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69"/>
  </p:notesMasterIdLst>
  <p:sldIdLst>
    <p:sldId id="1037" r:id="rId3"/>
    <p:sldId id="1743" r:id="rId4"/>
    <p:sldId id="696" r:id="rId5"/>
    <p:sldId id="720" r:id="rId6"/>
    <p:sldId id="718" r:id="rId7"/>
    <p:sldId id="722" r:id="rId8"/>
    <p:sldId id="723" r:id="rId9"/>
    <p:sldId id="1056" r:id="rId10"/>
    <p:sldId id="597" r:id="rId11"/>
    <p:sldId id="1058" r:id="rId12"/>
    <p:sldId id="1059" r:id="rId13"/>
    <p:sldId id="1038" r:id="rId14"/>
    <p:sldId id="590" r:id="rId15"/>
    <p:sldId id="738" r:id="rId16"/>
    <p:sldId id="1397" r:id="rId17"/>
    <p:sldId id="1378" r:id="rId18"/>
    <p:sldId id="1060" r:id="rId19"/>
    <p:sldId id="1365" r:id="rId20"/>
    <p:sldId id="1792" r:id="rId21"/>
    <p:sldId id="1793" r:id="rId22"/>
    <p:sldId id="1802" r:id="rId23"/>
    <p:sldId id="1803" r:id="rId24"/>
    <p:sldId id="1794" r:id="rId25"/>
    <p:sldId id="1795" r:id="rId26"/>
    <p:sldId id="1796" r:id="rId27"/>
    <p:sldId id="1797" r:id="rId28"/>
    <p:sldId id="1798" r:id="rId29"/>
    <p:sldId id="1799" r:id="rId30"/>
    <p:sldId id="1800" r:id="rId31"/>
    <p:sldId id="1358" r:id="rId32"/>
    <p:sldId id="1791" r:id="rId33"/>
    <p:sldId id="823" r:id="rId34"/>
    <p:sldId id="974" r:id="rId35"/>
    <p:sldId id="1067" r:id="rId36"/>
    <p:sldId id="1757" r:id="rId37"/>
    <p:sldId id="1760" r:id="rId38"/>
    <p:sldId id="1801" r:id="rId39"/>
    <p:sldId id="1761" r:id="rId40"/>
    <p:sldId id="1364" r:id="rId41"/>
    <p:sldId id="1369" r:id="rId42"/>
    <p:sldId id="1386" r:id="rId43"/>
    <p:sldId id="1368" r:id="rId44"/>
    <p:sldId id="1371" r:id="rId45"/>
    <p:sldId id="1392" r:id="rId46"/>
    <p:sldId id="1393" r:id="rId47"/>
    <p:sldId id="1394" r:id="rId48"/>
    <p:sldId id="1395" r:id="rId49"/>
    <p:sldId id="1396" r:id="rId50"/>
    <p:sldId id="1372" r:id="rId51"/>
    <p:sldId id="1380" r:id="rId52"/>
    <p:sldId id="1383" r:id="rId53"/>
    <p:sldId id="1384" r:id="rId54"/>
    <p:sldId id="1382" r:id="rId55"/>
    <p:sldId id="1398" r:id="rId56"/>
    <p:sldId id="1381" r:id="rId57"/>
    <p:sldId id="1062" r:id="rId58"/>
    <p:sldId id="1063" r:id="rId59"/>
    <p:sldId id="1385" r:id="rId60"/>
    <p:sldId id="1387" r:id="rId61"/>
    <p:sldId id="1388" r:id="rId62"/>
    <p:sldId id="1804" r:id="rId63"/>
    <p:sldId id="1805" r:id="rId64"/>
    <p:sldId id="1379" r:id="rId65"/>
    <p:sldId id="1747" r:id="rId66"/>
    <p:sldId id="1748" r:id="rId67"/>
    <p:sldId id="1376" r:id="rId6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86" autoAdjust="0"/>
    <p:restoredTop sz="94660"/>
  </p:normalViewPr>
  <p:slideViewPr>
    <p:cSldViewPr snapToGrid="0">
      <p:cViewPr varScale="1">
        <p:scale>
          <a:sx n="70" d="100"/>
          <a:sy n="70" d="100"/>
        </p:scale>
        <p:origin x="22" y="-89"/>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2C3C7-1035-4F31-9DB3-213828D13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1F06A0-AA08-4A90-92AA-3A846D694FDE}">
      <dgm:prSet custT="1"/>
      <dgm:spPr/>
      <dgm:t>
        <a:bodyPr/>
        <a:lstStyle/>
        <a:p>
          <a:pPr>
            <a:lnSpc>
              <a:spcPct val="80000"/>
            </a:lnSpc>
            <a:spcAft>
              <a:spcPts val="0"/>
            </a:spcAft>
          </a:pPr>
          <a:r>
            <a:rPr lang="ja-JP" sz="2400" b="1" dirty="0">
              <a:latin typeface="メイリオ" panose="020B0604030504040204" pitchFamily="50" charset="-128"/>
              <a:ea typeface="メイリオ" panose="020B0604030504040204" pitchFamily="50" charset="-128"/>
            </a:rPr>
            <a:t>オンラインでの交流やコミュニケーション</a:t>
          </a:r>
          <a:endParaRPr lang="en-US" sz="2400" dirty="0">
            <a:latin typeface="メイリオ" panose="020B0604030504040204" pitchFamily="50" charset="-128"/>
            <a:ea typeface="メイリオ" panose="020B0604030504040204" pitchFamily="50" charset="-128"/>
          </a:endParaRPr>
        </a:p>
      </dgm:t>
    </dgm:pt>
    <dgm:pt modelId="{7A25EC28-1073-42E1-8546-1540C8FFCB08}" type="parTrans" cxnId="{B5B437CA-905D-47D0-A619-B2016642932F}">
      <dgm:prSet/>
      <dgm:spPr/>
      <dgm:t>
        <a:bodyPr/>
        <a:lstStyle/>
        <a:p>
          <a:endParaRPr lang="en-US"/>
        </a:p>
      </dgm:t>
    </dgm:pt>
    <dgm:pt modelId="{5AA32829-A314-479E-AE96-88CC8A5753D6}" type="sibTrans" cxnId="{B5B437CA-905D-47D0-A619-B2016642932F}">
      <dgm:prSet/>
      <dgm:spPr/>
      <dgm:t>
        <a:bodyPr/>
        <a:lstStyle/>
        <a:p>
          <a:endParaRPr lang="en-US"/>
        </a:p>
      </dgm:t>
    </dgm:pt>
    <dgm:pt modelId="{E209E3C4-727F-49E4-94ED-8B1A754C8DDC}">
      <dgm:prSet custT="1"/>
      <dgm:spPr/>
      <dgm:t>
        <a:bodyPr/>
        <a:lstStyle/>
        <a:p>
          <a:pPr>
            <a:lnSpc>
              <a:spcPct val="80000"/>
            </a:lnSpc>
            <a:spcAft>
              <a:spcPts val="0"/>
            </a:spcAft>
          </a:pPr>
          <a:r>
            <a:rPr lang="ja-JP" sz="2400" b="1" dirty="0">
              <a:latin typeface="メイリオ" panose="020B0604030504040204" pitchFamily="50" charset="-128"/>
              <a:ea typeface="メイリオ" panose="020B0604030504040204" pitchFamily="50" charset="-128"/>
            </a:rPr>
            <a:t>デジタルサービス</a:t>
          </a:r>
          <a:r>
            <a:rPr lang="ja-JP" sz="2400" dirty="0">
              <a:latin typeface="メイリオ" panose="020B0604030504040204" pitchFamily="50" charset="-128"/>
              <a:ea typeface="メイリオ" panose="020B0604030504040204" pitchFamily="50" charset="-128"/>
            </a:rPr>
            <a:t>（動画配信，オンラインショッピングなど）</a:t>
          </a:r>
          <a:endParaRPr lang="en-US" sz="2400" dirty="0">
            <a:latin typeface="メイリオ" panose="020B0604030504040204" pitchFamily="50" charset="-128"/>
            <a:ea typeface="メイリオ" panose="020B0604030504040204" pitchFamily="50" charset="-128"/>
          </a:endParaRPr>
        </a:p>
      </dgm:t>
    </dgm:pt>
    <dgm:pt modelId="{9371CCE4-AD89-4CA2-9740-5AC39BDB0E67}" type="parTrans" cxnId="{6FA49EBD-87DD-400E-8B6A-F714D4D92668}">
      <dgm:prSet/>
      <dgm:spPr/>
      <dgm:t>
        <a:bodyPr/>
        <a:lstStyle/>
        <a:p>
          <a:endParaRPr lang="en-US"/>
        </a:p>
      </dgm:t>
    </dgm:pt>
    <dgm:pt modelId="{F2E2DF40-6802-4EB2-9CFA-92E165C54316}" type="sibTrans" cxnId="{6FA49EBD-87DD-400E-8B6A-F714D4D92668}">
      <dgm:prSet/>
      <dgm:spPr/>
      <dgm:t>
        <a:bodyPr/>
        <a:lstStyle/>
        <a:p>
          <a:endParaRPr lang="en-US"/>
        </a:p>
      </dgm:t>
    </dgm:pt>
    <dgm:pt modelId="{BA8A4851-C89F-4176-8428-2859ACF22DD9}">
      <dgm:prSet custT="1"/>
      <dgm:spPr/>
      <dgm:t>
        <a:bodyPr/>
        <a:lstStyle/>
        <a:p>
          <a:r>
            <a:rPr lang="ja-JP" sz="2400" b="1" dirty="0">
              <a:latin typeface="メイリオ" panose="020B0604030504040204" pitchFamily="50" charset="-128"/>
              <a:ea typeface="メイリオ" panose="020B0604030504040204" pitchFamily="50" charset="-128"/>
            </a:rPr>
            <a:t>莫大な情報の管理・処理</a:t>
          </a:r>
          <a:endParaRPr lang="en-US" sz="2400" dirty="0">
            <a:latin typeface="メイリオ" panose="020B0604030504040204" pitchFamily="50" charset="-128"/>
            <a:ea typeface="メイリオ" panose="020B0604030504040204" pitchFamily="50" charset="-128"/>
          </a:endParaRPr>
        </a:p>
      </dgm:t>
    </dgm:pt>
    <dgm:pt modelId="{D4A3B819-AEBB-4C2C-993C-81F50B6B277D}" type="parTrans" cxnId="{51652182-A439-4F8A-A3D6-AD58D7EDDD3D}">
      <dgm:prSet/>
      <dgm:spPr/>
      <dgm:t>
        <a:bodyPr/>
        <a:lstStyle/>
        <a:p>
          <a:endParaRPr lang="en-US"/>
        </a:p>
      </dgm:t>
    </dgm:pt>
    <dgm:pt modelId="{20D26B85-8396-4A61-B4EF-770C9B56CAEC}" type="sibTrans" cxnId="{51652182-A439-4F8A-A3D6-AD58D7EDDD3D}">
      <dgm:prSet/>
      <dgm:spPr/>
      <dgm:t>
        <a:bodyPr/>
        <a:lstStyle/>
        <a:p>
          <a:endParaRPr lang="en-US"/>
        </a:p>
      </dgm:t>
    </dgm:pt>
    <dgm:pt modelId="{4E68B536-8AAB-41F5-AAFE-3ADD44A2FE2D}">
      <dgm:prSet custT="1"/>
      <dgm:spPr/>
      <dgm:t>
        <a:bodyPr/>
        <a:lstStyle/>
        <a:p>
          <a:r>
            <a:rPr lang="ja-JP" sz="2400" b="1" dirty="0">
              <a:latin typeface="メイリオ" panose="020B0604030504040204" pitchFamily="50" charset="-128"/>
              <a:ea typeface="メイリオ" panose="020B0604030504040204" pitchFamily="50" charset="-128"/>
            </a:rPr>
            <a:t>人間と </a:t>
          </a:r>
          <a:r>
            <a:rPr lang="en-US" sz="2400" b="1" dirty="0">
              <a:latin typeface="メイリオ" panose="020B0604030504040204" pitchFamily="50" charset="-128"/>
              <a:ea typeface="メイリオ" panose="020B0604030504040204" pitchFamily="50" charset="-128"/>
            </a:rPr>
            <a:t>AI </a:t>
          </a:r>
          <a:r>
            <a:rPr lang="ja-JP" sz="2400" b="1" dirty="0">
              <a:latin typeface="メイリオ" panose="020B0604030504040204" pitchFamily="50" charset="-128"/>
              <a:ea typeface="メイリオ" panose="020B0604030504040204" pitchFamily="50" charset="-128"/>
            </a:rPr>
            <a:t>の協働</a:t>
          </a:r>
          <a:endParaRPr lang="en-US" sz="2400" dirty="0">
            <a:latin typeface="メイリオ" panose="020B0604030504040204" pitchFamily="50" charset="-128"/>
            <a:ea typeface="メイリオ" panose="020B0604030504040204" pitchFamily="50" charset="-128"/>
          </a:endParaRPr>
        </a:p>
      </dgm:t>
    </dgm:pt>
    <dgm:pt modelId="{B8D56D7E-7293-439A-94EF-17BD07BA9064}" type="parTrans" cxnId="{FD66C51F-55F5-4CA7-B3B9-306CE73A48D1}">
      <dgm:prSet/>
      <dgm:spPr/>
      <dgm:t>
        <a:bodyPr/>
        <a:lstStyle/>
        <a:p>
          <a:endParaRPr lang="en-US"/>
        </a:p>
      </dgm:t>
    </dgm:pt>
    <dgm:pt modelId="{AA7FF1B8-EF01-4B15-A340-7D7EE813CCE4}" type="sibTrans" cxnId="{FD66C51F-55F5-4CA7-B3B9-306CE73A48D1}">
      <dgm:prSet/>
      <dgm:spPr/>
      <dgm:t>
        <a:bodyPr/>
        <a:lstStyle/>
        <a:p>
          <a:endParaRPr lang="en-US"/>
        </a:p>
      </dgm:t>
    </dgm:pt>
    <dgm:pt modelId="{CAC162F8-AC2D-4838-93AF-7896D88638DE}">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情報工学</a:t>
          </a:r>
          <a:r>
            <a:rPr lang="ja-JP" sz="2400" dirty="0">
              <a:latin typeface="メイリオ" panose="020B0604030504040204" pitchFamily="50" charset="-128"/>
              <a:ea typeface="メイリオ" panose="020B0604030504040204" pitchFamily="50" charset="-128"/>
            </a:rPr>
            <a:t>は，</a:t>
          </a:r>
          <a:r>
            <a:rPr lang="ja-JP" sz="2400" b="1" dirty="0">
              <a:latin typeface="メイリオ" panose="020B0604030504040204" pitchFamily="50" charset="-128"/>
              <a:ea typeface="メイリオ" panose="020B0604030504040204" pitchFamily="50" charset="-128"/>
            </a:rPr>
            <a:t>デジタル社会</a:t>
          </a:r>
          <a:r>
            <a:rPr lang="ja-JP" sz="2400" dirty="0">
              <a:latin typeface="メイリオ" panose="020B0604030504040204" pitchFamily="50" charset="-128"/>
              <a:ea typeface="メイリオ" panose="020B0604030504040204" pitchFamily="50" charset="-128"/>
            </a:rPr>
            <a:t>を実現し発展させるための大切</a:t>
          </a:r>
          <a:r>
            <a:rPr lang="ja-JP" altLang="en-US" sz="2400" dirty="0">
              <a:latin typeface="メイリオ" panose="020B0604030504040204" pitchFamily="50" charset="-128"/>
              <a:ea typeface="メイリオ" panose="020B0604030504040204" pitchFamily="50" charset="-128"/>
            </a:rPr>
            <a:t>な</a:t>
          </a:r>
          <a:r>
            <a:rPr lang="ja-JP" sz="2400" dirty="0">
              <a:latin typeface="メイリオ" panose="020B0604030504040204" pitchFamily="50" charset="-128"/>
              <a:ea typeface="メイリオ" panose="020B0604030504040204" pitchFamily="50" charset="-128"/>
            </a:rPr>
            <a:t>学問分野．</a:t>
          </a:r>
          <a:endParaRPr lang="en-US" sz="2400" dirty="0">
            <a:latin typeface="メイリオ" panose="020B0604030504040204" pitchFamily="50" charset="-128"/>
            <a:ea typeface="メイリオ" panose="020B0604030504040204" pitchFamily="50" charset="-128"/>
          </a:endParaRPr>
        </a:p>
      </dgm:t>
    </dgm:pt>
    <dgm:pt modelId="{99DCE2DF-F9CC-460D-9325-AB0E87D447BB}" type="parTrans" cxnId="{CDCC5B75-7547-4B27-B1F4-9BA0DFA0BF5D}">
      <dgm:prSet/>
      <dgm:spPr/>
      <dgm:t>
        <a:bodyPr/>
        <a:lstStyle/>
        <a:p>
          <a:endParaRPr lang="en-US"/>
        </a:p>
      </dgm:t>
    </dgm:pt>
    <dgm:pt modelId="{4EF2B78C-6564-4FDA-9299-56D2F8F641D1}" type="sibTrans" cxnId="{CDCC5B75-7547-4B27-B1F4-9BA0DFA0BF5D}">
      <dgm:prSet/>
      <dgm:spPr/>
      <dgm:t>
        <a:bodyPr/>
        <a:lstStyle/>
        <a:p>
          <a:endParaRPr lang="en-US"/>
        </a:p>
      </dgm:t>
    </dgm:pt>
    <dgm:pt modelId="{D19AACD3-50FC-41A0-A9A6-A0CD5CE28FA5}" type="pres">
      <dgm:prSet presAssocID="{44D2C3C7-1035-4F31-9DB3-213828D13709}" presName="vert0" presStyleCnt="0">
        <dgm:presLayoutVars>
          <dgm:dir/>
          <dgm:animOne val="branch"/>
          <dgm:animLvl val="lvl"/>
        </dgm:presLayoutVars>
      </dgm:prSet>
      <dgm:spPr/>
    </dgm:pt>
    <dgm:pt modelId="{D363D678-5432-4F74-9AF7-34DD2D179C6D}" type="pres">
      <dgm:prSet presAssocID="{001F06A0-AA08-4A90-92AA-3A846D694FDE}" presName="thickLine" presStyleLbl="alignNode1" presStyleIdx="0" presStyleCnt="5"/>
      <dgm:spPr/>
    </dgm:pt>
    <dgm:pt modelId="{63542BC7-3FD1-4C10-A81B-ABD7176F8F2D}" type="pres">
      <dgm:prSet presAssocID="{001F06A0-AA08-4A90-92AA-3A846D694FDE}" presName="horz1" presStyleCnt="0"/>
      <dgm:spPr/>
    </dgm:pt>
    <dgm:pt modelId="{40F8D30F-1636-4BF9-8BAB-78EBE193E194}" type="pres">
      <dgm:prSet presAssocID="{001F06A0-AA08-4A90-92AA-3A846D694FDE}" presName="tx1" presStyleLbl="revTx" presStyleIdx="0" presStyleCnt="5"/>
      <dgm:spPr/>
    </dgm:pt>
    <dgm:pt modelId="{71109596-1DC3-4F0C-B10E-161BCA32E5B8}" type="pres">
      <dgm:prSet presAssocID="{001F06A0-AA08-4A90-92AA-3A846D694FDE}" presName="vert1" presStyleCnt="0"/>
      <dgm:spPr/>
    </dgm:pt>
    <dgm:pt modelId="{81D85F3C-5920-41D3-99AE-1340CE048E37}" type="pres">
      <dgm:prSet presAssocID="{E209E3C4-727F-49E4-94ED-8B1A754C8DDC}" presName="thickLine" presStyleLbl="alignNode1" presStyleIdx="1" presStyleCnt="5"/>
      <dgm:spPr/>
    </dgm:pt>
    <dgm:pt modelId="{2B4D7A5D-0C09-4159-82F7-E0263B5A64E8}" type="pres">
      <dgm:prSet presAssocID="{E209E3C4-727F-49E4-94ED-8B1A754C8DDC}" presName="horz1" presStyleCnt="0"/>
      <dgm:spPr/>
    </dgm:pt>
    <dgm:pt modelId="{CCAA1ADF-72AE-4E59-9A87-7D3BB23E44F7}" type="pres">
      <dgm:prSet presAssocID="{E209E3C4-727F-49E4-94ED-8B1A754C8DDC}" presName="tx1" presStyleLbl="revTx" presStyleIdx="1" presStyleCnt="5"/>
      <dgm:spPr/>
    </dgm:pt>
    <dgm:pt modelId="{D72EB3FB-DF0D-4A84-A16D-785CC6C9AED5}" type="pres">
      <dgm:prSet presAssocID="{E209E3C4-727F-49E4-94ED-8B1A754C8DDC}" presName="vert1" presStyleCnt="0"/>
      <dgm:spPr/>
    </dgm:pt>
    <dgm:pt modelId="{13906918-4C16-4546-BC4E-A808BD777114}" type="pres">
      <dgm:prSet presAssocID="{BA8A4851-C89F-4176-8428-2859ACF22DD9}" presName="thickLine" presStyleLbl="alignNode1" presStyleIdx="2" presStyleCnt="5"/>
      <dgm:spPr/>
    </dgm:pt>
    <dgm:pt modelId="{2CA4930B-C246-420D-98BB-9153ECDFBB10}" type="pres">
      <dgm:prSet presAssocID="{BA8A4851-C89F-4176-8428-2859ACF22DD9}" presName="horz1" presStyleCnt="0"/>
      <dgm:spPr/>
    </dgm:pt>
    <dgm:pt modelId="{84FEC154-9780-4799-9AD8-8A036346CCDA}" type="pres">
      <dgm:prSet presAssocID="{BA8A4851-C89F-4176-8428-2859ACF22DD9}" presName="tx1" presStyleLbl="revTx" presStyleIdx="2" presStyleCnt="5"/>
      <dgm:spPr/>
    </dgm:pt>
    <dgm:pt modelId="{7DA35344-4DCB-430E-96D5-1CE7549EA30C}" type="pres">
      <dgm:prSet presAssocID="{BA8A4851-C89F-4176-8428-2859ACF22DD9}" presName="vert1" presStyleCnt="0"/>
      <dgm:spPr/>
    </dgm:pt>
    <dgm:pt modelId="{446F2923-94AD-4FB3-868F-403084795264}" type="pres">
      <dgm:prSet presAssocID="{4E68B536-8AAB-41F5-AAFE-3ADD44A2FE2D}" presName="thickLine" presStyleLbl="alignNode1" presStyleIdx="3" presStyleCnt="5"/>
      <dgm:spPr/>
    </dgm:pt>
    <dgm:pt modelId="{B3DCF950-979F-4598-ADA8-1CA323EE86F1}" type="pres">
      <dgm:prSet presAssocID="{4E68B536-8AAB-41F5-AAFE-3ADD44A2FE2D}" presName="horz1" presStyleCnt="0"/>
      <dgm:spPr/>
    </dgm:pt>
    <dgm:pt modelId="{092AB228-BC32-4BDC-97E9-C3878861AB55}" type="pres">
      <dgm:prSet presAssocID="{4E68B536-8AAB-41F5-AAFE-3ADD44A2FE2D}" presName="tx1" presStyleLbl="revTx" presStyleIdx="3" presStyleCnt="5"/>
      <dgm:spPr/>
    </dgm:pt>
    <dgm:pt modelId="{2508D984-D829-4638-8003-B6AD7C1A09AB}" type="pres">
      <dgm:prSet presAssocID="{4E68B536-8AAB-41F5-AAFE-3ADD44A2FE2D}" presName="vert1" presStyleCnt="0"/>
      <dgm:spPr/>
    </dgm:pt>
    <dgm:pt modelId="{9F02296A-49AB-48A2-A4AF-4DCED5185CD9}" type="pres">
      <dgm:prSet presAssocID="{CAC162F8-AC2D-4838-93AF-7896D88638DE}" presName="thickLine" presStyleLbl="alignNode1" presStyleIdx="4" presStyleCnt="5"/>
      <dgm:spPr>
        <a:ln>
          <a:noFill/>
        </a:ln>
      </dgm:spPr>
    </dgm:pt>
    <dgm:pt modelId="{63F48D65-F379-427A-9DC0-9659E86B50E7}" type="pres">
      <dgm:prSet presAssocID="{CAC162F8-AC2D-4838-93AF-7896D88638DE}" presName="horz1" presStyleCnt="0"/>
      <dgm:spPr/>
    </dgm:pt>
    <dgm:pt modelId="{913A9EDD-A653-4701-8994-A4E79E955380}" type="pres">
      <dgm:prSet presAssocID="{CAC162F8-AC2D-4838-93AF-7896D88638DE}" presName="tx1" presStyleLbl="revTx" presStyleIdx="4" presStyleCnt="5"/>
      <dgm:spPr/>
    </dgm:pt>
    <dgm:pt modelId="{8DE93225-86C8-4A1F-A189-12C242C38545}" type="pres">
      <dgm:prSet presAssocID="{CAC162F8-AC2D-4838-93AF-7896D88638DE}" presName="vert1" presStyleCnt="0"/>
      <dgm:spPr/>
    </dgm:pt>
  </dgm:ptLst>
  <dgm:cxnLst>
    <dgm:cxn modelId="{13509819-C63E-4CDB-A8E4-8BF2CF6EE928}" type="presOf" srcId="{CAC162F8-AC2D-4838-93AF-7896D88638DE}" destId="{913A9EDD-A653-4701-8994-A4E79E955380}" srcOrd="0" destOrd="0" presId="urn:microsoft.com/office/officeart/2008/layout/LinedList"/>
    <dgm:cxn modelId="{22A6B11E-EB4D-4EF8-A69D-0245EB22EBC2}" type="presOf" srcId="{E209E3C4-727F-49E4-94ED-8B1A754C8DDC}" destId="{CCAA1ADF-72AE-4E59-9A87-7D3BB23E44F7}" srcOrd="0" destOrd="0" presId="urn:microsoft.com/office/officeart/2008/layout/LinedList"/>
    <dgm:cxn modelId="{FD66C51F-55F5-4CA7-B3B9-306CE73A48D1}" srcId="{44D2C3C7-1035-4F31-9DB3-213828D13709}" destId="{4E68B536-8AAB-41F5-AAFE-3ADD44A2FE2D}" srcOrd="3" destOrd="0" parTransId="{B8D56D7E-7293-439A-94EF-17BD07BA9064}" sibTransId="{AA7FF1B8-EF01-4B15-A340-7D7EE813CCE4}"/>
    <dgm:cxn modelId="{171FE91F-EA7F-4005-93B7-432787A3DBB1}" type="presOf" srcId="{44D2C3C7-1035-4F31-9DB3-213828D13709}" destId="{D19AACD3-50FC-41A0-A9A6-A0CD5CE28FA5}" srcOrd="0" destOrd="0" presId="urn:microsoft.com/office/officeart/2008/layout/LinedList"/>
    <dgm:cxn modelId="{CDCC5B75-7547-4B27-B1F4-9BA0DFA0BF5D}" srcId="{44D2C3C7-1035-4F31-9DB3-213828D13709}" destId="{CAC162F8-AC2D-4838-93AF-7896D88638DE}" srcOrd="4" destOrd="0" parTransId="{99DCE2DF-F9CC-460D-9325-AB0E87D447BB}" sibTransId="{4EF2B78C-6564-4FDA-9299-56D2F8F641D1}"/>
    <dgm:cxn modelId="{6D0A807B-2B70-4370-A25E-27A44B74ADDB}" type="presOf" srcId="{BA8A4851-C89F-4176-8428-2859ACF22DD9}" destId="{84FEC154-9780-4799-9AD8-8A036346CCDA}" srcOrd="0" destOrd="0" presId="urn:microsoft.com/office/officeart/2008/layout/LinedList"/>
    <dgm:cxn modelId="{51652182-A439-4F8A-A3D6-AD58D7EDDD3D}" srcId="{44D2C3C7-1035-4F31-9DB3-213828D13709}" destId="{BA8A4851-C89F-4176-8428-2859ACF22DD9}" srcOrd="2" destOrd="0" parTransId="{D4A3B819-AEBB-4C2C-993C-81F50B6B277D}" sibTransId="{20D26B85-8396-4A61-B4EF-770C9B56CAEC}"/>
    <dgm:cxn modelId="{6FA49EBD-87DD-400E-8B6A-F714D4D92668}" srcId="{44D2C3C7-1035-4F31-9DB3-213828D13709}" destId="{E209E3C4-727F-49E4-94ED-8B1A754C8DDC}" srcOrd="1" destOrd="0" parTransId="{9371CCE4-AD89-4CA2-9740-5AC39BDB0E67}" sibTransId="{F2E2DF40-6802-4EB2-9CFA-92E165C54316}"/>
    <dgm:cxn modelId="{B5B437CA-905D-47D0-A619-B2016642932F}" srcId="{44D2C3C7-1035-4F31-9DB3-213828D13709}" destId="{001F06A0-AA08-4A90-92AA-3A846D694FDE}" srcOrd="0" destOrd="0" parTransId="{7A25EC28-1073-42E1-8546-1540C8FFCB08}" sibTransId="{5AA32829-A314-479E-AE96-88CC8A5753D6}"/>
    <dgm:cxn modelId="{2DC2D5D6-4FAC-4C5D-B348-DAF26F8F21EF}" type="presOf" srcId="{001F06A0-AA08-4A90-92AA-3A846D694FDE}" destId="{40F8D30F-1636-4BF9-8BAB-78EBE193E194}" srcOrd="0" destOrd="0" presId="urn:microsoft.com/office/officeart/2008/layout/LinedList"/>
    <dgm:cxn modelId="{3C1632E7-E61C-460D-A3CF-4D3EC1BDDA5C}" type="presOf" srcId="{4E68B536-8AAB-41F5-AAFE-3ADD44A2FE2D}" destId="{092AB228-BC32-4BDC-97E9-C3878861AB55}" srcOrd="0" destOrd="0" presId="urn:microsoft.com/office/officeart/2008/layout/LinedList"/>
    <dgm:cxn modelId="{03C2CAE1-BE58-4609-843F-43AE2BD854C0}" type="presParOf" srcId="{D19AACD3-50FC-41A0-A9A6-A0CD5CE28FA5}" destId="{D363D678-5432-4F74-9AF7-34DD2D179C6D}" srcOrd="0" destOrd="0" presId="urn:microsoft.com/office/officeart/2008/layout/LinedList"/>
    <dgm:cxn modelId="{9F5A6F65-F8CE-4008-9214-0A51B73C0FC9}" type="presParOf" srcId="{D19AACD3-50FC-41A0-A9A6-A0CD5CE28FA5}" destId="{63542BC7-3FD1-4C10-A81B-ABD7176F8F2D}" srcOrd="1" destOrd="0" presId="urn:microsoft.com/office/officeart/2008/layout/LinedList"/>
    <dgm:cxn modelId="{5952D3A8-3110-4ABE-BF2A-5291572A4323}" type="presParOf" srcId="{63542BC7-3FD1-4C10-A81B-ABD7176F8F2D}" destId="{40F8D30F-1636-4BF9-8BAB-78EBE193E194}" srcOrd="0" destOrd="0" presId="urn:microsoft.com/office/officeart/2008/layout/LinedList"/>
    <dgm:cxn modelId="{B1E74D55-9E9B-45B0-8DB8-5A1BB762FD63}" type="presParOf" srcId="{63542BC7-3FD1-4C10-A81B-ABD7176F8F2D}" destId="{71109596-1DC3-4F0C-B10E-161BCA32E5B8}" srcOrd="1" destOrd="0" presId="urn:microsoft.com/office/officeart/2008/layout/LinedList"/>
    <dgm:cxn modelId="{7B076A90-0E18-436C-A5B1-61BC6116BCD0}" type="presParOf" srcId="{D19AACD3-50FC-41A0-A9A6-A0CD5CE28FA5}" destId="{81D85F3C-5920-41D3-99AE-1340CE048E37}" srcOrd="2" destOrd="0" presId="urn:microsoft.com/office/officeart/2008/layout/LinedList"/>
    <dgm:cxn modelId="{3FC686B1-A8C4-4707-9062-A0D6DEE5BC86}" type="presParOf" srcId="{D19AACD3-50FC-41A0-A9A6-A0CD5CE28FA5}" destId="{2B4D7A5D-0C09-4159-82F7-E0263B5A64E8}" srcOrd="3" destOrd="0" presId="urn:microsoft.com/office/officeart/2008/layout/LinedList"/>
    <dgm:cxn modelId="{5C5B4997-255A-4AE9-B4B1-D91DBCB5BF37}" type="presParOf" srcId="{2B4D7A5D-0C09-4159-82F7-E0263B5A64E8}" destId="{CCAA1ADF-72AE-4E59-9A87-7D3BB23E44F7}" srcOrd="0" destOrd="0" presId="urn:microsoft.com/office/officeart/2008/layout/LinedList"/>
    <dgm:cxn modelId="{84771576-AE49-4DBC-90BE-35C1FC2FC5A3}" type="presParOf" srcId="{2B4D7A5D-0C09-4159-82F7-E0263B5A64E8}" destId="{D72EB3FB-DF0D-4A84-A16D-785CC6C9AED5}" srcOrd="1" destOrd="0" presId="urn:microsoft.com/office/officeart/2008/layout/LinedList"/>
    <dgm:cxn modelId="{DD29021B-4B72-49E7-A58E-D306AC0F1A0C}" type="presParOf" srcId="{D19AACD3-50FC-41A0-A9A6-A0CD5CE28FA5}" destId="{13906918-4C16-4546-BC4E-A808BD777114}" srcOrd="4" destOrd="0" presId="urn:microsoft.com/office/officeart/2008/layout/LinedList"/>
    <dgm:cxn modelId="{8658DF12-F49A-4875-8493-1C6C283C898B}" type="presParOf" srcId="{D19AACD3-50FC-41A0-A9A6-A0CD5CE28FA5}" destId="{2CA4930B-C246-420D-98BB-9153ECDFBB10}" srcOrd="5" destOrd="0" presId="urn:microsoft.com/office/officeart/2008/layout/LinedList"/>
    <dgm:cxn modelId="{92057964-5229-4495-92DF-C806A5769935}" type="presParOf" srcId="{2CA4930B-C246-420D-98BB-9153ECDFBB10}" destId="{84FEC154-9780-4799-9AD8-8A036346CCDA}" srcOrd="0" destOrd="0" presId="urn:microsoft.com/office/officeart/2008/layout/LinedList"/>
    <dgm:cxn modelId="{DCD17E30-3047-460D-9172-A2752EAAC529}" type="presParOf" srcId="{2CA4930B-C246-420D-98BB-9153ECDFBB10}" destId="{7DA35344-4DCB-430E-96D5-1CE7549EA30C}" srcOrd="1" destOrd="0" presId="urn:microsoft.com/office/officeart/2008/layout/LinedList"/>
    <dgm:cxn modelId="{A5B2C36D-46BC-4CCB-B931-6AA8CBAF4C4F}" type="presParOf" srcId="{D19AACD3-50FC-41A0-A9A6-A0CD5CE28FA5}" destId="{446F2923-94AD-4FB3-868F-403084795264}" srcOrd="6" destOrd="0" presId="urn:microsoft.com/office/officeart/2008/layout/LinedList"/>
    <dgm:cxn modelId="{B4F0C26F-BA56-4DB3-B749-3401B3DE7CC7}" type="presParOf" srcId="{D19AACD3-50FC-41A0-A9A6-A0CD5CE28FA5}" destId="{B3DCF950-979F-4598-ADA8-1CA323EE86F1}" srcOrd="7" destOrd="0" presId="urn:microsoft.com/office/officeart/2008/layout/LinedList"/>
    <dgm:cxn modelId="{6C173F35-0DD8-4AD8-8C62-327E07FA49D3}" type="presParOf" srcId="{B3DCF950-979F-4598-ADA8-1CA323EE86F1}" destId="{092AB228-BC32-4BDC-97E9-C3878861AB55}" srcOrd="0" destOrd="0" presId="urn:microsoft.com/office/officeart/2008/layout/LinedList"/>
    <dgm:cxn modelId="{32858FB2-46F1-4DF1-8586-EAB172D8F0B8}" type="presParOf" srcId="{B3DCF950-979F-4598-ADA8-1CA323EE86F1}" destId="{2508D984-D829-4638-8003-B6AD7C1A09AB}" srcOrd="1" destOrd="0" presId="urn:microsoft.com/office/officeart/2008/layout/LinedList"/>
    <dgm:cxn modelId="{EA419758-25D0-42A4-90F3-6B2B3B08CBA9}" type="presParOf" srcId="{D19AACD3-50FC-41A0-A9A6-A0CD5CE28FA5}" destId="{9F02296A-49AB-48A2-A4AF-4DCED5185CD9}" srcOrd="8" destOrd="0" presId="urn:microsoft.com/office/officeart/2008/layout/LinedList"/>
    <dgm:cxn modelId="{9BA9781E-E549-4CCE-BE5F-4E278160C5AA}" type="presParOf" srcId="{D19AACD3-50FC-41A0-A9A6-A0CD5CE28FA5}" destId="{63F48D65-F379-427A-9DC0-9659E86B50E7}" srcOrd="9" destOrd="0" presId="urn:microsoft.com/office/officeart/2008/layout/LinedList"/>
    <dgm:cxn modelId="{52A8BCB8-6318-4D3E-8241-E808A477C171}" type="presParOf" srcId="{63F48D65-F379-427A-9DC0-9659E86B50E7}" destId="{913A9EDD-A653-4701-8994-A4E79E955380}" srcOrd="0" destOrd="0" presId="urn:microsoft.com/office/officeart/2008/layout/LinedList"/>
    <dgm:cxn modelId="{03B33056-09A7-4ABE-B1A5-863EDC1CA6DA}" type="presParOf" srcId="{63F48D65-F379-427A-9DC0-9659E86B50E7}" destId="{8DE93225-86C8-4A1F-A189-12C242C385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2C3C7-1035-4F31-9DB3-213828D13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1F06A0-AA08-4A90-92AA-3A846D694FDE}">
      <dgm:prSet custT="1"/>
      <dgm:spPr/>
      <dgm:t>
        <a:bodyPr/>
        <a:lstStyle/>
        <a:p>
          <a:pPr>
            <a:lnSpc>
              <a:spcPct val="80000"/>
            </a:lnSpc>
          </a:pPr>
          <a:r>
            <a:rPr kumimoji="1" lang="ja-JP" sz="2400" b="1" dirty="0">
              <a:latin typeface="メイリオ" panose="020B0604030504040204" pitchFamily="50" charset="-128"/>
              <a:ea typeface="メイリオ" panose="020B0604030504040204" pitchFamily="50" charset="-128"/>
            </a:rPr>
            <a:t>想像力を活かす楽しさ</a:t>
          </a:r>
          <a:r>
            <a:rPr kumimoji="1" lang="ja-JP" sz="2400" dirty="0">
              <a:latin typeface="メイリオ" panose="020B0604030504040204" pitchFamily="50" charset="-128"/>
              <a:ea typeface="メイリオ" panose="020B0604030504040204" pitchFamily="50" charset="-128"/>
            </a:rPr>
            <a:t>：自分のアイデアが形に</a:t>
          </a:r>
          <a:r>
            <a:rPr kumimoji="1" lang="ja-JP" sz="2400" dirty="0"/>
            <a:t>．</a:t>
          </a:r>
          <a:endParaRPr lang="en-US" sz="2400" dirty="0"/>
        </a:p>
      </dgm:t>
    </dgm:pt>
    <dgm:pt modelId="{7A25EC28-1073-42E1-8546-1540C8FFCB08}" type="parTrans" cxnId="{B5B437CA-905D-47D0-A619-B2016642932F}">
      <dgm:prSet/>
      <dgm:spPr/>
      <dgm:t>
        <a:bodyPr/>
        <a:lstStyle/>
        <a:p>
          <a:endParaRPr lang="en-US"/>
        </a:p>
      </dgm:t>
    </dgm:pt>
    <dgm:pt modelId="{5AA32829-A314-479E-AE96-88CC8A5753D6}" type="sibTrans" cxnId="{B5B437CA-905D-47D0-A619-B2016642932F}">
      <dgm:prSet/>
      <dgm:spPr/>
      <dgm:t>
        <a:bodyPr/>
        <a:lstStyle/>
        <a:p>
          <a:endParaRPr lang="en-US"/>
        </a:p>
      </dgm:t>
    </dgm:pt>
    <dgm:pt modelId="{E209E3C4-727F-49E4-94ED-8B1A754C8DDC}">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未来の技術を学ぶワクワク感</a:t>
          </a:r>
          <a:r>
            <a:rPr lang="ja-JP" sz="2400" dirty="0">
              <a:latin typeface="メイリオ" panose="020B0604030504040204" pitchFamily="50" charset="-128"/>
              <a:ea typeface="メイリオ" panose="020B0604030504040204" pitchFamily="50" charset="-128"/>
            </a:rPr>
            <a:t>：</a:t>
          </a:r>
          <a:r>
            <a:rPr lang="en-US" sz="2400" dirty="0">
              <a:latin typeface="メイリオ" panose="020B0604030504040204" pitchFamily="50" charset="-128"/>
              <a:ea typeface="メイリオ" panose="020B0604030504040204" pitchFamily="50" charset="-128"/>
            </a:rPr>
            <a:t>AI</a:t>
          </a:r>
          <a:r>
            <a:rPr lang="ja-JP" sz="2400" dirty="0">
              <a:latin typeface="メイリオ" panose="020B0604030504040204" pitchFamily="50" charset="-128"/>
              <a:ea typeface="メイリオ" panose="020B0604030504040204" pitchFamily="50" charset="-128"/>
            </a:rPr>
            <a:t>，仮想現実，</a:t>
          </a:r>
          <a:r>
            <a:rPr lang="en-US" altLang="ja-JP" sz="2400" dirty="0">
              <a:latin typeface="メイリオ" panose="020B0604030504040204" pitchFamily="50" charset="-128"/>
              <a:ea typeface="メイリオ" panose="020B0604030504040204" pitchFamily="50" charset="-128"/>
            </a:rPr>
            <a:t>IoT </a:t>
          </a:r>
          <a:r>
            <a:rPr lang="ja-JP" sz="2400" dirty="0">
              <a:latin typeface="メイリオ" panose="020B0604030504040204" pitchFamily="50" charset="-128"/>
              <a:ea typeface="メイリオ" panose="020B0604030504040204" pitchFamily="50" charset="-128"/>
            </a:rPr>
            <a:t>など．</a:t>
          </a:r>
          <a:endParaRPr lang="en-US" sz="2400" dirty="0">
            <a:latin typeface="メイリオ" panose="020B0604030504040204" pitchFamily="50" charset="-128"/>
            <a:ea typeface="メイリオ" panose="020B0604030504040204" pitchFamily="50" charset="-128"/>
          </a:endParaRPr>
        </a:p>
      </dgm:t>
    </dgm:pt>
    <dgm:pt modelId="{9371CCE4-AD89-4CA2-9740-5AC39BDB0E67}" type="parTrans" cxnId="{6FA49EBD-87DD-400E-8B6A-F714D4D92668}">
      <dgm:prSet/>
      <dgm:spPr/>
      <dgm:t>
        <a:bodyPr/>
        <a:lstStyle/>
        <a:p>
          <a:endParaRPr lang="en-US"/>
        </a:p>
      </dgm:t>
    </dgm:pt>
    <dgm:pt modelId="{F2E2DF40-6802-4EB2-9CFA-92E165C54316}" type="sibTrans" cxnId="{6FA49EBD-87DD-400E-8B6A-F714D4D92668}">
      <dgm:prSet/>
      <dgm:spPr/>
      <dgm:t>
        <a:bodyPr/>
        <a:lstStyle/>
        <a:p>
          <a:endParaRPr lang="en-US"/>
        </a:p>
      </dgm:t>
    </dgm:pt>
    <dgm:pt modelId="{BA8A4851-C89F-4176-8428-2859ACF22DD9}">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夢が広がる進路</a:t>
          </a:r>
          <a:r>
            <a:rPr lang="ja-JP" sz="2400" dirty="0">
              <a:latin typeface="メイリオ" panose="020B0604030504040204" pitchFamily="50" charset="-128"/>
              <a:ea typeface="メイリオ" panose="020B0604030504040204" pitchFamily="50" charset="-128"/>
            </a:rPr>
            <a:t>：</a:t>
          </a:r>
          <a:r>
            <a:rPr lang="en-US" sz="2400" dirty="0">
              <a:latin typeface="メイリオ" panose="020B0604030504040204" pitchFamily="50" charset="-128"/>
              <a:ea typeface="メイリオ" panose="020B0604030504040204" pitchFamily="50" charset="-128"/>
            </a:rPr>
            <a:t>IT</a:t>
          </a:r>
          <a:r>
            <a:rPr lang="ja-JP" sz="2400" dirty="0">
              <a:latin typeface="メイリオ" panose="020B0604030504040204" pitchFamily="50" charset="-128"/>
              <a:ea typeface="メイリオ" panose="020B0604030504040204" pitchFamily="50" charset="-128"/>
            </a:rPr>
            <a:t>企業や製造業，クリエイティブな職種など</a:t>
          </a:r>
          <a:r>
            <a:rPr lang="ja-JP" altLang="en-US" sz="2400" dirty="0">
              <a:latin typeface="メイリオ" panose="020B0604030504040204" pitchFamily="50" charset="-128"/>
              <a:ea typeface="メイリオ" panose="020B0604030504040204" pitchFamily="50" charset="-128"/>
            </a:rPr>
            <a:t>で</a:t>
          </a:r>
          <a:r>
            <a:rPr lang="ja-JP" sz="2400" dirty="0">
              <a:latin typeface="メイリオ" panose="020B0604030504040204" pitchFamily="50" charset="-128"/>
              <a:ea typeface="メイリオ" panose="020B0604030504040204" pitchFamily="50" charset="-128"/>
            </a:rPr>
            <a:t>活躍</a:t>
          </a:r>
          <a:r>
            <a:rPr lang="ja-JP" altLang="en-US" sz="2400" dirty="0">
              <a:latin typeface="メイリオ" panose="020B0604030504040204" pitchFamily="50" charset="-128"/>
              <a:ea typeface="メイリオ" panose="020B0604030504040204" pitchFamily="50" charset="-128"/>
            </a:rPr>
            <a:t>．</a:t>
          </a:r>
          <a:endParaRPr lang="en-US" sz="2400" dirty="0">
            <a:latin typeface="メイリオ" panose="020B0604030504040204" pitchFamily="50" charset="-128"/>
            <a:ea typeface="メイリオ" panose="020B0604030504040204" pitchFamily="50" charset="-128"/>
          </a:endParaRPr>
        </a:p>
      </dgm:t>
    </dgm:pt>
    <dgm:pt modelId="{D4A3B819-AEBB-4C2C-993C-81F50B6B277D}" type="parTrans" cxnId="{51652182-A439-4F8A-A3D6-AD58D7EDDD3D}">
      <dgm:prSet/>
      <dgm:spPr/>
      <dgm:t>
        <a:bodyPr/>
        <a:lstStyle/>
        <a:p>
          <a:endParaRPr lang="en-US"/>
        </a:p>
      </dgm:t>
    </dgm:pt>
    <dgm:pt modelId="{20D26B85-8396-4A61-B4EF-770C9B56CAEC}" type="sibTrans" cxnId="{51652182-A439-4F8A-A3D6-AD58D7EDDD3D}">
      <dgm:prSet/>
      <dgm:spPr/>
      <dgm:t>
        <a:bodyPr/>
        <a:lstStyle/>
        <a:p>
          <a:endParaRPr lang="en-US"/>
        </a:p>
      </dgm:t>
    </dgm:pt>
    <dgm:pt modelId="{4E68B536-8AAB-41F5-AAFE-3ADD44A2FE2D}">
      <dgm:prSet custT="1"/>
      <dgm:spPr/>
      <dgm:t>
        <a:bodyPr/>
        <a:lstStyle/>
        <a:p>
          <a:endParaRPr lang="en-US" sz="2400" dirty="0"/>
        </a:p>
      </dgm:t>
    </dgm:pt>
    <dgm:pt modelId="{B8D56D7E-7293-439A-94EF-17BD07BA9064}" type="parTrans" cxnId="{FD66C51F-55F5-4CA7-B3B9-306CE73A48D1}">
      <dgm:prSet/>
      <dgm:spPr/>
      <dgm:t>
        <a:bodyPr/>
        <a:lstStyle/>
        <a:p>
          <a:endParaRPr lang="en-US"/>
        </a:p>
      </dgm:t>
    </dgm:pt>
    <dgm:pt modelId="{AA7FF1B8-EF01-4B15-A340-7D7EE813CCE4}" type="sibTrans" cxnId="{FD66C51F-55F5-4CA7-B3B9-306CE73A48D1}">
      <dgm:prSet/>
      <dgm:spPr/>
      <dgm:t>
        <a:bodyPr/>
        <a:lstStyle/>
        <a:p>
          <a:endParaRPr lang="en-US"/>
        </a:p>
      </dgm:t>
    </dgm:pt>
    <dgm:pt modelId="{CAC162F8-AC2D-4838-93AF-7896D88638DE}">
      <dgm:prSet custT="1"/>
      <dgm:spPr/>
      <dgm:t>
        <a:bodyPr/>
        <a:lstStyle/>
        <a:p>
          <a:pPr>
            <a:lnSpc>
              <a:spcPct val="80000"/>
            </a:lnSpc>
          </a:pPr>
          <a:r>
            <a:rPr kumimoji="1" lang="ja-JP" sz="2400" b="1" dirty="0">
              <a:latin typeface="メイリオ" panose="020B0604030504040204" pitchFamily="50" charset="-128"/>
              <a:ea typeface="メイリオ" panose="020B0604030504040204" pitchFamily="50" charset="-128"/>
            </a:rPr>
            <a:t>専門的な実力</a:t>
          </a:r>
          <a:r>
            <a:rPr kumimoji="1" lang="ja-JP" sz="2400" dirty="0">
              <a:latin typeface="メイリオ" panose="020B0604030504040204" pitchFamily="50" charset="-128"/>
              <a:ea typeface="メイリオ" panose="020B0604030504040204" pitchFamily="50" charset="-128"/>
            </a:rPr>
            <a:t>と，</a:t>
          </a:r>
          <a:r>
            <a:rPr kumimoji="1" lang="ja-JP" sz="2400" b="1" dirty="0">
              <a:latin typeface="メイリオ" panose="020B0604030504040204" pitchFamily="50" charset="-128"/>
              <a:ea typeface="メイリオ" panose="020B0604030504040204" pitchFamily="50" charset="-128"/>
            </a:rPr>
            <a:t>未来を切り開く力</a:t>
          </a:r>
          <a:r>
            <a:rPr kumimoji="1" lang="ja-JP" sz="2400" dirty="0">
              <a:latin typeface="メイリオ" panose="020B0604030504040204" pitchFamily="50" charset="-128"/>
              <a:ea typeface="メイリオ" panose="020B0604030504040204" pitchFamily="50" charset="-128"/>
            </a:rPr>
            <a:t>を身につけ，</a:t>
          </a:r>
          <a:r>
            <a:rPr kumimoji="1" lang="ja-JP" sz="2400" b="1" dirty="0">
              <a:latin typeface="メイリオ" panose="020B0604030504040204" pitchFamily="50" charset="-128"/>
              <a:ea typeface="メイリオ" panose="020B0604030504040204" pitchFamily="50" charset="-128"/>
            </a:rPr>
            <a:t>社会に貢献</a:t>
          </a:r>
          <a:r>
            <a:rPr kumimoji="1" lang="ja-JP" sz="2400" dirty="0">
              <a:latin typeface="メイリオ" panose="020B0604030504040204" pitchFamily="50" charset="-128"/>
              <a:ea typeface="メイリオ" panose="020B0604030504040204" pitchFamily="50" charset="-128"/>
            </a:rPr>
            <a:t>しながら，</a:t>
          </a:r>
          <a:r>
            <a:rPr kumimoji="1" lang="ja-JP" sz="2400" b="1" dirty="0">
              <a:latin typeface="メイリオ" panose="020B0604030504040204" pitchFamily="50" charset="-128"/>
              <a:ea typeface="メイリオ" panose="020B0604030504040204" pitchFamily="50" charset="-128"/>
            </a:rPr>
            <a:t>自分の夢を追求する</a:t>
          </a:r>
          <a:r>
            <a:rPr kumimoji="1" lang="ja-JP" sz="2400" dirty="0">
              <a:latin typeface="メイリオ" panose="020B0604030504040204" pitchFamily="50" charset="-128"/>
              <a:ea typeface="メイリオ" panose="020B0604030504040204" pitchFamily="50" charset="-128"/>
            </a:rPr>
            <a:t>ことができます</a:t>
          </a:r>
          <a:r>
            <a:rPr kumimoji="1" lang="ja-JP" altLang="en-US" sz="2400" dirty="0">
              <a:latin typeface="メイリオ" panose="020B0604030504040204" pitchFamily="50" charset="-128"/>
              <a:ea typeface="メイリオ" panose="020B0604030504040204" pitchFamily="50" charset="-128"/>
            </a:rPr>
            <a:t>．</a:t>
          </a:r>
          <a:endParaRPr lang="en-US" sz="2400" dirty="0">
            <a:latin typeface="メイリオ" panose="020B0604030504040204" pitchFamily="50" charset="-128"/>
            <a:ea typeface="メイリオ" panose="020B0604030504040204" pitchFamily="50" charset="-128"/>
          </a:endParaRPr>
        </a:p>
      </dgm:t>
    </dgm:pt>
    <dgm:pt modelId="{99DCE2DF-F9CC-460D-9325-AB0E87D447BB}" type="parTrans" cxnId="{CDCC5B75-7547-4B27-B1F4-9BA0DFA0BF5D}">
      <dgm:prSet/>
      <dgm:spPr/>
      <dgm:t>
        <a:bodyPr/>
        <a:lstStyle/>
        <a:p>
          <a:endParaRPr lang="en-US"/>
        </a:p>
      </dgm:t>
    </dgm:pt>
    <dgm:pt modelId="{4EF2B78C-6564-4FDA-9299-56D2F8F641D1}" type="sibTrans" cxnId="{CDCC5B75-7547-4B27-B1F4-9BA0DFA0BF5D}">
      <dgm:prSet/>
      <dgm:spPr/>
      <dgm:t>
        <a:bodyPr/>
        <a:lstStyle/>
        <a:p>
          <a:endParaRPr lang="en-US"/>
        </a:p>
      </dgm:t>
    </dgm:pt>
    <dgm:pt modelId="{D19AACD3-50FC-41A0-A9A6-A0CD5CE28FA5}" type="pres">
      <dgm:prSet presAssocID="{44D2C3C7-1035-4F31-9DB3-213828D13709}" presName="vert0" presStyleCnt="0">
        <dgm:presLayoutVars>
          <dgm:dir/>
          <dgm:animOne val="branch"/>
          <dgm:animLvl val="lvl"/>
        </dgm:presLayoutVars>
      </dgm:prSet>
      <dgm:spPr/>
    </dgm:pt>
    <dgm:pt modelId="{D363D678-5432-4F74-9AF7-34DD2D179C6D}" type="pres">
      <dgm:prSet presAssocID="{001F06A0-AA08-4A90-92AA-3A846D694FDE}" presName="thickLine" presStyleLbl="alignNode1" presStyleIdx="0" presStyleCnt="5"/>
      <dgm:spPr/>
    </dgm:pt>
    <dgm:pt modelId="{63542BC7-3FD1-4C10-A81B-ABD7176F8F2D}" type="pres">
      <dgm:prSet presAssocID="{001F06A0-AA08-4A90-92AA-3A846D694FDE}" presName="horz1" presStyleCnt="0"/>
      <dgm:spPr/>
    </dgm:pt>
    <dgm:pt modelId="{40F8D30F-1636-4BF9-8BAB-78EBE193E194}" type="pres">
      <dgm:prSet presAssocID="{001F06A0-AA08-4A90-92AA-3A846D694FDE}" presName="tx1" presStyleLbl="revTx" presStyleIdx="0" presStyleCnt="5" custScaleY="177230"/>
      <dgm:spPr/>
    </dgm:pt>
    <dgm:pt modelId="{71109596-1DC3-4F0C-B10E-161BCA32E5B8}" type="pres">
      <dgm:prSet presAssocID="{001F06A0-AA08-4A90-92AA-3A846D694FDE}" presName="vert1" presStyleCnt="0"/>
      <dgm:spPr/>
    </dgm:pt>
    <dgm:pt modelId="{81D85F3C-5920-41D3-99AE-1340CE048E37}" type="pres">
      <dgm:prSet presAssocID="{E209E3C4-727F-49E4-94ED-8B1A754C8DDC}" presName="thickLine" presStyleLbl="alignNode1" presStyleIdx="1" presStyleCnt="5"/>
      <dgm:spPr/>
    </dgm:pt>
    <dgm:pt modelId="{2B4D7A5D-0C09-4159-82F7-E0263B5A64E8}" type="pres">
      <dgm:prSet presAssocID="{E209E3C4-727F-49E4-94ED-8B1A754C8DDC}" presName="horz1" presStyleCnt="0"/>
      <dgm:spPr/>
    </dgm:pt>
    <dgm:pt modelId="{CCAA1ADF-72AE-4E59-9A87-7D3BB23E44F7}" type="pres">
      <dgm:prSet presAssocID="{E209E3C4-727F-49E4-94ED-8B1A754C8DDC}" presName="tx1" presStyleLbl="revTx" presStyleIdx="1" presStyleCnt="5" custScaleY="178165"/>
      <dgm:spPr/>
    </dgm:pt>
    <dgm:pt modelId="{D72EB3FB-DF0D-4A84-A16D-785CC6C9AED5}" type="pres">
      <dgm:prSet presAssocID="{E209E3C4-727F-49E4-94ED-8B1A754C8DDC}" presName="vert1" presStyleCnt="0"/>
      <dgm:spPr/>
    </dgm:pt>
    <dgm:pt modelId="{13906918-4C16-4546-BC4E-A808BD777114}" type="pres">
      <dgm:prSet presAssocID="{BA8A4851-C89F-4176-8428-2859ACF22DD9}" presName="thickLine" presStyleLbl="alignNode1" presStyleIdx="2" presStyleCnt="5"/>
      <dgm:spPr/>
    </dgm:pt>
    <dgm:pt modelId="{2CA4930B-C246-420D-98BB-9153ECDFBB10}" type="pres">
      <dgm:prSet presAssocID="{BA8A4851-C89F-4176-8428-2859ACF22DD9}" presName="horz1" presStyleCnt="0"/>
      <dgm:spPr/>
    </dgm:pt>
    <dgm:pt modelId="{84FEC154-9780-4799-9AD8-8A036346CCDA}" type="pres">
      <dgm:prSet presAssocID="{BA8A4851-C89F-4176-8428-2859ACF22DD9}" presName="tx1" presStyleLbl="revTx" presStyleIdx="2" presStyleCnt="5"/>
      <dgm:spPr/>
    </dgm:pt>
    <dgm:pt modelId="{7DA35344-4DCB-430E-96D5-1CE7549EA30C}" type="pres">
      <dgm:prSet presAssocID="{BA8A4851-C89F-4176-8428-2859ACF22DD9}" presName="vert1" presStyleCnt="0"/>
      <dgm:spPr/>
    </dgm:pt>
    <dgm:pt modelId="{446F2923-94AD-4FB3-868F-403084795264}" type="pres">
      <dgm:prSet presAssocID="{4E68B536-8AAB-41F5-AAFE-3ADD44A2FE2D}" presName="thickLine" presStyleLbl="alignNode1" presStyleIdx="3" presStyleCnt="5"/>
      <dgm:spPr>
        <a:ln>
          <a:noFill/>
        </a:ln>
      </dgm:spPr>
    </dgm:pt>
    <dgm:pt modelId="{B3DCF950-979F-4598-ADA8-1CA323EE86F1}" type="pres">
      <dgm:prSet presAssocID="{4E68B536-8AAB-41F5-AAFE-3ADD44A2FE2D}" presName="horz1" presStyleCnt="0"/>
      <dgm:spPr/>
    </dgm:pt>
    <dgm:pt modelId="{092AB228-BC32-4BDC-97E9-C3878861AB55}" type="pres">
      <dgm:prSet presAssocID="{4E68B536-8AAB-41F5-AAFE-3ADD44A2FE2D}" presName="tx1" presStyleLbl="revTx" presStyleIdx="3" presStyleCnt="5"/>
      <dgm:spPr/>
    </dgm:pt>
    <dgm:pt modelId="{2508D984-D829-4638-8003-B6AD7C1A09AB}" type="pres">
      <dgm:prSet presAssocID="{4E68B536-8AAB-41F5-AAFE-3ADD44A2FE2D}" presName="vert1" presStyleCnt="0"/>
      <dgm:spPr/>
    </dgm:pt>
    <dgm:pt modelId="{9F02296A-49AB-48A2-A4AF-4DCED5185CD9}" type="pres">
      <dgm:prSet presAssocID="{CAC162F8-AC2D-4838-93AF-7896D88638DE}" presName="thickLine" presStyleLbl="alignNode1" presStyleIdx="4" presStyleCnt="5"/>
      <dgm:spPr>
        <a:ln>
          <a:noFill/>
        </a:ln>
      </dgm:spPr>
    </dgm:pt>
    <dgm:pt modelId="{63F48D65-F379-427A-9DC0-9659E86B50E7}" type="pres">
      <dgm:prSet presAssocID="{CAC162F8-AC2D-4838-93AF-7896D88638DE}" presName="horz1" presStyleCnt="0"/>
      <dgm:spPr/>
    </dgm:pt>
    <dgm:pt modelId="{913A9EDD-A653-4701-8994-A4E79E955380}" type="pres">
      <dgm:prSet presAssocID="{CAC162F8-AC2D-4838-93AF-7896D88638DE}" presName="tx1" presStyleLbl="revTx" presStyleIdx="4" presStyleCnt="5" custScaleY="258477"/>
      <dgm:spPr/>
    </dgm:pt>
    <dgm:pt modelId="{8DE93225-86C8-4A1F-A189-12C242C38545}" type="pres">
      <dgm:prSet presAssocID="{CAC162F8-AC2D-4838-93AF-7896D88638DE}" presName="vert1" presStyleCnt="0"/>
      <dgm:spPr/>
    </dgm:pt>
  </dgm:ptLst>
  <dgm:cxnLst>
    <dgm:cxn modelId="{13509819-C63E-4CDB-A8E4-8BF2CF6EE928}" type="presOf" srcId="{CAC162F8-AC2D-4838-93AF-7896D88638DE}" destId="{913A9EDD-A653-4701-8994-A4E79E955380}" srcOrd="0" destOrd="0" presId="urn:microsoft.com/office/officeart/2008/layout/LinedList"/>
    <dgm:cxn modelId="{22A6B11E-EB4D-4EF8-A69D-0245EB22EBC2}" type="presOf" srcId="{E209E3C4-727F-49E4-94ED-8B1A754C8DDC}" destId="{CCAA1ADF-72AE-4E59-9A87-7D3BB23E44F7}" srcOrd="0" destOrd="0" presId="urn:microsoft.com/office/officeart/2008/layout/LinedList"/>
    <dgm:cxn modelId="{FD66C51F-55F5-4CA7-B3B9-306CE73A48D1}" srcId="{44D2C3C7-1035-4F31-9DB3-213828D13709}" destId="{4E68B536-8AAB-41F5-AAFE-3ADD44A2FE2D}" srcOrd="3" destOrd="0" parTransId="{B8D56D7E-7293-439A-94EF-17BD07BA9064}" sibTransId="{AA7FF1B8-EF01-4B15-A340-7D7EE813CCE4}"/>
    <dgm:cxn modelId="{171FE91F-EA7F-4005-93B7-432787A3DBB1}" type="presOf" srcId="{44D2C3C7-1035-4F31-9DB3-213828D13709}" destId="{D19AACD3-50FC-41A0-A9A6-A0CD5CE28FA5}" srcOrd="0" destOrd="0" presId="urn:microsoft.com/office/officeart/2008/layout/LinedList"/>
    <dgm:cxn modelId="{CDCC5B75-7547-4B27-B1F4-9BA0DFA0BF5D}" srcId="{44D2C3C7-1035-4F31-9DB3-213828D13709}" destId="{CAC162F8-AC2D-4838-93AF-7896D88638DE}" srcOrd="4" destOrd="0" parTransId="{99DCE2DF-F9CC-460D-9325-AB0E87D447BB}" sibTransId="{4EF2B78C-6564-4FDA-9299-56D2F8F641D1}"/>
    <dgm:cxn modelId="{6D0A807B-2B70-4370-A25E-27A44B74ADDB}" type="presOf" srcId="{BA8A4851-C89F-4176-8428-2859ACF22DD9}" destId="{84FEC154-9780-4799-9AD8-8A036346CCDA}" srcOrd="0" destOrd="0" presId="urn:microsoft.com/office/officeart/2008/layout/LinedList"/>
    <dgm:cxn modelId="{51652182-A439-4F8A-A3D6-AD58D7EDDD3D}" srcId="{44D2C3C7-1035-4F31-9DB3-213828D13709}" destId="{BA8A4851-C89F-4176-8428-2859ACF22DD9}" srcOrd="2" destOrd="0" parTransId="{D4A3B819-AEBB-4C2C-993C-81F50B6B277D}" sibTransId="{20D26B85-8396-4A61-B4EF-770C9B56CAEC}"/>
    <dgm:cxn modelId="{6FA49EBD-87DD-400E-8B6A-F714D4D92668}" srcId="{44D2C3C7-1035-4F31-9DB3-213828D13709}" destId="{E209E3C4-727F-49E4-94ED-8B1A754C8DDC}" srcOrd="1" destOrd="0" parTransId="{9371CCE4-AD89-4CA2-9740-5AC39BDB0E67}" sibTransId="{F2E2DF40-6802-4EB2-9CFA-92E165C54316}"/>
    <dgm:cxn modelId="{B5B437CA-905D-47D0-A619-B2016642932F}" srcId="{44D2C3C7-1035-4F31-9DB3-213828D13709}" destId="{001F06A0-AA08-4A90-92AA-3A846D694FDE}" srcOrd="0" destOrd="0" parTransId="{7A25EC28-1073-42E1-8546-1540C8FFCB08}" sibTransId="{5AA32829-A314-479E-AE96-88CC8A5753D6}"/>
    <dgm:cxn modelId="{2DC2D5D6-4FAC-4C5D-B348-DAF26F8F21EF}" type="presOf" srcId="{001F06A0-AA08-4A90-92AA-3A846D694FDE}" destId="{40F8D30F-1636-4BF9-8BAB-78EBE193E194}" srcOrd="0" destOrd="0" presId="urn:microsoft.com/office/officeart/2008/layout/LinedList"/>
    <dgm:cxn modelId="{3C1632E7-E61C-460D-A3CF-4D3EC1BDDA5C}" type="presOf" srcId="{4E68B536-8AAB-41F5-AAFE-3ADD44A2FE2D}" destId="{092AB228-BC32-4BDC-97E9-C3878861AB55}" srcOrd="0" destOrd="0" presId="urn:microsoft.com/office/officeart/2008/layout/LinedList"/>
    <dgm:cxn modelId="{03C2CAE1-BE58-4609-843F-43AE2BD854C0}" type="presParOf" srcId="{D19AACD3-50FC-41A0-A9A6-A0CD5CE28FA5}" destId="{D363D678-5432-4F74-9AF7-34DD2D179C6D}" srcOrd="0" destOrd="0" presId="urn:microsoft.com/office/officeart/2008/layout/LinedList"/>
    <dgm:cxn modelId="{9F5A6F65-F8CE-4008-9214-0A51B73C0FC9}" type="presParOf" srcId="{D19AACD3-50FC-41A0-A9A6-A0CD5CE28FA5}" destId="{63542BC7-3FD1-4C10-A81B-ABD7176F8F2D}" srcOrd="1" destOrd="0" presId="urn:microsoft.com/office/officeart/2008/layout/LinedList"/>
    <dgm:cxn modelId="{5952D3A8-3110-4ABE-BF2A-5291572A4323}" type="presParOf" srcId="{63542BC7-3FD1-4C10-A81B-ABD7176F8F2D}" destId="{40F8D30F-1636-4BF9-8BAB-78EBE193E194}" srcOrd="0" destOrd="0" presId="urn:microsoft.com/office/officeart/2008/layout/LinedList"/>
    <dgm:cxn modelId="{B1E74D55-9E9B-45B0-8DB8-5A1BB762FD63}" type="presParOf" srcId="{63542BC7-3FD1-4C10-A81B-ABD7176F8F2D}" destId="{71109596-1DC3-4F0C-B10E-161BCA32E5B8}" srcOrd="1" destOrd="0" presId="urn:microsoft.com/office/officeart/2008/layout/LinedList"/>
    <dgm:cxn modelId="{7B076A90-0E18-436C-A5B1-61BC6116BCD0}" type="presParOf" srcId="{D19AACD3-50FC-41A0-A9A6-A0CD5CE28FA5}" destId="{81D85F3C-5920-41D3-99AE-1340CE048E37}" srcOrd="2" destOrd="0" presId="urn:microsoft.com/office/officeart/2008/layout/LinedList"/>
    <dgm:cxn modelId="{3FC686B1-A8C4-4707-9062-A0D6DEE5BC86}" type="presParOf" srcId="{D19AACD3-50FC-41A0-A9A6-A0CD5CE28FA5}" destId="{2B4D7A5D-0C09-4159-82F7-E0263B5A64E8}" srcOrd="3" destOrd="0" presId="urn:microsoft.com/office/officeart/2008/layout/LinedList"/>
    <dgm:cxn modelId="{5C5B4997-255A-4AE9-B4B1-D91DBCB5BF37}" type="presParOf" srcId="{2B4D7A5D-0C09-4159-82F7-E0263B5A64E8}" destId="{CCAA1ADF-72AE-4E59-9A87-7D3BB23E44F7}" srcOrd="0" destOrd="0" presId="urn:microsoft.com/office/officeart/2008/layout/LinedList"/>
    <dgm:cxn modelId="{84771576-AE49-4DBC-90BE-35C1FC2FC5A3}" type="presParOf" srcId="{2B4D7A5D-0C09-4159-82F7-E0263B5A64E8}" destId="{D72EB3FB-DF0D-4A84-A16D-785CC6C9AED5}" srcOrd="1" destOrd="0" presId="urn:microsoft.com/office/officeart/2008/layout/LinedList"/>
    <dgm:cxn modelId="{DD29021B-4B72-49E7-A58E-D306AC0F1A0C}" type="presParOf" srcId="{D19AACD3-50FC-41A0-A9A6-A0CD5CE28FA5}" destId="{13906918-4C16-4546-BC4E-A808BD777114}" srcOrd="4" destOrd="0" presId="urn:microsoft.com/office/officeart/2008/layout/LinedList"/>
    <dgm:cxn modelId="{8658DF12-F49A-4875-8493-1C6C283C898B}" type="presParOf" srcId="{D19AACD3-50FC-41A0-A9A6-A0CD5CE28FA5}" destId="{2CA4930B-C246-420D-98BB-9153ECDFBB10}" srcOrd="5" destOrd="0" presId="urn:microsoft.com/office/officeart/2008/layout/LinedList"/>
    <dgm:cxn modelId="{92057964-5229-4495-92DF-C806A5769935}" type="presParOf" srcId="{2CA4930B-C246-420D-98BB-9153ECDFBB10}" destId="{84FEC154-9780-4799-9AD8-8A036346CCDA}" srcOrd="0" destOrd="0" presId="urn:microsoft.com/office/officeart/2008/layout/LinedList"/>
    <dgm:cxn modelId="{DCD17E30-3047-460D-9172-A2752EAAC529}" type="presParOf" srcId="{2CA4930B-C246-420D-98BB-9153ECDFBB10}" destId="{7DA35344-4DCB-430E-96D5-1CE7549EA30C}" srcOrd="1" destOrd="0" presId="urn:microsoft.com/office/officeart/2008/layout/LinedList"/>
    <dgm:cxn modelId="{A5B2C36D-46BC-4CCB-B931-6AA8CBAF4C4F}" type="presParOf" srcId="{D19AACD3-50FC-41A0-A9A6-A0CD5CE28FA5}" destId="{446F2923-94AD-4FB3-868F-403084795264}" srcOrd="6" destOrd="0" presId="urn:microsoft.com/office/officeart/2008/layout/LinedList"/>
    <dgm:cxn modelId="{B4F0C26F-BA56-4DB3-B749-3401B3DE7CC7}" type="presParOf" srcId="{D19AACD3-50FC-41A0-A9A6-A0CD5CE28FA5}" destId="{B3DCF950-979F-4598-ADA8-1CA323EE86F1}" srcOrd="7" destOrd="0" presId="urn:microsoft.com/office/officeart/2008/layout/LinedList"/>
    <dgm:cxn modelId="{6C173F35-0DD8-4AD8-8C62-327E07FA49D3}" type="presParOf" srcId="{B3DCF950-979F-4598-ADA8-1CA323EE86F1}" destId="{092AB228-BC32-4BDC-97E9-C3878861AB55}" srcOrd="0" destOrd="0" presId="urn:microsoft.com/office/officeart/2008/layout/LinedList"/>
    <dgm:cxn modelId="{32858FB2-46F1-4DF1-8586-EAB172D8F0B8}" type="presParOf" srcId="{B3DCF950-979F-4598-ADA8-1CA323EE86F1}" destId="{2508D984-D829-4638-8003-B6AD7C1A09AB}" srcOrd="1" destOrd="0" presId="urn:microsoft.com/office/officeart/2008/layout/LinedList"/>
    <dgm:cxn modelId="{EA419758-25D0-42A4-90F3-6B2B3B08CBA9}" type="presParOf" srcId="{D19AACD3-50FC-41A0-A9A6-A0CD5CE28FA5}" destId="{9F02296A-49AB-48A2-A4AF-4DCED5185CD9}" srcOrd="8" destOrd="0" presId="urn:microsoft.com/office/officeart/2008/layout/LinedList"/>
    <dgm:cxn modelId="{9BA9781E-E549-4CCE-BE5F-4E278160C5AA}" type="presParOf" srcId="{D19AACD3-50FC-41A0-A9A6-A0CD5CE28FA5}" destId="{63F48D65-F379-427A-9DC0-9659E86B50E7}" srcOrd="9" destOrd="0" presId="urn:microsoft.com/office/officeart/2008/layout/LinedList"/>
    <dgm:cxn modelId="{52A8BCB8-6318-4D3E-8241-E808A477C171}" type="presParOf" srcId="{63F48D65-F379-427A-9DC0-9659E86B50E7}" destId="{913A9EDD-A653-4701-8994-A4E79E955380}" srcOrd="0" destOrd="0" presId="urn:microsoft.com/office/officeart/2008/layout/LinedList"/>
    <dgm:cxn modelId="{03B33056-09A7-4ABE-B1A5-863EDC1CA6DA}" type="presParOf" srcId="{63F48D65-F379-427A-9DC0-9659E86B50E7}" destId="{8DE93225-86C8-4A1F-A189-12C242C385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3D678-5432-4F74-9AF7-34DD2D179C6D}">
      <dsp:nvSpPr>
        <dsp:cNvPr id="0" name=""/>
        <dsp:cNvSpPr/>
      </dsp:nvSpPr>
      <dsp:spPr>
        <a:xfrm>
          <a:off x="0" y="606"/>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8D30F-1636-4BF9-8BAB-78EBE193E194}">
      <dsp:nvSpPr>
        <dsp:cNvPr id="0" name=""/>
        <dsp:cNvSpPr/>
      </dsp:nvSpPr>
      <dsp:spPr>
        <a:xfrm>
          <a:off x="0" y="606"/>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ts val="0"/>
            </a:spcAft>
            <a:buNone/>
          </a:pPr>
          <a:r>
            <a:rPr lang="ja-JP" sz="2400" b="1" kern="1200" dirty="0">
              <a:latin typeface="メイリオ" panose="020B0604030504040204" pitchFamily="50" charset="-128"/>
              <a:ea typeface="メイリオ" panose="020B0604030504040204" pitchFamily="50" charset="-128"/>
            </a:rPr>
            <a:t>オンラインでの交流やコミュニケーション</a:t>
          </a:r>
          <a:endParaRPr lang="en-US" sz="2400" kern="1200" dirty="0">
            <a:latin typeface="メイリオ" panose="020B0604030504040204" pitchFamily="50" charset="-128"/>
            <a:ea typeface="メイリオ" panose="020B0604030504040204" pitchFamily="50" charset="-128"/>
          </a:endParaRPr>
        </a:p>
      </dsp:txBody>
      <dsp:txXfrm>
        <a:off x="0" y="606"/>
        <a:ext cx="5077832" cy="993532"/>
      </dsp:txXfrm>
    </dsp:sp>
    <dsp:sp modelId="{81D85F3C-5920-41D3-99AE-1340CE048E37}">
      <dsp:nvSpPr>
        <dsp:cNvPr id="0" name=""/>
        <dsp:cNvSpPr/>
      </dsp:nvSpPr>
      <dsp:spPr>
        <a:xfrm>
          <a:off x="0" y="99413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A1ADF-72AE-4E59-9A87-7D3BB23E44F7}">
      <dsp:nvSpPr>
        <dsp:cNvPr id="0" name=""/>
        <dsp:cNvSpPr/>
      </dsp:nvSpPr>
      <dsp:spPr>
        <a:xfrm>
          <a:off x="0" y="994138"/>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ts val="0"/>
            </a:spcAft>
            <a:buNone/>
          </a:pPr>
          <a:r>
            <a:rPr lang="ja-JP" sz="2400" b="1" kern="1200" dirty="0">
              <a:latin typeface="メイリオ" panose="020B0604030504040204" pitchFamily="50" charset="-128"/>
              <a:ea typeface="メイリオ" panose="020B0604030504040204" pitchFamily="50" charset="-128"/>
            </a:rPr>
            <a:t>デジタルサービス</a:t>
          </a:r>
          <a:r>
            <a:rPr lang="ja-JP" sz="2400" kern="1200" dirty="0">
              <a:latin typeface="メイリオ" panose="020B0604030504040204" pitchFamily="50" charset="-128"/>
              <a:ea typeface="メイリオ" panose="020B0604030504040204" pitchFamily="50" charset="-128"/>
            </a:rPr>
            <a:t>（動画配信，オンラインショッピングなど）</a:t>
          </a:r>
          <a:endParaRPr lang="en-US" sz="2400" kern="1200" dirty="0">
            <a:latin typeface="メイリオ" panose="020B0604030504040204" pitchFamily="50" charset="-128"/>
            <a:ea typeface="メイリオ" panose="020B0604030504040204" pitchFamily="50" charset="-128"/>
          </a:endParaRPr>
        </a:p>
      </dsp:txBody>
      <dsp:txXfrm>
        <a:off x="0" y="994138"/>
        <a:ext cx="5077832" cy="993532"/>
      </dsp:txXfrm>
    </dsp:sp>
    <dsp:sp modelId="{13906918-4C16-4546-BC4E-A808BD777114}">
      <dsp:nvSpPr>
        <dsp:cNvPr id="0" name=""/>
        <dsp:cNvSpPr/>
      </dsp:nvSpPr>
      <dsp:spPr>
        <a:xfrm>
          <a:off x="0" y="1987671"/>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C154-9780-4799-9AD8-8A036346CCDA}">
      <dsp:nvSpPr>
        <dsp:cNvPr id="0" name=""/>
        <dsp:cNvSpPr/>
      </dsp:nvSpPr>
      <dsp:spPr>
        <a:xfrm>
          <a:off x="0" y="1987671"/>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莫大な情報の管理・処理</a:t>
          </a:r>
          <a:endParaRPr lang="en-US" sz="2400" kern="1200" dirty="0">
            <a:latin typeface="メイリオ" panose="020B0604030504040204" pitchFamily="50" charset="-128"/>
            <a:ea typeface="メイリオ" panose="020B0604030504040204" pitchFamily="50" charset="-128"/>
          </a:endParaRPr>
        </a:p>
      </dsp:txBody>
      <dsp:txXfrm>
        <a:off x="0" y="1987671"/>
        <a:ext cx="5077832" cy="993532"/>
      </dsp:txXfrm>
    </dsp:sp>
    <dsp:sp modelId="{446F2923-94AD-4FB3-868F-403084795264}">
      <dsp:nvSpPr>
        <dsp:cNvPr id="0" name=""/>
        <dsp:cNvSpPr/>
      </dsp:nvSpPr>
      <dsp:spPr>
        <a:xfrm>
          <a:off x="0" y="2981203"/>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AB228-BC32-4BDC-97E9-C3878861AB55}">
      <dsp:nvSpPr>
        <dsp:cNvPr id="0" name=""/>
        <dsp:cNvSpPr/>
      </dsp:nvSpPr>
      <dsp:spPr>
        <a:xfrm>
          <a:off x="0" y="2981203"/>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人間と </a:t>
          </a:r>
          <a:r>
            <a:rPr lang="en-US" sz="2400" b="1" kern="1200" dirty="0">
              <a:latin typeface="メイリオ" panose="020B0604030504040204" pitchFamily="50" charset="-128"/>
              <a:ea typeface="メイリオ" panose="020B0604030504040204" pitchFamily="50" charset="-128"/>
            </a:rPr>
            <a:t>AI </a:t>
          </a:r>
          <a:r>
            <a:rPr lang="ja-JP" sz="2400" b="1" kern="1200" dirty="0">
              <a:latin typeface="メイリオ" panose="020B0604030504040204" pitchFamily="50" charset="-128"/>
              <a:ea typeface="メイリオ" panose="020B0604030504040204" pitchFamily="50" charset="-128"/>
            </a:rPr>
            <a:t>の協働</a:t>
          </a:r>
          <a:endParaRPr lang="en-US" sz="2400" kern="1200" dirty="0">
            <a:latin typeface="メイリオ" panose="020B0604030504040204" pitchFamily="50" charset="-128"/>
            <a:ea typeface="メイリオ" panose="020B0604030504040204" pitchFamily="50" charset="-128"/>
          </a:endParaRPr>
        </a:p>
      </dsp:txBody>
      <dsp:txXfrm>
        <a:off x="0" y="2981203"/>
        <a:ext cx="5077832" cy="993532"/>
      </dsp:txXfrm>
    </dsp:sp>
    <dsp:sp modelId="{9F02296A-49AB-48A2-A4AF-4DCED5185CD9}">
      <dsp:nvSpPr>
        <dsp:cNvPr id="0" name=""/>
        <dsp:cNvSpPr/>
      </dsp:nvSpPr>
      <dsp:spPr>
        <a:xfrm>
          <a:off x="0" y="3974736"/>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A9EDD-A653-4701-8994-A4E79E955380}">
      <dsp:nvSpPr>
        <dsp:cNvPr id="0" name=""/>
        <dsp:cNvSpPr/>
      </dsp:nvSpPr>
      <dsp:spPr>
        <a:xfrm>
          <a:off x="0" y="3974736"/>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情報工学</a:t>
          </a:r>
          <a:r>
            <a:rPr lang="ja-JP" sz="2400" kern="1200" dirty="0">
              <a:latin typeface="メイリオ" panose="020B0604030504040204" pitchFamily="50" charset="-128"/>
              <a:ea typeface="メイリオ" panose="020B0604030504040204" pitchFamily="50" charset="-128"/>
            </a:rPr>
            <a:t>は，</a:t>
          </a:r>
          <a:r>
            <a:rPr lang="ja-JP" sz="2400" b="1" kern="1200" dirty="0">
              <a:latin typeface="メイリオ" panose="020B0604030504040204" pitchFamily="50" charset="-128"/>
              <a:ea typeface="メイリオ" panose="020B0604030504040204" pitchFamily="50" charset="-128"/>
            </a:rPr>
            <a:t>デジタル社会</a:t>
          </a:r>
          <a:r>
            <a:rPr lang="ja-JP" sz="2400" kern="1200" dirty="0">
              <a:latin typeface="メイリオ" panose="020B0604030504040204" pitchFamily="50" charset="-128"/>
              <a:ea typeface="メイリオ" panose="020B0604030504040204" pitchFamily="50" charset="-128"/>
            </a:rPr>
            <a:t>を実現し発展させるための大切</a:t>
          </a:r>
          <a:r>
            <a:rPr lang="ja-JP" altLang="en-US" sz="2400" kern="1200" dirty="0">
              <a:latin typeface="メイリオ" panose="020B0604030504040204" pitchFamily="50" charset="-128"/>
              <a:ea typeface="メイリオ" panose="020B0604030504040204" pitchFamily="50" charset="-128"/>
            </a:rPr>
            <a:t>な</a:t>
          </a:r>
          <a:r>
            <a:rPr lang="ja-JP" sz="2400" kern="1200" dirty="0">
              <a:latin typeface="メイリオ" panose="020B0604030504040204" pitchFamily="50" charset="-128"/>
              <a:ea typeface="メイリオ" panose="020B0604030504040204" pitchFamily="50" charset="-128"/>
            </a:rPr>
            <a:t>学問分野．</a:t>
          </a:r>
          <a:endParaRPr lang="en-US" sz="2400" kern="1200" dirty="0">
            <a:latin typeface="メイリオ" panose="020B0604030504040204" pitchFamily="50" charset="-128"/>
            <a:ea typeface="メイリオ" panose="020B0604030504040204" pitchFamily="50" charset="-128"/>
          </a:endParaRPr>
        </a:p>
      </dsp:txBody>
      <dsp:txXfrm>
        <a:off x="0" y="3974736"/>
        <a:ext cx="5077832" cy="993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3D678-5432-4F74-9AF7-34DD2D179C6D}">
      <dsp:nvSpPr>
        <dsp:cNvPr id="0" name=""/>
        <dsp:cNvSpPr/>
      </dsp:nvSpPr>
      <dsp:spPr>
        <a:xfrm>
          <a:off x="0" y="134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8D30F-1636-4BF9-8BAB-78EBE193E194}">
      <dsp:nvSpPr>
        <dsp:cNvPr id="0" name=""/>
        <dsp:cNvSpPr/>
      </dsp:nvSpPr>
      <dsp:spPr>
        <a:xfrm>
          <a:off x="0" y="1348"/>
          <a:ext cx="5072873" cy="1081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kumimoji="1" lang="ja-JP" sz="2400" b="1" kern="1200" dirty="0">
              <a:latin typeface="メイリオ" panose="020B0604030504040204" pitchFamily="50" charset="-128"/>
              <a:ea typeface="メイリオ" panose="020B0604030504040204" pitchFamily="50" charset="-128"/>
            </a:rPr>
            <a:t>想像力を活かす楽しさ</a:t>
          </a:r>
          <a:r>
            <a:rPr kumimoji="1" lang="ja-JP" sz="2400" kern="1200" dirty="0">
              <a:latin typeface="メイリオ" panose="020B0604030504040204" pitchFamily="50" charset="-128"/>
              <a:ea typeface="メイリオ" panose="020B0604030504040204" pitchFamily="50" charset="-128"/>
            </a:rPr>
            <a:t>：自分のアイデアが形に</a:t>
          </a:r>
          <a:r>
            <a:rPr kumimoji="1" lang="ja-JP" sz="2400" kern="1200" dirty="0"/>
            <a:t>．</a:t>
          </a:r>
          <a:endParaRPr lang="en-US" sz="2400" kern="1200" dirty="0"/>
        </a:p>
      </dsp:txBody>
      <dsp:txXfrm>
        <a:off x="0" y="1348"/>
        <a:ext cx="5072873" cy="1081442"/>
      </dsp:txXfrm>
    </dsp:sp>
    <dsp:sp modelId="{81D85F3C-5920-41D3-99AE-1340CE048E37}">
      <dsp:nvSpPr>
        <dsp:cNvPr id="0" name=""/>
        <dsp:cNvSpPr/>
      </dsp:nvSpPr>
      <dsp:spPr>
        <a:xfrm>
          <a:off x="0" y="1082791"/>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A1ADF-72AE-4E59-9A87-7D3BB23E44F7}">
      <dsp:nvSpPr>
        <dsp:cNvPr id="0" name=""/>
        <dsp:cNvSpPr/>
      </dsp:nvSpPr>
      <dsp:spPr>
        <a:xfrm>
          <a:off x="0" y="1082791"/>
          <a:ext cx="5072873" cy="1087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未来の技術を学ぶワクワク感</a:t>
          </a:r>
          <a:r>
            <a:rPr lang="ja-JP" sz="2400" kern="1200" dirty="0">
              <a:latin typeface="メイリオ" panose="020B0604030504040204" pitchFamily="50" charset="-128"/>
              <a:ea typeface="メイリオ" panose="020B0604030504040204" pitchFamily="50" charset="-128"/>
            </a:rPr>
            <a:t>：</a:t>
          </a:r>
          <a:r>
            <a:rPr lang="en-US" sz="2400" kern="1200" dirty="0">
              <a:latin typeface="メイリオ" panose="020B0604030504040204" pitchFamily="50" charset="-128"/>
              <a:ea typeface="メイリオ" panose="020B0604030504040204" pitchFamily="50" charset="-128"/>
            </a:rPr>
            <a:t>AI</a:t>
          </a:r>
          <a:r>
            <a:rPr lang="ja-JP" sz="2400" kern="1200" dirty="0">
              <a:latin typeface="メイリオ" panose="020B0604030504040204" pitchFamily="50" charset="-128"/>
              <a:ea typeface="メイリオ" panose="020B0604030504040204" pitchFamily="50" charset="-128"/>
            </a:rPr>
            <a:t>，仮想現実，</a:t>
          </a:r>
          <a:r>
            <a:rPr lang="en-US" altLang="ja-JP" sz="2400" kern="1200" dirty="0">
              <a:latin typeface="メイリオ" panose="020B0604030504040204" pitchFamily="50" charset="-128"/>
              <a:ea typeface="メイリオ" panose="020B0604030504040204" pitchFamily="50" charset="-128"/>
            </a:rPr>
            <a:t>IoT </a:t>
          </a:r>
          <a:r>
            <a:rPr lang="ja-JP" sz="2400" kern="1200" dirty="0">
              <a:latin typeface="メイリオ" panose="020B0604030504040204" pitchFamily="50" charset="-128"/>
              <a:ea typeface="メイリオ" panose="020B0604030504040204" pitchFamily="50" charset="-128"/>
            </a:rPr>
            <a:t>など．</a:t>
          </a:r>
          <a:endParaRPr lang="en-US" sz="2400" kern="1200" dirty="0">
            <a:latin typeface="メイリオ" panose="020B0604030504040204" pitchFamily="50" charset="-128"/>
            <a:ea typeface="メイリオ" panose="020B0604030504040204" pitchFamily="50" charset="-128"/>
          </a:endParaRPr>
        </a:p>
      </dsp:txBody>
      <dsp:txXfrm>
        <a:off x="0" y="1082791"/>
        <a:ext cx="5072873" cy="1087147"/>
      </dsp:txXfrm>
    </dsp:sp>
    <dsp:sp modelId="{13906918-4C16-4546-BC4E-A808BD777114}">
      <dsp:nvSpPr>
        <dsp:cNvPr id="0" name=""/>
        <dsp:cNvSpPr/>
      </dsp:nvSpPr>
      <dsp:spPr>
        <a:xfrm>
          <a:off x="0" y="216993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C154-9780-4799-9AD8-8A036346CCDA}">
      <dsp:nvSpPr>
        <dsp:cNvPr id="0" name=""/>
        <dsp:cNvSpPr/>
      </dsp:nvSpPr>
      <dsp:spPr>
        <a:xfrm>
          <a:off x="0" y="2169938"/>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夢が広がる進路</a:t>
          </a:r>
          <a:r>
            <a:rPr lang="ja-JP" sz="2400" kern="1200" dirty="0">
              <a:latin typeface="メイリオ" panose="020B0604030504040204" pitchFamily="50" charset="-128"/>
              <a:ea typeface="メイリオ" panose="020B0604030504040204" pitchFamily="50" charset="-128"/>
            </a:rPr>
            <a:t>：</a:t>
          </a:r>
          <a:r>
            <a:rPr lang="en-US" sz="2400" kern="1200" dirty="0">
              <a:latin typeface="メイリオ" panose="020B0604030504040204" pitchFamily="50" charset="-128"/>
              <a:ea typeface="メイリオ" panose="020B0604030504040204" pitchFamily="50" charset="-128"/>
            </a:rPr>
            <a:t>IT</a:t>
          </a:r>
          <a:r>
            <a:rPr lang="ja-JP" sz="2400" kern="1200" dirty="0">
              <a:latin typeface="メイリオ" panose="020B0604030504040204" pitchFamily="50" charset="-128"/>
              <a:ea typeface="メイリオ" panose="020B0604030504040204" pitchFamily="50" charset="-128"/>
            </a:rPr>
            <a:t>企業や製造業，クリエイティブな職種など</a:t>
          </a:r>
          <a:r>
            <a:rPr lang="ja-JP" altLang="en-US" sz="2400" kern="1200" dirty="0">
              <a:latin typeface="メイリオ" panose="020B0604030504040204" pitchFamily="50" charset="-128"/>
              <a:ea typeface="メイリオ" panose="020B0604030504040204" pitchFamily="50" charset="-128"/>
            </a:rPr>
            <a:t>で</a:t>
          </a:r>
          <a:r>
            <a:rPr lang="ja-JP" sz="2400" kern="1200" dirty="0">
              <a:latin typeface="メイリオ" panose="020B0604030504040204" pitchFamily="50" charset="-128"/>
              <a:ea typeface="メイリオ" panose="020B0604030504040204" pitchFamily="50" charset="-128"/>
            </a:rPr>
            <a:t>活躍</a:t>
          </a:r>
          <a:r>
            <a:rPr lang="ja-JP" altLang="en-US" sz="2400" kern="1200" dirty="0">
              <a:latin typeface="メイリオ" panose="020B0604030504040204" pitchFamily="50" charset="-128"/>
              <a:ea typeface="メイリオ" panose="020B0604030504040204" pitchFamily="50" charset="-128"/>
            </a:rPr>
            <a:t>．</a:t>
          </a:r>
          <a:endParaRPr lang="en-US" sz="2400" kern="1200" dirty="0">
            <a:latin typeface="メイリオ" panose="020B0604030504040204" pitchFamily="50" charset="-128"/>
            <a:ea typeface="メイリオ" panose="020B0604030504040204" pitchFamily="50" charset="-128"/>
          </a:endParaRPr>
        </a:p>
      </dsp:txBody>
      <dsp:txXfrm>
        <a:off x="0" y="2169938"/>
        <a:ext cx="5077832" cy="610191"/>
      </dsp:txXfrm>
    </dsp:sp>
    <dsp:sp modelId="{446F2923-94AD-4FB3-868F-403084795264}">
      <dsp:nvSpPr>
        <dsp:cNvPr id="0" name=""/>
        <dsp:cNvSpPr/>
      </dsp:nvSpPr>
      <dsp:spPr>
        <a:xfrm>
          <a:off x="0" y="2780130"/>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AB228-BC32-4BDC-97E9-C3878861AB55}">
      <dsp:nvSpPr>
        <dsp:cNvPr id="0" name=""/>
        <dsp:cNvSpPr/>
      </dsp:nvSpPr>
      <dsp:spPr>
        <a:xfrm>
          <a:off x="0" y="2780130"/>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2780130"/>
        <a:ext cx="5077832" cy="610191"/>
      </dsp:txXfrm>
    </dsp:sp>
    <dsp:sp modelId="{9F02296A-49AB-48A2-A4AF-4DCED5185CD9}">
      <dsp:nvSpPr>
        <dsp:cNvPr id="0" name=""/>
        <dsp:cNvSpPr/>
      </dsp:nvSpPr>
      <dsp:spPr>
        <a:xfrm>
          <a:off x="0" y="3390321"/>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A9EDD-A653-4701-8994-A4E79E955380}">
      <dsp:nvSpPr>
        <dsp:cNvPr id="0" name=""/>
        <dsp:cNvSpPr/>
      </dsp:nvSpPr>
      <dsp:spPr>
        <a:xfrm>
          <a:off x="0" y="3390321"/>
          <a:ext cx="5072873" cy="157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kumimoji="1" lang="ja-JP" sz="2400" b="1" kern="1200" dirty="0">
              <a:latin typeface="メイリオ" panose="020B0604030504040204" pitchFamily="50" charset="-128"/>
              <a:ea typeface="メイリオ" panose="020B0604030504040204" pitchFamily="50" charset="-128"/>
            </a:rPr>
            <a:t>専門的な実力</a:t>
          </a:r>
          <a:r>
            <a:rPr kumimoji="1" lang="ja-JP" sz="2400" kern="1200" dirty="0">
              <a:latin typeface="メイリオ" panose="020B0604030504040204" pitchFamily="50" charset="-128"/>
              <a:ea typeface="メイリオ" panose="020B0604030504040204" pitchFamily="50" charset="-128"/>
            </a:rPr>
            <a:t>と，</a:t>
          </a:r>
          <a:r>
            <a:rPr kumimoji="1" lang="ja-JP" sz="2400" b="1" kern="1200" dirty="0">
              <a:latin typeface="メイリオ" panose="020B0604030504040204" pitchFamily="50" charset="-128"/>
              <a:ea typeface="メイリオ" panose="020B0604030504040204" pitchFamily="50" charset="-128"/>
            </a:rPr>
            <a:t>未来を切り開く力</a:t>
          </a:r>
          <a:r>
            <a:rPr kumimoji="1" lang="ja-JP" sz="2400" kern="1200" dirty="0">
              <a:latin typeface="メイリオ" panose="020B0604030504040204" pitchFamily="50" charset="-128"/>
              <a:ea typeface="メイリオ" panose="020B0604030504040204" pitchFamily="50" charset="-128"/>
            </a:rPr>
            <a:t>を身につけ，</a:t>
          </a:r>
          <a:r>
            <a:rPr kumimoji="1" lang="ja-JP" sz="2400" b="1" kern="1200" dirty="0">
              <a:latin typeface="メイリオ" panose="020B0604030504040204" pitchFamily="50" charset="-128"/>
              <a:ea typeface="メイリオ" panose="020B0604030504040204" pitchFamily="50" charset="-128"/>
            </a:rPr>
            <a:t>社会に貢献</a:t>
          </a:r>
          <a:r>
            <a:rPr kumimoji="1" lang="ja-JP" sz="2400" kern="1200" dirty="0">
              <a:latin typeface="メイリオ" panose="020B0604030504040204" pitchFamily="50" charset="-128"/>
              <a:ea typeface="メイリオ" panose="020B0604030504040204" pitchFamily="50" charset="-128"/>
            </a:rPr>
            <a:t>しながら，</a:t>
          </a:r>
          <a:r>
            <a:rPr kumimoji="1" lang="ja-JP" sz="2400" b="1" kern="1200" dirty="0">
              <a:latin typeface="メイリオ" panose="020B0604030504040204" pitchFamily="50" charset="-128"/>
              <a:ea typeface="メイリオ" panose="020B0604030504040204" pitchFamily="50" charset="-128"/>
            </a:rPr>
            <a:t>自分の夢を追求する</a:t>
          </a:r>
          <a:r>
            <a:rPr kumimoji="1" lang="ja-JP" sz="2400" kern="1200" dirty="0">
              <a:latin typeface="メイリオ" panose="020B0604030504040204" pitchFamily="50" charset="-128"/>
              <a:ea typeface="メイリオ" panose="020B0604030504040204" pitchFamily="50" charset="-128"/>
            </a:rPr>
            <a:t>ことができます</a:t>
          </a:r>
          <a:r>
            <a:rPr kumimoji="1" lang="ja-JP" altLang="en-US" sz="2400" kern="1200" dirty="0">
              <a:latin typeface="メイリオ" panose="020B0604030504040204" pitchFamily="50" charset="-128"/>
              <a:ea typeface="メイリオ" panose="020B0604030504040204" pitchFamily="50" charset="-128"/>
            </a:rPr>
            <a:t>．</a:t>
          </a:r>
          <a:endParaRPr lang="en-US" sz="2400" kern="1200" dirty="0">
            <a:latin typeface="メイリオ" panose="020B0604030504040204" pitchFamily="50" charset="-128"/>
            <a:ea typeface="メイリオ" panose="020B0604030504040204" pitchFamily="50" charset="-128"/>
          </a:endParaRPr>
        </a:p>
      </dsp:txBody>
      <dsp:txXfrm>
        <a:off x="0" y="3390321"/>
        <a:ext cx="5072873" cy="15772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2023/7/18</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2023/7/18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77B0A3-2511-4231-8D8D-1A02D976D3A3}"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98375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20653C-AB33-4AEE-8ADF-8CBC889DAC38}"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185687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9DC662F-1C88-4F72-A2F3-539EB351F97B}"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415346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308AAC-77C1-4008-9465-32B322AA2FD1}" type="datetime1">
              <a:rPr kumimoji="1" lang="ja-JP" altLang="en-US" smtClean="0"/>
              <a:t>2023/7/18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84389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B8540-9CF7-4592-8041-50186FF23E5C}" type="datetime1">
              <a:rPr kumimoji="1" lang="ja-JP" altLang="en-US" smtClean="0"/>
              <a:t>2023/7/18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34157711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2023/7/18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315" y="221838"/>
            <a:ext cx="8256653" cy="557296"/>
          </a:xfrm>
          <a:prstGeom prst="rect">
            <a:avLst/>
          </a:prstGeom>
        </p:spPr>
        <p:txBody>
          <a:bodyPr vert="horz" lIns="91440" tIns="45720" rIns="91440" bIns="45720" rtlCol="0" anchor="ctr">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65315" y="1033434"/>
            <a:ext cx="8256653" cy="5143529"/>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DEBCB-4574-4917-A517-BC61951E7195}" type="datetime1">
              <a:rPr kumimoji="1" lang="ja-JP" altLang="en-US" smtClean="0"/>
              <a:t>2023/7/18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5934" y="6431263"/>
            <a:ext cx="2057400" cy="365125"/>
          </a:xfrm>
          <a:prstGeom prst="rect">
            <a:avLst/>
          </a:prstGeom>
        </p:spPr>
        <p:txBody>
          <a:bodyPr vert="horz" lIns="91440" tIns="45720" rIns="91440" bIns="45720" rtlCol="0" anchor="ctr"/>
          <a:lstStyle>
            <a:lvl1pPr algn="r">
              <a:defRPr sz="3200">
                <a:solidFill>
                  <a:schemeClr val="tx1">
                    <a:tint val="75000"/>
                  </a:schemeClr>
                </a:solidFill>
              </a:defRPr>
            </a:lvl1pPr>
          </a:lstStyle>
          <a:p>
            <a:fld id="{E7DD4950-D159-4EF1-90C3-DB06CAAE7C11}" type="slidenum">
              <a:rPr kumimoji="1" lang="ja-JP" altLang="en-US" smtClean="0"/>
              <a:pPr/>
              <a:t>‹#›</a:t>
            </a:fld>
            <a:endParaRPr kumimoji="1" lang="ja-JP" altLang="en-US" dirty="0"/>
          </a:p>
        </p:txBody>
      </p:sp>
    </p:spTree>
    <p:extLst>
      <p:ext uri="{BB962C8B-B14F-4D97-AF65-F5344CB8AC3E}">
        <p14:creationId xmlns:p14="http://schemas.microsoft.com/office/powerpoint/2010/main" val="37325672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hdr="0" ftr="0" dt="0"/>
  <p:txStyles>
    <p:titleStyle>
      <a:lvl1pPr algn="l" defTabSz="914400" rtl="0" eaLnBrk="1" latinLnBrk="0" hangingPunct="1">
        <a:lnSpc>
          <a:spcPct val="90000"/>
        </a:lnSpc>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hyperlink" Target="https://chat.openai.com/"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ja-JP" altLang="en-US" dirty="0">
                <a:latin typeface="メイリオ" panose="020B0604030504040204" pitchFamily="50" charset="-128"/>
              </a:rPr>
              <a:t>説明</a:t>
            </a:r>
            <a:br>
              <a:rPr lang="en-US" altLang="ja-JP" dirty="0">
                <a:latin typeface="メイリオ" panose="020B0604030504040204" pitchFamily="50" charset="-128"/>
              </a:rPr>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67095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652B688-C5A5-49E5-CFFA-12B450892534}"/>
              </a:ext>
            </a:extLst>
          </p:cNvPr>
          <p:cNvSpPr>
            <a:spLocks noGrp="1"/>
          </p:cNvSpPr>
          <p:nvPr>
            <p:ph idx="1"/>
          </p:nvPr>
        </p:nvSpPr>
        <p:spPr>
          <a:xfrm>
            <a:off x="220567" y="296456"/>
            <a:ext cx="7867244" cy="479048"/>
          </a:xfrm>
        </p:spPr>
        <p:txBody>
          <a:bodyPr>
            <a:normAutofit fontScale="92500"/>
          </a:bodyPr>
          <a:lstStyle/>
          <a:p>
            <a:pPr marL="0" indent="0">
              <a:buNone/>
            </a:pPr>
            <a:r>
              <a:rPr kumimoji="1" lang="en-US" altLang="ja-JP" dirty="0"/>
              <a:t>AI </a:t>
            </a:r>
            <a:r>
              <a:rPr kumimoji="1" lang="ja-JP" altLang="en-US" dirty="0"/>
              <a:t>活用．</a:t>
            </a:r>
            <a:r>
              <a:rPr kumimoji="1" lang="en-US" altLang="ja-JP" dirty="0"/>
              <a:t>AI </a:t>
            </a:r>
            <a:r>
              <a:rPr kumimoji="1" lang="ja-JP" altLang="en-US" dirty="0"/>
              <a:t>と人間の共同により不可能を可能へ</a:t>
            </a:r>
          </a:p>
        </p:txBody>
      </p:sp>
      <p:sp>
        <p:nvSpPr>
          <p:cNvPr id="4" name="スライド番号プレースホルダー 3">
            <a:extLst>
              <a:ext uri="{FF2B5EF4-FFF2-40B4-BE49-F238E27FC236}">
                <a16:creationId xmlns:a16="http://schemas.microsoft.com/office/drawing/2014/main" id="{3FF807F7-4F3B-5066-7693-F34381DDD2EB}"/>
              </a:ext>
            </a:extLst>
          </p:cNvPr>
          <p:cNvSpPr>
            <a:spLocks noGrp="1"/>
          </p:cNvSpPr>
          <p:nvPr>
            <p:ph type="sldNum" sz="quarter" idx="12"/>
          </p:nvPr>
        </p:nvSpPr>
        <p:spPr/>
        <p:txBody>
          <a:bodyPr/>
          <a:lstStyle/>
          <a:p>
            <a:fld id="{E205D82C-95A1-431E-8E38-AA614A14CDCF}" type="slidenum">
              <a:rPr kumimoji="1" lang="ja-JP" altLang="en-US" smtClean="0"/>
              <a:t>10</a:t>
            </a:fld>
            <a:endParaRPr kumimoji="1" lang="ja-JP" altLang="en-US"/>
          </a:p>
        </p:txBody>
      </p:sp>
      <p:sp>
        <p:nvSpPr>
          <p:cNvPr id="6" name="テキスト ボックス 5">
            <a:extLst>
              <a:ext uri="{FF2B5EF4-FFF2-40B4-BE49-F238E27FC236}">
                <a16:creationId xmlns:a16="http://schemas.microsoft.com/office/drawing/2014/main" id="{6F9319B7-7ECF-BD68-9B9C-3D1B573803DF}"/>
              </a:ext>
            </a:extLst>
          </p:cNvPr>
          <p:cNvSpPr txBox="1"/>
          <p:nvPr/>
        </p:nvSpPr>
        <p:spPr>
          <a:xfrm>
            <a:off x="835939" y="1039398"/>
            <a:ext cx="2749471" cy="400110"/>
          </a:xfrm>
          <a:prstGeom prst="rect">
            <a:avLst/>
          </a:prstGeom>
          <a:solidFill>
            <a:srgbClr val="002060"/>
          </a:solidFill>
        </p:spPr>
        <p:txBody>
          <a:bodyPr wrap="none" rtlCol="0">
            <a:spAutoFit/>
          </a:bodyPr>
          <a:lstStyle/>
          <a:p>
            <a:r>
              <a:rPr kumimoji="1" lang="ja-JP" altLang="en-US" sz="2000" b="1" dirty="0">
                <a:solidFill>
                  <a:schemeClr val="bg1"/>
                </a:solidFill>
              </a:rPr>
              <a:t>人間のきめ細かな把握</a:t>
            </a:r>
          </a:p>
        </p:txBody>
      </p:sp>
      <p:pic>
        <p:nvPicPr>
          <p:cNvPr id="8" name="図 7">
            <a:extLst>
              <a:ext uri="{FF2B5EF4-FFF2-40B4-BE49-F238E27FC236}">
                <a16:creationId xmlns:a16="http://schemas.microsoft.com/office/drawing/2014/main" id="{C6756949-5B89-1773-DE17-F9FC2A90892B}"/>
              </a:ext>
            </a:extLst>
          </p:cNvPr>
          <p:cNvPicPr>
            <a:picLocks noChangeAspect="1"/>
          </p:cNvPicPr>
          <p:nvPr/>
        </p:nvPicPr>
        <p:blipFill>
          <a:blip r:embed="rId2"/>
          <a:stretch>
            <a:fillRect/>
          </a:stretch>
        </p:blipFill>
        <p:spPr>
          <a:xfrm>
            <a:off x="72806" y="1768383"/>
            <a:ext cx="2073900" cy="1634958"/>
          </a:xfrm>
          <a:prstGeom prst="rect">
            <a:avLst/>
          </a:prstGeom>
        </p:spPr>
      </p:pic>
      <p:pic>
        <p:nvPicPr>
          <p:cNvPr id="10" name="図 9">
            <a:extLst>
              <a:ext uri="{FF2B5EF4-FFF2-40B4-BE49-F238E27FC236}">
                <a16:creationId xmlns:a16="http://schemas.microsoft.com/office/drawing/2014/main" id="{3A9B2045-2F0A-5929-46D5-7215EDFA914D}"/>
              </a:ext>
            </a:extLst>
          </p:cNvPr>
          <p:cNvPicPr>
            <a:picLocks noChangeAspect="1"/>
          </p:cNvPicPr>
          <p:nvPr/>
        </p:nvPicPr>
        <p:blipFill>
          <a:blip r:embed="rId3"/>
          <a:stretch>
            <a:fillRect/>
          </a:stretch>
        </p:blipFill>
        <p:spPr>
          <a:xfrm>
            <a:off x="2308949" y="1783263"/>
            <a:ext cx="1955043" cy="1645737"/>
          </a:xfrm>
          <a:prstGeom prst="rect">
            <a:avLst/>
          </a:prstGeom>
        </p:spPr>
      </p:pic>
      <p:sp>
        <p:nvSpPr>
          <p:cNvPr id="11" name="テキスト ボックス 10">
            <a:extLst>
              <a:ext uri="{FF2B5EF4-FFF2-40B4-BE49-F238E27FC236}">
                <a16:creationId xmlns:a16="http://schemas.microsoft.com/office/drawing/2014/main" id="{2E884C76-12A8-3C6B-EA2A-7963AC8AA7B5}"/>
              </a:ext>
            </a:extLst>
          </p:cNvPr>
          <p:cNvSpPr txBox="1"/>
          <p:nvPr/>
        </p:nvSpPr>
        <p:spPr>
          <a:xfrm>
            <a:off x="677733" y="4067345"/>
            <a:ext cx="3262432" cy="400110"/>
          </a:xfrm>
          <a:prstGeom prst="rect">
            <a:avLst/>
          </a:prstGeom>
          <a:solidFill>
            <a:srgbClr val="002060"/>
          </a:solidFill>
        </p:spPr>
        <p:txBody>
          <a:bodyPr wrap="none" rtlCol="0">
            <a:spAutoFit/>
          </a:bodyPr>
          <a:lstStyle/>
          <a:p>
            <a:r>
              <a:rPr kumimoji="1" lang="ja-JP" altLang="en-US" sz="2000" b="1" dirty="0">
                <a:solidFill>
                  <a:schemeClr val="bg1"/>
                </a:solidFill>
              </a:rPr>
              <a:t>未来予測、変化要因の分析</a:t>
            </a:r>
          </a:p>
        </p:txBody>
      </p:sp>
      <p:pic>
        <p:nvPicPr>
          <p:cNvPr id="13" name="図 12">
            <a:extLst>
              <a:ext uri="{FF2B5EF4-FFF2-40B4-BE49-F238E27FC236}">
                <a16:creationId xmlns:a16="http://schemas.microsoft.com/office/drawing/2014/main" id="{45348E62-08FA-8B90-CA9D-69BD4EF66131}"/>
              </a:ext>
            </a:extLst>
          </p:cNvPr>
          <p:cNvPicPr>
            <a:picLocks noChangeAspect="1"/>
          </p:cNvPicPr>
          <p:nvPr/>
        </p:nvPicPr>
        <p:blipFill>
          <a:blip r:embed="rId4"/>
          <a:stretch>
            <a:fillRect/>
          </a:stretch>
        </p:blipFill>
        <p:spPr>
          <a:xfrm>
            <a:off x="518961" y="4614756"/>
            <a:ext cx="3066449" cy="2181020"/>
          </a:xfrm>
          <a:prstGeom prst="rect">
            <a:avLst/>
          </a:prstGeom>
        </p:spPr>
      </p:pic>
      <p:sp>
        <p:nvSpPr>
          <p:cNvPr id="14" name="テキスト ボックス 13">
            <a:extLst>
              <a:ext uri="{FF2B5EF4-FFF2-40B4-BE49-F238E27FC236}">
                <a16:creationId xmlns:a16="http://schemas.microsoft.com/office/drawing/2014/main" id="{842D6A8B-76B9-7FAA-A5BF-EC75A4588D80}"/>
              </a:ext>
            </a:extLst>
          </p:cNvPr>
          <p:cNvSpPr txBox="1"/>
          <p:nvPr/>
        </p:nvSpPr>
        <p:spPr>
          <a:xfrm>
            <a:off x="6144078" y="1039398"/>
            <a:ext cx="1210588" cy="400110"/>
          </a:xfrm>
          <a:prstGeom prst="rect">
            <a:avLst/>
          </a:prstGeom>
          <a:solidFill>
            <a:srgbClr val="002060"/>
          </a:solidFill>
        </p:spPr>
        <p:txBody>
          <a:bodyPr wrap="none" rtlCol="0">
            <a:spAutoFit/>
          </a:bodyPr>
          <a:lstStyle/>
          <a:p>
            <a:r>
              <a:rPr kumimoji="1" lang="ja-JP" altLang="en-US" sz="2000" b="1" dirty="0">
                <a:solidFill>
                  <a:schemeClr val="bg1"/>
                </a:solidFill>
              </a:rPr>
              <a:t>画像理解</a:t>
            </a:r>
          </a:p>
        </p:txBody>
      </p:sp>
      <p:sp>
        <p:nvSpPr>
          <p:cNvPr id="15" name="テキスト ボックス 14">
            <a:extLst>
              <a:ext uri="{FF2B5EF4-FFF2-40B4-BE49-F238E27FC236}">
                <a16:creationId xmlns:a16="http://schemas.microsoft.com/office/drawing/2014/main" id="{0B0B7725-3D8A-E05B-E30C-4363B0FFD79E}"/>
              </a:ext>
            </a:extLst>
          </p:cNvPr>
          <p:cNvSpPr txBox="1"/>
          <p:nvPr/>
        </p:nvSpPr>
        <p:spPr>
          <a:xfrm>
            <a:off x="5979327" y="4092215"/>
            <a:ext cx="1210588" cy="400110"/>
          </a:xfrm>
          <a:prstGeom prst="rect">
            <a:avLst/>
          </a:prstGeom>
          <a:solidFill>
            <a:srgbClr val="002060"/>
          </a:solidFill>
        </p:spPr>
        <p:txBody>
          <a:bodyPr wrap="none" rtlCol="0">
            <a:spAutoFit/>
          </a:bodyPr>
          <a:lstStyle/>
          <a:p>
            <a:r>
              <a:rPr kumimoji="1" lang="ja-JP" altLang="en-US" sz="2000" b="1" dirty="0">
                <a:solidFill>
                  <a:schemeClr val="bg1"/>
                </a:solidFill>
              </a:rPr>
              <a:t>画像補正</a:t>
            </a:r>
          </a:p>
        </p:txBody>
      </p:sp>
      <p:pic>
        <p:nvPicPr>
          <p:cNvPr id="17" name="図 16">
            <a:extLst>
              <a:ext uri="{FF2B5EF4-FFF2-40B4-BE49-F238E27FC236}">
                <a16:creationId xmlns:a16="http://schemas.microsoft.com/office/drawing/2014/main" id="{2AD03BCA-3BD8-153E-74D2-7D7F1A2FE403}"/>
              </a:ext>
            </a:extLst>
          </p:cNvPr>
          <p:cNvPicPr>
            <a:picLocks noChangeAspect="1"/>
          </p:cNvPicPr>
          <p:nvPr/>
        </p:nvPicPr>
        <p:blipFill>
          <a:blip r:embed="rId5"/>
          <a:stretch>
            <a:fillRect/>
          </a:stretch>
        </p:blipFill>
        <p:spPr>
          <a:xfrm>
            <a:off x="4807819" y="4540176"/>
            <a:ext cx="3724977" cy="2124949"/>
          </a:xfrm>
          <a:prstGeom prst="rect">
            <a:avLst/>
          </a:prstGeom>
        </p:spPr>
      </p:pic>
      <p:pic>
        <p:nvPicPr>
          <p:cNvPr id="19" name="図 18">
            <a:extLst>
              <a:ext uri="{FF2B5EF4-FFF2-40B4-BE49-F238E27FC236}">
                <a16:creationId xmlns:a16="http://schemas.microsoft.com/office/drawing/2014/main" id="{77E8DCE2-E036-9A8F-DDD4-3F8AE32D9EA9}"/>
              </a:ext>
            </a:extLst>
          </p:cNvPr>
          <p:cNvPicPr>
            <a:picLocks noChangeAspect="1"/>
          </p:cNvPicPr>
          <p:nvPr/>
        </p:nvPicPr>
        <p:blipFill>
          <a:blip r:embed="rId6"/>
          <a:stretch>
            <a:fillRect/>
          </a:stretch>
        </p:blipFill>
        <p:spPr>
          <a:xfrm>
            <a:off x="5072514" y="1703402"/>
            <a:ext cx="3267777" cy="1978619"/>
          </a:xfrm>
          <a:prstGeom prst="rect">
            <a:avLst/>
          </a:prstGeom>
        </p:spPr>
      </p:pic>
    </p:spTree>
    <p:extLst>
      <p:ext uri="{BB962C8B-B14F-4D97-AF65-F5344CB8AC3E}">
        <p14:creationId xmlns:p14="http://schemas.microsoft.com/office/powerpoint/2010/main" val="62563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652B688-C5A5-49E5-CFFA-12B450892534}"/>
              </a:ext>
            </a:extLst>
          </p:cNvPr>
          <p:cNvSpPr>
            <a:spLocks noGrp="1"/>
          </p:cNvSpPr>
          <p:nvPr>
            <p:ph idx="1"/>
          </p:nvPr>
        </p:nvSpPr>
        <p:spPr>
          <a:xfrm>
            <a:off x="220567" y="296456"/>
            <a:ext cx="7867244" cy="479048"/>
          </a:xfrm>
        </p:spPr>
        <p:txBody>
          <a:bodyPr>
            <a:normAutofit lnSpcReduction="10000"/>
          </a:bodyPr>
          <a:lstStyle/>
          <a:p>
            <a:pPr marL="0" indent="0">
              <a:buNone/>
            </a:pPr>
            <a:r>
              <a:rPr kumimoji="1" lang="ja-JP" altLang="en-US" dirty="0"/>
              <a:t>３次元．</a:t>
            </a:r>
            <a:r>
              <a:rPr lang="ja-JP" altLang="en-US" dirty="0"/>
              <a:t>現実世界をデジタルと融合</a:t>
            </a:r>
            <a:endParaRPr kumimoji="1" lang="ja-JP" altLang="en-US" dirty="0"/>
          </a:p>
        </p:txBody>
      </p:sp>
      <p:sp>
        <p:nvSpPr>
          <p:cNvPr id="4" name="スライド番号プレースホルダー 3">
            <a:extLst>
              <a:ext uri="{FF2B5EF4-FFF2-40B4-BE49-F238E27FC236}">
                <a16:creationId xmlns:a16="http://schemas.microsoft.com/office/drawing/2014/main" id="{3FF807F7-4F3B-5066-7693-F34381DDD2EB}"/>
              </a:ext>
            </a:extLst>
          </p:cNvPr>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sp>
        <p:nvSpPr>
          <p:cNvPr id="2" name="テキスト ボックス 1">
            <a:extLst>
              <a:ext uri="{FF2B5EF4-FFF2-40B4-BE49-F238E27FC236}">
                <a16:creationId xmlns:a16="http://schemas.microsoft.com/office/drawing/2014/main" id="{95086913-5282-3E2B-CD88-0B178330A3A2}"/>
              </a:ext>
            </a:extLst>
          </p:cNvPr>
          <p:cNvSpPr txBox="1"/>
          <p:nvPr/>
        </p:nvSpPr>
        <p:spPr>
          <a:xfrm>
            <a:off x="890337" y="1024960"/>
            <a:ext cx="2749471" cy="400110"/>
          </a:xfrm>
          <a:prstGeom prst="rect">
            <a:avLst/>
          </a:prstGeom>
          <a:solidFill>
            <a:srgbClr val="002060"/>
          </a:solidFill>
        </p:spPr>
        <p:txBody>
          <a:bodyPr wrap="none" rtlCol="0">
            <a:spAutoFit/>
          </a:bodyPr>
          <a:lstStyle/>
          <a:p>
            <a:r>
              <a:rPr kumimoji="1" lang="ja-JP" altLang="en-US" sz="2000" b="1" dirty="0">
                <a:solidFill>
                  <a:schemeClr val="bg1"/>
                </a:solidFill>
              </a:rPr>
              <a:t>３次元の福山市の再現</a:t>
            </a:r>
          </a:p>
        </p:txBody>
      </p:sp>
      <p:pic>
        <p:nvPicPr>
          <p:cNvPr id="6" name="図 5">
            <a:extLst>
              <a:ext uri="{FF2B5EF4-FFF2-40B4-BE49-F238E27FC236}">
                <a16:creationId xmlns:a16="http://schemas.microsoft.com/office/drawing/2014/main" id="{7EE260C4-D7E2-1620-DA18-156A48769EAF}"/>
              </a:ext>
            </a:extLst>
          </p:cNvPr>
          <p:cNvPicPr>
            <a:picLocks noChangeAspect="1"/>
          </p:cNvPicPr>
          <p:nvPr/>
        </p:nvPicPr>
        <p:blipFill>
          <a:blip r:embed="rId2"/>
          <a:stretch>
            <a:fillRect/>
          </a:stretch>
        </p:blipFill>
        <p:spPr>
          <a:xfrm>
            <a:off x="470825" y="1636025"/>
            <a:ext cx="3512378" cy="1983074"/>
          </a:xfrm>
          <a:prstGeom prst="rect">
            <a:avLst/>
          </a:prstGeom>
        </p:spPr>
      </p:pic>
      <p:sp>
        <p:nvSpPr>
          <p:cNvPr id="8" name="テキスト ボックス 7">
            <a:extLst>
              <a:ext uri="{FF2B5EF4-FFF2-40B4-BE49-F238E27FC236}">
                <a16:creationId xmlns:a16="http://schemas.microsoft.com/office/drawing/2014/main" id="{DB40B7A7-8646-9A35-8E84-0936F8B269A4}"/>
              </a:ext>
            </a:extLst>
          </p:cNvPr>
          <p:cNvSpPr txBox="1"/>
          <p:nvPr/>
        </p:nvSpPr>
        <p:spPr>
          <a:xfrm>
            <a:off x="351322" y="4079510"/>
            <a:ext cx="4031873" cy="400110"/>
          </a:xfrm>
          <a:prstGeom prst="rect">
            <a:avLst/>
          </a:prstGeom>
          <a:solidFill>
            <a:srgbClr val="002060"/>
          </a:solidFill>
        </p:spPr>
        <p:txBody>
          <a:bodyPr wrap="none" rtlCol="0">
            <a:spAutoFit/>
          </a:bodyPr>
          <a:lstStyle/>
          <a:p>
            <a:r>
              <a:rPr kumimoji="1" lang="ja-JP" altLang="en-US" sz="2000" b="1" dirty="0">
                <a:solidFill>
                  <a:schemeClr val="bg1"/>
                </a:solidFill>
              </a:rPr>
              <a:t>人体の姿勢推定（マーカーレス）</a:t>
            </a:r>
          </a:p>
        </p:txBody>
      </p:sp>
      <p:pic>
        <p:nvPicPr>
          <p:cNvPr id="10" name="図 9">
            <a:extLst>
              <a:ext uri="{FF2B5EF4-FFF2-40B4-BE49-F238E27FC236}">
                <a16:creationId xmlns:a16="http://schemas.microsoft.com/office/drawing/2014/main" id="{B7A8FB00-0F36-FBA2-2E0D-E620FAF21BF9}"/>
              </a:ext>
            </a:extLst>
          </p:cNvPr>
          <p:cNvPicPr>
            <a:picLocks noChangeAspect="1"/>
          </p:cNvPicPr>
          <p:nvPr/>
        </p:nvPicPr>
        <p:blipFill>
          <a:blip r:embed="rId3"/>
          <a:stretch>
            <a:fillRect/>
          </a:stretch>
        </p:blipFill>
        <p:spPr>
          <a:xfrm>
            <a:off x="518952" y="4629785"/>
            <a:ext cx="3464251" cy="2012286"/>
          </a:xfrm>
          <a:prstGeom prst="rect">
            <a:avLst/>
          </a:prstGeom>
        </p:spPr>
      </p:pic>
      <p:sp>
        <p:nvSpPr>
          <p:cNvPr id="11" name="テキスト ボックス 10">
            <a:extLst>
              <a:ext uri="{FF2B5EF4-FFF2-40B4-BE49-F238E27FC236}">
                <a16:creationId xmlns:a16="http://schemas.microsoft.com/office/drawing/2014/main" id="{0ADF00D7-A026-9F79-2FF8-765EF1C9C667}"/>
              </a:ext>
            </a:extLst>
          </p:cNvPr>
          <p:cNvSpPr txBox="1"/>
          <p:nvPr/>
        </p:nvSpPr>
        <p:spPr>
          <a:xfrm>
            <a:off x="5152725" y="4079510"/>
            <a:ext cx="3262432" cy="400110"/>
          </a:xfrm>
          <a:prstGeom prst="rect">
            <a:avLst/>
          </a:prstGeom>
          <a:solidFill>
            <a:srgbClr val="002060"/>
          </a:solidFill>
        </p:spPr>
        <p:txBody>
          <a:bodyPr wrap="none" rtlCol="0">
            <a:spAutoFit/>
          </a:bodyPr>
          <a:lstStyle/>
          <a:p>
            <a:r>
              <a:rPr kumimoji="1" lang="ja-JP" altLang="en-US" sz="2000" b="1" dirty="0">
                <a:solidFill>
                  <a:schemeClr val="bg1"/>
                </a:solidFill>
              </a:rPr>
              <a:t>対話によるデータアクセス</a:t>
            </a:r>
          </a:p>
        </p:txBody>
      </p:sp>
      <p:sp>
        <p:nvSpPr>
          <p:cNvPr id="12" name="テキスト ボックス 11">
            <a:extLst>
              <a:ext uri="{FF2B5EF4-FFF2-40B4-BE49-F238E27FC236}">
                <a16:creationId xmlns:a16="http://schemas.microsoft.com/office/drawing/2014/main" id="{B4EAE4CE-6A9F-E7AE-5746-287BFA2B1D77}"/>
              </a:ext>
            </a:extLst>
          </p:cNvPr>
          <p:cNvSpPr txBox="1"/>
          <p:nvPr/>
        </p:nvSpPr>
        <p:spPr>
          <a:xfrm>
            <a:off x="5887598" y="1039398"/>
            <a:ext cx="1723549" cy="400110"/>
          </a:xfrm>
          <a:prstGeom prst="rect">
            <a:avLst/>
          </a:prstGeom>
          <a:solidFill>
            <a:srgbClr val="002060"/>
          </a:solidFill>
        </p:spPr>
        <p:txBody>
          <a:bodyPr wrap="none" rtlCol="0">
            <a:spAutoFit/>
          </a:bodyPr>
          <a:lstStyle/>
          <a:p>
            <a:r>
              <a:rPr kumimoji="1" lang="ja-JP" altLang="en-US" sz="2000" b="1" dirty="0">
                <a:solidFill>
                  <a:schemeClr val="bg1"/>
                </a:solidFill>
              </a:rPr>
              <a:t>３次元再構成</a:t>
            </a:r>
          </a:p>
        </p:txBody>
      </p:sp>
      <p:pic>
        <p:nvPicPr>
          <p:cNvPr id="19" name="図 18">
            <a:extLst>
              <a:ext uri="{FF2B5EF4-FFF2-40B4-BE49-F238E27FC236}">
                <a16:creationId xmlns:a16="http://schemas.microsoft.com/office/drawing/2014/main" id="{968701D8-F734-97DB-F14D-2A2217CFE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376" y="2249992"/>
            <a:ext cx="1761423" cy="962688"/>
          </a:xfrm>
          <a:prstGeom prst="rect">
            <a:avLst/>
          </a:prstGeom>
        </p:spPr>
      </p:pic>
      <p:pic>
        <p:nvPicPr>
          <p:cNvPr id="20" name="図 19">
            <a:extLst>
              <a:ext uri="{FF2B5EF4-FFF2-40B4-BE49-F238E27FC236}">
                <a16:creationId xmlns:a16="http://schemas.microsoft.com/office/drawing/2014/main" id="{1DF82E90-5A89-E05E-9B1D-A19D99CE59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5821" y="1595701"/>
            <a:ext cx="2163322" cy="1216869"/>
          </a:xfrm>
          <a:prstGeom prst="rect">
            <a:avLst/>
          </a:prstGeom>
        </p:spPr>
      </p:pic>
      <p:sp>
        <p:nvSpPr>
          <p:cNvPr id="21" name="矢印: 右 20">
            <a:extLst>
              <a:ext uri="{FF2B5EF4-FFF2-40B4-BE49-F238E27FC236}">
                <a16:creationId xmlns:a16="http://schemas.microsoft.com/office/drawing/2014/main" id="{38EA495D-884F-7B58-C73A-654BEDAA6E2F}"/>
              </a:ext>
            </a:extLst>
          </p:cNvPr>
          <p:cNvSpPr/>
          <p:nvPr/>
        </p:nvSpPr>
        <p:spPr>
          <a:xfrm>
            <a:off x="6574055" y="2531444"/>
            <a:ext cx="144379" cy="5727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9AD8102F-D9AF-55B5-E02F-755FAD3E6533}"/>
              </a:ext>
            </a:extLst>
          </p:cNvPr>
          <p:cNvPicPr>
            <a:picLocks noChangeAspect="1"/>
          </p:cNvPicPr>
          <p:nvPr/>
        </p:nvPicPr>
        <p:blipFill>
          <a:blip r:embed="rId6"/>
          <a:stretch>
            <a:fillRect/>
          </a:stretch>
        </p:blipFill>
        <p:spPr>
          <a:xfrm>
            <a:off x="6865821" y="2886949"/>
            <a:ext cx="2183177" cy="924656"/>
          </a:xfrm>
          <a:prstGeom prst="rect">
            <a:avLst/>
          </a:prstGeom>
        </p:spPr>
      </p:pic>
      <p:pic>
        <p:nvPicPr>
          <p:cNvPr id="25" name="図 24">
            <a:extLst>
              <a:ext uri="{FF2B5EF4-FFF2-40B4-BE49-F238E27FC236}">
                <a16:creationId xmlns:a16="http://schemas.microsoft.com/office/drawing/2014/main" id="{FDEACB5E-6158-F0C4-1819-2D45A0D72A36}"/>
              </a:ext>
            </a:extLst>
          </p:cNvPr>
          <p:cNvPicPr>
            <a:picLocks noChangeAspect="1"/>
          </p:cNvPicPr>
          <p:nvPr/>
        </p:nvPicPr>
        <p:blipFill>
          <a:blip r:embed="rId7"/>
          <a:stretch>
            <a:fillRect/>
          </a:stretch>
        </p:blipFill>
        <p:spPr>
          <a:xfrm>
            <a:off x="4914307" y="5011712"/>
            <a:ext cx="4075689" cy="911732"/>
          </a:xfrm>
          <a:prstGeom prst="rect">
            <a:avLst/>
          </a:prstGeom>
        </p:spPr>
      </p:pic>
    </p:spTree>
    <p:extLst>
      <p:ext uri="{BB962C8B-B14F-4D97-AF65-F5344CB8AC3E}">
        <p14:creationId xmlns:p14="http://schemas.microsoft.com/office/powerpoint/2010/main" val="82291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53ADC8-01DE-555E-FD64-7AFC25894F31}"/>
              </a:ext>
            </a:extLst>
          </p:cNvPr>
          <p:cNvSpPr>
            <a:spLocks noGrp="1"/>
          </p:cNvSpPr>
          <p:nvPr>
            <p:ph type="title"/>
          </p:nvPr>
        </p:nvSpPr>
        <p:spPr>
          <a:xfrm>
            <a:off x="628650" y="258097"/>
            <a:ext cx="7886700" cy="486697"/>
          </a:xfrm>
        </p:spPr>
        <p:txBody>
          <a:bodyPr>
            <a:noAutofit/>
          </a:bodyPr>
          <a:lstStyle/>
          <a:p>
            <a:r>
              <a:rPr kumimoji="1" lang="ja-JP" altLang="en-US" dirty="0"/>
              <a:t>卒業研究のメリット</a:t>
            </a:r>
          </a:p>
        </p:txBody>
      </p:sp>
      <p:sp>
        <p:nvSpPr>
          <p:cNvPr id="3" name="コンテンツ プレースホルダー 2">
            <a:extLst>
              <a:ext uri="{FF2B5EF4-FFF2-40B4-BE49-F238E27FC236}">
                <a16:creationId xmlns:a16="http://schemas.microsoft.com/office/drawing/2014/main" id="{50FCD00B-6F31-EAE1-D1B2-AD04E9F3E644}"/>
              </a:ext>
            </a:extLst>
          </p:cNvPr>
          <p:cNvSpPr>
            <a:spLocks noGrp="1"/>
          </p:cNvSpPr>
          <p:nvPr>
            <p:ph idx="1"/>
          </p:nvPr>
        </p:nvSpPr>
        <p:spPr>
          <a:xfrm>
            <a:off x="628650" y="1002890"/>
            <a:ext cx="7886700" cy="5597013"/>
          </a:xfrm>
        </p:spPr>
        <p:txBody>
          <a:bodyPr>
            <a:normAutofit/>
          </a:bodyPr>
          <a:lstStyle/>
          <a:p>
            <a:r>
              <a:rPr lang="ja-JP" altLang="en-US" sz="2400" dirty="0"/>
              <a:t>各自が</a:t>
            </a:r>
            <a:r>
              <a:rPr lang="ja-JP" altLang="en-US" sz="2400" dirty="0">
                <a:solidFill>
                  <a:srgbClr val="FF0000"/>
                </a:solidFill>
              </a:rPr>
              <a:t>興味を持ち</a:t>
            </a:r>
            <a:r>
              <a:rPr lang="ja-JP" altLang="en-US" sz="2400" dirty="0"/>
              <a:t>，</a:t>
            </a:r>
            <a:r>
              <a:rPr lang="ja-JP" altLang="en-US" sz="2400" dirty="0">
                <a:solidFill>
                  <a:srgbClr val="FF0000"/>
                </a:solidFill>
              </a:rPr>
              <a:t>熱中</a:t>
            </a:r>
            <a:r>
              <a:rPr lang="ja-JP" altLang="en-US" sz="2400" dirty="0"/>
              <a:t>できることを選択できる．</a:t>
            </a:r>
            <a:r>
              <a:rPr lang="ja-JP" altLang="en-US" sz="2400" dirty="0">
                <a:solidFill>
                  <a:srgbClr val="FF0000"/>
                </a:solidFill>
              </a:rPr>
              <a:t>楽しく取り組む</a:t>
            </a:r>
            <a:r>
              <a:rPr lang="ja-JP" altLang="en-US" sz="2400" dirty="0"/>
              <a:t>ことができる．</a:t>
            </a:r>
            <a:endParaRPr lang="en-US" altLang="ja-JP" sz="2400" dirty="0"/>
          </a:p>
          <a:p>
            <a:endParaRPr lang="en-US" altLang="ja-JP" sz="2400" dirty="0"/>
          </a:p>
          <a:p>
            <a:r>
              <a:rPr lang="ja-JP" altLang="en-US" sz="2400" dirty="0"/>
              <a:t>研究に必要な</a:t>
            </a:r>
            <a:r>
              <a:rPr lang="ja-JP" altLang="en-US" sz="2400" dirty="0">
                <a:solidFill>
                  <a:srgbClr val="FF0000"/>
                </a:solidFill>
              </a:rPr>
              <a:t>専門知識</a:t>
            </a:r>
            <a:r>
              <a:rPr lang="ja-JP" altLang="en-US" sz="2400" dirty="0"/>
              <a:t>，</a:t>
            </a:r>
            <a:r>
              <a:rPr lang="en-US" altLang="ja-JP" sz="2400" dirty="0">
                <a:solidFill>
                  <a:srgbClr val="FF0000"/>
                </a:solidFill>
              </a:rPr>
              <a:t>IT</a:t>
            </a:r>
            <a:r>
              <a:rPr lang="ja-JP" altLang="en-US" sz="2400" dirty="0">
                <a:solidFill>
                  <a:srgbClr val="FF0000"/>
                </a:solidFill>
              </a:rPr>
              <a:t>スキル</a:t>
            </a:r>
            <a:r>
              <a:rPr lang="ja-JP" altLang="en-US" sz="2400" dirty="0"/>
              <a:t>，</a:t>
            </a:r>
            <a:r>
              <a:rPr lang="ja-JP" altLang="en-US" sz="2400" dirty="0">
                <a:solidFill>
                  <a:srgbClr val="FF0000"/>
                </a:solidFill>
              </a:rPr>
              <a:t>ロジカルシンキング</a:t>
            </a:r>
            <a:r>
              <a:rPr lang="ja-JP" altLang="en-US" sz="2400" dirty="0"/>
              <a:t>，</a:t>
            </a:r>
            <a:r>
              <a:rPr lang="ja-JP" altLang="en-US" sz="2400" dirty="0">
                <a:solidFill>
                  <a:srgbClr val="FF0000"/>
                </a:solidFill>
              </a:rPr>
              <a:t>創造力</a:t>
            </a:r>
            <a:r>
              <a:rPr lang="ja-JP" altLang="en-US" sz="2400" dirty="0"/>
              <a:t>，</a:t>
            </a:r>
            <a:r>
              <a:rPr lang="ja-JP" altLang="en-US" sz="2400" dirty="0">
                <a:solidFill>
                  <a:srgbClr val="FF0000"/>
                </a:solidFill>
              </a:rPr>
              <a:t>問題解決力</a:t>
            </a:r>
            <a:r>
              <a:rPr lang="ja-JP" altLang="en-US" sz="2400" dirty="0"/>
              <a:t>を修得できる．</a:t>
            </a:r>
            <a:endParaRPr lang="en-US" altLang="ja-JP" sz="2400" dirty="0"/>
          </a:p>
          <a:p>
            <a:endParaRPr lang="en-US" altLang="ja-JP" sz="2400" dirty="0"/>
          </a:p>
          <a:p>
            <a:r>
              <a:rPr lang="ja-JP" altLang="en-US" sz="2400" dirty="0"/>
              <a:t>研究室での仲間や指導教員との交流を通じて，</a:t>
            </a:r>
            <a:r>
              <a:rPr lang="ja-JP" altLang="en-US" sz="2400" dirty="0">
                <a:solidFill>
                  <a:srgbClr val="FF0000"/>
                </a:solidFill>
              </a:rPr>
              <a:t>コミュニケーション能力の向上</a:t>
            </a:r>
            <a:r>
              <a:rPr lang="ja-JP" altLang="en-US" sz="2400" dirty="0"/>
              <a:t>も期待できる．</a:t>
            </a:r>
            <a:endParaRPr lang="en-US" altLang="ja-JP" sz="2400" dirty="0"/>
          </a:p>
          <a:p>
            <a:endParaRPr lang="en-US" altLang="ja-JP" sz="2400" dirty="0"/>
          </a:p>
          <a:p>
            <a:r>
              <a:rPr lang="ja-JP" altLang="en-US" sz="2400" dirty="0"/>
              <a:t>自己の専門性を高めて，将来に役立ててください！</a:t>
            </a:r>
          </a:p>
          <a:p>
            <a:pPr marL="0" indent="0">
              <a:buNone/>
            </a:pPr>
            <a:endParaRPr lang="ja-JP" altLang="en-US" dirty="0"/>
          </a:p>
        </p:txBody>
      </p:sp>
    </p:spTree>
    <p:extLst>
      <p:ext uri="{BB962C8B-B14F-4D97-AF65-F5344CB8AC3E}">
        <p14:creationId xmlns:p14="http://schemas.microsoft.com/office/powerpoint/2010/main" val="2007120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F1A7ECC-3D8E-4096-8B1C-03411A66CF67}"/>
              </a:ext>
            </a:extLst>
          </p:cNvPr>
          <p:cNvSpPr>
            <a:spLocks noGrp="1"/>
          </p:cNvSpPr>
          <p:nvPr>
            <p:ph type="sldNum" sz="quarter" idx="12"/>
          </p:nvPr>
        </p:nvSpPr>
        <p:spPr/>
        <p:txBody>
          <a:bodyPr/>
          <a:lstStyle/>
          <a:p>
            <a:fld id="{E205D82C-95A1-431E-8E38-AA614A14CDCF}" type="slidenum">
              <a:rPr kumimoji="1" lang="ja-JP" altLang="en-US" smtClean="0"/>
              <a:t>13</a:t>
            </a:fld>
            <a:endParaRPr kumimoji="1" lang="ja-JP" altLang="en-US"/>
          </a:p>
        </p:txBody>
      </p:sp>
      <p:pic>
        <p:nvPicPr>
          <p:cNvPr id="3" name="図 2">
            <a:extLst>
              <a:ext uri="{FF2B5EF4-FFF2-40B4-BE49-F238E27FC236}">
                <a16:creationId xmlns:a16="http://schemas.microsoft.com/office/drawing/2014/main" id="{95E47DC0-8513-4128-9E02-0D843A3BC8BA}"/>
              </a:ext>
            </a:extLst>
          </p:cNvPr>
          <p:cNvPicPr>
            <a:picLocks noChangeAspect="1"/>
          </p:cNvPicPr>
          <p:nvPr/>
        </p:nvPicPr>
        <p:blipFill>
          <a:blip r:embed="rId2"/>
          <a:stretch>
            <a:fillRect/>
          </a:stretch>
        </p:blipFill>
        <p:spPr>
          <a:xfrm>
            <a:off x="0" y="700268"/>
            <a:ext cx="9163930" cy="5168096"/>
          </a:xfrm>
          <a:prstGeom prst="rect">
            <a:avLst/>
          </a:prstGeom>
        </p:spPr>
      </p:pic>
    </p:spTree>
    <p:extLst>
      <p:ext uri="{BB962C8B-B14F-4D97-AF65-F5344CB8AC3E}">
        <p14:creationId xmlns:p14="http://schemas.microsoft.com/office/powerpoint/2010/main" val="1921370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３．説明</a:t>
            </a:r>
            <a:br>
              <a:rPr lang="en-US" altLang="ja-JP" sz="4000" b="1" dirty="0">
                <a:solidFill>
                  <a:srgbClr val="FFFFFF"/>
                </a:solidFill>
                <a:latin typeface="ＭＳ ゴシック" panose="020B0609070205080204" pitchFamily="49" charset="-128"/>
                <a:ea typeface="ＭＳ ゴシック" panose="020B0609070205080204" pitchFamily="49" charset="-128"/>
              </a:rPr>
            </a:b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金子邦彦研究室</a:t>
            </a: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①まずは楽しもう！</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14</a:t>
            </a:fld>
            <a:endParaRPr kumimoji="1" lang="ja-JP" altLang="en-US"/>
          </a:p>
        </p:txBody>
      </p:sp>
    </p:spTree>
    <p:extLst>
      <p:ext uri="{BB962C8B-B14F-4D97-AF65-F5344CB8AC3E}">
        <p14:creationId xmlns:p14="http://schemas.microsoft.com/office/powerpoint/2010/main" val="1871011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AF48CA-5422-E54F-E019-B133731FEE39}"/>
              </a:ext>
            </a:extLst>
          </p:cNvPr>
          <p:cNvSpPr>
            <a:spLocks noGrp="1"/>
          </p:cNvSpPr>
          <p:nvPr>
            <p:ph type="title"/>
          </p:nvPr>
        </p:nvSpPr>
        <p:spPr/>
        <p:txBody>
          <a:bodyPr/>
          <a:lstStyle/>
          <a:p>
            <a:r>
              <a:rPr kumimoji="1" lang="ja-JP" altLang="en-US" dirty="0"/>
              <a:t>人工知能を学ぶ楽しさ</a:t>
            </a:r>
          </a:p>
        </p:txBody>
      </p:sp>
      <p:sp>
        <p:nvSpPr>
          <p:cNvPr id="3" name="コンテンツ プレースホルダー 2">
            <a:extLst>
              <a:ext uri="{FF2B5EF4-FFF2-40B4-BE49-F238E27FC236}">
                <a16:creationId xmlns:a16="http://schemas.microsoft.com/office/drawing/2014/main" id="{5B47FF0B-5FF8-5AE0-276C-E24A617C2CD3}"/>
              </a:ext>
            </a:extLst>
          </p:cNvPr>
          <p:cNvSpPr>
            <a:spLocks noGrp="1"/>
          </p:cNvSpPr>
          <p:nvPr>
            <p:ph idx="1"/>
          </p:nvPr>
        </p:nvSpPr>
        <p:spPr>
          <a:xfrm>
            <a:off x="465315" y="1033434"/>
            <a:ext cx="8256653" cy="1192477"/>
          </a:xfrm>
        </p:spPr>
        <p:txBody>
          <a:bodyPr>
            <a:normAutofit/>
          </a:bodyPr>
          <a:lstStyle/>
          <a:p>
            <a:pPr marL="0" indent="0">
              <a:buNone/>
            </a:pPr>
            <a:r>
              <a:rPr lang="ja-JP" altLang="en-US" sz="2400" b="1" dirty="0"/>
              <a:t>人工知能</a:t>
            </a:r>
            <a:r>
              <a:rPr lang="ja-JP" altLang="en-US" sz="2400" dirty="0"/>
              <a:t>：人間の思考を模倣し、超えることを目指す挑戦。 人工知能は、現在進行形の最先端技術であり、未来に向けてもその発展が続く、刺激と興奮に満ちた分野である。</a:t>
            </a:r>
            <a:endParaRPr lang="en-US" altLang="ja-JP" sz="2400" dirty="0"/>
          </a:p>
          <a:p>
            <a:pPr marL="0" indent="0">
              <a:buNone/>
            </a:pPr>
            <a:endParaRPr lang="en-US" altLang="ja-JP" sz="2400" dirty="0"/>
          </a:p>
          <a:p>
            <a:pPr marL="0" indent="0">
              <a:buNone/>
            </a:pPr>
            <a:endParaRPr kumimoji="1" lang="en-US" altLang="ja-JP" sz="2400" dirty="0"/>
          </a:p>
        </p:txBody>
      </p:sp>
      <p:sp>
        <p:nvSpPr>
          <p:cNvPr id="4" name="スライド番号プレースホルダー 3">
            <a:extLst>
              <a:ext uri="{FF2B5EF4-FFF2-40B4-BE49-F238E27FC236}">
                <a16:creationId xmlns:a16="http://schemas.microsoft.com/office/drawing/2014/main" id="{5C141F0B-35FD-B2D3-E92F-77B8205F22E4}"/>
              </a:ext>
            </a:extLst>
          </p:cNvPr>
          <p:cNvSpPr>
            <a:spLocks noGrp="1"/>
          </p:cNvSpPr>
          <p:nvPr>
            <p:ph type="sldNum" sz="quarter" idx="12"/>
          </p:nvPr>
        </p:nvSpPr>
        <p:spPr/>
        <p:txBody>
          <a:bodyPr/>
          <a:lstStyle/>
          <a:p>
            <a:fld id="{E7DD4950-D159-4EF1-90C3-DB06CAAE7C11}" type="slidenum">
              <a:rPr kumimoji="1" lang="ja-JP" altLang="en-US" smtClean="0"/>
              <a:t>15</a:t>
            </a:fld>
            <a:endParaRPr kumimoji="1" lang="ja-JP" altLang="en-US"/>
          </a:p>
        </p:txBody>
      </p:sp>
      <p:pic>
        <p:nvPicPr>
          <p:cNvPr id="6" name="図 5">
            <a:extLst>
              <a:ext uri="{FF2B5EF4-FFF2-40B4-BE49-F238E27FC236}">
                <a16:creationId xmlns:a16="http://schemas.microsoft.com/office/drawing/2014/main" id="{CB1BB57A-89A5-6187-3D0E-44541DE9985D}"/>
              </a:ext>
            </a:extLst>
          </p:cNvPr>
          <p:cNvPicPr>
            <a:picLocks noChangeAspect="1"/>
          </p:cNvPicPr>
          <p:nvPr/>
        </p:nvPicPr>
        <p:blipFill>
          <a:blip r:embed="rId2"/>
          <a:stretch>
            <a:fillRect/>
          </a:stretch>
        </p:blipFill>
        <p:spPr>
          <a:xfrm>
            <a:off x="514349" y="2239508"/>
            <a:ext cx="3213701" cy="1736340"/>
          </a:xfrm>
          <a:prstGeom prst="rect">
            <a:avLst/>
          </a:prstGeom>
        </p:spPr>
      </p:pic>
      <p:pic>
        <p:nvPicPr>
          <p:cNvPr id="8" name="図 7">
            <a:extLst>
              <a:ext uri="{FF2B5EF4-FFF2-40B4-BE49-F238E27FC236}">
                <a16:creationId xmlns:a16="http://schemas.microsoft.com/office/drawing/2014/main" id="{9FCB8AA0-6E77-7DE7-ED47-831A57F275FD}"/>
              </a:ext>
            </a:extLst>
          </p:cNvPr>
          <p:cNvPicPr>
            <a:picLocks noChangeAspect="1"/>
          </p:cNvPicPr>
          <p:nvPr/>
        </p:nvPicPr>
        <p:blipFill>
          <a:blip r:embed="rId3"/>
          <a:stretch>
            <a:fillRect/>
          </a:stretch>
        </p:blipFill>
        <p:spPr>
          <a:xfrm>
            <a:off x="3809694" y="2239508"/>
            <a:ext cx="394913" cy="1805317"/>
          </a:xfrm>
          <a:prstGeom prst="rect">
            <a:avLst/>
          </a:prstGeom>
        </p:spPr>
      </p:pic>
      <p:sp>
        <p:nvSpPr>
          <p:cNvPr id="9" name="テキスト ボックス 8">
            <a:extLst>
              <a:ext uri="{FF2B5EF4-FFF2-40B4-BE49-F238E27FC236}">
                <a16:creationId xmlns:a16="http://schemas.microsoft.com/office/drawing/2014/main" id="{BAEB00A8-00EB-4994-2AF5-7DD2D1FB7663}"/>
              </a:ext>
            </a:extLst>
          </p:cNvPr>
          <p:cNvSpPr txBox="1"/>
          <p:nvPr/>
        </p:nvSpPr>
        <p:spPr>
          <a:xfrm>
            <a:off x="1510343" y="4097838"/>
            <a:ext cx="1338828" cy="369332"/>
          </a:xfrm>
          <a:prstGeom prst="rect">
            <a:avLst/>
          </a:prstGeom>
          <a:noFill/>
        </p:spPr>
        <p:txBody>
          <a:bodyPr wrap="none" rtlCol="0">
            <a:spAutoFit/>
          </a:bodyPr>
          <a:lstStyle/>
          <a:p>
            <a:r>
              <a:rPr kumimoji="1" lang="ja-JP" altLang="en-US" dirty="0"/>
              <a:t>顔情報処理</a:t>
            </a:r>
          </a:p>
        </p:txBody>
      </p:sp>
      <p:sp>
        <p:nvSpPr>
          <p:cNvPr id="10" name="テキスト ボックス 9">
            <a:extLst>
              <a:ext uri="{FF2B5EF4-FFF2-40B4-BE49-F238E27FC236}">
                <a16:creationId xmlns:a16="http://schemas.microsoft.com/office/drawing/2014/main" id="{623DB349-FF52-E37D-4AA5-61FB65B6857D}"/>
              </a:ext>
            </a:extLst>
          </p:cNvPr>
          <p:cNvSpPr txBox="1"/>
          <p:nvPr/>
        </p:nvSpPr>
        <p:spPr>
          <a:xfrm>
            <a:off x="5628625" y="4097838"/>
            <a:ext cx="2262158" cy="369332"/>
          </a:xfrm>
          <a:prstGeom prst="rect">
            <a:avLst/>
          </a:prstGeom>
          <a:noFill/>
        </p:spPr>
        <p:txBody>
          <a:bodyPr wrap="none" rtlCol="0">
            <a:spAutoFit/>
          </a:bodyPr>
          <a:lstStyle/>
          <a:p>
            <a:r>
              <a:rPr kumimoji="1" lang="ja-JP" altLang="en-US" dirty="0"/>
              <a:t>３次元データの合成</a:t>
            </a:r>
          </a:p>
        </p:txBody>
      </p:sp>
      <p:pic>
        <p:nvPicPr>
          <p:cNvPr id="12" name="図 11">
            <a:extLst>
              <a:ext uri="{FF2B5EF4-FFF2-40B4-BE49-F238E27FC236}">
                <a16:creationId xmlns:a16="http://schemas.microsoft.com/office/drawing/2014/main" id="{79012146-8987-A865-2FC8-35BE362A547E}"/>
              </a:ext>
            </a:extLst>
          </p:cNvPr>
          <p:cNvPicPr>
            <a:picLocks noChangeAspect="1"/>
          </p:cNvPicPr>
          <p:nvPr/>
        </p:nvPicPr>
        <p:blipFill>
          <a:blip r:embed="rId4"/>
          <a:stretch>
            <a:fillRect/>
          </a:stretch>
        </p:blipFill>
        <p:spPr>
          <a:xfrm>
            <a:off x="4866101" y="2239508"/>
            <a:ext cx="1845268" cy="1819032"/>
          </a:xfrm>
          <a:prstGeom prst="rect">
            <a:avLst/>
          </a:prstGeom>
        </p:spPr>
      </p:pic>
      <p:pic>
        <p:nvPicPr>
          <p:cNvPr id="14" name="図 13">
            <a:extLst>
              <a:ext uri="{FF2B5EF4-FFF2-40B4-BE49-F238E27FC236}">
                <a16:creationId xmlns:a16="http://schemas.microsoft.com/office/drawing/2014/main" id="{94D2CEB9-F32A-565D-3E55-4C230797151A}"/>
              </a:ext>
            </a:extLst>
          </p:cNvPr>
          <p:cNvPicPr>
            <a:picLocks noChangeAspect="1"/>
          </p:cNvPicPr>
          <p:nvPr/>
        </p:nvPicPr>
        <p:blipFill>
          <a:blip r:embed="rId5"/>
          <a:stretch>
            <a:fillRect/>
          </a:stretch>
        </p:blipFill>
        <p:spPr>
          <a:xfrm>
            <a:off x="6858800" y="2225911"/>
            <a:ext cx="1456688" cy="1842880"/>
          </a:xfrm>
          <a:prstGeom prst="rect">
            <a:avLst/>
          </a:prstGeom>
        </p:spPr>
      </p:pic>
      <p:pic>
        <p:nvPicPr>
          <p:cNvPr id="16" name="図 15" descr="道路を走るトラック&#10;&#10;自動的に生成された説明">
            <a:extLst>
              <a:ext uri="{FF2B5EF4-FFF2-40B4-BE49-F238E27FC236}">
                <a16:creationId xmlns:a16="http://schemas.microsoft.com/office/drawing/2014/main" id="{1561F726-33FA-DF0E-F0A9-418224DE4B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49" y="4467171"/>
            <a:ext cx="3644901" cy="1780124"/>
          </a:xfrm>
          <a:prstGeom prst="rect">
            <a:avLst/>
          </a:prstGeom>
        </p:spPr>
      </p:pic>
      <p:sp>
        <p:nvSpPr>
          <p:cNvPr id="17" name="テキスト ボックス 16">
            <a:extLst>
              <a:ext uri="{FF2B5EF4-FFF2-40B4-BE49-F238E27FC236}">
                <a16:creationId xmlns:a16="http://schemas.microsoft.com/office/drawing/2014/main" id="{5AC3B172-48A3-5F72-1D29-D42F87F5C4DE}"/>
              </a:ext>
            </a:extLst>
          </p:cNvPr>
          <p:cNvSpPr txBox="1"/>
          <p:nvPr/>
        </p:nvSpPr>
        <p:spPr>
          <a:xfrm>
            <a:off x="397806" y="6247295"/>
            <a:ext cx="3877985" cy="646331"/>
          </a:xfrm>
          <a:prstGeom prst="rect">
            <a:avLst/>
          </a:prstGeom>
          <a:noFill/>
        </p:spPr>
        <p:txBody>
          <a:bodyPr wrap="none" rtlCol="0">
            <a:spAutoFit/>
          </a:bodyPr>
          <a:lstStyle/>
          <a:p>
            <a:pPr algn="ctr"/>
            <a:r>
              <a:rPr kumimoji="1" lang="ja-JP" altLang="en-US" dirty="0"/>
              <a:t>物体検出、指定されたキーワードは</a:t>
            </a:r>
            <a:endParaRPr kumimoji="1" lang="en-US" altLang="ja-JP" dirty="0"/>
          </a:p>
          <a:p>
            <a:pPr algn="ctr"/>
            <a:r>
              <a:rPr kumimoji="1" lang="en-US" altLang="ja-JP" dirty="0"/>
              <a:t>AI</a:t>
            </a:r>
            <a:r>
              <a:rPr kumimoji="1" lang="ja-JP" altLang="en-US" dirty="0"/>
              <a:t>には初見（ゼロショット）</a:t>
            </a:r>
          </a:p>
        </p:txBody>
      </p:sp>
      <p:pic>
        <p:nvPicPr>
          <p:cNvPr id="19" name="図 18">
            <a:extLst>
              <a:ext uri="{FF2B5EF4-FFF2-40B4-BE49-F238E27FC236}">
                <a16:creationId xmlns:a16="http://schemas.microsoft.com/office/drawing/2014/main" id="{F4A00B94-977E-D6EC-D1FA-1D24762D0F7F}"/>
              </a:ext>
            </a:extLst>
          </p:cNvPr>
          <p:cNvPicPr>
            <a:picLocks noChangeAspect="1"/>
          </p:cNvPicPr>
          <p:nvPr/>
        </p:nvPicPr>
        <p:blipFill>
          <a:blip r:embed="rId7"/>
          <a:stretch>
            <a:fillRect/>
          </a:stretch>
        </p:blipFill>
        <p:spPr>
          <a:xfrm>
            <a:off x="4471616" y="4404261"/>
            <a:ext cx="1888494" cy="1934836"/>
          </a:xfrm>
          <a:prstGeom prst="rect">
            <a:avLst/>
          </a:prstGeom>
        </p:spPr>
      </p:pic>
      <p:sp>
        <p:nvSpPr>
          <p:cNvPr id="20" name="テキスト ボックス 19">
            <a:extLst>
              <a:ext uri="{FF2B5EF4-FFF2-40B4-BE49-F238E27FC236}">
                <a16:creationId xmlns:a16="http://schemas.microsoft.com/office/drawing/2014/main" id="{CA3C0EC3-C235-3207-2169-D5555E2D68F6}"/>
              </a:ext>
            </a:extLst>
          </p:cNvPr>
          <p:cNvSpPr txBox="1"/>
          <p:nvPr/>
        </p:nvSpPr>
        <p:spPr>
          <a:xfrm>
            <a:off x="4627105" y="6385794"/>
            <a:ext cx="1338828" cy="369332"/>
          </a:xfrm>
          <a:prstGeom prst="rect">
            <a:avLst/>
          </a:prstGeom>
          <a:noFill/>
        </p:spPr>
        <p:txBody>
          <a:bodyPr wrap="none" rtlCol="0">
            <a:spAutoFit/>
          </a:bodyPr>
          <a:lstStyle/>
          <a:p>
            <a:r>
              <a:rPr kumimoji="1" lang="ja-JP" altLang="en-US" dirty="0"/>
              <a:t>消失点推定</a:t>
            </a:r>
          </a:p>
        </p:txBody>
      </p:sp>
      <p:pic>
        <p:nvPicPr>
          <p:cNvPr id="22" name="図 21">
            <a:extLst>
              <a:ext uri="{FF2B5EF4-FFF2-40B4-BE49-F238E27FC236}">
                <a16:creationId xmlns:a16="http://schemas.microsoft.com/office/drawing/2014/main" id="{A5CCFD43-1080-C24D-4A48-D913121CE678}"/>
              </a:ext>
            </a:extLst>
          </p:cNvPr>
          <p:cNvPicPr>
            <a:picLocks noChangeAspect="1"/>
          </p:cNvPicPr>
          <p:nvPr/>
        </p:nvPicPr>
        <p:blipFill>
          <a:blip r:embed="rId8"/>
          <a:stretch>
            <a:fillRect/>
          </a:stretch>
        </p:blipFill>
        <p:spPr>
          <a:xfrm>
            <a:off x="6469267" y="4450879"/>
            <a:ext cx="2300065" cy="1842880"/>
          </a:xfrm>
          <a:prstGeom prst="rect">
            <a:avLst/>
          </a:prstGeom>
        </p:spPr>
      </p:pic>
      <p:sp>
        <p:nvSpPr>
          <p:cNvPr id="23" name="テキスト ボックス 22">
            <a:extLst>
              <a:ext uri="{FF2B5EF4-FFF2-40B4-BE49-F238E27FC236}">
                <a16:creationId xmlns:a16="http://schemas.microsoft.com/office/drawing/2014/main" id="{AA843B10-CD27-60F7-1499-9C3EB3311D1B}"/>
              </a:ext>
            </a:extLst>
          </p:cNvPr>
          <p:cNvSpPr txBox="1"/>
          <p:nvPr/>
        </p:nvSpPr>
        <p:spPr>
          <a:xfrm>
            <a:off x="6759704" y="6426655"/>
            <a:ext cx="1569660" cy="369332"/>
          </a:xfrm>
          <a:prstGeom prst="rect">
            <a:avLst/>
          </a:prstGeom>
          <a:noFill/>
        </p:spPr>
        <p:txBody>
          <a:bodyPr wrap="none" rtlCol="0">
            <a:spAutoFit/>
          </a:bodyPr>
          <a:lstStyle/>
          <a:p>
            <a:r>
              <a:rPr kumimoji="1" lang="ja-JP" altLang="en-US" dirty="0"/>
              <a:t>テキスト検出</a:t>
            </a:r>
          </a:p>
        </p:txBody>
      </p:sp>
    </p:spTree>
    <p:extLst>
      <p:ext uri="{BB962C8B-B14F-4D97-AF65-F5344CB8AC3E}">
        <p14:creationId xmlns:p14="http://schemas.microsoft.com/office/powerpoint/2010/main" val="819941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F8AC9A-61D3-2765-9D09-6A1145EE289F}"/>
              </a:ext>
            </a:extLst>
          </p:cNvPr>
          <p:cNvSpPr>
            <a:spLocks noGrp="1"/>
          </p:cNvSpPr>
          <p:nvPr>
            <p:ph type="title"/>
          </p:nvPr>
        </p:nvSpPr>
        <p:spPr>
          <a:xfrm>
            <a:off x="465315" y="221838"/>
            <a:ext cx="8450085" cy="557296"/>
          </a:xfrm>
        </p:spPr>
        <p:txBody>
          <a:bodyPr/>
          <a:lstStyle/>
          <a:p>
            <a:r>
              <a:rPr lang="ja-JP" altLang="en-US" dirty="0"/>
              <a:t>プログラミング</a:t>
            </a:r>
            <a:r>
              <a:rPr kumimoji="1" lang="ja-JP" altLang="en-US" dirty="0"/>
              <a:t>の</a:t>
            </a:r>
            <a:r>
              <a:rPr lang="ja-JP" altLang="en-US" dirty="0"/>
              <a:t>楽しさと達成感</a:t>
            </a:r>
            <a:endParaRPr kumimoji="1" lang="ja-JP" altLang="en-US" dirty="0"/>
          </a:p>
        </p:txBody>
      </p:sp>
      <p:sp>
        <p:nvSpPr>
          <p:cNvPr id="3" name="コンテンツ プレースホルダー 2">
            <a:extLst>
              <a:ext uri="{FF2B5EF4-FFF2-40B4-BE49-F238E27FC236}">
                <a16:creationId xmlns:a16="http://schemas.microsoft.com/office/drawing/2014/main" id="{6DEF1E50-D59B-448E-4BF5-7DFD7D58B1D7}"/>
              </a:ext>
            </a:extLst>
          </p:cNvPr>
          <p:cNvSpPr>
            <a:spLocks noGrp="1"/>
          </p:cNvSpPr>
          <p:nvPr>
            <p:ph idx="1"/>
          </p:nvPr>
        </p:nvSpPr>
        <p:spPr>
          <a:xfrm>
            <a:off x="465315" y="1120140"/>
            <a:ext cx="8528290" cy="5676247"/>
          </a:xfrm>
        </p:spPr>
        <p:txBody>
          <a:bodyPr>
            <a:normAutofit/>
          </a:bodyPr>
          <a:lstStyle/>
          <a:p>
            <a:pPr algn="l">
              <a:lnSpc>
                <a:spcPct val="100000"/>
              </a:lnSpc>
              <a:spcBef>
                <a:spcPts val="1200"/>
              </a:spcBef>
              <a:buFont typeface="Arial" panose="020B0604020202020204" pitchFamily="34" charset="0"/>
              <a:buChar char="•"/>
            </a:pPr>
            <a:r>
              <a:rPr lang="ja-JP" altLang="en-US" sz="2400" b="1" i="0" dirty="0">
                <a:solidFill>
                  <a:srgbClr val="374151"/>
                </a:solidFill>
                <a:effectLst/>
                <a:latin typeface="Söhne"/>
              </a:rPr>
              <a:t>楽しさ</a:t>
            </a:r>
            <a:endParaRPr lang="en-US" altLang="ja-JP" sz="2400" b="1" i="0" dirty="0">
              <a:solidFill>
                <a:srgbClr val="374151"/>
              </a:solidFill>
              <a:effectLst/>
              <a:latin typeface="Söhne"/>
            </a:endParaRPr>
          </a:p>
          <a:p>
            <a:pPr lvl="1">
              <a:lnSpc>
                <a:spcPct val="100000"/>
              </a:lnSpc>
              <a:spcBef>
                <a:spcPts val="1200"/>
              </a:spcBef>
            </a:pPr>
            <a:r>
              <a:rPr lang="ja-JP" altLang="en-US" b="1" i="0" dirty="0">
                <a:solidFill>
                  <a:srgbClr val="374151"/>
                </a:solidFill>
                <a:effectLst/>
                <a:latin typeface="Söhne"/>
              </a:rPr>
              <a:t>未来の技術を学ぶ</a:t>
            </a:r>
            <a:r>
              <a:rPr lang="ja-JP" altLang="en-US" b="0" i="0" dirty="0">
                <a:solidFill>
                  <a:srgbClr val="374151"/>
                </a:solidFill>
                <a:effectLst/>
                <a:latin typeface="Söhne"/>
              </a:rPr>
              <a:t>ことは楽しい。</a:t>
            </a:r>
          </a:p>
          <a:p>
            <a:pPr lvl="1">
              <a:lnSpc>
                <a:spcPct val="100000"/>
              </a:lnSpc>
              <a:spcBef>
                <a:spcPts val="1200"/>
              </a:spcBef>
            </a:pPr>
            <a:r>
              <a:rPr lang="ja-JP" altLang="en-US" b="0" i="0" dirty="0">
                <a:solidFill>
                  <a:srgbClr val="374151"/>
                </a:solidFill>
                <a:effectLst/>
                <a:latin typeface="Söhne"/>
              </a:rPr>
              <a:t>プログラミングは</a:t>
            </a:r>
            <a:r>
              <a:rPr lang="ja-JP" altLang="en-US" b="1" i="0" dirty="0">
                <a:solidFill>
                  <a:srgbClr val="374151"/>
                </a:solidFill>
                <a:effectLst/>
                <a:latin typeface="Söhne"/>
              </a:rPr>
              <a:t>クリエイティブな行為。</a:t>
            </a:r>
            <a:endParaRPr lang="en-US" altLang="ja-JP" b="1" i="0" dirty="0">
              <a:solidFill>
                <a:srgbClr val="374151"/>
              </a:solidFill>
              <a:effectLst/>
              <a:latin typeface="Söhne"/>
            </a:endParaRPr>
          </a:p>
          <a:p>
            <a:pPr lvl="1">
              <a:lnSpc>
                <a:spcPct val="100000"/>
              </a:lnSpc>
              <a:spcBef>
                <a:spcPts val="1200"/>
              </a:spcBef>
            </a:pPr>
            <a:r>
              <a:rPr lang="ja-JP" altLang="en-US" dirty="0"/>
              <a:t>視覚的なプログラムを書くことで、ゲーム感覚をもって楽しみながら学習することも可能。</a:t>
            </a:r>
            <a:endParaRPr lang="en-US" altLang="ja-JP" b="1" dirty="0">
              <a:solidFill>
                <a:srgbClr val="374151"/>
              </a:solidFill>
              <a:latin typeface="Söhne"/>
            </a:endParaRPr>
          </a:p>
          <a:p>
            <a:pPr algn="l">
              <a:lnSpc>
                <a:spcPct val="100000"/>
              </a:lnSpc>
              <a:spcBef>
                <a:spcPts val="1200"/>
              </a:spcBef>
              <a:buFont typeface="Arial" panose="020B0604020202020204" pitchFamily="34" charset="0"/>
              <a:buChar char="•"/>
            </a:pPr>
            <a:r>
              <a:rPr lang="ja-JP" altLang="en-US" sz="2400" b="1" dirty="0"/>
              <a:t>達成感</a:t>
            </a:r>
            <a:endParaRPr lang="en-US" altLang="ja-JP" sz="2400" b="1" dirty="0"/>
          </a:p>
          <a:p>
            <a:pPr lvl="1">
              <a:lnSpc>
                <a:spcPct val="100000"/>
              </a:lnSpc>
              <a:spcBef>
                <a:spcPts val="1200"/>
              </a:spcBef>
            </a:pPr>
            <a:r>
              <a:rPr lang="ja-JP" altLang="en-US" b="1" dirty="0"/>
              <a:t>自分のアイデアを形に</a:t>
            </a:r>
            <a:r>
              <a:rPr lang="ja-JP" altLang="en-US" dirty="0"/>
              <a:t>することで得られる達成感</a:t>
            </a:r>
            <a:endParaRPr lang="en-US" altLang="ja-JP" dirty="0"/>
          </a:p>
          <a:p>
            <a:pPr lvl="1">
              <a:lnSpc>
                <a:spcPct val="100000"/>
              </a:lnSpc>
              <a:spcBef>
                <a:spcPts val="1200"/>
              </a:spcBef>
            </a:pPr>
            <a:r>
              <a:rPr lang="ja-JP" altLang="en-US" dirty="0"/>
              <a:t>自分でデザインし、問題が生じたときは自分で解決していく。</a:t>
            </a:r>
            <a:endParaRPr lang="en-US" altLang="ja-JP" dirty="0"/>
          </a:p>
          <a:p>
            <a:pPr lvl="1">
              <a:lnSpc>
                <a:spcPct val="100000"/>
              </a:lnSpc>
              <a:spcBef>
                <a:spcPts val="1200"/>
              </a:spcBef>
            </a:pPr>
            <a:r>
              <a:rPr lang="ja-JP" altLang="en-US" b="1" dirty="0"/>
              <a:t>自分の手でプログラムを完成させるプロセス</a:t>
            </a:r>
            <a:r>
              <a:rPr lang="ja-JP" altLang="en-US" dirty="0"/>
              <a:t>は、大いに充実感をもたらすもの。</a:t>
            </a:r>
            <a:endParaRPr lang="en-US" altLang="ja-JP" dirty="0"/>
          </a:p>
          <a:p>
            <a:pPr lvl="1">
              <a:lnSpc>
                <a:spcPct val="100000"/>
              </a:lnSpc>
              <a:spcBef>
                <a:spcPts val="1200"/>
              </a:spcBef>
            </a:pPr>
            <a:endParaRPr lang="ja-JP" altLang="en-US" b="1"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61DE8037-9A19-EB02-EC9A-08EC700B107D}"/>
              </a:ext>
            </a:extLst>
          </p:cNvPr>
          <p:cNvSpPr>
            <a:spLocks noGrp="1"/>
          </p:cNvSpPr>
          <p:nvPr>
            <p:ph type="sldNum" sz="quarter" idx="12"/>
          </p:nvPr>
        </p:nvSpPr>
        <p:spPr/>
        <p:txBody>
          <a:bodyPr/>
          <a:lstStyle/>
          <a:p>
            <a:fld id="{E7DD4950-D159-4EF1-90C3-DB06CAAE7C11}" type="slidenum">
              <a:rPr kumimoji="1" lang="ja-JP" altLang="en-US" smtClean="0"/>
              <a:t>16</a:t>
            </a:fld>
            <a:endParaRPr kumimoji="1" lang="ja-JP" altLang="en-US"/>
          </a:p>
        </p:txBody>
      </p:sp>
    </p:spTree>
    <p:extLst>
      <p:ext uri="{BB962C8B-B14F-4D97-AF65-F5344CB8AC3E}">
        <p14:creationId xmlns:p14="http://schemas.microsoft.com/office/powerpoint/2010/main" val="333504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D2E5A3-0EB6-838A-E44E-B0652FF5A2C5}"/>
              </a:ext>
            </a:extLst>
          </p:cNvPr>
          <p:cNvSpPr>
            <a:spLocks noGrp="1"/>
          </p:cNvSpPr>
          <p:nvPr>
            <p:ph type="title"/>
          </p:nvPr>
        </p:nvSpPr>
        <p:spPr/>
        <p:txBody>
          <a:bodyPr/>
          <a:lstStyle/>
          <a:p>
            <a:r>
              <a:rPr lang="ja-JP" altLang="en-US" dirty="0"/>
              <a:t>テーマ</a:t>
            </a:r>
            <a:endParaRPr kumimoji="1" lang="ja-JP" altLang="en-US" dirty="0"/>
          </a:p>
        </p:txBody>
      </p:sp>
      <p:sp>
        <p:nvSpPr>
          <p:cNvPr id="3" name="コンテンツ プレースホルダー 2">
            <a:extLst>
              <a:ext uri="{FF2B5EF4-FFF2-40B4-BE49-F238E27FC236}">
                <a16:creationId xmlns:a16="http://schemas.microsoft.com/office/drawing/2014/main" id="{CE7FE85D-A290-DBBB-0454-4A419DCB28DA}"/>
              </a:ext>
            </a:extLst>
          </p:cNvPr>
          <p:cNvSpPr>
            <a:spLocks noGrp="1"/>
          </p:cNvSpPr>
          <p:nvPr>
            <p:ph idx="1"/>
          </p:nvPr>
        </p:nvSpPr>
        <p:spPr>
          <a:xfrm>
            <a:off x="465315" y="942450"/>
            <a:ext cx="8256653" cy="5234514"/>
          </a:xfrm>
        </p:spPr>
        <p:txBody>
          <a:bodyPr>
            <a:normAutofit/>
          </a:bodyPr>
          <a:lstStyle/>
          <a:p>
            <a:pPr marL="0" indent="0">
              <a:buNone/>
            </a:pPr>
            <a:r>
              <a:rPr kumimoji="1" lang="ja-JP" altLang="en-US" sz="2400" dirty="0"/>
              <a:t>① </a:t>
            </a:r>
            <a:r>
              <a:rPr kumimoji="1" lang="en-US" altLang="ja-JP" sz="2400" dirty="0"/>
              <a:t>Python </a:t>
            </a:r>
            <a:r>
              <a:rPr lang="ja-JP" altLang="en-US" sz="2400" dirty="0"/>
              <a:t>での</a:t>
            </a:r>
            <a:r>
              <a:rPr kumimoji="1" lang="ja-JP" altLang="en-US" sz="2400" dirty="0"/>
              <a:t>グラフィックス</a:t>
            </a:r>
            <a:endParaRPr kumimoji="1" lang="en-US" altLang="ja-JP" sz="2400" dirty="0"/>
          </a:p>
          <a:p>
            <a:pPr marL="0" indent="0">
              <a:buNone/>
            </a:pPr>
            <a:r>
              <a:rPr lang="ja-JP" altLang="en-US" sz="2400" b="1" dirty="0"/>
              <a:t>プログラミングのクリエイティブな側面を実感し、</a:t>
            </a:r>
            <a:r>
              <a:rPr lang="en-US" altLang="ja-JP" sz="2400" b="1" dirty="0"/>
              <a:t>IT</a:t>
            </a:r>
            <a:r>
              <a:rPr lang="ja-JP" altLang="en-US" sz="2400" b="1" dirty="0"/>
              <a:t>エンジニアとしての自信を深める</a:t>
            </a:r>
            <a:endParaRPr lang="en-US" altLang="ja-JP" sz="2400" b="1"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kumimoji="1" lang="ja-JP" altLang="en-US" sz="2400" dirty="0"/>
              <a:t>② </a:t>
            </a:r>
            <a:r>
              <a:rPr lang="ja-JP" altLang="en-US" sz="2400" dirty="0"/>
              <a:t>人工知能による画像認識</a:t>
            </a:r>
            <a:endParaRPr lang="en-US" altLang="ja-JP" sz="2400" dirty="0"/>
          </a:p>
          <a:p>
            <a:pPr marL="0" indent="0">
              <a:buNone/>
            </a:pPr>
            <a:r>
              <a:rPr lang="ja-JP" altLang="en-US" sz="2400" b="1" dirty="0"/>
              <a:t>データから新しい価値を創造できる</a:t>
            </a:r>
            <a:r>
              <a:rPr lang="en-US" altLang="ja-JP" sz="2400" b="1" dirty="0"/>
              <a:t>AI</a:t>
            </a:r>
            <a:r>
              <a:rPr lang="ja-JP" altLang="en-US" sz="2400" b="1" dirty="0"/>
              <a:t>エンジニアに興味を深め、視野を広げる</a:t>
            </a:r>
            <a:endParaRPr lang="en-US" altLang="ja-JP" sz="2400" b="1"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8D7F45C7-3482-68B3-E1F8-78E274D0EE08}"/>
              </a:ext>
            </a:extLst>
          </p:cNvPr>
          <p:cNvSpPr>
            <a:spLocks noGrp="1"/>
          </p:cNvSpPr>
          <p:nvPr>
            <p:ph type="sldNum" sz="quarter" idx="12"/>
          </p:nvPr>
        </p:nvSpPr>
        <p:spPr/>
        <p:txBody>
          <a:bodyPr/>
          <a:lstStyle/>
          <a:p>
            <a:fld id="{E7DD4950-D159-4EF1-90C3-DB06CAAE7C11}" type="slidenum">
              <a:rPr kumimoji="1" lang="ja-JP" altLang="en-US" smtClean="0"/>
              <a:t>17</a:t>
            </a:fld>
            <a:endParaRPr kumimoji="1" lang="ja-JP" altLang="en-US" dirty="0"/>
          </a:p>
        </p:txBody>
      </p:sp>
      <p:pic>
        <p:nvPicPr>
          <p:cNvPr id="7" name="図 6" descr="ノートパソコンの上に座っている猫&#10;&#10;自動的に生成された説明">
            <a:extLst>
              <a:ext uri="{FF2B5EF4-FFF2-40B4-BE49-F238E27FC236}">
                <a16:creationId xmlns:a16="http://schemas.microsoft.com/office/drawing/2014/main" id="{482FE906-006E-EF9A-776C-4F94551D56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367" y="5105536"/>
            <a:ext cx="2271251" cy="1703439"/>
          </a:xfrm>
          <a:prstGeom prst="rect">
            <a:avLst/>
          </a:prstGeom>
        </p:spPr>
      </p:pic>
      <p:pic>
        <p:nvPicPr>
          <p:cNvPr id="8" name="図 7" descr="草, 屋外, 家, 椅子 が含まれている画像&#10;&#10;自動的に生成された説明">
            <a:extLst>
              <a:ext uri="{FF2B5EF4-FFF2-40B4-BE49-F238E27FC236}">
                <a16:creationId xmlns:a16="http://schemas.microsoft.com/office/drawing/2014/main" id="{C6DCAE1A-795F-7601-32FF-D36B4398C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799" y="5105536"/>
            <a:ext cx="2501485" cy="1667656"/>
          </a:xfrm>
          <a:prstGeom prst="rect">
            <a:avLst/>
          </a:prstGeom>
        </p:spPr>
      </p:pic>
      <p:sp>
        <p:nvSpPr>
          <p:cNvPr id="10" name="テキスト ボックス 9">
            <a:extLst>
              <a:ext uri="{FF2B5EF4-FFF2-40B4-BE49-F238E27FC236}">
                <a16:creationId xmlns:a16="http://schemas.microsoft.com/office/drawing/2014/main" id="{B64492B7-537E-DA0A-0430-17D09DC8C621}"/>
              </a:ext>
            </a:extLst>
          </p:cNvPr>
          <p:cNvSpPr txBox="1"/>
          <p:nvPr/>
        </p:nvSpPr>
        <p:spPr>
          <a:xfrm>
            <a:off x="6352465" y="5477306"/>
            <a:ext cx="2507418" cy="1015663"/>
          </a:xfrm>
          <a:prstGeom prst="rect">
            <a:avLst/>
          </a:prstGeom>
          <a:noFill/>
        </p:spPr>
        <p:txBody>
          <a:bodyPr wrap="none" rtlCol="0">
            <a:spAutoFit/>
          </a:bodyPr>
          <a:lstStyle/>
          <a:p>
            <a:r>
              <a:rPr kumimoji="1" lang="ja-JP" altLang="en-US" sz="2000" dirty="0"/>
              <a:t>画像が犬なのか、</a:t>
            </a:r>
            <a:endParaRPr kumimoji="1" lang="en-US" altLang="ja-JP" sz="2000" dirty="0"/>
          </a:p>
          <a:p>
            <a:r>
              <a:rPr kumimoji="1" lang="ja-JP" altLang="en-US" sz="2000" dirty="0"/>
              <a:t>猫なのか</a:t>
            </a:r>
            <a:endParaRPr kumimoji="1" lang="en-US" altLang="ja-JP" sz="2000" dirty="0"/>
          </a:p>
          <a:p>
            <a:r>
              <a:rPr kumimoji="1" lang="ja-JP" altLang="en-US" sz="2000" dirty="0"/>
              <a:t>を判別する</a:t>
            </a:r>
            <a:r>
              <a:rPr kumimoji="1" lang="en-US" altLang="ja-JP" sz="2000" dirty="0"/>
              <a:t>AI</a:t>
            </a:r>
            <a:r>
              <a:rPr kumimoji="1" lang="ja-JP" altLang="en-US" sz="2000" dirty="0"/>
              <a:t> を動作</a:t>
            </a:r>
          </a:p>
        </p:txBody>
      </p:sp>
      <p:sp>
        <p:nvSpPr>
          <p:cNvPr id="12" name="テキスト ボックス 11">
            <a:extLst>
              <a:ext uri="{FF2B5EF4-FFF2-40B4-BE49-F238E27FC236}">
                <a16:creationId xmlns:a16="http://schemas.microsoft.com/office/drawing/2014/main" id="{9C3307A0-FFDD-F102-2754-8DB396244CF8}"/>
              </a:ext>
            </a:extLst>
          </p:cNvPr>
          <p:cNvSpPr txBox="1"/>
          <p:nvPr/>
        </p:nvSpPr>
        <p:spPr>
          <a:xfrm>
            <a:off x="6366893" y="2501992"/>
            <a:ext cx="2492990" cy="707886"/>
          </a:xfrm>
          <a:prstGeom prst="rect">
            <a:avLst/>
          </a:prstGeom>
          <a:noFill/>
        </p:spPr>
        <p:txBody>
          <a:bodyPr wrap="none" rtlCol="0">
            <a:spAutoFit/>
          </a:bodyPr>
          <a:lstStyle/>
          <a:p>
            <a:r>
              <a:rPr kumimoji="1" lang="ja-JP" altLang="en-US" sz="2000" dirty="0"/>
              <a:t>視覚的な結果を得る</a:t>
            </a:r>
            <a:endParaRPr kumimoji="1" lang="en-US" altLang="ja-JP" sz="2000" dirty="0"/>
          </a:p>
          <a:p>
            <a:r>
              <a:rPr kumimoji="1" lang="ja-JP" altLang="en-US" sz="2000" dirty="0"/>
              <a:t>プログラム</a:t>
            </a:r>
          </a:p>
        </p:txBody>
      </p:sp>
      <p:pic>
        <p:nvPicPr>
          <p:cNvPr id="9" name="図 8">
            <a:extLst>
              <a:ext uri="{FF2B5EF4-FFF2-40B4-BE49-F238E27FC236}">
                <a16:creationId xmlns:a16="http://schemas.microsoft.com/office/drawing/2014/main" id="{1DB29F8B-C1DE-C1C0-7640-C11F1B587776}"/>
              </a:ext>
            </a:extLst>
          </p:cNvPr>
          <p:cNvPicPr>
            <a:picLocks noChangeAspect="1"/>
          </p:cNvPicPr>
          <p:nvPr/>
        </p:nvPicPr>
        <p:blipFill>
          <a:blip r:embed="rId4"/>
          <a:stretch>
            <a:fillRect/>
          </a:stretch>
        </p:blipFill>
        <p:spPr>
          <a:xfrm>
            <a:off x="557820" y="2371903"/>
            <a:ext cx="3672018" cy="1057097"/>
          </a:xfrm>
          <a:prstGeom prst="rect">
            <a:avLst/>
          </a:prstGeom>
        </p:spPr>
      </p:pic>
      <p:pic>
        <p:nvPicPr>
          <p:cNvPr id="11" name="図 10">
            <a:extLst>
              <a:ext uri="{FF2B5EF4-FFF2-40B4-BE49-F238E27FC236}">
                <a16:creationId xmlns:a16="http://schemas.microsoft.com/office/drawing/2014/main" id="{552B98DF-6968-1311-501D-4A4397D1D2FB}"/>
              </a:ext>
            </a:extLst>
          </p:cNvPr>
          <p:cNvPicPr>
            <a:picLocks noChangeAspect="1"/>
          </p:cNvPicPr>
          <p:nvPr/>
        </p:nvPicPr>
        <p:blipFill>
          <a:blip r:embed="rId5"/>
          <a:stretch>
            <a:fillRect/>
          </a:stretch>
        </p:blipFill>
        <p:spPr>
          <a:xfrm>
            <a:off x="3993996" y="2179841"/>
            <a:ext cx="2357329" cy="1688304"/>
          </a:xfrm>
          <a:prstGeom prst="rect">
            <a:avLst/>
          </a:prstGeom>
        </p:spPr>
      </p:pic>
    </p:spTree>
    <p:extLst>
      <p:ext uri="{BB962C8B-B14F-4D97-AF65-F5344CB8AC3E}">
        <p14:creationId xmlns:p14="http://schemas.microsoft.com/office/powerpoint/2010/main" val="324388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E97AEA-70FB-11BB-72BE-F9976333ED4D}"/>
              </a:ext>
            </a:extLst>
          </p:cNvPr>
          <p:cNvSpPr>
            <a:spLocks noGrp="1"/>
          </p:cNvSpPr>
          <p:nvPr>
            <p:ph type="title"/>
          </p:nvPr>
        </p:nvSpPr>
        <p:spPr/>
        <p:txBody>
          <a:bodyPr/>
          <a:lstStyle/>
          <a:p>
            <a:r>
              <a:rPr kumimoji="1" lang="ja-JP" altLang="en-US" dirty="0"/>
              <a:t>プログラミング</a:t>
            </a:r>
          </a:p>
        </p:txBody>
      </p:sp>
      <p:sp>
        <p:nvSpPr>
          <p:cNvPr id="3" name="コンテンツ プレースホルダー 2">
            <a:extLst>
              <a:ext uri="{FF2B5EF4-FFF2-40B4-BE49-F238E27FC236}">
                <a16:creationId xmlns:a16="http://schemas.microsoft.com/office/drawing/2014/main" id="{1400932F-6D81-E28C-B789-0B8B2FCF497C}"/>
              </a:ext>
            </a:extLst>
          </p:cNvPr>
          <p:cNvSpPr>
            <a:spLocks noGrp="1"/>
          </p:cNvSpPr>
          <p:nvPr>
            <p:ph idx="1"/>
          </p:nvPr>
        </p:nvSpPr>
        <p:spPr>
          <a:xfrm>
            <a:off x="465315" y="1033434"/>
            <a:ext cx="8359848" cy="5824566"/>
          </a:xfrm>
        </p:spPr>
        <p:txBody>
          <a:bodyPr>
            <a:normAutofit/>
          </a:bodyPr>
          <a:lstStyle/>
          <a:p>
            <a:r>
              <a:rPr kumimoji="1" lang="ja-JP" altLang="en-US" sz="2400" b="1" dirty="0">
                <a:solidFill>
                  <a:srgbClr val="FF0000"/>
                </a:solidFill>
              </a:rPr>
              <a:t>プログラミング</a:t>
            </a:r>
            <a:r>
              <a:rPr kumimoji="1" lang="ja-JP" altLang="en-US" sz="2400" dirty="0"/>
              <a:t>は</a:t>
            </a:r>
            <a:r>
              <a:rPr kumimoji="1" lang="ja-JP" altLang="en-US" sz="2400" b="1" dirty="0">
                <a:solidFill>
                  <a:srgbClr val="FF0000"/>
                </a:solidFill>
              </a:rPr>
              <a:t>人間の力を増幅</a:t>
            </a:r>
            <a:r>
              <a:rPr kumimoji="1" lang="ja-JP" altLang="en-US" sz="2400" dirty="0"/>
              <a:t>する</a:t>
            </a:r>
            <a:endParaRPr kumimoji="1" lang="en-US" altLang="ja-JP" sz="2400" dirty="0"/>
          </a:p>
          <a:p>
            <a:endParaRPr lang="en-US" altLang="ja-JP" sz="2400" dirty="0"/>
          </a:p>
          <a:p>
            <a:r>
              <a:rPr kumimoji="1" lang="ja-JP" altLang="en-US" sz="2400" b="1" dirty="0">
                <a:solidFill>
                  <a:srgbClr val="FF0000"/>
                </a:solidFill>
              </a:rPr>
              <a:t>シミュレーション</a:t>
            </a:r>
            <a:r>
              <a:rPr kumimoji="1" lang="ja-JP" altLang="en-US" sz="2400" dirty="0">
                <a:solidFill>
                  <a:srgbClr val="FF0000"/>
                </a:solidFill>
              </a:rPr>
              <a:t>、</a:t>
            </a:r>
            <a:r>
              <a:rPr kumimoji="1" lang="ja-JP" altLang="en-US" sz="2400" b="1" dirty="0">
                <a:solidFill>
                  <a:srgbClr val="FF0000"/>
                </a:solidFill>
              </a:rPr>
              <a:t>大量データ処理</a:t>
            </a:r>
            <a:r>
              <a:rPr kumimoji="1" lang="ja-JP" altLang="en-US" sz="2400" dirty="0">
                <a:solidFill>
                  <a:srgbClr val="FF0000"/>
                </a:solidFill>
              </a:rPr>
              <a:t>、</a:t>
            </a:r>
            <a:r>
              <a:rPr kumimoji="1" lang="en-US" altLang="ja-JP" sz="2400" b="1" dirty="0">
                <a:solidFill>
                  <a:srgbClr val="FF0000"/>
                </a:solidFill>
              </a:rPr>
              <a:t>AI</a:t>
            </a:r>
            <a:r>
              <a:rPr kumimoji="1" lang="ja-JP" altLang="en-US" sz="2400" b="1" dirty="0">
                <a:solidFill>
                  <a:srgbClr val="FF0000"/>
                </a:solidFill>
              </a:rPr>
              <a:t>連携</a:t>
            </a:r>
            <a:r>
              <a:rPr kumimoji="1" lang="ja-JP" altLang="en-US" sz="2400" dirty="0">
                <a:solidFill>
                  <a:srgbClr val="FF0000"/>
                </a:solidFill>
              </a:rPr>
              <a:t>、</a:t>
            </a:r>
            <a:r>
              <a:rPr kumimoji="1" lang="en-US" altLang="ja-JP" sz="2400" b="1" dirty="0">
                <a:solidFill>
                  <a:srgbClr val="FF0000"/>
                </a:solidFill>
              </a:rPr>
              <a:t>IT</a:t>
            </a:r>
            <a:r>
              <a:rPr kumimoji="1" lang="ja-JP" altLang="en-US" sz="2400" b="1" dirty="0">
                <a:solidFill>
                  <a:srgbClr val="FF0000"/>
                </a:solidFill>
              </a:rPr>
              <a:t>システム制作</a:t>
            </a:r>
            <a:r>
              <a:rPr lang="ja-JP" altLang="en-US" sz="2400" dirty="0"/>
              <a:t>など、さまざまな活動で、</a:t>
            </a:r>
            <a:r>
              <a:rPr kumimoji="1" lang="ja-JP" altLang="en-US" sz="2400" b="1" dirty="0"/>
              <a:t>プログラミング</a:t>
            </a:r>
            <a:r>
              <a:rPr kumimoji="1" lang="ja-JP" altLang="en-US" sz="2400" dirty="0"/>
              <a:t>は役立つ</a:t>
            </a:r>
            <a:endParaRPr kumimoji="1" lang="en-US" altLang="ja-JP" sz="2400" dirty="0"/>
          </a:p>
          <a:p>
            <a:endParaRPr lang="en-US" altLang="ja-JP" sz="2400" dirty="0"/>
          </a:p>
          <a:p>
            <a:r>
              <a:rPr kumimoji="1" lang="ja-JP" altLang="en-US" sz="2400" b="1" dirty="0">
                <a:solidFill>
                  <a:srgbClr val="FF0000"/>
                </a:solidFill>
              </a:rPr>
              <a:t>プログラミングはクリエイティブな行為</a:t>
            </a:r>
            <a:endParaRPr kumimoji="1" lang="en-US" altLang="ja-JP" sz="2400" b="1" dirty="0">
              <a:solidFill>
                <a:srgbClr val="FF0000"/>
              </a:solidFill>
            </a:endParaRPr>
          </a:p>
          <a:p>
            <a:endParaRPr lang="en-US" altLang="ja-JP" sz="2400" dirty="0"/>
          </a:p>
          <a:p>
            <a:r>
              <a:rPr kumimoji="1" lang="ja-JP" altLang="en-US" sz="2400" b="1" dirty="0">
                <a:solidFill>
                  <a:srgbClr val="FF0000"/>
                </a:solidFill>
              </a:rPr>
              <a:t>さまざまな作業を自動化したいときにも役立つ</a:t>
            </a:r>
            <a:endParaRPr kumimoji="1" lang="en-US" altLang="ja-JP" sz="2400" b="1" dirty="0">
              <a:solidFill>
                <a:srgbClr val="FF0000"/>
              </a:solidFill>
            </a:endParaRPr>
          </a:p>
          <a:p>
            <a:endParaRPr lang="en-US" altLang="ja-JP" sz="2400" b="1" dirty="0">
              <a:solidFill>
                <a:srgbClr val="FF0000"/>
              </a:solidFill>
            </a:endParaRPr>
          </a:p>
          <a:p>
            <a:r>
              <a:rPr kumimoji="1" lang="ja-JP" altLang="en-US" sz="2400" b="1" dirty="0">
                <a:solidFill>
                  <a:srgbClr val="FF0000"/>
                </a:solidFill>
              </a:rPr>
              <a:t>基本を押さえ</a:t>
            </a:r>
            <a:r>
              <a:rPr lang="ja-JP" altLang="en-US" sz="2400" b="1" dirty="0">
                <a:solidFill>
                  <a:srgbClr val="FF0000"/>
                </a:solidFill>
              </a:rPr>
              <a:t>る</a:t>
            </a:r>
            <a:r>
              <a:rPr kumimoji="1" lang="ja-JP" altLang="en-US" sz="2400" dirty="0"/>
              <a:t>（パッケージ、オブジェクト生成、メソッド）。</a:t>
            </a:r>
            <a:r>
              <a:rPr kumimoji="1" lang="en-US" altLang="ja-JP" sz="2400" dirty="0"/>
              <a:t>1</a:t>
            </a:r>
            <a:r>
              <a:rPr kumimoji="1" lang="ja-JP" altLang="en-US" sz="2400" dirty="0"/>
              <a:t>年生のうちに学んだことが大切であり、超高度な知識がたくさん必要ということはありません</a:t>
            </a:r>
          </a:p>
        </p:txBody>
      </p:sp>
      <p:sp>
        <p:nvSpPr>
          <p:cNvPr id="4" name="スライド番号プレースホルダー 3">
            <a:extLst>
              <a:ext uri="{FF2B5EF4-FFF2-40B4-BE49-F238E27FC236}">
                <a16:creationId xmlns:a16="http://schemas.microsoft.com/office/drawing/2014/main" id="{9EBDF594-28FA-452F-54B7-CAB229A50D4C}"/>
              </a:ext>
            </a:extLst>
          </p:cNvPr>
          <p:cNvSpPr>
            <a:spLocks noGrp="1"/>
          </p:cNvSpPr>
          <p:nvPr>
            <p:ph type="sldNum" sz="quarter" idx="12"/>
          </p:nvPr>
        </p:nvSpPr>
        <p:spPr/>
        <p:txBody>
          <a:bodyPr/>
          <a:lstStyle/>
          <a:p>
            <a:fld id="{E7DD4950-D159-4EF1-90C3-DB06CAAE7C11}" type="slidenum">
              <a:rPr kumimoji="1" lang="ja-JP" altLang="en-US" smtClean="0"/>
              <a:t>18</a:t>
            </a:fld>
            <a:endParaRPr kumimoji="1" lang="ja-JP" altLang="en-US"/>
          </a:p>
        </p:txBody>
      </p:sp>
    </p:spTree>
    <p:extLst>
      <p:ext uri="{BB962C8B-B14F-4D97-AF65-F5344CB8AC3E}">
        <p14:creationId xmlns:p14="http://schemas.microsoft.com/office/powerpoint/2010/main" val="1941056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32ED0-DF85-4BA1-8BDC-2F71B2B94AF2}"/>
              </a:ext>
            </a:extLst>
          </p:cNvPr>
          <p:cNvSpPr>
            <a:spLocks noGrp="1"/>
          </p:cNvSpPr>
          <p:nvPr>
            <p:ph type="title"/>
          </p:nvPr>
        </p:nvSpPr>
        <p:spPr>
          <a:xfrm>
            <a:off x="273949" y="198702"/>
            <a:ext cx="8461208" cy="469865"/>
          </a:xfrm>
        </p:spPr>
        <p:txBody>
          <a:bodyPr>
            <a:noAutofit/>
          </a:bodyPr>
          <a:lstStyle/>
          <a:p>
            <a:r>
              <a:rPr kumimoji="1" lang="ja-JP" altLang="en-US" dirty="0"/>
              <a:t>オブジェクトとメソッド</a:t>
            </a:r>
          </a:p>
        </p:txBody>
      </p:sp>
      <p:sp>
        <p:nvSpPr>
          <p:cNvPr id="3" name="コンテンツ プレースホルダー 2">
            <a:extLst>
              <a:ext uri="{FF2B5EF4-FFF2-40B4-BE49-F238E27FC236}">
                <a16:creationId xmlns:a16="http://schemas.microsoft.com/office/drawing/2014/main" id="{A18400BA-D1FA-4C88-99DD-99B9EFF610A6}"/>
              </a:ext>
            </a:extLst>
          </p:cNvPr>
          <p:cNvSpPr>
            <a:spLocks noGrp="1"/>
          </p:cNvSpPr>
          <p:nvPr>
            <p:ph idx="1"/>
          </p:nvPr>
        </p:nvSpPr>
        <p:spPr>
          <a:xfrm>
            <a:off x="408843" y="845876"/>
            <a:ext cx="7978936" cy="6012124"/>
          </a:xfrm>
        </p:spPr>
        <p:txBody>
          <a:bodyPr>
            <a:noAutofit/>
          </a:bodyPr>
          <a:lstStyle/>
          <a:p>
            <a:r>
              <a:rPr kumimoji="1" lang="ja-JP" altLang="en-US" sz="2400" b="1" i="1" dirty="0">
                <a:solidFill>
                  <a:srgbClr val="C00000"/>
                </a:solidFill>
              </a:rPr>
              <a:t>オブジェクト</a:t>
            </a:r>
            <a:r>
              <a:rPr kumimoji="1" lang="ja-JP" altLang="en-US" sz="2400" dirty="0"/>
              <a:t>：コンピュータでの</a:t>
            </a:r>
            <a:r>
              <a:rPr kumimoji="1" lang="ja-JP" altLang="en-US" sz="2400" b="1" u="sng" dirty="0">
                <a:solidFill>
                  <a:srgbClr val="FF0000"/>
                </a:solidFill>
              </a:rPr>
              <a:t>操作や処理の対象となるもの</a:t>
            </a:r>
            <a:endParaRPr kumimoji="1" lang="en-US" altLang="ja-JP" sz="2400" dirty="0"/>
          </a:p>
          <a:p>
            <a:endParaRPr lang="en-US" altLang="ja-JP" sz="2400" dirty="0"/>
          </a:p>
          <a:p>
            <a:endParaRPr kumimoji="1" lang="en-US" altLang="ja-JP" sz="2400" dirty="0"/>
          </a:p>
          <a:p>
            <a:pPr marL="0" indent="0">
              <a:buNone/>
            </a:pPr>
            <a:endParaRPr kumimoji="1" lang="en-US" altLang="ja-JP" sz="2400" dirty="0"/>
          </a:p>
          <a:p>
            <a:r>
              <a:rPr lang="ja-JP" altLang="en-US" sz="2400" b="1" dirty="0">
                <a:solidFill>
                  <a:srgbClr val="C00000"/>
                </a:solidFill>
              </a:rPr>
              <a:t>メソッド</a:t>
            </a:r>
            <a:r>
              <a:rPr lang="en-US" altLang="ja-JP" sz="2400" b="1" dirty="0">
                <a:solidFill>
                  <a:srgbClr val="C00000"/>
                </a:solidFill>
              </a:rPr>
              <a:t>:</a:t>
            </a:r>
            <a:r>
              <a:rPr lang="ja-JP" altLang="en-US" sz="2400" b="1" dirty="0">
                <a:solidFill>
                  <a:srgbClr val="C00000"/>
                </a:solidFill>
              </a:rPr>
              <a:t> </a:t>
            </a:r>
            <a:r>
              <a:rPr kumimoji="1" lang="ja-JP" altLang="en-US" sz="2400" b="1" dirty="0">
                <a:solidFill>
                  <a:srgbClr val="C00000"/>
                </a:solidFill>
              </a:rPr>
              <a:t>オブジェクト</a:t>
            </a:r>
            <a:r>
              <a:rPr kumimoji="1" lang="ja-JP" altLang="en-US" sz="2400" dirty="0"/>
              <a:t>に属する</a:t>
            </a:r>
            <a:r>
              <a:rPr lang="ja-JP" altLang="en-US" sz="2400" dirty="0"/>
              <a:t>機能</a:t>
            </a:r>
            <a:r>
              <a:rPr kumimoji="1" lang="ja-JP" altLang="en-US" sz="2400" dirty="0"/>
              <a:t>や操作．オブジェクトがもつ能力に相当する</a:t>
            </a:r>
            <a:endParaRPr lang="en-US" altLang="ja-JP" sz="2400" dirty="0"/>
          </a:p>
          <a:p>
            <a:r>
              <a:rPr lang="ja-JP" altLang="en-US" sz="2400" b="1" dirty="0">
                <a:solidFill>
                  <a:srgbClr val="C00000"/>
                </a:solidFill>
              </a:rPr>
              <a:t>引数：メソッド</a:t>
            </a:r>
            <a:r>
              <a:rPr lang="ja-JP" altLang="en-US" sz="2400" dirty="0"/>
              <a:t>が行う操作の詳細に関する情報，</a:t>
            </a:r>
            <a:r>
              <a:rPr lang="ja-JP" altLang="en-US" sz="2400" b="1" dirty="0">
                <a:solidFill>
                  <a:srgbClr val="C00000"/>
                </a:solidFill>
              </a:rPr>
              <a:t>メソッド</a:t>
            </a:r>
            <a:r>
              <a:rPr lang="ja-JP" altLang="en-US" sz="2400" dirty="0"/>
              <a:t>呼び出しのときに、引数を指定できる</a:t>
            </a:r>
            <a:endParaRPr lang="en-US" altLang="ja-JP" sz="2400" dirty="0"/>
          </a:p>
          <a:p>
            <a:pPr marL="0" indent="0">
              <a:buNone/>
            </a:pPr>
            <a:r>
              <a:rPr lang="en-US" altLang="ja-JP" sz="2400" b="1" dirty="0"/>
              <a:t>      </a:t>
            </a:r>
            <a:r>
              <a:rPr lang="en-US" altLang="ja-JP" sz="2400" b="1" dirty="0" err="1"/>
              <a:t>hero.attack</a:t>
            </a:r>
            <a:r>
              <a:rPr lang="en-US" altLang="ja-JP" sz="2400" b="1" dirty="0"/>
              <a:t>("fence", 36, 26)</a:t>
            </a:r>
            <a:endParaRPr lang="en-US" altLang="ja-JP" sz="2400" b="1" dirty="0">
              <a:solidFill>
                <a:srgbClr val="C00000"/>
              </a:solidFill>
            </a:endParaRPr>
          </a:p>
        </p:txBody>
      </p:sp>
      <p:sp>
        <p:nvSpPr>
          <p:cNvPr id="4" name="スライド番号プレースホルダー 3">
            <a:extLst>
              <a:ext uri="{FF2B5EF4-FFF2-40B4-BE49-F238E27FC236}">
                <a16:creationId xmlns:a16="http://schemas.microsoft.com/office/drawing/2014/main" id="{A7D4A4FB-CA78-4DC9-B60F-2F7EB3735838}"/>
              </a:ext>
            </a:extLst>
          </p:cNvPr>
          <p:cNvSpPr>
            <a:spLocks noGrp="1"/>
          </p:cNvSpPr>
          <p:nvPr>
            <p:ph type="sldNum" sz="quarter" idx="12"/>
          </p:nvPr>
        </p:nvSpPr>
        <p:spPr/>
        <p:txBody>
          <a:bodyPr/>
          <a:lstStyle/>
          <a:p>
            <a:fld id="{E205D82C-95A1-431E-8E38-AA614A14CDCF}" type="slidenum">
              <a:rPr kumimoji="1" lang="ja-JP" altLang="en-US" smtClean="0"/>
              <a:t>19</a:t>
            </a:fld>
            <a:endParaRPr kumimoji="1" lang="ja-JP" altLang="en-US"/>
          </a:p>
        </p:txBody>
      </p:sp>
      <p:sp>
        <p:nvSpPr>
          <p:cNvPr id="5" name="正方形/長方形 4">
            <a:extLst>
              <a:ext uri="{FF2B5EF4-FFF2-40B4-BE49-F238E27FC236}">
                <a16:creationId xmlns:a16="http://schemas.microsoft.com/office/drawing/2014/main" id="{9925F51B-B9CF-DE61-0BBA-C886F9D514AF}"/>
              </a:ext>
            </a:extLst>
          </p:cNvPr>
          <p:cNvSpPr/>
          <p:nvPr/>
        </p:nvSpPr>
        <p:spPr>
          <a:xfrm>
            <a:off x="155710" y="1816686"/>
            <a:ext cx="8697685" cy="1130515"/>
          </a:xfrm>
          <a:prstGeom prst="rect">
            <a:avLst/>
          </a:prstGeom>
          <a:ln>
            <a:solidFill>
              <a:schemeClr val="accent5"/>
            </a:solidFill>
          </a:ln>
        </p:spPr>
        <p:txBody>
          <a:bodyPr wrap="square">
            <a:noAutofit/>
          </a:bodyPr>
          <a:lstStyle/>
          <a:p>
            <a:r>
              <a:rPr lang="en-US" altLang="ja-JP" sz="2400" dirty="0">
                <a:latin typeface="Arial" panose="020B0604020202020204" pitchFamily="34" charset="0"/>
                <a:ea typeface="メイリオ" panose="020B0604030504040204" pitchFamily="50" charset="-128"/>
              </a:rPr>
              <a:t>	</a:t>
            </a:r>
            <a:r>
              <a:rPr lang="en-US" altLang="ja-JP" sz="2400" dirty="0">
                <a:solidFill>
                  <a:srgbClr val="FF0000"/>
                </a:solidFill>
                <a:latin typeface="Arial" panose="020B0604020202020204" pitchFamily="34" charset="0"/>
                <a:ea typeface="メイリオ" panose="020B0604030504040204" pitchFamily="50" charset="-128"/>
              </a:rPr>
              <a:t>	</a:t>
            </a:r>
            <a:r>
              <a:rPr lang="en-US" altLang="ja-JP" sz="2400" b="1" dirty="0" err="1">
                <a:solidFill>
                  <a:srgbClr val="FF0000"/>
                </a:solidFill>
                <a:latin typeface="Arial" panose="020B0604020202020204" pitchFamily="34" charset="0"/>
                <a:ea typeface="メイリオ" panose="020B0604030504040204" pitchFamily="50" charset="-128"/>
              </a:rPr>
              <a:t>hero.moveDown</a:t>
            </a:r>
            <a:r>
              <a:rPr lang="en-US" altLang="ja-JP" sz="2400" b="1" dirty="0">
                <a:solidFill>
                  <a:srgbClr val="FF0000"/>
                </a:solidFill>
                <a:latin typeface="Arial" panose="020B0604020202020204" pitchFamily="34" charset="0"/>
                <a:ea typeface="メイリオ" panose="020B0604030504040204" pitchFamily="50" charset="-128"/>
              </a:rPr>
              <a:t>()</a:t>
            </a:r>
            <a:r>
              <a:rPr lang="ja-JP" altLang="en-US" sz="2400" dirty="0">
                <a:solidFill>
                  <a:srgbClr val="FF0000"/>
                </a:solidFill>
                <a:latin typeface="Arial" panose="020B0604020202020204" pitchFamily="34" charset="0"/>
                <a:ea typeface="メイリオ" panose="020B0604030504040204" pitchFamily="50" charset="-128"/>
              </a:rPr>
              <a:t>　　　　</a:t>
            </a:r>
            <a:r>
              <a:rPr lang="en-US" altLang="ja-JP" sz="2400" b="1" dirty="0">
                <a:latin typeface="Arial" panose="020B0604020202020204" pitchFamily="34" charset="0"/>
                <a:ea typeface="メイリオ" panose="020B0604030504040204" pitchFamily="50" charset="-128"/>
              </a:rPr>
              <a:t>hero</a:t>
            </a:r>
            <a:r>
              <a:rPr lang="en-US" altLang="ja-JP" sz="2400" dirty="0">
                <a:latin typeface="Arial" panose="020B0604020202020204" pitchFamily="34" charset="0"/>
                <a:ea typeface="メイリオ" panose="020B0604030504040204" pitchFamily="50" charset="-128"/>
              </a:rPr>
              <a:t> 			</a:t>
            </a:r>
            <a:r>
              <a:rPr lang="ja-JP" altLang="en-US" sz="2400" b="1" dirty="0">
                <a:latin typeface="Arial" panose="020B0604020202020204" pitchFamily="34" charset="0"/>
                <a:ea typeface="メイリオ" panose="020B0604030504040204" pitchFamily="50" charset="-128"/>
              </a:rPr>
              <a:t>オブジェクト</a:t>
            </a:r>
            <a:endParaRPr lang="en-US" altLang="ja-JP" sz="2400" b="1" dirty="0">
              <a:latin typeface="Arial" panose="020B0604020202020204" pitchFamily="34" charset="0"/>
              <a:ea typeface="メイリオ" panose="020B0604030504040204" pitchFamily="50" charset="-128"/>
            </a:endParaRPr>
          </a:p>
          <a:p>
            <a:r>
              <a:rPr lang="en-US" altLang="ja-JP" sz="2400" dirty="0">
                <a:latin typeface="Arial" panose="020B0604020202020204" pitchFamily="34" charset="0"/>
                <a:ea typeface="メイリオ" panose="020B0604030504040204" pitchFamily="50" charset="-128"/>
              </a:rPr>
              <a:t>		</a:t>
            </a:r>
            <a:r>
              <a:rPr lang="ja-JP" altLang="en-US" sz="2400" dirty="0">
                <a:latin typeface="Arial" panose="020B0604020202020204" pitchFamily="34" charset="0"/>
                <a:ea typeface="メイリオ" panose="020B0604030504040204" pitchFamily="50" charset="-128"/>
              </a:rPr>
              <a:t>　　　　　　　　　　　　  </a:t>
            </a:r>
            <a:r>
              <a:rPr lang="en-US" altLang="ja-JP" sz="2400" b="1" dirty="0" err="1">
                <a:latin typeface="Arial" panose="020B0604020202020204" pitchFamily="34" charset="0"/>
                <a:ea typeface="メイリオ" panose="020B0604030504040204" pitchFamily="50" charset="-128"/>
              </a:rPr>
              <a:t>moveDown</a:t>
            </a:r>
            <a:r>
              <a:rPr lang="en-US" altLang="ja-JP" sz="2400" b="1" dirty="0">
                <a:latin typeface="Arial" panose="020B0604020202020204" pitchFamily="34" charset="0"/>
                <a:ea typeface="メイリオ" panose="020B0604030504040204" pitchFamily="50" charset="-128"/>
              </a:rPr>
              <a:t>() 	</a:t>
            </a:r>
            <a:r>
              <a:rPr lang="ja-JP" altLang="en-US" sz="2400" b="1" dirty="0">
                <a:latin typeface="Arial" panose="020B0604020202020204" pitchFamily="34" charset="0"/>
                <a:ea typeface="メイリオ" panose="020B0604030504040204" pitchFamily="50" charset="-128"/>
              </a:rPr>
              <a:t>メソッド</a:t>
            </a:r>
            <a:endParaRPr lang="en-US" altLang="ja-JP" sz="2400" b="1" dirty="0">
              <a:latin typeface="Arial" panose="020B0604020202020204" pitchFamily="34" charset="0"/>
              <a:ea typeface="メイリオ" panose="020B0604030504040204" pitchFamily="50" charset="-128"/>
            </a:endParaRPr>
          </a:p>
          <a:p>
            <a:r>
              <a:rPr lang="en-US" altLang="ja-JP" sz="2400" dirty="0">
                <a:latin typeface="Arial" panose="020B0604020202020204" pitchFamily="34" charset="0"/>
                <a:ea typeface="メイリオ" panose="020B0604030504040204" pitchFamily="50" charset="-128"/>
              </a:rPr>
              <a:t>		                                             </a:t>
            </a:r>
            <a:r>
              <a:rPr lang="ja-JP" altLang="en-US" sz="2400" dirty="0">
                <a:latin typeface="Arial" panose="020B0604020202020204" pitchFamily="34" charset="0"/>
                <a:ea typeface="メイリオ" panose="020B0604030504040204" pitchFamily="50" charset="-128"/>
              </a:rPr>
              <a:t>間を「</a:t>
            </a:r>
            <a:r>
              <a:rPr lang="en-US" altLang="ja-JP" sz="2400" dirty="0">
                <a:latin typeface="Arial" panose="020B0604020202020204" pitchFamily="34" charset="0"/>
                <a:ea typeface="メイリオ" panose="020B0604030504040204" pitchFamily="50" charset="-128"/>
              </a:rPr>
              <a:t>.</a:t>
            </a:r>
            <a:r>
              <a:rPr lang="ja-JP" altLang="en-US" sz="2400" dirty="0">
                <a:latin typeface="Arial" panose="020B0604020202020204" pitchFamily="34" charset="0"/>
                <a:ea typeface="メイリオ" panose="020B0604030504040204" pitchFamily="50" charset="-128"/>
              </a:rPr>
              <a:t>」で</a:t>
            </a:r>
            <a:r>
              <a:rPr lang="ja-JP" altLang="en-US" sz="2400" b="1" dirty="0">
                <a:latin typeface="Arial" panose="020B0604020202020204" pitchFamily="34" charset="0"/>
                <a:ea typeface="メイリオ" panose="020B0604030504040204" pitchFamily="50" charset="-128"/>
              </a:rPr>
              <a:t>区切って</a:t>
            </a:r>
            <a:r>
              <a:rPr lang="ja-JP" altLang="en-US" sz="2400" dirty="0">
                <a:latin typeface="Arial" panose="020B0604020202020204" pitchFamily="34" charset="0"/>
                <a:ea typeface="メイリオ" panose="020B0604030504040204" pitchFamily="50" charset="-128"/>
              </a:rPr>
              <a:t>いる</a:t>
            </a:r>
          </a:p>
        </p:txBody>
      </p:sp>
    </p:spTree>
    <p:extLst>
      <p:ext uri="{BB962C8B-B14F-4D97-AF65-F5344CB8AC3E}">
        <p14:creationId xmlns:p14="http://schemas.microsoft.com/office/powerpoint/2010/main" val="128610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8672" y="1027612"/>
            <a:ext cx="6765328" cy="4331607"/>
          </a:xfrm>
        </p:spPr>
        <p:txBody>
          <a:bodyPr>
            <a:noAutofit/>
          </a:bodyPr>
          <a:lstStyle/>
          <a:p>
            <a:pPr marL="0" indent="0">
              <a:buNone/>
            </a:pPr>
            <a:r>
              <a:rPr lang="ja-JP" altLang="en-US" sz="2400" dirty="0">
                <a:solidFill>
                  <a:srgbClr val="374151"/>
                </a:solidFill>
                <a:latin typeface="Söhne"/>
              </a:rPr>
              <a:t>①情報工学における創造力と未来志向</a:t>
            </a:r>
            <a:endParaRPr lang="en-US" altLang="ja-JP" sz="2400" dirty="0">
              <a:solidFill>
                <a:srgbClr val="374151"/>
              </a:solidFill>
              <a:latin typeface="Söhne"/>
            </a:endParaRPr>
          </a:p>
          <a:p>
            <a:pPr marL="0" indent="0">
              <a:buNone/>
            </a:pPr>
            <a:endParaRPr lang="ja-JP" altLang="en-US" sz="2400" dirty="0">
              <a:solidFill>
                <a:srgbClr val="374151"/>
              </a:solidFill>
              <a:latin typeface="Söhne"/>
            </a:endParaRPr>
          </a:p>
          <a:p>
            <a:pPr marL="0" indent="0">
              <a:buNone/>
            </a:pPr>
            <a:r>
              <a:rPr lang="ja-JP" altLang="en-US" sz="2400" dirty="0">
                <a:solidFill>
                  <a:srgbClr val="374151"/>
                </a:solidFill>
                <a:latin typeface="Söhne"/>
              </a:rPr>
              <a:t>②情報工学演習</a:t>
            </a:r>
            <a:r>
              <a:rPr lang="en-US" altLang="ja-JP" sz="2400" dirty="0">
                <a:solidFill>
                  <a:srgbClr val="374151"/>
                </a:solidFill>
                <a:latin typeface="Söhne"/>
              </a:rPr>
              <a:t>I</a:t>
            </a:r>
            <a:r>
              <a:rPr lang="ja-JP" altLang="en-US" sz="2400" dirty="0">
                <a:solidFill>
                  <a:srgbClr val="374151"/>
                </a:solidFill>
                <a:latin typeface="Söhne"/>
              </a:rPr>
              <a:t>、</a:t>
            </a:r>
            <a:r>
              <a:rPr lang="en-US" altLang="ja-JP" sz="2400" dirty="0">
                <a:solidFill>
                  <a:srgbClr val="374151"/>
                </a:solidFill>
                <a:latin typeface="Söhne"/>
              </a:rPr>
              <a:t>II</a:t>
            </a:r>
            <a:r>
              <a:rPr lang="ja-JP" altLang="en-US" sz="2400" dirty="0">
                <a:solidFill>
                  <a:srgbClr val="374151"/>
                </a:solidFill>
                <a:latin typeface="Söhne"/>
              </a:rPr>
              <a:t>と、卒業研究による学習の深化</a:t>
            </a:r>
            <a:endParaRPr lang="en-US" altLang="ja-JP" sz="2400" dirty="0">
              <a:solidFill>
                <a:srgbClr val="374151"/>
              </a:solidFill>
              <a:latin typeface="Söhne"/>
            </a:endParaRPr>
          </a:p>
          <a:p>
            <a:pPr marL="0" indent="0">
              <a:buNone/>
            </a:pPr>
            <a:endParaRPr lang="ja-JP" altLang="en-US" sz="2400" dirty="0">
              <a:solidFill>
                <a:srgbClr val="374151"/>
              </a:solidFill>
              <a:latin typeface="Söhne"/>
            </a:endParaRPr>
          </a:p>
          <a:p>
            <a:pPr marL="0" indent="0">
              <a:buNone/>
            </a:pPr>
            <a:r>
              <a:rPr lang="ja-JP" altLang="en-US" sz="2400" dirty="0">
                <a:solidFill>
                  <a:srgbClr val="374151"/>
                </a:solidFill>
                <a:latin typeface="Söhne"/>
              </a:rPr>
              <a:t>③プログラミングと</a:t>
            </a:r>
            <a:r>
              <a:rPr lang="en-US" altLang="ja-JP" sz="2400" dirty="0">
                <a:solidFill>
                  <a:srgbClr val="374151"/>
                </a:solidFill>
                <a:latin typeface="Söhne"/>
              </a:rPr>
              <a:t>AI</a:t>
            </a:r>
            <a:r>
              <a:rPr lang="ja-JP" altLang="en-US" sz="2400" dirty="0">
                <a:solidFill>
                  <a:srgbClr val="374151"/>
                </a:solidFill>
                <a:latin typeface="Söhne"/>
              </a:rPr>
              <a:t>の理解と適用</a:t>
            </a:r>
            <a:endParaRPr lang="en-US" altLang="ja-JP" sz="2400" dirty="0">
              <a:solidFill>
                <a:srgbClr val="374151"/>
              </a:solidFill>
              <a:latin typeface="Söhne"/>
            </a:endParaRPr>
          </a:p>
          <a:p>
            <a:pPr marL="0" indent="0">
              <a:buNone/>
            </a:pPr>
            <a:endParaRPr lang="en-US" altLang="ja-JP" sz="2400" dirty="0">
              <a:solidFill>
                <a:srgbClr val="374151"/>
              </a:solidFill>
              <a:latin typeface="Söhne"/>
            </a:endParaRPr>
          </a:p>
          <a:p>
            <a:pPr marL="0" indent="0">
              <a:buNone/>
            </a:pPr>
            <a:r>
              <a:rPr lang="ja-JP" altLang="en-US" sz="2400" dirty="0">
                <a:solidFill>
                  <a:srgbClr val="374151"/>
                </a:solidFill>
                <a:latin typeface="Söhne"/>
              </a:rPr>
              <a:t>④</a:t>
            </a:r>
            <a:r>
              <a:rPr lang="en-US" altLang="ja-JP" sz="2400" dirty="0">
                <a:solidFill>
                  <a:srgbClr val="374151"/>
                </a:solidFill>
                <a:latin typeface="Söhne"/>
              </a:rPr>
              <a:t>AI</a:t>
            </a:r>
            <a:r>
              <a:rPr lang="ja-JP" altLang="en-US" sz="2400" dirty="0">
                <a:solidFill>
                  <a:srgbClr val="374151"/>
                </a:solidFill>
                <a:latin typeface="Söhne"/>
              </a:rPr>
              <a:t>に対する理解と適用</a:t>
            </a: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dirty="0"/>
          </a:p>
        </p:txBody>
      </p:sp>
    </p:spTree>
    <p:extLst>
      <p:ext uri="{BB962C8B-B14F-4D97-AF65-F5344CB8AC3E}">
        <p14:creationId xmlns:p14="http://schemas.microsoft.com/office/powerpoint/2010/main" val="1123856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50089B-622A-4EE1-828E-C099DB33866F}"/>
              </a:ext>
            </a:extLst>
          </p:cNvPr>
          <p:cNvSpPr>
            <a:spLocks noGrp="1"/>
          </p:cNvSpPr>
          <p:nvPr>
            <p:ph type="title"/>
          </p:nvPr>
        </p:nvSpPr>
        <p:spPr/>
        <p:txBody>
          <a:bodyPr>
            <a:noAutofit/>
          </a:bodyPr>
          <a:lstStyle/>
          <a:p>
            <a:r>
              <a:rPr lang="ja-JP" altLang="en-US" dirty="0"/>
              <a:t>クラスとオブジェクト</a:t>
            </a:r>
            <a:endParaRPr kumimoji="1" lang="ja-JP" altLang="en-US" dirty="0"/>
          </a:p>
        </p:txBody>
      </p:sp>
      <p:sp>
        <p:nvSpPr>
          <p:cNvPr id="3" name="コンテンツ プレースホルダー 2">
            <a:extLst>
              <a:ext uri="{FF2B5EF4-FFF2-40B4-BE49-F238E27FC236}">
                <a16:creationId xmlns:a16="http://schemas.microsoft.com/office/drawing/2014/main" id="{94050501-0D0F-448C-8BE8-3E9EFE039D70}"/>
              </a:ext>
            </a:extLst>
          </p:cNvPr>
          <p:cNvSpPr>
            <a:spLocks noGrp="1"/>
          </p:cNvSpPr>
          <p:nvPr>
            <p:ph idx="1"/>
          </p:nvPr>
        </p:nvSpPr>
        <p:spPr/>
        <p:txBody>
          <a:bodyPr/>
          <a:lstStyle/>
          <a:p>
            <a:pPr marL="0" indent="0">
              <a:buNone/>
            </a:pPr>
            <a:r>
              <a:rPr kumimoji="1" lang="ja-JP" altLang="en-US" b="1" dirty="0">
                <a:solidFill>
                  <a:srgbClr val="C00000"/>
                </a:solidFill>
              </a:rPr>
              <a:t>クラス</a:t>
            </a:r>
            <a:r>
              <a:rPr kumimoji="1" lang="ja-JP" altLang="en-US" dirty="0"/>
              <a:t>は，</a:t>
            </a:r>
            <a:r>
              <a:rPr kumimoji="1" lang="ja-JP" altLang="en-US" b="1" u="sng" dirty="0">
                <a:solidFill>
                  <a:srgbClr val="FF0000"/>
                </a:solidFill>
              </a:rPr>
              <a:t>同じ種類のオブジェクトの集まり</a:t>
            </a:r>
            <a:r>
              <a:rPr kumimoji="1" lang="ja-JP" altLang="en-US" dirty="0"/>
              <a:t>と考えることができる</a:t>
            </a:r>
          </a:p>
        </p:txBody>
      </p:sp>
      <p:sp>
        <p:nvSpPr>
          <p:cNvPr id="4" name="スライド番号プレースホルダー 3">
            <a:extLst>
              <a:ext uri="{FF2B5EF4-FFF2-40B4-BE49-F238E27FC236}">
                <a16:creationId xmlns:a16="http://schemas.microsoft.com/office/drawing/2014/main" id="{0AD28412-C3CF-417F-AF3F-782DBC22F8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楕円 4">
            <a:extLst>
              <a:ext uri="{FF2B5EF4-FFF2-40B4-BE49-F238E27FC236}">
                <a16:creationId xmlns:a16="http://schemas.microsoft.com/office/drawing/2014/main" id="{E45077F2-C203-4D03-868C-589C752A4A50}"/>
              </a:ext>
            </a:extLst>
          </p:cNvPr>
          <p:cNvSpPr/>
          <p:nvPr/>
        </p:nvSpPr>
        <p:spPr>
          <a:xfrm>
            <a:off x="2447925" y="363855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4B81E633-3BCA-4966-B68E-7C8B6DEE0770}"/>
              </a:ext>
            </a:extLst>
          </p:cNvPr>
          <p:cNvSpPr/>
          <p:nvPr/>
        </p:nvSpPr>
        <p:spPr>
          <a:xfrm>
            <a:off x="3300413" y="428625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CDE891B5-8A17-4312-98C0-3B9D34F88645}"/>
              </a:ext>
            </a:extLst>
          </p:cNvPr>
          <p:cNvSpPr/>
          <p:nvPr/>
        </p:nvSpPr>
        <p:spPr>
          <a:xfrm>
            <a:off x="3776663" y="342900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0962C5A9-A69C-469A-90ED-E87B6F00360C}"/>
              </a:ext>
            </a:extLst>
          </p:cNvPr>
          <p:cNvSpPr/>
          <p:nvPr/>
        </p:nvSpPr>
        <p:spPr>
          <a:xfrm>
            <a:off x="5662613" y="2828925"/>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6448433B-5C98-45BF-8082-B7A1D21E03D5}"/>
              </a:ext>
            </a:extLst>
          </p:cNvPr>
          <p:cNvSpPr/>
          <p:nvPr/>
        </p:nvSpPr>
        <p:spPr>
          <a:xfrm>
            <a:off x="6465971" y="3862388"/>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606DA966-7109-4222-9E40-D7A29218F3EE}"/>
              </a:ext>
            </a:extLst>
          </p:cNvPr>
          <p:cNvSpPr/>
          <p:nvPr/>
        </p:nvSpPr>
        <p:spPr>
          <a:xfrm>
            <a:off x="5453063" y="4014788"/>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C402F2E9-3344-4A60-8E02-A71517E9112F}"/>
              </a:ext>
            </a:extLst>
          </p:cNvPr>
          <p:cNvSpPr/>
          <p:nvPr/>
        </p:nvSpPr>
        <p:spPr>
          <a:xfrm>
            <a:off x="1957388" y="2881313"/>
            <a:ext cx="2871787" cy="21955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DFE4DC99-8345-4B73-845A-478DE28B7D1A}"/>
              </a:ext>
            </a:extLst>
          </p:cNvPr>
          <p:cNvSpPr/>
          <p:nvPr/>
        </p:nvSpPr>
        <p:spPr>
          <a:xfrm>
            <a:off x="1551574" y="2243138"/>
            <a:ext cx="5792201" cy="3357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154CB60D-5A50-4139-BBAD-AB4304EB3DCA}"/>
              </a:ext>
            </a:extLst>
          </p:cNvPr>
          <p:cNvSpPr txBox="1"/>
          <p:nvPr/>
        </p:nvSpPr>
        <p:spPr>
          <a:xfrm>
            <a:off x="3986213" y="2012305"/>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a:t>
            </a:r>
          </a:p>
        </p:txBody>
      </p:sp>
      <p:sp>
        <p:nvSpPr>
          <p:cNvPr id="14" name="テキスト ボックス 13">
            <a:extLst>
              <a:ext uri="{FF2B5EF4-FFF2-40B4-BE49-F238E27FC236}">
                <a16:creationId xmlns:a16="http://schemas.microsoft.com/office/drawing/2014/main" id="{ECC605E2-E485-4E3B-8611-4F896779A0F9}"/>
              </a:ext>
            </a:extLst>
          </p:cNvPr>
          <p:cNvSpPr txBox="1"/>
          <p:nvPr/>
        </p:nvSpPr>
        <p:spPr>
          <a:xfrm>
            <a:off x="2919294" y="2704381"/>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a:t>
            </a:r>
          </a:p>
        </p:txBody>
      </p:sp>
      <p:sp>
        <p:nvSpPr>
          <p:cNvPr id="15" name="テキスト ボックス 14">
            <a:extLst>
              <a:ext uri="{FF2B5EF4-FFF2-40B4-BE49-F238E27FC236}">
                <a16:creationId xmlns:a16="http://schemas.microsoft.com/office/drawing/2014/main" id="{42315C05-EF50-48A1-9A4F-1070FB93547A}"/>
              </a:ext>
            </a:extLst>
          </p:cNvPr>
          <p:cNvSpPr txBox="1"/>
          <p:nvPr/>
        </p:nvSpPr>
        <p:spPr>
          <a:xfrm>
            <a:off x="1915953" y="4767181"/>
            <a:ext cx="2954655"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学生でもあり人間でもある</a:t>
            </a:r>
          </a:p>
        </p:txBody>
      </p:sp>
      <p:sp>
        <p:nvSpPr>
          <p:cNvPr id="16" name="テキスト ボックス 15">
            <a:extLst>
              <a:ext uri="{FF2B5EF4-FFF2-40B4-BE49-F238E27FC236}">
                <a16:creationId xmlns:a16="http://schemas.microsoft.com/office/drawing/2014/main" id="{4A65D20E-F30A-4243-8FB6-4D931E91FCD2}"/>
              </a:ext>
            </a:extLst>
          </p:cNvPr>
          <p:cNvSpPr txBox="1"/>
          <p:nvPr/>
        </p:nvSpPr>
        <p:spPr>
          <a:xfrm>
            <a:off x="5234987" y="4699303"/>
            <a:ext cx="2723823"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人間だが，学生ではない</a:t>
            </a:r>
          </a:p>
        </p:txBody>
      </p:sp>
    </p:spTree>
    <p:extLst>
      <p:ext uri="{BB962C8B-B14F-4D97-AF65-F5344CB8AC3E}">
        <p14:creationId xmlns:p14="http://schemas.microsoft.com/office/powerpoint/2010/main" val="3455177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lstStyle/>
          <a:p>
            <a:r>
              <a:rPr kumimoji="1" lang="ja-JP" altLang="en-US" dirty="0"/>
              <a:t>インポート</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21</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50111" y="165517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4554965" cy="1200329"/>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a:p>
            <a:r>
              <a:rPr kumimoji="1" lang="ja-JP" altLang="en-US" sz="2400" dirty="0"/>
              <a:t>（関数、変数、クラスなどの</a:t>
            </a:r>
            <a:endParaRPr kumimoji="1" lang="en-US" altLang="ja-JP" sz="2400" dirty="0"/>
          </a:p>
          <a:p>
            <a:r>
              <a:rPr kumimoji="1" lang="ja-JP" altLang="en-US" sz="2400" dirty="0"/>
              <a:t>　オブジェクトについて記載）</a:t>
            </a:r>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694587" y="783670"/>
            <a:ext cx="3877985" cy="830997"/>
          </a:xfrm>
          <a:prstGeom prst="rect">
            <a:avLst/>
          </a:prstGeom>
          <a:noFill/>
        </p:spPr>
        <p:txBody>
          <a:bodyPr wrap="none" rtlCol="0">
            <a:spAutoFit/>
          </a:bodyPr>
          <a:lstStyle/>
          <a:p>
            <a:r>
              <a:rPr kumimoji="1" lang="ja-JP" altLang="en-US" sz="2400" b="1" dirty="0"/>
              <a:t>インポートにより</a:t>
            </a:r>
            <a:endParaRPr kumimoji="1" lang="en-US" altLang="ja-JP" sz="2400" b="1" dirty="0"/>
          </a:p>
          <a:p>
            <a:r>
              <a:rPr kumimoji="1" lang="ja-JP" altLang="en-US" sz="2400" b="1" dirty="0"/>
              <a:t>ファイルを丸ごと取り込む</a:t>
            </a:r>
            <a:endParaRPr kumimoji="1" lang="en-US" altLang="ja-JP" sz="2400" b="1" dirty="0"/>
          </a:p>
        </p:txBody>
      </p:sp>
      <p:sp>
        <p:nvSpPr>
          <p:cNvPr id="12" name="正方形/長方形 11">
            <a:extLst>
              <a:ext uri="{FF2B5EF4-FFF2-40B4-BE49-F238E27FC236}">
                <a16:creationId xmlns:a16="http://schemas.microsoft.com/office/drawing/2014/main" id="{82CDDC6C-7CD9-5386-C914-B49742A47BB5}"/>
              </a:ext>
            </a:extLst>
          </p:cNvPr>
          <p:cNvSpPr/>
          <p:nvPr/>
        </p:nvSpPr>
        <p:spPr>
          <a:xfrm>
            <a:off x="5633580" y="1706158"/>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10541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lstStyle/>
          <a:p>
            <a:r>
              <a:rPr kumimoji="1" lang="ja-JP" altLang="en-US" dirty="0"/>
              <a:t>モジュールのインポートの方法</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22</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50111" y="165517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4470711" cy="1200329"/>
          </a:xfrm>
          <a:prstGeom prst="rect">
            <a:avLst/>
          </a:prstGeom>
          <a:noFill/>
        </p:spPr>
        <p:txBody>
          <a:bodyPr wrap="none" rtlCol="0">
            <a:spAutoFit/>
          </a:bodyPr>
          <a:lstStyle/>
          <a:p>
            <a:r>
              <a:rPr kumimoji="1" lang="ja-JP" altLang="en-US" sz="2400" b="1" dirty="0"/>
              <a:t>拡張子「</a:t>
            </a:r>
            <a:r>
              <a:rPr kumimoji="1" lang="en-US" altLang="ja-JP" sz="2400" b="1" dirty="0"/>
              <a:t>.</a:t>
            </a:r>
            <a:r>
              <a:rPr kumimoji="1" lang="en-US" altLang="ja-JP" sz="2400" b="1" dirty="0" err="1"/>
              <a:t>py</a:t>
            </a:r>
            <a:r>
              <a:rPr kumimoji="1" lang="ja-JP" altLang="en-US" sz="2400" b="1" dirty="0"/>
              <a:t>」のファイル名で</a:t>
            </a:r>
            <a:endParaRPr kumimoji="1" lang="en-US" altLang="ja-JP" sz="2400" b="1" dirty="0"/>
          </a:p>
          <a:p>
            <a:r>
              <a:rPr kumimoji="1" lang="ja-JP" altLang="en-US" sz="2400" b="1" dirty="0"/>
              <a:t>ファイルに保存</a:t>
            </a:r>
            <a:endParaRPr kumimoji="1" lang="en-US" altLang="ja-JP" sz="2400" b="1" dirty="0"/>
          </a:p>
          <a:p>
            <a:r>
              <a:rPr kumimoji="1" lang="ja-JP" altLang="en-US" sz="2400" dirty="0"/>
              <a:t>（ファイル名を </a:t>
            </a:r>
            <a:r>
              <a:rPr kumimoji="1" lang="en-US" altLang="ja-JP" sz="2400" dirty="0">
                <a:solidFill>
                  <a:srgbClr val="FF0000"/>
                </a:solidFill>
              </a:rPr>
              <a:t>bar.py </a:t>
            </a:r>
            <a:r>
              <a:rPr kumimoji="1" lang="ja-JP" altLang="en-US" sz="2400" dirty="0"/>
              <a:t>とする）</a:t>
            </a:r>
            <a:endParaRPr kumimoji="1" lang="en-US" altLang="ja-JP" sz="2400" dirty="0"/>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731866" y="1657728"/>
            <a:ext cx="1723549" cy="461665"/>
          </a:xfrm>
          <a:prstGeom prst="rect">
            <a:avLst/>
          </a:prstGeom>
          <a:noFill/>
        </p:spPr>
        <p:txBody>
          <a:bodyPr wrap="none" rtlCol="0">
            <a:spAutoFit/>
          </a:bodyPr>
          <a:lstStyle/>
          <a:p>
            <a:r>
              <a:rPr kumimoji="1" lang="ja-JP" altLang="en-US" sz="2400" b="1" dirty="0"/>
              <a:t>インポート</a:t>
            </a:r>
            <a:endParaRPr kumimoji="1" lang="en-US" altLang="ja-JP" sz="2400" b="1" dirty="0"/>
          </a:p>
        </p:txBody>
      </p:sp>
      <p:sp>
        <p:nvSpPr>
          <p:cNvPr id="12" name="正方形/長方形 11">
            <a:extLst>
              <a:ext uri="{FF2B5EF4-FFF2-40B4-BE49-F238E27FC236}">
                <a16:creationId xmlns:a16="http://schemas.microsoft.com/office/drawing/2014/main" id="{82CDDC6C-7CD9-5386-C914-B49742A47BB5}"/>
              </a:ext>
            </a:extLst>
          </p:cNvPr>
          <p:cNvSpPr/>
          <p:nvPr/>
        </p:nvSpPr>
        <p:spPr>
          <a:xfrm>
            <a:off x="5633580" y="1706158"/>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8218118F-4A43-FE70-1669-2C5A39F6EC78}"/>
              </a:ext>
            </a:extLst>
          </p:cNvPr>
          <p:cNvPicPr>
            <a:picLocks noChangeAspect="1"/>
          </p:cNvPicPr>
          <p:nvPr/>
        </p:nvPicPr>
        <p:blipFill>
          <a:blip r:embed="rId2"/>
          <a:stretch>
            <a:fillRect/>
          </a:stretch>
        </p:blipFill>
        <p:spPr>
          <a:xfrm>
            <a:off x="691020" y="2149135"/>
            <a:ext cx="2802333" cy="565128"/>
          </a:xfrm>
          <a:prstGeom prst="rect">
            <a:avLst/>
          </a:prstGeom>
          <a:ln>
            <a:solidFill>
              <a:schemeClr val="accent1"/>
            </a:solidFill>
          </a:ln>
        </p:spPr>
      </p:pic>
      <p:sp>
        <p:nvSpPr>
          <p:cNvPr id="14" name="テキスト ボックス 13">
            <a:extLst>
              <a:ext uri="{FF2B5EF4-FFF2-40B4-BE49-F238E27FC236}">
                <a16:creationId xmlns:a16="http://schemas.microsoft.com/office/drawing/2014/main" id="{2C441DDC-A6E6-D4BA-F816-0721298AA6A5}"/>
              </a:ext>
            </a:extLst>
          </p:cNvPr>
          <p:cNvSpPr txBox="1"/>
          <p:nvPr/>
        </p:nvSpPr>
        <p:spPr>
          <a:xfrm>
            <a:off x="116222" y="824182"/>
            <a:ext cx="3700565" cy="830997"/>
          </a:xfrm>
          <a:prstGeom prst="rect">
            <a:avLst/>
          </a:prstGeom>
          <a:noFill/>
        </p:spPr>
        <p:txBody>
          <a:bodyPr wrap="none" rtlCol="0">
            <a:spAutoFit/>
          </a:bodyPr>
          <a:lstStyle/>
          <a:p>
            <a:r>
              <a:rPr kumimoji="1" lang="ja-JP" altLang="en-US" sz="2400" b="1" dirty="0">
                <a:solidFill>
                  <a:srgbClr val="FF0000"/>
                </a:solidFill>
              </a:rPr>
              <a:t>単一の </a:t>
            </a:r>
            <a:r>
              <a:rPr kumimoji="1" lang="en-US" altLang="ja-JP" sz="2400" b="1" dirty="0">
                <a:solidFill>
                  <a:srgbClr val="FF0000"/>
                </a:solidFill>
              </a:rPr>
              <a:t>Python </a:t>
            </a:r>
            <a:r>
              <a:rPr kumimoji="1" lang="ja-JP" altLang="en-US" sz="2400" b="1" dirty="0">
                <a:solidFill>
                  <a:srgbClr val="FF0000"/>
                </a:solidFill>
              </a:rPr>
              <a:t>プログラム</a:t>
            </a:r>
            <a:endParaRPr kumimoji="1" lang="en-US" altLang="ja-JP" sz="2400" b="1" dirty="0">
              <a:solidFill>
                <a:srgbClr val="FF0000"/>
              </a:solidFill>
            </a:endParaRPr>
          </a:p>
          <a:p>
            <a:r>
              <a:rPr kumimoji="1" lang="ja-JP" altLang="en-US" sz="2400" b="1" dirty="0">
                <a:solidFill>
                  <a:srgbClr val="FF0000"/>
                </a:solidFill>
              </a:rPr>
              <a:t>ファイル </a:t>
            </a:r>
            <a:r>
              <a:rPr kumimoji="1" lang="en-US" altLang="ja-JP" sz="2400" b="1" dirty="0"/>
              <a:t>= </a:t>
            </a:r>
            <a:r>
              <a:rPr kumimoji="1" lang="ja-JP" altLang="en-US" sz="2400" b="1" dirty="0">
                <a:solidFill>
                  <a:srgbClr val="FF0000"/>
                </a:solidFill>
              </a:rPr>
              <a:t>モジュール</a:t>
            </a:r>
            <a:endParaRPr kumimoji="1" lang="en-US" altLang="ja-JP" sz="2400" b="1" dirty="0">
              <a:solidFill>
                <a:srgbClr val="FF0000"/>
              </a:solidFill>
            </a:endParaRPr>
          </a:p>
        </p:txBody>
      </p:sp>
      <p:sp>
        <p:nvSpPr>
          <p:cNvPr id="16" name="テキスト ボックス 15">
            <a:extLst>
              <a:ext uri="{FF2B5EF4-FFF2-40B4-BE49-F238E27FC236}">
                <a16:creationId xmlns:a16="http://schemas.microsoft.com/office/drawing/2014/main" id="{A66377EF-3CBE-9161-77A6-2695A3221C38}"/>
              </a:ext>
            </a:extLst>
          </p:cNvPr>
          <p:cNvSpPr txBox="1"/>
          <p:nvPr/>
        </p:nvSpPr>
        <p:spPr>
          <a:xfrm>
            <a:off x="292982" y="4971027"/>
            <a:ext cx="4603830" cy="461665"/>
          </a:xfrm>
          <a:prstGeom prst="rect">
            <a:avLst/>
          </a:prstGeom>
          <a:noFill/>
        </p:spPr>
        <p:txBody>
          <a:bodyPr wrap="square">
            <a:spAutoFit/>
          </a:bodyPr>
          <a:lstStyle/>
          <a:p>
            <a:r>
              <a:rPr kumimoji="1" lang="ja-JP" altLang="en-US" sz="2400" dirty="0"/>
              <a:t>ファイル名は何でもよい</a:t>
            </a:r>
            <a:endParaRPr lang="ja-JP" altLang="en-US" sz="2400" dirty="0"/>
          </a:p>
        </p:txBody>
      </p:sp>
      <p:pic>
        <p:nvPicPr>
          <p:cNvPr id="17" name="図 16">
            <a:extLst>
              <a:ext uri="{FF2B5EF4-FFF2-40B4-BE49-F238E27FC236}">
                <a16:creationId xmlns:a16="http://schemas.microsoft.com/office/drawing/2014/main" id="{37AD50A4-F0E5-F7D4-E6DE-C138FAAA0ABD}"/>
              </a:ext>
            </a:extLst>
          </p:cNvPr>
          <p:cNvPicPr>
            <a:picLocks noChangeAspect="1"/>
          </p:cNvPicPr>
          <p:nvPr/>
        </p:nvPicPr>
        <p:blipFill>
          <a:blip r:embed="rId3"/>
          <a:stretch>
            <a:fillRect/>
          </a:stretch>
        </p:blipFill>
        <p:spPr>
          <a:xfrm>
            <a:off x="5652327" y="3792994"/>
            <a:ext cx="2944427" cy="760515"/>
          </a:xfrm>
          <a:prstGeom prst="rect">
            <a:avLst/>
          </a:prstGeom>
          <a:ln>
            <a:solidFill>
              <a:schemeClr val="accent1"/>
            </a:solidFill>
          </a:ln>
        </p:spPr>
      </p:pic>
      <p:sp>
        <p:nvSpPr>
          <p:cNvPr id="18" name="テキスト ボックス 17">
            <a:extLst>
              <a:ext uri="{FF2B5EF4-FFF2-40B4-BE49-F238E27FC236}">
                <a16:creationId xmlns:a16="http://schemas.microsoft.com/office/drawing/2014/main" id="{4EEE5896-869F-6028-C9DA-7B423C44E026}"/>
              </a:ext>
            </a:extLst>
          </p:cNvPr>
          <p:cNvSpPr txBox="1"/>
          <p:nvPr/>
        </p:nvSpPr>
        <p:spPr>
          <a:xfrm>
            <a:off x="4715269" y="3279516"/>
            <a:ext cx="3435556" cy="461665"/>
          </a:xfrm>
          <a:prstGeom prst="rect">
            <a:avLst/>
          </a:prstGeom>
          <a:noFill/>
        </p:spPr>
        <p:txBody>
          <a:bodyPr wrap="none" rtlCol="0">
            <a:spAutoFit/>
          </a:bodyPr>
          <a:lstStyle/>
          <a:p>
            <a:r>
              <a:rPr kumimoji="1" lang="en-US" altLang="ja-JP" sz="2400" dirty="0">
                <a:solidFill>
                  <a:srgbClr val="FF0000"/>
                </a:solidFill>
              </a:rPr>
              <a:t>import bar</a:t>
            </a:r>
            <a:r>
              <a:rPr kumimoji="1" lang="ja-JP" altLang="en-US" sz="2400" dirty="0">
                <a:solidFill>
                  <a:srgbClr val="FF0000"/>
                </a:solidFill>
              </a:rPr>
              <a:t> でインポート</a:t>
            </a:r>
            <a:endParaRPr kumimoji="1" lang="en-US" altLang="ja-JP" sz="2400" dirty="0">
              <a:solidFill>
                <a:srgbClr val="FF0000"/>
              </a:solidFill>
            </a:endParaRPr>
          </a:p>
        </p:txBody>
      </p:sp>
      <p:sp>
        <p:nvSpPr>
          <p:cNvPr id="19" name="テキスト ボックス 18">
            <a:extLst>
              <a:ext uri="{FF2B5EF4-FFF2-40B4-BE49-F238E27FC236}">
                <a16:creationId xmlns:a16="http://schemas.microsoft.com/office/drawing/2014/main" id="{AFAD7B4E-9132-D5B2-747D-EC60F50F0474}"/>
              </a:ext>
            </a:extLst>
          </p:cNvPr>
          <p:cNvSpPr txBox="1"/>
          <p:nvPr/>
        </p:nvSpPr>
        <p:spPr>
          <a:xfrm>
            <a:off x="4715269" y="4522195"/>
            <a:ext cx="3831305" cy="830997"/>
          </a:xfrm>
          <a:prstGeom prst="rect">
            <a:avLst/>
          </a:prstGeom>
          <a:noFill/>
        </p:spPr>
        <p:txBody>
          <a:bodyPr wrap="none" rtlCol="0">
            <a:spAutoFit/>
          </a:bodyPr>
          <a:lstStyle/>
          <a:p>
            <a:r>
              <a:rPr kumimoji="1" lang="en-US" altLang="ja-JP" sz="2400" dirty="0" err="1">
                <a:solidFill>
                  <a:srgbClr val="FF0000"/>
                </a:solidFill>
              </a:rPr>
              <a:t>bar.foo</a:t>
            </a:r>
            <a:r>
              <a:rPr kumimoji="1" lang="en-US" altLang="ja-JP" sz="2400" dirty="0">
                <a:solidFill>
                  <a:srgbClr val="FF0000"/>
                </a:solidFill>
              </a:rPr>
              <a:t> </a:t>
            </a:r>
            <a:r>
              <a:rPr kumimoji="1" lang="ja-JP" altLang="en-US" sz="2400" dirty="0">
                <a:solidFill>
                  <a:srgbClr val="FF0000"/>
                </a:solidFill>
              </a:rPr>
              <a:t>は </a:t>
            </a:r>
            <a:r>
              <a:rPr kumimoji="1" lang="en-US" altLang="ja-JP" sz="2400" dirty="0">
                <a:solidFill>
                  <a:srgbClr val="FF0000"/>
                </a:solidFill>
              </a:rPr>
              <a:t>bar </a:t>
            </a:r>
            <a:r>
              <a:rPr kumimoji="1" lang="ja-JP" altLang="en-US" sz="2400" dirty="0">
                <a:solidFill>
                  <a:srgbClr val="FF0000"/>
                </a:solidFill>
              </a:rPr>
              <a:t>モジュール内</a:t>
            </a:r>
            <a:endParaRPr kumimoji="1" lang="en-US" altLang="ja-JP" sz="2400" dirty="0">
              <a:solidFill>
                <a:srgbClr val="FF0000"/>
              </a:solidFill>
            </a:endParaRPr>
          </a:p>
          <a:p>
            <a:r>
              <a:rPr kumimoji="1" lang="ja-JP" altLang="en-US" sz="2400" dirty="0">
                <a:solidFill>
                  <a:srgbClr val="FF0000"/>
                </a:solidFill>
              </a:rPr>
              <a:t>の </a:t>
            </a:r>
            <a:r>
              <a:rPr kumimoji="1" lang="en-US" altLang="ja-JP" sz="2400" dirty="0">
                <a:solidFill>
                  <a:srgbClr val="FF0000"/>
                </a:solidFill>
              </a:rPr>
              <a:t>foo </a:t>
            </a:r>
            <a:r>
              <a:rPr kumimoji="1" lang="ja-JP" altLang="en-US" sz="2400" dirty="0">
                <a:solidFill>
                  <a:srgbClr val="FF0000"/>
                </a:solidFill>
              </a:rPr>
              <a:t>オブジェクトの意味</a:t>
            </a:r>
            <a:endParaRPr kumimoji="1" lang="en-US" altLang="ja-JP" sz="2400" dirty="0">
              <a:solidFill>
                <a:srgbClr val="FF0000"/>
              </a:solidFill>
            </a:endParaRPr>
          </a:p>
        </p:txBody>
      </p:sp>
      <p:pic>
        <p:nvPicPr>
          <p:cNvPr id="20" name="図 19">
            <a:extLst>
              <a:ext uri="{FF2B5EF4-FFF2-40B4-BE49-F238E27FC236}">
                <a16:creationId xmlns:a16="http://schemas.microsoft.com/office/drawing/2014/main" id="{D97FBCB4-BE99-98A4-997D-7F5E7C876BCA}"/>
              </a:ext>
            </a:extLst>
          </p:cNvPr>
          <p:cNvPicPr>
            <a:picLocks noChangeAspect="1"/>
          </p:cNvPicPr>
          <p:nvPr/>
        </p:nvPicPr>
        <p:blipFill>
          <a:blip r:embed="rId4"/>
          <a:stretch>
            <a:fillRect/>
          </a:stretch>
        </p:blipFill>
        <p:spPr>
          <a:xfrm>
            <a:off x="6164740" y="5992844"/>
            <a:ext cx="2482385" cy="700051"/>
          </a:xfrm>
          <a:prstGeom prst="rect">
            <a:avLst/>
          </a:prstGeom>
        </p:spPr>
      </p:pic>
      <p:sp>
        <p:nvSpPr>
          <p:cNvPr id="21" name="テキスト ボックス 20">
            <a:extLst>
              <a:ext uri="{FF2B5EF4-FFF2-40B4-BE49-F238E27FC236}">
                <a16:creationId xmlns:a16="http://schemas.microsoft.com/office/drawing/2014/main" id="{7D348430-7DBD-9945-A265-20EAA752F2B8}"/>
              </a:ext>
            </a:extLst>
          </p:cNvPr>
          <p:cNvSpPr txBox="1"/>
          <p:nvPr/>
        </p:nvSpPr>
        <p:spPr>
          <a:xfrm>
            <a:off x="3501427" y="5992844"/>
            <a:ext cx="2566728" cy="830997"/>
          </a:xfrm>
          <a:prstGeom prst="rect">
            <a:avLst/>
          </a:prstGeom>
          <a:noFill/>
        </p:spPr>
        <p:txBody>
          <a:bodyPr wrap="none" rtlCol="0">
            <a:spAutoFit/>
          </a:bodyPr>
          <a:lstStyle/>
          <a:p>
            <a:r>
              <a:rPr kumimoji="1" lang="ja-JP" altLang="en-US" sz="2400" dirty="0"/>
              <a:t>実行結果として </a:t>
            </a:r>
            <a:endParaRPr kumimoji="1" lang="en-US" altLang="ja-JP" sz="2400" dirty="0"/>
          </a:p>
          <a:p>
            <a:r>
              <a:rPr kumimoji="1" lang="en-US" altLang="ja-JP" sz="2400" dirty="0"/>
              <a:t>103 </a:t>
            </a:r>
            <a:r>
              <a:rPr kumimoji="1" lang="ja-JP" altLang="en-US" sz="2400" dirty="0"/>
              <a:t>が表示される</a:t>
            </a:r>
            <a:endParaRPr kumimoji="1" lang="en-US" altLang="ja-JP" sz="2400" dirty="0"/>
          </a:p>
        </p:txBody>
      </p:sp>
    </p:spTree>
    <p:extLst>
      <p:ext uri="{BB962C8B-B14F-4D97-AF65-F5344CB8AC3E}">
        <p14:creationId xmlns:p14="http://schemas.microsoft.com/office/powerpoint/2010/main" val="3039402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lstStyle/>
          <a:p>
            <a:r>
              <a:rPr kumimoji="1" lang="ja-JP" altLang="en-US" dirty="0"/>
              <a:t>パッケージのインポート</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23</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61588" y="1791421"/>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3877985" cy="1200329"/>
          </a:xfrm>
          <a:prstGeom prst="rect">
            <a:avLst/>
          </a:prstGeom>
          <a:noFill/>
        </p:spPr>
        <p:txBody>
          <a:bodyPr wrap="none" rtlCol="0">
            <a:spAutoFit/>
          </a:bodyPr>
          <a:lstStyle/>
          <a:p>
            <a:r>
              <a:rPr kumimoji="1" lang="ja-JP" altLang="en-US" sz="2400" b="1" dirty="0"/>
              <a:t>複数の </a:t>
            </a:r>
            <a:r>
              <a:rPr kumimoji="1" lang="en-US" altLang="ja-JP" sz="2400" b="1" dirty="0"/>
              <a:t>Python </a:t>
            </a:r>
            <a:r>
              <a:rPr kumimoji="1" lang="ja-JP" altLang="en-US" sz="2400" b="1" dirty="0"/>
              <a:t>プログラム</a:t>
            </a:r>
            <a:endParaRPr kumimoji="1" lang="en-US" altLang="ja-JP" sz="2400" b="1" dirty="0"/>
          </a:p>
          <a:p>
            <a:r>
              <a:rPr kumimoji="1" lang="ja-JP" altLang="en-US" sz="2400" b="1" dirty="0"/>
              <a:t>を</a:t>
            </a:r>
            <a:r>
              <a:rPr kumimoji="1" lang="ja-JP" altLang="en-US" sz="2400" b="1" dirty="0">
                <a:solidFill>
                  <a:srgbClr val="FF0000"/>
                </a:solidFill>
              </a:rPr>
              <a:t>パッケージ</a:t>
            </a:r>
            <a:r>
              <a:rPr kumimoji="1" lang="ja-JP" altLang="en-US" sz="2400" b="1" dirty="0"/>
              <a:t>にすることも</a:t>
            </a:r>
            <a:endParaRPr kumimoji="1" lang="en-US" altLang="ja-JP" sz="2400" b="1" dirty="0"/>
          </a:p>
          <a:p>
            <a:r>
              <a:rPr kumimoji="1" lang="ja-JP" altLang="en-US" sz="2400" b="1" dirty="0"/>
              <a:t>可能</a:t>
            </a:r>
            <a:endParaRPr kumimoji="1" lang="en-US" altLang="ja-JP" sz="2400" b="1" dirty="0"/>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694587" y="783670"/>
            <a:ext cx="4801314" cy="830997"/>
          </a:xfrm>
          <a:prstGeom prst="rect">
            <a:avLst/>
          </a:prstGeom>
          <a:noFill/>
        </p:spPr>
        <p:txBody>
          <a:bodyPr wrap="none" rtlCol="0">
            <a:spAutoFit/>
          </a:bodyPr>
          <a:lstStyle/>
          <a:p>
            <a:r>
              <a:rPr kumimoji="1" lang="ja-JP" altLang="en-US" sz="2400" b="1" dirty="0"/>
              <a:t>インポートにより，</a:t>
            </a:r>
            <a:r>
              <a:rPr kumimoji="1" lang="ja-JP" altLang="en-US" sz="2400" b="1" dirty="0">
                <a:solidFill>
                  <a:srgbClr val="FF0000"/>
                </a:solidFill>
              </a:rPr>
              <a:t>パッケージの</a:t>
            </a:r>
            <a:endParaRPr kumimoji="1" lang="en-US" altLang="ja-JP" sz="2400" b="1" dirty="0">
              <a:solidFill>
                <a:srgbClr val="FF0000"/>
              </a:solidFill>
            </a:endParaRPr>
          </a:p>
          <a:p>
            <a:r>
              <a:rPr kumimoji="1" lang="ja-JP" altLang="en-US" sz="2400" b="1" dirty="0">
                <a:solidFill>
                  <a:srgbClr val="FF0000"/>
                </a:solidFill>
              </a:rPr>
              <a:t>ファイル</a:t>
            </a:r>
            <a:r>
              <a:rPr kumimoji="1" lang="ja-JP" altLang="en-US" sz="2400" b="1" dirty="0"/>
              <a:t>を丸ごと取り込む</a:t>
            </a:r>
            <a:endParaRPr kumimoji="1" lang="en-US" altLang="ja-JP" sz="2400" b="1" dirty="0"/>
          </a:p>
        </p:txBody>
      </p:sp>
      <p:sp>
        <p:nvSpPr>
          <p:cNvPr id="3" name="正方形/長方形 2">
            <a:extLst>
              <a:ext uri="{FF2B5EF4-FFF2-40B4-BE49-F238E27FC236}">
                <a16:creationId xmlns:a16="http://schemas.microsoft.com/office/drawing/2014/main" id="{DE85063D-35AC-4454-35DE-51BD3F25B6E0}"/>
              </a:ext>
            </a:extLst>
          </p:cNvPr>
          <p:cNvSpPr/>
          <p:nvPr/>
        </p:nvSpPr>
        <p:spPr>
          <a:xfrm>
            <a:off x="916866" y="2439977"/>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51502B2-8851-BFBB-754E-D657F6DF9E10}"/>
              </a:ext>
            </a:extLst>
          </p:cNvPr>
          <p:cNvSpPr/>
          <p:nvPr/>
        </p:nvSpPr>
        <p:spPr>
          <a:xfrm>
            <a:off x="2032432" y="1747290"/>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A7042A0-2598-518B-850B-1657DE0CAD76}"/>
              </a:ext>
            </a:extLst>
          </p:cNvPr>
          <p:cNvSpPr/>
          <p:nvPr/>
        </p:nvSpPr>
        <p:spPr>
          <a:xfrm>
            <a:off x="2305468" y="2516581"/>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7129EE6B-7202-5A02-EA6B-44BCB0E92F9E}"/>
              </a:ext>
            </a:extLst>
          </p:cNvPr>
          <p:cNvSpPr/>
          <p:nvPr/>
        </p:nvSpPr>
        <p:spPr>
          <a:xfrm>
            <a:off x="496875" y="1620894"/>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6AFBB382-74C7-AE3D-1DC4-B77E4FC14CDE}"/>
              </a:ext>
            </a:extLst>
          </p:cNvPr>
          <p:cNvSpPr/>
          <p:nvPr/>
        </p:nvSpPr>
        <p:spPr>
          <a:xfrm>
            <a:off x="5637859" y="1679512"/>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037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a:bodyPr>
          <a:lstStyle/>
          <a:p>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a:bodyPr>
          <a:lstStyle/>
          <a:p>
            <a:pPr marL="0" indent="0">
              <a:buNone/>
            </a:pPr>
            <a:r>
              <a:rPr kumimoji="1" lang="ja-JP" altLang="en-US" sz="2400" dirty="0"/>
              <a:t>カーソルを使って絵を描く</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fld id="{E205D82C-95A1-431E-8E38-AA614A14CDCF}" type="slidenum">
              <a:rPr kumimoji="1" lang="ja-JP" altLang="en-US" smtClean="0"/>
              <a:t>24</a:t>
            </a:fld>
            <a:endParaRPr kumimoji="1" lang="ja-JP" altLang="en-US"/>
          </a:p>
        </p:txBody>
      </p:sp>
      <p:pic>
        <p:nvPicPr>
          <p:cNvPr id="7" name="図 6">
            <a:extLst>
              <a:ext uri="{FF2B5EF4-FFF2-40B4-BE49-F238E27FC236}">
                <a16:creationId xmlns:a16="http://schemas.microsoft.com/office/drawing/2014/main" id="{F20BF10A-7077-A044-8A01-C50D1821EE9E}"/>
              </a:ext>
            </a:extLst>
          </p:cNvPr>
          <p:cNvPicPr>
            <a:picLocks noChangeAspect="1"/>
          </p:cNvPicPr>
          <p:nvPr/>
        </p:nvPicPr>
        <p:blipFill>
          <a:blip r:embed="rId2"/>
          <a:stretch>
            <a:fillRect/>
          </a:stretch>
        </p:blipFill>
        <p:spPr>
          <a:xfrm>
            <a:off x="321845" y="2159519"/>
            <a:ext cx="4768456" cy="1372738"/>
          </a:xfrm>
          <a:prstGeom prst="rect">
            <a:avLst/>
          </a:prstGeom>
        </p:spPr>
      </p:pic>
      <p:pic>
        <p:nvPicPr>
          <p:cNvPr id="9" name="図 8">
            <a:extLst>
              <a:ext uri="{FF2B5EF4-FFF2-40B4-BE49-F238E27FC236}">
                <a16:creationId xmlns:a16="http://schemas.microsoft.com/office/drawing/2014/main" id="{72867005-06D9-5668-E59E-F7137E5A70FB}"/>
              </a:ext>
            </a:extLst>
          </p:cNvPr>
          <p:cNvPicPr>
            <a:picLocks noChangeAspect="1"/>
          </p:cNvPicPr>
          <p:nvPr/>
        </p:nvPicPr>
        <p:blipFill>
          <a:blip r:embed="rId3"/>
          <a:stretch>
            <a:fillRect/>
          </a:stretch>
        </p:blipFill>
        <p:spPr>
          <a:xfrm>
            <a:off x="5393175" y="1715235"/>
            <a:ext cx="3061210" cy="2192419"/>
          </a:xfrm>
          <a:prstGeom prst="rect">
            <a:avLst/>
          </a:prstGeom>
        </p:spPr>
      </p:pic>
      <p:sp>
        <p:nvSpPr>
          <p:cNvPr id="10" name="テキスト ボックス 9">
            <a:extLst>
              <a:ext uri="{FF2B5EF4-FFF2-40B4-BE49-F238E27FC236}">
                <a16:creationId xmlns:a16="http://schemas.microsoft.com/office/drawing/2014/main" id="{BDDE0297-29E6-0BDA-76E9-66415A2F0D03}"/>
              </a:ext>
            </a:extLst>
          </p:cNvPr>
          <p:cNvSpPr txBox="1"/>
          <p:nvPr/>
        </p:nvSpPr>
        <p:spPr>
          <a:xfrm>
            <a:off x="5782270" y="3534455"/>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０</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1" name="テキスト ボックス 10">
            <a:extLst>
              <a:ext uri="{FF2B5EF4-FFF2-40B4-BE49-F238E27FC236}">
                <a16:creationId xmlns:a16="http://schemas.microsoft.com/office/drawing/2014/main" id="{26BEDD02-5E15-0294-768F-613B1685E173}"/>
              </a:ext>
            </a:extLst>
          </p:cNvPr>
          <p:cNvSpPr txBox="1"/>
          <p:nvPr/>
        </p:nvSpPr>
        <p:spPr>
          <a:xfrm>
            <a:off x="5782269" y="1715235"/>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０</a:t>
            </a:r>
            <a:r>
              <a:rPr lang="en-US" altLang="ja-JP" sz="2400" b="1" dirty="0">
                <a:solidFill>
                  <a:schemeClr val="accent1"/>
                </a:solidFill>
                <a:latin typeface="メイリオ" panose="020B0604030504040204" pitchFamily="50" charset="-128"/>
                <a:ea typeface="メイリオ" panose="020B0604030504040204" pitchFamily="50" charset="-128"/>
              </a:rPr>
              <a:t>, 100) </a:t>
            </a:r>
            <a:endParaRPr lang="ja-JP" altLang="en-US" sz="2400" dirty="0">
              <a:solidFill>
                <a:schemeClr val="accent1"/>
              </a:solidFill>
            </a:endParaRPr>
          </a:p>
        </p:txBody>
      </p:sp>
      <p:sp>
        <p:nvSpPr>
          <p:cNvPr id="12" name="テキスト ボックス 11">
            <a:extLst>
              <a:ext uri="{FF2B5EF4-FFF2-40B4-BE49-F238E27FC236}">
                <a16:creationId xmlns:a16="http://schemas.microsoft.com/office/drawing/2014/main" id="{5CAD6B46-D400-1605-56C3-620E1EB8C15F}"/>
              </a:ext>
            </a:extLst>
          </p:cNvPr>
          <p:cNvSpPr txBox="1"/>
          <p:nvPr/>
        </p:nvSpPr>
        <p:spPr>
          <a:xfrm>
            <a:off x="7183624" y="3601149"/>
            <a:ext cx="1829887"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(100, 0) </a:t>
            </a:r>
            <a:endParaRPr lang="ja-JP" altLang="en-US" sz="2400" dirty="0">
              <a:solidFill>
                <a:schemeClr val="accent1"/>
              </a:solidFill>
            </a:endParaRPr>
          </a:p>
        </p:txBody>
      </p:sp>
      <p:sp>
        <p:nvSpPr>
          <p:cNvPr id="14" name="テキスト ボックス 13">
            <a:extLst>
              <a:ext uri="{FF2B5EF4-FFF2-40B4-BE49-F238E27FC236}">
                <a16:creationId xmlns:a16="http://schemas.microsoft.com/office/drawing/2014/main" id="{553E7F2B-4588-20AA-09E0-F8A028D20B57}"/>
              </a:ext>
            </a:extLst>
          </p:cNvPr>
          <p:cNvSpPr txBox="1"/>
          <p:nvPr/>
        </p:nvSpPr>
        <p:spPr>
          <a:xfrm>
            <a:off x="699941" y="3532257"/>
            <a:ext cx="4689474" cy="646331"/>
          </a:xfrm>
          <a:prstGeom prst="rect">
            <a:avLst/>
          </a:prstGeom>
          <a:noFill/>
        </p:spPr>
        <p:txBody>
          <a:bodyPr wrap="square">
            <a:spAutoFit/>
          </a:bodyPr>
          <a:lstStyle/>
          <a:p>
            <a:r>
              <a:rPr lang="ja-JP" altLang="en-US" dirty="0"/>
              <a:t>タートルグラフィックスの機能をインポートする「import turtle」が必要</a:t>
            </a:r>
          </a:p>
        </p:txBody>
      </p:sp>
    </p:spTree>
    <p:extLst>
      <p:ext uri="{BB962C8B-B14F-4D97-AF65-F5344CB8AC3E}">
        <p14:creationId xmlns:p14="http://schemas.microsoft.com/office/powerpoint/2010/main" val="1295331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a:bodyPr>
          <a:lstStyle/>
          <a:p>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a:bodyPr>
          <a:lstStyle/>
          <a:p>
            <a:pPr marL="0" indent="0">
              <a:buNone/>
            </a:pPr>
            <a:endParaRPr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r>
              <a:rPr kumimoji="1" lang="ja-JP" altLang="en-US" sz="2400" dirty="0"/>
              <a:t>主なメソッド</a:t>
            </a:r>
            <a:endParaRPr kumimoji="1" lang="en-US" altLang="ja-JP" sz="2400" dirty="0"/>
          </a:p>
          <a:p>
            <a:r>
              <a:rPr lang="en-US" altLang="ja-JP" sz="2400" b="1" dirty="0" err="1"/>
              <a:t>goto</a:t>
            </a:r>
            <a:r>
              <a:rPr lang="ja-JP" altLang="en-US" sz="2400" dirty="0"/>
              <a:t>（＜横方向の値＞，</a:t>
            </a:r>
            <a:r>
              <a:rPr lang="en-US" altLang="ja-JP" sz="2400" dirty="0"/>
              <a:t>&lt;</a:t>
            </a:r>
            <a:r>
              <a:rPr lang="ja-JP" altLang="en-US" sz="2400" dirty="0"/>
              <a:t>縦方向の値</a:t>
            </a:r>
            <a:r>
              <a:rPr lang="en-US" altLang="ja-JP" sz="2400" dirty="0"/>
              <a:t>&gt;</a:t>
            </a:r>
            <a:r>
              <a:rPr lang="ja-JP" altLang="en-US" sz="2400" dirty="0"/>
              <a:t>）</a:t>
            </a:r>
            <a:r>
              <a:rPr lang="en-US" altLang="ja-JP" sz="2400" dirty="0"/>
              <a:t>	</a:t>
            </a:r>
            <a:r>
              <a:rPr lang="ja-JP" altLang="en-US" sz="2400" b="1" dirty="0"/>
              <a:t>移動</a:t>
            </a:r>
            <a:endParaRPr kumimoji="1" lang="en-US" altLang="ja-JP" sz="2400" b="1" dirty="0"/>
          </a:p>
          <a:p>
            <a:r>
              <a:rPr kumimoji="1" lang="en-US" altLang="ja-JP" sz="2400" b="1" dirty="0"/>
              <a:t>forward</a:t>
            </a:r>
            <a:r>
              <a:rPr kumimoji="1" lang="en-US" altLang="ja-JP" sz="2400" dirty="0"/>
              <a:t>(</a:t>
            </a:r>
            <a:r>
              <a:rPr kumimoji="1" lang="ja-JP" altLang="en-US" sz="2400" dirty="0"/>
              <a:t>＜移動量＞</a:t>
            </a:r>
            <a:r>
              <a:rPr kumimoji="1" lang="en-US" altLang="ja-JP" sz="2400" dirty="0"/>
              <a:t>)		</a:t>
            </a:r>
            <a:r>
              <a:rPr lang="ja-JP" altLang="en-US" sz="2400" b="1" dirty="0"/>
              <a:t>前進</a:t>
            </a:r>
            <a:endParaRPr kumimoji="1" lang="en-US" altLang="ja-JP" sz="2400" b="1" dirty="0"/>
          </a:p>
          <a:p>
            <a:r>
              <a:rPr lang="en-US" altLang="ja-JP" sz="2400" b="1" dirty="0" err="1"/>
              <a:t>backword</a:t>
            </a:r>
            <a:r>
              <a:rPr lang="en-US" altLang="ja-JP" sz="2400" dirty="0"/>
              <a:t>(</a:t>
            </a:r>
            <a:r>
              <a:rPr kumimoji="1" lang="ja-JP" altLang="en-US" sz="2400" dirty="0"/>
              <a:t>＜移動量＞</a:t>
            </a:r>
            <a:r>
              <a:rPr lang="en-US" altLang="ja-JP" sz="2400" dirty="0"/>
              <a:t>)		</a:t>
            </a:r>
            <a:r>
              <a:rPr lang="ja-JP" altLang="en-US" sz="2400" b="1" dirty="0"/>
              <a:t>後退</a:t>
            </a:r>
            <a:endParaRPr lang="en-US" altLang="ja-JP" sz="2400" b="1" dirty="0"/>
          </a:p>
          <a:p>
            <a:r>
              <a:rPr kumimoji="1" lang="en-US" altLang="ja-JP" sz="2400" b="1" dirty="0"/>
              <a:t>right</a:t>
            </a:r>
            <a:r>
              <a:rPr kumimoji="1" lang="en-US" altLang="ja-JP" sz="2400" dirty="0"/>
              <a:t>(</a:t>
            </a:r>
            <a:r>
              <a:rPr kumimoji="1" lang="ja-JP" altLang="en-US" sz="2400" dirty="0"/>
              <a:t>＜角度＞</a:t>
            </a:r>
            <a:r>
              <a:rPr kumimoji="1" lang="en-US" altLang="ja-JP" sz="2400" dirty="0"/>
              <a:t>)			</a:t>
            </a:r>
            <a:r>
              <a:rPr kumimoji="1" lang="ja-JP" altLang="en-US" sz="2400" b="1" dirty="0"/>
              <a:t>右回りに回転</a:t>
            </a:r>
            <a:endParaRPr kumimoji="1" lang="en-US" altLang="ja-JP" sz="2400" b="1" dirty="0"/>
          </a:p>
          <a:p>
            <a:r>
              <a:rPr lang="en-US" altLang="ja-JP" sz="2400" b="1" dirty="0"/>
              <a:t>left</a:t>
            </a:r>
            <a:r>
              <a:rPr lang="en-US" altLang="ja-JP" sz="2400" dirty="0"/>
              <a:t>(</a:t>
            </a:r>
            <a:r>
              <a:rPr kumimoji="1" lang="ja-JP" altLang="en-US" sz="2400" dirty="0"/>
              <a:t>＜角度＞</a:t>
            </a:r>
            <a:r>
              <a:rPr lang="en-US" altLang="ja-JP" sz="2400" dirty="0"/>
              <a:t>)			</a:t>
            </a:r>
            <a:r>
              <a:rPr lang="ja-JP" altLang="en-US" sz="2400" b="1" dirty="0"/>
              <a:t>左回りに回転</a:t>
            </a: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fld id="{E205D82C-95A1-431E-8E38-AA614A14CDCF}" type="slidenum">
              <a:rPr kumimoji="1" lang="ja-JP" altLang="en-US" smtClean="0"/>
              <a:t>25</a:t>
            </a:fld>
            <a:endParaRPr kumimoji="1" lang="ja-JP" altLang="en-US"/>
          </a:p>
        </p:txBody>
      </p:sp>
      <p:pic>
        <p:nvPicPr>
          <p:cNvPr id="5" name="図 4">
            <a:extLst>
              <a:ext uri="{FF2B5EF4-FFF2-40B4-BE49-F238E27FC236}">
                <a16:creationId xmlns:a16="http://schemas.microsoft.com/office/drawing/2014/main" id="{82EE38D8-2560-84FF-BA1D-CE49A63D38CA}"/>
              </a:ext>
            </a:extLst>
          </p:cNvPr>
          <p:cNvPicPr>
            <a:picLocks noChangeAspect="1"/>
          </p:cNvPicPr>
          <p:nvPr/>
        </p:nvPicPr>
        <p:blipFill>
          <a:blip r:embed="rId2"/>
          <a:stretch>
            <a:fillRect/>
          </a:stretch>
        </p:blipFill>
        <p:spPr>
          <a:xfrm>
            <a:off x="162427" y="1158037"/>
            <a:ext cx="4834994" cy="1391893"/>
          </a:xfrm>
          <a:prstGeom prst="rect">
            <a:avLst/>
          </a:prstGeom>
        </p:spPr>
      </p:pic>
      <p:sp>
        <p:nvSpPr>
          <p:cNvPr id="6" name="正方形/長方形 5">
            <a:extLst>
              <a:ext uri="{FF2B5EF4-FFF2-40B4-BE49-F238E27FC236}">
                <a16:creationId xmlns:a16="http://schemas.microsoft.com/office/drawing/2014/main" id="{4F3295F0-DAA2-E5B8-D5E6-7D03D6F99D30}"/>
              </a:ext>
            </a:extLst>
          </p:cNvPr>
          <p:cNvSpPr/>
          <p:nvPr/>
        </p:nvSpPr>
        <p:spPr>
          <a:xfrm>
            <a:off x="1344284" y="1905348"/>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2108F82-D59C-1882-5454-4418B783BC0E}"/>
              </a:ext>
            </a:extLst>
          </p:cNvPr>
          <p:cNvSpPr/>
          <p:nvPr/>
        </p:nvSpPr>
        <p:spPr>
          <a:xfrm>
            <a:off x="1344283" y="2232429"/>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B14F909-DDA9-569C-9BB0-57505D5528AF}"/>
              </a:ext>
            </a:extLst>
          </p:cNvPr>
          <p:cNvSpPr/>
          <p:nvPr/>
        </p:nvSpPr>
        <p:spPr>
          <a:xfrm>
            <a:off x="960239" y="15878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5162B31F-C123-AD29-50E4-380E6D0C8380}"/>
              </a:ext>
            </a:extLst>
          </p:cNvPr>
          <p:cNvSpPr/>
          <p:nvPr/>
        </p:nvSpPr>
        <p:spPr>
          <a:xfrm>
            <a:off x="960238" y="19053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D6BB4677-D97B-094C-21E5-A2C7C13C1D04}"/>
              </a:ext>
            </a:extLst>
          </p:cNvPr>
          <p:cNvSpPr/>
          <p:nvPr/>
        </p:nvSpPr>
        <p:spPr>
          <a:xfrm>
            <a:off x="960237" y="22228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9" name="テキスト ボックス 18">
            <a:extLst>
              <a:ext uri="{FF2B5EF4-FFF2-40B4-BE49-F238E27FC236}">
                <a16:creationId xmlns:a16="http://schemas.microsoft.com/office/drawing/2014/main" id="{A2847A5E-170C-7490-B4DF-C67705BF5409}"/>
              </a:ext>
            </a:extLst>
          </p:cNvPr>
          <p:cNvSpPr txBox="1"/>
          <p:nvPr/>
        </p:nvSpPr>
        <p:spPr>
          <a:xfrm>
            <a:off x="2131077" y="2587420"/>
            <a:ext cx="1415772" cy="461665"/>
          </a:xfrm>
          <a:prstGeom prst="rect">
            <a:avLst/>
          </a:prstGeom>
          <a:noFill/>
        </p:spPr>
        <p:txBody>
          <a:bodyPr wrap="none" rtlCol="0">
            <a:spAutoFit/>
          </a:bodyPr>
          <a:lstStyle/>
          <a:p>
            <a:r>
              <a:rPr kumimoji="1" lang="ja-JP" altLang="en-US" sz="2400" b="1" dirty="0">
                <a:solidFill>
                  <a:srgbClr val="FF0000"/>
                </a:solidFill>
              </a:rPr>
              <a:t>メソッド</a:t>
            </a:r>
          </a:p>
        </p:txBody>
      </p:sp>
      <p:sp>
        <p:nvSpPr>
          <p:cNvPr id="20" name="テキスト ボックス 19">
            <a:extLst>
              <a:ext uri="{FF2B5EF4-FFF2-40B4-BE49-F238E27FC236}">
                <a16:creationId xmlns:a16="http://schemas.microsoft.com/office/drawing/2014/main" id="{71907377-75BD-74F3-2C86-80D98B5CEC37}"/>
              </a:ext>
            </a:extLst>
          </p:cNvPr>
          <p:cNvSpPr txBox="1"/>
          <p:nvPr/>
        </p:nvSpPr>
        <p:spPr>
          <a:xfrm>
            <a:off x="99752" y="2683997"/>
            <a:ext cx="2031325" cy="461665"/>
          </a:xfrm>
          <a:prstGeom prst="rect">
            <a:avLst/>
          </a:prstGeom>
          <a:noFill/>
        </p:spPr>
        <p:txBody>
          <a:bodyPr wrap="none" rtlCol="0">
            <a:spAutoFit/>
          </a:bodyPr>
          <a:lstStyle/>
          <a:p>
            <a:r>
              <a:rPr kumimoji="1" lang="ja-JP" altLang="en-US" sz="2400" b="1" dirty="0">
                <a:solidFill>
                  <a:schemeClr val="accent6">
                    <a:lumMod val="75000"/>
                  </a:schemeClr>
                </a:solidFill>
              </a:rPr>
              <a:t>オブジェクト</a:t>
            </a:r>
          </a:p>
        </p:txBody>
      </p:sp>
      <p:sp>
        <p:nvSpPr>
          <p:cNvPr id="21" name="コンテンツ プレースホルダー 2">
            <a:extLst>
              <a:ext uri="{FF2B5EF4-FFF2-40B4-BE49-F238E27FC236}">
                <a16:creationId xmlns:a16="http://schemas.microsoft.com/office/drawing/2014/main" id="{236AFE9D-F94B-D32E-8540-F93E1A91D3BC}"/>
              </a:ext>
            </a:extLst>
          </p:cNvPr>
          <p:cNvSpPr txBox="1">
            <a:spLocks/>
          </p:cNvSpPr>
          <p:nvPr/>
        </p:nvSpPr>
        <p:spPr>
          <a:xfrm>
            <a:off x="4523874" y="1196542"/>
            <a:ext cx="4258252" cy="2441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b="1">
                <a:solidFill>
                  <a:srgbClr val="C00000"/>
                </a:solidFill>
              </a:rPr>
              <a:t>メソッド</a:t>
            </a:r>
            <a:r>
              <a:rPr lang="ja-JP" altLang="en-US" sz="2400"/>
              <a:t>は、オブジェクトが持つ機能を呼び出すためのもの</a:t>
            </a:r>
            <a:endParaRPr lang="en-US" altLang="ja-JP" sz="2400"/>
          </a:p>
          <a:p>
            <a:r>
              <a:rPr lang="ja-JP" altLang="en-US" sz="2400"/>
              <a:t>「</a:t>
            </a:r>
            <a:r>
              <a:rPr lang="en-US" altLang="ja-JP" sz="2400" b="1"/>
              <a:t>goto</a:t>
            </a:r>
            <a:r>
              <a:rPr lang="ja-JP" altLang="en-US" sz="2400"/>
              <a:t>」は</a:t>
            </a:r>
            <a:r>
              <a:rPr lang="ja-JP" altLang="en-US" sz="2400" b="1"/>
              <a:t>指定した座標への移動</a:t>
            </a:r>
            <a:endParaRPr lang="en-US" altLang="ja-JP" sz="2400" b="1" dirty="0"/>
          </a:p>
        </p:txBody>
      </p:sp>
    </p:spTree>
    <p:extLst>
      <p:ext uri="{BB962C8B-B14F-4D97-AF65-F5344CB8AC3E}">
        <p14:creationId xmlns:p14="http://schemas.microsoft.com/office/powerpoint/2010/main" val="119573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FA5092E-CC12-7DA1-F216-4D93D6D2F11C}"/>
              </a:ext>
            </a:extLst>
          </p:cNvPr>
          <p:cNvSpPr>
            <a:spLocks noGrp="1"/>
          </p:cNvSpPr>
          <p:nvPr>
            <p:ph idx="1"/>
          </p:nvPr>
        </p:nvSpPr>
        <p:spPr>
          <a:xfrm>
            <a:off x="707362" y="4514278"/>
            <a:ext cx="3451922" cy="500981"/>
          </a:xfrm>
        </p:spPr>
        <p:txBody>
          <a:bodyPr>
            <a:normAutofit/>
          </a:bodyPr>
          <a:lstStyle/>
          <a:p>
            <a:pPr marL="0" indent="0">
              <a:buNone/>
            </a:pPr>
            <a:r>
              <a:rPr kumimoji="1" lang="en-US" altLang="ja-JP" dirty="0"/>
              <a:t>Python </a:t>
            </a:r>
            <a:r>
              <a:rPr kumimoji="1" lang="ja-JP" altLang="en-US" dirty="0"/>
              <a:t>プログラム</a:t>
            </a:r>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26</a:t>
            </a:fld>
            <a:endParaRPr kumimoji="1" lang="ja-JP" altLang="en-US"/>
          </a:p>
        </p:txBody>
      </p:sp>
      <p:sp>
        <p:nvSpPr>
          <p:cNvPr id="7" name="コンテンツ プレースホルダー 2">
            <a:extLst>
              <a:ext uri="{FF2B5EF4-FFF2-40B4-BE49-F238E27FC236}">
                <a16:creationId xmlns:a16="http://schemas.microsoft.com/office/drawing/2014/main" id="{7A563299-E80D-40B5-6C84-A068C18BE1EE}"/>
              </a:ext>
            </a:extLst>
          </p:cNvPr>
          <p:cNvSpPr txBox="1">
            <a:spLocks/>
          </p:cNvSpPr>
          <p:nvPr/>
        </p:nvSpPr>
        <p:spPr>
          <a:xfrm>
            <a:off x="5979146" y="4512701"/>
            <a:ext cx="2524773" cy="652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実行結果</a:t>
            </a:r>
          </a:p>
        </p:txBody>
      </p:sp>
      <p:pic>
        <p:nvPicPr>
          <p:cNvPr id="11" name="図 10">
            <a:extLst>
              <a:ext uri="{FF2B5EF4-FFF2-40B4-BE49-F238E27FC236}">
                <a16:creationId xmlns:a16="http://schemas.microsoft.com/office/drawing/2014/main" id="{E2F9FDD2-E63E-907B-8BE2-04E5062A7F34}"/>
              </a:ext>
            </a:extLst>
          </p:cNvPr>
          <p:cNvPicPr>
            <a:picLocks noChangeAspect="1"/>
          </p:cNvPicPr>
          <p:nvPr/>
        </p:nvPicPr>
        <p:blipFill>
          <a:blip r:embed="rId2"/>
          <a:stretch>
            <a:fillRect/>
          </a:stretch>
        </p:blipFill>
        <p:spPr>
          <a:xfrm>
            <a:off x="5300223" y="1101844"/>
            <a:ext cx="3203696" cy="3173801"/>
          </a:xfrm>
          <a:prstGeom prst="rect">
            <a:avLst/>
          </a:prstGeom>
          <a:ln>
            <a:solidFill>
              <a:schemeClr val="accent1"/>
            </a:solidFill>
          </a:ln>
        </p:spPr>
      </p:pic>
      <p:sp>
        <p:nvSpPr>
          <p:cNvPr id="6" name="タイトル 5">
            <a:extLst>
              <a:ext uri="{FF2B5EF4-FFF2-40B4-BE49-F238E27FC236}">
                <a16:creationId xmlns:a16="http://schemas.microsoft.com/office/drawing/2014/main" id="{15032343-8AF6-F083-295D-788BB2A3A437}"/>
              </a:ext>
            </a:extLst>
          </p:cNvPr>
          <p:cNvSpPr>
            <a:spLocks noGrp="1"/>
          </p:cNvSpPr>
          <p:nvPr>
            <p:ph type="title"/>
          </p:nvPr>
        </p:nvSpPr>
        <p:spPr/>
        <p:txBody>
          <a:bodyPr/>
          <a:lstStyle/>
          <a:p>
            <a:endParaRPr lang="ja-JP" altLang="en-US"/>
          </a:p>
        </p:txBody>
      </p:sp>
      <p:sp>
        <p:nvSpPr>
          <p:cNvPr id="8" name="コンテンツ プレースホルダー 2">
            <a:extLst>
              <a:ext uri="{FF2B5EF4-FFF2-40B4-BE49-F238E27FC236}">
                <a16:creationId xmlns:a16="http://schemas.microsoft.com/office/drawing/2014/main" id="{D8F6B022-8B97-2EC9-AB37-53C1B61424A5}"/>
              </a:ext>
            </a:extLst>
          </p:cNvPr>
          <p:cNvSpPr txBox="1">
            <a:spLocks/>
          </p:cNvSpPr>
          <p:nvPr/>
        </p:nvSpPr>
        <p:spPr>
          <a:xfrm>
            <a:off x="393102" y="5353257"/>
            <a:ext cx="8191499" cy="805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kumimoji="1" lang="ja-JP" altLang="en-US" sz="2400" b="1" dirty="0">
                <a:solidFill>
                  <a:srgbClr val="FF0000"/>
                </a:solidFill>
              </a:rPr>
              <a:t>基本を押さえ</a:t>
            </a:r>
            <a:r>
              <a:rPr lang="ja-JP" altLang="en-US" sz="2400" b="1" dirty="0">
                <a:solidFill>
                  <a:srgbClr val="FF0000"/>
                </a:solidFill>
              </a:rPr>
              <a:t>る</a:t>
            </a:r>
            <a:r>
              <a:rPr kumimoji="1" lang="ja-JP" altLang="en-US" sz="2400" dirty="0"/>
              <a:t>（パッケージ、オブジェクト生成、メソッド） ことで、プログラミングを楽しめるようになろう</a:t>
            </a:r>
            <a:endParaRPr lang="ja-JP" altLang="en-US" sz="2400" dirty="0"/>
          </a:p>
        </p:txBody>
      </p:sp>
      <p:pic>
        <p:nvPicPr>
          <p:cNvPr id="5" name="図 4">
            <a:extLst>
              <a:ext uri="{FF2B5EF4-FFF2-40B4-BE49-F238E27FC236}">
                <a16:creationId xmlns:a16="http://schemas.microsoft.com/office/drawing/2014/main" id="{5E9194F9-F41A-0B83-B3FE-683ED57B2A1F}"/>
              </a:ext>
            </a:extLst>
          </p:cNvPr>
          <p:cNvPicPr>
            <a:picLocks noChangeAspect="1"/>
          </p:cNvPicPr>
          <p:nvPr/>
        </p:nvPicPr>
        <p:blipFill>
          <a:blip r:embed="rId3"/>
          <a:stretch>
            <a:fillRect/>
          </a:stretch>
        </p:blipFill>
        <p:spPr>
          <a:xfrm>
            <a:off x="465314" y="1017247"/>
            <a:ext cx="4368615" cy="3003424"/>
          </a:xfrm>
          <a:prstGeom prst="rect">
            <a:avLst/>
          </a:prstGeom>
        </p:spPr>
      </p:pic>
      <p:sp>
        <p:nvSpPr>
          <p:cNvPr id="10" name="テキスト ボックス 9">
            <a:extLst>
              <a:ext uri="{FF2B5EF4-FFF2-40B4-BE49-F238E27FC236}">
                <a16:creationId xmlns:a16="http://schemas.microsoft.com/office/drawing/2014/main" id="{B4B191B1-AED5-35F6-F4F9-21FE341D92A5}"/>
              </a:ext>
            </a:extLst>
          </p:cNvPr>
          <p:cNvSpPr txBox="1"/>
          <p:nvPr/>
        </p:nvSpPr>
        <p:spPr>
          <a:xfrm>
            <a:off x="419639" y="6354923"/>
            <a:ext cx="7925651" cy="369332"/>
          </a:xfrm>
          <a:prstGeom prst="rect">
            <a:avLst/>
          </a:prstGeom>
          <a:noFill/>
        </p:spPr>
        <p:txBody>
          <a:bodyPr wrap="square">
            <a:spAutoFit/>
          </a:bodyPr>
          <a:lstStyle/>
          <a:p>
            <a:r>
              <a:rPr lang="en-US" altLang="ja-JP" b="0" i="0" dirty="0">
                <a:effectLst/>
                <a:latin typeface="Merriweather" panose="00000500000000000000" pitchFamily="2" charset="0"/>
              </a:rPr>
              <a:t>Trinket</a:t>
            </a:r>
            <a:r>
              <a:rPr lang="ja-JP" altLang="en-US" b="0" i="0" dirty="0">
                <a:effectLst/>
                <a:latin typeface="Merriweather" panose="00000500000000000000" pitchFamily="2" charset="0"/>
              </a:rPr>
              <a:t> のページ</a:t>
            </a:r>
            <a:r>
              <a:rPr lang="en-US" altLang="ja-JP" b="0" i="0" dirty="0">
                <a:effectLst/>
                <a:latin typeface="Merriweather" panose="00000500000000000000" pitchFamily="2" charset="0"/>
              </a:rPr>
              <a:t>: https://trinket.io/python/5366def2f4</a:t>
            </a:r>
            <a:endParaRPr lang="ja-JP" altLang="en-US" dirty="0"/>
          </a:p>
        </p:txBody>
      </p:sp>
    </p:spTree>
    <p:extLst>
      <p:ext uri="{BB962C8B-B14F-4D97-AF65-F5344CB8AC3E}">
        <p14:creationId xmlns:p14="http://schemas.microsoft.com/office/powerpoint/2010/main" val="1344824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5BAD283-E72D-8833-B148-8CB22C282471}"/>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lstStyle/>
          <a:p>
            <a:r>
              <a:rPr kumimoji="1" lang="en-US" altLang="ja-JP" dirty="0"/>
              <a:t>Python </a:t>
            </a:r>
            <a:r>
              <a:rPr kumimoji="1" lang="ja-JP" altLang="en-US" dirty="0"/>
              <a:t>の基礎①　モジュール</a:t>
            </a:r>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523874" y="1196542"/>
            <a:ext cx="4258252" cy="4951816"/>
          </a:xfrm>
        </p:spPr>
        <p:txBody>
          <a:bodyPr>
            <a:normAutofit/>
          </a:bodyPr>
          <a:lstStyle/>
          <a:p>
            <a:r>
              <a:rPr lang="ja-JP" altLang="en-US" sz="2400" b="1" dirty="0">
                <a:solidFill>
                  <a:srgbClr val="C00000"/>
                </a:solidFill>
              </a:rPr>
              <a:t>モジュール</a:t>
            </a:r>
            <a:r>
              <a:rPr kumimoji="1" lang="ja-JP" altLang="en-US" sz="2400" dirty="0"/>
              <a:t>は、特定の機能を実現するための </a:t>
            </a:r>
            <a:r>
              <a:rPr kumimoji="1" lang="en-US" altLang="ja-JP" sz="2400" dirty="0"/>
              <a:t>Python </a:t>
            </a:r>
            <a:r>
              <a:rPr kumimoji="1" lang="ja-JP" altLang="en-US" sz="2400" dirty="0"/>
              <a:t>プログラムファイル</a:t>
            </a:r>
            <a:endParaRPr kumimoji="1" lang="en-US" altLang="ja-JP" sz="2400" dirty="0"/>
          </a:p>
          <a:p>
            <a:r>
              <a:rPr kumimoji="1" lang="ja-JP" altLang="en-US" sz="2400" dirty="0"/>
              <a:t>「</a:t>
            </a:r>
            <a:r>
              <a:rPr lang="en-US" altLang="ja-JP" sz="2400" b="1" dirty="0"/>
              <a:t>import turtle</a:t>
            </a:r>
            <a:r>
              <a:rPr kumimoji="1" lang="ja-JP" altLang="en-US" sz="2400" dirty="0"/>
              <a:t>」は</a:t>
            </a:r>
            <a:r>
              <a:rPr lang="en-US" altLang="ja-JP" sz="2400" b="1" dirty="0"/>
              <a:t>turtle</a:t>
            </a:r>
            <a:r>
              <a:rPr lang="ja-JP" altLang="en-US" sz="2400" b="1" dirty="0"/>
              <a:t> モジュール</a:t>
            </a:r>
            <a:r>
              <a:rPr lang="ja-JP" altLang="en-US" sz="2400" dirty="0"/>
              <a:t>を現在のプログラムに</a:t>
            </a:r>
            <a:r>
              <a:rPr lang="ja-JP" altLang="en-US" sz="2400" b="1" dirty="0"/>
              <a:t>インポート</a:t>
            </a:r>
          </a:p>
          <a:p>
            <a:r>
              <a:rPr kumimoji="1" lang="ja-JP" altLang="en-US" sz="2400" dirty="0"/>
              <a:t>「</a:t>
            </a:r>
            <a:r>
              <a:rPr lang="en-US" altLang="ja-JP" sz="2400" b="1" dirty="0" err="1"/>
              <a:t>turtle.Turtle</a:t>
            </a:r>
            <a:r>
              <a:rPr lang="en-US" altLang="ja-JP" sz="2400" b="1" dirty="0"/>
              <a:t>()</a:t>
            </a:r>
            <a:r>
              <a:rPr kumimoji="1" lang="ja-JP" altLang="en-US" sz="2400" dirty="0"/>
              <a:t>」は</a:t>
            </a:r>
            <a:r>
              <a:rPr lang="en-US" altLang="ja-JP" sz="2400" b="1" dirty="0"/>
              <a:t>turtle</a:t>
            </a:r>
            <a:r>
              <a:rPr lang="ja-JP" altLang="en-US" sz="2400" b="1" dirty="0"/>
              <a:t> モジュール内</a:t>
            </a:r>
            <a:r>
              <a:rPr lang="ja-JP" altLang="en-US" sz="2400" dirty="0"/>
              <a:t>の </a:t>
            </a:r>
            <a:r>
              <a:rPr lang="en-US" altLang="ja-JP" sz="2400" b="1" dirty="0"/>
              <a:t>Turtle </a:t>
            </a:r>
            <a:r>
              <a:rPr lang="ja-JP" altLang="en-US" sz="2400" dirty="0"/>
              <a:t>の機能を</a:t>
            </a:r>
            <a:r>
              <a:rPr lang="ja-JP" altLang="en-US" sz="2400" b="1" dirty="0"/>
              <a:t>呼び出し</a:t>
            </a:r>
            <a:endParaRPr kumimoji="1" lang="en-US" altLang="ja-JP" sz="2400" b="1" dirty="0"/>
          </a:p>
          <a:p>
            <a:endParaRPr kumimoji="1" lang="en-US" altLang="ja-JP" sz="2400" b="1"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27</a:t>
            </a:fld>
            <a:endParaRPr kumimoji="1" lang="ja-JP" altLang="en-US"/>
          </a:p>
        </p:txBody>
      </p:sp>
      <p:sp>
        <p:nvSpPr>
          <p:cNvPr id="6" name="正方形/長方形 5">
            <a:extLst>
              <a:ext uri="{FF2B5EF4-FFF2-40B4-BE49-F238E27FC236}">
                <a16:creationId xmlns:a16="http://schemas.microsoft.com/office/drawing/2014/main" id="{B7A5B280-711C-0CE2-174B-760A8352899F}"/>
              </a:ext>
            </a:extLst>
          </p:cNvPr>
          <p:cNvSpPr/>
          <p:nvPr/>
        </p:nvSpPr>
        <p:spPr>
          <a:xfrm>
            <a:off x="757422" y="1336743"/>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C7C7E90-47BA-73E3-B72C-470FBD9F084A}"/>
              </a:ext>
            </a:extLst>
          </p:cNvPr>
          <p:cNvSpPr/>
          <p:nvPr/>
        </p:nvSpPr>
        <p:spPr>
          <a:xfrm>
            <a:off x="1442335" y="1679926"/>
            <a:ext cx="2679189" cy="3132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0472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3C47D3A-25B1-3370-E980-024370B12095}"/>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lstStyle/>
          <a:p>
            <a:r>
              <a:rPr kumimoji="1" lang="en-US" altLang="ja-JP" dirty="0"/>
              <a:t>Python </a:t>
            </a:r>
            <a:r>
              <a:rPr kumimoji="1" lang="ja-JP" altLang="en-US" dirty="0"/>
              <a:t>の基礎②　クラスと</a:t>
            </a:r>
            <a:r>
              <a:rPr lang="ja-JP" altLang="en-US" dirty="0"/>
              <a:t>オブジェクト</a:t>
            </a:r>
            <a:endParaRPr kumimoji="1" lang="ja-JP" altLang="en-US" dirty="0"/>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391990" y="1010574"/>
            <a:ext cx="4258252" cy="5143529"/>
          </a:xfrm>
        </p:spPr>
        <p:txBody>
          <a:bodyPr>
            <a:normAutofit/>
          </a:bodyPr>
          <a:lstStyle/>
          <a:p>
            <a:endParaRPr lang="en-US" altLang="ja-JP" sz="2400" dirty="0"/>
          </a:p>
          <a:p>
            <a:endParaRPr lang="en-US" altLang="ja-JP" sz="2400" dirty="0"/>
          </a:p>
          <a:p>
            <a:r>
              <a:rPr lang="ja-JP" altLang="en-US" sz="2400" dirty="0"/>
              <a:t>「</a:t>
            </a:r>
            <a:r>
              <a:rPr kumimoji="1" lang="en-US" altLang="ja-JP" sz="2400" b="1" dirty="0" err="1"/>
              <a:t>turtle.Turtle</a:t>
            </a:r>
            <a:r>
              <a:rPr kumimoji="1" lang="en-US" altLang="ja-JP" sz="2400" b="1" dirty="0"/>
              <a:t>()</a:t>
            </a:r>
            <a:r>
              <a:rPr kumimoji="1" lang="ja-JP" altLang="en-US" sz="2400" dirty="0"/>
              <a:t>」では、</a:t>
            </a:r>
            <a:r>
              <a:rPr kumimoji="1" lang="en-US" altLang="ja-JP" sz="2400" dirty="0"/>
              <a:t>turtle</a:t>
            </a:r>
            <a:r>
              <a:rPr kumimoji="1" lang="ja-JP" altLang="en-US" sz="2400" dirty="0"/>
              <a:t>モジュールの</a:t>
            </a:r>
            <a:r>
              <a:rPr kumimoji="1" lang="en-US" altLang="ja-JP" sz="2400" b="1" dirty="0"/>
              <a:t>Turtle</a:t>
            </a:r>
            <a:r>
              <a:rPr kumimoji="1" lang="ja-JP" altLang="en-US" sz="2400" b="1" dirty="0"/>
              <a:t>クラス</a:t>
            </a:r>
            <a:r>
              <a:rPr lang="ja-JP" altLang="en-US" sz="2400" dirty="0"/>
              <a:t>の</a:t>
            </a:r>
            <a:r>
              <a:rPr lang="ja-JP" altLang="en-US" sz="2400" b="1" dirty="0">
                <a:solidFill>
                  <a:srgbClr val="C00000"/>
                </a:solidFill>
              </a:rPr>
              <a:t>オブジェクト生成</a:t>
            </a:r>
            <a:endParaRPr lang="en-US" altLang="ja-JP" sz="2400" b="1" dirty="0">
              <a:solidFill>
                <a:srgbClr val="C00000"/>
              </a:solidFill>
            </a:endParaRPr>
          </a:p>
          <a:p>
            <a:r>
              <a:rPr kumimoji="1" lang="en-US" altLang="ja-JP" sz="2400" b="1" dirty="0"/>
              <a:t>Tu</a:t>
            </a:r>
            <a:r>
              <a:rPr lang="en-US" altLang="ja-JP" sz="2400" b="1" dirty="0"/>
              <a:t>rtle </a:t>
            </a:r>
            <a:r>
              <a:rPr lang="ja-JP" altLang="en-US" sz="2400" b="1" dirty="0"/>
              <a:t>クラスは</a:t>
            </a:r>
            <a:r>
              <a:rPr lang="ja-JP" altLang="en-US" sz="2400" dirty="0"/>
              <a:t>、図形の描画や移動などの操作の</a:t>
            </a:r>
            <a:r>
              <a:rPr lang="ja-JP" altLang="en-US" sz="2400" b="1" dirty="0"/>
              <a:t>機能</a:t>
            </a:r>
            <a:r>
              <a:rPr lang="ja-JP" altLang="en-US" sz="2400" dirty="0"/>
              <a:t>を実現するためのクラス</a:t>
            </a:r>
            <a:endParaRPr kumimoji="1" lang="ja-JP" altLang="en-US" sz="2400"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28</a:t>
            </a:fld>
            <a:endParaRPr kumimoji="1" lang="ja-JP" altLang="en-US"/>
          </a:p>
        </p:txBody>
      </p:sp>
      <p:sp>
        <p:nvSpPr>
          <p:cNvPr id="7" name="正方形/長方形 6">
            <a:extLst>
              <a:ext uri="{FF2B5EF4-FFF2-40B4-BE49-F238E27FC236}">
                <a16:creationId xmlns:a16="http://schemas.microsoft.com/office/drawing/2014/main" id="{94777131-AE72-B138-9AFD-4313A7F17581}"/>
              </a:ext>
            </a:extLst>
          </p:cNvPr>
          <p:cNvSpPr/>
          <p:nvPr/>
        </p:nvSpPr>
        <p:spPr>
          <a:xfrm>
            <a:off x="1445352" y="1663548"/>
            <a:ext cx="2729959" cy="3669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80977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A5B6613-75BD-4A0C-ADD7-0CA504D7B659}"/>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lstStyle/>
          <a:p>
            <a:r>
              <a:rPr kumimoji="1" lang="en-US" altLang="ja-JP" dirty="0"/>
              <a:t>Python </a:t>
            </a:r>
            <a:r>
              <a:rPr kumimoji="1" lang="ja-JP" altLang="en-US" dirty="0"/>
              <a:t>の基礎</a:t>
            </a:r>
            <a:r>
              <a:rPr lang="ja-JP" altLang="en-US" dirty="0"/>
              <a:t>③</a:t>
            </a:r>
            <a:r>
              <a:rPr kumimoji="1" lang="ja-JP" altLang="en-US" dirty="0"/>
              <a:t>　メソッド</a:t>
            </a:r>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523874" y="1196542"/>
            <a:ext cx="4258252" cy="2441241"/>
          </a:xfrm>
        </p:spPr>
        <p:txBody>
          <a:bodyPr>
            <a:normAutofit/>
          </a:bodyPr>
          <a:lstStyle/>
          <a:p>
            <a:r>
              <a:rPr lang="ja-JP" altLang="en-US" sz="2400" b="1" dirty="0">
                <a:solidFill>
                  <a:srgbClr val="C00000"/>
                </a:solidFill>
              </a:rPr>
              <a:t>メソッド</a:t>
            </a:r>
            <a:r>
              <a:rPr kumimoji="1" lang="ja-JP" altLang="en-US" sz="2400" dirty="0"/>
              <a:t>は、オブジェクトが持つ機能を呼び出すためのもの</a:t>
            </a:r>
            <a:endParaRPr kumimoji="1" lang="en-US" altLang="ja-JP" sz="2400" dirty="0"/>
          </a:p>
          <a:p>
            <a:r>
              <a:rPr lang="ja-JP" altLang="en-US" sz="2400" dirty="0"/>
              <a:t>「</a:t>
            </a:r>
            <a:r>
              <a:rPr lang="en-US" altLang="ja-JP" sz="2400" b="1" dirty="0" err="1"/>
              <a:t>goto</a:t>
            </a:r>
            <a:r>
              <a:rPr lang="ja-JP" altLang="en-US" sz="2400" dirty="0"/>
              <a:t>」は</a:t>
            </a:r>
            <a:r>
              <a:rPr lang="ja-JP" altLang="en-US" sz="2400" b="1" dirty="0"/>
              <a:t>指定した座標への移動</a:t>
            </a:r>
            <a:endParaRPr kumimoji="1" lang="en-US" altLang="ja-JP" sz="2400" b="1"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29</a:t>
            </a:fld>
            <a:endParaRPr kumimoji="1" lang="ja-JP" altLang="en-US"/>
          </a:p>
        </p:txBody>
      </p:sp>
      <p:sp>
        <p:nvSpPr>
          <p:cNvPr id="6" name="正方形/長方形 5">
            <a:extLst>
              <a:ext uri="{FF2B5EF4-FFF2-40B4-BE49-F238E27FC236}">
                <a16:creationId xmlns:a16="http://schemas.microsoft.com/office/drawing/2014/main" id="{B7A5B280-711C-0CE2-174B-760A8352899F}"/>
              </a:ext>
            </a:extLst>
          </p:cNvPr>
          <p:cNvSpPr/>
          <p:nvPr/>
        </p:nvSpPr>
        <p:spPr>
          <a:xfrm>
            <a:off x="776173" y="2022550"/>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31F9BCA-E3B3-3D57-6B4F-05DF9E820A54}"/>
              </a:ext>
            </a:extLst>
          </p:cNvPr>
          <p:cNvSpPr/>
          <p:nvPr/>
        </p:nvSpPr>
        <p:spPr>
          <a:xfrm>
            <a:off x="776172" y="2389975"/>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D53C8CF-A8AD-1537-5DFB-BE3E67DDEC59}"/>
              </a:ext>
            </a:extLst>
          </p:cNvPr>
          <p:cNvSpPr/>
          <p:nvPr/>
        </p:nvSpPr>
        <p:spPr>
          <a:xfrm>
            <a:off x="776171" y="2757400"/>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7927514-1B60-9401-4AC4-A2E3E107DDCF}"/>
              </a:ext>
            </a:extLst>
          </p:cNvPr>
          <p:cNvSpPr/>
          <p:nvPr/>
        </p:nvSpPr>
        <p:spPr>
          <a:xfrm>
            <a:off x="776170" y="3111377"/>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5E1FC4D-4F8C-A37D-174B-3DB8CB133226}"/>
              </a:ext>
            </a:extLst>
          </p:cNvPr>
          <p:cNvSpPr/>
          <p:nvPr/>
        </p:nvSpPr>
        <p:spPr>
          <a:xfrm>
            <a:off x="776169" y="3478802"/>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4A602E2-2809-45D3-8EED-B4C16EB35C9E}"/>
              </a:ext>
            </a:extLst>
          </p:cNvPr>
          <p:cNvSpPr/>
          <p:nvPr/>
        </p:nvSpPr>
        <p:spPr>
          <a:xfrm>
            <a:off x="776168" y="3819331"/>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コンテンツ プレースホルダー 2">
            <a:extLst>
              <a:ext uri="{FF2B5EF4-FFF2-40B4-BE49-F238E27FC236}">
                <a16:creationId xmlns:a16="http://schemas.microsoft.com/office/drawing/2014/main" id="{D4D59D80-C50A-6EC5-1E01-5AD8203698DB}"/>
              </a:ext>
            </a:extLst>
          </p:cNvPr>
          <p:cNvSpPr txBox="1">
            <a:spLocks/>
          </p:cNvSpPr>
          <p:nvPr/>
        </p:nvSpPr>
        <p:spPr>
          <a:xfrm>
            <a:off x="5479872" y="6411876"/>
            <a:ext cx="1853430" cy="38451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実行結果</a:t>
            </a:r>
          </a:p>
        </p:txBody>
      </p:sp>
      <p:pic>
        <p:nvPicPr>
          <p:cNvPr id="17" name="図 16">
            <a:extLst>
              <a:ext uri="{FF2B5EF4-FFF2-40B4-BE49-F238E27FC236}">
                <a16:creationId xmlns:a16="http://schemas.microsoft.com/office/drawing/2014/main" id="{0D9AF5FF-896C-8735-D0D6-6098947E2AC0}"/>
              </a:ext>
            </a:extLst>
          </p:cNvPr>
          <p:cNvPicPr>
            <a:picLocks noChangeAspect="1"/>
          </p:cNvPicPr>
          <p:nvPr/>
        </p:nvPicPr>
        <p:blipFill>
          <a:blip r:embed="rId3"/>
          <a:stretch>
            <a:fillRect/>
          </a:stretch>
        </p:blipFill>
        <p:spPr>
          <a:xfrm>
            <a:off x="5113769" y="3883731"/>
            <a:ext cx="2351826" cy="2329880"/>
          </a:xfrm>
          <a:prstGeom prst="rect">
            <a:avLst/>
          </a:prstGeom>
          <a:ln>
            <a:solidFill>
              <a:schemeClr val="accent1"/>
            </a:solidFill>
          </a:ln>
        </p:spPr>
      </p:pic>
    </p:spTree>
    <p:extLst>
      <p:ext uri="{BB962C8B-B14F-4D97-AF65-F5344CB8AC3E}">
        <p14:creationId xmlns:p14="http://schemas.microsoft.com/office/powerpoint/2010/main" val="2860801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p:cNvSpPr>
            <a:spLocks noGrp="1"/>
          </p:cNvSpPr>
          <p:nvPr>
            <p:ph idx="1"/>
          </p:nvPr>
        </p:nvSpPr>
        <p:spPr>
          <a:xfrm>
            <a:off x="3973321" y="2706624"/>
            <a:ext cx="4986684" cy="3483864"/>
          </a:xfrm>
        </p:spPr>
        <p:txBody>
          <a:bodyPr>
            <a:normAutofit/>
          </a:bodyPr>
          <a:lstStyle/>
          <a:p>
            <a:pPr marL="0" indent="0">
              <a:buNone/>
            </a:pPr>
            <a:r>
              <a:rPr lang="ja-JP" altLang="en-US" sz="2400" b="1" dirty="0">
                <a:latin typeface="ＭＳ ゴシック" panose="020B0609070205080204" pitchFamily="49" charset="-128"/>
                <a:ea typeface="ＭＳ ゴシック" panose="020B0609070205080204" pitchFamily="49" charset="-128"/>
              </a:rPr>
              <a:t>１．情報工学の魅力</a:t>
            </a: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２．金子邦彦研究室紹介</a:t>
            </a:r>
            <a:endParaRPr lang="en-US" altLang="ja-JP" sz="2400" b="1" dirty="0">
              <a:latin typeface="ＭＳ ゴシック" panose="020B0609070205080204" pitchFamily="49" charset="-128"/>
              <a:ea typeface="ＭＳ ゴシック" panose="020B0609070205080204" pitchFamily="49" charset="-128"/>
            </a:endParaRPr>
          </a:p>
          <a:p>
            <a:pPr marL="0" indent="0">
              <a:buNone/>
            </a:pPr>
            <a:endParaRPr kumimoji="1" lang="en-US" altLang="ja-JP" sz="2400"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３．①楽しもう</a:t>
            </a:r>
            <a:endParaRPr lang="en-US" altLang="ja-JP" sz="2400" b="1" dirty="0">
              <a:latin typeface="ＭＳ ゴシック" panose="020B0609070205080204" pitchFamily="49" charset="-128"/>
              <a:ea typeface="ＭＳ ゴシック" panose="020B0609070205080204" pitchFamily="49" charset="-128"/>
            </a:endParaRPr>
          </a:p>
          <a:p>
            <a:pPr marL="0" indent="0">
              <a:buNone/>
            </a:pPr>
            <a:endParaRPr lang="en-US" altLang="ja-JP" sz="2400" b="1"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４．②</a:t>
            </a:r>
            <a:r>
              <a:rPr lang="en-US" altLang="ja-JP" sz="2400" b="1" dirty="0">
                <a:latin typeface="ＭＳ ゴシック" panose="020B0609070205080204" pitchFamily="49" charset="-128"/>
                <a:ea typeface="ＭＳ ゴシック" panose="020B0609070205080204" pitchFamily="49" charset="-128"/>
              </a:rPr>
              <a:t>AI</a:t>
            </a:r>
            <a:r>
              <a:rPr lang="ja-JP" altLang="en-US" sz="2400" b="1" dirty="0">
                <a:latin typeface="ＭＳ ゴシック" panose="020B0609070205080204" pitchFamily="49" charset="-128"/>
                <a:ea typeface="ＭＳ ゴシック" panose="020B0609070205080204" pitchFamily="49" charset="-128"/>
              </a:rPr>
              <a:t>のプログラム例</a:t>
            </a: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451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a:t>
            </a:r>
            <a:br>
              <a:rPr lang="en-US" altLang="ja-JP" dirty="0"/>
            </a:br>
            <a:r>
              <a:rPr lang="ja-JP" altLang="en-US" b="1" dirty="0"/>
              <a:t>プログラミングはクリエイティブ</a:t>
            </a:r>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en-US" altLang="ja-JP" sz="2400" b="1" dirty="0"/>
              <a:t>【</a:t>
            </a:r>
            <a:r>
              <a:rPr lang="ja-JP" altLang="en-US" sz="2400" b="1" dirty="0"/>
              <a:t>構成</a:t>
            </a:r>
            <a:r>
              <a:rPr lang="en-US" altLang="ja-JP" sz="2400" b="1" dirty="0"/>
              <a:t>】</a:t>
            </a:r>
          </a:p>
          <a:p>
            <a:pPr marL="0" indent="0">
              <a:spcAft>
                <a:spcPts val="600"/>
              </a:spcAft>
              <a:buNone/>
            </a:pPr>
            <a:r>
              <a:rPr lang="ja-JP" altLang="en-US" sz="2400" b="1" dirty="0"/>
              <a:t>①オブジェクト生成</a:t>
            </a:r>
            <a:endParaRPr lang="en-US" altLang="ja-JP" sz="2400" b="1" dirty="0"/>
          </a:p>
          <a:p>
            <a:pPr marL="0" indent="0">
              <a:spcAft>
                <a:spcPts val="600"/>
              </a:spcAft>
              <a:buNone/>
            </a:pPr>
            <a:r>
              <a:rPr lang="ja-JP" altLang="en-US" sz="2400" b="1" dirty="0"/>
              <a:t>②移動</a:t>
            </a:r>
            <a:endParaRPr lang="en-US" altLang="ja-JP" sz="2400" b="1" dirty="0"/>
          </a:p>
          <a:p>
            <a:pPr marL="0" indent="0">
              <a:spcAft>
                <a:spcPts val="600"/>
              </a:spcAft>
              <a:buNone/>
            </a:pPr>
            <a:r>
              <a:rPr lang="ja-JP" altLang="en-US" sz="2400" b="1" dirty="0"/>
              <a:t>③色、円</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ja-JP" altLang="en-US" b="1" dirty="0"/>
              <a:t>モジュールのインポート</a:t>
            </a:r>
            <a:endParaRPr lang="en-US" altLang="ja-JP" b="1" dirty="0"/>
          </a:p>
          <a:p>
            <a:pPr lvl="1">
              <a:spcAft>
                <a:spcPts val="600"/>
              </a:spcAft>
            </a:pPr>
            <a:r>
              <a:rPr lang="ja-JP" altLang="en-US" b="1" dirty="0"/>
              <a:t>オブジェクトの生成</a:t>
            </a:r>
            <a:endParaRPr lang="en-US" altLang="ja-JP" b="1" dirty="0"/>
          </a:p>
          <a:p>
            <a:pPr lvl="1">
              <a:spcAft>
                <a:spcPts val="600"/>
              </a:spcAft>
            </a:pPr>
            <a:r>
              <a:rPr lang="ja-JP" altLang="en-US" b="1" dirty="0"/>
              <a:t>メソッド（移動）</a:t>
            </a: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30</a:t>
            </a:fld>
            <a:endParaRPr lang="ja-JP" altLang="en-US" sz="2400" dirty="0"/>
          </a:p>
        </p:txBody>
      </p:sp>
    </p:spTree>
    <p:extLst>
      <p:ext uri="{BB962C8B-B14F-4D97-AF65-F5344CB8AC3E}">
        <p14:creationId xmlns:p14="http://schemas.microsoft.com/office/powerpoint/2010/main" val="350955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A8D419-8929-E752-7E30-35C7B6F5B782}"/>
              </a:ext>
            </a:extLst>
          </p:cNvPr>
          <p:cNvSpPr>
            <a:spLocks noGrp="1"/>
          </p:cNvSpPr>
          <p:nvPr>
            <p:ph idx="1"/>
          </p:nvPr>
        </p:nvSpPr>
        <p:spPr>
          <a:xfrm>
            <a:off x="321845" y="540880"/>
            <a:ext cx="8620626" cy="6180595"/>
          </a:xfrm>
        </p:spPr>
        <p:txBody>
          <a:bodyPr>
            <a:normAutofit/>
          </a:bodyPr>
          <a:lstStyle/>
          <a:p>
            <a:pPr marL="0" indent="0">
              <a:buNone/>
            </a:pPr>
            <a:r>
              <a:rPr kumimoji="1" lang="ja-JP" altLang="en-US" sz="2400" dirty="0"/>
              <a:t>各自の自発的な演習、自己研鑽の時間</a:t>
            </a:r>
            <a:endParaRPr kumimoji="1" lang="en-US" altLang="ja-JP" sz="2400" dirty="0"/>
          </a:p>
          <a:p>
            <a:pPr marL="0" indent="0">
              <a:buNone/>
            </a:pPr>
            <a:r>
              <a:rPr kumimoji="1" lang="ja-JP" altLang="en-US" sz="2400" dirty="0"/>
              <a:t>① </a:t>
            </a:r>
            <a:r>
              <a:rPr kumimoji="1" lang="en-US" altLang="ja-JP" sz="2400" b="1" dirty="0"/>
              <a:t>Python</a:t>
            </a:r>
            <a:r>
              <a:rPr kumimoji="1" lang="ja-JP" altLang="en-US" sz="2400" b="1" dirty="0"/>
              <a:t>でグラフィックスを描く</a:t>
            </a:r>
            <a:endParaRPr kumimoji="1" lang="en-US" altLang="ja-JP" sz="2400" b="1" dirty="0"/>
          </a:p>
          <a:p>
            <a:pPr marL="0" indent="0">
              <a:buNone/>
            </a:pPr>
            <a:r>
              <a:rPr kumimoji="1" lang="ja-JP" altLang="en-US" sz="2000" dirty="0"/>
              <a:t>　資料のプログラムを動かし理解を深める</a:t>
            </a:r>
            <a:endParaRPr kumimoji="1" lang="en-US" altLang="ja-JP" sz="2000" b="1" dirty="0"/>
          </a:p>
          <a:p>
            <a:pPr marL="0" indent="0">
              <a:buNone/>
            </a:pPr>
            <a:r>
              <a:rPr lang="ja-JP" altLang="en-US" sz="2400" b="1" dirty="0"/>
              <a:t>② </a:t>
            </a:r>
            <a:r>
              <a:rPr lang="en-US" altLang="ja-JP" sz="2400" b="1" dirty="0"/>
              <a:t>Python</a:t>
            </a:r>
            <a:r>
              <a:rPr lang="ja-JP" altLang="en-US" sz="2400" b="1" dirty="0"/>
              <a:t>の基本を押さえる</a:t>
            </a:r>
            <a:endParaRPr lang="en-US" altLang="ja-JP" sz="2400" b="1" dirty="0"/>
          </a:p>
          <a:p>
            <a:pPr marL="0" indent="0">
              <a:buNone/>
            </a:pPr>
            <a:r>
              <a:rPr kumimoji="1" lang="ja-JP" altLang="en-US" sz="2000" dirty="0"/>
              <a:t>　オブジェクト、メソッド、引数</a:t>
            </a:r>
          </a:p>
          <a:p>
            <a:pPr marL="0" indent="0">
              <a:buNone/>
            </a:pPr>
            <a:r>
              <a:rPr lang="ja-JP" altLang="en-US" sz="2400" dirty="0"/>
              <a:t>③ </a:t>
            </a:r>
            <a:r>
              <a:rPr lang="ja-JP" altLang="en-US" sz="2400" b="1" dirty="0"/>
              <a:t>発想力、創造力</a:t>
            </a:r>
            <a:endParaRPr lang="en-US" altLang="ja-JP" sz="2400" b="1" dirty="0"/>
          </a:p>
          <a:p>
            <a:pPr marL="0" indent="0">
              <a:buNone/>
            </a:pPr>
            <a:r>
              <a:rPr kumimoji="1" lang="ja-JP" altLang="en-US" sz="2400" dirty="0">
                <a:solidFill>
                  <a:srgbClr val="FF0000"/>
                </a:solidFill>
              </a:rPr>
              <a:t>　</a:t>
            </a:r>
            <a:r>
              <a:rPr kumimoji="1" lang="en-US" altLang="ja-JP" sz="2400" dirty="0">
                <a:solidFill>
                  <a:srgbClr val="FF0000"/>
                </a:solidFill>
              </a:rPr>
              <a:t>turtle</a:t>
            </a:r>
            <a:r>
              <a:rPr kumimoji="1" lang="ja-JP" altLang="en-US" sz="2400" dirty="0">
                <a:solidFill>
                  <a:srgbClr val="FF0000"/>
                </a:solidFill>
              </a:rPr>
              <a:t>モジュールを使用して、</a:t>
            </a:r>
            <a:r>
              <a:rPr kumimoji="1" lang="ja-JP" altLang="en-US" sz="2400" b="1" u="sng" dirty="0">
                <a:solidFill>
                  <a:srgbClr val="FF0000"/>
                </a:solidFill>
              </a:rPr>
              <a:t>あなた自身がデザインした図形を描く</a:t>
            </a:r>
            <a:r>
              <a:rPr kumimoji="1" lang="ja-JP" altLang="en-US" sz="2400" dirty="0"/>
              <a:t>。</a:t>
            </a:r>
            <a:endParaRPr lang="en-US" altLang="ja-JP" sz="2400" b="1" dirty="0"/>
          </a:p>
          <a:p>
            <a:pPr marL="0" indent="0">
              <a:buNone/>
            </a:pPr>
            <a:r>
              <a:rPr lang="ja-JP" altLang="en-US" sz="2400" b="1" dirty="0"/>
              <a:t>④ 自主性、自己研鑽力、</a:t>
            </a:r>
            <a:r>
              <a:rPr kumimoji="1" lang="ja-JP" altLang="en-US" sz="2400" b="1" dirty="0"/>
              <a:t>自分なりに工夫したこと</a:t>
            </a:r>
            <a:r>
              <a:rPr kumimoji="1" lang="ja-JP" altLang="en-US" sz="2400" dirty="0"/>
              <a:t>を振り返る</a:t>
            </a:r>
            <a:endParaRPr kumimoji="1" lang="en-US" altLang="ja-JP" sz="2400" dirty="0"/>
          </a:p>
          <a:p>
            <a:pPr marL="0" indent="0">
              <a:buNone/>
            </a:pPr>
            <a:r>
              <a:rPr kumimoji="1" lang="ja-JP" altLang="en-US" sz="2400" dirty="0"/>
              <a:t>　説明されなかった機能（他の図形の書き方）などを自主的に</a:t>
            </a:r>
            <a:r>
              <a:rPr kumimoji="1" lang="ja-JP" altLang="en-US" sz="2400" b="1" dirty="0">
                <a:solidFill>
                  <a:srgbClr val="FF0000"/>
                </a:solidFill>
              </a:rPr>
              <a:t>調べ、理解し、自分で試してみる</a:t>
            </a:r>
            <a:r>
              <a:rPr kumimoji="1" lang="ja-JP" altLang="en-US" sz="2400" dirty="0"/>
              <a:t>。</a:t>
            </a:r>
            <a:r>
              <a:rPr lang="ja-JP" altLang="en-US" sz="2400" dirty="0">
                <a:solidFill>
                  <a:srgbClr val="FF0000"/>
                </a:solidFill>
              </a:rPr>
              <a:t>そして、</a:t>
            </a:r>
            <a:r>
              <a:rPr kumimoji="1" lang="ja-JP" altLang="en-US" sz="2400" b="1" dirty="0">
                <a:solidFill>
                  <a:srgbClr val="FF0000"/>
                </a:solidFill>
              </a:rPr>
              <a:t>自分なりに工夫したこと</a:t>
            </a:r>
            <a:r>
              <a:rPr kumimoji="1" lang="ja-JP" altLang="en-US" sz="2400" dirty="0">
                <a:solidFill>
                  <a:srgbClr val="FF0000"/>
                </a:solidFill>
              </a:rPr>
              <a:t>を振り返り、省察する</a:t>
            </a:r>
            <a:r>
              <a:rPr lang="ja-JP" altLang="en-US" sz="2400" dirty="0">
                <a:solidFill>
                  <a:srgbClr val="FF0000"/>
                </a:solidFill>
              </a:rPr>
              <a:t>ことで、さらに実力アップ。</a:t>
            </a:r>
            <a:endParaRPr kumimoji="1" lang="en-US" altLang="ja-JP" sz="2400" dirty="0">
              <a:solidFill>
                <a:srgbClr val="FF0000"/>
              </a:solidFill>
            </a:endParaRPr>
          </a:p>
          <a:p>
            <a:pPr marL="0" indent="0">
              <a:buNone/>
            </a:pPr>
            <a:endParaRPr kumimoji="1"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C3B6A1B5-3253-7116-0418-56D4FD356B26}"/>
              </a:ext>
            </a:extLst>
          </p:cNvPr>
          <p:cNvSpPr>
            <a:spLocks noGrp="1"/>
          </p:cNvSpPr>
          <p:nvPr>
            <p:ph type="sldNum" sz="quarter" idx="12"/>
          </p:nvPr>
        </p:nvSpPr>
        <p:spPr/>
        <p:txBody>
          <a:bodyPr/>
          <a:lstStyle/>
          <a:p>
            <a:fld id="{E7DD4950-D159-4EF1-90C3-DB06CAAE7C11}" type="slidenum">
              <a:rPr kumimoji="1" lang="ja-JP" altLang="en-US" smtClean="0"/>
              <a:t>31</a:t>
            </a:fld>
            <a:endParaRPr kumimoji="1" lang="ja-JP" altLang="en-US"/>
          </a:p>
        </p:txBody>
      </p:sp>
    </p:spTree>
    <p:extLst>
      <p:ext uri="{BB962C8B-B14F-4D97-AF65-F5344CB8AC3E}">
        <p14:creationId xmlns:p14="http://schemas.microsoft.com/office/powerpoint/2010/main" val="1750792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a:bodyPr>
          <a:lstStyle/>
          <a:p>
            <a:r>
              <a:rPr lang="en-US" altLang="ja-JP" dirty="0"/>
              <a:t>trinket</a:t>
            </a:r>
            <a:endParaRPr kumimoji="1" lang="ja-JP" altLang="en-US" dirty="0"/>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有料の機能と無料の機能がある</a:t>
            </a:r>
            <a:endParaRPr lang="en-US" altLang="ja-JP" sz="2400" dirty="0"/>
          </a:p>
          <a:p>
            <a:r>
              <a:rPr lang="ja-JP" altLang="en-US" sz="2400" b="1" dirty="0"/>
              <a:t>自分が作成した </a:t>
            </a:r>
            <a:r>
              <a:rPr lang="en-US" altLang="ja-JP" sz="2400" b="1" dirty="0"/>
              <a:t>Python </a:t>
            </a:r>
            <a:r>
              <a:rPr lang="ja-JP" altLang="en-US" sz="2400" b="1" dirty="0"/>
              <a:t>プログラムを公開し、他の人に実行してもらうことが可能</a:t>
            </a:r>
            <a:r>
              <a:rPr lang="ja-JP" altLang="en-US" sz="2400" dirty="0"/>
              <a:t>（そのとき、書き替えて実行も可能）</a:t>
            </a:r>
            <a:endParaRPr lang="en-US" altLang="ja-JP" sz="2400" dirty="0"/>
          </a:p>
          <a:p>
            <a:endParaRPr lang="en-US" altLang="ja-JP" sz="2400" dirty="0"/>
          </a:p>
          <a:p>
            <a:r>
              <a:rPr lang="en-US" altLang="ja-JP" sz="2400" b="1" dirty="0"/>
              <a:t>Python </a:t>
            </a:r>
            <a:r>
              <a:rPr lang="ja-JP" altLang="en-US" sz="2400" b="1" dirty="0"/>
              <a:t>の標準機能</a:t>
            </a:r>
            <a:r>
              <a:rPr lang="ja-JP" altLang="en-US" sz="2400" dirty="0"/>
              <a:t>を登載、その他、次のモジュールやパッケージがインストール済み</a:t>
            </a:r>
          </a:p>
          <a:p>
            <a:pPr marL="0" indent="0">
              <a:buNone/>
            </a:pPr>
            <a:r>
              <a:rPr lang="en-US" altLang="ja-JP" sz="2400" dirty="0"/>
              <a:t>math, </a:t>
            </a:r>
            <a:r>
              <a:rPr lang="en-US" altLang="ja-JP" sz="2400" dirty="0" err="1"/>
              <a:t>matplotlib.pyplot</a:t>
            </a:r>
            <a:r>
              <a:rPr lang="en-US" altLang="ja-JP" sz="2400" dirty="0"/>
              <a:t>, </a:t>
            </a:r>
            <a:r>
              <a:rPr lang="en-US" altLang="ja-JP" sz="2400" dirty="0" err="1"/>
              <a:t>numpy</a:t>
            </a:r>
            <a:r>
              <a:rPr lang="en-US" altLang="ja-JP" sz="2400" dirty="0"/>
              <a:t>, operator, processing, </a:t>
            </a:r>
            <a:r>
              <a:rPr lang="en-US" altLang="ja-JP" sz="2400" dirty="0" err="1"/>
              <a:t>pygal</a:t>
            </a:r>
            <a:r>
              <a:rPr lang="en-US" altLang="ja-JP" sz="2400" dirty="0"/>
              <a:t>, random, re, string, time, turtle, </a:t>
            </a:r>
            <a:r>
              <a:rPr lang="en-US" altLang="ja-JP" sz="2400" dirty="0" err="1"/>
              <a:t>urllib.request</a:t>
            </a:r>
            <a:endParaRPr lang="en-US" altLang="ja-JP"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50295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4" y="585480"/>
            <a:ext cx="8822156" cy="6223534"/>
          </a:xfrm>
          <a:solidFill>
            <a:schemeClr val="bg1"/>
          </a:solidFill>
        </p:spPr>
        <p:txBody>
          <a:bodyPr>
            <a:noAutofit/>
          </a:bodyPr>
          <a:lstStyle/>
          <a:p>
            <a:r>
              <a:rPr lang="en-US" altLang="ja-JP" sz="2400" b="1" dirty="0"/>
              <a:t>trinket</a:t>
            </a:r>
            <a:r>
              <a:rPr lang="en-US" altLang="ja-JP" sz="2400" dirty="0"/>
              <a:t> </a:t>
            </a:r>
            <a:r>
              <a:rPr lang="ja-JP" altLang="en-US" sz="2400" dirty="0"/>
              <a:t>は </a:t>
            </a:r>
            <a:r>
              <a:rPr lang="en-US" altLang="ja-JP" sz="2400" b="1" dirty="0"/>
              <a:t>Python, HTML </a:t>
            </a:r>
            <a:r>
              <a:rPr lang="ja-JP" altLang="en-US" sz="2400" b="1" dirty="0"/>
              <a:t>などのプログラムを書き実行できる</a:t>
            </a:r>
            <a:r>
              <a:rPr lang="ja-JP" altLang="en-US" sz="2400" dirty="0"/>
              <a:t>サイト</a:t>
            </a:r>
            <a:endParaRPr lang="en-US" altLang="ja-JP" sz="2400" dirty="0"/>
          </a:p>
          <a:p>
            <a:r>
              <a:rPr kumimoji="1" lang="en-US" altLang="ja-JP" sz="2400"/>
              <a:t>https://trinket.io/python/cdc4896571</a:t>
            </a:r>
          </a:p>
          <a:p>
            <a:pPr marL="0" indent="0">
              <a:buNone/>
            </a:pPr>
            <a:r>
              <a:rPr lang="ja-JP" altLang="en-US" sz="2400"/>
              <a:t>のように</a:t>
            </a:r>
            <a:r>
              <a:rPr lang="ja-JP" altLang="en-US" sz="2400" dirty="0"/>
              <a:t>、違うプログラムには違う </a:t>
            </a:r>
            <a:r>
              <a:rPr lang="en-US" altLang="ja-JP" sz="2400" dirty="0"/>
              <a:t>URL </a:t>
            </a:r>
            <a:r>
              <a:rPr lang="ja-JP" altLang="en-US" sz="2400" dirty="0"/>
              <a:t>が割り当てられる</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dirty="0"/>
              <a:t>実行が開始しないときは、「</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pic>
        <p:nvPicPr>
          <p:cNvPr id="6" name="図 5">
            <a:extLst>
              <a:ext uri="{FF2B5EF4-FFF2-40B4-BE49-F238E27FC236}">
                <a16:creationId xmlns:a16="http://schemas.microsoft.com/office/drawing/2014/main" id="{C50F07C5-FB06-0A1B-074A-B52D19376542}"/>
              </a:ext>
            </a:extLst>
          </p:cNvPr>
          <p:cNvPicPr>
            <a:picLocks noChangeAspect="1"/>
          </p:cNvPicPr>
          <p:nvPr/>
        </p:nvPicPr>
        <p:blipFill>
          <a:blip r:embed="rId2"/>
          <a:stretch>
            <a:fillRect/>
          </a:stretch>
        </p:blipFill>
        <p:spPr>
          <a:xfrm>
            <a:off x="1240234" y="2327545"/>
            <a:ext cx="4717189" cy="2309060"/>
          </a:xfrm>
          <a:prstGeom prst="rect">
            <a:avLst/>
          </a:prstGeom>
        </p:spPr>
      </p:pic>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a:bodyPr>
          <a:lstStyle/>
          <a:p>
            <a:r>
              <a:rPr lang="en-US" altLang="ja-JP" dirty="0"/>
              <a:t>trinket </a:t>
            </a:r>
            <a:r>
              <a:rPr kumimoji="1" lang="ja-JP" altLang="en-US" dirty="0"/>
              <a:t>でのプログラム実行</a:t>
            </a:r>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5CFE043C-DC4C-4062-B60C-FD394D4CC3EC}"/>
              </a:ext>
            </a:extLst>
          </p:cNvPr>
          <p:cNvSpPr/>
          <p:nvPr/>
        </p:nvSpPr>
        <p:spPr>
          <a:xfrm rot="5400000">
            <a:off x="2472981" y="3758073"/>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8854BCCF-7937-49F2-9FE6-C07FB349A19B}"/>
              </a:ext>
            </a:extLst>
          </p:cNvPr>
          <p:cNvSpPr/>
          <p:nvPr/>
        </p:nvSpPr>
        <p:spPr>
          <a:xfrm rot="5400000">
            <a:off x="4687849" y="4209624"/>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96BD922-CC0B-412A-9DF4-A337A36CD975}"/>
              </a:ext>
            </a:extLst>
          </p:cNvPr>
          <p:cNvSpPr txBox="1"/>
          <p:nvPr/>
        </p:nvSpPr>
        <p:spPr>
          <a:xfrm>
            <a:off x="1476153" y="5070208"/>
            <a:ext cx="233910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ソースコードの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メイン画面</a:t>
            </a:r>
          </a:p>
        </p:txBody>
      </p:sp>
      <p:sp>
        <p:nvSpPr>
          <p:cNvPr id="10" name="テキスト ボックス 9">
            <a:extLst>
              <a:ext uri="{FF2B5EF4-FFF2-40B4-BE49-F238E27FC236}">
                <a16:creationId xmlns:a16="http://schemas.microsoft.com/office/drawing/2014/main" id="{902784C6-0936-4E5D-91AB-5FF9C54086F2}"/>
              </a:ext>
            </a:extLst>
          </p:cNvPr>
          <p:cNvSpPr txBox="1"/>
          <p:nvPr/>
        </p:nvSpPr>
        <p:spPr>
          <a:xfrm>
            <a:off x="4077673" y="5233854"/>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2" name="正方形/長方形 11">
            <a:extLst>
              <a:ext uri="{FF2B5EF4-FFF2-40B4-BE49-F238E27FC236}">
                <a16:creationId xmlns:a16="http://schemas.microsoft.com/office/drawing/2014/main" id="{F5672B9D-D768-2700-E6C1-AE4C965CF5F4}"/>
              </a:ext>
            </a:extLst>
          </p:cNvPr>
          <p:cNvSpPr/>
          <p:nvPr/>
        </p:nvSpPr>
        <p:spPr>
          <a:xfrm>
            <a:off x="2615459" y="2840145"/>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23A46CF-BB57-F763-CA0A-379D4E7AEFB7}"/>
              </a:ext>
            </a:extLst>
          </p:cNvPr>
          <p:cNvSpPr txBox="1"/>
          <p:nvPr/>
        </p:nvSpPr>
        <p:spPr>
          <a:xfrm>
            <a:off x="3724509" y="2579865"/>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2217028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995445-A72F-658A-C5CB-B6A706A3A047}"/>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660E2BAD-9A81-38A6-726F-7C0F2D8B216D}"/>
              </a:ext>
            </a:extLst>
          </p:cNvPr>
          <p:cNvSpPr>
            <a:spLocks noGrp="1"/>
          </p:cNvSpPr>
          <p:nvPr>
            <p:ph type="sldNum" sz="quarter" idx="12"/>
          </p:nvPr>
        </p:nvSpPr>
        <p:spPr/>
        <p:txBody>
          <a:bodyPr/>
          <a:lstStyle/>
          <a:p>
            <a:fld id="{E7DD4950-D159-4EF1-90C3-DB06CAAE7C11}" type="slidenum">
              <a:rPr kumimoji="1" lang="ja-JP" altLang="en-US" smtClean="0"/>
              <a:t>34</a:t>
            </a:fld>
            <a:endParaRPr kumimoji="1" lang="ja-JP" altLang="en-US"/>
          </a:p>
        </p:txBody>
      </p:sp>
      <p:pic>
        <p:nvPicPr>
          <p:cNvPr id="4" name="図 3">
            <a:extLst>
              <a:ext uri="{FF2B5EF4-FFF2-40B4-BE49-F238E27FC236}">
                <a16:creationId xmlns:a16="http://schemas.microsoft.com/office/drawing/2014/main" id="{282F0EEF-7EF2-6E6B-3C6B-8AEDAFB0BDDF}"/>
              </a:ext>
            </a:extLst>
          </p:cNvPr>
          <p:cNvPicPr>
            <a:picLocks noChangeAspect="1"/>
          </p:cNvPicPr>
          <p:nvPr/>
        </p:nvPicPr>
        <p:blipFill>
          <a:blip r:embed="rId2"/>
          <a:stretch>
            <a:fillRect/>
          </a:stretch>
        </p:blipFill>
        <p:spPr>
          <a:xfrm>
            <a:off x="1658706" y="1284251"/>
            <a:ext cx="5826588" cy="4684749"/>
          </a:xfrm>
          <a:prstGeom prst="rect">
            <a:avLst/>
          </a:prstGeom>
          <a:ln>
            <a:solidFill>
              <a:schemeClr val="accent1"/>
            </a:solidFill>
          </a:ln>
        </p:spPr>
      </p:pic>
      <p:cxnSp>
        <p:nvCxnSpPr>
          <p:cNvPr id="6" name="直線矢印コネクタ 5">
            <a:extLst>
              <a:ext uri="{FF2B5EF4-FFF2-40B4-BE49-F238E27FC236}">
                <a16:creationId xmlns:a16="http://schemas.microsoft.com/office/drawing/2014/main" id="{DE6905A4-520C-E8AF-AE4F-2F37779DE85E}"/>
              </a:ext>
            </a:extLst>
          </p:cNvPr>
          <p:cNvCxnSpPr/>
          <p:nvPr/>
        </p:nvCxnSpPr>
        <p:spPr>
          <a:xfrm>
            <a:off x="1121658" y="3640100"/>
            <a:ext cx="69006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D4733D1F-107D-6283-D382-A3B0B0AE594F}"/>
              </a:ext>
            </a:extLst>
          </p:cNvPr>
          <p:cNvCxnSpPr>
            <a:cxnSpLocks/>
          </p:cNvCxnSpPr>
          <p:nvPr/>
        </p:nvCxnSpPr>
        <p:spPr>
          <a:xfrm flipV="1">
            <a:off x="4474458" y="1098550"/>
            <a:ext cx="0" cy="4922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4387F1A-AE97-AAE8-0C9B-02DB3BE5D711}"/>
              </a:ext>
            </a:extLst>
          </p:cNvPr>
          <p:cNvSpPr txBox="1"/>
          <p:nvPr/>
        </p:nvSpPr>
        <p:spPr>
          <a:xfrm>
            <a:off x="2332493" y="4028415"/>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亀の最初の位置は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11" name="テキスト ボックス 10">
            <a:extLst>
              <a:ext uri="{FF2B5EF4-FFF2-40B4-BE49-F238E27FC236}">
                <a16:creationId xmlns:a16="http://schemas.microsoft.com/office/drawing/2014/main" id="{8E6BB04C-8851-F4F4-BA81-1745B8D18903}"/>
              </a:ext>
            </a:extLst>
          </p:cNvPr>
          <p:cNvSpPr txBox="1"/>
          <p:nvPr/>
        </p:nvSpPr>
        <p:spPr>
          <a:xfrm>
            <a:off x="6303535" y="3797582"/>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プラスの数</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2" name="テキスト ボックス 11">
            <a:extLst>
              <a:ext uri="{FF2B5EF4-FFF2-40B4-BE49-F238E27FC236}">
                <a16:creationId xmlns:a16="http://schemas.microsoft.com/office/drawing/2014/main" id="{0499CA41-1B45-C259-5E42-A51E0413F172}"/>
              </a:ext>
            </a:extLst>
          </p:cNvPr>
          <p:cNvSpPr txBox="1"/>
          <p:nvPr/>
        </p:nvSpPr>
        <p:spPr>
          <a:xfrm>
            <a:off x="96481" y="3704732"/>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マイナスの数</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3" name="テキスト ボックス 12">
            <a:extLst>
              <a:ext uri="{FF2B5EF4-FFF2-40B4-BE49-F238E27FC236}">
                <a16:creationId xmlns:a16="http://schemas.microsoft.com/office/drawing/2014/main" id="{FBF505DD-9DED-3887-7933-61FF5CA34B06}"/>
              </a:ext>
            </a:extLst>
          </p:cNvPr>
          <p:cNvSpPr txBox="1"/>
          <p:nvPr/>
        </p:nvSpPr>
        <p:spPr>
          <a:xfrm>
            <a:off x="4416229" y="1322821"/>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(0, </a:t>
            </a:r>
            <a:r>
              <a:rPr lang="ja-JP" altLang="en-US" sz="2400" b="1" dirty="0">
                <a:solidFill>
                  <a:schemeClr val="accent1"/>
                </a:solidFill>
                <a:latin typeface="メイリオ" panose="020B0604030504040204" pitchFamily="50" charset="-128"/>
                <a:ea typeface="メイリオ" panose="020B0604030504040204" pitchFamily="50" charset="-128"/>
              </a:rPr>
              <a:t>プラスの数</a:t>
            </a:r>
            <a:r>
              <a:rPr lang="en-US" altLang="ja-JP" sz="2400" b="1" dirty="0">
                <a:solidFill>
                  <a:schemeClr val="accent1"/>
                </a:solidFill>
                <a:latin typeface="メイリオ" panose="020B0604030504040204" pitchFamily="50" charset="-128"/>
                <a:ea typeface="メイリオ" panose="020B0604030504040204" pitchFamily="50" charset="-128"/>
              </a:rPr>
              <a:t>) </a:t>
            </a:r>
            <a:endParaRPr lang="ja-JP" altLang="en-US" sz="2400" dirty="0">
              <a:solidFill>
                <a:schemeClr val="accent1"/>
              </a:solidFill>
            </a:endParaRPr>
          </a:p>
        </p:txBody>
      </p:sp>
      <p:sp>
        <p:nvSpPr>
          <p:cNvPr id="15" name="テキスト ボックス 14">
            <a:extLst>
              <a:ext uri="{FF2B5EF4-FFF2-40B4-BE49-F238E27FC236}">
                <a16:creationId xmlns:a16="http://schemas.microsoft.com/office/drawing/2014/main" id="{694797BE-FBC5-A402-17E8-8E72B4889A69}"/>
              </a:ext>
            </a:extLst>
          </p:cNvPr>
          <p:cNvSpPr txBox="1"/>
          <p:nvPr/>
        </p:nvSpPr>
        <p:spPr>
          <a:xfrm>
            <a:off x="4416228" y="5475877"/>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(0, </a:t>
            </a:r>
            <a:r>
              <a:rPr lang="ja-JP" altLang="en-US" sz="2400" b="1" dirty="0">
                <a:solidFill>
                  <a:schemeClr val="accent1"/>
                </a:solidFill>
                <a:latin typeface="メイリオ" panose="020B0604030504040204" pitchFamily="50" charset="-128"/>
                <a:ea typeface="メイリオ" panose="020B0604030504040204" pitchFamily="50" charset="-128"/>
              </a:rPr>
              <a:t>マイナスの数</a:t>
            </a:r>
            <a:r>
              <a:rPr lang="en-US" altLang="ja-JP" sz="2400" b="1" dirty="0">
                <a:solidFill>
                  <a:schemeClr val="accent1"/>
                </a:solidFill>
                <a:latin typeface="メイリオ" panose="020B0604030504040204" pitchFamily="50" charset="-128"/>
                <a:ea typeface="メイリオ" panose="020B0604030504040204" pitchFamily="50" charset="-128"/>
              </a:rPr>
              <a:t>) </a:t>
            </a:r>
            <a:endParaRPr lang="ja-JP" altLang="en-US" sz="2400" dirty="0">
              <a:solidFill>
                <a:schemeClr val="accent1"/>
              </a:solidFill>
            </a:endParaRPr>
          </a:p>
        </p:txBody>
      </p:sp>
    </p:spTree>
    <p:extLst>
      <p:ext uri="{BB962C8B-B14F-4D97-AF65-F5344CB8AC3E}">
        <p14:creationId xmlns:p14="http://schemas.microsoft.com/office/powerpoint/2010/main" val="3287035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9819F1-AEC7-7BD8-1778-AD33F0BDEC39}"/>
              </a:ext>
            </a:extLst>
          </p:cNvPr>
          <p:cNvSpPr>
            <a:spLocks noGrp="1"/>
          </p:cNvSpPr>
          <p:nvPr>
            <p:ph type="title"/>
          </p:nvPr>
        </p:nvSpPr>
        <p:spPr/>
        <p:txBody>
          <a:bodyPr>
            <a:normAutofit/>
          </a:bodyPr>
          <a:lstStyle/>
          <a:p>
            <a:endParaRPr kumimoji="1" lang="ja-JP" altLang="en-US"/>
          </a:p>
        </p:txBody>
      </p:sp>
      <p:sp>
        <p:nvSpPr>
          <p:cNvPr id="3" name="コンテンツ プレースホルダー 2">
            <a:extLst>
              <a:ext uri="{FF2B5EF4-FFF2-40B4-BE49-F238E27FC236}">
                <a16:creationId xmlns:a16="http://schemas.microsoft.com/office/drawing/2014/main" id="{1F16C331-14E2-B107-C69C-8A1538F239C2}"/>
              </a:ext>
            </a:extLst>
          </p:cNvPr>
          <p:cNvSpPr>
            <a:spLocks noGrp="1"/>
          </p:cNvSpPr>
          <p:nvPr>
            <p:ph idx="1"/>
          </p:nvPr>
        </p:nvSpPr>
        <p:spPr/>
        <p:txBody>
          <a:bodyPr>
            <a:normAutofit/>
          </a:bodyPr>
          <a:lstStyle/>
          <a:p>
            <a:pPr marL="0" indent="0">
              <a:buNone/>
            </a:pPr>
            <a:r>
              <a:rPr kumimoji="1" lang="ja-JP" altLang="en-US" dirty="0"/>
              <a:t>①</a:t>
            </a:r>
            <a:r>
              <a:rPr lang="ja-JP" altLang="en-US" dirty="0"/>
              <a:t>１</a:t>
            </a:r>
            <a:r>
              <a:rPr kumimoji="1" lang="ja-JP" altLang="en-US" dirty="0"/>
              <a:t>つめ</a:t>
            </a:r>
          </a:p>
          <a:p>
            <a:pPr marL="0" indent="0">
              <a:buNone/>
            </a:pPr>
            <a:r>
              <a:rPr kumimoji="1" lang="en-US" altLang="ja-JP" dirty="0"/>
              <a:t>https://trinket.io/python/f29bfe71cd</a:t>
            </a:r>
          </a:p>
          <a:p>
            <a:pPr marL="0" indent="0">
              <a:buNone/>
            </a:pPr>
            <a:endParaRPr kumimoji="1" lang="en-US" altLang="ja-JP" dirty="0"/>
          </a:p>
          <a:p>
            <a:pPr marL="0" indent="0">
              <a:buNone/>
            </a:pPr>
            <a:r>
              <a:rPr kumimoji="1" lang="ja-JP" altLang="en-US" dirty="0"/>
              <a:t>②２つめ</a:t>
            </a:r>
            <a:endParaRPr kumimoji="1" lang="en-US" altLang="ja-JP" dirty="0"/>
          </a:p>
          <a:p>
            <a:pPr marL="0" indent="0">
              <a:buNone/>
            </a:pPr>
            <a:r>
              <a:rPr lang="en-US" altLang="ja-JP" b="0" i="0" dirty="0">
                <a:effectLst/>
              </a:rPr>
              <a:t>https://trinket.io/python/5366def2f4</a:t>
            </a:r>
          </a:p>
          <a:p>
            <a:pPr marL="0" indent="0">
              <a:buNone/>
            </a:pPr>
            <a:endParaRPr kumimoji="1" lang="en-US" altLang="ja-JP" dirty="0"/>
          </a:p>
          <a:p>
            <a:pPr marL="0" indent="0">
              <a:buNone/>
            </a:pPr>
            <a:r>
              <a:rPr kumimoji="1" lang="ja-JP" altLang="en-US" dirty="0"/>
              <a:t>③３つめ</a:t>
            </a:r>
          </a:p>
          <a:p>
            <a:pPr marL="0" indent="0">
              <a:buNone/>
            </a:pPr>
            <a:r>
              <a:rPr kumimoji="1" lang="en-US" altLang="ja-JP" dirty="0"/>
              <a:t>https://trinket.io/python/f8cd554693</a:t>
            </a:r>
            <a:endParaRPr kumimoji="1" lang="ja-JP" altLang="en-US" dirty="0"/>
          </a:p>
        </p:txBody>
      </p:sp>
      <p:sp>
        <p:nvSpPr>
          <p:cNvPr id="4" name="スライド番号プレースホルダー 3">
            <a:extLst>
              <a:ext uri="{FF2B5EF4-FFF2-40B4-BE49-F238E27FC236}">
                <a16:creationId xmlns:a16="http://schemas.microsoft.com/office/drawing/2014/main" id="{D5C9C950-2B86-7D8B-52EB-8C1604AC46F8}"/>
              </a:ext>
            </a:extLst>
          </p:cNvPr>
          <p:cNvSpPr>
            <a:spLocks noGrp="1"/>
          </p:cNvSpPr>
          <p:nvPr>
            <p:ph type="sldNum" sz="quarter" idx="12"/>
          </p:nvPr>
        </p:nvSpPr>
        <p:spPr/>
        <p:txBody>
          <a:bodyPr/>
          <a:lstStyle/>
          <a:p>
            <a:fld id="{E205D82C-95A1-431E-8E38-AA614A14CDCF}" type="slidenum">
              <a:rPr kumimoji="1" lang="ja-JP" altLang="en-US" smtClean="0"/>
              <a:t>35</a:t>
            </a:fld>
            <a:endParaRPr kumimoji="1" lang="ja-JP" altLang="en-US"/>
          </a:p>
        </p:txBody>
      </p:sp>
    </p:spTree>
    <p:extLst>
      <p:ext uri="{BB962C8B-B14F-4D97-AF65-F5344CB8AC3E}">
        <p14:creationId xmlns:p14="http://schemas.microsoft.com/office/powerpoint/2010/main" val="2204728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1C1ABE2-C5B9-F0CB-A9D5-BDC305894CCB}"/>
              </a:ext>
            </a:extLst>
          </p:cNvPr>
          <p:cNvPicPr>
            <a:picLocks noChangeAspect="1"/>
          </p:cNvPicPr>
          <p:nvPr/>
        </p:nvPicPr>
        <p:blipFill>
          <a:blip r:embed="rId2"/>
          <a:stretch>
            <a:fillRect/>
          </a:stretch>
        </p:blipFill>
        <p:spPr>
          <a:xfrm>
            <a:off x="3628614" y="4585566"/>
            <a:ext cx="2389008" cy="2210822"/>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a:bodyPr>
          <a:lstStyle/>
          <a:p>
            <a:r>
              <a:rPr lang="ja-JP" altLang="en-US" dirty="0"/>
              <a:t>①</a:t>
            </a:r>
            <a:endParaRPr kumimoji="1" lang="ja-JP" altLang="en-US" dirty="0"/>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6"/>
            <a:ext cx="3516134" cy="2722185"/>
          </a:xfrm>
          <a:ln>
            <a:solidFill>
              <a:schemeClr val="accent1"/>
            </a:solidFill>
          </a:ln>
        </p:spPr>
        <p:txBody>
          <a:bodyPr>
            <a:normAutofit/>
          </a:bodyPr>
          <a:lstStyle/>
          <a:p>
            <a:pPr marL="0" indent="0">
              <a:lnSpc>
                <a:spcPct val="130000"/>
              </a:lnSpc>
              <a:buNone/>
            </a:pPr>
            <a:r>
              <a:rPr kumimoji="1" lang="en-US" altLang="ja-JP" sz="2600" dirty="0"/>
              <a:t>import turtle</a:t>
            </a:r>
          </a:p>
          <a:p>
            <a:pPr marL="0" indent="0">
              <a:lnSpc>
                <a:spcPct val="130000"/>
              </a:lnSpc>
              <a:buNone/>
            </a:pPr>
            <a:r>
              <a:rPr lang="en-US" altLang="ja-JP" sz="2600" dirty="0"/>
              <a:t>t</a:t>
            </a:r>
            <a:r>
              <a:rPr kumimoji="1" lang="en-US" altLang="ja-JP" sz="2600" dirty="0"/>
              <a:t> = </a:t>
            </a:r>
            <a:r>
              <a:rPr kumimoji="1" lang="en-US" altLang="ja-JP" sz="2600" dirty="0" err="1"/>
              <a:t>turtle.Turtle</a:t>
            </a:r>
            <a:r>
              <a:rPr kumimoji="1" lang="en-US" altLang="ja-JP" sz="2600" dirty="0"/>
              <a:t>()</a:t>
            </a:r>
          </a:p>
          <a:p>
            <a:pPr marL="0" indent="0">
              <a:lnSpc>
                <a:spcPct val="130000"/>
              </a:lnSpc>
              <a:buNone/>
            </a:pPr>
            <a:r>
              <a:rPr kumimoji="1" lang="en-US" altLang="ja-JP" sz="2600" dirty="0" err="1">
                <a:solidFill>
                  <a:srgbClr val="FF0000"/>
                </a:solidFill>
              </a:rPr>
              <a:t>t.goto</a:t>
            </a:r>
            <a:r>
              <a:rPr kumimoji="1" lang="en-US" altLang="ja-JP" sz="2600" dirty="0">
                <a:solidFill>
                  <a:srgbClr val="FF0000"/>
                </a:solidFill>
              </a:rPr>
              <a:t>(0,100)</a:t>
            </a:r>
          </a:p>
          <a:p>
            <a:pPr marL="0" indent="0">
              <a:lnSpc>
                <a:spcPct val="130000"/>
              </a:lnSpc>
              <a:buNone/>
            </a:pPr>
            <a:r>
              <a:rPr kumimoji="1" lang="en-US" altLang="ja-JP" sz="2600" dirty="0" err="1">
                <a:solidFill>
                  <a:srgbClr val="FF0000"/>
                </a:solidFill>
              </a:rPr>
              <a:t>t.goto</a:t>
            </a:r>
            <a:r>
              <a:rPr kumimoji="1" lang="en-US" altLang="ja-JP" sz="2600" dirty="0">
                <a:solidFill>
                  <a:srgbClr val="FF0000"/>
                </a:solidFill>
              </a:rPr>
              <a:t>(100,0)</a:t>
            </a:r>
          </a:p>
          <a:p>
            <a:pPr marL="0" indent="0">
              <a:lnSpc>
                <a:spcPct val="130000"/>
              </a:lnSpc>
              <a:buNone/>
            </a:pP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36</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4014937" y="902931"/>
            <a:ext cx="5129063" cy="40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4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dirty="0">
                <a:solidFill>
                  <a:prstClr val="black"/>
                </a:solidFill>
                <a:latin typeface="メイリオ" panose="020B0604030504040204" pitchFamily="50" charset="-128"/>
                <a:ea typeface="メイリオ" panose="020B0604030504040204" pitchFamily="50" charset="-128"/>
              </a:rPr>
              <a:t>オブジェクト生成。</a:t>
            </a:r>
            <a:r>
              <a:rPr lang="en-US" altLang="ja-JP" sz="2400" dirty="0">
                <a:solidFill>
                  <a:prstClr val="black"/>
                </a:solidFill>
                <a:latin typeface="メイリオ" panose="020B0604030504040204" pitchFamily="50" charset="-128"/>
                <a:ea typeface="メイリオ" panose="020B0604030504040204" pitchFamily="50" charset="-128"/>
              </a:rPr>
              <a:t>t </a:t>
            </a:r>
            <a:r>
              <a:rPr lang="ja-JP" altLang="en-US" sz="2400" dirty="0">
                <a:solidFill>
                  <a:prstClr val="black"/>
                </a:solidFill>
                <a:latin typeface="メイリオ" panose="020B0604030504040204" pitchFamily="50" charset="-128"/>
                <a:ea typeface="メイリオ" panose="020B0604030504040204" pitchFamily="50" charset="-128"/>
              </a:rPr>
              <a:t>へのセット。</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ltLang="ja-JP" sz="2400" b="1" dirty="0">
                <a:solidFill>
                  <a:srgbClr val="FF0000"/>
                </a:solidFill>
                <a:latin typeface="メイリオ" panose="020B0604030504040204" pitchFamily="50" charset="-128"/>
                <a:ea typeface="メイリオ" panose="020B0604030504040204" pitchFamily="50" charset="-128"/>
              </a:rPr>
              <a:t>(0, 100) </a:t>
            </a:r>
            <a:r>
              <a:rPr lang="ja-JP" altLang="en-US" sz="2400" b="1" dirty="0">
                <a:solidFill>
                  <a:srgbClr val="FF0000"/>
                </a:solidFill>
                <a:latin typeface="メイリオ" panose="020B0604030504040204" pitchFamily="50" charset="-128"/>
                <a:ea typeface="メイリオ" panose="020B0604030504040204" pitchFamily="50" charset="-128"/>
              </a:rPr>
              <a:t>への移動</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ltLang="ja-JP" sz="2400" b="1" dirty="0">
                <a:solidFill>
                  <a:srgbClr val="FF0000"/>
                </a:solidFill>
                <a:latin typeface="メイリオ" panose="020B0604030504040204" pitchFamily="50" charset="-128"/>
                <a:ea typeface="メイリオ" panose="020B0604030504040204" pitchFamily="50" charset="-128"/>
              </a:rPr>
              <a:t>(100, 0) </a:t>
            </a:r>
            <a:r>
              <a:rPr lang="ja-JP" altLang="en-US" sz="2400" b="1" dirty="0">
                <a:solidFill>
                  <a:srgbClr val="FF0000"/>
                </a:solidFill>
                <a:latin typeface="メイリオ" panose="020B0604030504040204" pitchFamily="50" charset="-128"/>
                <a:ea typeface="メイリオ" panose="020B0604030504040204" pitchFamily="50" charset="-128"/>
              </a:rPr>
              <a:t>への移動</a:t>
            </a:r>
            <a:br>
              <a:rPr lang="en-US" altLang="ja-JP" sz="2400" b="1" dirty="0">
                <a:solidFill>
                  <a:srgbClr val="FF0000"/>
                </a:solidFill>
                <a:latin typeface="メイリオ" panose="020B0604030504040204" pitchFamily="50" charset="-128"/>
                <a:ea typeface="メイリオ" panose="020B0604030504040204" pitchFamily="50" charset="-128"/>
              </a:rPr>
            </a:b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979942" y="4817503"/>
            <a:ext cx="1415772" cy="461665"/>
          </a:xfrm>
          <a:prstGeom prst="rect">
            <a:avLst/>
          </a:prstGeom>
          <a:noFill/>
        </p:spPr>
        <p:txBody>
          <a:bodyPr wrap="none" rtlCol="0">
            <a:spAutoFit/>
          </a:bodyPr>
          <a:lstStyle/>
          <a:p>
            <a:r>
              <a:rPr kumimoji="1" lang="ja-JP" altLang="en-US" sz="2400" dirty="0"/>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3159743" y="6224255"/>
            <a:ext cx="821707" cy="247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F55462C9-96AE-F6F5-DDD9-B2EDAAA1FA48}"/>
              </a:ext>
            </a:extLst>
          </p:cNvPr>
          <p:cNvCxnSpPr>
            <a:cxnSpLocks/>
          </p:cNvCxnSpPr>
          <p:nvPr/>
        </p:nvCxnSpPr>
        <p:spPr>
          <a:xfrm flipH="1" flipV="1">
            <a:off x="4288055" y="4889634"/>
            <a:ext cx="2042894" cy="292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8ADDD9FD-0FEF-D763-891F-854ED82028C6}"/>
              </a:ext>
            </a:extLst>
          </p:cNvPr>
          <p:cNvCxnSpPr>
            <a:cxnSpLocks/>
          </p:cNvCxnSpPr>
          <p:nvPr/>
        </p:nvCxnSpPr>
        <p:spPr>
          <a:xfrm flipH="1" flipV="1">
            <a:off x="5640404" y="6279489"/>
            <a:ext cx="1022642" cy="46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1F71FD4-5102-AC7E-9700-17D77BEF0140}"/>
              </a:ext>
            </a:extLst>
          </p:cNvPr>
          <p:cNvSpPr txBox="1"/>
          <p:nvPr/>
        </p:nvSpPr>
        <p:spPr>
          <a:xfrm>
            <a:off x="6911206" y="6085088"/>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(100, 0) </a:t>
            </a:r>
            <a:endParaRPr lang="ja-JP" altLang="en-US" sz="2400" dirty="0"/>
          </a:p>
        </p:txBody>
      </p:sp>
      <p:sp>
        <p:nvSpPr>
          <p:cNvPr id="19" name="テキスト ボックス 18">
            <a:extLst>
              <a:ext uri="{FF2B5EF4-FFF2-40B4-BE49-F238E27FC236}">
                <a16:creationId xmlns:a16="http://schemas.microsoft.com/office/drawing/2014/main" id="{314DCFE9-3C79-8FA6-0B39-017A66EB9B92}"/>
              </a:ext>
            </a:extLst>
          </p:cNvPr>
          <p:cNvSpPr txBox="1"/>
          <p:nvPr/>
        </p:nvSpPr>
        <p:spPr>
          <a:xfrm>
            <a:off x="6442075" y="4972557"/>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(0, 100) </a:t>
            </a:r>
            <a:endParaRPr lang="ja-JP" altLang="en-US" sz="2400" dirty="0"/>
          </a:p>
        </p:txBody>
      </p: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087232" y="6279489"/>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79942" y="5229261"/>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Tree>
    <p:extLst>
      <p:ext uri="{BB962C8B-B14F-4D97-AF65-F5344CB8AC3E}">
        <p14:creationId xmlns:p14="http://schemas.microsoft.com/office/powerpoint/2010/main" val="1737843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DF5D1FF-DE6B-35EB-2D07-8E5CEF822D76}"/>
              </a:ext>
            </a:extLst>
          </p:cNvPr>
          <p:cNvPicPr>
            <a:picLocks noChangeAspect="1"/>
          </p:cNvPicPr>
          <p:nvPr/>
        </p:nvPicPr>
        <p:blipFill>
          <a:blip r:embed="rId2"/>
          <a:stretch>
            <a:fillRect/>
          </a:stretch>
        </p:blipFill>
        <p:spPr>
          <a:xfrm>
            <a:off x="4992304" y="4230372"/>
            <a:ext cx="3032330" cy="2627628"/>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a:bodyPr>
          <a:lstStyle/>
          <a:p>
            <a:r>
              <a:rPr kumimoji="1" lang="ja-JP" altLang="en-US" dirty="0"/>
              <a:t>②</a:t>
            </a:r>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6"/>
            <a:ext cx="3516134" cy="3824844"/>
          </a:xfrm>
          <a:ln>
            <a:solidFill>
              <a:schemeClr val="accent1"/>
            </a:solidFill>
          </a:ln>
        </p:spPr>
        <p:txBody>
          <a:bodyPr>
            <a:normAutofit fontScale="85000" lnSpcReduction="20000"/>
          </a:bodyPr>
          <a:lstStyle/>
          <a:p>
            <a:pPr marL="0" indent="0">
              <a:lnSpc>
                <a:spcPct val="130000"/>
              </a:lnSpc>
              <a:buNone/>
            </a:pPr>
            <a:r>
              <a:rPr kumimoji="1" lang="en-US" altLang="ja-JP" sz="2600" dirty="0"/>
              <a:t>import turtle</a:t>
            </a:r>
          </a:p>
          <a:p>
            <a:pPr marL="0" indent="0">
              <a:lnSpc>
                <a:spcPct val="130000"/>
              </a:lnSpc>
              <a:buNone/>
            </a:pPr>
            <a:r>
              <a:rPr lang="en-US" altLang="ja-JP" sz="2600" dirty="0"/>
              <a:t>t</a:t>
            </a:r>
            <a:r>
              <a:rPr kumimoji="1" lang="en-US" altLang="ja-JP" sz="2600" dirty="0"/>
              <a:t> = </a:t>
            </a:r>
            <a:r>
              <a:rPr kumimoji="1" lang="en-US" altLang="ja-JP" sz="2600" dirty="0" err="1"/>
              <a:t>turtle.Turtle</a:t>
            </a:r>
            <a:r>
              <a:rPr kumimoji="1" lang="en-US" altLang="ja-JP" sz="26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37</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4014937" y="902931"/>
            <a:ext cx="5129063" cy="40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4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dirty="0">
                <a:solidFill>
                  <a:prstClr val="black"/>
                </a:solidFill>
                <a:latin typeface="メイリオ" panose="020B0604030504040204" pitchFamily="50" charset="-128"/>
                <a:ea typeface="メイリオ" panose="020B0604030504040204" pitchFamily="50" charset="-128"/>
              </a:rPr>
              <a:t>オブジェクト生成。</a:t>
            </a:r>
            <a:r>
              <a:rPr lang="en-US" altLang="ja-JP" sz="2400" dirty="0">
                <a:solidFill>
                  <a:prstClr val="black"/>
                </a:solidFill>
                <a:latin typeface="メイリオ" panose="020B0604030504040204" pitchFamily="50" charset="-128"/>
                <a:ea typeface="メイリオ" panose="020B0604030504040204" pitchFamily="50" charset="-128"/>
              </a:rPr>
              <a:t>t </a:t>
            </a:r>
            <a:r>
              <a:rPr lang="ja-JP" altLang="en-US" sz="2400" dirty="0">
                <a:solidFill>
                  <a:prstClr val="black"/>
                </a:solidFill>
                <a:latin typeface="メイリオ" panose="020B0604030504040204" pitchFamily="50" charset="-128"/>
                <a:ea typeface="メイリオ" panose="020B0604030504040204" pitchFamily="50" charset="-128"/>
              </a:rPr>
              <a:t>へのセット。</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b="1" dirty="0">
                <a:solidFill>
                  <a:srgbClr val="FF0000"/>
                </a:solidFill>
                <a:latin typeface="メイリオ" panose="020B0604030504040204" pitchFamily="50" charset="-128"/>
                <a:ea typeface="メイリオ" panose="020B0604030504040204" pitchFamily="50" charset="-128"/>
              </a:rPr>
              <a:t>移動</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lang="en-US" altLang="ja-JP" sz="2400" b="1" dirty="0">
                <a:solidFill>
                  <a:srgbClr val="FF0000"/>
                </a:solidFill>
                <a:latin typeface="メイリオ" panose="020B0604030504040204" pitchFamily="50" charset="-128"/>
                <a:ea typeface="メイリオ" panose="020B0604030504040204" pitchFamily="50" charset="-128"/>
              </a:rPr>
            </a:b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979942" y="4817503"/>
            <a:ext cx="1415772" cy="461665"/>
          </a:xfrm>
          <a:prstGeom prst="rect">
            <a:avLst/>
          </a:prstGeom>
          <a:noFill/>
        </p:spPr>
        <p:txBody>
          <a:bodyPr wrap="none" rtlCol="0">
            <a:spAutoFit/>
          </a:bodyPr>
          <a:lstStyle/>
          <a:p>
            <a:r>
              <a:rPr kumimoji="1" lang="ja-JP" altLang="en-US" sz="2400" dirty="0"/>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3993461" y="5644759"/>
            <a:ext cx="2299763" cy="7481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920950" y="6200430"/>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79942" y="5229261"/>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Tree>
    <p:extLst>
      <p:ext uri="{BB962C8B-B14F-4D97-AF65-F5344CB8AC3E}">
        <p14:creationId xmlns:p14="http://schemas.microsoft.com/office/powerpoint/2010/main" val="2801133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a:bodyPr>
          <a:lstStyle/>
          <a:p>
            <a:r>
              <a:rPr kumimoji="1" lang="ja-JP" altLang="en-US" dirty="0"/>
              <a:t>③色、円</a:t>
            </a:r>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366698" y="698870"/>
            <a:ext cx="4800866" cy="3873130"/>
          </a:xfrm>
          <a:ln>
            <a:solidFill>
              <a:schemeClr val="accent1"/>
            </a:solidFill>
          </a:ln>
        </p:spPr>
        <p:txBody>
          <a:bodyPr>
            <a:noAutofit/>
          </a:bodyPr>
          <a:lstStyle/>
          <a:p>
            <a:pPr marL="0" indent="0">
              <a:lnSpc>
                <a:spcPct val="130000"/>
              </a:lnSpc>
              <a:buNone/>
            </a:pPr>
            <a:r>
              <a:rPr kumimoji="1" lang="en-US" altLang="ja-JP" sz="2000" dirty="0"/>
              <a:t>import turtle</a:t>
            </a:r>
          </a:p>
          <a:p>
            <a:pPr marL="0" indent="0">
              <a:lnSpc>
                <a:spcPct val="130000"/>
              </a:lnSpc>
              <a:buNone/>
            </a:pPr>
            <a:r>
              <a:rPr lang="en-US" altLang="ja-JP" sz="2000" dirty="0"/>
              <a:t>t</a:t>
            </a:r>
            <a:r>
              <a:rPr kumimoji="1" lang="en-US" altLang="ja-JP" sz="2000" dirty="0"/>
              <a:t> = </a:t>
            </a:r>
            <a:r>
              <a:rPr kumimoji="1" lang="en-US" altLang="ja-JP" sz="2000" dirty="0" err="1"/>
              <a:t>turtle.Turtle</a:t>
            </a:r>
            <a:r>
              <a:rPr kumimoji="1" lang="en-US" altLang="ja-JP" sz="2000" dirty="0"/>
              <a:t>()</a:t>
            </a:r>
          </a:p>
          <a:p>
            <a:pPr marL="0" indent="0">
              <a:lnSpc>
                <a:spcPct val="130000"/>
              </a:lnSpc>
              <a:buNone/>
            </a:pPr>
            <a:r>
              <a:rPr kumimoji="1" lang="en-US" altLang="ja-JP" sz="2000" b="1" dirty="0">
                <a:solidFill>
                  <a:srgbClr val="FF0000"/>
                </a:solidFill>
              </a:rPr>
              <a:t>colors = ["red", "green", "blue"]</a:t>
            </a:r>
          </a:p>
          <a:p>
            <a:pPr marL="0" indent="0">
              <a:lnSpc>
                <a:spcPct val="130000"/>
              </a:lnSpc>
              <a:buNone/>
            </a:pPr>
            <a:r>
              <a:rPr kumimoji="1" lang="en-US" altLang="ja-JP" sz="2000" b="1" dirty="0">
                <a:solidFill>
                  <a:srgbClr val="FF0000"/>
                </a:solidFill>
              </a:rPr>
              <a:t>for </a:t>
            </a:r>
            <a:r>
              <a:rPr kumimoji="1" lang="en-US" altLang="ja-JP" sz="2000" b="1" dirty="0" err="1">
                <a:solidFill>
                  <a:srgbClr val="FF0000"/>
                </a:solidFill>
              </a:rPr>
              <a:t>i</a:t>
            </a:r>
            <a:r>
              <a:rPr kumimoji="1" lang="en-US" altLang="ja-JP" sz="2000" b="1" dirty="0">
                <a:solidFill>
                  <a:srgbClr val="FF0000"/>
                </a:solidFill>
              </a:rPr>
              <a:t> in range(3):</a:t>
            </a:r>
          </a:p>
          <a:p>
            <a:pPr marL="0" indent="0">
              <a:lnSpc>
                <a:spcPct val="130000"/>
              </a:lnSpc>
              <a:buNone/>
            </a:pPr>
            <a:r>
              <a:rPr kumimoji="1" lang="en-US" altLang="ja-JP" sz="2000" b="1" dirty="0">
                <a:solidFill>
                  <a:srgbClr val="FF0000"/>
                </a:solidFill>
              </a:rPr>
              <a:t>    </a:t>
            </a:r>
            <a:r>
              <a:rPr kumimoji="1" lang="en-US" altLang="ja-JP" sz="2000" b="1" dirty="0" err="1">
                <a:solidFill>
                  <a:srgbClr val="FF0000"/>
                </a:solidFill>
              </a:rPr>
              <a:t>t.color</a:t>
            </a:r>
            <a:r>
              <a:rPr kumimoji="1" lang="en-US" altLang="ja-JP" sz="2000" b="1" dirty="0">
                <a:solidFill>
                  <a:srgbClr val="FF0000"/>
                </a:solidFill>
              </a:rPr>
              <a:t>(colors[</a:t>
            </a:r>
            <a:r>
              <a:rPr kumimoji="1" lang="en-US" altLang="ja-JP" sz="2000" b="1" dirty="0" err="1">
                <a:solidFill>
                  <a:srgbClr val="FF0000"/>
                </a:solidFill>
              </a:rPr>
              <a:t>i</a:t>
            </a:r>
            <a:r>
              <a:rPr kumimoji="1" lang="en-US" altLang="ja-JP" sz="2000" b="1" dirty="0">
                <a:solidFill>
                  <a:srgbClr val="FF0000"/>
                </a:solidFill>
              </a:rPr>
              <a:t>])</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t.circle</a:t>
            </a:r>
            <a:r>
              <a:rPr kumimoji="1" lang="en-US" altLang="ja-JP" sz="2000" b="1" dirty="0">
                <a:solidFill>
                  <a:srgbClr val="FF0000"/>
                </a:solidFill>
              </a:rPr>
              <a:t>(30)</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t.forward</a:t>
            </a:r>
            <a:r>
              <a:rPr kumimoji="1" lang="en-US" altLang="ja-JP" sz="2000" b="1" dirty="0">
                <a:solidFill>
                  <a:srgbClr val="FF0000"/>
                </a:solidFill>
              </a:rPr>
              <a:t>(50)</a:t>
            </a: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38</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5236076" y="698869"/>
            <a:ext cx="3907924" cy="4429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0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000" dirty="0">
                <a:solidFill>
                  <a:prstClr val="black"/>
                </a:solidFill>
                <a:latin typeface="メイリオ" panose="020B0604030504040204" pitchFamily="50" charset="-128"/>
                <a:ea typeface="メイリオ" panose="020B0604030504040204" pitchFamily="50" charset="-128"/>
              </a:rPr>
              <a:t>オブジェクト生成。</a:t>
            </a:r>
            <a:r>
              <a:rPr lang="en-US" altLang="ja-JP" sz="2000" dirty="0">
                <a:solidFill>
                  <a:prstClr val="black"/>
                </a:solidFill>
                <a:latin typeface="メイリオ" panose="020B0604030504040204" pitchFamily="50" charset="-128"/>
                <a:ea typeface="メイリオ" panose="020B0604030504040204" pitchFamily="50" charset="-128"/>
              </a:rPr>
              <a:t>t </a:t>
            </a:r>
            <a:r>
              <a:rPr lang="ja-JP" altLang="en-US" sz="2000" dirty="0">
                <a:solidFill>
                  <a:prstClr val="black"/>
                </a:solidFill>
                <a:latin typeface="メイリオ" panose="020B0604030504040204" pitchFamily="50" charset="-128"/>
                <a:ea typeface="メイリオ" panose="020B0604030504040204" pitchFamily="50" charset="-128"/>
              </a:rPr>
              <a:t>へのセット。</a:t>
            </a:r>
            <a:endParaRPr lang="en-US" altLang="ja-JP" sz="20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dirty="0">
                <a:solidFill>
                  <a:srgbClr val="FF0000"/>
                </a:solidFill>
                <a:latin typeface="メイリオ" panose="020B0604030504040204" pitchFamily="50" charset="-128"/>
                <a:ea typeface="メイリオ" panose="020B0604030504040204" pitchFamily="50" charset="-128"/>
              </a:rPr>
              <a:t>色は、赤、緑、青</a:t>
            </a: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kumimoji="1" lang="ja-JP" altLang="en-US" sz="2000" dirty="0">
                <a:solidFill>
                  <a:srgbClr val="FF0000"/>
                </a:solidFill>
                <a:latin typeface="メイリオ" panose="020B0604030504040204" pitchFamily="50" charset="-128"/>
                <a:ea typeface="メイリオ" panose="020B0604030504040204" pitchFamily="50" charset="-128"/>
              </a:rPr>
              <a:t>色を変える</a:t>
            </a: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lang="ja-JP" altLang="en-US" sz="2000" dirty="0">
                <a:solidFill>
                  <a:srgbClr val="FF0000"/>
                </a:solidFill>
                <a:latin typeface="メイリオ" panose="020B0604030504040204" pitchFamily="50" charset="-128"/>
                <a:ea typeface="メイリオ" panose="020B0604030504040204" pitchFamily="50" charset="-128"/>
              </a:rPr>
              <a:t>半径３０の円</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kumimoji="1" lang="ja-JP" altLang="en-US" sz="2000" dirty="0">
                <a:solidFill>
                  <a:srgbClr val="FF0000"/>
                </a:solidFill>
                <a:latin typeface="メイリオ" panose="020B0604030504040204" pitchFamily="50" charset="-128"/>
                <a:ea typeface="メイリオ" panose="020B0604030504040204" pitchFamily="50" charset="-128"/>
              </a:rPr>
              <a:t>前に</a:t>
            </a:r>
            <a:r>
              <a:rPr kumimoji="1" lang="en-US" altLang="ja-JP" sz="2000" dirty="0">
                <a:solidFill>
                  <a:srgbClr val="FF0000"/>
                </a:solidFill>
                <a:latin typeface="メイリオ" panose="020B0604030504040204" pitchFamily="50" charset="-128"/>
                <a:ea typeface="メイリオ" panose="020B0604030504040204" pitchFamily="50" charset="-128"/>
              </a:rPr>
              <a:t>50</a:t>
            </a:r>
            <a:r>
              <a:rPr kumimoji="1" lang="ja-JP" altLang="en-US" sz="2000" dirty="0">
                <a:solidFill>
                  <a:srgbClr val="FF0000"/>
                </a:solidFill>
                <a:latin typeface="メイリオ" panose="020B0604030504040204" pitchFamily="50" charset="-128"/>
                <a:ea typeface="メイリオ" panose="020B0604030504040204" pitchFamily="50" charset="-128"/>
              </a:rPr>
              <a:t>進む</a:t>
            </a: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2212737" y="5417310"/>
            <a:ext cx="1415772" cy="461665"/>
          </a:xfrm>
          <a:prstGeom prst="rect">
            <a:avLst/>
          </a:prstGeom>
          <a:noFill/>
        </p:spPr>
        <p:txBody>
          <a:bodyPr wrap="none" rtlCol="0">
            <a:spAutoFit/>
          </a:bodyPr>
          <a:lstStyle/>
          <a:p>
            <a:r>
              <a:rPr kumimoji="1" lang="ja-JP" altLang="en-US" sz="2400" dirty="0"/>
              <a:t>実行結果</a:t>
            </a:r>
          </a:p>
        </p:txBody>
      </p:sp>
      <p:pic>
        <p:nvPicPr>
          <p:cNvPr id="9" name="図 8">
            <a:extLst>
              <a:ext uri="{FF2B5EF4-FFF2-40B4-BE49-F238E27FC236}">
                <a16:creationId xmlns:a16="http://schemas.microsoft.com/office/drawing/2014/main" id="{103619EB-B60E-3F4C-A4EE-BE69E76ADE36}"/>
              </a:ext>
            </a:extLst>
          </p:cNvPr>
          <p:cNvPicPr>
            <a:picLocks noChangeAspect="1"/>
          </p:cNvPicPr>
          <p:nvPr/>
        </p:nvPicPr>
        <p:blipFill>
          <a:blip r:embed="rId2"/>
          <a:stretch>
            <a:fillRect/>
          </a:stretch>
        </p:blipFill>
        <p:spPr>
          <a:xfrm>
            <a:off x="3687559" y="4886076"/>
            <a:ext cx="4071394" cy="1867612"/>
          </a:xfrm>
          <a:prstGeom prst="rect">
            <a:avLst/>
          </a:prstGeom>
        </p:spPr>
      </p:pic>
    </p:spTree>
    <p:extLst>
      <p:ext uri="{BB962C8B-B14F-4D97-AF65-F5344CB8AC3E}">
        <p14:creationId xmlns:p14="http://schemas.microsoft.com/office/powerpoint/2010/main" val="3165116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4C739C-813B-0B5D-2073-72447CED4969}"/>
              </a:ext>
            </a:extLst>
          </p:cNvPr>
          <p:cNvSpPr>
            <a:spLocks noGrp="1"/>
          </p:cNvSpPr>
          <p:nvPr>
            <p:ph type="title"/>
          </p:nvPr>
        </p:nvSpPr>
        <p:spPr>
          <a:xfrm>
            <a:off x="465315" y="221838"/>
            <a:ext cx="8256653" cy="811596"/>
          </a:xfrm>
        </p:spPr>
        <p:txBody>
          <a:bodyPr/>
          <a:lstStyle/>
          <a:p>
            <a:r>
              <a:rPr lang="ja-JP" altLang="en-US" dirty="0"/>
              <a:t>プログラミングまとめ</a:t>
            </a:r>
            <a:endParaRPr kumimoji="1" lang="ja-JP" altLang="en-US" dirty="0"/>
          </a:p>
        </p:txBody>
      </p:sp>
      <p:sp>
        <p:nvSpPr>
          <p:cNvPr id="3" name="コンテンツ プレースホルダー 2">
            <a:extLst>
              <a:ext uri="{FF2B5EF4-FFF2-40B4-BE49-F238E27FC236}">
                <a16:creationId xmlns:a16="http://schemas.microsoft.com/office/drawing/2014/main" id="{E2C7180B-FA0F-4D49-C26B-DD1B0B4260AB}"/>
              </a:ext>
            </a:extLst>
          </p:cNvPr>
          <p:cNvSpPr>
            <a:spLocks noGrp="1"/>
          </p:cNvSpPr>
          <p:nvPr>
            <p:ph idx="1"/>
          </p:nvPr>
        </p:nvSpPr>
        <p:spPr>
          <a:xfrm>
            <a:off x="465315" y="1221204"/>
            <a:ext cx="8256653" cy="5636795"/>
          </a:xfrm>
        </p:spPr>
        <p:txBody>
          <a:bodyPr>
            <a:normAutofit lnSpcReduction="10000"/>
          </a:bodyPr>
          <a:lstStyle/>
          <a:p>
            <a:pPr marL="0" indent="0" algn="l">
              <a:buNone/>
            </a:pPr>
            <a:r>
              <a:rPr lang="ja-JP" altLang="en-US" sz="2400" b="1" i="0" dirty="0">
                <a:solidFill>
                  <a:srgbClr val="374151"/>
                </a:solidFill>
                <a:effectLst/>
                <a:latin typeface="Söhne"/>
              </a:rPr>
              <a:t>①卒業後は、</a:t>
            </a:r>
            <a:r>
              <a:rPr lang="en-US" altLang="ja-JP" sz="2400" b="1" i="0" dirty="0">
                <a:solidFill>
                  <a:srgbClr val="374151"/>
                </a:solidFill>
                <a:effectLst/>
                <a:latin typeface="Söhne"/>
              </a:rPr>
              <a:t>IT</a:t>
            </a:r>
            <a:r>
              <a:rPr lang="ja-JP" altLang="en-US" sz="2400" b="1" i="0" dirty="0">
                <a:solidFill>
                  <a:srgbClr val="374151"/>
                </a:solidFill>
                <a:effectLst/>
                <a:latin typeface="Söhne"/>
              </a:rPr>
              <a:t>エンジニアとして活躍しよう</a:t>
            </a:r>
            <a:endParaRPr lang="ja-JP" altLang="en-US" sz="2400" b="0" i="0" dirty="0">
              <a:solidFill>
                <a:srgbClr val="374151"/>
              </a:solidFill>
              <a:effectLst/>
              <a:latin typeface="Söhne"/>
            </a:endParaRPr>
          </a:p>
          <a:p>
            <a:pPr marL="0" indent="0">
              <a:buNone/>
            </a:pPr>
            <a:r>
              <a:rPr lang="ja-JP" altLang="en-US" sz="2400" b="0" i="0" dirty="0">
                <a:solidFill>
                  <a:srgbClr val="374151"/>
                </a:solidFill>
                <a:effectLst/>
                <a:latin typeface="Söhne"/>
              </a:rPr>
              <a:t>②</a:t>
            </a:r>
            <a:r>
              <a:rPr lang="ja-JP" altLang="en-US" sz="2400" b="1" i="0" dirty="0">
                <a:solidFill>
                  <a:srgbClr val="374151"/>
                </a:solidFill>
                <a:effectLst/>
                <a:latin typeface="Söhne"/>
              </a:rPr>
              <a:t>基本的なプログラミングの</a:t>
            </a:r>
            <a:r>
              <a:rPr lang="ja-JP" altLang="en-US" sz="2400" b="1" i="0">
                <a:solidFill>
                  <a:srgbClr val="374151"/>
                </a:solidFill>
                <a:effectLst/>
                <a:latin typeface="Söhne"/>
              </a:rPr>
              <a:t>知識</a:t>
            </a:r>
            <a:r>
              <a:rPr lang="ja-JP" altLang="en-US" sz="2400" b="0" i="0">
                <a:solidFill>
                  <a:srgbClr val="374151"/>
                </a:solidFill>
                <a:effectLst/>
                <a:latin typeface="Söhne"/>
              </a:rPr>
              <a:t>：</a:t>
            </a:r>
            <a:r>
              <a:rPr lang="ja-JP" altLang="en-US" sz="2400">
                <a:solidFill>
                  <a:srgbClr val="374151"/>
                </a:solidFill>
                <a:latin typeface="Söhne"/>
              </a:rPr>
              <a:t>モジュール</a:t>
            </a:r>
            <a:r>
              <a:rPr lang="ja-JP" altLang="en-US" sz="2400" b="0" i="0">
                <a:solidFill>
                  <a:srgbClr val="374151"/>
                </a:solidFill>
                <a:effectLst/>
                <a:latin typeface="Söhne"/>
              </a:rPr>
              <a:t>の</a:t>
            </a:r>
            <a:r>
              <a:rPr lang="ja-JP" altLang="en-US" sz="2400" b="0" i="0" dirty="0">
                <a:solidFill>
                  <a:srgbClr val="374151"/>
                </a:solidFill>
                <a:effectLst/>
                <a:latin typeface="Söhne"/>
              </a:rPr>
              <a:t>使用、オブジェクトの生成、メソッドの使用をおさえておくこと</a:t>
            </a:r>
            <a:endParaRPr lang="en-US" altLang="ja-JP" sz="2400" b="0" i="0" dirty="0">
              <a:solidFill>
                <a:srgbClr val="374151"/>
              </a:solidFill>
              <a:effectLst/>
              <a:latin typeface="Söhne"/>
            </a:endParaRPr>
          </a:p>
          <a:p>
            <a:pPr marL="0" indent="0" algn="l">
              <a:buNone/>
            </a:pPr>
            <a:r>
              <a:rPr lang="ja-JP" altLang="en-US" sz="2400" b="0" i="0" dirty="0">
                <a:solidFill>
                  <a:srgbClr val="374151"/>
                </a:solidFill>
                <a:effectLst/>
                <a:latin typeface="Söhne"/>
              </a:rPr>
              <a:t>③プログラミングの世界では、</a:t>
            </a:r>
            <a:r>
              <a:rPr lang="ja-JP" altLang="en-US" sz="2400" b="1" i="0" dirty="0">
                <a:solidFill>
                  <a:srgbClr val="374151"/>
                </a:solidFill>
                <a:effectLst/>
                <a:latin typeface="Söhne"/>
              </a:rPr>
              <a:t>失敗やエラーは成長のチャンス</a:t>
            </a:r>
            <a:r>
              <a:rPr lang="ja-JP" altLang="en-US" sz="2400" dirty="0">
                <a:solidFill>
                  <a:srgbClr val="374151"/>
                </a:solidFill>
                <a:latin typeface="Söhne"/>
              </a:rPr>
              <a:t>になる</a:t>
            </a:r>
            <a:r>
              <a:rPr lang="ja-JP" altLang="en-US" sz="2400" b="0" i="0" dirty="0">
                <a:solidFill>
                  <a:srgbClr val="374151"/>
                </a:solidFill>
                <a:effectLst/>
                <a:latin typeface="Söhne"/>
              </a:rPr>
              <a:t>。</a:t>
            </a:r>
            <a:endParaRPr lang="en-US" altLang="ja-JP" sz="2400" b="0" i="0" dirty="0">
              <a:solidFill>
                <a:srgbClr val="374151"/>
              </a:solidFill>
              <a:effectLst/>
              <a:latin typeface="Söhne"/>
            </a:endParaRPr>
          </a:p>
          <a:p>
            <a:pPr marL="0" indent="0" algn="l">
              <a:buNone/>
            </a:pPr>
            <a:r>
              <a:rPr lang="ja-JP" altLang="en-US" sz="2400" b="1" i="0" dirty="0">
                <a:solidFill>
                  <a:srgbClr val="374151"/>
                </a:solidFill>
                <a:effectLst/>
                <a:latin typeface="Söhne"/>
              </a:rPr>
              <a:t>④楽しみながらプログラミングに取り組もう</a:t>
            </a:r>
            <a:r>
              <a:rPr lang="ja-JP" altLang="en-US" sz="2400" b="0" i="0" dirty="0">
                <a:solidFill>
                  <a:srgbClr val="374151"/>
                </a:solidFill>
                <a:effectLst/>
                <a:latin typeface="Söhne"/>
              </a:rPr>
              <a:t>。</a:t>
            </a:r>
            <a:r>
              <a:rPr lang="ja-JP" altLang="en-US" sz="2400" b="1" i="0" dirty="0">
                <a:solidFill>
                  <a:srgbClr val="374151"/>
                </a:solidFill>
                <a:effectLst/>
                <a:latin typeface="Söhne"/>
              </a:rPr>
              <a:t>プログラミングは創造的な作業であり、自分のアイデアを形にする</a:t>
            </a:r>
            <a:r>
              <a:rPr lang="ja-JP" altLang="en-US" sz="2400" b="0" i="0" dirty="0">
                <a:solidFill>
                  <a:srgbClr val="374151"/>
                </a:solidFill>
                <a:effectLst/>
                <a:latin typeface="Söhne"/>
              </a:rPr>
              <a:t>ことができるもの。（「数学の問題を解く」ような勉強とは違う）</a:t>
            </a:r>
            <a:endParaRPr lang="en-US" altLang="ja-JP" sz="2400" b="0" i="0" dirty="0">
              <a:solidFill>
                <a:srgbClr val="374151"/>
              </a:solidFill>
              <a:effectLst/>
              <a:latin typeface="Söhne"/>
            </a:endParaRPr>
          </a:p>
          <a:p>
            <a:pPr marL="0" indent="0" algn="l">
              <a:buNone/>
            </a:pPr>
            <a:r>
              <a:rPr lang="ja-JP" altLang="en-US" sz="2400" b="1" dirty="0">
                <a:solidFill>
                  <a:srgbClr val="374151"/>
                </a:solidFill>
                <a:latin typeface="Söhne"/>
              </a:rPr>
              <a:t>⑤</a:t>
            </a:r>
            <a:r>
              <a:rPr lang="ja-JP" altLang="en-US" sz="2400" b="1" i="0" dirty="0">
                <a:solidFill>
                  <a:srgbClr val="374151"/>
                </a:solidFill>
                <a:effectLst/>
                <a:latin typeface="Söhne"/>
              </a:rPr>
              <a:t>自分が興味を持つテーマやプロジェクト</a:t>
            </a:r>
            <a:r>
              <a:rPr lang="ja-JP" altLang="en-US" sz="2400" b="0" i="0" dirty="0">
                <a:solidFill>
                  <a:srgbClr val="374151"/>
                </a:solidFill>
                <a:effectLst/>
                <a:latin typeface="Söhne"/>
              </a:rPr>
              <a:t>を見つけ、プログラミングによる作品作りに</a:t>
            </a:r>
            <a:r>
              <a:rPr lang="ja-JP" altLang="en-US" sz="2400" b="1" i="0" dirty="0">
                <a:solidFill>
                  <a:srgbClr val="374151"/>
                </a:solidFill>
                <a:effectLst/>
                <a:latin typeface="Söhne"/>
              </a:rPr>
              <a:t>挑戦</a:t>
            </a:r>
            <a:r>
              <a:rPr lang="ja-JP" altLang="en-US" sz="2400" b="0" i="0" dirty="0">
                <a:solidFill>
                  <a:srgbClr val="374151"/>
                </a:solidFill>
                <a:effectLst/>
                <a:latin typeface="Söhne"/>
              </a:rPr>
              <a:t>してみよう。行動や体験が自信と成長につながる。</a:t>
            </a:r>
            <a:endParaRPr lang="en-US" altLang="ja-JP" sz="2400" b="0" i="0" dirty="0">
              <a:solidFill>
                <a:srgbClr val="374151"/>
              </a:solidFill>
              <a:effectLst/>
              <a:latin typeface="Söhne"/>
            </a:endParaRPr>
          </a:p>
          <a:p>
            <a:pPr marL="0" indent="0">
              <a:buNone/>
            </a:pPr>
            <a:r>
              <a:rPr lang="ja-JP" altLang="en-US" sz="2400" b="1" i="0" dirty="0">
                <a:solidFill>
                  <a:srgbClr val="374151"/>
                </a:solidFill>
                <a:effectLst/>
                <a:latin typeface="Söhne"/>
              </a:rPr>
              <a:t>⑥仲間</a:t>
            </a:r>
            <a:r>
              <a:rPr lang="ja-JP" altLang="en-US" sz="2400" b="0" i="0" dirty="0">
                <a:solidFill>
                  <a:srgbClr val="374151"/>
                </a:solidFill>
                <a:effectLst/>
                <a:latin typeface="Söhne"/>
              </a:rPr>
              <a:t>や</a:t>
            </a:r>
            <a:r>
              <a:rPr lang="ja-JP" altLang="en-US" sz="2400" b="1" i="0" dirty="0">
                <a:solidFill>
                  <a:srgbClr val="374151"/>
                </a:solidFill>
                <a:effectLst/>
                <a:latin typeface="Söhne"/>
              </a:rPr>
              <a:t>インターネット</a:t>
            </a:r>
            <a:r>
              <a:rPr lang="ja-JP" altLang="en-US" sz="2400" b="0" i="0" dirty="0">
                <a:solidFill>
                  <a:srgbClr val="374151"/>
                </a:solidFill>
                <a:effectLst/>
                <a:latin typeface="Söhne"/>
              </a:rPr>
              <a:t>、</a:t>
            </a:r>
            <a:r>
              <a:rPr lang="ja-JP" altLang="en-US" sz="2400" b="1" i="0" dirty="0">
                <a:solidFill>
                  <a:srgbClr val="374151"/>
                </a:solidFill>
                <a:effectLst/>
                <a:latin typeface="Söhne"/>
              </a:rPr>
              <a:t>先生</a:t>
            </a:r>
            <a:r>
              <a:rPr lang="ja-JP" altLang="en-US" sz="2400" b="0" i="0" dirty="0">
                <a:solidFill>
                  <a:srgbClr val="374151"/>
                </a:solidFill>
                <a:effectLst/>
                <a:latin typeface="Söhne"/>
              </a:rPr>
              <a:t>、対話型</a:t>
            </a:r>
            <a:r>
              <a:rPr lang="en-US" altLang="ja-JP" sz="2400" b="0" i="0" dirty="0">
                <a:solidFill>
                  <a:srgbClr val="374151"/>
                </a:solidFill>
                <a:effectLst/>
                <a:latin typeface="Söhne"/>
              </a:rPr>
              <a:t>AI</a:t>
            </a:r>
            <a:r>
              <a:rPr lang="ja-JP" altLang="en-US" sz="2400" b="0" i="0" dirty="0">
                <a:solidFill>
                  <a:srgbClr val="374151"/>
                </a:solidFill>
                <a:effectLst/>
                <a:latin typeface="Söhne"/>
              </a:rPr>
              <a:t>（</a:t>
            </a:r>
            <a:r>
              <a:rPr lang="en-US" altLang="ja-JP" sz="2400" b="1" i="0" dirty="0">
                <a:solidFill>
                  <a:srgbClr val="374151"/>
                </a:solidFill>
                <a:effectLst/>
                <a:latin typeface="Söhne"/>
              </a:rPr>
              <a:t>ChatGPT</a:t>
            </a:r>
            <a:r>
              <a:rPr lang="ja-JP" altLang="en-US" sz="2400" b="0" i="0" dirty="0">
                <a:solidFill>
                  <a:srgbClr val="374151"/>
                </a:solidFill>
                <a:effectLst/>
                <a:latin typeface="Söhne"/>
              </a:rPr>
              <a:t>など）から学び、教えることも重要。</a:t>
            </a:r>
            <a:r>
              <a:rPr lang="ja-JP" altLang="en-US" sz="2400" b="1" i="0" dirty="0">
                <a:solidFill>
                  <a:srgbClr val="374151"/>
                </a:solidFill>
                <a:effectLst/>
                <a:latin typeface="Söhne"/>
              </a:rPr>
              <a:t>共同作業やアイデアの共有</a:t>
            </a:r>
            <a:r>
              <a:rPr lang="ja-JP" altLang="en-US" sz="2400" b="0" i="0" dirty="0">
                <a:solidFill>
                  <a:srgbClr val="374151"/>
                </a:solidFill>
                <a:effectLst/>
                <a:latin typeface="Söhne"/>
              </a:rPr>
              <a:t>を通じて、</a:t>
            </a:r>
            <a:r>
              <a:rPr lang="ja-JP" altLang="en-US" sz="2400" b="1" i="0" dirty="0">
                <a:solidFill>
                  <a:srgbClr val="374151"/>
                </a:solidFill>
                <a:effectLst/>
                <a:latin typeface="Söhne"/>
              </a:rPr>
              <a:t>学び</a:t>
            </a:r>
            <a:r>
              <a:rPr lang="ja-JP" altLang="en-US" sz="2400" b="0" i="0" dirty="0">
                <a:solidFill>
                  <a:srgbClr val="374151"/>
                </a:solidFill>
                <a:effectLst/>
                <a:latin typeface="Söhne"/>
              </a:rPr>
              <a:t>、</a:t>
            </a:r>
            <a:r>
              <a:rPr lang="ja-JP" altLang="en-US" sz="2400" b="1" i="0" dirty="0">
                <a:solidFill>
                  <a:srgbClr val="374151"/>
                </a:solidFill>
                <a:effectLst/>
                <a:latin typeface="Söhne"/>
              </a:rPr>
              <a:t>新たな視点</a:t>
            </a:r>
            <a:r>
              <a:rPr lang="ja-JP" altLang="en-US" sz="2400" b="0" i="0" dirty="0">
                <a:solidFill>
                  <a:srgbClr val="374151"/>
                </a:solidFill>
                <a:effectLst/>
                <a:latin typeface="Söhne"/>
              </a:rPr>
              <a:t>を得ることができる</a:t>
            </a:r>
            <a:endParaRPr lang="en-US" altLang="ja-JP" sz="2400" b="0" i="0" dirty="0">
              <a:solidFill>
                <a:srgbClr val="374151"/>
              </a:solidFill>
              <a:effectLst/>
              <a:latin typeface="Söhne"/>
            </a:endParaRPr>
          </a:p>
          <a:p>
            <a:pPr marL="0" indent="0" algn="l">
              <a:buNone/>
            </a:pPr>
            <a:endParaRPr kumimoji="1" lang="ja-JP" altLang="en-US" sz="2400" dirty="0"/>
          </a:p>
        </p:txBody>
      </p:sp>
      <p:sp>
        <p:nvSpPr>
          <p:cNvPr id="4" name="スライド番号プレースホルダー 3">
            <a:extLst>
              <a:ext uri="{FF2B5EF4-FFF2-40B4-BE49-F238E27FC236}">
                <a16:creationId xmlns:a16="http://schemas.microsoft.com/office/drawing/2014/main" id="{32B18D43-72B6-A854-CACD-9956CB514EAC}"/>
              </a:ext>
            </a:extLst>
          </p:cNvPr>
          <p:cNvSpPr>
            <a:spLocks noGrp="1"/>
          </p:cNvSpPr>
          <p:nvPr>
            <p:ph type="sldNum" sz="quarter" idx="12"/>
          </p:nvPr>
        </p:nvSpPr>
        <p:spPr/>
        <p:txBody>
          <a:bodyPr/>
          <a:lstStyle/>
          <a:p>
            <a:fld id="{E7DD4950-D159-4EF1-90C3-DB06CAAE7C11}" type="slidenum">
              <a:rPr kumimoji="1" lang="ja-JP" altLang="en-US" smtClean="0"/>
              <a:t>39</a:t>
            </a:fld>
            <a:endParaRPr kumimoji="1" lang="ja-JP" altLang="en-US"/>
          </a:p>
        </p:txBody>
      </p:sp>
    </p:spTree>
    <p:extLst>
      <p:ext uri="{BB962C8B-B14F-4D97-AF65-F5344CB8AC3E}">
        <p14:creationId xmlns:p14="http://schemas.microsoft.com/office/powerpoint/2010/main" val="107549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図 4" descr="膝の上にあるノートパソコン&#10;&#10;自動的に生成された説明">
            <a:extLst>
              <a:ext uri="{FF2B5EF4-FFF2-40B4-BE49-F238E27FC236}">
                <a16:creationId xmlns:a16="http://schemas.microsoft.com/office/drawing/2014/main" id="{BD6B4B29-E723-FBE1-12C9-6A0C6CE1363B}"/>
              </a:ext>
            </a:extLst>
          </p:cNvPr>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5500" r="5499" b="-2"/>
          <a:stretch/>
        </p:blipFill>
        <p:spPr>
          <a:xfrm>
            <a:off x="2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122362"/>
            <a:ext cx="6013450" cy="1709738"/>
          </a:xfrm>
        </p:spPr>
        <p:txBody>
          <a:bodyPr vert="horz" lIns="91440" tIns="45720" rIns="91440" bIns="45720" rtlCol="0" anchor="b">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１．情報工学の魅力</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white">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3200" b="0" i="0" u="none" strike="noStrike" kern="1200" cap="none" spc="0" normalizeH="0" baseline="0" noProof="0">
              <a:ln>
                <a:noFill/>
              </a:ln>
              <a:solidFill>
                <a:prstClr val="white">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9758222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lstStyle/>
          <a:p>
            <a:r>
              <a:rPr kumimoji="1" lang="en-US" altLang="ja-JP" dirty="0" err="1"/>
              <a:t>ChatGPT</a:t>
            </a:r>
            <a:endParaRPr kumimoji="1" lang="ja-JP" altLang="en-US" dirty="0"/>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143529"/>
          </a:xfrm>
        </p:spPr>
        <p:txBody>
          <a:bodyPr>
            <a:normAutofit lnSpcReduction="10000"/>
          </a:bodyPr>
          <a:lstStyle/>
          <a:p>
            <a:r>
              <a:rPr kumimoji="1" lang="en-US" altLang="ja-JP" dirty="0"/>
              <a:t>AI </a:t>
            </a:r>
            <a:r>
              <a:rPr kumimoji="1" lang="ja-JP" altLang="en-US" dirty="0"/>
              <a:t>による対話システム</a:t>
            </a:r>
            <a:endParaRPr kumimoji="1" lang="en-US" altLang="ja-JP" dirty="0"/>
          </a:p>
          <a:p>
            <a:r>
              <a:rPr kumimoji="1" lang="ja-JP" altLang="en-US" dirty="0"/>
              <a:t>文章処理（要約、推敲、翻訳）のほか、問答により学び、新たな視点を得ることができる</a:t>
            </a:r>
            <a:endParaRPr kumimoji="1" lang="en-US" altLang="ja-JP" dirty="0"/>
          </a:p>
          <a:p>
            <a:endParaRPr lang="en-US" altLang="ja-JP" dirty="0"/>
          </a:p>
          <a:p>
            <a:r>
              <a:rPr kumimoji="1" lang="en-US" altLang="ja-JP" dirty="0"/>
              <a:t>URL: </a:t>
            </a:r>
            <a:r>
              <a:rPr kumimoji="1" lang="en-US" altLang="ja-JP" dirty="0">
                <a:hlinkClick r:id="rId2"/>
              </a:rPr>
              <a:t>https://chat.openai.com/</a:t>
            </a:r>
            <a:endParaRPr kumimoji="1" lang="en-US" altLang="ja-JP" dirty="0"/>
          </a:p>
          <a:p>
            <a:r>
              <a:rPr kumimoji="1" lang="ja-JP" altLang="en-US" dirty="0"/>
              <a:t>登録必要</a:t>
            </a:r>
            <a:endParaRPr kumimoji="1" lang="en-US" altLang="ja-JP" dirty="0"/>
          </a:p>
          <a:p>
            <a:r>
              <a:rPr lang="en-US" altLang="ja-JP" b="1" dirty="0"/>
              <a:t>AI</a:t>
            </a:r>
            <a:r>
              <a:rPr lang="ja-JP" altLang="en-US" b="1" dirty="0"/>
              <a:t>の回答が間違っている場合がある</a:t>
            </a:r>
            <a:r>
              <a:rPr lang="ja-JP" altLang="en-US" dirty="0"/>
              <a:t>（必ず根拠を確かめよう）</a:t>
            </a:r>
            <a:endParaRPr lang="en-US" altLang="ja-JP" dirty="0"/>
          </a:p>
          <a:p>
            <a:r>
              <a:rPr lang="ja-JP" altLang="en-US" b="1" dirty="0"/>
              <a:t>秘密の情報やプライバシについて投稿してはいけない</a:t>
            </a:r>
            <a:endParaRPr lang="en-US" altLang="ja-JP" b="1" dirty="0"/>
          </a:p>
          <a:p>
            <a:r>
              <a:rPr lang="ja-JP" altLang="en-US" dirty="0"/>
              <a:t>大学のレポートなどは、学生自身の成果物を求めているので、</a:t>
            </a:r>
            <a:r>
              <a:rPr lang="en-US" altLang="ja-JP" dirty="0"/>
              <a:t>AI</a:t>
            </a:r>
            <a:r>
              <a:rPr lang="ja-JP" altLang="en-US" dirty="0"/>
              <a:t>の回答をそのまま提出してはいけない</a:t>
            </a:r>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fld id="{E7DD4950-D159-4EF1-90C3-DB06CAAE7C11}" type="slidenum">
              <a:rPr kumimoji="1" lang="ja-JP" altLang="en-US" smtClean="0"/>
              <a:t>40</a:t>
            </a:fld>
            <a:endParaRPr kumimoji="1" lang="ja-JP" altLang="en-US"/>
          </a:p>
        </p:txBody>
      </p:sp>
    </p:spTree>
    <p:extLst>
      <p:ext uri="{BB962C8B-B14F-4D97-AF65-F5344CB8AC3E}">
        <p14:creationId xmlns:p14="http://schemas.microsoft.com/office/powerpoint/2010/main" val="4246339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0F69-2D66-8B32-905C-A6B1BE8A0E61}"/>
              </a:ext>
            </a:extLst>
          </p:cNvPr>
          <p:cNvSpPr>
            <a:spLocks noGrp="1"/>
          </p:cNvSpPr>
          <p:nvPr>
            <p:ph type="title"/>
          </p:nvPr>
        </p:nvSpPr>
        <p:spPr>
          <a:xfrm>
            <a:off x="465315" y="221838"/>
            <a:ext cx="8256653" cy="1124518"/>
          </a:xfrm>
        </p:spPr>
        <p:txBody>
          <a:bodyPr/>
          <a:lstStyle/>
          <a:p>
            <a:r>
              <a:rPr lang="en-US" altLang="ja-JP" sz="3200" kern="100" dirty="0" err="1">
                <a:effectLst/>
                <a:cs typeface="Times New Roman" panose="02020603050405020304" pitchFamily="18" charset="0"/>
              </a:rPr>
              <a:t>ChatGPT</a:t>
            </a:r>
            <a:r>
              <a:rPr lang="en-US" altLang="ja-JP" sz="3200" kern="100" dirty="0">
                <a:effectLst/>
                <a:cs typeface="Times New Roman" panose="02020603050405020304" pitchFamily="18" charset="0"/>
              </a:rPr>
              <a:t> </a:t>
            </a:r>
            <a:r>
              <a:rPr lang="ja-JP" altLang="ja-JP" sz="3200" kern="100" dirty="0">
                <a:effectLst/>
                <a:cs typeface="Times New Roman" panose="02020603050405020304" pitchFamily="18" charset="0"/>
              </a:rPr>
              <a:t>の登録手順（登録だけであればクレジットカード等は不要</a:t>
            </a:r>
            <a:r>
              <a:rPr lang="ja-JP" altLang="en-US" kern="100" dirty="0">
                <a:cs typeface="Times New Roman" panose="02020603050405020304" pitchFamily="18" charset="0"/>
              </a:rPr>
              <a:t>．スマホは必要</a:t>
            </a:r>
            <a:r>
              <a:rPr lang="ja-JP" altLang="ja-JP" sz="3200" kern="100" dirty="0">
                <a:effectLst/>
                <a:cs typeface="Times New Roman" panose="02020603050405020304" pitchFamily="18" charset="0"/>
              </a:rPr>
              <a:t>） </a:t>
            </a:r>
            <a:r>
              <a:rPr lang="ja-JP" altLang="ja-JP" sz="3200" b="1" u="sng" kern="100" dirty="0">
                <a:effectLst/>
                <a:latin typeface="游明朝" panose="02020400000000000000" pitchFamily="18" charset="-128"/>
                <a:ea typeface="ＭＳ 明朝" panose="02020609040205080304" pitchFamily="17" charset="-128"/>
                <a:cs typeface="ＭＳ 明朝" panose="02020609040205080304" pitchFamily="17" charset="-128"/>
              </a:rPr>
              <a:t>​</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dirty="0"/>
          </a:p>
        </p:txBody>
      </p:sp>
      <p:sp>
        <p:nvSpPr>
          <p:cNvPr id="3" name="コンテンツ プレースホルダー 2">
            <a:extLst>
              <a:ext uri="{FF2B5EF4-FFF2-40B4-BE49-F238E27FC236}">
                <a16:creationId xmlns:a16="http://schemas.microsoft.com/office/drawing/2014/main" id="{DAF87543-1134-21D5-4C82-4A07EE9BC8C5}"/>
              </a:ext>
            </a:extLst>
          </p:cNvPr>
          <p:cNvSpPr>
            <a:spLocks noGrp="1"/>
          </p:cNvSpPr>
          <p:nvPr>
            <p:ph idx="1"/>
          </p:nvPr>
        </p:nvSpPr>
        <p:spPr>
          <a:xfrm>
            <a:off x="465315" y="1140106"/>
            <a:ext cx="8256653" cy="5496055"/>
          </a:xfrm>
        </p:spPr>
        <p:txBody>
          <a:bodyPr>
            <a:normAutofit/>
          </a:bodyPr>
          <a:lstStyle/>
          <a:p>
            <a:pPr marL="342900" indent="-342900" algn="l">
              <a:buFont typeface="+mj-ea"/>
              <a:buAutoNum type="circleNumDbPlain"/>
            </a:pPr>
            <a:r>
              <a:rPr lang="en-US" altLang="ja-JP" sz="2400" kern="100" dirty="0" err="1">
                <a:effectLst/>
                <a:cs typeface="Times New Roman" panose="02020603050405020304" pitchFamily="18" charset="0"/>
              </a:rPr>
              <a:t>ChatGPT</a:t>
            </a:r>
            <a:r>
              <a:rPr lang="en-US" altLang="ja-JP" sz="2400" kern="100" dirty="0">
                <a:effectLst/>
                <a:cs typeface="Times New Roman" panose="02020603050405020304" pitchFamily="18" charset="0"/>
              </a:rPr>
              <a:t> </a:t>
            </a:r>
            <a:r>
              <a:rPr lang="ja-JP" altLang="ja-JP" sz="2400" kern="100" dirty="0">
                <a:effectLst/>
                <a:cs typeface="Times New Roman" panose="02020603050405020304" pitchFamily="18" charset="0"/>
              </a:rPr>
              <a:t>の公式ページにアクセス</a:t>
            </a:r>
            <a:r>
              <a:rPr lang="en-US" altLang="ja-JP" sz="2400" kern="100" dirty="0">
                <a:effectLst/>
                <a:cs typeface="Times New Roman" panose="02020603050405020304" pitchFamily="18" charset="0"/>
              </a:rPr>
              <a:t> https://chat.openai.com/</a:t>
            </a:r>
            <a:endParaRPr lang="ja-JP" altLang="ja-JP" sz="2400" kern="100" dirty="0">
              <a:effectLst/>
              <a:cs typeface="Times New Roman" panose="02020603050405020304" pitchFamily="18" charset="0"/>
            </a:endParaRP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Sign up</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 メールアドレスとパスワードを各自で設定</a:t>
            </a: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Continue</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en-US" sz="2400" kern="100" dirty="0">
                <a:cs typeface="Times New Roman" panose="02020603050405020304" pitchFamily="18" charset="0"/>
              </a:rPr>
              <a:t> </a:t>
            </a:r>
            <a:r>
              <a:rPr lang="en-US" altLang="ja-JP" sz="2400" kern="100" dirty="0">
                <a:effectLst/>
                <a:cs typeface="Times New Roman" panose="02020603050405020304" pitchFamily="18" charset="0"/>
              </a:rPr>
              <a:t>③</a:t>
            </a:r>
            <a:r>
              <a:rPr lang="ja-JP" altLang="ja-JP" sz="2400" kern="100" dirty="0">
                <a:effectLst/>
                <a:cs typeface="Times New Roman" panose="02020603050405020304" pitchFamily="18" charset="0"/>
              </a:rPr>
              <a:t>のメールアドレスに確認メールが届くので、確認メール内の「</a:t>
            </a:r>
            <a:r>
              <a:rPr lang="en-US" altLang="ja-JP" sz="2400" b="1" kern="100" dirty="0">
                <a:effectLst/>
                <a:cs typeface="Times New Roman" panose="02020603050405020304" pitchFamily="18" charset="0"/>
              </a:rPr>
              <a:t>Verify email address</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氏名、誕生日、スマートフォンの電話番号を登録（画面は閉じないこと）</a:t>
            </a:r>
          </a:p>
          <a:p>
            <a:pPr marL="342900" indent="-342900" algn="l">
              <a:buFont typeface="+mj-ea"/>
              <a:buAutoNum type="circleNumDbPlain"/>
            </a:pPr>
            <a:r>
              <a:rPr lang="en-US" altLang="ja-JP" sz="2400" kern="100" dirty="0">
                <a:effectLst/>
                <a:cs typeface="Times New Roman" panose="02020603050405020304" pitchFamily="18" charset="0"/>
              </a:rPr>
              <a:t>⑥</a:t>
            </a:r>
            <a:r>
              <a:rPr lang="ja-JP" altLang="ja-JP" sz="2400" kern="100" dirty="0">
                <a:effectLst/>
                <a:cs typeface="Times New Roman" panose="02020603050405020304" pitchFamily="18" charset="0"/>
              </a:rPr>
              <a:t>の</a:t>
            </a:r>
            <a:r>
              <a:rPr lang="ja-JP" altLang="ja-JP" sz="2400" b="1" kern="100" dirty="0">
                <a:effectLst/>
                <a:cs typeface="Times New Roman" panose="02020603050405020304" pitchFamily="18" charset="0"/>
              </a:rPr>
              <a:t>電話番号の</a:t>
            </a:r>
            <a:r>
              <a:rPr lang="en-US" altLang="ja-JP" sz="2400" b="1" kern="100" dirty="0">
                <a:effectLst/>
                <a:cs typeface="Times New Roman" panose="02020603050405020304" pitchFamily="18" charset="0"/>
              </a:rPr>
              <a:t> SMS </a:t>
            </a:r>
            <a:r>
              <a:rPr lang="ja-JP" altLang="ja-JP" sz="2400" kern="100" dirty="0">
                <a:effectLst/>
                <a:cs typeface="Times New Roman" panose="02020603050405020304" pitchFamily="18" charset="0"/>
              </a:rPr>
              <a:t>に６桁の認証コードが届くので、画面に認証コードを入れる</a:t>
            </a: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Verity</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 使用目的を選択</a:t>
            </a:r>
          </a:p>
          <a:p>
            <a:endParaRPr kumimoji="1" lang="ja-JP" altLang="en-US" dirty="0"/>
          </a:p>
        </p:txBody>
      </p:sp>
      <p:sp>
        <p:nvSpPr>
          <p:cNvPr id="4" name="スライド番号プレースホルダー 3">
            <a:extLst>
              <a:ext uri="{FF2B5EF4-FFF2-40B4-BE49-F238E27FC236}">
                <a16:creationId xmlns:a16="http://schemas.microsoft.com/office/drawing/2014/main" id="{FE0A8222-703B-D874-EEC9-0DB7A0CBE972}"/>
              </a:ext>
            </a:extLst>
          </p:cNvPr>
          <p:cNvSpPr>
            <a:spLocks noGrp="1"/>
          </p:cNvSpPr>
          <p:nvPr>
            <p:ph type="sldNum" sz="quarter" idx="12"/>
          </p:nvPr>
        </p:nvSpPr>
        <p:spPr/>
        <p:txBody>
          <a:bodyPr/>
          <a:lstStyle/>
          <a:p>
            <a:fld id="{E7DD4950-D159-4EF1-90C3-DB06CAAE7C11}" type="slidenum">
              <a:rPr kumimoji="1" lang="ja-JP" altLang="en-US" smtClean="0"/>
              <a:t>41</a:t>
            </a:fld>
            <a:endParaRPr kumimoji="1" lang="ja-JP" altLang="en-US"/>
          </a:p>
        </p:txBody>
      </p:sp>
    </p:spTree>
    <p:extLst>
      <p:ext uri="{BB962C8B-B14F-4D97-AF65-F5344CB8AC3E}">
        <p14:creationId xmlns:p14="http://schemas.microsoft.com/office/powerpoint/2010/main" val="1507345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193251"/>
          </a:xfrm>
        </p:spPr>
        <p:txBody>
          <a:bodyPr/>
          <a:lstStyle/>
          <a:p>
            <a:r>
              <a:rPr lang="en-US" altLang="ja-JP" dirty="0" err="1"/>
              <a:t>ChatGPT</a:t>
            </a:r>
            <a:r>
              <a:rPr lang="en-US" altLang="ja-JP" dirty="0"/>
              <a:t> </a:t>
            </a:r>
            <a:r>
              <a:rPr lang="ja-JP" altLang="en-US" dirty="0"/>
              <a:t>との問答の例①　質問</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fld id="{E7DD4950-D159-4EF1-90C3-DB06CAAE7C11}" type="slidenum">
              <a:rPr kumimoji="1" lang="ja-JP" altLang="en-US" smtClean="0"/>
              <a:t>42</a:t>
            </a:fld>
            <a:endParaRPr kumimoji="1" lang="ja-JP" altLang="en-US"/>
          </a:p>
        </p:txBody>
      </p:sp>
      <p:pic>
        <p:nvPicPr>
          <p:cNvPr id="6" name="図 5">
            <a:extLst>
              <a:ext uri="{FF2B5EF4-FFF2-40B4-BE49-F238E27FC236}">
                <a16:creationId xmlns:a16="http://schemas.microsoft.com/office/drawing/2014/main" id="{5831AC37-66BD-0B5D-2CF5-92557982E462}"/>
              </a:ext>
            </a:extLst>
          </p:cNvPr>
          <p:cNvPicPr>
            <a:picLocks noChangeAspect="1"/>
          </p:cNvPicPr>
          <p:nvPr/>
        </p:nvPicPr>
        <p:blipFill>
          <a:blip r:embed="rId2"/>
          <a:stretch>
            <a:fillRect/>
          </a:stretch>
        </p:blipFill>
        <p:spPr>
          <a:xfrm>
            <a:off x="126268" y="525157"/>
            <a:ext cx="8244641" cy="580113"/>
          </a:xfrm>
          <a:prstGeom prst="rect">
            <a:avLst/>
          </a:prstGeom>
        </p:spPr>
      </p:pic>
      <p:pic>
        <p:nvPicPr>
          <p:cNvPr id="8" name="図 7">
            <a:extLst>
              <a:ext uri="{FF2B5EF4-FFF2-40B4-BE49-F238E27FC236}">
                <a16:creationId xmlns:a16="http://schemas.microsoft.com/office/drawing/2014/main" id="{AEC509BD-CCBF-2B35-6966-4E898CCA3D72}"/>
              </a:ext>
            </a:extLst>
          </p:cNvPr>
          <p:cNvPicPr>
            <a:picLocks noChangeAspect="1"/>
          </p:cNvPicPr>
          <p:nvPr/>
        </p:nvPicPr>
        <p:blipFill>
          <a:blip r:embed="rId3"/>
          <a:stretch>
            <a:fillRect/>
          </a:stretch>
        </p:blipFill>
        <p:spPr>
          <a:xfrm>
            <a:off x="90666" y="1342485"/>
            <a:ext cx="7236249" cy="5515515"/>
          </a:xfrm>
          <a:prstGeom prst="rect">
            <a:avLst/>
          </a:prstGeom>
        </p:spPr>
      </p:pic>
    </p:spTree>
    <p:extLst>
      <p:ext uri="{BB962C8B-B14F-4D97-AF65-F5344CB8AC3E}">
        <p14:creationId xmlns:p14="http://schemas.microsoft.com/office/powerpoint/2010/main" val="3666358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692562"/>
          </a:xfrm>
        </p:spPr>
        <p:txBody>
          <a:bodyPr/>
          <a:lstStyle/>
          <a:p>
            <a:r>
              <a:rPr lang="en-US" altLang="ja-JP" dirty="0" err="1"/>
              <a:t>ChatGPT</a:t>
            </a:r>
            <a:r>
              <a:rPr lang="en-US" altLang="ja-JP" dirty="0"/>
              <a:t> </a:t>
            </a:r>
            <a:r>
              <a:rPr lang="ja-JP" altLang="en-US" dirty="0"/>
              <a:t>との問答の例②　プログラム作成を頼む</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fld id="{E7DD4950-D159-4EF1-90C3-DB06CAAE7C11}" type="slidenum">
              <a:rPr kumimoji="1" lang="ja-JP" altLang="en-US" smtClean="0"/>
              <a:t>43</a:t>
            </a:fld>
            <a:endParaRPr kumimoji="1" lang="ja-JP" altLang="en-US"/>
          </a:p>
        </p:txBody>
      </p:sp>
      <p:pic>
        <p:nvPicPr>
          <p:cNvPr id="3" name="図 2" descr="テキスト&#10;&#10;自動的に生成された説明">
            <a:extLst>
              <a:ext uri="{FF2B5EF4-FFF2-40B4-BE49-F238E27FC236}">
                <a16:creationId xmlns:a16="http://schemas.microsoft.com/office/drawing/2014/main" id="{CFD76479-4792-D5B4-F37B-8EC6168097C0}"/>
              </a:ext>
            </a:extLst>
          </p:cNvPr>
          <p:cNvPicPr>
            <a:picLocks noChangeAspect="1"/>
          </p:cNvPicPr>
          <p:nvPr/>
        </p:nvPicPr>
        <p:blipFill>
          <a:blip r:embed="rId2"/>
          <a:stretch>
            <a:fillRect/>
          </a:stretch>
        </p:blipFill>
        <p:spPr>
          <a:xfrm>
            <a:off x="4815784" y="960019"/>
            <a:ext cx="4086321" cy="5578594"/>
          </a:xfrm>
          <a:prstGeom prst="rect">
            <a:avLst/>
          </a:prstGeom>
        </p:spPr>
      </p:pic>
      <p:pic>
        <p:nvPicPr>
          <p:cNvPr id="5" name="図 4" descr="テキスト&#10;&#10;中程度の精度で自動的に生成された説明">
            <a:extLst>
              <a:ext uri="{FF2B5EF4-FFF2-40B4-BE49-F238E27FC236}">
                <a16:creationId xmlns:a16="http://schemas.microsoft.com/office/drawing/2014/main" id="{6FB69FE9-2C8E-B1D3-E6B9-1BB408559150}"/>
              </a:ext>
            </a:extLst>
          </p:cNvPr>
          <p:cNvPicPr>
            <a:picLocks noChangeAspect="1"/>
          </p:cNvPicPr>
          <p:nvPr/>
        </p:nvPicPr>
        <p:blipFill>
          <a:blip r:embed="rId3"/>
          <a:stretch>
            <a:fillRect/>
          </a:stretch>
        </p:blipFill>
        <p:spPr>
          <a:xfrm>
            <a:off x="29685" y="960018"/>
            <a:ext cx="4843262" cy="1537737"/>
          </a:xfrm>
          <a:prstGeom prst="rect">
            <a:avLst/>
          </a:prstGeom>
        </p:spPr>
      </p:pic>
    </p:spTree>
    <p:extLst>
      <p:ext uri="{BB962C8B-B14F-4D97-AF65-F5344CB8AC3E}">
        <p14:creationId xmlns:p14="http://schemas.microsoft.com/office/powerpoint/2010/main" val="1328553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との問答の例③　プログラム内のミスを探すことを頼む</a:t>
            </a:r>
            <a:endParaRPr kumimoji="1" lang="ja-JP" altLang="en-US" dirty="0"/>
          </a:p>
        </p:txBody>
      </p:sp>
      <p:pic>
        <p:nvPicPr>
          <p:cNvPr id="8" name="コンテンツ プレースホルダー 7">
            <a:extLst>
              <a:ext uri="{FF2B5EF4-FFF2-40B4-BE49-F238E27FC236}">
                <a16:creationId xmlns:a16="http://schemas.microsoft.com/office/drawing/2014/main" id="{AE04A7CF-2B06-9476-2615-20C64F05CD60}"/>
              </a:ext>
            </a:extLst>
          </p:cNvPr>
          <p:cNvPicPr>
            <a:picLocks noGrp="1" noChangeAspect="1"/>
          </p:cNvPicPr>
          <p:nvPr>
            <p:ph idx="1"/>
          </p:nvPr>
        </p:nvPicPr>
        <p:blipFill>
          <a:blip r:embed="rId2"/>
          <a:stretch>
            <a:fillRect/>
          </a:stretch>
        </p:blipFill>
        <p:spPr>
          <a:xfrm>
            <a:off x="804954" y="1021959"/>
            <a:ext cx="7355244" cy="1716016"/>
          </a:xfrm>
          <a:ln>
            <a:solidFill>
              <a:schemeClr val="accent1"/>
            </a:solidFill>
          </a:ln>
        </p:spPr>
      </p:pic>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44</a:t>
            </a:fld>
            <a:endParaRPr kumimoji="1" lang="ja-JP" altLang="en-US"/>
          </a:p>
        </p:txBody>
      </p:sp>
      <p:pic>
        <p:nvPicPr>
          <p:cNvPr id="10" name="図 9">
            <a:extLst>
              <a:ext uri="{FF2B5EF4-FFF2-40B4-BE49-F238E27FC236}">
                <a16:creationId xmlns:a16="http://schemas.microsoft.com/office/drawing/2014/main" id="{285BA929-FB14-3401-6D62-869E40291335}"/>
              </a:ext>
            </a:extLst>
          </p:cNvPr>
          <p:cNvPicPr>
            <a:picLocks noChangeAspect="1"/>
          </p:cNvPicPr>
          <p:nvPr/>
        </p:nvPicPr>
        <p:blipFill>
          <a:blip r:embed="rId3"/>
          <a:stretch>
            <a:fillRect/>
          </a:stretch>
        </p:blipFill>
        <p:spPr>
          <a:xfrm>
            <a:off x="1703805" y="2967006"/>
            <a:ext cx="4492379" cy="3829382"/>
          </a:xfrm>
          <a:prstGeom prst="rect">
            <a:avLst/>
          </a:prstGeom>
        </p:spPr>
      </p:pic>
    </p:spTree>
    <p:extLst>
      <p:ext uri="{BB962C8B-B14F-4D97-AF65-F5344CB8AC3E}">
        <p14:creationId xmlns:p14="http://schemas.microsoft.com/office/powerpoint/2010/main" val="3768022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との問答の例④　疑問に思ったことを相談する</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45</a:t>
            </a:fld>
            <a:endParaRPr kumimoji="1" lang="ja-JP" altLang="en-US"/>
          </a:p>
        </p:txBody>
      </p:sp>
      <p:pic>
        <p:nvPicPr>
          <p:cNvPr id="7" name="図 6">
            <a:extLst>
              <a:ext uri="{FF2B5EF4-FFF2-40B4-BE49-F238E27FC236}">
                <a16:creationId xmlns:a16="http://schemas.microsoft.com/office/drawing/2014/main" id="{C9955AD4-3E3B-7914-6A9F-1FC9D8102D25}"/>
              </a:ext>
            </a:extLst>
          </p:cNvPr>
          <p:cNvPicPr>
            <a:picLocks noChangeAspect="1"/>
          </p:cNvPicPr>
          <p:nvPr/>
        </p:nvPicPr>
        <p:blipFill>
          <a:blip r:embed="rId2"/>
          <a:stretch>
            <a:fillRect/>
          </a:stretch>
        </p:blipFill>
        <p:spPr>
          <a:xfrm>
            <a:off x="691019" y="998203"/>
            <a:ext cx="7362826" cy="1089864"/>
          </a:xfrm>
          <a:prstGeom prst="rect">
            <a:avLst/>
          </a:prstGeom>
          <a:ln>
            <a:solidFill>
              <a:schemeClr val="accent1"/>
            </a:solidFill>
          </a:ln>
        </p:spPr>
      </p:pic>
      <p:pic>
        <p:nvPicPr>
          <p:cNvPr id="11" name="図 10">
            <a:extLst>
              <a:ext uri="{FF2B5EF4-FFF2-40B4-BE49-F238E27FC236}">
                <a16:creationId xmlns:a16="http://schemas.microsoft.com/office/drawing/2014/main" id="{54C4FA76-21F4-C9C4-CA4E-E4CAA4008562}"/>
              </a:ext>
            </a:extLst>
          </p:cNvPr>
          <p:cNvPicPr>
            <a:picLocks noChangeAspect="1"/>
          </p:cNvPicPr>
          <p:nvPr/>
        </p:nvPicPr>
        <p:blipFill>
          <a:blip r:embed="rId3"/>
          <a:stretch>
            <a:fillRect/>
          </a:stretch>
        </p:blipFill>
        <p:spPr>
          <a:xfrm>
            <a:off x="691019" y="2183086"/>
            <a:ext cx="7256988" cy="4518283"/>
          </a:xfrm>
          <a:prstGeom prst="rect">
            <a:avLst/>
          </a:prstGeom>
        </p:spPr>
      </p:pic>
    </p:spTree>
    <p:extLst>
      <p:ext uri="{BB962C8B-B14F-4D97-AF65-F5344CB8AC3E}">
        <p14:creationId xmlns:p14="http://schemas.microsoft.com/office/powerpoint/2010/main" val="2770604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との問答の例⑤　勉強用に要点の作成を頼む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46</a:t>
            </a:fld>
            <a:endParaRPr kumimoji="1" lang="ja-JP" altLang="en-US"/>
          </a:p>
        </p:txBody>
      </p:sp>
      <p:pic>
        <p:nvPicPr>
          <p:cNvPr id="5" name="図 4">
            <a:extLst>
              <a:ext uri="{FF2B5EF4-FFF2-40B4-BE49-F238E27FC236}">
                <a16:creationId xmlns:a16="http://schemas.microsoft.com/office/drawing/2014/main" id="{6E284B6A-F1DF-6555-CB7C-A19357C671A4}"/>
              </a:ext>
            </a:extLst>
          </p:cNvPr>
          <p:cNvPicPr>
            <a:picLocks noChangeAspect="1"/>
          </p:cNvPicPr>
          <p:nvPr/>
        </p:nvPicPr>
        <p:blipFill>
          <a:blip r:embed="rId2"/>
          <a:stretch>
            <a:fillRect/>
          </a:stretch>
        </p:blipFill>
        <p:spPr>
          <a:xfrm>
            <a:off x="797423" y="1000112"/>
            <a:ext cx="6994027" cy="633518"/>
          </a:xfrm>
          <a:prstGeom prst="rect">
            <a:avLst/>
          </a:prstGeom>
        </p:spPr>
      </p:pic>
      <p:pic>
        <p:nvPicPr>
          <p:cNvPr id="8" name="図 7">
            <a:extLst>
              <a:ext uri="{FF2B5EF4-FFF2-40B4-BE49-F238E27FC236}">
                <a16:creationId xmlns:a16="http://schemas.microsoft.com/office/drawing/2014/main" id="{283112AA-83F3-1DBD-97FE-CBFCE804AC69}"/>
              </a:ext>
            </a:extLst>
          </p:cNvPr>
          <p:cNvPicPr>
            <a:picLocks noChangeAspect="1"/>
          </p:cNvPicPr>
          <p:nvPr/>
        </p:nvPicPr>
        <p:blipFill>
          <a:blip r:embed="rId3"/>
          <a:stretch>
            <a:fillRect/>
          </a:stretch>
        </p:blipFill>
        <p:spPr>
          <a:xfrm>
            <a:off x="797423" y="1633630"/>
            <a:ext cx="6661964" cy="5162758"/>
          </a:xfrm>
          <a:prstGeom prst="rect">
            <a:avLst/>
          </a:prstGeom>
        </p:spPr>
      </p:pic>
    </p:spTree>
    <p:extLst>
      <p:ext uri="{BB962C8B-B14F-4D97-AF65-F5344CB8AC3E}">
        <p14:creationId xmlns:p14="http://schemas.microsoft.com/office/powerpoint/2010/main" val="3443413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との問答の例⑥　勉強用に確認問題の作成を頼む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47</a:t>
            </a:fld>
            <a:endParaRPr kumimoji="1" lang="ja-JP" altLang="en-US"/>
          </a:p>
        </p:txBody>
      </p:sp>
      <p:pic>
        <p:nvPicPr>
          <p:cNvPr id="6" name="図 5">
            <a:extLst>
              <a:ext uri="{FF2B5EF4-FFF2-40B4-BE49-F238E27FC236}">
                <a16:creationId xmlns:a16="http://schemas.microsoft.com/office/drawing/2014/main" id="{3E5CE7FA-F730-75DD-DAD9-C6F70EE6AC1C}"/>
              </a:ext>
            </a:extLst>
          </p:cNvPr>
          <p:cNvPicPr>
            <a:picLocks noChangeAspect="1"/>
          </p:cNvPicPr>
          <p:nvPr/>
        </p:nvPicPr>
        <p:blipFill>
          <a:blip r:embed="rId2"/>
          <a:stretch>
            <a:fillRect/>
          </a:stretch>
        </p:blipFill>
        <p:spPr>
          <a:xfrm>
            <a:off x="1166974" y="993114"/>
            <a:ext cx="6306976" cy="628025"/>
          </a:xfrm>
          <a:prstGeom prst="rect">
            <a:avLst/>
          </a:prstGeom>
          <a:ln>
            <a:solidFill>
              <a:schemeClr val="accent1"/>
            </a:solidFill>
          </a:ln>
        </p:spPr>
      </p:pic>
      <p:pic>
        <p:nvPicPr>
          <p:cNvPr id="9" name="図 8">
            <a:extLst>
              <a:ext uri="{FF2B5EF4-FFF2-40B4-BE49-F238E27FC236}">
                <a16:creationId xmlns:a16="http://schemas.microsoft.com/office/drawing/2014/main" id="{FAA6F5A2-C121-6B61-936B-F95673DC3A66}"/>
              </a:ext>
            </a:extLst>
          </p:cNvPr>
          <p:cNvPicPr>
            <a:picLocks noChangeAspect="1"/>
          </p:cNvPicPr>
          <p:nvPr/>
        </p:nvPicPr>
        <p:blipFill>
          <a:blip r:embed="rId3"/>
          <a:stretch>
            <a:fillRect/>
          </a:stretch>
        </p:blipFill>
        <p:spPr>
          <a:xfrm>
            <a:off x="125529" y="1936719"/>
            <a:ext cx="4464104" cy="4699443"/>
          </a:xfrm>
          <a:prstGeom prst="rect">
            <a:avLst/>
          </a:prstGeom>
        </p:spPr>
      </p:pic>
      <p:pic>
        <p:nvPicPr>
          <p:cNvPr id="11" name="図 10">
            <a:extLst>
              <a:ext uri="{FF2B5EF4-FFF2-40B4-BE49-F238E27FC236}">
                <a16:creationId xmlns:a16="http://schemas.microsoft.com/office/drawing/2014/main" id="{2D10749F-4530-DAD8-A90A-281AB0DA9FE8}"/>
              </a:ext>
            </a:extLst>
          </p:cNvPr>
          <p:cNvPicPr>
            <a:picLocks noChangeAspect="1"/>
          </p:cNvPicPr>
          <p:nvPr/>
        </p:nvPicPr>
        <p:blipFill>
          <a:blip r:embed="rId4"/>
          <a:stretch>
            <a:fillRect/>
          </a:stretch>
        </p:blipFill>
        <p:spPr>
          <a:xfrm>
            <a:off x="4662681" y="1936719"/>
            <a:ext cx="3865369" cy="3512220"/>
          </a:xfrm>
          <a:prstGeom prst="rect">
            <a:avLst/>
          </a:prstGeom>
        </p:spPr>
      </p:pic>
    </p:spTree>
    <p:extLst>
      <p:ext uri="{BB962C8B-B14F-4D97-AF65-F5344CB8AC3E}">
        <p14:creationId xmlns:p14="http://schemas.microsoft.com/office/powerpoint/2010/main" val="2963359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lstStyle/>
          <a:p>
            <a:r>
              <a:rPr kumimoji="1" lang="en-US" altLang="ja-JP" dirty="0" err="1"/>
              <a:t>ChatGPT</a:t>
            </a:r>
            <a:r>
              <a:rPr kumimoji="1" lang="en-US" altLang="ja-JP" dirty="0"/>
              <a:t> </a:t>
            </a:r>
            <a:r>
              <a:rPr kumimoji="1" lang="ja-JP" altLang="en-US" dirty="0"/>
              <a:t>利用上の注意点を再確認</a:t>
            </a:r>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762954"/>
          </a:xfrm>
        </p:spPr>
        <p:txBody>
          <a:bodyPr>
            <a:normAutofit/>
          </a:bodyPr>
          <a:lstStyle/>
          <a:p>
            <a:pPr>
              <a:lnSpc>
                <a:spcPct val="100000"/>
              </a:lnSpc>
              <a:spcBef>
                <a:spcPts val="1200"/>
              </a:spcBef>
            </a:pPr>
            <a:r>
              <a:rPr lang="en-US" altLang="ja-JP" sz="2400" b="1" dirty="0"/>
              <a:t>AI</a:t>
            </a:r>
            <a:r>
              <a:rPr lang="ja-JP" altLang="en-US" sz="2400" b="1" dirty="0"/>
              <a:t>の回答が間違っている場合がある</a:t>
            </a:r>
            <a:r>
              <a:rPr lang="en-US" altLang="ja-JP" sz="2400" dirty="0"/>
              <a:t>: </a:t>
            </a:r>
          </a:p>
          <a:p>
            <a:pPr marL="0" indent="0">
              <a:lnSpc>
                <a:spcPct val="100000"/>
              </a:lnSpc>
              <a:spcBef>
                <a:spcPts val="1200"/>
              </a:spcBef>
              <a:buNone/>
            </a:pPr>
            <a:r>
              <a:rPr lang="en-US" altLang="ja-JP" sz="2400" dirty="0" err="1"/>
              <a:t>ChatGPT</a:t>
            </a:r>
            <a:r>
              <a:rPr lang="ja-JP" altLang="en-US" sz="2400" dirty="0"/>
              <a:t>は、不正確な回答を提供する可能性がある。提供される回答は、参考にとどめ、</a:t>
            </a:r>
            <a:r>
              <a:rPr lang="ja-JP" altLang="en-US" sz="2400" b="1" dirty="0"/>
              <a:t>必ず他の信頼性の高い情報源などを確認</a:t>
            </a:r>
            <a:r>
              <a:rPr lang="ja-JP" altLang="en-US" sz="2400" dirty="0"/>
              <a:t>する。</a:t>
            </a:r>
          </a:p>
          <a:p>
            <a:pPr>
              <a:lnSpc>
                <a:spcPct val="100000"/>
              </a:lnSpc>
              <a:spcBef>
                <a:spcPts val="1200"/>
              </a:spcBef>
            </a:pPr>
            <a:r>
              <a:rPr lang="ja-JP" altLang="en-US" sz="2400" dirty="0"/>
              <a:t>秘密の情報やプライバシについての投稿</a:t>
            </a:r>
            <a:r>
              <a:rPr lang="en-US" altLang="ja-JP" sz="2400" dirty="0"/>
              <a:t>: </a:t>
            </a:r>
          </a:p>
          <a:p>
            <a:pPr marL="0" indent="0">
              <a:lnSpc>
                <a:spcPct val="100000"/>
              </a:lnSpc>
              <a:spcBef>
                <a:spcPts val="1200"/>
              </a:spcBef>
              <a:buNone/>
            </a:pPr>
            <a:r>
              <a:rPr lang="ja-JP" altLang="en-US" sz="2400" b="1" dirty="0"/>
              <a:t>個人情報や機密情報を投稿しないこと</a:t>
            </a:r>
            <a:endParaRPr lang="en-US" altLang="ja-JP" sz="2400" b="1" dirty="0"/>
          </a:p>
          <a:p>
            <a:pPr>
              <a:lnSpc>
                <a:spcPct val="100000"/>
              </a:lnSpc>
              <a:spcBef>
                <a:spcPts val="1200"/>
              </a:spcBef>
            </a:pPr>
            <a:r>
              <a:rPr lang="ja-JP" altLang="en-US" sz="2400" dirty="0"/>
              <a:t>自習などでの利用</a:t>
            </a:r>
            <a:r>
              <a:rPr lang="en-US" altLang="ja-JP" sz="2400" dirty="0"/>
              <a:t>: </a:t>
            </a:r>
          </a:p>
          <a:p>
            <a:pPr marL="0" indent="0">
              <a:lnSpc>
                <a:spcPct val="100000"/>
              </a:lnSpc>
              <a:spcBef>
                <a:spcPts val="1200"/>
              </a:spcBef>
              <a:buNone/>
            </a:pPr>
            <a:r>
              <a:rPr lang="en-US" altLang="ja-JP" sz="2400" dirty="0" err="1"/>
              <a:t>ChatGPT</a:t>
            </a:r>
            <a:r>
              <a:rPr lang="ja-JP" altLang="en-US" sz="2400" dirty="0"/>
              <a:t>は、相談相手として、自習などに役立つ。しかし、</a:t>
            </a:r>
            <a:r>
              <a:rPr lang="en-US" altLang="ja-JP" sz="2400" b="1" dirty="0" err="1"/>
              <a:t>ChatGPT</a:t>
            </a:r>
            <a:r>
              <a:rPr lang="ja-JP" altLang="en-US" sz="2400" b="1" dirty="0"/>
              <a:t> の回答をそのまま学校のレポートや宿題として提出してはいけません</a:t>
            </a:r>
            <a:r>
              <a:rPr lang="ja-JP" altLang="en-US" sz="2400" dirty="0"/>
              <a:t>。レポートや宿題は、学生自身の知識と理解を高めるためのもの。</a:t>
            </a:r>
            <a:r>
              <a:rPr lang="en-US" altLang="ja-JP" sz="2400" dirty="0"/>
              <a:t>AI</a:t>
            </a:r>
            <a:r>
              <a:rPr lang="ja-JP" altLang="en-US" sz="2400" dirty="0"/>
              <a:t>は参考として活用し、自分自身の考えや研究成果など、自分の成果物を提出することが大切。</a:t>
            </a:r>
          </a:p>
          <a:p>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fld id="{E7DD4950-D159-4EF1-90C3-DB06CAAE7C11}" type="slidenum">
              <a:rPr kumimoji="1" lang="ja-JP" altLang="en-US" smtClean="0"/>
              <a:t>48</a:t>
            </a:fld>
            <a:endParaRPr kumimoji="1" lang="ja-JP" altLang="en-US"/>
          </a:p>
        </p:txBody>
      </p:sp>
    </p:spTree>
    <p:extLst>
      <p:ext uri="{BB962C8B-B14F-4D97-AF65-F5344CB8AC3E}">
        <p14:creationId xmlns:p14="http://schemas.microsoft.com/office/powerpoint/2010/main" val="4040588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４．説明</a:t>
            </a:r>
            <a:br>
              <a:rPr lang="en-US" altLang="ja-JP" sz="4000" b="1" dirty="0">
                <a:solidFill>
                  <a:srgbClr val="FFFFFF"/>
                </a:solidFill>
                <a:latin typeface="ＭＳ ゴシック" panose="020B0609070205080204" pitchFamily="49" charset="-128"/>
                <a:ea typeface="ＭＳ ゴシック" panose="020B0609070205080204" pitchFamily="49" charset="-128"/>
              </a:rPr>
            </a:b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金子邦彦研究室</a:t>
            </a: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②</a:t>
            </a:r>
            <a:r>
              <a:rPr lang="en-US" altLang="ja-JP" sz="4000" b="1" dirty="0">
                <a:solidFill>
                  <a:srgbClr val="FFFFFF"/>
                </a:solidFill>
                <a:latin typeface="ＭＳ ゴシック" panose="020B0609070205080204" pitchFamily="49" charset="-128"/>
                <a:ea typeface="ＭＳ ゴシック" panose="020B0609070205080204" pitchFamily="49" charset="-128"/>
              </a:rPr>
              <a:t>AI</a:t>
            </a:r>
            <a:r>
              <a:rPr lang="ja-JP" altLang="en-US" sz="4000" b="1" dirty="0">
                <a:solidFill>
                  <a:srgbClr val="FFFFFF"/>
                </a:solidFill>
                <a:latin typeface="ＭＳ ゴシック" panose="020B0609070205080204" pitchFamily="49" charset="-128"/>
                <a:ea typeface="ＭＳ ゴシック" panose="020B0609070205080204" pitchFamily="49" charset="-128"/>
              </a:rPr>
              <a:t>を動作させる</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49</a:t>
            </a:fld>
            <a:endParaRPr kumimoji="1" lang="ja-JP" altLang="en-US"/>
          </a:p>
        </p:txBody>
      </p:sp>
    </p:spTree>
    <p:extLst>
      <p:ext uri="{BB962C8B-B14F-4D97-AF65-F5344CB8AC3E}">
        <p14:creationId xmlns:p14="http://schemas.microsoft.com/office/powerpoint/2010/main" val="2928733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6012211" cy="2172430"/>
          </a:xfrm>
        </p:spPr>
        <p:txBody>
          <a:bodyPr>
            <a:normAutofit/>
          </a:bodyPr>
          <a:lstStyle/>
          <a:p>
            <a:r>
              <a:rPr kumimoji="1" lang="ja-JP" altLang="en-US" sz="4000" dirty="0"/>
              <a:t>デジタル社会と情報工学</a:t>
            </a:r>
          </a:p>
        </p:txBody>
      </p:sp>
      <p:graphicFrame>
        <p:nvGraphicFramePr>
          <p:cNvPr id="13" name="コンテンツ プレースホルダー 2">
            <a:extLst>
              <a:ext uri="{FF2B5EF4-FFF2-40B4-BE49-F238E27FC236}">
                <a16:creationId xmlns:a16="http://schemas.microsoft.com/office/drawing/2014/main" id="{3259B9EF-2665-EAD5-70B9-021EC607FB5D}"/>
              </a:ext>
            </a:extLst>
          </p:cNvPr>
          <p:cNvGraphicFramePr>
            <a:graphicFrameLocks noGrp="1"/>
          </p:cNvGraphicFramePr>
          <p:nvPr>
            <p:ph idx="1"/>
          </p:nvPr>
        </p:nvGraphicFramePr>
        <p:xfrm>
          <a:off x="215900" y="1644950"/>
          <a:ext cx="5077832"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図 5" descr="ノートパソコンを使っている女性&#10;&#10;自動的に生成された説明">
            <a:extLst>
              <a:ext uri="{FF2B5EF4-FFF2-40B4-BE49-F238E27FC236}">
                <a16:creationId xmlns:a16="http://schemas.microsoft.com/office/drawing/2014/main" id="{25EDAB0F-B502-96CC-49FA-80560967D4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l="225" r="208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88680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1ABAE8-C292-D4C2-0773-996319C10A1A}"/>
              </a:ext>
            </a:extLst>
          </p:cNvPr>
          <p:cNvSpPr>
            <a:spLocks noGrp="1"/>
          </p:cNvSpPr>
          <p:nvPr>
            <p:ph type="title"/>
          </p:nvPr>
        </p:nvSpPr>
        <p:spPr>
          <a:xfrm>
            <a:off x="465315" y="221837"/>
            <a:ext cx="8256653" cy="824537"/>
          </a:xfrm>
        </p:spPr>
        <p:txBody>
          <a:bodyPr/>
          <a:lstStyle/>
          <a:p>
            <a:r>
              <a:rPr lang="ja-JP" altLang="en-US" dirty="0"/>
              <a:t>画像分類　「犬」か「猫」か？</a:t>
            </a:r>
            <a:endParaRPr kumimoji="1" lang="ja-JP" altLang="en-US" dirty="0"/>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50</a:t>
            </a:fld>
            <a:endParaRPr kumimoji="1" lang="ja-JP" altLang="en-US"/>
          </a:p>
        </p:txBody>
      </p:sp>
      <p:sp>
        <p:nvSpPr>
          <p:cNvPr id="6" name="コンテンツ プレースホルダー 5">
            <a:extLst>
              <a:ext uri="{FF2B5EF4-FFF2-40B4-BE49-F238E27FC236}">
                <a16:creationId xmlns:a16="http://schemas.microsoft.com/office/drawing/2014/main" id="{FD3ACC23-27BC-B6A5-5023-B630E37ED3D1}"/>
              </a:ext>
            </a:extLst>
          </p:cNvPr>
          <p:cNvSpPr>
            <a:spLocks noGrp="1"/>
          </p:cNvSpPr>
          <p:nvPr>
            <p:ph idx="1"/>
          </p:nvPr>
        </p:nvSpPr>
        <p:spPr/>
        <p:txBody>
          <a:bodyPr>
            <a:normAutofit/>
          </a:bodyPr>
          <a:lstStyle/>
          <a:p>
            <a:pPr marL="0" indent="0">
              <a:buNone/>
            </a:pPr>
            <a:r>
              <a:rPr lang="ja-JP" altLang="en-US" sz="2400" dirty="0"/>
              <a:t>人工知能が、画像分類を行う。与えられた画像が特定のカテゴリに属するかどうかを判定するもの。</a:t>
            </a:r>
            <a:endParaRPr lang="en-US" altLang="ja-JP" sz="2400" dirty="0"/>
          </a:p>
          <a:p>
            <a:pPr marL="0" indent="0">
              <a:buNone/>
            </a:pPr>
            <a:endParaRPr lang="en-US" altLang="ja-JP" sz="2400" dirty="0"/>
          </a:p>
        </p:txBody>
      </p:sp>
      <p:pic>
        <p:nvPicPr>
          <p:cNvPr id="5" name="図 4" descr="ノートパソコンの上に座っている猫&#10;&#10;自動的に生成された説明">
            <a:extLst>
              <a:ext uri="{FF2B5EF4-FFF2-40B4-BE49-F238E27FC236}">
                <a16:creationId xmlns:a16="http://schemas.microsoft.com/office/drawing/2014/main" id="{87372A20-CDEF-7ED4-0FA1-9BEEE17A1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51" y="2344646"/>
            <a:ext cx="3949700" cy="2962275"/>
          </a:xfrm>
          <a:prstGeom prst="rect">
            <a:avLst/>
          </a:prstGeom>
        </p:spPr>
      </p:pic>
      <p:pic>
        <p:nvPicPr>
          <p:cNvPr id="8" name="図 7" descr="草, 屋外, 家, 椅子 が含まれている画像&#10;&#10;自動的に生成された説明">
            <a:extLst>
              <a:ext uri="{FF2B5EF4-FFF2-40B4-BE49-F238E27FC236}">
                <a16:creationId xmlns:a16="http://schemas.microsoft.com/office/drawing/2014/main" id="{C96ABACE-83E4-AB3E-4671-7DC958202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876" y="2344645"/>
            <a:ext cx="4443413" cy="2962275"/>
          </a:xfrm>
          <a:prstGeom prst="rect">
            <a:avLst/>
          </a:prstGeom>
        </p:spPr>
      </p:pic>
    </p:spTree>
    <p:extLst>
      <p:ext uri="{BB962C8B-B14F-4D97-AF65-F5344CB8AC3E}">
        <p14:creationId xmlns:p14="http://schemas.microsoft.com/office/powerpoint/2010/main" val="848087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BCEE0-3345-6805-37CE-26D00C249F09}"/>
              </a:ext>
            </a:extLst>
          </p:cNvPr>
          <p:cNvSpPr>
            <a:spLocks noGrp="1"/>
          </p:cNvSpPr>
          <p:nvPr>
            <p:ph type="title"/>
          </p:nvPr>
        </p:nvSpPr>
        <p:spPr/>
        <p:txBody>
          <a:bodyPr/>
          <a:lstStyle/>
          <a:p>
            <a:r>
              <a:rPr lang="ja-JP" altLang="en-US" dirty="0"/>
              <a:t>人工知能エンジニアのスキル</a:t>
            </a:r>
            <a:endParaRPr kumimoji="1" lang="ja-JP" altLang="en-US" dirty="0"/>
          </a:p>
        </p:txBody>
      </p:sp>
      <p:sp>
        <p:nvSpPr>
          <p:cNvPr id="3" name="コンテンツ プレースホルダー 2">
            <a:extLst>
              <a:ext uri="{FF2B5EF4-FFF2-40B4-BE49-F238E27FC236}">
                <a16:creationId xmlns:a16="http://schemas.microsoft.com/office/drawing/2014/main" id="{73064C93-387F-AE50-9EFF-A5F465C9C71F}"/>
              </a:ext>
            </a:extLst>
          </p:cNvPr>
          <p:cNvSpPr>
            <a:spLocks noGrp="1"/>
          </p:cNvSpPr>
          <p:nvPr>
            <p:ph idx="1"/>
          </p:nvPr>
        </p:nvSpPr>
        <p:spPr/>
        <p:txBody>
          <a:bodyPr>
            <a:normAutofit/>
          </a:bodyPr>
          <a:lstStyle/>
          <a:p>
            <a:pPr marL="0" indent="0">
              <a:buNone/>
            </a:pPr>
            <a:r>
              <a:rPr kumimoji="1" lang="ja-JP" altLang="en-US" sz="2400" dirty="0"/>
              <a:t>人工知能エンジニアは、</a:t>
            </a:r>
            <a:r>
              <a:rPr kumimoji="1" lang="ja-JP" altLang="en-US" sz="2400" b="1" dirty="0"/>
              <a:t>多様な幅広いスキル</a:t>
            </a:r>
            <a:r>
              <a:rPr kumimoji="1" lang="ja-JP" altLang="en-US" sz="2400" dirty="0"/>
              <a:t>を活用</a:t>
            </a:r>
            <a:endParaRPr kumimoji="1" lang="en-US" altLang="ja-JP" sz="2400" dirty="0"/>
          </a:p>
          <a:p>
            <a:r>
              <a:rPr kumimoji="1" lang="ja-JP" altLang="en-US" sz="2400" dirty="0"/>
              <a:t>機械学習、ディープラーニング（ニューラルネットワーク、</a:t>
            </a:r>
            <a:r>
              <a:rPr kumimoji="1" lang="en-US" altLang="ja-JP" sz="2400" dirty="0"/>
              <a:t>CNN</a:t>
            </a:r>
            <a:r>
              <a:rPr kumimoji="1" lang="ja-JP" altLang="en-US" sz="2400" dirty="0"/>
              <a:t>、</a:t>
            </a:r>
            <a:r>
              <a:rPr kumimoji="1" lang="en-US" altLang="ja-JP" sz="2400" dirty="0"/>
              <a:t>Transformer </a:t>
            </a:r>
            <a:r>
              <a:rPr kumimoji="1" lang="ja-JP" altLang="en-US" sz="2400" dirty="0"/>
              <a:t>など）</a:t>
            </a:r>
            <a:endParaRPr kumimoji="1" lang="en-US" altLang="ja-JP" sz="2400" dirty="0"/>
          </a:p>
          <a:p>
            <a:r>
              <a:rPr lang="ja-JP" altLang="en-US" sz="2400" dirty="0"/>
              <a:t>プログラミング（</a:t>
            </a:r>
            <a:r>
              <a:rPr lang="en-US" altLang="ja-JP" sz="2400" dirty="0"/>
              <a:t>Python</a:t>
            </a:r>
            <a:r>
              <a:rPr lang="ja-JP" altLang="en-US" sz="2400" dirty="0"/>
              <a:t>、関連スキル）</a:t>
            </a:r>
            <a:endParaRPr lang="en-US" altLang="ja-JP" sz="2400" dirty="0"/>
          </a:p>
          <a:p>
            <a:r>
              <a:rPr kumimoji="1" lang="ja-JP" altLang="en-US" sz="2400" dirty="0"/>
              <a:t>データの前処理や選別、データサイエンス</a:t>
            </a:r>
            <a:endParaRPr kumimoji="1" lang="en-US" altLang="ja-JP" sz="2400" dirty="0"/>
          </a:p>
          <a:p>
            <a:r>
              <a:rPr lang="ja-JP" altLang="en-US" sz="2400" dirty="0"/>
              <a:t>倫理的な理解（</a:t>
            </a:r>
            <a:r>
              <a:rPr lang="en-US" altLang="ja-JP" sz="2400" dirty="0"/>
              <a:t>AI</a:t>
            </a:r>
            <a:r>
              <a:rPr lang="ja-JP" altLang="en-US" sz="2400" dirty="0"/>
              <a:t>の社会への影響、プライバシーなど）</a:t>
            </a:r>
            <a:endParaRPr lang="en-US" altLang="ja-JP" sz="2400" dirty="0"/>
          </a:p>
          <a:p>
            <a:r>
              <a:rPr kumimoji="1" lang="ja-JP" altLang="en-US" sz="2400" dirty="0"/>
              <a:t>ソフトスキル（チームで働く能力、スケジュール管理能力、コミュニケーション力、説明力）</a:t>
            </a:r>
          </a:p>
        </p:txBody>
      </p:sp>
      <p:sp>
        <p:nvSpPr>
          <p:cNvPr id="4" name="スライド番号プレースホルダー 3">
            <a:extLst>
              <a:ext uri="{FF2B5EF4-FFF2-40B4-BE49-F238E27FC236}">
                <a16:creationId xmlns:a16="http://schemas.microsoft.com/office/drawing/2014/main" id="{182C6FF1-B466-E653-B8A5-6833B1B91AAD}"/>
              </a:ext>
            </a:extLst>
          </p:cNvPr>
          <p:cNvSpPr>
            <a:spLocks noGrp="1"/>
          </p:cNvSpPr>
          <p:nvPr>
            <p:ph type="sldNum" sz="quarter" idx="12"/>
          </p:nvPr>
        </p:nvSpPr>
        <p:spPr/>
        <p:txBody>
          <a:bodyPr/>
          <a:lstStyle/>
          <a:p>
            <a:fld id="{E7DD4950-D159-4EF1-90C3-DB06CAAE7C11}" type="slidenum">
              <a:rPr kumimoji="1" lang="ja-JP" altLang="en-US" smtClean="0"/>
              <a:t>51</a:t>
            </a:fld>
            <a:endParaRPr kumimoji="1" lang="ja-JP" altLang="en-US"/>
          </a:p>
        </p:txBody>
      </p:sp>
    </p:spTree>
    <p:extLst>
      <p:ext uri="{BB962C8B-B14F-4D97-AF65-F5344CB8AC3E}">
        <p14:creationId xmlns:p14="http://schemas.microsoft.com/office/powerpoint/2010/main" val="361438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5F84D-96C4-C7B7-FCFD-0C2CC9BD3C46}"/>
              </a:ext>
            </a:extLst>
          </p:cNvPr>
          <p:cNvSpPr>
            <a:spLocks noGrp="1"/>
          </p:cNvSpPr>
          <p:nvPr>
            <p:ph type="title"/>
          </p:nvPr>
        </p:nvSpPr>
        <p:spPr>
          <a:xfrm>
            <a:off x="465315" y="221838"/>
            <a:ext cx="8256653" cy="912956"/>
          </a:xfrm>
        </p:spPr>
        <p:txBody>
          <a:bodyPr/>
          <a:lstStyle/>
          <a:p>
            <a:r>
              <a:rPr kumimoji="1" lang="ja-JP" altLang="en-US" dirty="0"/>
              <a:t>人工知能を制作し実行するためのプログラミングスキル</a:t>
            </a:r>
          </a:p>
        </p:txBody>
      </p:sp>
      <p:sp>
        <p:nvSpPr>
          <p:cNvPr id="3" name="コンテンツ プレースホルダー 2">
            <a:extLst>
              <a:ext uri="{FF2B5EF4-FFF2-40B4-BE49-F238E27FC236}">
                <a16:creationId xmlns:a16="http://schemas.microsoft.com/office/drawing/2014/main" id="{843E49B9-88D7-F8F5-D054-0EED76D12DFB}"/>
              </a:ext>
            </a:extLst>
          </p:cNvPr>
          <p:cNvSpPr>
            <a:spLocks noGrp="1"/>
          </p:cNvSpPr>
          <p:nvPr>
            <p:ph idx="1"/>
          </p:nvPr>
        </p:nvSpPr>
        <p:spPr>
          <a:xfrm>
            <a:off x="465315" y="1259058"/>
            <a:ext cx="8415024" cy="4765505"/>
          </a:xfrm>
        </p:spPr>
        <p:txBody>
          <a:bodyPr>
            <a:noAutofit/>
          </a:bodyPr>
          <a:lstStyle/>
          <a:p>
            <a:pPr>
              <a:lnSpc>
                <a:spcPct val="100000"/>
              </a:lnSpc>
              <a:spcBef>
                <a:spcPts val="1200"/>
              </a:spcBef>
            </a:pPr>
            <a:r>
              <a:rPr lang="ja-JP" altLang="en-US" sz="2400" b="1" dirty="0">
                <a:solidFill>
                  <a:srgbClr val="FF0000"/>
                </a:solidFill>
              </a:rPr>
              <a:t>プログラミングは、基本を押さえる</a:t>
            </a:r>
            <a:r>
              <a:rPr lang="ja-JP" altLang="en-US" sz="2400" dirty="0">
                <a:solidFill>
                  <a:srgbClr val="FF0000"/>
                </a:solidFill>
              </a:rPr>
              <a:t>（パッケージ、オブジェクト生成、メソッド、変数、関数、</a:t>
            </a:r>
            <a:r>
              <a:rPr lang="en-US" altLang="ja-JP" sz="2400" dirty="0">
                <a:solidFill>
                  <a:srgbClr val="FF0000"/>
                </a:solidFill>
              </a:rPr>
              <a:t>if</a:t>
            </a:r>
            <a:r>
              <a:rPr lang="ja-JP" altLang="en-US" sz="2400" dirty="0">
                <a:solidFill>
                  <a:srgbClr val="FF0000"/>
                </a:solidFill>
              </a:rPr>
              <a:t>、</a:t>
            </a:r>
            <a:r>
              <a:rPr lang="en-US" altLang="ja-JP" sz="2400" dirty="0">
                <a:solidFill>
                  <a:srgbClr val="FF0000"/>
                </a:solidFill>
              </a:rPr>
              <a:t>for</a:t>
            </a:r>
            <a:r>
              <a:rPr lang="ja-JP" altLang="en-US" sz="2400" dirty="0">
                <a:solidFill>
                  <a:srgbClr val="FF0000"/>
                </a:solidFill>
              </a:rPr>
              <a:t>）</a:t>
            </a:r>
            <a:endParaRPr lang="en-US" altLang="ja-JP" sz="2400" dirty="0">
              <a:solidFill>
                <a:srgbClr val="FF0000"/>
              </a:solidFill>
            </a:endParaRPr>
          </a:p>
          <a:p>
            <a:pPr>
              <a:lnSpc>
                <a:spcPct val="100000"/>
              </a:lnSpc>
              <a:spcBef>
                <a:spcPts val="1200"/>
              </a:spcBef>
            </a:pPr>
            <a:r>
              <a:rPr lang="ja-JP" altLang="en-US" sz="2400" b="1" dirty="0">
                <a:solidFill>
                  <a:srgbClr val="FF0000"/>
                </a:solidFill>
              </a:rPr>
              <a:t>関連スキル</a:t>
            </a:r>
            <a:r>
              <a:rPr lang="ja-JP" altLang="en-US" sz="2400" dirty="0"/>
              <a:t>を</a:t>
            </a:r>
            <a:r>
              <a:rPr lang="ja-JP" altLang="en-US" sz="2400" dirty="0">
                <a:solidFill>
                  <a:srgbClr val="FF0000"/>
                </a:solidFill>
              </a:rPr>
              <a:t>必要に応じて自主的に学ぶ</a:t>
            </a:r>
            <a:endParaRPr lang="en-US" altLang="ja-JP" sz="2400" dirty="0">
              <a:solidFill>
                <a:srgbClr val="FF0000"/>
              </a:solidFill>
            </a:endParaRPr>
          </a:p>
          <a:p>
            <a:pPr lvl="1">
              <a:lnSpc>
                <a:spcPct val="100000"/>
              </a:lnSpc>
            </a:pPr>
            <a:r>
              <a:rPr lang="ja-JP" altLang="en-US" sz="2000" b="1" dirty="0"/>
              <a:t>システムデザイン</a:t>
            </a:r>
            <a:r>
              <a:rPr lang="en-US" altLang="ja-JP" sz="2000" dirty="0"/>
              <a:t>: </a:t>
            </a:r>
            <a:r>
              <a:rPr lang="ja-JP" altLang="en-US" sz="2000" dirty="0"/>
              <a:t>ソフトウェアのアーキテクチャと設計</a:t>
            </a:r>
            <a:endParaRPr lang="en-US" altLang="ja-JP" sz="2000" dirty="0"/>
          </a:p>
          <a:p>
            <a:pPr lvl="1">
              <a:lnSpc>
                <a:spcPct val="100000"/>
              </a:lnSpc>
            </a:pPr>
            <a:r>
              <a:rPr lang="ja-JP" altLang="en-US" sz="2000" b="1" dirty="0"/>
              <a:t>試作とテスト</a:t>
            </a:r>
            <a:r>
              <a:rPr lang="en-US" altLang="ja-JP" sz="2000" dirty="0"/>
              <a:t>: </a:t>
            </a:r>
            <a:r>
              <a:rPr lang="ja-JP" altLang="en-US" sz="2000" dirty="0"/>
              <a:t>コードが意図した通りに動作することを確認。テスト駆動開発（</a:t>
            </a:r>
            <a:r>
              <a:rPr lang="en-US" altLang="ja-JP" sz="2000" dirty="0"/>
              <a:t>TDD</a:t>
            </a:r>
            <a:r>
              <a:rPr lang="ja-JP" altLang="en-US" sz="2000" dirty="0"/>
              <a:t>）など。</a:t>
            </a:r>
          </a:p>
          <a:p>
            <a:pPr lvl="1">
              <a:lnSpc>
                <a:spcPct val="100000"/>
              </a:lnSpc>
            </a:pPr>
            <a:r>
              <a:rPr lang="ja-JP" altLang="en-US" sz="2000" b="1" dirty="0"/>
              <a:t>バージョン管理</a:t>
            </a:r>
            <a:r>
              <a:rPr lang="en-US" altLang="ja-JP" sz="2000" dirty="0"/>
              <a:t>: git</a:t>
            </a:r>
            <a:r>
              <a:rPr lang="ja-JP" altLang="en-US" sz="2000" dirty="0"/>
              <a:t>のようなバージョン管理ツールで、プログラムの変更履歴を管理。</a:t>
            </a:r>
          </a:p>
          <a:p>
            <a:pPr lvl="1">
              <a:lnSpc>
                <a:spcPct val="100000"/>
              </a:lnSpc>
            </a:pPr>
            <a:r>
              <a:rPr lang="ja-JP" altLang="en-US" sz="2000" b="1" dirty="0"/>
              <a:t>クラウドの活用</a:t>
            </a:r>
            <a:r>
              <a:rPr lang="en-US" altLang="ja-JP" sz="2000" dirty="0"/>
              <a:t>: AWS</a:t>
            </a:r>
            <a:r>
              <a:rPr lang="ja-JP" altLang="en-US" sz="2000" dirty="0"/>
              <a:t>などのクラウドサービスを利用。アプリケーションのデプロイ。</a:t>
            </a:r>
          </a:p>
          <a:p>
            <a:pPr lvl="1">
              <a:lnSpc>
                <a:spcPct val="100000"/>
              </a:lnSpc>
            </a:pPr>
            <a:r>
              <a:rPr lang="ja-JP" altLang="en-US" sz="2000" b="1" dirty="0"/>
              <a:t>データベース管理</a:t>
            </a:r>
            <a:r>
              <a:rPr lang="en-US" altLang="ja-JP" sz="2000" dirty="0"/>
              <a:t>: SQL</a:t>
            </a:r>
            <a:r>
              <a:rPr lang="ja-JP" altLang="en-US" sz="2000" dirty="0"/>
              <a:t>などのデータベース言語。</a:t>
            </a:r>
          </a:p>
          <a:p>
            <a:pPr lvl="1">
              <a:lnSpc>
                <a:spcPct val="100000"/>
              </a:lnSpc>
            </a:pPr>
            <a:r>
              <a:rPr lang="ja-JP" altLang="en-US" sz="2000" b="1" dirty="0"/>
              <a:t>高速数値計算</a:t>
            </a:r>
            <a:r>
              <a:rPr lang="en-US" altLang="ja-JP" sz="2000" dirty="0"/>
              <a:t>: NumPy</a:t>
            </a:r>
            <a:r>
              <a:rPr lang="ja-JP" altLang="en-US" sz="2000" dirty="0"/>
              <a:t>や</a:t>
            </a:r>
            <a:r>
              <a:rPr lang="en-US" altLang="ja-JP" sz="2000" dirty="0"/>
              <a:t>Pandas</a:t>
            </a:r>
            <a:r>
              <a:rPr lang="ja-JP" altLang="en-US" sz="2000" dirty="0"/>
              <a:t>のようなライブラリを使って、大量のデータを効率的に処理。</a:t>
            </a:r>
          </a:p>
          <a:p>
            <a:pPr lvl="1">
              <a:lnSpc>
                <a:spcPct val="100000"/>
              </a:lnSpc>
            </a:pPr>
            <a:r>
              <a:rPr lang="ja-JP" altLang="en-US" sz="2000" b="1" dirty="0"/>
              <a:t>ビッグデータ処理</a:t>
            </a:r>
            <a:r>
              <a:rPr lang="en-US" altLang="ja-JP" sz="2000" dirty="0"/>
              <a:t>:</a:t>
            </a:r>
            <a:r>
              <a:rPr lang="ja-JP" altLang="en-US" sz="2000" dirty="0"/>
              <a:t>大規模なデータセットを扱う</a:t>
            </a:r>
            <a:r>
              <a:rPr lang="en-US" altLang="ja-JP" sz="2000" dirty="0"/>
              <a:t>Hadoop</a:t>
            </a:r>
            <a:r>
              <a:rPr lang="ja-JP" altLang="en-US" sz="2000" dirty="0"/>
              <a:t>や</a:t>
            </a:r>
            <a:r>
              <a:rPr lang="en-US" altLang="ja-JP" sz="2000" dirty="0"/>
              <a:t>Spark</a:t>
            </a:r>
            <a:r>
              <a:rPr lang="ja-JP" altLang="en-US" sz="2000" dirty="0"/>
              <a:t>など。</a:t>
            </a:r>
          </a:p>
        </p:txBody>
      </p:sp>
      <p:sp>
        <p:nvSpPr>
          <p:cNvPr id="4" name="スライド番号プレースホルダー 3">
            <a:extLst>
              <a:ext uri="{FF2B5EF4-FFF2-40B4-BE49-F238E27FC236}">
                <a16:creationId xmlns:a16="http://schemas.microsoft.com/office/drawing/2014/main" id="{F0393E8A-3477-5F21-3D1C-F3FEC92F139C}"/>
              </a:ext>
            </a:extLst>
          </p:cNvPr>
          <p:cNvSpPr>
            <a:spLocks noGrp="1"/>
          </p:cNvSpPr>
          <p:nvPr>
            <p:ph type="sldNum" sz="quarter" idx="12"/>
          </p:nvPr>
        </p:nvSpPr>
        <p:spPr/>
        <p:txBody>
          <a:bodyPr/>
          <a:lstStyle/>
          <a:p>
            <a:fld id="{E7DD4950-D159-4EF1-90C3-DB06CAAE7C11}" type="slidenum">
              <a:rPr kumimoji="1" lang="ja-JP" altLang="en-US" smtClean="0"/>
              <a:t>52</a:t>
            </a:fld>
            <a:endParaRPr kumimoji="1" lang="ja-JP" altLang="en-US"/>
          </a:p>
        </p:txBody>
      </p:sp>
    </p:spTree>
    <p:extLst>
      <p:ext uri="{BB962C8B-B14F-4D97-AF65-F5344CB8AC3E}">
        <p14:creationId xmlns:p14="http://schemas.microsoft.com/office/powerpoint/2010/main" val="2892805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520701-BD0D-0906-7B1B-8A9A4542CE21}"/>
              </a:ext>
            </a:extLst>
          </p:cNvPr>
          <p:cNvSpPr>
            <a:spLocks noGrp="1"/>
          </p:cNvSpPr>
          <p:nvPr>
            <p:ph type="title"/>
          </p:nvPr>
        </p:nvSpPr>
        <p:spPr/>
        <p:txBody>
          <a:bodyPr/>
          <a:lstStyle/>
          <a:p>
            <a:r>
              <a:rPr kumimoji="1" lang="ja-JP" altLang="en-US" dirty="0"/>
              <a:t>人工知能プログラムの構成</a:t>
            </a:r>
          </a:p>
        </p:txBody>
      </p:sp>
      <p:sp>
        <p:nvSpPr>
          <p:cNvPr id="3" name="コンテンツ プレースホルダー 2">
            <a:extLst>
              <a:ext uri="{FF2B5EF4-FFF2-40B4-BE49-F238E27FC236}">
                <a16:creationId xmlns:a16="http://schemas.microsoft.com/office/drawing/2014/main" id="{AC3E77DB-53D4-B1AA-23BB-47408CA17908}"/>
              </a:ext>
            </a:extLst>
          </p:cNvPr>
          <p:cNvSpPr>
            <a:spLocks noGrp="1"/>
          </p:cNvSpPr>
          <p:nvPr>
            <p:ph idx="1"/>
          </p:nvPr>
        </p:nvSpPr>
        <p:spPr/>
        <p:txBody>
          <a:bodyPr/>
          <a:lstStyle/>
          <a:p>
            <a:pPr marL="514350" indent="-514350">
              <a:buFont typeface="+mj-lt"/>
              <a:buAutoNum type="arabicPeriod"/>
            </a:pPr>
            <a:r>
              <a:rPr lang="ja-JP" altLang="en-US" sz="2400" dirty="0"/>
              <a:t>学習データ</a:t>
            </a:r>
            <a:r>
              <a:rPr kumimoji="1" lang="ja-JP" altLang="en-US" sz="2400" dirty="0"/>
              <a:t>の読み込みと前処理</a:t>
            </a:r>
          </a:p>
          <a:p>
            <a:pPr marL="514350" indent="-514350">
              <a:buFont typeface="+mj-lt"/>
              <a:buAutoNum type="arabicPeriod"/>
            </a:pPr>
            <a:r>
              <a:rPr kumimoji="1" lang="ja-JP" altLang="en-US" sz="2400" dirty="0"/>
              <a:t>モデルの構築</a:t>
            </a:r>
          </a:p>
          <a:p>
            <a:pPr marL="514350" indent="-514350">
              <a:buFont typeface="+mj-lt"/>
              <a:buAutoNum type="arabicPeriod"/>
            </a:pPr>
            <a:r>
              <a:rPr kumimoji="1" lang="ja-JP" altLang="en-US" sz="2400" dirty="0"/>
              <a:t>モデルのコンパイル</a:t>
            </a:r>
          </a:p>
          <a:p>
            <a:pPr marL="514350" indent="-514350">
              <a:buFont typeface="+mj-lt"/>
              <a:buAutoNum type="arabicPeriod"/>
            </a:pPr>
            <a:r>
              <a:rPr kumimoji="1" lang="ja-JP" altLang="en-US" sz="2400" dirty="0"/>
              <a:t>学習</a:t>
            </a:r>
          </a:p>
          <a:p>
            <a:pPr marL="514350" indent="-514350">
              <a:buFont typeface="+mj-lt"/>
              <a:buAutoNum type="arabicPeriod"/>
            </a:pPr>
            <a:r>
              <a:rPr kumimoji="1" lang="ja-JP" altLang="en-US" sz="2400" dirty="0"/>
              <a:t>モデルの検証</a:t>
            </a:r>
          </a:p>
          <a:p>
            <a:pPr marL="514350" indent="-514350">
              <a:buFont typeface="+mj-lt"/>
              <a:buAutoNum type="arabicPeriod"/>
            </a:pPr>
            <a:r>
              <a:rPr lang="ja-JP" altLang="en-US" sz="2400" dirty="0"/>
              <a:t>タスク（人工知能に本来させたい処理）</a:t>
            </a:r>
            <a:r>
              <a:rPr kumimoji="1" lang="ja-JP" altLang="en-US" sz="2400" dirty="0"/>
              <a:t>の実行</a:t>
            </a:r>
            <a:endParaRPr kumimoji="1" lang="ja-JP" altLang="en-US" dirty="0"/>
          </a:p>
        </p:txBody>
      </p:sp>
      <p:sp>
        <p:nvSpPr>
          <p:cNvPr id="4" name="スライド番号プレースホルダー 3">
            <a:extLst>
              <a:ext uri="{FF2B5EF4-FFF2-40B4-BE49-F238E27FC236}">
                <a16:creationId xmlns:a16="http://schemas.microsoft.com/office/drawing/2014/main" id="{8FD616F6-5381-C586-0879-3237EDF6701F}"/>
              </a:ext>
            </a:extLst>
          </p:cNvPr>
          <p:cNvSpPr>
            <a:spLocks noGrp="1"/>
          </p:cNvSpPr>
          <p:nvPr>
            <p:ph type="sldNum" sz="quarter" idx="12"/>
          </p:nvPr>
        </p:nvSpPr>
        <p:spPr/>
        <p:txBody>
          <a:bodyPr/>
          <a:lstStyle/>
          <a:p>
            <a:fld id="{E7DD4950-D159-4EF1-90C3-DB06CAAE7C11}" type="slidenum">
              <a:rPr kumimoji="1" lang="ja-JP" altLang="en-US" smtClean="0"/>
              <a:t>53</a:t>
            </a:fld>
            <a:endParaRPr kumimoji="1" lang="ja-JP" altLang="en-US"/>
          </a:p>
        </p:txBody>
      </p:sp>
    </p:spTree>
    <p:extLst>
      <p:ext uri="{BB962C8B-B14F-4D97-AF65-F5344CB8AC3E}">
        <p14:creationId xmlns:p14="http://schemas.microsoft.com/office/powerpoint/2010/main" val="3884562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43C297-68B7-D19A-200A-EA162252A0C2}"/>
              </a:ext>
            </a:extLst>
          </p:cNvPr>
          <p:cNvSpPr>
            <a:spLocks noGrp="1"/>
          </p:cNvSpPr>
          <p:nvPr>
            <p:ph type="title"/>
          </p:nvPr>
        </p:nvSpPr>
        <p:spPr>
          <a:xfrm>
            <a:off x="465315" y="221838"/>
            <a:ext cx="8256653" cy="1124710"/>
          </a:xfrm>
        </p:spPr>
        <p:txBody>
          <a:bodyPr/>
          <a:lstStyle/>
          <a:p>
            <a:r>
              <a:rPr kumimoji="1" lang="ja-JP" altLang="en-US" dirty="0"/>
              <a:t>「犬」か「猫」かの判別のために</a:t>
            </a:r>
            <a:br>
              <a:rPr kumimoji="1" lang="en-US" altLang="ja-JP" dirty="0"/>
            </a:br>
            <a:r>
              <a:rPr lang="ja-JP" altLang="en-US" dirty="0"/>
              <a:t>学習データを用いる</a:t>
            </a:r>
            <a:endParaRPr kumimoji="1" lang="ja-JP" altLang="en-US" dirty="0"/>
          </a:p>
        </p:txBody>
      </p:sp>
      <p:sp>
        <p:nvSpPr>
          <p:cNvPr id="3" name="スライド番号プレースホルダー 2">
            <a:extLst>
              <a:ext uri="{FF2B5EF4-FFF2-40B4-BE49-F238E27FC236}">
                <a16:creationId xmlns:a16="http://schemas.microsoft.com/office/drawing/2014/main" id="{BF94B286-076C-6F37-173F-93AE6B524B47}"/>
              </a:ext>
            </a:extLst>
          </p:cNvPr>
          <p:cNvSpPr>
            <a:spLocks noGrp="1"/>
          </p:cNvSpPr>
          <p:nvPr>
            <p:ph type="sldNum" sz="quarter" idx="12"/>
          </p:nvPr>
        </p:nvSpPr>
        <p:spPr/>
        <p:txBody>
          <a:bodyPr/>
          <a:lstStyle/>
          <a:p>
            <a:fld id="{E7DD4950-D159-4EF1-90C3-DB06CAAE7C11}" type="slidenum">
              <a:rPr kumimoji="1" lang="ja-JP" altLang="en-US" smtClean="0"/>
              <a:t>54</a:t>
            </a:fld>
            <a:endParaRPr kumimoji="1" lang="ja-JP" altLang="en-US"/>
          </a:p>
        </p:txBody>
      </p:sp>
      <p:sp>
        <p:nvSpPr>
          <p:cNvPr id="4" name="テキスト ボックス 3">
            <a:extLst>
              <a:ext uri="{FF2B5EF4-FFF2-40B4-BE49-F238E27FC236}">
                <a16:creationId xmlns:a16="http://schemas.microsoft.com/office/drawing/2014/main" id="{E6E25BD6-29BB-DED3-C97A-1C367ED2E4B1}"/>
              </a:ext>
            </a:extLst>
          </p:cNvPr>
          <p:cNvSpPr txBox="1"/>
          <p:nvPr/>
        </p:nvSpPr>
        <p:spPr>
          <a:xfrm>
            <a:off x="2128635" y="4945419"/>
            <a:ext cx="4422522" cy="707886"/>
          </a:xfrm>
          <a:prstGeom prst="rect">
            <a:avLst/>
          </a:prstGeom>
          <a:noFill/>
        </p:spPr>
        <p:txBody>
          <a:bodyPr wrap="square" rtlCol="0">
            <a:spAutoFit/>
          </a:bodyPr>
          <a:lstStyle/>
          <a:p>
            <a:r>
              <a:rPr kumimoji="1" lang="ja-JP" altLang="en-US" sz="2000" dirty="0"/>
              <a:t>１７６の犬画像と１８３の猫画像で</a:t>
            </a:r>
            <a:endParaRPr kumimoji="1" lang="en-US" altLang="ja-JP" sz="2000" dirty="0"/>
          </a:p>
          <a:p>
            <a:r>
              <a:rPr kumimoji="1" lang="ja-JP" altLang="en-US" sz="2000" dirty="0"/>
              <a:t>人工知能が学習</a:t>
            </a:r>
          </a:p>
        </p:txBody>
      </p:sp>
      <p:pic>
        <p:nvPicPr>
          <p:cNvPr id="5" name="図 4">
            <a:extLst>
              <a:ext uri="{FF2B5EF4-FFF2-40B4-BE49-F238E27FC236}">
                <a16:creationId xmlns:a16="http://schemas.microsoft.com/office/drawing/2014/main" id="{6F6DCA70-9040-BF7A-2CDA-EDB3FFD90E25}"/>
              </a:ext>
            </a:extLst>
          </p:cNvPr>
          <p:cNvPicPr>
            <a:picLocks noChangeAspect="1"/>
          </p:cNvPicPr>
          <p:nvPr/>
        </p:nvPicPr>
        <p:blipFill>
          <a:blip r:embed="rId2"/>
          <a:stretch>
            <a:fillRect/>
          </a:stretch>
        </p:blipFill>
        <p:spPr>
          <a:xfrm>
            <a:off x="0" y="1791222"/>
            <a:ext cx="4171167" cy="2752847"/>
          </a:xfrm>
          <a:prstGeom prst="rect">
            <a:avLst/>
          </a:prstGeom>
        </p:spPr>
      </p:pic>
      <p:pic>
        <p:nvPicPr>
          <p:cNvPr id="6" name="図 5">
            <a:extLst>
              <a:ext uri="{FF2B5EF4-FFF2-40B4-BE49-F238E27FC236}">
                <a16:creationId xmlns:a16="http://schemas.microsoft.com/office/drawing/2014/main" id="{9BA10ABE-EACE-8DE9-4806-2B340F50FB76}"/>
              </a:ext>
            </a:extLst>
          </p:cNvPr>
          <p:cNvPicPr>
            <a:picLocks noChangeAspect="1"/>
          </p:cNvPicPr>
          <p:nvPr/>
        </p:nvPicPr>
        <p:blipFill>
          <a:blip r:embed="rId3"/>
          <a:stretch>
            <a:fillRect/>
          </a:stretch>
        </p:blipFill>
        <p:spPr>
          <a:xfrm>
            <a:off x="4693280" y="1669364"/>
            <a:ext cx="4450720" cy="2831381"/>
          </a:xfrm>
          <a:prstGeom prst="rect">
            <a:avLst/>
          </a:prstGeom>
        </p:spPr>
      </p:pic>
      <p:sp>
        <p:nvSpPr>
          <p:cNvPr id="8" name="テキスト ボックス 7">
            <a:extLst>
              <a:ext uri="{FF2B5EF4-FFF2-40B4-BE49-F238E27FC236}">
                <a16:creationId xmlns:a16="http://schemas.microsoft.com/office/drawing/2014/main" id="{4B3410E2-B5D6-F29D-16A7-E697A2DE7B27}"/>
              </a:ext>
            </a:extLst>
          </p:cNvPr>
          <p:cNvSpPr txBox="1"/>
          <p:nvPr/>
        </p:nvSpPr>
        <p:spPr>
          <a:xfrm>
            <a:off x="769606" y="5857522"/>
            <a:ext cx="7140580" cy="830997"/>
          </a:xfrm>
          <a:prstGeom prst="rect">
            <a:avLst/>
          </a:prstGeom>
          <a:noFill/>
        </p:spPr>
        <p:txBody>
          <a:bodyPr wrap="square">
            <a:spAutoFit/>
          </a:bodyPr>
          <a:lstStyle/>
          <a:p>
            <a:r>
              <a:rPr lang="ja-JP" altLang="en-US" sz="2400" b="1" dirty="0"/>
              <a:t>人工知能エンジニアは「データから新しい価値を創造できる能力」を持つ</a:t>
            </a:r>
            <a:endParaRPr lang="ja-JP" altLang="en-US" sz="2400" dirty="0"/>
          </a:p>
        </p:txBody>
      </p:sp>
    </p:spTree>
    <p:extLst>
      <p:ext uri="{BB962C8B-B14F-4D97-AF65-F5344CB8AC3E}">
        <p14:creationId xmlns:p14="http://schemas.microsoft.com/office/powerpoint/2010/main" val="3010854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332088"/>
            <a:ext cx="4939868" cy="1286160"/>
          </a:xfrm>
        </p:spPr>
        <p:txBody>
          <a:bodyPr anchor="b">
            <a:normAutofit fontScale="90000"/>
          </a:bodyPr>
          <a:lstStyle/>
          <a:p>
            <a:pPr algn="l"/>
            <a:r>
              <a:rPr lang="ja-JP" altLang="en-US" dirty="0"/>
              <a:t>演習</a:t>
            </a:r>
            <a:br>
              <a:rPr lang="en-US" altLang="ja-JP" dirty="0"/>
            </a:br>
            <a:r>
              <a:rPr lang="ja-JP" altLang="en-US" b="1" dirty="0"/>
              <a:t>カラー写真の犬と猫の分類</a:t>
            </a:r>
          </a:p>
        </p:txBody>
      </p:sp>
      <p:sp>
        <p:nvSpPr>
          <p:cNvPr id="3" name="コンテンツ プレースホルダー 2"/>
          <p:cNvSpPr>
            <a:spLocks noGrp="1"/>
          </p:cNvSpPr>
          <p:nvPr>
            <p:ph idx="1"/>
          </p:nvPr>
        </p:nvSpPr>
        <p:spPr>
          <a:xfrm>
            <a:off x="3724073" y="1775461"/>
            <a:ext cx="4939867" cy="4878002"/>
          </a:xfrm>
        </p:spPr>
        <p:txBody>
          <a:bodyPr>
            <a:normAutofit fontScale="92500"/>
          </a:bodyPr>
          <a:lstStyle/>
          <a:p>
            <a:pPr marL="0" indent="0">
              <a:spcAft>
                <a:spcPts val="600"/>
              </a:spcAft>
              <a:buNone/>
            </a:pPr>
            <a:r>
              <a:rPr lang="en-US" altLang="ja-JP" sz="2400" b="1" dirty="0"/>
              <a:t>【</a:t>
            </a:r>
            <a:r>
              <a:rPr lang="ja-JP" altLang="en-US" sz="2400" b="1" dirty="0"/>
              <a:t>構成</a:t>
            </a:r>
            <a:r>
              <a:rPr lang="en-US" altLang="ja-JP" sz="2400" b="1" dirty="0"/>
              <a:t>】</a:t>
            </a:r>
          </a:p>
          <a:p>
            <a:pPr marL="0" indent="0">
              <a:spcAft>
                <a:spcPts val="600"/>
              </a:spcAft>
              <a:buNone/>
            </a:pPr>
            <a:r>
              <a:rPr lang="ja-JP" altLang="en-US" sz="2400" b="1" dirty="0"/>
              <a:t>①プログラムを実行</a:t>
            </a:r>
            <a:endParaRPr lang="en-US" altLang="ja-JP" sz="2400" b="1" dirty="0"/>
          </a:p>
          <a:p>
            <a:pPr marL="0" indent="0">
              <a:spcAft>
                <a:spcPts val="600"/>
              </a:spcAft>
              <a:buNone/>
            </a:pPr>
            <a:r>
              <a:rPr lang="ja-JP" altLang="en-US" sz="2400" b="1" dirty="0"/>
              <a:t>②ソースコードの確認</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a:spcAft>
                <a:spcPts val="600"/>
              </a:spcAft>
            </a:pPr>
            <a:r>
              <a:rPr lang="ja-JP" altLang="en-US" sz="2400" dirty="0"/>
              <a:t>人工知能プログラムの構成：１．学習データの読み込みと前処理、２．モデルの構築、３．モデルのコンパイル、４．学習、５．モデルの検証、６．タスクの実行</a:t>
            </a:r>
          </a:p>
          <a:p>
            <a:pPr>
              <a:spcAft>
                <a:spcPts val="600"/>
              </a:spcAft>
            </a:pPr>
            <a:r>
              <a:rPr lang="ja-JP" altLang="en-US" sz="2400" dirty="0"/>
              <a:t>プログラミングの基本：パッケージ、オブジェクト生成、メソッド、変数、関数、</a:t>
            </a:r>
            <a:r>
              <a:rPr lang="en-US" altLang="ja-JP" sz="2400" dirty="0"/>
              <a:t>if</a:t>
            </a:r>
            <a:r>
              <a:rPr lang="ja-JP" altLang="en-US" sz="2400" dirty="0"/>
              <a:t>、</a:t>
            </a:r>
            <a:r>
              <a:rPr lang="en-US" altLang="ja-JP" sz="2400" dirty="0"/>
              <a:t>for</a:t>
            </a:r>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55</a:t>
            </a:fld>
            <a:endParaRPr lang="ja-JP" altLang="en-US" sz="2400" dirty="0"/>
          </a:p>
        </p:txBody>
      </p:sp>
    </p:spTree>
    <p:extLst>
      <p:ext uri="{BB962C8B-B14F-4D97-AF65-F5344CB8AC3E}">
        <p14:creationId xmlns:p14="http://schemas.microsoft.com/office/powerpoint/2010/main" val="3082850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DD93A-6A31-1166-6242-CFF683896558}"/>
              </a:ext>
            </a:extLst>
          </p:cNvPr>
          <p:cNvSpPr>
            <a:spLocks noGrp="1"/>
          </p:cNvSpPr>
          <p:nvPr>
            <p:ph type="title"/>
          </p:nvPr>
        </p:nvSpPr>
        <p:spPr/>
        <p:txBody>
          <a:bodyPr/>
          <a:lstStyle/>
          <a:p>
            <a:r>
              <a:rPr kumimoji="1" lang="en-US" altLang="ja-JP" dirty="0"/>
              <a:t>Spyder</a:t>
            </a:r>
            <a:r>
              <a:rPr kumimoji="1" lang="ja-JP" altLang="en-US" dirty="0"/>
              <a:t>の起動</a:t>
            </a:r>
            <a:r>
              <a:rPr kumimoji="1" lang="en-US" altLang="ja-JP" dirty="0"/>
              <a:t> </a:t>
            </a:r>
            <a:endParaRPr kumimoji="1" lang="ja-JP" altLang="en-US" dirty="0"/>
          </a:p>
        </p:txBody>
      </p:sp>
      <p:sp>
        <p:nvSpPr>
          <p:cNvPr id="3" name="コンテンツ プレースホルダー 2">
            <a:extLst>
              <a:ext uri="{FF2B5EF4-FFF2-40B4-BE49-F238E27FC236}">
                <a16:creationId xmlns:a16="http://schemas.microsoft.com/office/drawing/2014/main" id="{F9EAA62B-0F17-00CE-E23D-83066F098EC1}"/>
              </a:ext>
            </a:extLst>
          </p:cNvPr>
          <p:cNvSpPr>
            <a:spLocks noGrp="1"/>
          </p:cNvSpPr>
          <p:nvPr>
            <p:ph idx="1"/>
          </p:nvPr>
        </p:nvSpPr>
        <p:spPr>
          <a:xfrm>
            <a:off x="465315" y="950884"/>
            <a:ext cx="8469135" cy="1055715"/>
          </a:xfrm>
        </p:spPr>
        <p:txBody>
          <a:bodyPr>
            <a:noAutofit/>
          </a:bodyPr>
          <a:lstStyle/>
          <a:p>
            <a:pPr marL="0" indent="0">
              <a:buNone/>
            </a:pPr>
            <a:r>
              <a:rPr lang="en-US" altLang="ja-JP" sz="2400" b="1" dirty="0"/>
              <a:t>Spyder </a:t>
            </a:r>
            <a:r>
              <a:rPr lang="ja-JP" altLang="en-US" sz="2400" b="1" dirty="0"/>
              <a:t>は </a:t>
            </a:r>
            <a:r>
              <a:rPr lang="en-US" altLang="ja-JP" sz="2400" b="1" dirty="0"/>
              <a:t>Python </a:t>
            </a:r>
            <a:r>
              <a:rPr lang="ja-JP" altLang="en-US" sz="2400" b="1" dirty="0"/>
              <a:t>の開発環境</a:t>
            </a:r>
            <a:endParaRPr lang="en-US" altLang="ja-JP" sz="2400" b="1" dirty="0"/>
          </a:p>
          <a:p>
            <a:pPr marL="0" indent="0">
              <a:buNone/>
            </a:pPr>
            <a:endParaRPr lang="en-US" altLang="ja-JP" sz="2400" b="1" dirty="0"/>
          </a:p>
          <a:p>
            <a:pPr marL="0" indent="0">
              <a:buNone/>
            </a:pPr>
            <a:r>
              <a:rPr lang="ja-JP" altLang="en-US" sz="2400" b="1" dirty="0"/>
              <a:t>起動</a:t>
            </a:r>
            <a:endParaRPr lang="en-US" altLang="ja-JP" sz="2400" b="1" dirty="0"/>
          </a:p>
          <a:p>
            <a:pPr marL="0" indent="0">
              <a:buNone/>
            </a:pPr>
            <a:r>
              <a:rPr lang="ja-JP" altLang="en-US" sz="2400" dirty="0"/>
              <a:t>①　コマンドプロンプトを開く（検索窓で </a:t>
            </a:r>
            <a:r>
              <a:rPr lang="en-US" altLang="ja-JP" sz="2400" b="1" dirty="0" err="1"/>
              <a:t>cmd</a:t>
            </a:r>
            <a:r>
              <a:rPr lang="en-US" altLang="ja-JP" sz="2400" b="1" dirty="0"/>
              <a:t> </a:t>
            </a:r>
            <a:r>
              <a:rPr lang="ja-JP" altLang="en-US" sz="2400" dirty="0"/>
              <a:t>が便利）</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②　コマンドプロンプトで「</a:t>
            </a:r>
            <a:r>
              <a:rPr lang="en-US" altLang="ja-JP" sz="2400" b="1" dirty="0" err="1"/>
              <a:t>spyder</a:t>
            </a:r>
            <a:r>
              <a:rPr lang="ja-JP" altLang="en-US" sz="2400" dirty="0"/>
              <a:t>」，</a:t>
            </a:r>
            <a:r>
              <a:rPr lang="en-US" altLang="ja-JP" sz="2400" dirty="0"/>
              <a:t>Enter </a:t>
            </a:r>
            <a:r>
              <a:rPr lang="ja-JP" altLang="en-US" sz="2400" dirty="0"/>
              <a:t>キー</a:t>
            </a:r>
            <a:endParaRPr kumimoji="1" lang="ja-JP" altLang="en-US" sz="2400" dirty="0"/>
          </a:p>
        </p:txBody>
      </p:sp>
      <p:sp>
        <p:nvSpPr>
          <p:cNvPr id="4" name="スライド番号プレースホルダー 3">
            <a:extLst>
              <a:ext uri="{FF2B5EF4-FFF2-40B4-BE49-F238E27FC236}">
                <a16:creationId xmlns:a16="http://schemas.microsoft.com/office/drawing/2014/main" id="{6A1BA1D1-D240-CD7A-783E-A402A617965B}"/>
              </a:ext>
            </a:extLst>
          </p:cNvPr>
          <p:cNvSpPr>
            <a:spLocks noGrp="1"/>
          </p:cNvSpPr>
          <p:nvPr>
            <p:ph type="sldNum" sz="quarter" idx="12"/>
          </p:nvPr>
        </p:nvSpPr>
        <p:spPr/>
        <p:txBody>
          <a:bodyPr/>
          <a:lstStyle/>
          <a:p>
            <a:fld id="{E7DD4950-D159-4EF1-90C3-DB06CAAE7C11}" type="slidenum">
              <a:rPr kumimoji="1" lang="ja-JP" altLang="en-US" smtClean="0"/>
              <a:t>56</a:t>
            </a:fld>
            <a:endParaRPr kumimoji="1" lang="ja-JP" altLang="en-US"/>
          </a:p>
        </p:txBody>
      </p:sp>
      <p:pic>
        <p:nvPicPr>
          <p:cNvPr id="8" name="図 7">
            <a:extLst>
              <a:ext uri="{FF2B5EF4-FFF2-40B4-BE49-F238E27FC236}">
                <a16:creationId xmlns:a16="http://schemas.microsoft.com/office/drawing/2014/main" id="{46F2A246-32E3-B223-7B0E-CD7A94F26A34}"/>
              </a:ext>
            </a:extLst>
          </p:cNvPr>
          <p:cNvPicPr>
            <a:picLocks noChangeAspect="1"/>
          </p:cNvPicPr>
          <p:nvPr/>
        </p:nvPicPr>
        <p:blipFill>
          <a:blip r:embed="rId2"/>
          <a:stretch>
            <a:fillRect/>
          </a:stretch>
        </p:blipFill>
        <p:spPr>
          <a:xfrm>
            <a:off x="815197" y="3049562"/>
            <a:ext cx="3778444" cy="987476"/>
          </a:xfrm>
          <a:prstGeom prst="rect">
            <a:avLst/>
          </a:prstGeom>
        </p:spPr>
      </p:pic>
      <p:pic>
        <p:nvPicPr>
          <p:cNvPr id="10" name="図 9">
            <a:extLst>
              <a:ext uri="{FF2B5EF4-FFF2-40B4-BE49-F238E27FC236}">
                <a16:creationId xmlns:a16="http://schemas.microsoft.com/office/drawing/2014/main" id="{23498E45-4DAA-751F-60D9-E945361E1938}"/>
              </a:ext>
            </a:extLst>
          </p:cNvPr>
          <p:cNvPicPr>
            <a:picLocks noChangeAspect="1"/>
          </p:cNvPicPr>
          <p:nvPr/>
        </p:nvPicPr>
        <p:blipFill>
          <a:blip r:embed="rId3"/>
          <a:stretch>
            <a:fillRect/>
          </a:stretch>
        </p:blipFill>
        <p:spPr>
          <a:xfrm>
            <a:off x="765066" y="5032344"/>
            <a:ext cx="5600770" cy="1603818"/>
          </a:xfrm>
          <a:prstGeom prst="rect">
            <a:avLst/>
          </a:prstGeom>
        </p:spPr>
      </p:pic>
    </p:spTree>
    <p:extLst>
      <p:ext uri="{BB962C8B-B14F-4D97-AF65-F5344CB8AC3E}">
        <p14:creationId xmlns:p14="http://schemas.microsoft.com/office/powerpoint/2010/main" val="2975796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DD93A-6A31-1166-6242-CFF683896558}"/>
              </a:ext>
            </a:extLst>
          </p:cNvPr>
          <p:cNvSpPr>
            <a:spLocks noGrp="1"/>
          </p:cNvSpPr>
          <p:nvPr>
            <p:ph type="title"/>
          </p:nvPr>
        </p:nvSpPr>
        <p:spPr/>
        <p:txBody>
          <a:bodyPr/>
          <a:lstStyle/>
          <a:p>
            <a:r>
              <a:rPr kumimoji="1" lang="en-US" altLang="ja-JP" dirty="0"/>
              <a:t>Spyder </a:t>
            </a:r>
            <a:r>
              <a:rPr kumimoji="1" lang="ja-JP" altLang="en-US" dirty="0"/>
              <a:t>の画面</a:t>
            </a:r>
            <a:r>
              <a:rPr kumimoji="1" lang="en-US" altLang="ja-JP" dirty="0"/>
              <a:t> </a:t>
            </a:r>
            <a:endParaRPr kumimoji="1" lang="ja-JP" altLang="en-US" dirty="0"/>
          </a:p>
        </p:txBody>
      </p:sp>
      <p:sp>
        <p:nvSpPr>
          <p:cNvPr id="4" name="スライド番号プレースホルダー 3">
            <a:extLst>
              <a:ext uri="{FF2B5EF4-FFF2-40B4-BE49-F238E27FC236}">
                <a16:creationId xmlns:a16="http://schemas.microsoft.com/office/drawing/2014/main" id="{6A1BA1D1-D240-CD7A-783E-A402A617965B}"/>
              </a:ext>
            </a:extLst>
          </p:cNvPr>
          <p:cNvSpPr>
            <a:spLocks noGrp="1"/>
          </p:cNvSpPr>
          <p:nvPr>
            <p:ph type="sldNum" sz="quarter" idx="12"/>
          </p:nvPr>
        </p:nvSpPr>
        <p:spPr/>
        <p:txBody>
          <a:bodyPr/>
          <a:lstStyle/>
          <a:p>
            <a:fld id="{E7DD4950-D159-4EF1-90C3-DB06CAAE7C11}" type="slidenum">
              <a:rPr kumimoji="1" lang="ja-JP" altLang="en-US" smtClean="0"/>
              <a:t>57</a:t>
            </a:fld>
            <a:endParaRPr kumimoji="1" lang="ja-JP" altLang="en-US"/>
          </a:p>
        </p:txBody>
      </p:sp>
      <p:pic>
        <p:nvPicPr>
          <p:cNvPr id="6" name="図 5">
            <a:extLst>
              <a:ext uri="{FF2B5EF4-FFF2-40B4-BE49-F238E27FC236}">
                <a16:creationId xmlns:a16="http://schemas.microsoft.com/office/drawing/2014/main" id="{01FED9F8-92FC-93DF-A18D-E6BB56741E26}"/>
              </a:ext>
            </a:extLst>
          </p:cNvPr>
          <p:cNvPicPr>
            <a:picLocks noChangeAspect="1"/>
          </p:cNvPicPr>
          <p:nvPr/>
        </p:nvPicPr>
        <p:blipFill>
          <a:blip r:embed="rId2"/>
          <a:stretch>
            <a:fillRect/>
          </a:stretch>
        </p:blipFill>
        <p:spPr>
          <a:xfrm>
            <a:off x="1092200" y="1006359"/>
            <a:ext cx="6286500" cy="4845282"/>
          </a:xfrm>
          <a:prstGeom prst="rect">
            <a:avLst/>
          </a:prstGeom>
        </p:spPr>
      </p:pic>
      <p:sp>
        <p:nvSpPr>
          <p:cNvPr id="5" name="正方形/長方形 4">
            <a:extLst>
              <a:ext uri="{FF2B5EF4-FFF2-40B4-BE49-F238E27FC236}">
                <a16:creationId xmlns:a16="http://schemas.microsoft.com/office/drawing/2014/main" id="{9A71DC71-9812-9D30-572E-5E735AFB0B76}"/>
              </a:ext>
            </a:extLst>
          </p:cNvPr>
          <p:cNvSpPr/>
          <p:nvPr/>
        </p:nvSpPr>
        <p:spPr>
          <a:xfrm>
            <a:off x="4248150" y="3575050"/>
            <a:ext cx="3143250" cy="21255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6482784-8D65-8EFA-E23D-C58714B06265}"/>
              </a:ext>
            </a:extLst>
          </p:cNvPr>
          <p:cNvSpPr txBox="1"/>
          <p:nvPr/>
        </p:nvSpPr>
        <p:spPr>
          <a:xfrm>
            <a:off x="7461250" y="4445347"/>
            <a:ext cx="1723549" cy="461665"/>
          </a:xfrm>
          <a:prstGeom prst="rect">
            <a:avLst/>
          </a:prstGeom>
          <a:noFill/>
        </p:spPr>
        <p:txBody>
          <a:bodyPr wrap="non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8" name="テキスト ボックス 7">
            <a:extLst>
              <a:ext uri="{FF2B5EF4-FFF2-40B4-BE49-F238E27FC236}">
                <a16:creationId xmlns:a16="http://schemas.microsoft.com/office/drawing/2014/main" id="{DEACD070-6F62-62B3-1F21-69BF265B6B24}"/>
              </a:ext>
            </a:extLst>
          </p:cNvPr>
          <p:cNvSpPr txBox="1"/>
          <p:nvPr/>
        </p:nvSpPr>
        <p:spPr>
          <a:xfrm>
            <a:off x="222131" y="2578953"/>
            <a:ext cx="800219" cy="461665"/>
          </a:xfrm>
          <a:prstGeom prst="rect">
            <a:avLst/>
          </a:prstGeom>
          <a:noFill/>
        </p:spPr>
        <p:txBody>
          <a:bodyPr wrap="none" rtlCol="0">
            <a:spAutoFit/>
          </a:bodyPr>
          <a:lstStyle/>
          <a:p>
            <a:r>
              <a:rPr kumimoji="1" lang="ja-JP" altLang="en-US" sz="2400" b="1" dirty="0">
                <a:solidFill>
                  <a:srgbClr val="FF0000"/>
                </a:solidFill>
              </a:rPr>
              <a:t>編集</a:t>
            </a:r>
            <a:endParaRPr kumimoji="1" lang="en-US" altLang="ja-JP" sz="2400" b="1" dirty="0">
              <a:solidFill>
                <a:srgbClr val="FF0000"/>
              </a:solidFill>
            </a:endParaRPr>
          </a:p>
        </p:txBody>
      </p:sp>
      <p:sp>
        <p:nvSpPr>
          <p:cNvPr id="12" name="正方形/長方形 11">
            <a:extLst>
              <a:ext uri="{FF2B5EF4-FFF2-40B4-BE49-F238E27FC236}">
                <a16:creationId xmlns:a16="http://schemas.microsoft.com/office/drawing/2014/main" id="{6EF61729-A736-611F-6426-70E842809133}"/>
              </a:ext>
            </a:extLst>
          </p:cNvPr>
          <p:cNvSpPr/>
          <p:nvPr/>
        </p:nvSpPr>
        <p:spPr>
          <a:xfrm>
            <a:off x="1092200" y="1606550"/>
            <a:ext cx="3155950" cy="40940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412D9D1-057B-EFE5-B515-71B24426AA88}"/>
              </a:ext>
            </a:extLst>
          </p:cNvPr>
          <p:cNvSpPr/>
          <p:nvPr/>
        </p:nvSpPr>
        <p:spPr>
          <a:xfrm>
            <a:off x="2350491" y="1263650"/>
            <a:ext cx="319684" cy="342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2F98075-B2C2-C21E-0412-59351D243A35}"/>
              </a:ext>
            </a:extLst>
          </p:cNvPr>
          <p:cNvSpPr txBox="1"/>
          <p:nvPr/>
        </p:nvSpPr>
        <p:spPr>
          <a:xfrm>
            <a:off x="2203450" y="671153"/>
            <a:ext cx="1723549" cy="461665"/>
          </a:xfrm>
          <a:prstGeom prst="rect">
            <a:avLst/>
          </a:prstGeom>
          <a:noFill/>
        </p:spPr>
        <p:txBody>
          <a:bodyPr wrap="none" rtlCol="0">
            <a:spAutoFit/>
          </a:bodyPr>
          <a:lstStyle/>
          <a:p>
            <a:r>
              <a:rPr kumimoji="1" lang="ja-JP" altLang="en-US" sz="2400" b="1" dirty="0">
                <a:solidFill>
                  <a:srgbClr val="FF0000"/>
                </a:solidFill>
              </a:rPr>
              <a:t>実行ボタン</a:t>
            </a:r>
            <a:endParaRPr kumimoji="1" lang="en-US" altLang="ja-JP" sz="2400" b="1" dirty="0">
              <a:solidFill>
                <a:srgbClr val="FF0000"/>
              </a:solidFill>
            </a:endParaRPr>
          </a:p>
        </p:txBody>
      </p:sp>
    </p:spTree>
    <p:extLst>
      <p:ext uri="{BB962C8B-B14F-4D97-AF65-F5344CB8AC3E}">
        <p14:creationId xmlns:p14="http://schemas.microsoft.com/office/powerpoint/2010/main" val="1962085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EFB73F-3BE4-10B0-8A66-A5E94B455A4F}"/>
              </a:ext>
            </a:extLst>
          </p:cNvPr>
          <p:cNvSpPr>
            <a:spLocks noGrp="1"/>
          </p:cNvSpPr>
          <p:nvPr>
            <p:ph type="title"/>
          </p:nvPr>
        </p:nvSpPr>
        <p:spPr/>
        <p:txBody>
          <a:bodyPr/>
          <a:lstStyle/>
          <a:p>
            <a:r>
              <a:rPr kumimoji="1" lang="ja-JP" altLang="en-US" dirty="0"/>
              <a:t>① プログラムを実行 </a:t>
            </a:r>
          </a:p>
        </p:txBody>
      </p:sp>
      <p:pic>
        <p:nvPicPr>
          <p:cNvPr id="6" name="コンテンツ プレースホルダー 5">
            <a:extLst>
              <a:ext uri="{FF2B5EF4-FFF2-40B4-BE49-F238E27FC236}">
                <a16:creationId xmlns:a16="http://schemas.microsoft.com/office/drawing/2014/main" id="{64EA7ED2-F18C-F91F-D619-34BA3AFE4720}"/>
              </a:ext>
            </a:extLst>
          </p:cNvPr>
          <p:cNvPicPr>
            <a:picLocks noGrp="1" noChangeAspect="1"/>
          </p:cNvPicPr>
          <p:nvPr>
            <p:ph idx="1"/>
          </p:nvPr>
        </p:nvPicPr>
        <p:blipFill>
          <a:blip r:embed="rId2"/>
          <a:stretch>
            <a:fillRect/>
          </a:stretch>
        </p:blipFill>
        <p:spPr>
          <a:xfrm>
            <a:off x="465138" y="1340510"/>
            <a:ext cx="8256587" cy="4529406"/>
          </a:xfrm>
        </p:spPr>
      </p:pic>
      <p:sp>
        <p:nvSpPr>
          <p:cNvPr id="4" name="スライド番号プレースホルダー 3">
            <a:extLst>
              <a:ext uri="{FF2B5EF4-FFF2-40B4-BE49-F238E27FC236}">
                <a16:creationId xmlns:a16="http://schemas.microsoft.com/office/drawing/2014/main" id="{67B7F591-98CC-53B0-0A19-F2F764C35F08}"/>
              </a:ext>
            </a:extLst>
          </p:cNvPr>
          <p:cNvSpPr>
            <a:spLocks noGrp="1"/>
          </p:cNvSpPr>
          <p:nvPr>
            <p:ph type="sldNum" sz="quarter" idx="12"/>
          </p:nvPr>
        </p:nvSpPr>
        <p:spPr/>
        <p:txBody>
          <a:bodyPr/>
          <a:lstStyle/>
          <a:p>
            <a:fld id="{E7DD4950-D159-4EF1-90C3-DB06CAAE7C11}" type="slidenum">
              <a:rPr kumimoji="1" lang="ja-JP" altLang="en-US" smtClean="0"/>
              <a:t>58</a:t>
            </a:fld>
            <a:endParaRPr kumimoji="1" lang="ja-JP" altLang="en-US"/>
          </a:p>
        </p:txBody>
      </p:sp>
      <p:sp>
        <p:nvSpPr>
          <p:cNvPr id="7" name="テキスト ボックス 6">
            <a:extLst>
              <a:ext uri="{FF2B5EF4-FFF2-40B4-BE49-F238E27FC236}">
                <a16:creationId xmlns:a16="http://schemas.microsoft.com/office/drawing/2014/main" id="{AE212DDB-0454-0C46-F2FB-B345E4BE6FF8}"/>
              </a:ext>
            </a:extLst>
          </p:cNvPr>
          <p:cNvSpPr txBox="1"/>
          <p:nvPr/>
        </p:nvSpPr>
        <p:spPr>
          <a:xfrm>
            <a:off x="4922498" y="5991509"/>
            <a:ext cx="2073436" cy="461665"/>
          </a:xfrm>
          <a:prstGeom prst="rect">
            <a:avLst/>
          </a:prstGeom>
          <a:noFill/>
        </p:spPr>
        <p:txBody>
          <a:bodyPr wrap="squar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8" name="テキスト ボックス 7">
            <a:extLst>
              <a:ext uri="{FF2B5EF4-FFF2-40B4-BE49-F238E27FC236}">
                <a16:creationId xmlns:a16="http://schemas.microsoft.com/office/drawing/2014/main" id="{44A00583-944A-99C4-4ABD-CC0608D33F37}"/>
              </a:ext>
            </a:extLst>
          </p:cNvPr>
          <p:cNvSpPr txBox="1"/>
          <p:nvPr/>
        </p:nvSpPr>
        <p:spPr>
          <a:xfrm>
            <a:off x="1723428" y="5969598"/>
            <a:ext cx="962666" cy="461665"/>
          </a:xfrm>
          <a:prstGeom prst="rect">
            <a:avLst/>
          </a:prstGeom>
          <a:noFill/>
        </p:spPr>
        <p:txBody>
          <a:bodyPr wrap="square" rtlCol="0">
            <a:spAutoFit/>
          </a:bodyPr>
          <a:lstStyle/>
          <a:p>
            <a:r>
              <a:rPr kumimoji="1" lang="ja-JP" altLang="en-US" sz="2400" b="1" dirty="0">
                <a:solidFill>
                  <a:srgbClr val="FF0000"/>
                </a:solidFill>
              </a:rPr>
              <a:t>編集</a:t>
            </a:r>
            <a:endParaRPr kumimoji="1" lang="en-US" altLang="ja-JP" sz="2400" b="1" dirty="0">
              <a:solidFill>
                <a:srgbClr val="FF0000"/>
              </a:solidFill>
            </a:endParaRPr>
          </a:p>
        </p:txBody>
      </p:sp>
      <p:sp>
        <p:nvSpPr>
          <p:cNvPr id="9" name="正方形/長方形 8">
            <a:extLst>
              <a:ext uri="{FF2B5EF4-FFF2-40B4-BE49-F238E27FC236}">
                <a16:creationId xmlns:a16="http://schemas.microsoft.com/office/drawing/2014/main" id="{863DFE50-A510-03B3-50CF-23F0DB972AEF}"/>
              </a:ext>
            </a:extLst>
          </p:cNvPr>
          <p:cNvSpPr/>
          <p:nvPr/>
        </p:nvSpPr>
        <p:spPr>
          <a:xfrm>
            <a:off x="465137" y="1923481"/>
            <a:ext cx="3796619" cy="37262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075842C-5EE4-DF59-654A-CF1259DC4BF7}"/>
              </a:ext>
            </a:extLst>
          </p:cNvPr>
          <p:cNvSpPr/>
          <p:nvPr/>
        </p:nvSpPr>
        <p:spPr>
          <a:xfrm>
            <a:off x="1531137" y="1599932"/>
            <a:ext cx="384581" cy="3120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1022DB5-4871-54F0-5FE3-B7B7DE490B7E}"/>
              </a:ext>
            </a:extLst>
          </p:cNvPr>
          <p:cNvSpPr txBox="1"/>
          <p:nvPr/>
        </p:nvSpPr>
        <p:spPr>
          <a:xfrm>
            <a:off x="1576388" y="988084"/>
            <a:ext cx="2073436" cy="461665"/>
          </a:xfrm>
          <a:prstGeom prst="rect">
            <a:avLst/>
          </a:prstGeom>
          <a:noFill/>
        </p:spPr>
        <p:txBody>
          <a:bodyPr wrap="square" rtlCol="0">
            <a:spAutoFit/>
          </a:bodyPr>
          <a:lstStyle/>
          <a:p>
            <a:r>
              <a:rPr kumimoji="1" lang="ja-JP" altLang="en-US" sz="2400" b="1" dirty="0">
                <a:solidFill>
                  <a:srgbClr val="FF0000"/>
                </a:solidFill>
              </a:rPr>
              <a:t>実行ボタン</a:t>
            </a:r>
            <a:endParaRPr kumimoji="1" lang="en-US" altLang="ja-JP" sz="2400" b="1" dirty="0">
              <a:solidFill>
                <a:srgbClr val="FF0000"/>
              </a:solidFill>
            </a:endParaRPr>
          </a:p>
        </p:txBody>
      </p:sp>
      <p:sp>
        <p:nvSpPr>
          <p:cNvPr id="13" name="正方形/長方形 12">
            <a:extLst>
              <a:ext uri="{FF2B5EF4-FFF2-40B4-BE49-F238E27FC236}">
                <a16:creationId xmlns:a16="http://schemas.microsoft.com/office/drawing/2014/main" id="{94DC6788-CDA3-0381-DB8B-327FC6ED6D23}"/>
              </a:ext>
            </a:extLst>
          </p:cNvPr>
          <p:cNvSpPr/>
          <p:nvPr/>
        </p:nvSpPr>
        <p:spPr>
          <a:xfrm>
            <a:off x="4261756" y="3881993"/>
            <a:ext cx="4417106" cy="17791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4749219A-EE69-6266-526C-64AEA4C7D92F}"/>
              </a:ext>
            </a:extLst>
          </p:cNvPr>
          <p:cNvSpPr/>
          <p:nvPr/>
        </p:nvSpPr>
        <p:spPr>
          <a:xfrm>
            <a:off x="4261756" y="1923481"/>
            <a:ext cx="4417106" cy="19470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7C68C6D-E655-D4B8-6B56-DF373886FE22}"/>
              </a:ext>
            </a:extLst>
          </p:cNvPr>
          <p:cNvSpPr txBox="1"/>
          <p:nvPr/>
        </p:nvSpPr>
        <p:spPr>
          <a:xfrm>
            <a:off x="5433591" y="997296"/>
            <a:ext cx="2655764" cy="461665"/>
          </a:xfrm>
          <a:prstGeom prst="rect">
            <a:avLst/>
          </a:prstGeom>
          <a:noFill/>
        </p:spPr>
        <p:txBody>
          <a:bodyPr wrap="square" rtlCol="0">
            <a:spAutoFit/>
          </a:bodyPr>
          <a:lstStyle/>
          <a:p>
            <a:r>
              <a:rPr kumimoji="1" lang="ja-JP" altLang="en-US" sz="2400" b="1" dirty="0">
                <a:solidFill>
                  <a:srgbClr val="FF0000"/>
                </a:solidFill>
              </a:rPr>
              <a:t>画像のプロット</a:t>
            </a:r>
            <a:endParaRPr kumimoji="1" lang="en-US" altLang="ja-JP" sz="2400" b="1" dirty="0">
              <a:solidFill>
                <a:srgbClr val="FF0000"/>
              </a:solidFill>
            </a:endParaRPr>
          </a:p>
        </p:txBody>
      </p:sp>
      <p:sp>
        <p:nvSpPr>
          <p:cNvPr id="3" name="正方形/長方形 2">
            <a:extLst>
              <a:ext uri="{FF2B5EF4-FFF2-40B4-BE49-F238E27FC236}">
                <a16:creationId xmlns:a16="http://schemas.microsoft.com/office/drawing/2014/main" id="{07CA9787-20F8-6F85-DB05-514F2CA4F335}"/>
              </a:ext>
            </a:extLst>
          </p:cNvPr>
          <p:cNvSpPr/>
          <p:nvPr/>
        </p:nvSpPr>
        <p:spPr>
          <a:xfrm>
            <a:off x="6578416" y="3673218"/>
            <a:ext cx="417517" cy="2087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AD2F27D-24CC-D89C-8B0A-33752DE6B138}"/>
              </a:ext>
            </a:extLst>
          </p:cNvPr>
          <p:cNvSpPr txBox="1"/>
          <p:nvPr/>
        </p:nvSpPr>
        <p:spPr>
          <a:xfrm>
            <a:off x="7239157" y="3078432"/>
            <a:ext cx="2073436" cy="830997"/>
          </a:xfrm>
          <a:prstGeom prst="rect">
            <a:avLst/>
          </a:prstGeom>
          <a:noFill/>
        </p:spPr>
        <p:txBody>
          <a:bodyPr wrap="square" rtlCol="0">
            <a:spAutoFit/>
          </a:bodyPr>
          <a:lstStyle/>
          <a:p>
            <a:r>
              <a:rPr kumimoji="1" lang="en-US" altLang="ja-JP" sz="2400" b="1" dirty="0">
                <a:solidFill>
                  <a:srgbClr val="FF0000"/>
                </a:solidFill>
              </a:rPr>
              <a:t>Plots </a:t>
            </a:r>
            <a:r>
              <a:rPr kumimoji="1" lang="ja-JP" altLang="en-US" sz="2400" b="1" dirty="0">
                <a:solidFill>
                  <a:srgbClr val="FF0000"/>
                </a:solidFill>
              </a:rPr>
              <a:t>のタブを使用</a:t>
            </a:r>
            <a:endParaRPr kumimoji="1" lang="en-US" altLang="ja-JP" sz="2400" b="1" dirty="0">
              <a:solidFill>
                <a:srgbClr val="FF0000"/>
              </a:solidFill>
            </a:endParaRPr>
          </a:p>
        </p:txBody>
      </p:sp>
    </p:spTree>
    <p:extLst>
      <p:ext uri="{BB962C8B-B14F-4D97-AF65-F5344CB8AC3E}">
        <p14:creationId xmlns:p14="http://schemas.microsoft.com/office/powerpoint/2010/main" val="25154107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2ED14A-819E-4A46-421D-03C9ADC31334}"/>
              </a:ext>
            </a:extLst>
          </p:cNvPr>
          <p:cNvSpPr>
            <a:spLocks noGrp="1"/>
          </p:cNvSpPr>
          <p:nvPr>
            <p:ph type="sldNum" sz="quarter" idx="12"/>
          </p:nvPr>
        </p:nvSpPr>
        <p:spPr/>
        <p:txBody>
          <a:bodyPr/>
          <a:lstStyle/>
          <a:p>
            <a:fld id="{E7DD4950-D159-4EF1-90C3-DB06CAAE7C11}" type="slidenum">
              <a:rPr kumimoji="1" lang="ja-JP" altLang="en-US" smtClean="0"/>
              <a:t>59</a:t>
            </a:fld>
            <a:endParaRPr kumimoji="1" lang="ja-JP" altLang="en-US"/>
          </a:p>
        </p:txBody>
      </p:sp>
      <p:pic>
        <p:nvPicPr>
          <p:cNvPr id="4" name="図 3">
            <a:extLst>
              <a:ext uri="{FF2B5EF4-FFF2-40B4-BE49-F238E27FC236}">
                <a16:creationId xmlns:a16="http://schemas.microsoft.com/office/drawing/2014/main" id="{48B8BF7E-AE44-2814-0F03-0FE500CBF075}"/>
              </a:ext>
            </a:extLst>
          </p:cNvPr>
          <p:cNvPicPr>
            <a:picLocks noChangeAspect="1"/>
          </p:cNvPicPr>
          <p:nvPr/>
        </p:nvPicPr>
        <p:blipFill>
          <a:blip r:embed="rId2"/>
          <a:stretch>
            <a:fillRect/>
          </a:stretch>
        </p:blipFill>
        <p:spPr>
          <a:xfrm>
            <a:off x="180938" y="1251265"/>
            <a:ext cx="6237224" cy="2179746"/>
          </a:xfrm>
          <a:prstGeom prst="rect">
            <a:avLst/>
          </a:prstGeom>
        </p:spPr>
      </p:pic>
      <p:sp>
        <p:nvSpPr>
          <p:cNvPr id="5" name="テキスト ボックス 4">
            <a:extLst>
              <a:ext uri="{FF2B5EF4-FFF2-40B4-BE49-F238E27FC236}">
                <a16:creationId xmlns:a16="http://schemas.microsoft.com/office/drawing/2014/main" id="{681E8320-E6BE-856D-7798-3828482701C1}"/>
              </a:ext>
            </a:extLst>
          </p:cNvPr>
          <p:cNvSpPr txBox="1"/>
          <p:nvPr/>
        </p:nvSpPr>
        <p:spPr>
          <a:xfrm>
            <a:off x="292626" y="3543463"/>
            <a:ext cx="2073436" cy="461665"/>
          </a:xfrm>
          <a:prstGeom prst="rect">
            <a:avLst/>
          </a:prstGeom>
          <a:noFill/>
        </p:spPr>
        <p:txBody>
          <a:bodyPr wrap="squar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6" name="テキスト ボックス 5">
            <a:extLst>
              <a:ext uri="{FF2B5EF4-FFF2-40B4-BE49-F238E27FC236}">
                <a16:creationId xmlns:a16="http://schemas.microsoft.com/office/drawing/2014/main" id="{55683A7B-0A06-E07D-D24C-BCD6F941981E}"/>
              </a:ext>
            </a:extLst>
          </p:cNvPr>
          <p:cNvSpPr txBox="1"/>
          <p:nvPr/>
        </p:nvSpPr>
        <p:spPr>
          <a:xfrm>
            <a:off x="2621066" y="3543463"/>
            <a:ext cx="6314589" cy="2308324"/>
          </a:xfrm>
          <a:prstGeom prst="rect">
            <a:avLst/>
          </a:prstGeom>
          <a:noFill/>
        </p:spPr>
        <p:txBody>
          <a:bodyPr wrap="square" rtlCol="0">
            <a:spAutoFit/>
          </a:bodyPr>
          <a:lstStyle/>
          <a:p>
            <a:r>
              <a:rPr kumimoji="1" lang="ja-JP" altLang="en-US" sz="2400" b="1" dirty="0"/>
              <a:t>１枚目の画像　犬</a:t>
            </a:r>
            <a:r>
              <a:rPr kumimoji="1" lang="ja-JP" altLang="en-US" sz="2400" dirty="0"/>
              <a:t>である確率</a:t>
            </a:r>
            <a:r>
              <a:rPr kumimoji="1" lang="ja-JP" altLang="en-US" sz="2400" b="1" dirty="0"/>
              <a:t>２３％</a:t>
            </a:r>
            <a:endParaRPr kumimoji="1" lang="en-US" altLang="ja-JP" sz="2400" b="1" dirty="0"/>
          </a:p>
          <a:p>
            <a:r>
              <a:rPr kumimoji="1" lang="ja-JP" altLang="en-US" sz="2400" dirty="0"/>
              <a:t>　　　　　　　</a:t>
            </a:r>
            <a:r>
              <a:rPr kumimoji="1" lang="ja-JP" altLang="en-US" sz="2400" b="1" dirty="0"/>
              <a:t>猫</a:t>
            </a:r>
            <a:r>
              <a:rPr kumimoji="1" lang="ja-JP" altLang="en-US" sz="2400" dirty="0"/>
              <a:t>である確率</a:t>
            </a:r>
            <a:r>
              <a:rPr kumimoji="1" lang="ja-JP" altLang="en-US" sz="2400" b="1" dirty="0"/>
              <a:t>７７％</a:t>
            </a:r>
            <a:endParaRPr kumimoji="1" lang="en-US" altLang="ja-JP" sz="2400" b="1" dirty="0"/>
          </a:p>
          <a:p>
            <a:r>
              <a:rPr kumimoji="1" lang="ja-JP" altLang="en-US" sz="2400" b="1" dirty="0"/>
              <a:t>２枚目の画像　犬</a:t>
            </a:r>
            <a:r>
              <a:rPr kumimoji="1" lang="ja-JP" altLang="en-US" sz="2400" dirty="0"/>
              <a:t>である確率</a:t>
            </a:r>
            <a:r>
              <a:rPr kumimoji="1" lang="ja-JP" altLang="en-US" sz="2400" b="1" dirty="0"/>
              <a:t>７０％</a:t>
            </a:r>
            <a:endParaRPr kumimoji="1" lang="en-US" altLang="ja-JP" sz="2400" b="1" dirty="0"/>
          </a:p>
          <a:p>
            <a:r>
              <a:rPr kumimoji="1" lang="ja-JP" altLang="en-US" sz="2400" dirty="0"/>
              <a:t>　　　　　　　</a:t>
            </a:r>
            <a:r>
              <a:rPr kumimoji="1" lang="ja-JP" altLang="en-US" sz="2400" b="1" dirty="0"/>
              <a:t>猫</a:t>
            </a:r>
            <a:r>
              <a:rPr kumimoji="1" lang="ja-JP" altLang="en-US" sz="2400" dirty="0"/>
              <a:t>である確率</a:t>
            </a:r>
            <a:r>
              <a:rPr kumimoji="1" lang="ja-JP" altLang="en-US" sz="2400" b="1" dirty="0"/>
              <a:t>３０％</a:t>
            </a:r>
            <a:endParaRPr kumimoji="1" lang="en-US" altLang="ja-JP" sz="2400" b="1" dirty="0"/>
          </a:p>
          <a:p>
            <a:r>
              <a:rPr kumimoji="1" lang="ja-JP" altLang="en-US" sz="2400" dirty="0"/>
              <a:t>（乱数を使っているので実行のたびに結果が変わる）</a:t>
            </a:r>
            <a:endParaRPr kumimoji="1" lang="en-US" altLang="ja-JP" sz="2400" dirty="0"/>
          </a:p>
        </p:txBody>
      </p:sp>
    </p:spTree>
    <p:extLst>
      <p:ext uri="{BB962C8B-B14F-4D97-AF65-F5344CB8AC3E}">
        <p14:creationId xmlns:p14="http://schemas.microsoft.com/office/powerpoint/2010/main" val="1382253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5008911" cy="2172430"/>
          </a:xfrm>
        </p:spPr>
        <p:txBody>
          <a:bodyPr>
            <a:normAutofit/>
          </a:bodyPr>
          <a:lstStyle/>
          <a:p>
            <a:r>
              <a:rPr kumimoji="1" lang="ja-JP" altLang="en-US" sz="4000" dirty="0"/>
              <a:t>情報工学の面白さ</a:t>
            </a:r>
          </a:p>
        </p:txBody>
      </p:sp>
      <p:graphicFrame>
        <p:nvGraphicFramePr>
          <p:cNvPr id="13" name="コンテンツ プレースホルダー 2">
            <a:extLst>
              <a:ext uri="{FF2B5EF4-FFF2-40B4-BE49-F238E27FC236}">
                <a16:creationId xmlns:a16="http://schemas.microsoft.com/office/drawing/2014/main" id="{3259B9EF-2665-EAD5-70B9-021EC607FB5D}"/>
              </a:ext>
            </a:extLst>
          </p:cNvPr>
          <p:cNvGraphicFramePr>
            <a:graphicFrameLocks noGrp="1"/>
          </p:cNvGraphicFramePr>
          <p:nvPr>
            <p:ph idx="1"/>
          </p:nvPr>
        </p:nvGraphicFramePr>
        <p:xfrm>
          <a:off x="186318" y="1644950"/>
          <a:ext cx="5077832"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図 5">
            <a:extLst>
              <a:ext uri="{FF2B5EF4-FFF2-40B4-BE49-F238E27FC236}">
                <a16:creationId xmlns:a16="http://schemas.microsoft.com/office/drawing/2014/main" id="{25EDAB0F-B502-96CC-49FA-80560967D486}"/>
              </a:ext>
            </a:extLst>
          </p:cNvPr>
          <p:cNvPicPr>
            <a:picLocks noChangeAspect="1"/>
          </p:cNvPicPr>
          <p:nvPr/>
        </p:nvPicPr>
        <p:blipFill>
          <a:blip r:embed="rId7" cstate="print">
            <a:extLst>
              <a:ext uri="{28A0092B-C50C-407E-A947-70E740481C1C}">
                <a14:useLocalDpi xmlns:a14="http://schemas.microsoft.com/office/drawing/2010/main" val="0"/>
              </a:ext>
            </a:extLst>
          </a:blip>
          <a:srcRect l="1043" r="104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33297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2ED14A-819E-4A46-421D-03C9ADC31334}"/>
              </a:ext>
            </a:extLst>
          </p:cNvPr>
          <p:cNvSpPr>
            <a:spLocks noGrp="1"/>
          </p:cNvSpPr>
          <p:nvPr>
            <p:ph type="sldNum" sz="quarter" idx="12"/>
          </p:nvPr>
        </p:nvSpPr>
        <p:spPr/>
        <p:txBody>
          <a:bodyPr/>
          <a:lstStyle/>
          <a:p>
            <a:fld id="{E7DD4950-D159-4EF1-90C3-DB06CAAE7C11}" type="slidenum">
              <a:rPr kumimoji="1" lang="ja-JP" altLang="en-US" smtClean="0"/>
              <a:t>60</a:t>
            </a:fld>
            <a:endParaRPr kumimoji="1" lang="ja-JP" altLang="en-US"/>
          </a:p>
        </p:txBody>
      </p:sp>
      <p:sp>
        <p:nvSpPr>
          <p:cNvPr id="5" name="テキスト ボックス 4">
            <a:extLst>
              <a:ext uri="{FF2B5EF4-FFF2-40B4-BE49-F238E27FC236}">
                <a16:creationId xmlns:a16="http://schemas.microsoft.com/office/drawing/2014/main" id="{681E8320-E6BE-856D-7798-3828482701C1}"/>
              </a:ext>
            </a:extLst>
          </p:cNvPr>
          <p:cNvSpPr txBox="1"/>
          <p:nvPr/>
        </p:nvSpPr>
        <p:spPr>
          <a:xfrm>
            <a:off x="205816" y="2438081"/>
            <a:ext cx="3590680" cy="461665"/>
          </a:xfrm>
          <a:prstGeom prst="rect">
            <a:avLst/>
          </a:prstGeom>
          <a:noFill/>
        </p:spPr>
        <p:txBody>
          <a:bodyPr wrap="square" rtlCol="0">
            <a:spAutoFit/>
          </a:bodyPr>
          <a:lstStyle/>
          <a:p>
            <a:r>
              <a:rPr kumimoji="1" lang="ja-JP" altLang="en-US" sz="2400" b="1" dirty="0">
                <a:solidFill>
                  <a:srgbClr val="FF0000"/>
                </a:solidFill>
              </a:rPr>
              <a:t>右上の画面に画像表示</a:t>
            </a:r>
            <a:endParaRPr kumimoji="1" lang="en-US" altLang="ja-JP" sz="2400" b="1" dirty="0">
              <a:solidFill>
                <a:srgbClr val="FF0000"/>
              </a:solidFill>
            </a:endParaRPr>
          </a:p>
        </p:txBody>
      </p:sp>
      <p:pic>
        <p:nvPicPr>
          <p:cNvPr id="8" name="図 7">
            <a:extLst>
              <a:ext uri="{FF2B5EF4-FFF2-40B4-BE49-F238E27FC236}">
                <a16:creationId xmlns:a16="http://schemas.microsoft.com/office/drawing/2014/main" id="{A01BF08E-04DD-1624-568B-6ABD03E60358}"/>
              </a:ext>
            </a:extLst>
          </p:cNvPr>
          <p:cNvPicPr>
            <a:picLocks noChangeAspect="1"/>
          </p:cNvPicPr>
          <p:nvPr/>
        </p:nvPicPr>
        <p:blipFill>
          <a:blip r:embed="rId2"/>
          <a:stretch>
            <a:fillRect/>
          </a:stretch>
        </p:blipFill>
        <p:spPr>
          <a:xfrm>
            <a:off x="329662" y="330664"/>
            <a:ext cx="3342987" cy="1797527"/>
          </a:xfrm>
          <a:prstGeom prst="rect">
            <a:avLst/>
          </a:prstGeom>
        </p:spPr>
      </p:pic>
      <p:pic>
        <p:nvPicPr>
          <p:cNvPr id="7" name="図 6">
            <a:extLst>
              <a:ext uri="{FF2B5EF4-FFF2-40B4-BE49-F238E27FC236}">
                <a16:creationId xmlns:a16="http://schemas.microsoft.com/office/drawing/2014/main" id="{CA9DAEE1-3503-C0D0-5CDF-0A3EC62CDCAF}"/>
              </a:ext>
            </a:extLst>
          </p:cNvPr>
          <p:cNvPicPr>
            <a:picLocks noChangeAspect="1"/>
          </p:cNvPicPr>
          <p:nvPr/>
        </p:nvPicPr>
        <p:blipFill>
          <a:blip r:embed="rId3"/>
          <a:stretch>
            <a:fillRect/>
          </a:stretch>
        </p:blipFill>
        <p:spPr>
          <a:xfrm>
            <a:off x="385224" y="3429000"/>
            <a:ext cx="2797814" cy="2282217"/>
          </a:xfrm>
          <a:prstGeom prst="rect">
            <a:avLst/>
          </a:prstGeom>
        </p:spPr>
      </p:pic>
      <p:pic>
        <p:nvPicPr>
          <p:cNvPr id="10" name="図 9">
            <a:extLst>
              <a:ext uri="{FF2B5EF4-FFF2-40B4-BE49-F238E27FC236}">
                <a16:creationId xmlns:a16="http://schemas.microsoft.com/office/drawing/2014/main" id="{888E1CDA-176D-2DEF-1E55-A42FE4FA9774}"/>
              </a:ext>
            </a:extLst>
          </p:cNvPr>
          <p:cNvPicPr>
            <a:picLocks noChangeAspect="1"/>
          </p:cNvPicPr>
          <p:nvPr/>
        </p:nvPicPr>
        <p:blipFill>
          <a:blip r:embed="rId4"/>
          <a:stretch>
            <a:fillRect/>
          </a:stretch>
        </p:blipFill>
        <p:spPr>
          <a:xfrm>
            <a:off x="3893692" y="3429000"/>
            <a:ext cx="2956816" cy="2145216"/>
          </a:xfrm>
          <a:prstGeom prst="rect">
            <a:avLst/>
          </a:prstGeom>
        </p:spPr>
      </p:pic>
      <p:sp>
        <p:nvSpPr>
          <p:cNvPr id="11" name="テキスト ボックス 10">
            <a:extLst>
              <a:ext uri="{FF2B5EF4-FFF2-40B4-BE49-F238E27FC236}">
                <a16:creationId xmlns:a16="http://schemas.microsoft.com/office/drawing/2014/main" id="{5953D50A-5851-78F6-7AAF-07819A4B4E8A}"/>
              </a:ext>
            </a:extLst>
          </p:cNvPr>
          <p:cNvSpPr txBox="1"/>
          <p:nvPr/>
        </p:nvSpPr>
        <p:spPr>
          <a:xfrm>
            <a:off x="3796496" y="767762"/>
            <a:ext cx="3590680" cy="461665"/>
          </a:xfrm>
          <a:prstGeom prst="rect">
            <a:avLst/>
          </a:prstGeom>
          <a:noFill/>
        </p:spPr>
        <p:txBody>
          <a:bodyPr wrap="square" rtlCol="0">
            <a:spAutoFit/>
          </a:bodyPr>
          <a:lstStyle/>
          <a:p>
            <a:r>
              <a:rPr kumimoji="1" lang="ja-JP" altLang="en-US" sz="2400" b="1" dirty="0">
                <a:solidFill>
                  <a:srgbClr val="FF0000"/>
                </a:solidFill>
              </a:rPr>
              <a:t>←選択可能</a:t>
            </a:r>
            <a:endParaRPr kumimoji="1" lang="en-US" altLang="ja-JP" sz="2400" b="1" dirty="0">
              <a:solidFill>
                <a:srgbClr val="FF0000"/>
              </a:solidFill>
            </a:endParaRPr>
          </a:p>
        </p:txBody>
      </p:sp>
      <p:sp>
        <p:nvSpPr>
          <p:cNvPr id="12" name="テキスト ボックス 11">
            <a:extLst>
              <a:ext uri="{FF2B5EF4-FFF2-40B4-BE49-F238E27FC236}">
                <a16:creationId xmlns:a16="http://schemas.microsoft.com/office/drawing/2014/main" id="{951EDC9A-FA8A-B993-38F8-36CF7B025B69}"/>
              </a:ext>
            </a:extLst>
          </p:cNvPr>
          <p:cNvSpPr txBox="1"/>
          <p:nvPr/>
        </p:nvSpPr>
        <p:spPr>
          <a:xfrm>
            <a:off x="668772" y="6079614"/>
            <a:ext cx="3590680" cy="461665"/>
          </a:xfrm>
          <a:prstGeom prst="rect">
            <a:avLst/>
          </a:prstGeom>
          <a:noFill/>
        </p:spPr>
        <p:txBody>
          <a:bodyPr wrap="square" rtlCol="0">
            <a:spAutoFit/>
          </a:bodyPr>
          <a:lstStyle/>
          <a:p>
            <a:r>
              <a:rPr kumimoji="1" lang="ja-JP" altLang="en-US" sz="2400" b="1" dirty="0">
                <a:solidFill>
                  <a:srgbClr val="FF0000"/>
                </a:solidFill>
              </a:rPr>
              <a:t>１枚目の画像</a:t>
            </a:r>
            <a:endParaRPr kumimoji="1" lang="en-US" altLang="ja-JP" sz="2400" b="1" dirty="0">
              <a:solidFill>
                <a:srgbClr val="FF0000"/>
              </a:solidFill>
            </a:endParaRPr>
          </a:p>
        </p:txBody>
      </p:sp>
      <p:sp>
        <p:nvSpPr>
          <p:cNvPr id="13" name="テキスト ボックス 12">
            <a:extLst>
              <a:ext uri="{FF2B5EF4-FFF2-40B4-BE49-F238E27FC236}">
                <a16:creationId xmlns:a16="http://schemas.microsoft.com/office/drawing/2014/main" id="{448AAF6B-3936-B201-179B-354C55DC8356}"/>
              </a:ext>
            </a:extLst>
          </p:cNvPr>
          <p:cNvSpPr txBox="1"/>
          <p:nvPr/>
        </p:nvSpPr>
        <p:spPr>
          <a:xfrm>
            <a:off x="4433954" y="6079613"/>
            <a:ext cx="3590680" cy="461665"/>
          </a:xfrm>
          <a:prstGeom prst="rect">
            <a:avLst/>
          </a:prstGeom>
          <a:noFill/>
        </p:spPr>
        <p:txBody>
          <a:bodyPr wrap="square" rtlCol="0">
            <a:spAutoFit/>
          </a:bodyPr>
          <a:lstStyle/>
          <a:p>
            <a:r>
              <a:rPr kumimoji="1" lang="ja-JP" altLang="en-US" sz="2400" b="1" dirty="0">
                <a:solidFill>
                  <a:srgbClr val="FF0000"/>
                </a:solidFill>
              </a:rPr>
              <a:t>２枚目の画像</a:t>
            </a:r>
            <a:endParaRPr kumimoji="1" lang="en-US" altLang="ja-JP" sz="2400" b="1" dirty="0">
              <a:solidFill>
                <a:srgbClr val="FF0000"/>
              </a:solidFill>
            </a:endParaRPr>
          </a:p>
        </p:txBody>
      </p:sp>
    </p:spTree>
    <p:extLst>
      <p:ext uri="{BB962C8B-B14F-4D97-AF65-F5344CB8AC3E}">
        <p14:creationId xmlns:p14="http://schemas.microsoft.com/office/powerpoint/2010/main" val="333041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0E4A2B0-F6DA-2F3E-247A-CF3E29D6E058}"/>
              </a:ext>
            </a:extLst>
          </p:cNvPr>
          <p:cNvSpPr>
            <a:spLocks noGrp="1"/>
          </p:cNvSpPr>
          <p:nvPr>
            <p:ph type="sldNum" sz="quarter" idx="12"/>
          </p:nvPr>
        </p:nvSpPr>
        <p:spPr>
          <a:xfrm>
            <a:off x="6978005" y="6449192"/>
            <a:ext cx="2057400" cy="365125"/>
          </a:xfrm>
        </p:spPr>
        <p:txBody>
          <a:bodyPr/>
          <a:lstStyle/>
          <a:p>
            <a:fld id="{E7DD4950-D159-4EF1-90C3-DB06CAAE7C11}" type="slidenum">
              <a:rPr kumimoji="1" lang="ja-JP" altLang="en-US" smtClean="0"/>
              <a:t>61</a:t>
            </a:fld>
            <a:endParaRPr kumimoji="1" lang="ja-JP" altLang="en-US"/>
          </a:p>
        </p:txBody>
      </p:sp>
      <p:pic>
        <p:nvPicPr>
          <p:cNvPr id="6" name="図 5">
            <a:extLst>
              <a:ext uri="{FF2B5EF4-FFF2-40B4-BE49-F238E27FC236}">
                <a16:creationId xmlns:a16="http://schemas.microsoft.com/office/drawing/2014/main" id="{0DEDA45C-0137-7152-F6DA-944994A9E611}"/>
              </a:ext>
            </a:extLst>
          </p:cNvPr>
          <p:cNvPicPr>
            <a:picLocks noChangeAspect="1"/>
          </p:cNvPicPr>
          <p:nvPr/>
        </p:nvPicPr>
        <p:blipFill>
          <a:blip r:embed="rId2"/>
          <a:stretch>
            <a:fillRect/>
          </a:stretch>
        </p:blipFill>
        <p:spPr>
          <a:xfrm>
            <a:off x="52334" y="463549"/>
            <a:ext cx="7765830" cy="5238900"/>
          </a:xfrm>
          <a:prstGeom prst="rect">
            <a:avLst/>
          </a:prstGeom>
        </p:spPr>
      </p:pic>
      <p:sp>
        <p:nvSpPr>
          <p:cNvPr id="7" name="正方形/長方形 6">
            <a:extLst>
              <a:ext uri="{FF2B5EF4-FFF2-40B4-BE49-F238E27FC236}">
                <a16:creationId xmlns:a16="http://schemas.microsoft.com/office/drawing/2014/main" id="{7C328E83-3630-EFD9-E06A-CBC9CAD15B4D}"/>
              </a:ext>
            </a:extLst>
          </p:cNvPr>
          <p:cNvSpPr/>
          <p:nvPr/>
        </p:nvSpPr>
        <p:spPr>
          <a:xfrm>
            <a:off x="1042725" y="6161554"/>
            <a:ext cx="581715" cy="365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52F5C36-2D6A-DFC8-3539-92592EB86F84}"/>
              </a:ext>
            </a:extLst>
          </p:cNvPr>
          <p:cNvSpPr/>
          <p:nvPr/>
        </p:nvSpPr>
        <p:spPr>
          <a:xfrm>
            <a:off x="4456485" y="6161553"/>
            <a:ext cx="581715" cy="36512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91B67B7-C837-0BED-1F11-1F7E737F6DED}"/>
              </a:ext>
            </a:extLst>
          </p:cNvPr>
          <p:cNvSpPr txBox="1"/>
          <p:nvPr/>
        </p:nvSpPr>
        <p:spPr>
          <a:xfrm>
            <a:off x="1752306" y="5943361"/>
            <a:ext cx="2355316" cy="830997"/>
          </a:xfrm>
          <a:prstGeom prst="rect">
            <a:avLst/>
          </a:prstGeom>
          <a:noFill/>
        </p:spPr>
        <p:txBody>
          <a:bodyPr wrap="square" rtlCol="0">
            <a:spAutoFit/>
          </a:bodyPr>
          <a:lstStyle/>
          <a:p>
            <a:r>
              <a:rPr kumimoji="1" lang="ja-JP" altLang="en-US" sz="2400" b="1" dirty="0">
                <a:solidFill>
                  <a:srgbClr val="FF0000"/>
                </a:solidFill>
              </a:rPr>
              <a:t>モジュールや</a:t>
            </a:r>
            <a:endParaRPr kumimoji="1" lang="en-US" altLang="ja-JP" sz="2400" b="1" dirty="0">
              <a:solidFill>
                <a:srgbClr val="FF0000"/>
              </a:solidFill>
            </a:endParaRPr>
          </a:p>
          <a:p>
            <a:r>
              <a:rPr kumimoji="1" lang="ja-JP" altLang="en-US" sz="2400" b="1" dirty="0">
                <a:solidFill>
                  <a:srgbClr val="FF0000"/>
                </a:solidFill>
              </a:rPr>
              <a:t>パッケージ</a:t>
            </a:r>
            <a:endParaRPr kumimoji="1" lang="en-US" altLang="ja-JP" sz="2400" b="1" dirty="0">
              <a:solidFill>
                <a:srgbClr val="FF0000"/>
              </a:solidFill>
            </a:endParaRPr>
          </a:p>
        </p:txBody>
      </p:sp>
      <p:sp>
        <p:nvSpPr>
          <p:cNvPr id="10" name="テキスト ボックス 9">
            <a:extLst>
              <a:ext uri="{FF2B5EF4-FFF2-40B4-BE49-F238E27FC236}">
                <a16:creationId xmlns:a16="http://schemas.microsoft.com/office/drawing/2014/main" id="{F05262AD-2F78-6634-51F6-D6BABB04897A}"/>
              </a:ext>
            </a:extLst>
          </p:cNvPr>
          <p:cNvSpPr txBox="1"/>
          <p:nvPr/>
        </p:nvSpPr>
        <p:spPr>
          <a:xfrm>
            <a:off x="5235136" y="5943361"/>
            <a:ext cx="3590680" cy="830997"/>
          </a:xfrm>
          <a:prstGeom prst="rect">
            <a:avLst/>
          </a:prstGeom>
          <a:noFill/>
        </p:spPr>
        <p:txBody>
          <a:bodyPr wrap="square" rtlCol="0">
            <a:spAutoFit/>
          </a:bodyPr>
          <a:lstStyle/>
          <a:p>
            <a:r>
              <a:rPr kumimoji="1" lang="ja-JP" altLang="en-US" sz="2400" b="1" dirty="0">
                <a:solidFill>
                  <a:schemeClr val="accent1"/>
                </a:solidFill>
              </a:rPr>
              <a:t>関数やメソッドや</a:t>
            </a:r>
            <a:endParaRPr kumimoji="1" lang="en-US" altLang="ja-JP" sz="2400" b="1" dirty="0">
              <a:solidFill>
                <a:schemeClr val="accent1"/>
              </a:solidFill>
            </a:endParaRPr>
          </a:p>
          <a:p>
            <a:r>
              <a:rPr kumimoji="1" lang="ja-JP" altLang="en-US" sz="2400" b="1" dirty="0">
                <a:solidFill>
                  <a:schemeClr val="accent1"/>
                </a:solidFill>
              </a:rPr>
              <a:t>クラス名</a:t>
            </a:r>
            <a:endParaRPr kumimoji="1" lang="en-US" altLang="ja-JP" sz="2400" b="1" dirty="0">
              <a:solidFill>
                <a:schemeClr val="accent1"/>
              </a:solidFill>
            </a:endParaRPr>
          </a:p>
        </p:txBody>
      </p:sp>
      <p:sp>
        <p:nvSpPr>
          <p:cNvPr id="11" name="正方形/長方形 10">
            <a:extLst>
              <a:ext uri="{FF2B5EF4-FFF2-40B4-BE49-F238E27FC236}">
                <a16:creationId xmlns:a16="http://schemas.microsoft.com/office/drawing/2014/main" id="{1CA43D7F-5F80-32E4-3422-C357110823E2}"/>
              </a:ext>
            </a:extLst>
          </p:cNvPr>
          <p:cNvSpPr/>
          <p:nvPr/>
        </p:nvSpPr>
        <p:spPr>
          <a:xfrm>
            <a:off x="1541761" y="899272"/>
            <a:ext cx="561957" cy="1824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5564429-DFC0-FCFB-A7F8-8B2F8E093AEE}"/>
              </a:ext>
            </a:extLst>
          </p:cNvPr>
          <p:cNvSpPr/>
          <p:nvPr/>
        </p:nvSpPr>
        <p:spPr>
          <a:xfrm>
            <a:off x="480768" y="2149987"/>
            <a:ext cx="260315" cy="1688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8B5022B-5DEB-78F6-748D-BC6032103415}"/>
              </a:ext>
            </a:extLst>
          </p:cNvPr>
          <p:cNvSpPr/>
          <p:nvPr/>
        </p:nvSpPr>
        <p:spPr>
          <a:xfrm>
            <a:off x="1281446" y="3392367"/>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F023CA4-C0B5-3C11-806F-7D14D0C87445}"/>
              </a:ext>
            </a:extLst>
          </p:cNvPr>
          <p:cNvSpPr/>
          <p:nvPr/>
        </p:nvSpPr>
        <p:spPr>
          <a:xfrm>
            <a:off x="813278" y="4425569"/>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1B60794-19CE-EF94-4EB7-2272DA3F07C3}"/>
              </a:ext>
            </a:extLst>
          </p:cNvPr>
          <p:cNvSpPr/>
          <p:nvPr/>
        </p:nvSpPr>
        <p:spPr>
          <a:xfrm>
            <a:off x="804316" y="4613825"/>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7D1C7FBE-5E1C-6770-5AA2-0F3650C40F57}"/>
              </a:ext>
            </a:extLst>
          </p:cNvPr>
          <p:cNvSpPr/>
          <p:nvPr/>
        </p:nvSpPr>
        <p:spPr>
          <a:xfrm>
            <a:off x="801330" y="4825985"/>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80079FD1-E4AD-7DD6-15F0-55F80F040683}"/>
              </a:ext>
            </a:extLst>
          </p:cNvPr>
          <p:cNvSpPr/>
          <p:nvPr/>
        </p:nvSpPr>
        <p:spPr>
          <a:xfrm>
            <a:off x="798344" y="5044121"/>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F93BBAF-F79C-98FF-5D3C-24CF95D4CC98}"/>
              </a:ext>
            </a:extLst>
          </p:cNvPr>
          <p:cNvSpPr/>
          <p:nvPr/>
        </p:nvSpPr>
        <p:spPr>
          <a:xfrm>
            <a:off x="795358" y="5262257"/>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EF4A9E7-4CBE-41D9-D9D4-0A41DC2E23DB}"/>
              </a:ext>
            </a:extLst>
          </p:cNvPr>
          <p:cNvSpPr/>
          <p:nvPr/>
        </p:nvSpPr>
        <p:spPr>
          <a:xfrm>
            <a:off x="1541761" y="1095869"/>
            <a:ext cx="260315" cy="1688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0EB6D3FE-9E47-FFC3-4E0A-999B11A3918D}"/>
              </a:ext>
            </a:extLst>
          </p:cNvPr>
          <p:cNvSpPr/>
          <p:nvPr/>
        </p:nvSpPr>
        <p:spPr>
          <a:xfrm>
            <a:off x="2103718" y="899272"/>
            <a:ext cx="448235"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E6E8EEC-7CBF-6F00-02F6-F4CA299E84FA}"/>
              </a:ext>
            </a:extLst>
          </p:cNvPr>
          <p:cNvSpPr/>
          <p:nvPr/>
        </p:nvSpPr>
        <p:spPr>
          <a:xfrm>
            <a:off x="1879600" y="1114695"/>
            <a:ext cx="493059"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8E8E24DD-0C2B-D65A-6CA3-916A2B6508E6}"/>
              </a:ext>
            </a:extLst>
          </p:cNvPr>
          <p:cNvSpPr/>
          <p:nvPr/>
        </p:nvSpPr>
        <p:spPr>
          <a:xfrm>
            <a:off x="780416" y="2146053"/>
            <a:ext cx="501030" cy="18246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54B837DC-9589-2681-ADBC-648727308623}"/>
              </a:ext>
            </a:extLst>
          </p:cNvPr>
          <p:cNvSpPr/>
          <p:nvPr/>
        </p:nvSpPr>
        <p:spPr>
          <a:xfrm>
            <a:off x="1576209" y="3408572"/>
            <a:ext cx="493059"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3B85ABFD-C7B7-CAE8-1DE6-6F9C56B9F23C}"/>
              </a:ext>
            </a:extLst>
          </p:cNvPr>
          <p:cNvSpPr/>
          <p:nvPr/>
        </p:nvSpPr>
        <p:spPr>
          <a:xfrm>
            <a:off x="2327835" y="4411440"/>
            <a:ext cx="636495"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C00661AC-9679-C38A-4956-1C092515AAF0}"/>
              </a:ext>
            </a:extLst>
          </p:cNvPr>
          <p:cNvSpPr/>
          <p:nvPr/>
        </p:nvSpPr>
        <p:spPr>
          <a:xfrm>
            <a:off x="2327834" y="4638977"/>
            <a:ext cx="1204261"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480B93A-7CA6-BFEC-ED7D-E9B0C69DA2F7}"/>
              </a:ext>
            </a:extLst>
          </p:cNvPr>
          <p:cNvSpPr/>
          <p:nvPr/>
        </p:nvSpPr>
        <p:spPr>
          <a:xfrm>
            <a:off x="2300226" y="4835574"/>
            <a:ext cx="705939"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200BC4E8-DC29-C9FD-7AA0-B896AF8CEB9D}"/>
              </a:ext>
            </a:extLst>
          </p:cNvPr>
          <p:cNvSpPr/>
          <p:nvPr/>
        </p:nvSpPr>
        <p:spPr>
          <a:xfrm>
            <a:off x="2297240" y="5032171"/>
            <a:ext cx="553537"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50176EC5-95D4-0A2E-DAA9-0470776B84A3}"/>
              </a:ext>
            </a:extLst>
          </p:cNvPr>
          <p:cNvSpPr/>
          <p:nvPr/>
        </p:nvSpPr>
        <p:spPr>
          <a:xfrm>
            <a:off x="2300226" y="5228768"/>
            <a:ext cx="522943"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AFCF8414-EB1D-15CE-C9A7-0460833F56A0}"/>
              </a:ext>
            </a:extLst>
          </p:cNvPr>
          <p:cNvSpPr txBox="1"/>
          <p:nvPr/>
        </p:nvSpPr>
        <p:spPr>
          <a:xfrm>
            <a:off x="142472" y="67984"/>
            <a:ext cx="4604870" cy="523220"/>
          </a:xfrm>
          <a:prstGeom prst="rect">
            <a:avLst/>
          </a:prstGeom>
          <a:noFill/>
        </p:spPr>
        <p:txBody>
          <a:bodyPr wrap="square">
            <a:spAutoFit/>
          </a:bodyPr>
          <a:lstStyle/>
          <a:p>
            <a:pPr marL="0" indent="0">
              <a:spcAft>
                <a:spcPts val="600"/>
              </a:spcAft>
              <a:buNone/>
            </a:pPr>
            <a:r>
              <a:rPr lang="ja-JP" altLang="en-US" sz="2800" b="1" dirty="0"/>
              <a:t>②ソースコードの確認</a:t>
            </a:r>
            <a:endParaRPr lang="en-US" altLang="ja-JP" sz="2800" b="1" dirty="0"/>
          </a:p>
        </p:txBody>
      </p:sp>
    </p:spTree>
    <p:extLst>
      <p:ext uri="{BB962C8B-B14F-4D97-AF65-F5344CB8AC3E}">
        <p14:creationId xmlns:p14="http://schemas.microsoft.com/office/powerpoint/2010/main" val="2928612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0E4A2B0-F6DA-2F3E-247A-CF3E29D6E058}"/>
              </a:ext>
            </a:extLst>
          </p:cNvPr>
          <p:cNvSpPr>
            <a:spLocks noGrp="1"/>
          </p:cNvSpPr>
          <p:nvPr>
            <p:ph type="sldNum" sz="quarter" idx="12"/>
          </p:nvPr>
        </p:nvSpPr>
        <p:spPr>
          <a:xfrm>
            <a:off x="6978005" y="6449192"/>
            <a:ext cx="2057400" cy="365125"/>
          </a:xfrm>
        </p:spPr>
        <p:txBody>
          <a:bodyPr/>
          <a:lstStyle/>
          <a:p>
            <a:fld id="{E7DD4950-D159-4EF1-90C3-DB06CAAE7C11}" type="slidenum">
              <a:rPr kumimoji="1" lang="ja-JP" altLang="en-US" smtClean="0"/>
              <a:t>62</a:t>
            </a:fld>
            <a:endParaRPr kumimoji="1" lang="ja-JP" altLang="en-US"/>
          </a:p>
        </p:txBody>
      </p:sp>
      <p:sp>
        <p:nvSpPr>
          <p:cNvPr id="7" name="正方形/長方形 6">
            <a:extLst>
              <a:ext uri="{FF2B5EF4-FFF2-40B4-BE49-F238E27FC236}">
                <a16:creationId xmlns:a16="http://schemas.microsoft.com/office/drawing/2014/main" id="{7C328E83-3630-EFD9-E06A-CBC9CAD15B4D}"/>
              </a:ext>
            </a:extLst>
          </p:cNvPr>
          <p:cNvSpPr/>
          <p:nvPr/>
        </p:nvSpPr>
        <p:spPr>
          <a:xfrm>
            <a:off x="1042725" y="6161554"/>
            <a:ext cx="581715" cy="365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52F5C36-2D6A-DFC8-3539-92592EB86F84}"/>
              </a:ext>
            </a:extLst>
          </p:cNvPr>
          <p:cNvSpPr/>
          <p:nvPr/>
        </p:nvSpPr>
        <p:spPr>
          <a:xfrm>
            <a:off x="4456485" y="6161553"/>
            <a:ext cx="581715" cy="36512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AFCF8414-EB1D-15CE-C9A7-0460833F56A0}"/>
              </a:ext>
            </a:extLst>
          </p:cNvPr>
          <p:cNvSpPr txBox="1"/>
          <p:nvPr/>
        </p:nvSpPr>
        <p:spPr>
          <a:xfrm>
            <a:off x="142472" y="67984"/>
            <a:ext cx="4604870" cy="523220"/>
          </a:xfrm>
          <a:prstGeom prst="rect">
            <a:avLst/>
          </a:prstGeom>
          <a:noFill/>
        </p:spPr>
        <p:txBody>
          <a:bodyPr wrap="square">
            <a:spAutoFit/>
          </a:bodyPr>
          <a:lstStyle/>
          <a:p>
            <a:pPr marL="0" indent="0">
              <a:spcAft>
                <a:spcPts val="600"/>
              </a:spcAft>
              <a:buNone/>
            </a:pPr>
            <a:r>
              <a:rPr lang="ja-JP" altLang="en-US" sz="2800" b="1" dirty="0"/>
              <a:t>続き</a:t>
            </a:r>
            <a:endParaRPr lang="en-US" altLang="ja-JP" sz="2800" b="1" dirty="0"/>
          </a:p>
        </p:txBody>
      </p:sp>
      <p:pic>
        <p:nvPicPr>
          <p:cNvPr id="4" name="図 3">
            <a:extLst>
              <a:ext uri="{FF2B5EF4-FFF2-40B4-BE49-F238E27FC236}">
                <a16:creationId xmlns:a16="http://schemas.microsoft.com/office/drawing/2014/main" id="{D8BCF1BB-B294-EA19-FBD4-9F04A7F11D63}"/>
              </a:ext>
            </a:extLst>
          </p:cNvPr>
          <p:cNvPicPr>
            <a:picLocks noChangeAspect="1"/>
          </p:cNvPicPr>
          <p:nvPr/>
        </p:nvPicPr>
        <p:blipFill>
          <a:blip r:embed="rId2"/>
          <a:stretch>
            <a:fillRect/>
          </a:stretch>
        </p:blipFill>
        <p:spPr>
          <a:xfrm>
            <a:off x="1169297" y="67984"/>
            <a:ext cx="6946749" cy="5974203"/>
          </a:xfrm>
          <a:prstGeom prst="rect">
            <a:avLst/>
          </a:prstGeom>
        </p:spPr>
      </p:pic>
      <p:sp>
        <p:nvSpPr>
          <p:cNvPr id="5" name="正方形/長方形 4">
            <a:extLst>
              <a:ext uri="{FF2B5EF4-FFF2-40B4-BE49-F238E27FC236}">
                <a16:creationId xmlns:a16="http://schemas.microsoft.com/office/drawing/2014/main" id="{890BF145-2BC8-50FF-26C8-9C1F3E0E5D09}"/>
              </a:ext>
            </a:extLst>
          </p:cNvPr>
          <p:cNvSpPr/>
          <p:nvPr/>
        </p:nvSpPr>
        <p:spPr>
          <a:xfrm>
            <a:off x="1816678" y="419481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FEDDCBD-A24D-DD54-FAC6-454748139FBF}"/>
              </a:ext>
            </a:extLst>
          </p:cNvPr>
          <p:cNvSpPr/>
          <p:nvPr/>
        </p:nvSpPr>
        <p:spPr>
          <a:xfrm>
            <a:off x="1816678" y="439293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C0679C2A-F803-193F-E5B8-3851BAB5C3C3}"/>
              </a:ext>
            </a:extLst>
          </p:cNvPr>
          <p:cNvSpPr/>
          <p:nvPr/>
        </p:nvSpPr>
        <p:spPr>
          <a:xfrm>
            <a:off x="1816678" y="459105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4F10E1C4-5016-78F5-FA53-8C004F58CFE4}"/>
              </a:ext>
            </a:extLst>
          </p:cNvPr>
          <p:cNvSpPr/>
          <p:nvPr/>
        </p:nvSpPr>
        <p:spPr>
          <a:xfrm>
            <a:off x="2494342" y="401955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E5DBD885-1E95-0A4A-5ADC-4041838EB7CA}"/>
              </a:ext>
            </a:extLst>
          </p:cNvPr>
          <p:cNvSpPr/>
          <p:nvPr/>
        </p:nvSpPr>
        <p:spPr>
          <a:xfrm>
            <a:off x="2650036" y="1989293"/>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53B8366E-A20B-50A7-C70D-E7B5AACE68C8}"/>
              </a:ext>
            </a:extLst>
          </p:cNvPr>
          <p:cNvSpPr/>
          <p:nvPr/>
        </p:nvSpPr>
        <p:spPr>
          <a:xfrm>
            <a:off x="2003713" y="285763"/>
            <a:ext cx="646323" cy="17524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F913A17-979D-85F1-D73F-18CED4D5F1E0}"/>
              </a:ext>
            </a:extLst>
          </p:cNvPr>
          <p:cNvSpPr/>
          <p:nvPr/>
        </p:nvSpPr>
        <p:spPr>
          <a:xfrm>
            <a:off x="2003712" y="1216062"/>
            <a:ext cx="343247" cy="1936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97A2D957-4B65-6374-7530-E940D4105F72}"/>
              </a:ext>
            </a:extLst>
          </p:cNvPr>
          <p:cNvSpPr/>
          <p:nvPr/>
        </p:nvSpPr>
        <p:spPr>
          <a:xfrm>
            <a:off x="2925731" y="1973493"/>
            <a:ext cx="465169"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BADD2975-21F6-235A-4201-33E792D0BAD7}"/>
              </a:ext>
            </a:extLst>
          </p:cNvPr>
          <p:cNvSpPr/>
          <p:nvPr/>
        </p:nvSpPr>
        <p:spPr>
          <a:xfrm>
            <a:off x="4985592" y="2167131"/>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57330299-F805-C4DE-98D8-7A4333C4C46B}"/>
              </a:ext>
            </a:extLst>
          </p:cNvPr>
          <p:cNvSpPr/>
          <p:nvPr/>
        </p:nvSpPr>
        <p:spPr>
          <a:xfrm>
            <a:off x="5238427" y="2151331"/>
            <a:ext cx="465169"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DA30588E-AD81-A72E-8DA9-986CB947D550}"/>
              </a:ext>
            </a:extLst>
          </p:cNvPr>
          <p:cNvSpPr/>
          <p:nvPr/>
        </p:nvSpPr>
        <p:spPr>
          <a:xfrm>
            <a:off x="2872249" y="3460501"/>
            <a:ext cx="1444481"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49D1E14-9F0B-C35C-718F-19CCA3835372}"/>
              </a:ext>
            </a:extLst>
          </p:cNvPr>
          <p:cNvSpPr/>
          <p:nvPr/>
        </p:nvSpPr>
        <p:spPr>
          <a:xfrm>
            <a:off x="3158315" y="3659006"/>
            <a:ext cx="983155"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ABE9408-FC4E-C48D-4D0C-5B726AA99671}"/>
              </a:ext>
            </a:extLst>
          </p:cNvPr>
          <p:cNvSpPr/>
          <p:nvPr/>
        </p:nvSpPr>
        <p:spPr>
          <a:xfrm>
            <a:off x="2925731" y="3659006"/>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E6A298D-95A5-33A0-612F-EFE7A01DEEFC}"/>
              </a:ext>
            </a:extLst>
          </p:cNvPr>
          <p:cNvSpPr/>
          <p:nvPr/>
        </p:nvSpPr>
        <p:spPr>
          <a:xfrm>
            <a:off x="3501215" y="3840094"/>
            <a:ext cx="640255"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573A1F2F-3AE0-9BA2-77F4-DF14CE8BB754}"/>
              </a:ext>
            </a:extLst>
          </p:cNvPr>
          <p:cNvSpPr/>
          <p:nvPr/>
        </p:nvSpPr>
        <p:spPr>
          <a:xfrm>
            <a:off x="2868413" y="4015472"/>
            <a:ext cx="522487"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335B24CB-AFD1-426A-49C3-7F1D5B75859A}"/>
              </a:ext>
            </a:extLst>
          </p:cNvPr>
          <p:cNvSpPr/>
          <p:nvPr/>
        </p:nvSpPr>
        <p:spPr>
          <a:xfrm>
            <a:off x="2233099" y="4194810"/>
            <a:ext cx="498672"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27AF46B9-E92A-9B8D-FB3D-B2BC94042C3F}"/>
              </a:ext>
            </a:extLst>
          </p:cNvPr>
          <p:cNvSpPr/>
          <p:nvPr/>
        </p:nvSpPr>
        <p:spPr>
          <a:xfrm>
            <a:off x="2233099" y="4387328"/>
            <a:ext cx="416937"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D75E5643-267D-ED86-134E-1BB3AED7B39C}"/>
              </a:ext>
            </a:extLst>
          </p:cNvPr>
          <p:cNvSpPr/>
          <p:nvPr/>
        </p:nvSpPr>
        <p:spPr>
          <a:xfrm>
            <a:off x="2233099" y="4591050"/>
            <a:ext cx="331031"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8ED6B97E-03D1-9813-6A0F-4901BC868C0F}"/>
              </a:ext>
            </a:extLst>
          </p:cNvPr>
          <p:cNvSpPr/>
          <p:nvPr/>
        </p:nvSpPr>
        <p:spPr>
          <a:xfrm>
            <a:off x="3328067" y="5142741"/>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778E77E1-EEE6-5CC2-80CE-1C551CC08E8D}"/>
              </a:ext>
            </a:extLst>
          </p:cNvPr>
          <p:cNvSpPr/>
          <p:nvPr/>
        </p:nvSpPr>
        <p:spPr>
          <a:xfrm>
            <a:off x="3580902" y="5126941"/>
            <a:ext cx="560568"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27259A7-70DC-921B-6860-579B693FAA2D}"/>
              </a:ext>
            </a:extLst>
          </p:cNvPr>
          <p:cNvSpPr txBox="1"/>
          <p:nvPr/>
        </p:nvSpPr>
        <p:spPr>
          <a:xfrm>
            <a:off x="1752306" y="5943361"/>
            <a:ext cx="2355316" cy="830997"/>
          </a:xfrm>
          <a:prstGeom prst="rect">
            <a:avLst/>
          </a:prstGeom>
          <a:noFill/>
        </p:spPr>
        <p:txBody>
          <a:bodyPr wrap="square" rtlCol="0">
            <a:spAutoFit/>
          </a:bodyPr>
          <a:lstStyle/>
          <a:p>
            <a:r>
              <a:rPr kumimoji="1" lang="ja-JP" altLang="en-US" sz="2400" b="1" dirty="0">
                <a:solidFill>
                  <a:srgbClr val="FF0000"/>
                </a:solidFill>
              </a:rPr>
              <a:t>モジュールや</a:t>
            </a:r>
            <a:endParaRPr kumimoji="1" lang="en-US" altLang="ja-JP" sz="2400" b="1" dirty="0">
              <a:solidFill>
                <a:srgbClr val="FF0000"/>
              </a:solidFill>
            </a:endParaRPr>
          </a:p>
          <a:p>
            <a:r>
              <a:rPr kumimoji="1" lang="ja-JP" altLang="en-US" sz="2400" b="1" dirty="0">
                <a:solidFill>
                  <a:srgbClr val="FF0000"/>
                </a:solidFill>
              </a:rPr>
              <a:t>パッケージ</a:t>
            </a:r>
            <a:endParaRPr kumimoji="1" lang="en-US" altLang="ja-JP" sz="2400" b="1" dirty="0">
              <a:solidFill>
                <a:srgbClr val="FF0000"/>
              </a:solidFill>
            </a:endParaRPr>
          </a:p>
        </p:txBody>
      </p:sp>
      <p:sp>
        <p:nvSpPr>
          <p:cNvPr id="6" name="テキスト ボックス 5">
            <a:extLst>
              <a:ext uri="{FF2B5EF4-FFF2-40B4-BE49-F238E27FC236}">
                <a16:creationId xmlns:a16="http://schemas.microsoft.com/office/drawing/2014/main" id="{DA9E0B2E-DE38-DBA1-5998-42260A5BC54A}"/>
              </a:ext>
            </a:extLst>
          </p:cNvPr>
          <p:cNvSpPr txBox="1"/>
          <p:nvPr/>
        </p:nvSpPr>
        <p:spPr>
          <a:xfrm>
            <a:off x="5235136" y="5943361"/>
            <a:ext cx="3590680" cy="830997"/>
          </a:xfrm>
          <a:prstGeom prst="rect">
            <a:avLst/>
          </a:prstGeom>
          <a:noFill/>
        </p:spPr>
        <p:txBody>
          <a:bodyPr wrap="square" rtlCol="0">
            <a:spAutoFit/>
          </a:bodyPr>
          <a:lstStyle/>
          <a:p>
            <a:r>
              <a:rPr kumimoji="1" lang="ja-JP" altLang="en-US" sz="2400" b="1" dirty="0">
                <a:solidFill>
                  <a:schemeClr val="accent1"/>
                </a:solidFill>
              </a:rPr>
              <a:t>関数やメソッドや</a:t>
            </a:r>
            <a:endParaRPr kumimoji="1" lang="en-US" altLang="ja-JP" sz="2400" b="1" dirty="0">
              <a:solidFill>
                <a:schemeClr val="accent1"/>
              </a:solidFill>
            </a:endParaRPr>
          </a:p>
          <a:p>
            <a:r>
              <a:rPr kumimoji="1" lang="ja-JP" altLang="en-US" sz="2400" b="1" dirty="0">
                <a:solidFill>
                  <a:schemeClr val="accent1"/>
                </a:solidFill>
              </a:rPr>
              <a:t>クラス名</a:t>
            </a:r>
            <a:endParaRPr kumimoji="1" lang="en-US" altLang="ja-JP" sz="2400" b="1" dirty="0">
              <a:solidFill>
                <a:schemeClr val="accent1"/>
              </a:solidFill>
            </a:endParaRPr>
          </a:p>
        </p:txBody>
      </p:sp>
    </p:spTree>
    <p:extLst>
      <p:ext uri="{BB962C8B-B14F-4D97-AF65-F5344CB8AC3E}">
        <p14:creationId xmlns:p14="http://schemas.microsoft.com/office/powerpoint/2010/main" val="900752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1ABAE8-C292-D4C2-0773-996319C10A1A}"/>
              </a:ext>
            </a:extLst>
          </p:cNvPr>
          <p:cNvSpPr>
            <a:spLocks noGrp="1"/>
          </p:cNvSpPr>
          <p:nvPr>
            <p:ph type="title"/>
          </p:nvPr>
        </p:nvSpPr>
        <p:spPr>
          <a:xfrm>
            <a:off x="465315" y="221837"/>
            <a:ext cx="8256653" cy="824537"/>
          </a:xfrm>
        </p:spPr>
        <p:txBody>
          <a:bodyPr/>
          <a:lstStyle/>
          <a:p>
            <a:r>
              <a:rPr lang="ja-JP" altLang="en-US" dirty="0"/>
              <a:t>人工知能による画像認識</a:t>
            </a:r>
            <a:endParaRPr kumimoji="1" lang="ja-JP" altLang="en-US" dirty="0"/>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63</a:t>
            </a:fld>
            <a:endParaRPr kumimoji="1" lang="ja-JP" altLang="en-US"/>
          </a:p>
        </p:txBody>
      </p:sp>
      <p:sp>
        <p:nvSpPr>
          <p:cNvPr id="6" name="コンテンツ プレースホルダー 5">
            <a:extLst>
              <a:ext uri="{FF2B5EF4-FFF2-40B4-BE49-F238E27FC236}">
                <a16:creationId xmlns:a16="http://schemas.microsoft.com/office/drawing/2014/main" id="{FD3ACC23-27BC-B6A5-5023-B630E37ED3D1}"/>
              </a:ext>
            </a:extLst>
          </p:cNvPr>
          <p:cNvSpPr>
            <a:spLocks noGrp="1"/>
          </p:cNvSpPr>
          <p:nvPr>
            <p:ph idx="1"/>
          </p:nvPr>
        </p:nvSpPr>
        <p:spPr/>
        <p:txBody>
          <a:bodyPr>
            <a:normAutofit/>
          </a:bodyPr>
          <a:lstStyle/>
          <a:p>
            <a:pPr marL="0" indent="0">
              <a:buNone/>
            </a:pPr>
            <a:r>
              <a:rPr lang="ja-JP" altLang="en-US" sz="2400" dirty="0"/>
              <a:t>画像認識でできることはたくさんある</a:t>
            </a:r>
            <a:endParaRPr lang="en-US" altLang="ja-JP" sz="2400" dirty="0"/>
          </a:p>
          <a:p>
            <a:r>
              <a:rPr lang="ja-JP" altLang="en-US" sz="2400" dirty="0"/>
              <a:t>画像分類</a:t>
            </a:r>
            <a:endParaRPr lang="en-US" altLang="ja-JP" sz="2400" dirty="0"/>
          </a:p>
          <a:p>
            <a:r>
              <a:rPr lang="ja-JP" altLang="en-US" sz="2400" dirty="0"/>
              <a:t>物体検出</a:t>
            </a:r>
          </a:p>
          <a:p>
            <a:r>
              <a:rPr lang="ja-JP" altLang="en-US" sz="2400" dirty="0"/>
              <a:t>顔検出</a:t>
            </a:r>
          </a:p>
          <a:p>
            <a:r>
              <a:rPr lang="ja-JP" altLang="en-US" sz="2400" dirty="0"/>
              <a:t>表情推定</a:t>
            </a:r>
          </a:p>
          <a:p>
            <a:r>
              <a:rPr lang="ja-JP" altLang="en-US" sz="2400" dirty="0"/>
              <a:t>文字検出</a:t>
            </a:r>
          </a:p>
          <a:p>
            <a:r>
              <a:rPr lang="ja-JP" altLang="en-US" sz="2400" dirty="0"/>
              <a:t>セグメンテーション</a:t>
            </a:r>
            <a:endParaRPr lang="en-US" altLang="ja-JP" sz="2400" dirty="0"/>
          </a:p>
          <a:p>
            <a:r>
              <a:rPr lang="ja-JP" altLang="en-US" sz="2400" dirty="0"/>
              <a:t>追跡</a:t>
            </a:r>
            <a:endParaRPr lang="en-US" altLang="ja-JP" sz="2400" dirty="0"/>
          </a:p>
          <a:p>
            <a:r>
              <a:rPr lang="ja-JP" altLang="en-US" sz="2400" dirty="0"/>
              <a:t>姿勢推定</a:t>
            </a:r>
          </a:p>
          <a:p>
            <a:pPr marL="0" indent="0">
              <a:buNone/>
            </a:pPr>
            <a:r>
              <a:rPr lang="ja-JP" altLang="en-US" sz="2400" dirty="0"/>
              <a:t>など</a:t>
            </a:r>
            <a:endParaRPr lang="en-US" altLang="ja-JP" sz="2400" dirty="0"/>
          </a:p>
          <a:p>
            <a:pPr marL="0" indent="0">
              <a:buNone/>
            </a:pPr>
            <a:endParaRPr lang="en-US" altLang="ja-JP" dirty="0"/>
          </a:p>
        </p:txBody>
      </p:sp>
    </p:spTree>
    <p:extLst>
      <p:ext uri="{BB962C8B-B14F-4D97-AF65-F5344CB8AC3E}">
        <p14:creationId xmlns:p14="http://schemas.microsoft.com/office/powerpoint/2010/main" val="4905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0A539E-3C11-3DAB-F58C-E7D697B66270}"/>
              </a:ext>
            </a:extLst>
          </p:cNvPr>
          <p:cNvSpPr>
            <a:spLocks noGrp="1"/>
          </p:cNvSpPr>
          <p:nvPr>
            <p:ph type="title"/>
          </p:nvPr>
        </p:nvSpPr>
        <p:spPr/>
        <p:txBody>
          <a:bodyPr/>
          <a:lstStyle/>
          <a:p>
            <a:r>
              <a:rPr kumimoji="1" lang="ja-JP" altLang="en-US" dirty="0"/>
              <a:t>人工知能まとめ</a:t>
            </a:r>
          </a:p>
        </p:txBody>
      </p:sp>
      <p:sp>
        <p:nvSpPr>
          <p:cNvPr id="3" name="コンテンツ プレースホルダー 2">
            <a:extLst>
              <a:ext uri="{FF2B5EF4-FFF2-40B4-BE49-F238E27FC236}">
                <a16:creationId xmlns:a16="http://schemas.microsoft.com/office/drawing/2014/main" id="{2C95F738-A4B2-CC31-F68C-25A4BB429137}"/>
              </a:ext>
            </a:extLst>
          </p:cNvPr>
          <p:cNvSpPr>
            <a:spLocks noGrp="1"/>
          </p:cNvSpPr>
          <p:nvPr>
            <p:ph idx="1"/>
          </p:nvPr>
        </p:nvSpPr>
        <p:spPr/>
        <p:txBody>
          <a:bodyPr>
            <a:normAutofit lnSpcReduction="10000"/>
          </a:bodyPr>
          <a:lstStyle/>
          <a:p>
            <a:pPr>
              <a:buFont typeface="Arial" panose="020B0604020202020204" pitchFamily="34" charset="0"/>
              <a:buChar char="•"/>
            </a:pPr>
            <a:r>
              <a:rPr lang="ja-JP" altLang="en-US" b="1" dirty="0"/>
              <a:t>画像分類</a:t>
            </a:r>
            <a:r>
              <a:rPr lang="en-US" altLang="ja-JP" dirty="0"/>
              <a:t>: </a:t>
            </a:r>
            <a:r>
              <a:rPr lang="ja-JP" altLang="en-US" dirty="0"/>
              <a:t>与えられた画像が「犬」か「猫」かを判定するなど</a:t>
            </a:r>
          </a:p>
          <a:p>
            <a:pPr>
              <a:buFont typeface="Arial" panose="020B0604020202020204" pitchFamily="34" charset="0"/>
              <a:buChar char="•"/>
            </a:pPr>
            <a:r>
              <a:rPr lang="ja-JP" altLang="en-US" b="1" dirty="0"/>
              <a:t>人工知能エンジニアのスキル</a:t>
            </a:r>
            <a:r>
              <a:rPr lang="en-US" altLang="ja-JP" dirty="0"/>
              <a:t>: </a:t>
            </a:r>
            <a:r>
              <a:rPr lang="ja-JP" altLang="en-US" dirty="0"/>
              <a:t>機械学習、ディープラーニング、プログラミング、データの前処理、倫理的な理解、ソフトスキル。</a:t>
            </a:r>
          </a:p>
          <a:p>
            <a:pPr>
              <a:buFont typeface="Arial" panose="020B0604020202020204" pitchFamily="34" charset="0"/>
              <a:buChar char="•"/>
            </a:pPr>
            <a:r>
              <a:rPr lang="ja-JP" altLang="en-US" b="1" dirty="0"/>
              <a:t>人工知能制作と活用のためのプログラミングスキル</a:t>
            </a:r>
            <a:r>
              <a:rPr lang="en-US" altLang="ja-JP" dirty="0"/>
              <a:t>: </a:t>
            </a:r>
            <a:r>
              <a:rPr lang="ja-JP" altLang="en-US" dirty="0"/>
              <a:t>基本の押さえ、関連スキルの自主学習（システムデザイン、試作とテスト、バージョン管理、クラウドの活用、データベース管理、高速数値計算、ビッグデータ処理）</a:t>
            </a:r>
          </a:p>
          <a:p>
            <a:pPr>
              <a:buFont typeface="Arial" panose="020B0604020202020204" pitchFamily="34" charset="0"/>
              <a:buChar char="•"/>
            </a:pPr>
            <a:r>
              <a:rPr lang="ja-JP" altLang="en-US" b="1" dirty="0"/>
              <a:t>人工知能プログラムの構成</a:t>
            </a:r>
            <a:r>
              <a:rPr lang="en-US" altLang="ja-JP" dirty="0"/>
              <a:t>: </a:t>
            </a:r>
            <a:r>
              <a:rPr lang="ja-JP" altLang="en-US" dirty="0"/>
              <a:t>学習データの読み込みと前処理、モデルの構築、モデルのコンパイル、学習、モデルの検証、タスクの実行。</a:t>
            </a:r>
          </a:p>
          <a:p>
            <a:endParaRPr kumimoji="1" lang="ja-JP" altLang="en-US" dirty="0"/>
          </a:p>
        </p:txBody>
      </p:sp>
      <p:sp>
        <p:nvSpPr>
          <p:cNvPr id="4" name="スライド番号プレースホルダー 3">
            <a:extLst>
              <a:ext uri="{FF2B5EF4-FFF2-40B4-BE49-F238E27FC236}">
                <a16:creationId xmlns:a16="http://schemas.microsoft.com/office/drawing/2014/main" id="{901EAABE-8BA4-34C7-1318-8E43BB66C064}"/>
              </a:ext>
            </a:extLst>
          </p:cNvPr>
          <p:cNvSpPr>
            <a:spLocks noGrp="1"/>
          </p:cNvSpPr>
          <p:nvPr>
            <p:ph type="sldNum" sz="quarter" idx="12"/>
          </p:nvPr>
        </p:nvSpPr>
        <p:spPr/>
        <p:txBody>
          <a:bodyPr/>
          <a:lstStyle/>
          <a:p>
            <a:fld id="{E7DD4950-D159-4EF1-90C3-DB06CAAE7C11}" type="slidenum">
              <a:rPr kumimoji="1" lang="ja-JP" altLang="en-US" smtClean="0"/>
              <a:t>64</a:t>
            </a:fld>
            <a:endParaRPr kumimoji="1" lang="ja-JP" altLang="en-US"/>
          </a:p>
        </p:txBody>
      </p:sp>
    </p:spTree>
    <p:extLst>
      <p:ext uri="{BB962C8B-B14F-4D97-AF65-F5344CB8AC3E}">
        <p14:creationId xmlns:p14="http://schemas.microsoft.com/office/powerpoint/2010/main" val="4200625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156723" y="197114"/>
            <a:ext cx="6896611" cy="5042288"/>
          </a:xfrm>
        </p:spPr>
        <p:txBody>
          <a:bodyPr>
            <a:noAutofit/>
          </a:bodyPr>
          <a:lstStyle/>
          <a:p>
            <a:pPr marL="0" indent="0">
              <a:buNone/>
            </a:pPr>
            <a:r>
              <a:rPr lang="ja-JP" altLang="en-US" sz="2000" b="1" dirty="0">
                <a:solidFill>
                  <a:srgbClr val="374151"/>
                </a:solidFill>
                <a:latin typeface="Söhne"/>
              </a:rPr>
              <a:t>①情報工学における創造力と未来志向</a:t>
            </a:r>
            <a:endParaRPr lang="en-US" altLang="ja-JP" sz="2000" b="1" dirty="0">
              <a:solidFill>
                <a:srgbClr val="374151"/>
              </a:solidFill>
              <a:latin typeface="Söhne"/>
            </a:endParaRPr>
          </a:p>
          <a:p>
            <a:pPr>
              <a:buFont typeface="Arial" panose="020B0604020202020204" pitchFamily="34" charset="0"/>
              <a:buChar char="•"/>
            </a:pPr>
            <a:r>
              <a:rPr lang="ja-JP" altLang="en-US" sz="1600" dirty="0"/>
              <a:t>未来の技術（</a:t>
            </a:r>
            <a:r>
              <a:rPr lang="en-US" altLang="ja-JP" sz="1600" dirty="0"/>
              <a:t>AI</a:t>
            </a:r>
            <a:r>
              <a:rPr lang="ja-JP" altLang="en-US" sz="1600" dirty="0"/>
              <a:t>、データベース、３次元など）に対する理解や関心や探求心</a:t>
            </a:r>
          </a:p>
          <a:p>
            <a:pPr>
              <a:buFont typeface="Arial" panose="020B0604020202020204" pitchFamily="34" charset="0"/>
              <a:buChar char="•"/>
            </a:pPr>
            <a:r>
              <a:rPr lang="ja-JP" altLang="en-US" sz="1600" dirty="0"/>
              <a:t>将来の多様なキャリアパスへの視野（</a:t>
            </a:r>
            <a:r>
              <a:rPr lang="en-US" altLang="ja-JP" sz="1600" dirty="0"/>
              <a:t>IT</a:t>
            </a:r>
            <a:r>
              <a:rPr lang="ja-JP" altLang="en-US" sz="1600" dirty="0"/>
              <a:t>企業、製造業、クリエイティブな職種など）</a:t>
            </a:r>
            <a:endParaRPr lang="ja-JP" altLang="en-US" sz="1600" dirty="0">
              <a:solidFill>
                <a:srgbClr val="374151"/>
              </a:solidFill>
              <a:latin typeface="Söhne"/>
            </a:endParaRPr>
          </a:p>
          <a:p>
            <a:pPr marL="0" indent="0">
              <a:buNone/>
            </a:pPr>
            <a:r>
              <a:rPr lang="ja-JP" altLang="en-US" sz="2000" b="1" dirty="0">
                <a:solidFill>
                  <a:srgbClr val="374151"/>
                </a:solidFill>
                <a:latin typeface="Söhne"/>
              </a:rPr>
              <a:t>②情報工学演習</a:t>
            </a:r>
            <a:r>
              <a:rPr lang="en-US" altLang="ja-JP" sz="2000" b="1" dirty="0">
                <a:solidFill>
                  <a:srgbClr val="374151"/>
                </a:solidFill>
                <a:latin typeface="Söhne"/>
              </a:rPr>
              <a:t>I</a:t>
            </a:r>
            <a:r>
              <a:rPr lang="ja-JP" altLang="en-US" sz="2000" b="1" dirty="0">
                <a:solidFill>
                  <a:srgbClr val="374151"/>
                </a:solidFill>
                <a:latin typeface="Söhne"/>
              </a:rPr>
              <a:t>、</a:t>
            </a:r>
            <a:r>
              <a:rPr lang="en-US" altLang="ja-JP" sz="2000" b="1" dirty="0">
                <a:solidFill>
                  <a:srgbClr val="374151"/>
                </a:solidFill>
                <a:latin typeface="Söhne"/>
              </a:rPr>
              <a:t>II</a:t>
            </a:r>
            <a:r>
              <a:rPr lang="ja-JP" altLang="en-US" sz="2000" b="1" dirty="0">
                <a:solidFill>
                  <a:srgbClr val="374151"/>
                </a:solidFill>
                <a:latin typeface="Söhne"/>
              </a:rPr>
              <a:t>と、卒業研究による学習の深化</a:t>
            </a:r>
            <a:endParaRPr lang="en-US" altLang="ja-JP" sz="2000" b="1" dirty="0">
              <a:solidFill>
                <a:srgbClr val="374151"/>
              </a:solidFill>
              <a:latin typeface="Söhne"/>
            </a:endParaRPr>
          </a:p>
          <a:p>
            <a:pPr marL="0" indent="0">
              <a:buNone/>
            </a:pPr>
            <a:r>
              <a:rPr lang="ja-JP" altLang="en-US" sz="1600" dirty="0">
                <a:solidFill>
                  <a:srgbClr val="374151"/>
                </a:solidFill>
                <a:latin typeface="Söhne"/>
              </a:rPr>
              <a:t>・自己選択による研究テーマの探求と深い学び</a:t>
            </a:r>
          </a:p>
          <a:p>
            <a:pPr marL="0" indent="0">
              <a:buNone/>
            </a:pPr>
            <a:r>
              <a:rPr lang="ja-JP" altLang="en-US" sz="1600" dirty="0">
                <a:solidFill>
                  <a:srgbClr val="374151"/>
                </a:solidFill>
                <a:latin typeface="Söhne"/>
              </a:rPr>
              <a:t>・専門知識、</a:t>
            </a:r>
            <a:r>
              <a:rPr lang="en-US" altLang="ja-JP" sz="1600" dirty="0">
                <a:solidFill>
                  <a:srgbClr val="374151"/>
                </a:solidFill>
                <a:latin typeface="Söhne"/>
              </a:rPr>
              <a:t>IT</a:t>
            </a:r>
            <a:r>
              <a:rPr lang="ja-JP" altLang="en-US" sz="1600" dirty="0">
                <a:solidFill>
                  <a:srgbClr val="374151"/>
                </a:solidFill>
                <a:latin typeface="Söhne"/>
              </a:rPr>
              <a:t>スキル、自己成長力、調査力、ロジカルシンキング、創造力、問題解決力の強化</a:t>
            </a:r>
          </a:p>
          <a:p>
            <a:pPr marL="0" indent="0">
              <a:buNone/>
            </a:pPr>
            <a:r>
              <a:rPr lang="ja-JP" altLang="en-US" sz="2000" b="1" dirty="0">
                <a:solidFill>
                  <a:srgbClr val="374151"/>
                </a:solidFill>
                <a:latin typeface="Söhne"/>
              </a:rPr>
              <a:t>③プログラミングと</a:t>
            </a:r>
            <a:r>
              <a:rPr lang="en-US" altLang="ja-JP" sz="2000" b="1" dirty="0">
                <a:solidFill>
                  <a:srgbClr val="374151"/>
                </a:solidFill>
                <a:latin typeface="Söhne"/>
              </a:rPr>
              <a:t>AI</a:t>
            </a:r>
            <a:r>
              <a:rPr lang="ja-JP" altLang="en-US" sz="2000" b="1" dirty="0">
                <a:solidFill>
                  <a:srgbClr val="374151"/>
                </a:solidFill>
                <a:latin typeface="Söhne"/>
              </a:rPr>
              <a:t>の理解と適用</a:t>
            </a:r>
            <a:endParaRPr lang="en-US" altLang="ja-JP" sz="2000" b="1" dirty="0">
              <a:solidFill>
                <a:srgbClr val="374151"/>
              </a:solidFill>
              <a:latin typeface="Söhne"/>
            </a:endParaRPr>
          </a:p>
          <a:p>
            <a:pPr>
              <a:buFont typeface="Arial" panose="020B0604020202020204" pitchFamily="34" charset="0"/>
              <a:buChar char="•"/>
            </a:pPr>
            <a:r>
              <a:rPr lang="ja-JP" altLang="en-US" sz="1600" dirty="0"/>
              <a:t>自分のアイデアを形にする楽しさと達成感</a:t>
            </a:r>
          </a:p>
          <a:p>
            <a:pPr>
              <a:buFont typeface="Arial" panose="020B0604020202020204" pitchFamily="34" charset="0"/>
              <a:buChar char="•"/>
            </a:pPr>
            <a:r>
              <a:rPr lang="ja-JP" altLang="en-US" sz="1600" dirty="0"/>
              <a:t>プログラミングの基本（パッケージ、インポート、オブジェクトとメソッド、クラス、オブジェクト生成）</a:t>
            </a:r>
          </a:p>
          <a:p>
            <a:pPr>
              <a:buFont typeface="Arial" panose="020B0604020202020204" pitchFamily="34" charset="0"/>
              <a:buChar char="•"/>
            </a:pPr>
            <a:r>
              <a:rPr lang="ja-JP" altLang="en-US" sz="1600" dirty="0"/>
              <a:t>画像分類（例：「犬」か「猫」か？）の</a:t>
            </a:r>
            <a:r>
              <a:rPr lang="en-US" altLang="ja-JP" sz="1600" dirty="0"/>
              <a:t>AI</a:t>
            </a:r>
            <a:r>
              <a:rPr lang="ja-JP" altLang="en-US" sz="1600" dirty="0"/>
              <a:t>を構築・使用するスキル</a:t>
            </a:r>
            <a:endParaRPr lang="en-US" altLang="ja-JP" sz="2400" dirty="0">
              <a:solidFill>
                <a:srgbClr val="374151"/>
              </a:solidFill>
              <a:latin typeface="Söhne"/>
            </a:endParaRPr>
          </a:p>
          <a:p>
            <a:pPr marL="0" indent="0">
              <a:buNone/>
            </a:pPr>
            <a:r>
              <a:rPr lang="ja-JP" altLang="en-US" sz="2000" b="1" dirty="0">
                <a:solidFill>
                  <a:srgbClr val="374151"/>
                </a:solidFill>
                <a:latin typeface="Söhne"/>
              </a:rPr>
              <a:t>④</a:t>
            </a:r>
            <a:r>
              <a:rPr lang="en-US" altLang="ja-JP" sz="2000" b="1" dirty="0">
                <a:solidFill>
                  <a:srgbClr val="374151"/>
                </a:solidFill>
                <a:latin typeface="Söhne"/>
              </a:rPr>
              <a:t>AI</a:t>
            </a:r>
            <a:r>
              <a:rPr lang="ja-JP" altLang="en-US" sz="2000" b="1" dirty="0">
                <a:solidFill>
                  <a:srgbClr val="374151"/>
                </a:solidFill>
                <a:latin typeface="Söhne"/>
              </a:rPr>
              <a:t>に対する理解と適用</a:t>
            </a:r>
            <a:endParaRPr lang="en-US" altLang="ja-JP" sz="2000" b="1" dirty="0">
              <a:solidFill>
                <a:srgbClr val="374151"/>
              </a:solidFill>
              <a:latin typeface="Söhne"/>
            </a:endParaRPr>
          </a:p>
          <a:p>
            <a:pPr marL="0" indent="0">
              <a:buNone/>
            </a:pPr>
            <a:r>
              <a:rPr lang="en-US" altLang="ja-JP" sz="1600" dirty="0">
                <a:solidFill>
                  <a:srgbClr val="374151"/>
                </a:solidFill>
                <a:latin typeface="Söhne"/>
              </a:rPr>
              <a:t>AI</a:t>
            </a:r>
            <a:r>
              <a:rPr lang="ja-JP" altLang="en-US" sz="1600" dirty="0">
                <a:solidFill>
                  <a:srgbClr val="374151"/>
                </a:solidFill>
                <a:latin typeface="Söhne"/>
              </a:rPr>
              <a:t>（特に対話型</a:t>
            </a:r>
            <a:r>
              <a:rPr lang="en-US" altLang="ja-JP" sz="1600" dirty="0">
                <a:solidFill>
                  <a:srgbClr val="374151"/>
                </a:solidFill>
                <a:latin typeface="Söhne"/>
              </a:rPr>
              <a:t>AI</a:t>
            </a:r>
            <a:r>
              <a:rPr lang="ja-JP" altLang="en-US" sz="1600" dirty="0">
                <a:solidFill>
                  <a:srgbClr val="374151"/>
                </a:solidFill>
                <a:latin typeface="Söhne"/>
              </a:rPr>
              <a:t>、</a:t>
            </a:r>
            <a:r>
              <a:rPr lang="en-US" altLang="ja-JP" sz="1600" dirty="0">
                <a:solidFill>
                  <a:srgbClr val="374151"/>
                </a:solidFill>
                <a:latin typeface="Söhne"/>
              </a:rPr>
              <a:t>Chatbot</a:t>
            </a:r>
            <a:r>
              <a:rPr lang="ja-JP" altLang="en-US" sz="1600" dirty="0">
                <a:solidFill>
                  <a:srgbClr val="374151"/>
                </a:solidFill>
                <a:latin typeface="Söhne"/>
              </a:rPr>
              <a:t>）の概念とその作成方法</a:t>
            </a:r>
          </a:p>
          <a:p>
            <a:pPr marL="0" indent="0">
              <a:buNone/>
            </a:pPr>
            <a:r>
              <a:rPr lang="en-US" altLang="ja-JP" sz="1600" dirty="0">
                <a:solidFill>
                  <a:srgbClr val="374151"/>
                </a:solidFill>
                <a:latin typeface="Söhne"/>
              </a:rPr>
              <a:t>AI</a:t>
            </a:r>
            <a:r>
              <a:rPr lang="ja-JP" altLang="en-US" sz="1600" dirty="0">
                <a:solidFill>
                  <a:srgbClr val="374151"/>
                </a:solidFill>
                <a:latin typeface="Söhne"/>
              </a:rPr>
              <a:t>の社会的影響の理解、その正確性や情報倫理、情報漏洩の理解</a:t>
            </a: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65</a:t>
            </a:fld>
            <a:endParaRPr kumimoji="1" lang="ja-JP" altLang="en-US" dirty="0"/>
          </a:p>
        </p:txBody>
      </p:sp>
      <p:sp>
        <p:nvSpPr>
          <p:cNvPr id="9" name="テキスト ボックス 8">
            <a:extLst>
              <a:ext uri="{FF2B5EF4-FFF2-40B4-BE49-F238E27FC236}">
                <a16:creationId xmlns:a16="http://schemas.microsoft.com/office/drawing/2014/main" id="{903604BA-4D2E-9CBC-D157-3763C9CFA46B}"/>
              </a:ext>
            </a:extLst>
          </p:cNvPr>
          <p:cNvSpPr txBox="1"/>
          <p:nvPr/>
        </p:nvSpPr>
        <p:spPr>
          <a:xfrm>
            <a:off x="649538" y="5969598"/>
            <a:ext cx="7952127" cy="923330"/>
          </a:xfrm>
          <a:prstGeom prst="rect">
            <a:avLst/>
          </a:prstGeom>
          <a:noFill/>
        </p:spPr>
        <p:txBody>
          <a:bodyPr wrap="square">
            <a:spAutoFit/>
          </a:bodyPr>
          <a:lstStyle/>
          <a:p>
            <a:r>
              <a:rPr lang="ja-JP" altLang="en-US" dirty="0"/>
              <a:t>卒業後の活躍：学生は多岐にわたる</a:t>
            </a:r>
            <a:r>
              <a:rPr lang="en-US" altLang="ja-JP" dirty="0"/>
              <a:t>IT</a:t>
            </a:r>
            <a:r>
              <a:rPr lang="ja-JP" altLang="en-US" dirty="0"/>
              <a:t>分野で活躍する準備が整う。情報工学の持つ未来の可能性について深い理解を持つことで、新たな技術やトレンドにも柔軟にたいおうできるようになる</a:t>
            </a:r>
          </a:p>
        </p:txBody>
      </p:sp>
    </p:spTree>
    <p:extLst>
      <p:ext uri="{BB962C8B-B14F-4D97-AF65-F5344CB8AC3E}">
        <p14:creationId xmlns:p14="http://schemas.microsoft.com/office/powerpoint/2010/main" val="3848818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93A15F-1911-E622-CF4C-87FCD65CE9CB}"/>
              </a:ext>
            </a:extLst>
          </p:cNvPr>
          <p:cNvSpPr>
            <a:spLocks noGrp="1"/>
          </p:cNvSpPr>
          <p:nvPr>
            <p:ph type="title"/>
          </p:nvPr>
        </p:nvSpPr>
        <p:spPr/>
        <p:txBody>
          <a:bodyPr/>
          <a:lstStyle/>
          <a:p>
            <a:r>
              <a:rPr kumimoji="1" lang="ja-JP" altLang="en-US" dirty="0"/>
              <a:t>付録</a:t>
            </a:r>
          </a:p>
        </p:txBody>
      </p:sp>
      <p:sp>
        <p:nvSpPr>
          <p:cNvPr id="3" name="コンテンツ プレースホルダー 2">
            <a:extLst>
              <a:ext uri="{FF2B5EF4-FFF2-40B4-BE49-F238E27FC236}">
                <a16:creationId xmlns:a16="http://schemas.microsoft.com/office/drawing/2014/main" id="{0C13FA77-A4C2-0F6A-A60D-380606F900F1}"/>
              </a:ext>
            </a:extLst>
          </p:cNvPr>
          <p:cNvSpPr>
            <a:spLocks noGrp="1"/>
          </p:cNvSpPr>
          <p:nvPr>
            <p:ph idx="1"/>
          </p:nvPr>
        </p:nvSpPr>
        <p:spPr>
          <a:xfrm>
            <a:off x="50489" y="779134"/>
            <a:ext cx="9054242" cy="5397829"/>
          </a:xfrm>
        </p:spPr>
        <p:txBody>
          <a:bodyPr>
            <a:noAutofit/>
          </a:bodyPr>
          <a:lstStyle/>
          <a:p>
            <a:pPr marL="0" indent="0">
              <a:spcBef>
                <a:spcPts val="0"/>
              </a:spcBef>
              <a:buNone/>
            </a:pPr>
            <a:r>
              <a:rPr kumimoji="1" lang="en-US" altLang="ja-JP" sz="1800" dirty="0"/>
              <a:t>【</a:t>
            </a:r>
            <a:r>
              <a:rPr kumimoji="1" lang="ja-JP" altLang="en-US" sz="1800" dirty="0"/>
              <a:t>セットアップ手順</a:t>
            </a:r>
            <a:r>
              <a:rPr kumimoji="1" lang="en-US" altLang="ja-JP" sz="1800" dirty="0"/>
              <a:t>】</a:t>
            </a:r>
          </a:p>
          <a:p>
            <a:pPr marL="0" indent="0">
              <a:spcBef>
                <a:spcPts val="0"/>
              </a:spcBef>
              <a:buNone/>
            </a:pPr>
            <a:r>
              <a:rPr kumimoji="1" lang="ja-JP" altLang="en-US" sz="1800" dirty="0"/>
              <a:t>　</a:t>
            </a:r>
            <a:r>
              <a:rPr kumimoji="1" lang="ja-JP" altLang="en-US" sz="1800" b="1" dirty="0"/>
              <a:t>自宅等で試したい</a:t>
            </a:r>
            <a:r>
              <a:rPr kumimoji="1" lang="ja-JP" altLang="en-US" sz="1800" dirty="0"/>
              <a:t>時のため</a:t>
            </a:r>
          </a:p>
          <a:p>
            <a:pPr marL="0" indent="0">
              <a:spcBef>
                <a:spcPts val="0"/>
              </a:spcBef>
              <a:buNone/>
            </a:pPr>
            <a:r>
              <a:rPr kumimoji="1" lang="ja-JP" altLang="en-US" sz="1800" dirty="0"/>
              <a:t>１．</a:t>
            </a:r>
            <a:r>
              <a:rPr kumimoji="1" lang="en-US" altLang="ja-JP" sz="1800" dirty="0"/>
              <a:t>Python </a:t>
            </a:r>
            <a:r>
              <a:rPr kumimoji="1" lang="ja-JP" altLang="en-US" sz="1800" dirty="0"/>
              <a:t>のインストール</a:t>
            </a:r>
          </a:p>
          <a:p>
            <a:pPr marL="0" indent="0">
              <a:spcBef>
                <a:spcPts val="0"/>
              </a:spcBef>
              <a:buNone/>
            </a:pPr>
            <a:r>
              <a:rPr kumimoji="1" lang="ja-JP" altLang="en-US" sz="1800" dirty="0"/>
              <a:t>２．コマンドプロンプトを管理者として実行し、次のコマンドを実行</a:t>
            </a:r>
          </a:p>
          <a:p>
            <a:pPr marL="0" indent="0">
              <a:spcBef>
                <a:spcPts val="0"/>
              </a:spcBef>
              <a:buNone/>
            </a:pPr>
            <a:r>
              <a:rPr kumimoji="1" lang="en-US" altLang="ja-JP" sz="1800" dirty="0"/>
              <a:t>python -m pip install -U pip </a:t>
            </a:r>
            <a:r>
              <a:rPr kumimoji="1" lang="en-US" altLang="ja-JP" sz="1800" dirty="0" err="1"/>
              <a:t>setuptools</a:t>
            </a:r>
            <a:r>
              <a:rPr kumimoji="1" lang="en-US" altLang="ja-JP" sz="1800" dirty="0"/>
              <a:t> </a:t>
            </a:r>
          </a:p>
          <a:p>
            <a:pPr marL="0" indent="0">
              <a:spcBef>
                <a:spcPts val="0"/>
              </a:spcBef>
              <a:buNone/>
            </a:pPr>
            <a:r>
              <a:rPr kumimoji="1" lang="en-US" altLang="ja-JP" sz="1800" dirty="0"/>
              <a:t>python -m pip install -U </a:t>
            </a:r>
            <a:r>
              <a:rPr kumimoji="1" lang="en-US" altLang="ja-JP" sz="1800" dirty="0" err="1"/>
              <a:t>jupyterlab</a:t>
            </a:r>
            <a:r>
              <a:rPr kumimoji="1" lang="en-US" altLang="ja-JP" sz="1800" dirty="0"/>
              <a:t> </a:t>
            </a:r>
            <a:r>
              <a:rPr kumimoji="1" lang="en-US" altLang="ja-JP" sz="1800" dirty="0" err="1"/>
              <a:t>jupyter</a:t>
            </a:r>
            <a:r>
              <a:rPr kumimoji="1" lang="en-US" altLang="ja-JP" sz="1800" dirty="0"/>
              <a:t> </a:t>
            </a:r>
            <a:r>
              <a:rPr kumimoji="1" lang="en-US" altLang="ja-JP" sz="1800" dirty="0" err="1"/>
              <a:t>jupyter</a:t>
            </a:r>
            <a:r>
              <a:rPr kumimoji="1" lang="en-US" altLang="ja-JP" sz="1800" dirty="0"/>
              <a:t>-console </a:t>
            </a:r>
            <a:r>
              <a:rPr kumimoji="1" lang="en-US" altLang="ja-JP" sz="1800" dirty="0" err="1"/>
              <a:t>jupytext</a:t>
            </a:r>
            <a:r>
              <a:rPr kumimoji="1" lang="en-US" altLang="ja-JP" sz="1800" dirty="0"/>
              <a:t> PyQt5 </a:t>
            </a:r>
            <a:r>
              <a:rPr kumimoji="1" lang="en-US" altLang="ja-JP" sz="1800" dirty="0" err="1"/>
              <a:t>nteract_on_jupyter</a:t>
            </a:r>
            <a:r>
              <a:rPr kumimoji="1" lang="en-US" altLang="ja-JP" sz="1800" dirty="0"/>
              <a:t> </a:t>
            </a:r>
            <a:r>
              <a:rPr kumimoji="1" lang="en-US" altLang="ja-JP" sz="1800" dirty="0" err="1"/>
              <a:t>spyder</a:t>
            </a:r>
            <a:endParaRPr kumimoji="1" lang="en-US" altLang="ja-JP" sz="1800" dirty="0"/>
          </a:p>
          <a:p>
            <a:pPr marL="0" indent="0">
              <a:spcBef>
                <a:spcPts val="0"/>
              </a:spcBef>
              <a:buNone/>
            </a:pPr>
            <a:r>
              <a:rPr kumimoji="1" lang="en-US" altLang="ja-JP" sz="1800" dirty="0"/>
              <a:t>python -m pip install -U </a:t>
            </a:r>
            <a:r>
              <a:rPr kumimoji="1" lang="en-US" altLang="ja-JP" sz="1800" dirty="0" err="1"/>
              <a:t>PythonTurtle</a:t>
            </a:r>
            <a:endParaRPr kumimoji="1" lang="en-US" altLang="ja-JP" sz="1800" dirty="0"/>
          </a:p>
          <a:p>
            <a:pPr marL="0" indent="0">
              <a:spcBef>
                <a:spcPts val="0"/>
              </a:spcBef>
              <a:buNone/>
            </a:pPr>
            <a:r>
              <a:rPr lang="en-US" altLang="ja-JP" sz="1800" dirty="0"/>
              <a:t>python -m pip install </a:t>
            </a:r>
            <a:r>
              <a:rPr lang="en-US" altLang="ja-JP" sz="1800" dirty="0" err="1"/>
              <a:t>tensorflow</a:t>
            </a:r>
            <a:r>
              <a:rPr lang="en-US" altLang="ja-JP" sz="1800" dirty="0"/>
              <a:t>==2.10.1 pillow matplotlib</a:t>
            </a:r>
          </a:p>
          <a:p>
            <a:pPr marL="0" indent="0">
              <a:spcBef>
                <a:spcPts val="0"/>
              </a:spcBef>
              <a:buNone/>
            </a:pPr>
            <a:r>
              <a:rPr lang="en-US" altLang="ja-JP" sz="1800" dirty="0" err="1"/>
              <a:t>mkdir</a:t>
            </a:r>
            <a:r>
              <a:rPr lang="en-US" altLang="ja-JP" sz="1800" dirty="0"/>
              <a:t> c:\coco2017</a:t>
            </a:r>
          </a:p>
          <a:p>
            <a:pPr marL="0" indent="0">
              <a:spcBef>
                <a:spcPts val="0"/>
              </a:spcBef>
              <a:buNone/>
            </a:pPr>
            <a:r>
              <a:rPr kumimoji="1" lang="en-US" altLang="ja-JP" sz="1800" dirty="0"/>
              <a:t>cd c:\coco2017</a:t>
            </a:r>
          </a:p>
          <a:p>
            <a:pPr marL="0" indent="0">
              <a:spcBef>
                <a:spcPts val="0"/>
              </a:spcBef>
              <a:buNone/>
            </a:pPr>
            <a:r>
              <a:rPr lang="en-US" altLang="ja-JP" sz="1800" dirty="0"/>
              <a:t>curl -O https://www.kkaneko.jp/a/dog.zip</a:t>
            </a:r>
          </a:p>
          <a:p>
            <a:pPr marL="0" indent="0">
              <a:spcBef>
                <a:spcPts val="0"/>
              </a:spcBef>
              <a:buNone/>
            </a:pPr>
            <a:r>
              <a:rPr lang="en-US" altLang="ja-JP" sz="1800" dirty="0"/>
              <a:t>curl -O https://www.kkaneko.jp/a/cat.zip</a:t>
            </a:r>
          </a:p>
          <a:p>
            <a:pPr marL="0" indent="0">
              <a:spcBef>
                <a:spcPts val="0"/>
              </a:spcBef>
              <a:buNone/>
            </a:pPr>
            <a:r>
              <a:rPr lang="en-US" altLang="ja-JP" sz="1800" dirty="0"/>
              <a:t>curl -O https://www.kkaneko.jp/a/dogcat.zip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dog.zip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cat.zip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dogcat.zip</a:t>
            </a:r>
          </a:p>
          <a:p>
            <a:pPr marL="0" indent="0">
              <a:spcBef>
                <a:spcPts val="0"/>
              </a:spcBef>
              <a:buNone/>
            </a:pPr>
            <a:r>
              <a:rPr lang="en-US" altLang="ja-JP" sz="1800" dirty="0"/>
              <a:t>del enshu1.py</a:t>
            </a:r>
          </a:p>
          <a:p>
            <a:pPr marL="0" indent="0">
              <a:spcBef>
                <a:spcPts val="0"/>
              </a:spcBef>
              <a:buNone/>
            </a:pPr>
            <a:r>
              <a:rPr lang="en-US" altLang="ja-JP" sz="1800" dirty="0"/>
              <a:t>curl -O https://www.kkaneko.jp/a/enshu1.py</a:t>
            </a:r>
          </a:p>
          <a:p>
            <a:pPr marL="0" indent="0">
              <a:spcBef>
                <a:spcPts val="0"/>
              </a:spcBef>
              <a:buNone/>
            </a:pPr>
            <a:endParaRPr lang="en-US" altLang="ja-JP" sz="1800" dirty="0"/>
          </a:p>
          <a:p>
            <a:pPr marL="0" indent="0">
              <a:spcBef>
                <a:spcPts val="0"/>
              </a:spcBef>
              <a:buNone/>
            </a:pPr>
            <a:r>
              <a:rPr kumimoji="1" lang="en-US" altLang="ja-JP" sz="1800" dirty="0"/>
              <a:t>【</a:t>
            </a:r>
            <a:r>
              <a:rPr lang="en-US" altLang="ja-JP" sz="1800" dirty="0" err="1"/>
              <a:t>ChatGPT</a:t>
            </a:r>
            <a:r>
              <a:rPr lang="en-US" altLang="ja-JP" sz="1800" dirty="0"/>
              <a:t> </a:t>
            </a:r>
            <a:r>
              <a:rPr lang="ja-JP" altLang="en-US" sz="1800" dirty="0"/>
              <a:t>の </a:t>
            </a:r>
            <a:r>
              <a:rPr lang="en-US" altLang="ja-JP" sz="1800" dirty="0"/>
              <a:t>URL</a:t>
            </a:r>
            <a:r>
              <a:rPr kumimoji="1" lang="en-US" altLang="ja-JP" sz="1800" dirty="0"/>
              <a:t>】</a:t>
            </a:r>
          </a:p>
          <a:p>
            <a:pPr marL="0" indent="0">
              <a:spcBef>
                <a:spcPts val="0"/>
              </a:spcBef>
              <a:buNone/>
            </a:pPr>
            <a:r>
              <a:rPr lang="en-US" altLang="ja-JP" sz="1800" kern="100" dirty="0">
                <a:effectLst/>
                <a:cs typeface="Times New Roman" panose="02020603050405020304" pitchFamily="18" charset="0"/>
              </a:rPr>
              <a:t>https://chat.openai.com/</a:t>
            </a:r>
            <a:endParaRPr lang="ja-JP" altLang="ja-JP" sz="1800" kern="100" dirty="0">
              <a:effectLst/>
              <a:cs typeface="Times New Roman" panose="02020603050405020304" pitchFamily="18" charset="0"/>
            </a:endParaRPr>
          </a:p>
          <a:p>
            <a:pPr marL="0" indent="0">
              <a:spcBef>
                <a:spcPts val="0"/>
              </a:spcBef>
              <a:buNone/>
            </a:pPr>
            <a:endParaRPr kumimoji="1" lang="en-US" altLang="ja-JP" sz="1800" dirty="0"/>
          </a:p>
          <a:p>
            <a:pPr marL="0" indent="0">
              <a:spcBef>
                <a:spcPts val="0"/>
              </a:spcBef>
              <a:buNone/>
            </a:pPr>
            <a:endParaRPr kumimoji="1"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ja-JP" altLang="en-US" sz="1800" dirty="0"/>
          </a:p>
        </p:txBody>
      </p:sp>
      <p:sp>
        <p:nvSpPr>
          <p:cNvPr id="4" name="スライド番号プレースホルダー 3">
            <a:extLst>
              <a:ext uri="{FF2B5EF4-FFF2-40B4-BE49-F238E27FC236}">
                <a16:creationId xmlns:a16="http://schemas.microsoft.com/office/drawing/2014/main" id="{7A47B559-CEB9-3B6D-11B9-5FE52DAC30A9}"/>
              </a:ext>
            </a:extLst>
          </p:cNvPr>
          <p:cNvSpPr>
            <a:spLocks noGrp="1"/>
          </p:cNvSpPr>
          <p:nvPr>
            <p:ph type="sldNum" sz="quarter" idx="12"/>
          </p:nvPr>
        </p:nvSpPr>
        <p:spPr/>
        <p:txBody>
          <a:bodyPr/>
          <a:lstStyle/>
          <a:p>
            <a:fld id="{E7DD4950-D159-4EF1-90C3-DB06CAAE7C11}" type="slidenum">
              <a:rPr kumimoji="1" lang="ja-JP" altLang="en-US" smtClean="0"/>
              <a:t>66</a:t>
            </a:fld>
            <a:endParaRPr kumimoji="1" lang="ja-JP" altLang="en-US"/>
          </a:p>
        </p:txBody>
      </p:sp>
    </p:spTree>
    <p:extLst>
      <p:ext uri="{BB962C8B-B14F-4D97-AF65-F5344CB8AC3E}">
        <p14:creationId xmlns:p14="http://schemas.microsoft.com/office/powerpoint/2010/main" val="1472128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0" r="10"/>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122362"/>
            <a:ext cx="7435850" cy="1709738"/>
          </a:xfrm>
        </p:spPr>
        <p:txBody>
          <a:bodyPr vert="horz" lIns="91440" tIns="45720" rIns="91440" bIns="45720" rtlCol="0" anchor="b">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２．金子邦彦研究室紹介</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7</a:t>
            </a:fld>
            <a:endParaRPr kumimoji="1" lang="ja-JP" altLang="en-US"/>
          </a:p>
        </p:txBody>
      </p:sp>
    </p:spTree>
    <p:extLst>
      <p:ext uri="{BB962C8B-B14F-4D97-AF65-F5344CB8AC3E}">
        <p14:creationId xmlns:p14="http://schemas.microsoft.com/office/powerpoint/2010/main" val="18392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FF13FF9-F949-D159-7D87-1962100C6A26}"/>
              </a:ext>
            </a:extLst>
          </p:cNvPr>
          <p:cNvSpPr>
            <a:spLocks noGrp="1"/>
          </p:cNvSpPr>
          <p:nvPr>
            <p:ph idx="1"/>
          </p:nvPr>
        </p:nvSpPr>
        <p:spPr>
          <a:xfrm>
            <a:off x="321847" y="4299490"/>
            <a:ext cx="7421616" cy="937036"/>
          </a:xfrm>
          <a:ln>
            <a:solidFill>
              <a:schemeClr val="accent1"/>
            </a:solidFill>
          </a:ln>
        </p:spPr>
        <p:txBody>
          <a:bodyPr>
            <a:normAutofit/>
          </a:bodyPr>
          <a:lstStyle/>
          <a:p>
            <a:pPr marL="0" indent="0">
              <a:buNone/>
            </a:pPr>
            <a:r>
              <a:rPr lang="ja-JP" altLang="en-US" sz="2400" b="1" dirty="0"/>
              <a:t>学生は，最新技術を知る → 各自が創造力，問題解決力を発揮する</a:t>
            </a:r>
            <a:endParaRPr kumimoji="1" lang="ja-JP" altLang="en-US" sz="2400" dirty="0"/>
          </a:p>
        </p:txBody>
      </p:sp>
      <p:sp>
        <p:nvSpPr>
          <p:cNvPr id="4" name="スライド番号プレースホルダー 3">
            <a:extLst>
              <a:ext uri="{FF2B5EF4-FFF2-40B4-BE49-F238E27FC236}">
                <a16:creationId xmlns:a16="http://schemas.microsoft.com/office/drawing/2014/main" id="{E36F7FB4-A1CA-3E9E-57E8-92E5260011C3}"/>
              </a:ext>
            </a:extLst>
          </p:cNvPr>
          <p:cNvSpPr>
            <a:spLocks noGrp="1"/>
          </p:cNvSpPr>
          <p:nvPr>
            <p:ph type="sldNum" sz="quarter" idx="12"/>
          </p:nvPr>
        </p:nvSpPr>
        <p:spPr/>
        <p:txBody>
          <a:bodyPr/>
          <a:lstStyle/>
          <a:p>
            <a:fld id="{E205D82C-95A1-431E-8E38-AA614A14CDCF}" type="slidenum">
              <a:rPr kumimoji="1" lang="ja-JP" altLang="en-US" smtClean="0"/>
              <a:t>8</a:t>
            </a:fld>
            <a:endParaRPr kumimoji="1" lang="ja-JP" altLang="en-US"/>
          </a:p>
        </p:txBody>
      </p:sp>
      <p:pic>
        <p:nvPicPr>
          <p:cNvPr id="5" name="図 4" descr="メガネをかけた男性&#10;&#10;自動的に生成された説明">
            <a:extLst>
              <a:ext uri="{FF2B5EF4-FFF2-40B4-BE49-F238E27FC236}">
                <a16:creationId xmlns:a16="http://schemas.microsoft.com/office/drawing/2014/main" id="{5290D9AB-C55C-78B6-5E2D-7A3CBE7A83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1198" y="1116587"/>
            <a:ext cx="783946" cy="1033235"/>
          </a:xfrm>
          <a:prstGeom prst="rect">
            <a:avLst/>
          </a:prstGeom>
        </p:spPr>
      </p:pic>
      <p:sp>
        <p:nvSpPr>
          <p:cNvPr id="6" name="コンテンツ プレースホルダー 2">
            <a:extLst>
              <a:ext uri="{FF2B5EF4-FFF2-40B4-BE49-F238E27FC236}">
                <a16:creationId xmlns:a16="http://schemas.microsoft.com/office/drawing/2014/main" id="{B328816F-46BC-0DB2-3436-1B89D70AA787}"/>
              </a:ext>
            </a:extLst>
          </p:cNvPr>
          <p:cNvSpPr txBox="1">
            <a:spLocks/>
          </p:cNvSpPr>
          <p:nvPr/>
        </p:nvSpPr>
        <p:spPr>
          <a:xfrm>
            <a:off x="321845" y="1087261"/>
            <a:ext cx="7421618" cy="2520669"/>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 </a:t>
            </a:r>
            <a:r>
              <a:rPr lang="ja-JP" altLang="en-US" sz="2400" b="1" dirty="0"/>
              <a:t>現実世界とデジタルの融合</a:t>
            </a:r>
            <a:endParaRPr lang="en-US" altLang="ja-JP" sz="2400" b="1" dirty="0"/>
          </a:p>
          <a:p>
            <a:pPr marL="0" indent="0">
              <a:buFont typeface="Arial" panose="020B0604020202020204" pitchFamily="34" charset="0"/>
              <a:buNone/>
            </a:pPr>
            <a:r>
              <a:rPr lang="ja-JP" altLang="en-US" sz="2400" dirty="0"/>
              <a:t>　街並み，住環境，人間の顔，姿勢、ものの形</a:t>
            </a:r>
            <a:endParaRPr lang="en-US" altLang="ja-JP" sz="2400" dirty="0"/>
          </a:p>
          <a:p>
            <a:pPr marL="0" indent="0">
              <a:buFont typeface="Arial" panose="020B0604020202020204" pitchFamily="34" charset="0"/>
              <a:buNone/>
            </a:pPr>
            <a:r>
              <a:rPr lang="ja-JP" altLang="en-US" sz="2400" dirty="0"/>
              <a:t>◆ </a:t>
            </a:r>
            <a:r>
              <a:rPr lang="ja-JP" altLang="en-US" sz="2400" b="1" dirty="0"/>
              <a:t>社会の課題解決へ</a:t>
            </a:r>
            <a:endParaRPr lang="en-US" altLang="ja-JP" sz="2400" b="1" dirty="0"/>
          </a:p>
          <a:p>
            <a:pPr marL="0" indent="0">
              <a:buFont typeface="Arial" panose="020B0604020202020204" pitchFamily="34" charset="0"/>
              <a:buNone/>
            </a:pPr>
            <a:r>
              <a:rPr lang="ja-JP" altLang="en-US" sz="2400" b="1" dirty="0"/>
              <a:t>　</a:t>
            </a:r>
            <a:r>
              <a:rPr lang="ja-JP" altLang="en-US" sz="2400" dirty="0"/>
              <a:t>面白い，安全，安心，便利，快適</a:t>
            </a:r>
            <a:endParaRPr lang="en-US" altLang="ja-JP" sz="2400" dirty="0"/>
          </a:p>
          <a:p>
            <a:pPr marL="0" indent="0">
              <a:buFont typeface="Arial" panose="020B0604020202020204" pitchFamily="34" charset="0"/>
              <a:buNone/>
            </a:pPr>
            <a:r>
              <a:rPr lang="ja-JP" altLang="en-US" sz="2400" b="1" dirty="0"/>
              <a:t>◆ 人工知能，データベース，３次元データの研究室</a:t>
            </a:r>
          </a:p>
        </p:txBody>
      </p:sp>
      <p:sp>
        <p:nvSpPr>
          <p:cNvPr id="7" name="テキスト ボックス 6">
            <a:extLst>
              <a:ext uri="{FF2B5EF4-FFF2-40B4-BE49-F238E27FC236}">
                <a16:creationId xmlns:a16="http://schemas.microsoft.com/office/drawing/2014/main" id="{D012E306-4F02-AB5B-6047-53CB0625DCAA}"/>
              </a:ext>
            </a:extLst>
          </p:cNvPr>
          <p:cNvSpPr txBox="1"/>
          <p:nvPr/>
        </p:nvSpPr>
        <p:spPr>
          <a:xfrm>
            <a:off x="1032206" y="3797845"/>
            <a:ext cx="184731" cy="369332"/>
          </a:xfrm>
          <a:prstGeom prst="rect">
            <a:avLst/>
          </a:prstGeom>
          <a:noFill/>
        </p:spPr>
        <p:txBody>
          <a:bodyPr wrap="none" rtlCol="0">
            <a:spAutoFit/>
          </a:bodyPr>
          <a:lstStyle/>
          <a:p>
            <a:endParaRPr kumimoji="1" lang="ja-JP" altLang="en-US" dirty="0"/>
          </a:p>
        </p:txBody>
      </p:sp>
      <p:sp>
        <p:nvSpPr>
          <p:cNvPr id="11" name="タイトル 1">
            <a:extLst>
              <a:ext uri="{FF2B5EF4-FFF2-40B4-BE49-F238E27FC236}">
                <a16:creationId xmlns:a16="http://schemas.microsoft.com/office/drawing/2014/main" id="{B24703EA-556C-9307-94C1-3FB62AD7AA7D}"/>
              </a:ext>
            </a:extLst>
          </p:cNvPr>
          <p:cNvSpPr>
            <a:spLocks noGrp="1"/>
          </p:cNvSpPr>
          <p:nvPr>
            <p:ph type="title"/>
          </p:nvPr>
        </p:nvSpPr>
        <p:spPr>
          <a:xfrm>
            <a:off x="628650" y="258097"/>
            <a:ext cx="7886700" cy="486697"/>
          </a:xfrm>
        </p:spPr>
        <p:txBody>
          <a:bodyPr>
            <a:noAutofit/>
          </a:bodyPr>
          <a:lstStyle/>
          <a:p>
            <a:r>
              <a:rPr lang="ja-JP" altLang="en-US" dirty="0"/>
              <a:t>金子邦彦 研究室</a:t>
            </a:r>
            <a:endParaRPr kumimoji="1" lang="ja-JP" altLang="en-US" dirty="0"/>
          </a:p>
        </p:txBody>
      </p:sp>
      <p:sp>
        <p:nvSpPr>
          <p:cNvPr id="12" name="テキスト ボックス 11">
            <a:extLst>
              <a:ext uri="{FF2B5EF4-FFF2-40B4-BE49-F238E27FC236}">
                <a16:creationId xmlns:a16="http://schemas.microsoft.com/office/drawing/2014/main" id="{E5FF3EB4-21AD-3531-A02B-A0E25E401EA8}"/>
              </a:ext>
            </a:extLst>
          </p:cNvPr>
          <p:cNvSpPr txBox="1"/>
          <p:nvPr/>
        </p:nvSpPr>
        <p:spPr>
          <a:xfrm>
            <a:off x="381392" y="5707916"/>
            <a:ext cx="8133958" cy="830997"/>
          </a:xfrm>
          <a:prstGeom prst="rect">
            <a:avLst/>
          </a:prstGeom>
          <a:noFill/>
        </p:spPr>
        <p:txBody>
          <a:bodyPr wrap="none" rtlCol="0">
            <a:spAutoFit/>
          </a:bodyPr>
          <a:lstStyle/>
          <a:p>
            <a:r>
              <a:rPr kumimoji="1" lang="ja-JP" altLang="en-US" sz="2400" dirty="0"/>
              <a:t>身近な機器（スマートフォン）と</a:t>
            </a:r>
            <a:r>
              <a:rPr kumimoji="1" lang="en-US" altLang="ja-JP" sz="2400" dirty="0"/>
              <a:t>AI</a:t>
            </a:r>
            <a:r>
              <a:rPr kumimoji="1" lang="ja-JP" altLang="en-US" sz="2400" dirty="0"/>
              <a:t>コンピュータを活用。</a:t>
            </a:r>
            <a:endParaRPr kumimoji="1" lang="en-US" altLang="ja-JP" sz="2400" dirty="0"/>
          </a:p>
          <a:p>
            <a:r>
              <a:rPr kumimoji="1" lang="ja-JP" altLang="en-US" sz="2400" dirty="0"/>
              <a:t>広く普及できる、社会や生活に根差した研究を追求。</a:t>
            </a:r>
          </a:p>
        </p:txBody>
      </p:sp>
    </p:spTree>
    <p:extLst>
      <p:ext uri="{BB962C8B-B14F-4D97-AF65-F5344CB8AC3E}">
        <p14:creationId xmlns:p14="http://schemas.microsoft.com/office/powerpoint/2010/main" val="120098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F1A7ECC-3D8E-4096-8B1C-03411A66CF67}"/>
              </a:ext>
            </a:extLst>
          </p:cNvPr>
          <p:cNvSpPr>
            <a:spLocks noGrp="1"/>
          </p:cNvSpPr>
          <p:nvPr>
            <p:ph type="sldNum" sz="quarter" idx="12"/>
          </p:nvPr>
        </p:nvSpPr>
        <p:spPr/>
        <p:txBody>
          <a:bodyPr/>
          <a:lstStyle/>
          <a:p>
            <a:fld id="{E205D82C-95A1-431E-8E38-AA614A14CDCF}" type="slidenum">
              <a:rPr kumimoji="1" lang="ja-JP" altLang="en-US" smtClean="0"/>
              <a:t>9</a:t>
            </a:fld>
            <a:endParaRPr kumimoji="1" lang="ja-JP" altLang="en-US"/>
          </a:p>
        </p:txBody>
      </p:sp>
      <p:pic>
        <p:nvPicPr>
          <p:cNvPr id="3" name="図 2">
            <a:extLst>
              <a:ext uri="{FF2B5EF4-FFF2-40B4-BE49-F238E27FC236}">
                <a16:creationId xmlns:a16="http://schemas.microsoft.com/office/drawing/2014/main" id="{34034CF7-9465-448D-B230-3A92235C6A37}"/>
              </a:ext>
            </a:extLst>
          </p:cNvPr>
          <p:cNvPicPr>
            <a:picLocks noChangeAspect="1"/>
          </p:cNvPicPr>
          <p:nvPr/>
        </p:nvPicPr>
        <p:blipFill>
          <a:blip r:embed="rId2"/>
          <a:stretch>
            <a:fillRect/>
          </a:stretch>
        </p:blipFill>
        <p:spPr>
          <a:xfrm>
            <a:off x="54959" y="58090"/>
            <a:ext cx="9089042" cy="5480395"/>
          </a:xfrm>
          <a:prstGeom prst="rect">
            <a:avLst/>
          </a:prstGeom>
        </p:spPr>
      </p:pic>
      <p:sp>
        <p:nvSpPr>
          <p:cNvPr id="4" name="正方形/長方形 3">
            <a:extLst>
              <a:ext uri="{FF2B5EF4-FFF2-40B4-BE49-F238E27FC236}">
                <a16:creationId xmlns:a16="http://schemas.microsoft.com/office/drawing/2014/main" id="{CD457B98-DBA8-D938-1903-EE0287B49E95}"/>
              </a:ext>
            </a:extLst>
          </p:cNvPr>
          <p:cNvSpPr/>
          <p:nvPr/>
        </p:nvSpPr>
        <p:spPr>
          <a:xfrm>
            <a:off x="7640486" y="58090"/>
            <a:ext cx="1404723" cy="1357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721404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1260</TotalTime>
  <Words>3729</Words>
  <Application>Microsoft Office PowerPoint</Application>
  <PresentationFormat>画面に合わせる (4:3)</PresentationFormat>
  <Paragraphs>528</Paragraphs>
  <Slides>66</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66</vt:i4>
      </vt:variant>
    </vt:vector>
  </HeadingPairs>
  <TitlesOfParts>
    <vt:vector size="76" baseType="lpstr">
      <vt:lpstr>ＭＳ ゴシック</vt:lpstr>
      <vt:lpstr>Söhne</vt:lpstr>
      <vt:lpstr>メイリオ</vt:lpstr>
      <vt:lpstr>游ゴシック</vt:lpstr>
      <vt:lpstr>游明朝</vt:lpstr>
      <vt:lpstr>Arial</vt:lpstr>
      <vt:lpstr>Calibri</vt:lpstr>
      <vt:lpstr>Merriweather</vt:lpstr>
      <vt:lpstr>Office テーマ</vt:lpstr>
      <vt:lpstr>1_Office テーマ</vt:lpstr>
      <vt:lpstr>説明 </vt:lpstr>
      <vt:lpstr>PowerPoint プレゼンテーション</vt:lpstr>
      <vt:lpstr>アウトライン</vt:lpstr>
      <vt:lpstr>１．情報工学の魅力</vt:lpstr>
      <vt:lpstr>デジタル社会と情報工学</vt:lpstr>
      <vt:lpstr>情報工学の面白さ</vt:lpstr>
      <vt:lpstr>２．金子邦彦研究室紹介</vt:lpstr>
      <vt:lpstr>金子邦彦 研究室</vt:lpstr>
      <vt:lpstr>PowerPoint プレゼンテーション</vt:lpstr>
      <vt:lpstr>PowerPoint プレゼンテーション</vt:lpstr>
      <vt:lpstr>PowerPoint プレゼンテーション</vt:lpstr>
      <vt:lpstr>卒業研究のメリット</vt:lpstr>
      <vt:lpstr>PowerPoint プレゼンテーション</vt:lpstr>
      <vt:lpstr>３．説明  金子邦彦研究室 ①まずは楽しもう！</vt:lpstr>
      <vt:lpstr>人工知能を学ぶ楽しさ</vt:lpstr>
      <vt:lpstr>プログラミングの楽しさと達成感</vt:lpstr>
      <vt:lpstr>テーマ</vt:lpstr>
      <vt:lpstr>プログラミング</vt:lpstr>
      <vt:lpstr>オブジェクトとメソッド</vt:lpstr>
      <vt:lpstr>クラスとオブジェクト</vt:lpstr>
      <vt:lpstr>インポート</vt:lpstr>
      <vt:lpstr>モジュールのインポートの方法</vt:lpstr>
      <vt:lpstr>パッケージのインポート</vt:lpstr>
      <vt:lpstr>タートルグラフィックス</vt:lpstr>
      <vt:lpstr>タートルグラフィックス</vt:lpstr>
      <vt:lpstr>PowerPoint プレゼンテーション</vt:lpstr>
      <vt:lpstr>Python の基礎①　モジュール</vt:lpstr>
      <vt:lpstr>Python の基礎②　クラスとオブジェクト</vt:lpstr>
      <vt:lpstr>Python の基礎③　メソッド</vt:lpstr>
      <vt:lpstr>演習 プログラミングはクリエイティブ</vt:lpstr>
      <vt:lpstr>PowerPoint プレゼンテーション</vt:lpstr>
      <vt:lpstr>trinket</vt:lpstr>
      <vt:lpstr>trinket でのプログラム実行</vt:lpstr>
      <vt:lpstr>PowerPoint プレゼンテーション</vt:lpstr>
      <vt:lpstr>PowerPoint プレゼンテーション</vt:lpstr>
      <vt:lpstr>①</vt:lpstr>
      <vt:lpstr>②</vt:lpstr>
      <vt:lpstr>③色、円</vt:lpstr>
      <vt:lpstr>プログラミングまとめ</vt:lpstr>
      <vt:lpstr>ChatGPT</vt:lpstr>
      <vt:lpstr>ChatGPT の登録手順（登録だけであればクレジットカード等は不要．スマホは必要） ​ </vt:lpstr>
      <vt:lpstr>ChatGPT との問答の例①　質問</vt:lpstr>
      <vt:lpstr>ChatGPT との問答の例②　プログラム作成を頼む</vt:lpstr>
      <vt:lpstr>ChatGPT との問答の例③　プログラム内のミスを探すことを頼む</vt:lpstr>
      <vt:lpstr>ChatGPT との問答の例④　疑問に思ったことを相談する</vt:lpstr>
      <vt:lpstr>ChatGPT との問答の例⑤　勉強用に要点の作成を頼む</vt:lpstr>
      <vt:lpstr>ChatGPT との問答の例⑥　勉強用に確認問題の作成を頼む</vt:lpstr>
      <vt:lpstr>ChatGPT 利用上の注意点を再確認</vt:lpstr>
      <vt:lpstr>４．説明  金子邦彦研究室 ②AIを動作させる</vt:lpstr>
      <vt:lpstr>画像分類　「犬」か「猫」か？</vt:lpstr>
      <vt:lpstr>人工知能エンジニアのスキル</vt:lpstr>
      <vt:lpstr>人工知能を制作し実行するためのプログラミングスキル</vt:lpstr>
      <vt:lpstr>人工知能プログラムの構成</vt:lpstr>
      <vt:lpstr>「犬」か「猫」かの判別のために 学習データを用いる</vt:lpstr>
      <vt:lpstr>演習 カラー写真の犬と猫の分類</vt:lpstr>
      <vt:lpstr>Spyderの起動 </vt:lpstr>
      <vt:lpstr>Spyder の画面 </vt:lpstr>
      <vt:lpstr>① プログラムを実行 </vt:lpstr>
      <vt:lpstr>PowerPoint プレゼンテーション</vt:lpstr>
      <vt:lpstr>PowerPoint プレゼンテーション</vt:lpstr>
      <vt:lpstr>PowerPoint プレゼンテーション</vt:lpstr>
      <vt:lpstr>PowerPoint プレゼンテーション</vt:lpstr>
      <vt:lpstr>人工知能による画像認識</vt:lpstr>
      <vt:lpstr>人工知能まとめ</vt:lpstr>
      <vt:lpstr>PowerPoint プレゼンテーション</vt:lpstr>
      <vt:lpstr>付録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情報工学演習I</dc:title>
  <dc:creator>kaneko kunihiko</dc:creator>
  <cp:lastModifiedBy>金子　邦彦</cp:lastModifiedBy>
  <cp:revision>71</cp:revision>
  <dcterms:created xsi:type="dcterms:W3CDTF">2019-11-02T00:06:04Z</dcterms:created>
  <dcterms:modified xsi:type="dcterms:W3CDTF">2023-07-18T07:27:11Z</dcterms:modified>
</cp:coreProperties>
</file>