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  <p:sldMasterId id="2147483683" r:id="rId3"/>
    <p:sldMasterId id="2147483688" r:id="rId4"/>
    <p:sldMasterId id="2147483693" r:id="rId5"/>
    <p:sldMasterId id="2147483698" r:id="rId6"/>
    <p:sldMasterId id="2147483704" r:id="rId7"/>
    <p:sldMasterId id="2147483709" r:id="rId8"/>
  </p:sldMasterIdLst>
  <p:notesMasterIdLst>
    <p:notesMasterId r:id="rId78"/>
  </p:notesMasterIdLst>
  <p:handoutMasterIdLst>
    <p:handoutMasterId r:id="rId79"/>
  </p:handoutMasterIdLst>
  <p:sldIdLst>
    <p:sldId id="1037" r:id="rId9"/>
    <p:sldId id="1456" r:id="rId10"/>
    <p:sldId id="1457" r:id="rId11"/>
    <p:sldId id="1458" r:id="rId12"/>
    <p:sldId id="1478" r:id="rId13"/>
    <p:sldId id="1479" r:id="rId14"/>
    <p:sldId id="1480" r:id="rId15"/>
    <p:sldId id="1459" r:id="rId16"/>
    <p:sldId id="1448" r:id="rId17"/>
    <p:sldId id="1461" r:id="rId18"/>
    <p:sldId id="1460" r:id="rId19"/>
    <p:sldId id="1453" r:id="rId20"/>
    <p:sldId id="1462" r:id="rId21"/>
    <p:sldId id="1454" r:id="rId22"/>
    <p:sldId id="1348" r:id="rId23"/>
    <p:sldId id="1464" r:id="rId24"/>
    <p:sldId id="1350" r:id="rId25"/>
    <p:sldId id="1724" r:id="rId26"/>
    <p:sldId id="1451" r:id="rId27"/>
    <p:sldId id="1472" r:id="rId28"/>
    <p:sldId id="1501" r:id="rId29"/>
    <p:sldId id="1463" r:id="rId30"/>
    <p:sldId id="1473" r:id="rId31"/>
    <p:sldId id="1502" r:id="rId32"/>
    <p:sldId id="1352" r:id="rId33"/>
    <p:sldId id="1465" r:id="rId34"/>
    <p:sldId id="1466" r:id="rId35"/>
    <p:sldId id="1467" r:id="rId36"/>
    <p:sldId id="1468" r:id="rId37"/>
    <p:sldId id="1469" r:id="rId38"/>
    <p:sldId id="1470" r:id="rId39"/>
    <p:sldId id="1471" r:id="rId40"/>
    <p:sldId id="1493" r:id="rId41"/>
    <p:sldId id="1476" r:id="rId42"/>
    <p:sldId id="1477" r:id="rId43"/>
    <p:sldId id="1474" r:id="rId44"/>
    <p:sldId id="1481" r:id="rId45"/>
    <p:sldId id="1482" r:id="rId46"/>
    <p:sldId id="1483" r:id="rId47"/>
    <p:sldId id="1491" r:id="rId48"/>
    <p:sldId id="1488" r:id="rId49"/>
    <p:sldId id="1503" r:id="rId50"/>
    <p:sldId id="1487" r:id="rId51"/>
    <p:sldId id="1489" r:id="rId52"/>
    <p:sldId id="1367" r:id="rId53"/>
    <p:sldId id="1368" r:id="rId54"/>
    <p:sldId id="1372" r:id="rId55"/>
    <p:sldId id="1373" r:id="rId56"/>
    <p:sldId id="1374" r:id="rId57"/>
    <p:sldId id="1492" r:id="rId58"/>
    <p:sldId id="1494" r:id="rId59"/>
    <p:sldId id="1495" r:id="rId60"/>
    <p:sldId id="1497" r:id="rId61"/>
    <p:sldId id="1498" r:id="rId62"/>
    <p:sldId id="1504" r:id="rId63"/>
    <p:sldId id="1505" r:id="rId64"/>
    <p:sldId id="1016" r:id="rId65"/>
    <p:sldId id="926" r:id="rId66"/>
    <p:sldId id="901" r:id="rId67"/>
    <p:sldId id="903" r:id="rId68"/>
    <p:sldId id="902" r:id="rId69"/>
    <p:sldId id="929" r:id="rId70"/>
    <p:sldId id="1499" r:id="rId71"/>
    <p:sldId id="1506" r:id="rId72"/>
    <p:sldId id="1512" r:id="rId73"/>
    <p:sldId id="1508" r:id="rId74"/>
    <p:sldId id="1509" r:id="rId75"/>
    <p:sldId id="1510" r:id="rId76"/>
    <p:sldId id="1511" r:id="rId7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7" autoAdjust="0"/>
    <p:restoredTop sz="94660"/>
  </p:normalViewPr>
  <p:slideViewPr>
    <p:cSldViewPr snapToGrid="0">
      <p:cViewPr varScale="1">
        <p:scale>
          <a:sx n="54" d="100"/>
          <a:sy n="54" d="100"/>
        </p:scale>
        <p:origin x="522" y="-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9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2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6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2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2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22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3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90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61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03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6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7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4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044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994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1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85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58DB1-D34B-4569-8855-12333286FFD6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75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FAC9D-EF09-4E31-BA9F-6384C390A9E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8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C08DC-9898-4990-9497-2E08F3A02288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34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66519-B0B6-41F3-B839-B656253B329A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16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DAFF7-F530-40AE-BC8F-C532FAB7D2E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20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91194-32BE-4D41-984D-1E3A64CBE56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91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0F4AB-D094-46A2-9F26-704CB46BBAF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07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3FDFE-9CF1-48C3-8612-C9CA97DC892C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76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49046-1F5D-4012-BA91-B8BFCB5A1E28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77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58DB1-D34B-4569-8855-12333286FFD6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19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2FAC9D-EF09-4E31-BA9F-6384C390A9E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733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C08DC-9898-4990-9497-2E08F3A02288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828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66519-B0B6-41F3-B839-B656253B329A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43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632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2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25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0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00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6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86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79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E2C86-BA58-4B89-A5CD-4796D8AA503E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66B26-69E9-49ED-811B-62D94343878C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32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E2C86-BA58-4B89-A5CD-4796D8AA503E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5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ai/ae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lab.research.google.com/drive/1-8fGnilg-dsA6YfSggBHVi461CBWIMdD?usp=sharing" TargetMode="Externa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-8fGnilg-dsA6YfSggBHVi461CBWIMdD?usp=shari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olab.research.google.com/drive/1-8fGnilg-dsA6YfSggBHVi461CBWIMdD?usp=shari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olab.research.google.com/drive/1-8fGnilg-dsA6YfSggBHVi461CBWIMdD?usp=sharing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Rafferty,+S" TargetMode="External"/><Relationship Id="rId3" Type="http://schemas.openxmlformats.org/officeDocument/2006/relationships/hyperlink" Target="https://arxiv.org/search/cs?searchtype=author&amp;query=Chai,+Y" TargetMode="External"/><Relationship Id="rId7" Type="http://schemas.openxmlformats.org/officeDocument/2006/relationships/hyperlink" Target="https://arxiv.org/search/cs?searchtype=author&amp;query=Erhan,+D" TargetMode="External"/><Relationship Id="rId2" Type="http://schemas.openxmlformats.org/officeDocument/2006/relationships/hyperlink" Target="https://arxiv.org/search/cs?searchtype=author&amp;query=Yang,+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Sun,+P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arxiv.org/search/cs?searchtype=author&amp;query=Zhou,+Y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s://arxiv.org/search/cs?searchtype=author&amp;query=Anguelov,+D" TargetMode="External"/><Relationship Id="rId9" Type="http://schemas.openxmlformats.org/officeDocument/2006/relationships/hyperlink" Target="https://arxiv.org/search/cs?searchtype=author&amp;query=Kretzschmar,+H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theguardian.com/technology/2017/dec/07/alphazero-google-deepmind-ai-beats-champion-program-teaching-itself-to-play-four-hou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openai.com/blog/dota-2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Q9tDHuidza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ja-JP" altLang="en-US" sz="4400" dirty="0">
                <a:latin typeface="メイリオ" panose="020B0604030504040204" pitchFamily="50" charset="-128"/>
              </a:rPr>
              <a:t>３</a:t>
            </a:r>
            <a:r>
              <a:rPr lang="en-US" altLang="ja-JP" sz="4400" dirty="0">
                <a:latin typeface="メイリオ" panose="020B0604030504040204" pitchFamily="50" charset="-128"/>
              </a:rPr>
              <a:t>. </a:t>
            </a:r>
            <a:r>
              <a:rPr lang="ja-JP" altLang="en-US" sz="4400" dirty="0">
                <a:latin typeface="メイリオ" panose="020B0604030504040204" pitchFamily="50" charset="-128"/>
              </a:rPr>
              <a:t>機械学習の基礎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r>
              <a:rPr lang="ja-JP" altLang="en-US" sz="3600" dirty="0">
                <a:latin typeface="メイリオ" panose="020B0604030504040204" pitchFamily="50" charset="-128"/>
              </a:rPr>
              <a:t>（教師なし学習，教師あり学習）</a:t>
            </a:r>
            <a:br>
              <a:rPr lang="en-US" altLang="ja-JP" sz="4000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/>
              <a:t>（ディープラーニング，</a:t>
            </a:r>
            <a:r>
              <a:rPr lang="en-US" altLang="ja-JP" sz="2800" dirty="0"/>
              <a:t>Python </a:t>
            </a:r>
            <a:r>
              <a:rPr lang="ja-JP" altLang="en-US" sz="2800" dirty="0"/>
              <a:t>を使用）</a:t>
            </a:r>
            <a:endParaRPr lang="en-US" altLang="ja-JP" sz="2800" dirty="0"/>
          </a:p>
          <a:p>
            <a:r>
              <a:rPr lang="ja-JP" altLang="en-US" sz="2800" dirty="0"/>
              <a:t>（全１５回）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機械学習の応用事例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144" y="898339"/>
            <a:ext cx="4219277" cy="587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b="1" dirty="0"/>
              <a:t>画像理解</a:t>
            </a:r>
            <a:endParaRPr lang="en-US" altLang="ja-JP" sz="2000" dirty="0"/>
          </a:p>
          <a:p>
            <a:r>
              <a:rPr lang="ja-JP" altLang="en-US" sz="2000" dirty="0"/>
              <a:t>顔検出、顔認識</a:t>
            </a:r>
            <a:endParaRPr lang="en-US" altLang="ja-JP" sz="2000" dirty="0"/>
          </a:p>
          <a:p>
            <a:r>
              <a:rPr lang="ja-JP" altLang="en-US" sz="2000" dirty="0"/>
              <a:t>医療画像分析：画像から病変部分を検出</a:t>
            </a:r>
          </a:p>
          <a:p>
            <a:r>
              <a:rPr lang="ja-JP" altLang="en-US" sz="2000" dirty="0"/>
              <a:t>物体検出：ロボットや自動運転での障害物認識</a:t>
            </a:r>
          </a:p>
          <a:p>
            <a:pPr marL="0" indent="0">
              <a:buNone/>
            </a:pPr>
            <a:r>
              <a:rPr lang="ja-JP" altLang="en-US" sz="2000" b="1" dirty="0"/>
              <a:t>自然言語処理</a:t>
            </a:r>
            <a:endParaRPr lang="en-US" altLang="ja-JP" sz="2000" dirty="0"/>
          </a:p>
          <a:p>
            <a:r>
              <a:rPr lang="ja-JP" altLang="en-US" sz="2000" dirty="0"/>
              <a:t>翻訳</a:t>
            </a:r>
            <a:endParaRPr lang="en-US" altLang="ja-JP" sz="2000" dirty="0"/>
          </a:p>
          <a:p>
            <a:r>
              <a:rPr lang="ja-JP" altLang="en-US" sz="2000" dirty="0"/>
              <a:t>チャットボット：</a:t>
            </a:r>
            <a:r>
              <a:rPr lang="en-US" altLang="ja-JP" sz="2000" dirty="0"/>
              <a:t>AI</a:t>
            </a:r>
            <a:r>
              <a:rPr lang="ja-JP" altLang="en-US" sz="2000" dirty="0"/>
              <a:t>と人間の対話</a:t>
            </a:r>
          </a:p>
          <a:p>
            <a:pPr marL="0" indent="0">
              <a:buNone/>
            </a:pPr>
            <a:r>
              <a:rPr lang="ja-JP" altLang="en-US" sz="2000" b="1" dirty="0"/>
              <a:t>推薦システム</a:t>
            </a:r>
            <a:endParaRPr lang="en-US" altLang="ja-JP" sz="2000" b="1" dirty="0"/>
          </a:p>
          <a:p>
            <a:r>
              <a:rPr lang="en-US" altLang="ja-JP" sz="2000" dirty="0"/>
              <a:t> </a:t>
            </a:r>
            <a:r>
              <a:rPr lang="ja-JP" altLang="en-US" sz="2000" dirty="0"/>
              <a:t>推薦。消費、映画、音楽など</a:t>
            </a:r>
          </a:p>
          <a:p>
            <a:pPr marL="0" indent="0">
              <a:buNone/>
            </a:pPr>
            <a:r>
              <a:rPr lang="ja-JP" altLang="en-US" sz="2000" b="1" dirty="0"/>
              <a:t>音声認識</a:t>
            </a:r>
            <a:endParaRPr lang="en-US" altLang="ja-JP" sz="2000" b="1" dirty="0"/>
          </a:p>
          <a:p>
            <a:r>
              <a:rPr lang="ja-JP" altLang="en-US" sz="2000" dirty="0"/>
              <a:t>音声による</a:t>
            </a:r>
            <a:r>
              <a:rPr lang="en-US" altLang="ja-JP" sz="2000" dirty="0"/>
              <a:t>AI</a:t>
            </a:r>
            <a:r>
              <a:rPr lang="ja-JP" altLang="en-US" sz="2000" dirty="0"/>
              <a:t>への指示。音声の文字起こし</a:t>
            </a:r>
          </a:p>
          <a:p>
            <a:pPr marL="0" indent="0">
              <a:buNone/>
            </a:pP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08340" y="409961"/>
            <a:ext cx="4041811" cy="644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dirty="0"/>
          </a:p>
          <a:p>
            <a:pPr marL="0" indent="0">
              <a:buNone/>
            </a:pPr>
            <a:r>
              <a:rPr lang="ja-JP" altLang="en-US" sz="2000" b="1" dirty="0"/>
              <a:t>画像合成、音声合成</a:t>
            </a:r>
            <a:endParaRPr lang="en-US" altLang="ja-JP" sz="2000" b="1" dirty="0"/>
          </a:p>
          <a:p>
            <a:r>
              <a:rPr lang="ja-JP" altLang="en-US" sz="2000" dirty="0"/>
              <a:t>イラストや写真や顔の合成</a:t>
            </a:r>
            <a:endParaRPr lang="en-US" altLang="ja-JP" sz="2000" dirty="0"/>
          </a:p>
          <a:p>
            <a:r>
              <a:rPr lang="ja-JP" altLang="en-US" sz="2000" dirty="0"/>
              <a:t>画像のノイズ除去、超解像</a:t>
            </a:r>
          </a:p>
          <a:p>
            <a:pPr marL="0" indent="0">
              <a:buNone/>
            </a:pPr>
            <a:r>
              <a:rPr lang="ja-JP" altLang="en-US" sz="2000" b="1" dirty="0"/>
              <a:t>ゲーム</a:t>
            </a:r>
            <a:endParaRPr lang="en-US" altLang="ja-JP" sz="2000" b="1" dirty="0"/>
          </a:p>
          <a:p>
            <a:r>
              <a:rPr lang="ja-JP" altLang="en-US" sz="2000" dirty="0"/>
              <a:t>ゲームコンテンツの作成支援</a:t>
            </a:r>
            <a:endParaRPr lang="en-US" altLang="ja-JP" sz="2000" dirty="0"/>
          </a:p>
          <a:p>
            <a:r>
              <a:rPr lang="en-US" altLang="ja-JP" sz="2000" dirty="0"/>
              <a:t>AI</a:t>
            </a:r>
            <a:r>
              <a:rPr lang="ja-JP" altLang="en-US" sz="2000" dirty="0"/>
              <a:t>がゲームプレーヤーになる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b="1" dirty="0"/>
              <a:t>製造業</a:t>
            </a:r>
            <a:endParaRPr lang="en-US" altLang="ja-JP" sz="2000" b="1" dirty="0"/>
          </a:p>
          <a:p>
            <a:r>
              <a:rPr lang="ja-JP" altLang="en-US" sz="2000" dirty="0"/>
              <a:t>品質検査</a:t>
            </a:r>
          </a:p>
          <a:p>
            <a:r>
              <a:rPr lang="ja-JP" altLang="en-US" sz="2000" dirty="0"/>
              <a:t>故障予測、保守の支援</a:t>
            </a:r>
          </a:p>
        </p:txBody>
      </p:sp>
    </p:spTree>
    <p:extLst>
      <p:ext uri="{BB962C8B-B14F-4D97-AF65-F5344CB8AC3E}">
        <p14:creationId xmlns:p14="http://schemas.microsoft.com/office/powerpoint/2010/main" val="426029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データを用いた学習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コンピュータは</a:t>
            </a:r>
            <a:r>
              <a:rPr lang="ja-JP" altLang="en-US" sz="2400" b="1" dirty="0"/>
              <a:t>訓練データ</a:t>
            </a:r>
            <a:r>
              <a:rPr lang="ja-JP" altLang="en-US" sz="2400" dirty="0"/>
              <a:t>を用いて</a:t>
            </a:r>
            <a:r>
              <a:rPr lang="ja-JP" altLang="en-US" sz="2400" b="1" dirty="0"/>
              <a:t>学習</a:t>
            </a:r>
            <a:r>
              <a:rPr lang="ja-JP" altLang="en-US" sz="2400" dirty="0"/>
              <a:t>し、その結果として知的能力が向上。</a:t>
            </a:r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パターン認識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b="1" dirty="0"/>
              <a:t>訓練データ</a:t>
            </a:r>
            <a:r>
              <a:rPr lang="ja-JP" altLang="en-US" sz="2400" dirty="0"/>
              <a:t>を基にして、</a:t>
            </a:r>
            <a:r>
              <a:rPr lang="ja-JP" altLang="en-US" sz="2400" b="1" dirty="0"/>
              <a:t>新しいデータ</a:t>
            </a:r>
            <a:r>
              <a:rPr lang="ja-JP" altLang="en-US" sz="2400" dirty="0"/>
              <a:t>に対する</a:t>
            </a:r>
            <a:r>
              <a:rPr lang="ja-JP" altLang="en-US" sz="2400" b="1" dirty="0"/>
              <a:t>パターン</a:t>
            </a:r>
            <a:r>
              <a:rPr lang="ja-JP" altLang="en-US" sz="2400" dirty="0"/>
              <a:t>や</a:t>
            </a:r>
            <a:r>
              <a:rPr lang="ja-JP" altLang="en-US" sz="2400" b="1" dirty="0"/>
              <a:t>関連性</a:t>
            </a:r>
            <a:r>
              <a:rPr lang="ja-JP" altLang="en-US" sz="2400" dirty="0"/>
              <a:t>を認識できるように。</a:t>
            </a:r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自動化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学習によって得られた知的能力を用いて、</a:t>
            </a:r>
            <a:r>
              <a:rPr lang="ja-JP" altLang="en-US" sz="2400" b="1" dirty="0"/>
              <a:t>さまざまなタスクを自動実行</a:t>
            </a:r>
            <a:r>
              <a:rPr lang="ja-JP" altLang="en-US" sz="2400" dirty="0"/>
              <a:t>。</a:t>
            </a:r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情報の抽出と予測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学習を通じて、新しいデータから</a:t>
            </a:r>
            <a:r>
              <a:rPr lang="ja-JP" altLang="en-US" sz="2400" b="1" dirty="0"/>
              <a:t>情報の抽出</a:t>
            </a:r>
            <a:r>
              <a:rPr lang="ja-JP" altLang="en-US" sz="2400" dirty="0"/>
              <a:t>、</a:t>
            </a:r>
            <a:r>
              <a:rPr lang="ja-JP" altLang="en-US" sz="2400" b="1" dirty="0"/>
              <a:t>予測</a:t>
            </a:r>
            <a:r>
              <a:rPr lang="ja-JP" altLang="en-US" sz="2400" dirty="0"/>
              <a:t>の能力を獲得</a:t>
            </a:r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能力の進化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b="1" dirty="0"/>
              <a:t>新しい訓練データが追加</a:t>
            </a:r>
            <a:r>
              <a:rPr lang="ja-JP" altLang="en-US" sz="2400" dirty="0"/>
              <a:t>されることで、知的能力のさらなる向上を期待できる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84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r="2551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294341" cy="59355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機械学習の特徴</a:t>
            </a:r>
            <a:endParaRPr lang="en-US" altLang="ja-JP" dirty="0"/>
          </a:p>
          <a:p>
            <a:r>
              <a:rPr lang="ja-JP" altLang="en-US" dirty="0"/>
              <a:t>データを用いて知的能力を向上</a:t>
            </a:r>
          </a:p>
          <a:p>
            <a:r>
              <a:rPr lang="ja-JP" altLang="en-US" dirty="0"/>
              <a:t>自動でデータのパターンを抽出</a:t>
            </a:r>
          </a:p>
          <a:p>
            <a:r>
              <a:rPr lang="ja-JP" altLang="en-US" dirty="0"/>
              <a:t>さまざまなタスクを自動実行</a:t>
            </a:r>
          </a:p>
          <a:p>
            <a:pPr marL="0" indent="0">
              <a:buNone/>
            </a:pPr>
            <a:r>
              <a:rPr lang="ja-JP" altLang="en-US" b="1" dirty="0"/>
              <a:t>応用事例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画像理解、自然言語処理、予測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など多数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機械学習の定義</a:t>
            </a:r>
            <a:r>
              <a:rPr lang="ja-JP" altLang="en-US" dirty="0"/>
              <a:t>：</a:t>
            </a:r>
            <a:endParaRPr lang="en-US" altLang="ja-JP" dirty="0"/>
          </a:p>
          <a:p>
            <a:r>
              <a:rPr lang="ja-JP" altLang="en-US" b="1" dirty="0"/>
              <a:t>訓練データ</a:t>
            </a:r>
            <a:r>
              <a:rPr lang="ja-JP" altLang="en-US" dirty="0"/>
              <a:t>を用いて</a:t>
            </a:r>
            <a:r>
              <a:rPr lang="ja-JP" altLang="en-US" b="1" dirty="0"/>
              <a:t>学習</a:t>
            </a:r>
            <a:r>
              <a:rPr lang="ja-JP" altLang="en-US" dirty="0"/>
              <a:t>し、その結果として知的能力が向上</a:t>
            </a:r>
          </a:p>
          <a:p>
            <a:r>
              <a:rPr lang="ja-JP" altLang="en-US" dirty="0"/>
              <a:t>訓練データの追加により、さらに知的能力が向上する可能性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機械学習まとめ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48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3-2. </a:t>
            </a:r>
            <a:r>
              <a:rPr lang="ja-JP" altLang="en-US" sz="4500" dirty="0">
                <a:solidFill>
                  <a:schemeClr val="tx2"/>
                </a:solidFill>
              </a:rPr>
              <a:t>機械学習での学習と汎化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1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と訓練データ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E55D1-1FE2-4A08-89E3-B95E8B41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96" y="1401922"/>
            <a:ext cx="2740769" cy="125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1CB9F-CF01-4581-9454-F91C7561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1F6843B-28EC-4A59-B50B-51133402EA3C}"/>
              </a:ext>
            </a:extLst>
          </p:cNvPr>
          <p:cNvSpPr/>
          <p:nvPr/>
        </p:nvSpPr>
        <p:spPr>
          <a:xfrm>
            <a:off x="3825046" y="2794555"/>
            <a:ext cx="1302707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79A9927-E4A1-42B0-8005-66BB083A2091}"/>
              </a:ext>
            </a:extLst>
          </p:cNvPr>
          <p:cNvSpPr txBox="1">
            <a:spLocks/>
          </p:cNvSpPr>
          <p:nvPr/>
        </p:nvSpPr>
        <p:spPr>
          <a:xfrm>
            <a:off x="3903952" y="3399107"/>
            <a:ext cx="1302707" cy="92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AE06ACA-BA5C-4703-A6E9-8E94982BE4A0}"/>
              </a:ext>
            </a:extLst>
          </p:cNvPr>
          <p:cNvSpPr txBox="1">
            <a:spLocks/>
          </p:cNvSpPr>
          <p:nvPr/>
        </p:nvSpPr>
        <p:spPr>
          <a:xfrm>
            <a:off x="5530643" y="2702364"/>
            <a:ext cx="2331585" cy="926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学習者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FDCAD7-EDBA-486C-AED8-8D5452D2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88" y="1455292"/>
            <a:ext cx="856154" cy="9306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1A970B-8D18-4894-9532-F7064ED2B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38" y="1521496"/>
            <a:ext cx="909404" cy="85256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0D8C177-2BB1-45AA-A995-7B1946A69C96}"/>
              </a:ext>
            </a:extLst>
          </p:cNvPr>
          <p:cNvSpPr/>
          <p:nvPr/>
        </p:nvSpPr>
        <p:spPr>
          <a:xfrm>
            <a:off x="1730615" y="2483343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8CAEC21-0A6B-41C8-8107-42AD385568B9}"/>
              </a:ext>
            </a:extLst>
          </p:cNvPr>
          <p:cNvSpPr/>
          <p:nvPr/>
        </p:nvSpPr>
        <p:spPr>
          <a:xfrm>
            <a:off x="1911452" y="2616501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21D202-4DA3-4398-87C6-C0B8BAF666D2}"/>
              </a:ext>
            </a:extLst>
          </p:cNvPr>
          <p:cNvSpPr/>
          <p:nvPr/>
        </p:nvSpPr>
        <p:spPr>
          <a:xfrm>
            <a:off x="1580259" y="3002042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FA02881-1553-4589-8C27-0AB50A119585}"/>
              </a:ext>
            </a:extLst>
          </p:cNvPr>
          <p:cNvSpPr/>
          <p:nvPr/>
        </p:nvSpPr>
        <p:spPr>
          <a:xfrm>
            <a:off x="1439317" y="2578277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4FCF42D-B17E-4DE2-884B-5A7A05B4FE19}"/>
              </a:ext>
            </a:extLst>
          </p:cNvPr>
          <p:cNvSpPr/>
          <p:nvPr/>
        </p:nvSpPr>
        <p:spPr>
          <a:xfrm>
            <a:off x="1529735" y="2316158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CF53297-A341-4A12-AC93-DC3761920784}"/>
              </a:ext>
            </a:extLst>
          </p:cNvPr>
          <p:cNvSpPr/>
          <p:nvPr/>
        </p:nvSpPr>
        <p:spPr>
          <a:xfrm>
            <a:off x="2008821" y="2125362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A6CF86-E118-4175-8F0B-E70D39D5A965}"/>
              </a:ext>
            </a:extLst>
          </p:cNvPr>
          <p:cNvSpPr/>
          <p:nvPr/>
        </p:nvSpPr>
        <p:spPr>
          <a:xfrm>
            <a:off x="638437" y="2004256"/>
            <a:ext cx="2740769" cy="179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D9FFFA9-7D89-498D-8F6B-0128F29A33EF}"/>
              </a:ext>
            </a:extLst>
          </p:cNvPr>
          <p:cNvSpPr/>
          <p:nvPr/>
        </p:nvSpPr>
        <p:spPr>
          <a:xfrm>
            <a:off x="1059128" y="3167441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E727935-9D95-4B2F-9BBE-EE2325C79066}"/>
              </a:ext>
            </a:extLst>
          </p:cNvPr>
          <p:cNvSpPr/>
          <p:nvPr/>
        </p:nvSpPr>
        <p:spPr>
          <a:xfrm>
            <a:off x="1302744" y="3191228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3485B-9292-430A-96BD-FC5EC4FA643E}"/>
              </a:ext>
            </a:extLst>
          </p:cNvPr>
          <p:cNvSpPr/>
          <p:nvPr/>
        </p:nvSpPr>
        <p:spPr>
          <a:xfrm>
            <a:off x="1089698" y="2879150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5794278-1948-45C9-B2F2-27E1E3B2F1A8}"/>
              </a:ext>
            </a:extLst>
          </p:cNvPr>
          <p:cNvSpPr/>
          <p:nvPr/>
        </p:nvSpPr>
        <p:spPr>
          <a:xfrm>
            <a:off x="1828743" y="2873996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AE6B274-2854-4087-B55A-98BDA5A35AB0}"/>
              </a:ext>
            </a:extLst>
          </p:cNvPr>
          <p:cNvSpPr/>
          <p:nvPr/>
        </p:nvSpPr>
        <p:spPr>
          <a:xfrm>
            <a:off x="1260008" y="3444237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5C71A81-2665-4389-BC3C-59E1694A7FFD}"/>
              </a:ext>
            </a:extLst>
          </p:cNvPr>
          <p:cNvSpPr/>
          <p:nvPr/>
        </p:nvSpPr>
        <p:spPr>
          <a:xfrm>
            <a:off x="748343" y="3167169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11B2BD3-B049-44E7-851B-403F57AF757B}"/>
              </a:ext>
            </a:extLst>
          </p:cNvPr>
          <p:cNvSpPr/>
          <p:nvPr/>
        </p:nvSpPr>
        <p:spPr>
          <a:xfrm>
            <a:off x="2652109" y="3349302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F05582-08E8-4855-8CC5-6AB25E989EE9}"/>
              </a:ext>
            </a:extLst>
          </p:cNvPr>
          <p:cNvSpPr/>
          <p:nvPr/>
        </p:nvSpPr>
        <p:spPr>
          <a:xfrm>
            <a:off x="2522081" y="3002041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7A2C804-1C95-483A-A04C-20C82CD07CBB}"/>
              </a:ext>
            </a:extLst>
          </p:cNvPr>
          <p:cNvSpPr/>
          <p:nvPr/>
        </p:nvSpPr>
        <p:spPr>
          <a:xfrm>
            <a:off x="2885447" y="2915413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B38543-0D88-448D-8891-1DCC1A88D3C7}"/>
              </a:ext>
            </a:extLst>
          </p:cNvPr>
          <p:cNvSpPr/>
          <p:nvPr/>
        </p:nvSpPr>
        <p:spPr>
          <a:xfrm>
            <a:off x="2108423" y="3205666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DB1263EA-13C6-4143-B412-63469DBC08B3}"/>
              </a:ext>
            </a:extLst>
          </p:cNvPr>
          <p:cNvSpPr/>
          <p:nvPr/>
        </p:nvSpPr>
        <p:spPr>
          <a:xfrm>
            <a:off x="2279826" y="3466100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41BAFA1E-5FC7-4C90-8201-DE59B86FFA93}"/>
              </a:ext>
            </a:extLst>
          </p:cNvPr>
          <p:cNvSpPr txBox="1">
            <a:spLocks/>
          </p:cNvSpPr>
          <p:nvPr/>
        </p:nvSpPr>
        <p:spPr>
          <a:xfrm>
            <a:off x="290031" y="4743486"/>
            <a:ext cx="3920303" cy="1141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を用いて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を行う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3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81B39-687E-45E0-A24F-C3C56784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一般のプログラミング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74F021-5E3E-4D99-9D04-2027E1D1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28C956-F21A-45BA-9E5D-0AE9A460FCC9}"/>
              </a:ext>
            </a:extLst>
          </p:cNvPr>
          <p:cNvSpPr/>
          <p:nvPr/>
        </p:nvSpPr>
        <p:spPr>
          <a:xfrm>
            <a:off x="2763983" y="106658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57E9A0-F297-45B3-B220-51305C26BD56}"/>
              </a:ext>
            </a:extLst>
          </p:cNvPr>
          <p:cNvSpPr txBox="1"/>
          <p:nvPr/>
        </p:nvSpPr>
        <p:spPr>
          <a:xfrm>
            <a:off x="3324274" y="280625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83CB33-190D-4057-9277-8525886C4082}"/>
              </a:ext>
            </a:extLst>
          </p:cNvPr>
          <p:cNvSpPr/>
          <p:nvPr/>
        </p:nvSpPr>
        <p:spPr>
          <a:xfrm>
            <a:off x="3048001" y="125361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4ABC2D-5ABB-4E75-8F72-045CCF165898}"/>
              </a:ext>
            </a:extLst>
          </p:cNvPr>
          <p:cNvSpPr txBox="1"/>
          <p:nvPr/>
        </p:nvSpPr>
        <p:spPr>
          <a:xfrm>
            <a:off x="3545203" y="166283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0D5AC37-8880-48CE-9D41-F21840BF2DAF}"/>
              </a:ext>
            </a:extLst>
          </p:cNvPr>
          <p:cNvSpPr/>
          <p:nvPr/>
        </p:nvSpPr>
        <p:spPr>
          <a:xfrm>
            <a:off x="2105892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034A203-928E-4F06-B52A-5A23B037B657}"/>
              </a:ext>
            </a:extLst>
          </p:cNvPr>
          <p:cNvSpPr/>
          <p:nvPr/>
        </p:nvSpPr>
        <p:spPr>
          <a:xfrm>
            <a:off x="6300916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CBB432-EE87-4035-BA03-159676E6D8BD}"/>
              </a:ext>
            </a:extLst>
          </p:cNvPr>
          <p:cNvSpPr txBox="1"/>
          <p:nvPr/>
        </p:nvSpPr>
        <p:spPr>
          <a:xfrm>
            <a:off x="74567" y="169031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（入力）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7A6936-2D72-428F-BC25-171A8C403CBD}"/>
              </a:ext>
            </a:extLst>
          </p:cNvPr>
          <p:cNvSpPr txBox="1"/>
          <p:nvPr/>
        </p:nvSpPr>
        <p:spPr>
          <a:xfrm>
            <a:off x="6795729" y="18936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処理結果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7E25E1-E594-427E-A9CC-4BB00716F22F}"/>
              </a:ext>
            </a:extLst>
          </p:cNvPr>
          <p:cNvSpPr txBox="1"/>
          <p:nvPr/>
        </p:nvSpPr>
        <p:spPr>
          <a:xfrm>
            <a:off x="665498" y="5052994"/>
            <a:ext cx="5929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あらゆる入力について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正しい処理結果が得られるように，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プログラムを作成し，テストする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4905C33-5559-4B81-B187-A5A9952E9794}"/>
              </a:ext>
            </a:extLst>
          </p:cNvPr>
          <p:cNvSpPr txBox="1"/>
          <p:nvPr/>
        </p:nvSpPr>
        <p:spPr>
          <a:xfrm>
            <a:off x="6680313" y="2806252"/>
            <a:ext cx="1800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入力　処理結果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９　　５００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１０　５００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１１　５００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１２　１０００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１３　１０００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１４　１０００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D20CDA-DCFF-3E25-92CA-C4832723A848}"/>
              </a:ext>
            </a:extLst>
          </p:cNvPr>
          <p:cNvSpPr txBox="1"/>
          <p:nvPr/>
        </p:nvSpPr>
        <p:spPr>
          <a:xfrm>
            <a:off x="863555" y="2647772"/>
            <a:ext cx="8771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入力　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９　　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１０　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１１　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１２　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１３　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１４　</a:t>
            </a:r>
          </a:p>
        </p:txBody>
      </p:sp>
    </p:spTree>
    <p:extLst>
      <p:ext uri="{BB962C8B-B14F-4D97-AF65-F5344CB8AC3E}">
        <p14:creationId xmlns:p14="http://schemas.microsoft.com/office/powerpoint/2010/main" val="192933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7B59C-A8C7-482E-8660-6147BD03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機械学習での予測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D76D2-2197-43B8-A9CF-2DD20A67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140139-0F7E-4667-A043-C1F138CCA0CB}"/>
              </a:ext>
            </a:extLst>
          </p:cNvPr>
          <p:cNvSpPr/>
          <p:nvPr/>
        </p:nvSpPr>
        <p:spPr>
          <a:xfrm>
            <a:off x="2751283" y="76731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A30B4C-6E2B-44E5-AE00-6B27206A2370}"/>
              </a:ext>
            </a:extLst>
          </p:cNvPr>
          <p:cNvSpPr txBox="1"/>
          <p:nvPr/>
        </p:nvSpPr>
        <p:spPr>
          <a:xfrm>
            <a:off x="3311574" y="250698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694049-A592-43C9-A825-FBD57346D882}"/>
              </a:ext>
            </a:extLst>
          </p:cNvPr>
          <p:cNvSpPr/>
          <p:nvPr/>
        </p:nvSpPr>
        <p:spPr>
          <a:xfrm>
            <a:off x="3035301" y="95434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0A0461-CA2F-4E81-A479-D5B54310E0A6}"/>
              </a:ext>
            </a:extLst>
          </p:cNvPr>
          <p:cNvSpPr txBox="1"/>
          <p:nvPr/>
        </p:nvSpPr>
        <p:spPr>
          <a:xfrm>
            <a:off x="3532503" y="136356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C54D227-46A0-4199-853D-9D467E2C5682}"/>
              </a:ext>
            </a:extLst>
          </p:cNvPr>
          <p:cNvSpPr/>
          <p:nvPr/>
        </p:nvSpPr>
        <p:spPr>
          <a:xfrm>
            <a:off x="2093192" y="148774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711BF7D-DE37-431D-A5AE-36CE73E1CEE7}"/>
              </a:ext>
            </a:extLst>
          </p:cNvPr>
          <p:cNvSpPr/>
          <p:nvPr/>
        </p:nvSpPr>
        <p:spPr>
          <a:xfrm>
            <a:off x="6288216" y="148774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7F1BD9-9825-4BFD-B23F-9DCAAEE1139C}"/>
              </a:ext>
            </a:extLst>
          </p:cNvPr>
          <p:cNvSpPr txBox="1"/>
          <p:nvPr/>
        </p:nvSpPr>
        <p:spPr>
          <a:xfrm>
            <a:off x="61867" y="139104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（入力）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943AAB-AEAB-44EB-BB82-5AFC0604A4F6}"/>
              </a:ext>
            </a:extLst>
          </p:cNvPr>
          <p:cNvSpPr txBox="1"/>
          <p:nvPr/>
        </p:nvSpPr>
        <p:spPr>
          <a:xfrm>
            <a:off x="6898446" y="1384115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予測結果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07E4A9A-7068-4183-A212-DBE699486D5F}"/>
              </a:ext>
            </a:extLst>
          </p:cNvPr>
          <p:cNvSpPr txBox="1"/>
          <p:nvPr/>
        </p:nvSpPr>
        <p:spPr>
          <a:xfrm>
            <a:off x="800986" y="5387417"/>
            <a:ext cx="9161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訓練データにより，学習が行われる。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新しいデータに対しては、自動で処理が行われる。　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50832F4-E112-4A53-8D6D-CCA772480948}"/>
              </a:ext>
            </a:extLst>
          </p:cNvPr>
          <p:cNvSpPr txBox="1"/>
          <p:nvPr/>
        </p:nvSpPr>
        <p:spPr>
          <a:xfrm>
            <a:off x="7013524" y="2222040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予測結果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B1820A4-E650-4B48-9118-EF98F89C28FF}"/>
              </a:ext>
            </a:extLst>
          </p:cNvPr>
          <p:cNvSpPr txBox="1"/>
          <p:nvPr/>
        </p:nvSpPr>
        <p:spPr>
          <a:xfrm>
            <a:off x="4124973" y="3325273"/>
            <a:ext cx="226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9A07CF4E-1462-4816-ADAE-9F86E0305F9D}"/>
              </a:ext>
            </a:extLst>
          </p:cNvPr>
          <p:cNvSpPr/>
          <p:nvPr/>
        </p:nvSpPr>
        <p:spPr>
          <a:xfrm rot="16200000">
            <a:off x="3155710" y="3169072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A6149E-0BD5-43E0-98F9-D789E40CD968}"/>
              </a:ext>
            </a:extLst>
          </p:cNvPr>
          <p:cNvSpPr txBox="1"/>
          <p:nvPr/>
        </p:nvSpPr>
        <p:spPr>
          <a:xfrm>
            <a:off x="1806476" y="380205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5159B4-9FEB-412B-9CFA-7E7B56E6748A}"/>
              </a:ext>
            </a:extLst>
          </p:cNvPr>
          <p:cNvSpPr txBox="1"/>
          <p:nvPr/>
        </p:nvSpPr>
        <p:spPr>
          <a:xfrm>
            <a:off x="846830" y="234999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１３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93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CD37F-A908-4E8B-862B-36FC5ED1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5" y="374614"/>
            <a:ext cx="8601076" cy="634686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一般のプログラミング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機械学習での予測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D08E76-CB62-4E70-9D25-712FBB38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7CD0A4-7D33-44EA-9520-FEC22E0DB8F5}"/>
              </a:ext>
            </a:extLst>
          </p:cNvPr>
          <p:cNvSpPr txBox="1"/>
          <p:nvPr/>
        </p:nvSpPr>
        <p:spPr>
          <a:xfrm>
            <a:off x="4773529" y="223478"/>
            <a:ext cx="437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・プログラムは人間が作成し，　　</a:t>
            </a:r>
            <a:endParaRPr kumimoji="1" lang="en-US" altLang="ja-JP" sz="2400" dirty="0"/>
          </a:p>
          <a:p>
            <a:r>
              <a:rPr kumimoji="1" lang="ja-JP" altLang="en-US" sz="2400" dirty="0"/>
              <a:t>　テストし，調整する．</a:t>
            </a:r>
            <a:endParaRPr kumimoji="1" lang="en-US" altLang="ja-JP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D365FD-03D6-4A6A-9E80-D8241481035E}"/>
              </a:ext>
            </a:extLst>
          </p:cNvPr>
          <p:cNvSpPr/>
          <p:nvPr/>
        </p:nvSpPr>
        <p:spPr>
          <a:xfrm>
            <a:off x="2763983" y="106658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A45AF9-3191-4344-B53F-68CDA2E43D22}"/>
              </a:ext>
            </a:extLst>
          </p:cNvPr>
          <p:cNvSpPr txBox="1"/>
          <p:nvPr/>
        </p:nvSpPr>
        <p:spPr>
          <a:xfrm>
            <a:off x="3324274" y="280625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B582CA-8E1D-4AAF-9ACD-E865D8445ADD}"/>
              </a:ext>
            </a:extLst>
          </p:cNvPr>
          <p:cNvSpPr/>
          <p:nvPr/>
        </p:nvSpPr>
        <p:spPr>
          <a:xfrm>
            <a:off x="3048001" y="125361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CC029A-1B06-4AC6-8796-459ACA916E1C}"/>
              </a:ext>
            </a:extLst>
          </p:cNvPr>
          <p:cNvSpPr txBox="1"/>
          <p:nvPr/>
        </p:nvSpPr>
        <p:spPr>
          <a:xfrm>
            <a:off x="3545203" y="166283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CB6293A0-CDBE-4B90-B405-1FFAE6F4F67B}"/>
              </a:ext>
            </a:extLst>
          </p:cNvPr>
          <p:cNvSpPr/>
          <p:nvPr/>
        </p:nvSpPr>
        <p:spPr>
          <a:xfrm>
            <a:off x="2105892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0E07CAB-0A7E-425D-B531-D664BED41A5B}"/>
              </a:ext>
            </a:extLst>
          </p:cNvPr>
          <p:cNvSpPr/>
          <p:nvPr/>
        </p:nvSpPr>
        <p:spPr>
          <a:xfrm>
            <a:off x="6300916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A31E49-4CB4-435F-BE20-19A640FB28FE}"/>
              </a:ext>
            </a:extLst>
          </p:cNvPr>
          <p:cNvSpPr txBox="1"/>
          <p:nvPr/>
        </p:nvSpPr>
        <p:spPr>
          <a:xfrm>
            <a:off x="74567" y="169031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（入力）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9EA3D2-566D-4218-9320-F7F45E5504E7}"/>
              </a:ext>
            </a:extLst>
          </p:cNvPr>
          <p:cNvSpPr txBox="1"/>
          <p:nvPr/>
        </p:nvSpPr>
        <p:spPr>
          <a:xfrm>
            <a:off x="6693740" y="18936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処理結果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00B325-BB9E-4A0D-BC30-EEA4264CA002}"/>
              </a:ext>
            </a:extLst>
          </p:cNvPr>
          <p:cNvSpPr/>
          <p:nvPr/>
        </p:nvSpPr>
        <p:spPr>
          <a:xfrm>
            <a:off x="2763983" y="425725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E71FFE-A013-42CD-B12A-0FFD7A02E57F}"/>
              </a:ext>
            </a:extLst>
          </p:cNvPr>
          <p:cNvSpPr txBox="1"/>
          <p:nvPr/>
        </p:nvSpPr>
        <p:spPr>
          <a:xfrm>
            <a:off x="3324274" y="599692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14C78B-EAF8-4D5A-8C90-F6ECD2FBCFB2}"/>
              </a:ext>
            </a:extLst>
          </p:cNvPr>
          <p:cNvSpPr/>
          <p:nvPr/>
        </p:nvSpPr>
        <p:spPr>
          <a:xfrm>
            <a:off x="3048001" y="444428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40B0F0-29DD-403A-9D4E-BD8EEA5C811E}"/>
              </a:ext>
            </a:extLst>
          </p:cNvPr>
          <p:cNvSpPr txBox="1"/>
          <p:nvPr/>
        </p:nvSpPr>
        <p:spPr>
          <a:xfrm>
            <a:off x="3545203" y="485350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78232115-D2DC-4AF0-BFDE-86CC28A61AA0}"/>
              </a:ext>
            </a:extLst>
          </p:cNvPr>
          <p:cNvSpPr/>
          <p:nvPr/>
        </p:nvSpPr>
        <p:spPr>
          <a:xfrm>
            <a:off x="2105892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BEBFFFAF-1E43-4C67-ADBF-A78BB959231C}"/>
              </a:ext>
            </a:extLst>
          </p:cNvPr>
          <p:cNvSpPr/>
          <p:nvPr/>
        </p:nvSpPr>
        <p:spPr>
          <a:xfrm>
            <a:off x="6300916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8449E8-61FA-40A6-B7FE-27320D009569}"/>
              </a:ext>
            </a:extLst>
          </p:cNvPr>
          <p:cNvSpPr txBox="1"/>
          <p:nvPr/>
        </p:nvSpPr>
        <p:spPr>
          <a:xfrm>
            <a:off x="74567" y="488098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（入力）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F9BC6A-2D9C-414D-B233-E09BDB8E57E6}"/>
              </a:ext>
            </a:extLst>
          </p:cNvPr>
          <p:cNvSpPr txBox="1"/>
          <p:nvPr/>
        </p:nvSpPr>
        <p:spPr>
          <a:xfrm>
            <a:off x="6693739" y="5074670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予測結果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3C5EC07F-5CB1-4F7D-B2ED-7FD73AAA2C60}"/>
              </a:ext>
            </a:extLst>
          </p:cNvPr>
          <p:cNvSpPr/>
          <p:nvPr/>
        </p:nvSpPr>
        <p:spPr>
          <a:xfrm>
            <a:off x="2123210" y="605847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154C67-B247-4FCD-AF36-336CB0B783B8}"/>
              </a:ext>
            </a:extLst>
          </p:cNvPr>
          <p:cNvSpPr txBox="1"/>
          <p:nvPr/>
        </p:nvSpPr>
        <p:spPr>
          <a:xfrm>
            <a:off x="-80110" y="612551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訓練データ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9D42895-F4DF-45D5-9634-7B1505DBF3A6}"/>
              </a:ext>
            </a:extLst>
          </p:cNvPr>
          <p:cNvSpPr txBox="1"/>
          <p:nvPr/>
        </p:nvSpPr>
        <p:spPr>
          <a:xfrm>
            <a:off x="4872871" y="3734549"/>
            <a:ext cx="437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・学習による上達の能力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08588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0214C-61B2-F1E9-1266-C38A0DBD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汎化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30DCF7-8E11-8A63-1611-BED97815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汎化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訓練データに基づいて学習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し，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未知のデータに対しても適切に処理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できる能力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b="1" dirty="0"/>
              <a:t>機械学習</a:t>
            </a:r>
            <a:r>
              <a:rPr lang="ja-JP" altLang="en-US" dirty="0"/>
              <a:t>の一つの大きな特徴は、この</a:t>
            </a:r>
            <a:r>
              <a:rPr lang="ja-JP" altLang="en-US" b="1" dirty="0"/>
              <a:t>汎化能力を持つ</a:t>
            </a:r>
            <a:r>
              <a:rPr lang="ja-JP" altLang="en-US" dirty="0"/>
              <a:t>こと。</a:t>
            </a:r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E740C2-21A0-3353-3319-33310B22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83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F6175-5F49-4802-8AB5-DA9954D5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汎化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DB511-5399-4CDC-BACF-2AAC74A0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4F3934-E55E-42EF-B617-26B55F53FF0A}"/>
              </a:ext>
            </a:extLst>
          </p:cNvPr>
          <p:cNvSpPr txBox="1"/>
          <p:nvPr/>
        </p:nvSpPr>
        <p:spPr>
          <a:xfrm>
            <a:off x="709744" y="1344944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A5FD66-356C-4F5E-87F1-B7B46F786EC2}"/>
              </a:ext>
            </a:extLst>
          </p:cNvPr>
          <p:cNvSpPr txBox="1"/>
          <p:nvPr/>
        </p:nvSpPr>
        <p:spPr>
          <a:xfrm>
            <a:off x="1055993" y="821724"/>
            <a:ext cx="226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10052C-4CE2-447B-898F-11D096B38013}"/>
              </a:ext>
            </a:extLst>
          </p:cNvPr>
          <p:cNvSpPr txBox="1"/>
          <p:nvPr/>
        </p:nvSpPr>
        <p:spPr>
          <a:xfrm>
            <a:off x="4297681" y="462012"/>
            <a:ext cx="484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訓練データと未知のデータ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C59A72-EC2B-4FFA-9985-AC42EA88464F}"/>
              </a:ext>
            </a:extLst>
          </p:cNvPr>
          <p:cNvSpPr txBox="1"/>
          <p:nvPr/>
        </p:nvSpPr>
        <p:spPr>
          <a:xfrm>
            <a:off x="4959116" y="985232"/>
            <a:ext cx="29546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　　　予測結果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８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１０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１３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１４　　　１０００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１５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１６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A187A0-A841-451A-BEC6-A6790406CD3F}"/>
              </a:ext>
            </a:extLst>
          </p:cNvPr>
          <p:cNvSpPr txBox="1"/>
          <p:nvPr/>
        </p:nvSpPr>
        <p:spPr>
          <a:xfrm>
            <a:off x="3874169" y="5297977"/>
            <a:ext cx="499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訓練データに基づいて学習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し，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未知のデータに対しても適切に処理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3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09DF3F-E9DB-E3AF-FF8F-BEAA001B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アドバイス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85012C-F8EB-FFC2-7F53-0699F5566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400" b="1" dirty="0"/>
              <a:t>プログラミングで手を動かす</a:t>
            </a:r>
          </a:p>
          <a:p>
            <a:r>
              <a:rPr lang="ja-JP" altLang="en-US" sz="2400" b="1" dirty="0"/>
              <a:t>言語選び</a:t>
            </a:r>
            <a:r>
              <a:rPr lang="ja-JP" altLang="en-US" sz="2400" dirty="0"/>
              <a:t>：</a:t>
            </a:r>
            <a:r>
              <a:rPr lang="en-US" altLang="ja-JP" sz="2400" dirty="0"/>
              <a:t> Python </a:t>
            </a:r>
            <a:r>
              <a:rPr lang="ja-JP" altLang="en-US" sz="2400" dirty="0"/>
              <a:t>は </a:t>
            </a:r>
            <a:r>
              <a:rPr lang="en-US" altLang="ja-JP" sz="2400" dirty="0"/>
              <a:t>AI</a:t>
            </a:r>
            <a:r>
              <a:rPr lang="ja-JP" altLang="en-US" sz="2400" dirty="0"/>
              <a:t>に適したプログラミング</a:t>
            </a:r>
          </a:p>
          <a:p>
            <a:r>
              <a:rPr lang="ja-JP" altLang="en-US" sz="2400" b="1" dirty="0"/>
              <a:t>試して学ぶ</a:t>
            </a:r>
            <a:r>
              <a:rPr lang="ja-JP" altLang="en-US" sz="2400" dirty="0"/>
              <a:t>：</a:t>
            </a:r>
            <a:r>
              <a:rPr lang="en-US" altLang="ja-JP" sz="2400" dirty="0"/>
              <a:t> AI </a:t>
            </a:r>
            <a:r>
              <a:rPr lang="ja-JP" altLang="en-US" sz="2400" dirty="0"/>
              <a:t>はパソコンとプログラムで動かすことができる。既存のプログラムを読んだり、書き換えて変化を観察したり、プログラムを自作したりなどのさまざまな実践は、学習効果がある</a:t>
            </a:r>
          </a:p>
          <a:p>
            <a:pPr marL="0" indent="0">
              <a:buNone/>
            </a:pPr>
            <a:r>
              <a:rPr lang="ja-JP" altLang="en-US" sz="2400" b="1" dirty="0"/>
              <a:t>最新技術に好奇心を持つ</a:t>
            </a:r>
          </a:p>
          <a:p>
            <a:r>
              <a:rPr lang="ja-JP" altLang="en-US" sz="2400" b="1" dirty="0"/>
              <a:t>情報収集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最新の技術について、積極的に学ぼう</a:t>
            </a:r>
          </a:p>
          <a:p>
            <a:pPr marL="0" indent="0">
              <a:buNone/>
            </a:pPr>
            <a:r>
              <a:rPr lang="ja-JP" altLang="en-US" sz="2400" b="1" dirty="0"/>
              <a:t>小さな成功を積み重ねる</a:t>
            </a:r>
          </a:p>
          <a:p>
            <a:r>
              <a:rPr lang="ja-JP" altLang="en-US" sz="2400" b="1" dirty="0"/>
              <a:t>焦らない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基礎から開始して、少しずつ応用に進む</a:t>
            </a:r>
          </a:p>
          <a:p>
            <a:r>
              <a:rPr lang="ja-JP" altLang="en-US" sz="2400" b="1" dirty="0"/>
              <a:t>自信をつける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自分の理解度を確認しながら、成功を積み重て、自信と意欲を高める</a:t>
            </a:r>
          </a:p>
          <a:p>
            <a:pPr marL="0" indent="0">
              <a:buNone/>
            </a:pPr>
            <a:r>
              <a:rPr lang="ja-JP" altLang="en-US" sz="2400" b="1" dirty="0"/>
              <a:t>質問する場所は多様です</a:t>
            </a:r>
          </a:p>
          <a:p>
            <a:r>
              <a:rPr lang="ja-JP" altLang="en-US" sz="2400" b="1" dirty="0"/>
              <a:t>人に聞く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クラスの仲間や先生に質問できる</a:t>
            </a:r>
          </a:p>
          <a:p>
            <a:r>
              <a:rPr lang="en-US" altLang="ja-JP" sz="2400" b="1" dirty="0"/>
              <a:t>AI</a:t>
            </a:r>
            <a:r>
              <a:rPr lang="ja-JP" altLang="en-US" sz="2400" b="1" dirty="0"/>
              <a:t>にも聞く</a:t>
            </a:r>
            <a:r>
              <a:rPr lang="ja-JP" altLang="en-US" sz="2400" dirty="0"/>
              <a:t>：</a:t>
            </a:r>
            <a:r>
              <a:rPr lang="en-US" altLang="ja-JP" sz="2400" dirty="0"/>
              <a:t> ChatGPT</a:t>
            </a:r>
            <a:r>
              <a:rPr lang="ja-JP" altLang="en-US" sz="2400" dirty="0"/>
              <a:t>などの</a:t>
            </a:r>
            <a:r>
              <a:rPr lang="en-US" altLang="ja-JP" sz="2400" dirty="0"/>
              <a:t>AI</a:t>
            </a:r>
            <a:r>
              <a:rPr lang="ja-JP" altLang="en-US" sz="2400" dirty="0"/>
              <a:t>にも質問が可能</a:t>
            </a:r>
          </a:p>
          <a:p>
            <a:pPr marL="514350" indent="-514350">
              <a:buFont typeface="+mj-lt"/>
              <a:buAutoNum type="arabicPeriod"/>
            </a:pP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C7E42B-9DD6-4AAE-66AD-2AE8ED32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35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学習と汎化、ページ２１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２クラスへの分類、訓練データ、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ニューラルネットワーク、学習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86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36" y="230303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r>
              <a:rPr lang="en-US" altLang="ja-JP" sz="2400" dirty="0">
                <a:hlinkClick r:id="rId2"/>
              </a:rPr>
              <a:t>https://colab.research.google.com/drive/1-8fGnilg-dsA6YfSggBHVi461CBWIMdD?usp=sharing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（このページは、演習１，２，３，４で使用する）</a:t>
            </a:r>
            <a:endParaRPr lang="en-US" altLang="ja-JP" sz="2000" b="0" i="0" u="sng" dirty="0">
              <a:solidFill>
                <a:srgbClr val="4C85E4"/>
              </a:solidFill>
              <a:effectLst/>
              <a:latin typeface="ヒラギノ角ゴ Pro W3"/>
            </a:endParaRPr>
          </a:p>
          <a:p>
            <a:pPr marL="0" indent="0">
              <a:buNone/>
            </a:pPr>
            <a:r>
              <a:rPr lang="ja-JP" altLang="en-US" sz="2400" dirty="0"/>
              <a:t>② プログラムや説明や実行結果が掲載されていることを確認。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各自でよく読む。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ja-JP" altLang="en-US" sz="2400" b="1" dirty="0"/>
              <a:t>２クラスへの分類結果も各自で確認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62" y="3568661"/>
            <a:ext cx="7282250" cy="278769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952500" y="5467350"/>
            <a:ext cx="325755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10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D5BEC-7461-47D7-AF0E-7B885CED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機械学習と訓練データとプログラム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03C12-CF13-4024-806F-5F904AB6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7935C2B-4068-4AC8-814B-A82AD90B4961}"/>
              </a:ext>
            </a:extLst>
          </p:cNvPr>
          <p:cNvSpPr txBox="1">
            <a:spLocks/>
          </p:cNvSpPr>
          <p:nvPr/>
        </p:nvSpPr>
        <p:spPr>
          <a:xfrm>
            <a:off x="4316902" y="879059"/>
            <a:ext cx="6909134" cy="128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機械学習のプログラム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10053E-18CC-4A44-BD72-969EB27E07C2}"/>
              </a:ext>
            </a:extLst>
          </p:cNvPr>
          <p:cNvSpPr/>
          <p:nvPr/>
        </p:nvSpPr>
        <p:spPr>
          <a:xfrm>
            <a:off x="6151667" y="14758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データを用いて学習を行う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学習ののち，画像分類を行う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CABC5E-0448-43A1-8283-1D58B6D60FC7}"/>
              </a:ext>
            </a:extLst>
          </p:cNvPr>
          <p:cNvSpPr txBox="1"/>
          <p:nvPr/>
        </p:nvSpPr>
        <p:spPr>
          <a:xfrm>
            <a:off x="4588422" y="16422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36B67FB-1516-45E9-B801-4815BD8CADA1}"/>
              </a:ext>
            </a:extLst>
          </p:cNvPr>
          <p:cNvSpPr txBox="1"/>
          <p:nvPr/>
        </p:nvSpPr>
        <p:spPr>
          <a:xfrm>
            <a:off x="4473006" y="465418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学習の結果、文字認識の能力を獲得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73C2FD4-F48B-4045-8602-9384841FD6A9}"/>
              </a:ext>
            </a:extLst>
          </p:cNvPr>
          <p:cNvSpPr txBox="1"/>
          <p:nvPr/>
        </p:nvSpPr>
        <p:spPr>
          <a:xfrm>
            <a:off x="40281" y="141141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学習に使用する訓練データ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（抜粋）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0AFF4FA-E568-400C-BC3F-EBE36DAA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" y="2284921"/>
            <a:ext cx="2041662" cy="262288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344D455-E113-4912-B9E3-36DF0A3C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262" y="2330077"/>
            <a:ext cx="1444699" cy="289257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32" y="5023514"/>
            <a:ext cx="3454909" cy="16979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963" y="2011580"/>
            <a:ext cx="2193108" cy="25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手書き数字の認識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  <a:endParaRPr lang="en-US" altLang="ja-JP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１０クラスへの分類、画像を入力とするニューラルネットワーク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888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3" y="3476553"/>
            <a:ext cx="5462707" cy="3252947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36" y="230303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r>
              <a:rPr lang="en-US" altLang="ja-JP" sz="2400" dirty="0">
                <a:hlinkClick r:id="rId3"/>
              </a:rPr>
              <a:t>https://colab.research.google.com/drive/1-8fGnilg-dsA6YfSggBHVi461CBWIMdD?usp=sharing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（このページは、演習１，２，３，４で使用する）</a:t>
            </a:r>
            <a:endParaRPr lang="en-US" altLang="ja-JP" sz="2000" b="0" i="0" u="sng" dirty="0">
              <a:solidFill>
                <a:srgbClr val="4C85E4"/>
              </a:solidFill>
              <a:effectLst/>
              <a:latin typeface="ヒラギノ角ゴ Pro W3"/>
            </a:endParaRPr>
          </a:p>
          <a:p>
            <a:pPr marL="0" indent="0">
              <a:buNone/>
            </a:pPr>
            <a:r>
              <a:rPr lang="ja-JP" altLang="en-US" sz="2400" dirty="0"/>
              <a:t>② プログラムや説明や実行結果が掲載されていることを確認。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各自でよく読む。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ja-JP" altLang="en-US" sz="2400" b="1" dirty="0"/>
              <a:t>手書き数字の認識結果も各自で確認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8300" y="4254500"/>
            <a:ext cx="5080000" cy="2406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194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4973C-E4CE-4B79-B2C5-55C8459E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4" y="242456"/>
            <a:ext cx="8824707" cy="4268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汎化の結果は「必ず正解」ではない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B0608D-6E69-4DC2-A2AC-1978EB44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ADCF344-EF8E-4565-BB25-8FE21CFA745F}"/>
              </a:ext>
            </a:extLst>
          </p:cNvPr>
          <p:cNvSpPr txBox="1">
            <a:spLocks/>
          </p:cNvSpPr>
          <p:nvPr/>
        </p:nvSpPr>
        <p:spPr>
          <a:xfrm>
            <a:off x="505995" y="1134327"/>
            <a:ext cx="7469605" cy="55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汎化により「</a:t>
            </a:r>
            <a:r>
              <a:rPr lang="ja-JP" altLang="en-US" b="1" dirty="0"/>
              <a:t>はい</a:t>
            </a:r>
            <a:r>
              <a:rPr lang="ja-JP" altLang="en-US" dirty="0"/>
              <a:t>」，「</a:t>
            </a:r>
            <a:r>
              <a:rPr lang="ja-JP" altLang="en-US" b="1" dirty="0"/>
              <a:t>いいえ</a:t>
            </a:r>
            <a:r>
              <a:rPr lang="ja-JP" altLang="en-US" dirty="0"/>
              <a:t>」の</a:t>
            </a:r>
            <a:r>
              <a:rPr lang="ja-JP" altLang="en-US" b="1" dirty="0"/>
              <a:t>予測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9D8CCEE-6CD3-4BFC-AA42-6833EAACA1A7}"/>
              </a:ext>
            </a:extLst>
          </p:cNvPr>
          <p:cNvSpPr/>
          <p:nvPr/>
        </p:nvSpPr>
        <p:spPr>
          <a:xfrm>
            <a:off x="1047750" y="2819955"/>
            <a:ext cx="469900" cy="426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1EEA34F7-0F33-43F1-8814-B2BF5A8AE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40052"/>
              </p:ext>
            </p:extLst>
          </p:nvPr>
        </p:nvGraphicFramePr>
        <p:xfrm>
          <a:off x="2006600" y="2150079"/>
          <a:ext cx="60960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88972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187787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0663204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00047663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400" dirty="0"/>
                        <a:t>予測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985145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はい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いいえ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878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ja-JP" altLang="en-US" sz="2400" dirty="0"/>
                        <a:t>正解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はい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予測成功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予測失敗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4482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いいえ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予測失敗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予測成功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45990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FADCF344-EF8E-4565-BB25-8FE21CFA745F}"/>
              </a:ext>
            </a:extLst>
          </p:cNvPr>
          <p:cNvSpPr txBox="1">
            <a:spLocks/>
          </p:cNvSpPr>
          <p:nvPr/>
        </p:nvSpPr>
        <p:spPr>
          <a:xfrm>
            <a:off x="505994" y="4381702"/>
            <a:ext cx="7469605" cy="550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複雑な問題になると、</a:t>
            </a:r>
            <a:r>
              <a:rPr lang="ja-JP" altLang="en-US" b="1" dirty="0"/>
              <a:t>予測失敗</a:t>
            </a:r>
            <a:r>
              <a:rPr lang="ja-JP" altLang="en-US" dirty="0"/>
              <a:t>の可能性が出てくる</a:t>
            </a:r>
          </a:p>
        </p:txBody>
      </p:sp>
    </p:spTree>
    <p:extLst>
      <p:ext uri="{BB962C8B-B14F-4D97-AF65-F5344CB8AC3E}">
        <p14:creationId xmlns:p14="http://schemas.microsoft.com/office/powerpoint/2010/main" val="345353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機械学習：</a:t>
            </a:r>
            <a:r>
              <a:rPr lang="ja-JP" altLang="en-US" sz="2400" dirty="0"/>
              <a:t>コンピュータは</a:t>
            </a:r>
            <a:r>
              <a:rPr lang="ja-JP" altLang="en-US" sz="2400" b="1" dirty="0"/>
              <a:t>訓練データ</a:t>
            </a:r>
            <a:r>
              <a:rPr lang="ja-JP" altLang="en-US" sz="2400" dirty="0"/>
              <a:t>を用いて</a:t>
            </a:r>
            <a:r>
              <a:rPr lang="ja-JP" altLang="en-US" sz="2400" b="1" dirty="0"/>
              <a:t>学習</a:t>
            </a:r>
            <a:r>
              <a:rPr lang="ja-JP" altLang="en-US" sz="2400" dirty="0"/>
              <a:t>し、その結果として知的能力が向上</a:t>
            </a:r>
          </a:p>
          <a:p>
            <a:r>
              <a:rPr lang="ja-JP" altLang="en-US" sz="2400" b="1" i="1" dirty="0">
                <a:solidFill>
                  <a:srgbClr val="374151"/>
                </a:solidFill>
                <a:latin typeface="Söhne"/>
              </a:rPr>
              <a:t>汎化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訓練データ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を基にして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学習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し、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未知のデータ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でも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適切に対応する能力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を指す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dirty="0"/>
              <a:t>機械学習</a:t>
            </a:r>
            <a:r>
              <a:rPr lang="ja-JP" altLang="en-US" sz="2400" dirty="0"/>
              <a:t>の一つの大きな特徴は、この</a:t>
            </a:r>
            <a:r>
              <a:rPr lang="ja-JP" altLang="en-US" sz="2400" b="1" dirty="0"/>
              <a:t>汎化能力を持つ</a:t>
            </a:r>
            <a:r>
              <a:rPr lang="ja-JP" altLang="en-US" sz="2400" dirty="0"/>
              <a:t>こと</a:t>
            </a:r>
          </a:p>
          <a:p>
            <a:r>
              <a:rPr lang="ja-JP" altLang="en-US" sz="2400" b="1" dirty="0"/>
              <a:t>汎化</a:t>
            </a:r>
            <a:r>
              <a:rPr lang="ja-JP" altLang="en-US" sz="2400" dirty="0"/>
              <a:t>による結果は</a:t>
            </a:r>
            <a:r>
              <a:rPr lang="ja-JP" altLang="en-US" sz="2400" b="1" dirty="0"/>
              <a:t>常に正解とは限らない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22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3-3. </a:t>
            </a:r>
            <a:r>
              <a:rPr lang="ja-JP" altLang="en-US" sz="4500" dirty="0">
                <a:solidFill>
                  <a:schemeClr val="tx2"/>
                </a:solidFill>
              </a:rPr>
              <a:t>教師あり学習、分類と回帰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2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D1CDD-177B-4153-90C5-93F44EB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教師あり学習の訓練データ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9E1C3B-90FE-42A4-9642-E6E90AA9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教師あり学習では、正解付きデータを用いる。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訓練データ</a:t>
            </a:r>
            <a:r>
              <a:rPr lang="ja-JP" altLang="en-US" dirty="0"/>
              <a:t>に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入力データ（</a:t>
            </a:r>
            <a:r>
              <a:rPr lang="en-US" altLang="ja-JP" b="1" dirty="0"/>
              <a:t>x</a:t>
            </a:r>
            <a:r>
              <a:rPr lang="ja-JP" altLang="en-US" b="1" dirty="0"/>
              <a:t>）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それに</a:t>
            </a:r>
            <a:r>
              <a:rPr lang="ja-JP" altLang="en-US" b="1" dirty="0"/>
              <a:t>対応する正解（</a:t>
            </a:r>
            <a:r>
              <a:rPr lang="en-US" altLang="ja-JP" b="1" dirty="0"/>
              <a:t>y</a:t>
            </a:r>
            <a:r>
              <a:rPr lang="ja-JP" altLang="en-US" b="1" dirty="0"/>
              <a:t>）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が含まれる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（正解のことを「</a:t>
            </a:r>
            <a:r>
              <a:rPr lang="ja-JP" altLang="en-US" sz="2800" b="1" dirty="0"/>
              <a:t>ラベル</a:t>
            </a:r>
            <a:r>
              <a:rPr lang="ja-JP" altLang="en-US" sz="2800" dirty="0"/>
              <a:t>」ともいう）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例：手書き文字 </a:t>
            </a:r>
            <a:r>
              <a:rPr lang="en-US" altLang="ja-JP" dirty="0"/>
              <a:t>(x) </a:t>
            </a:r>
            <a:r>
              <a:rPr lang="ja-JP" altLang="en-US" dirty="0"/>
              <a:t>とその認識結果 </a:t>
            </a:r>
            <a:r>
              <a:rPr lang="en-US" altLang="ja-JP" dirty="0"/>
              <a:t>(y)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E1D40-71B8-4F67-A50B-CDD7AC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289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D1CDD-177B-4153-90C5-93F44EB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教師あり学習の主な</a:t>
            </a:r>
            <a:r>
              <a:rPr lang="ja-JP" altLang="en-US" dirty="0"/>
              <a:t>タスク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9E1C3B-90FE-42A4-9642-E6E90AA9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8" y="846252"/>
            <a:ext cx="7838131" cy="5787407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分類</a:t>
            </a:r>
            <a:r>
              <a:rPr lang="ja-JP" altLang="en-US" dirty="0"/>
              <a:t>：複数のカテゴリにデータを分類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判別</a:t>
            </a:r>
            <a:r>
              <a:rPr lang="ja-JP" altLang="en-US" dirty="0"/>
              <a:t>：２つのカテゴリにデータを分類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回帰</a:t>
            </a:r>
            <a:r>
              <a:rPr lang="ja-JP" altLang="en-US" dirty="0"/>
              <a:t>：ある量をもとに別の量を予測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E1D40-71B8-4F67-A50B-CDD7AC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B43FB176-05B6-455E-9CCE-E8628A504482}"/>
              </a:ext>
            </a:extLst>
          </p:cNvPr>
          <p:cNvSpPr/>
          <p:nvPr/>
        </p:nvSpPr>
        <p:spPr>
          <a:xfrm>
            <a:off x="7777079" y="758435"/>
            <a:ext cx="254001" cy="2133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04185C-2BA6-4904-8FE3-2CF87B189F18}"/>
              </a:ext>
            </a:extLst>
          </p:cNvPr>
          <p:cNvSpPr txBox="1"/>
          <p:nvPr/>
        </p:nvSpPr>
        <p:spPr>
          <a:xfrm>
            <a:off x="8241189" y="160341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予測</a:t>
            </a:r>
          </a:p>
        </p:txBody>
      </p:sp>
    </p:spTree>
    <p:extLst>
      <p:ext uri="{BB962C8B-B14F-4D97-AF65-F5344CB8AC3E}">
        <p14:creationId xmlns:p14="http://schemas.microsoft.com/office/powerpoint/2010/main" val="231840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2051050"/>
            <a:ext cx="6355868" cy="3348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①問題解決能力の向上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②就職・キャリア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③高度なデータ解析スキル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6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/>
              <a:t>機械学習は多くの面で有用です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23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分類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：何種類かに分類すること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641F2E7-305E-43C2-A05C-20BDF582280C}"/>
              </a:ext>
            </a:extLst>
          </p:cNvPr>
          <p:cNvSpPr/>
          <p:nvPr/>
        </p:nvSpPr>
        <p:spPr>
          <a:xfrm>
            <a:off x="951436" y="223359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F0DC0798-0469-4D3C-BB88-3AB43EB68A27}"/>
              </a:ext>
            </a:extLst>
          </p:cNvPr>
          <p:cNvSpPr/>
          <p:nvPr/>
        </p:nvSpPr>
        <p:spPr>
          <a:xfrm>
            <a:off x="775868" y="2792758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81AC4E07-4696-4BF1-8534-6F544D38B2E1}"/>
              </a:ext>
            </a:extLst>
          </p:cNvPr>
          <p:cNvSpPr/>
          <p:nvPr/>
        </p:nvSpPr>
        <p:spPr>
          <a:xfrm>
            <a:off x="1544333" y="258780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5998A8CA-AE33-482A-9758-120D0BAEDCC3}"/>
              </a:ext>
            </a:extLst>
          </p:cNvPr>
          <p:cNvSpPr/>
          <p:nvPr/>
        </p:nvSpPr>
        <p:spPr>
          <a:xfrm>
            <a:off x="1544333" y="305752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2F0D56D3-F591-46B4-8526-2041612F7DD4}"/>
              </a:ext>
            </a:extLst>
          </p:cNvPr>
          <p:cNvSpPr/>
          <p:nvPr/>
        </p:nvSpPr>
        <p:spPr>
          <a:xfrm>
            <a:off x="1209786" y="284509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22598DF8-EB4E-44DE-A728-32627F651911}"/>
              </a:ext>
            </a:extLst>
          </p:cNvPr>
          <p:cNvSpPr/>
          <p:nvPr/>
        </p:nvSpPr>
        <p:spPr>
          <a:xfrm>
            <a:off x="1209791" y="39318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A99B8D07-3541-47AE-B125-36A8B14BEE21}"/>
              </a:ext>
            </a:extLst>
          </p:cNvPr>
          <p:cNvSpPr/>
          <p:nvPr/>
        </p:nvSpPr>
        <p:spPr>
          <a:xfrm>
            <a:off x="826679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83466EB5-8D67-441C-AB1C-D9859E1E6C4E}"/>
              </a:ext>
            </a:extLst>
          </p:cNvPr>
          <p:cNvSpPr/>
          <p:nvPr/>
        </p:nvSpPr>
        <p:spPr>
          <a:xfrm>
            <a:off x="2190856" y="38470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4DE3B6BF-E641-4B79-9283-CCFAE13FEECA}"/>
              </a:ext>
            </a:extLst>
          </p:cNvPr>
          <p:cNvSpPr/>
          <p:nvPr/>
        </p:nvSpPr>
        <p:spPr>
          <a:xfrm>
            <a:off x="1766472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CE5BCFBF-A59C-413F-BB72-C0666EBC89DF}"/>
              </a:ext>
            </a:extLst>
          </p:cNvPr>
          <p:cNvSpPr/>
          <p:nvPr/>
        </p:nvSpPr>
        <p:spPr>
          <a:xfrm>
            <a:off x="2000254" y="340888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E2D8E207-ED76-489D-A8E6-C6FDE798B3DF}"/>
              </a:ext>
            </a:extLst>
          </p:cNvPr>
          <p:cNvSpPr/>
          <p:nvPr/>
        </p:nvSpPr>
        <p:spPr>
          <a:xfrm>
            <a:off x="2415121" y="364066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A91502BD-E0D6-4EB3-9C91-029406DA0987}"/>
              </a:ext>
            </a:extLst>
          </p:cNvPr>
          <p:cNvSpPr/>
          <p:nvPr/>
        </p:nvSpPr>
        <p:spPr>
          <a:xfrm>
            <a:off x="1724157" y="355493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EA549CAD-BB6B-4FAF-833E-474D76140C9F}"/>
              </a:ext>
            </a:extLst>
          </p:cNvPr>
          <p:cNvSpPr/>
          <p:nvPr/>
        </p:nvSpPr>
        <p:spPr>
          <a:xfrm>
            <a:off x="2324206" y="278745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99DE8837-4DE0-41CC-ABDF-B9599A768225}"/>
              </a:ext>
            </a:extLst>
          </p:cNvPr>
          <p:cNvSpPr/>
          <p:nvPr/>
        </p:nvSpPr>
        <p:spPr>
          <a:xfrm>
            <a:off x="2956871" y="356764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6F08D7AA-B04E-473C-AD87-93D71766B984}"/>
              </a:ext>
            </a:extLst>
          </p:cNvPr>
          <p:cNvSpPr/>
          <p:nvPr/>
        </p:nvSpPr>
        <p:spPr>
          <a:xfrm>
            <a:off x="3111389" y="2945534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9C76C296-B5E6-4DDE-89B0-662004EF0574}"/>
              </a:ext>
            </a:extLst>
          </p:cNvPr>
          <p:cNvSpPr/>
          <p:nvPr/>
        </p:nvSpPr>
        <p:spPr>
          <a:xfrm>
            <a:off x="3044714" y="240681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2856CEB-9105-438C-9ECF-955EDB29FEB5}"/>
              </a:ext>
            </a:extLst>
          </p:cNvPr>
          <p:cNvSpPr/>
          <p:nvPr/>
        </p:nvSpPr>
        <p:spPr>
          <a:xfrm>
            <a:off x="5262027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DF80F336-B6B2-4A96-8F99-FCD00E782733}"/>
              </a:ext>
            </a:extLst>
          </p:cNvPr>
          <p:cNvSpPr/>
          <p:nvPr/>
        </p:nvSpPr>
        <p:spPr>
          <a:xfrm>
            <a:off x="5906545" y="223359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2BED3930-BDBC-40FC-A312-9AAB2B8E58BD}"/>
              </a:ext>
            </a:extLst>
          </p:cNvPr>
          <p:cNvSpPr/>
          <p:nvPr/>
        </p:nvSpPr>
        <p:spPr>
          <a:xfrm>
            <a:off x="5730977" y="2792758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073F800B-3F24-45CC-A11F-A8538CB41ABC}"/>
              </a:ext>
            </a:extLst>
          </p:cNvPr>
          <p:cNvSpPr/>
          <p:nvPr/>
        </p:nvSpPr>
        <p:spPr>
          <a:xfrm>
            <a:off x="6499442" y="258780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3A89C623-A236-48D6-98C3-A3550A15820B}"/>
              </a:ext>
            </a:extLst>
          </p:cNvPr>
          <p:cNvSpPr/>
          <p:nvPr/>
        </p:nvSpPr>
        <p:spPr>
          <a:xfrm>
            <a:off x="6499442" y="3057525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5914BC20-00D5-404C-9C8A-86CF0FBB3CA1}"/>
              </a:ext>
            </a:extLst>
          </p:cNvPr>
          <p:cNvSpPr/>
          <p:nvPr/>
        </p:nvSpPr>
        <p:spPr>
          <a:xfrm>
            <a:off x="6164895" y="2845096"/>
            <a:ext cx="133350" cy="146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1AC7778A-6578-4FBB-A2EB-C71B94A3AF2D}"/>
              </a:ext>
            </a:extLst>
          </p:cNvPr>
          <p:cNvSpPr/>
          <p:nvPr/>
        </p:nvSpPr>
        <p:spPr>
          <a:xfrm>
            <a:off x="6164900" y="39318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2B623FDD-4A9D-4F7E-910B-7CE14F426216}"/>
              </a:ext>
            </a:extLst>
          </p:cNvPr>
          <p:cNvSpPr/>
          <p:nvPr/>
        </p:nvSpPr>
        <p:spPr>
          <a:xfrm>
            <a:off x="5781788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1E366E21-C0C2-4CEB-8AFF-6D1D056CFD97}"/>
              </a:ext>
            </a:extLst>
          </p:cNvPr>
          <p:cNvSpPr/>
          <p:nvPr/>
        </p:nvSpPr>
        <p:spPr>
          <a:xfrm>
            <a:off x="7145965" y="38470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440FF83A-270E-4B09-AA10-FE8A84C13E9B}"/>
              </a:ext>
            </a:extLst>
          </p:cNvPr>
          <p:cNvSpPr/>
          <p:nvPr/>
        </p:nvSpPr>
        <p:spPr>
          <a:xfrm>
            <a:off x="6721581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5642F56D-503D-46F8-93C2-1B8C41ECF3F9}"/>
              </a:ext>
            </a:extLst>
          </p:cNvPr>
          <p:cNvSpPr/>
          <p:nvPr/>
        </p:nvSpPr>
        <p:spPr>
          <a:xfrm>
            <a:off x="6955363" y="340888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32F26751-EF2F-4ED5-9A31-9C55CB1AD60F}"/>
              </a:ext>
            </a:extLst>
          </p:cNvPr>
          <p:cNvSpPr/>
          <p:nvPr/>
        </p:nvSpPr>
        <p:spPr>
          <a:xfrm>
            <a:off x="7370230" y="364066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E000944A-8AD4-44B2-903D-C93E185EE122}"/>
              </a:ext>
            </a:extLst>
          </p:cNvPr>
          <p:cNvSpPr/>
          <p:nvPr/>
        </p:nvSpPr>
        <p:spPr>
          <a:xfrm>
            <a:off x="6679266" y="355493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0F090957-1DBB-40A7-913D-9A44B8B74A92}"/>
              </a:ext>
            </a:extLst>
          </p:cNvPr>
          <p:cNvSpPr/>
          <p:nvPr/>
        </p:nvSpPr>
        <p:spPr>
          <a:xfrm>
            <a:off x="7279315" y="278745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3AC2A31E-9184-453D-9292-C598F42760B9}"/>
              </a:ext>
            </a:extLst>
          </p:cNvPr>
          <p:cNvSpPr/>
          <p:nvPr/>
        </p:nvSpPr>
        <p:spPr>
          <a:xfrm>
            <a:off x="7911980" y="356764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547B03BD-DC10-4CCB-ACD2-9F1476C12187}"/>
              </a:ext>
            </a:extLst>
          </p:cNvPr>
          <p:cNvSpPr/>
          <p:nvPr/>
        </p:nvSpPr>
        <p:spPr>
          <a:xfrm>
            <a:off x="8066498" y="2945534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8D3AEAEA-B529-4C11-835D-09CB21273A08}"/>
              </a:ext>
            </a:extLst>
          </p:cNvPr>
          <p:cNvSpPr/>
          <p:nvPr/>
        </p:nvSpPr>
        <p:spPr>
          <a:xfrm>
            <a:off x="7999823" y="240681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5860130-E12C-4CE0-B060-4767F9620CDC}"/>
              </a:ext>
            </a:extLst>
          </p:cNvPr>
          <p:cNvSpPr txBox="1">
            <a:spLocks/>
          </p:cNvSpPr>
          <p:nvPr/>
        </p:nvSpPr>
        <p:spPr>
          <a:xfrm>
            <a:off x="5262027" y="1049292"/>
            <a:ext cx="3371850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それぞれの範囲を得る</a:t>
            </a: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4370734-1925-44CE-9A4C-7959D1F1793B}"/>
              </a:ext>
            </a:extLst>
          </p:cNvPr>
          <p:cNvSpPr/>
          <p:nvPr/>
        </p:nvSpPr>
        <p:spPr>
          <a:xfrm>
            <a:off x="5240923" y="1595597"/>
            <a:ext cx="1988360" cy="2319753"/>
          </a:xfrm>
          <a:custGeom>
            <a:avLst/>
            <a:gdLst>
              <a:gd name="connsiteX0" fmla="*/ 0 w 1988360"/>
              <a:gd name="connsiteY0" fmla="*/ 2319753 h 2319753"/>
              <a:gd name="connsiteX1" fmla="*/ 693472 w 1988360"/>
              <a:gd name="connsiteY1" fmla="*/ 1994497 h 2319753"/>
              <a:gd name="connsiteX2" fmla="*/ 1245794 w 1988360"/>
              <a:gd name="connsiteY2" fmla="*/ 1853348 h 2319753"/>
              <a:gd name="connsiteX3" fmla="*/ 1534229 w 1988360"/>
              <a:gd name="connsiteY3" fmla="*/ 1724473 h 2319753"/>
              <a:gd name="connsiteX4" fmla="*/ 1761294 w 1988360"/>
              <a:gd name="connsiteY4" fmla="*/ 1301026 h 2319753"/>
              <a:gd name="connsiteX5" fmla="*/ 1926991 w 1988360"/>
              <a:gd name="connsiteY5" fmla="*/ 736430 h 2319753"/>
              <a:gd name="connsiteX6" fmla="*/ 1988360 w 1988360"/>
              <a:gd name="connsiteY6" fmla="*/ 0 h 2319753"/>
              <a:gd name="connsiteX7" fmla="*/ 1945402 w 1988360"/>
              <a:gd name="connsiteY7" fmla="*/ 36822 h 2319753"/>
              <a:gd name="connsiteX8" fmla="*/ 18411 w 1988360"/>
              <a:gd name="connsiteY8" fmla="*/ 30685 h 2319753"/>
              <a:gd name="connsiteX9" fmla="*/ 0 w 1988360"/>
              <a:gd name="connsiteY9" fmla="*/ 2319753 h 23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8360" h="2319753">
                <a:moveTo>
                  <a:pt x="0" y="2319753"/>
                </a:moveTo>
                <a:lnTo>
                  <a:pt x="693472" y="1994497"/>
                </a:lnTo>
                <a:lnTo>
                  <a:pt x="1245794" y="1853348"/>
                </a:lnTo>
                <a:lnTo>
                  <a:pt x="1534229" y="1724473"/>
                </a:lnTo>
                <a:lnTo>
                  <a:pt x="1761294" y="1301026"/>
                </a:lnTo>
                <a:lnTo>
                  <a:pt x="1926991" y="736430"/>
                </a:lnTo>
                <a:lnTo>
                  <a:pt x="1988360" y="0"/>
                </a:lnTo>
                <a:lnTo>
                  <a:pt x="1945402" y="36822"/>
                </a:lnTo>
                <a:lnTo>
                  <a:pt x="18411" y="30685"/>
                </a:lnTo>
                <a:lnTo>
                  <a:pt x="0" y="2319753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46B5AC2F-951D-4FBC-9D97-035FF6620D0D}"/>
              </a:ext>
            </a:extLst>
          </p:cNvPr>
          <p:cNvSpPr/>
          <p:nvPr/>
        </p:nvSpPr>
        <p:spPr>
          <a:xfrm>
            <a:off x="5228650" y="3313933"/>
            <a:ext cx="2589777" cy="1466722"/>
          </a:xfrm>
          <a:custGeom>
            <a:avLst/>
            <a:gdLst>
              <a:gd name="connsiteX0" fmla="*/ 0 w 2589777"/>
              <a:gd name="connsiteY0" fmla="*/ 583007 h 1466722"/>
              <a:gd name="connsiteX1" fmla="*/ 564596 w 2589777"/>
              <a:gd name="connsiteY1" fmla="*/ 343667 h 1466722"/>
              <a:gd name="connsiteX2" fmla="*/ 981906 w 2589777"/>
              <a:gd name="connsiteY2" fmla="*/ 177970 h 1466722"/>
              <a:gd name="connsiteX3" fmla="*/ 1386942 w 2589777"/>
              <a:gd name="connsiteY3" fmla="*/ 79780 h 1466722"/>
              <a:gd name="connsiteX4" fmla="*/ 1515817 w 2589777"/>
              <a:gd name="connsiteY4" fmla="*/ 0 h 1466722"/>
              <a:gd name="connsiteX5" fmla="*/ 1687651 w 2589777"/>
              <a:gd name="connsiteY5" fmla="*/ 306846 h 1466722"/>
              <a:gd name="connsiteX6" fmla="*/ 2104961 w 2589777"/>
              <a:gd name="connsiteY6" fmla="*/ 490953 h 1466722"/>
              <a:gd name="connsiteX7" fmla="*/ 2258384 w 2589777"/>
              <a:gd name="connsiteY7" fmla="*/ 705745 h 1466722"/>
              <a:gd name="connsiteX8" fmla="*/ 2399533 w 2589777"/>
              <a:gd name="connsiteY8" fmla="*/ 1037138 h 1466722"/>
              <a:gd name="connsiteX9" fmla="*/ 2589777 w 2589777"/>
              <a:gd name="connsiteY9" fmla="*/ 1466722 h 1466722"/>
              <a:gd name="connsiteX10" fmla="*/ 2141782 w 2589777"/>
              <a:gd name="connsiteY10" fmla="*/ 1429901 h 1466722"/>
              <a:gd name="connsiteX11" fmla="*/ 632102 w 2589777"/>
              <a:gd name="connsiteY11" fmla="*/ 1448311 h 1466722"/>
              <a:gd name="connsiteX12" fmla="*/ 24547 w 2589777"/>
              <a:gd name="connsiteY12" fmla="*/ 1466722 h 1466722"/>
              <a:gd name="connsiteX13" fmla="*/ 0 w 2589777"/>
              <a:gd name="connsiteY13" fmla="*/ 583007 h 146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9777" h="1466722">
                <a:moveTo>
                  <a:pt x="0" y="583007"/>
                </a:moveTo>
                <a:lnTo>
                  <a:pt x="564596" y="343667"/>
                </a:lnTo>
                <a:lnTo>
                  <a:pt x="981906" y="177970"/>
                </a:lnTo>
                <a:lnTo>
                  <a:pt x="1386942" y="79780"/>
                </a:lnTo>
                <a:lnTo>
                  <a:pt x="1515817" y="0"/>
                </a:lnTo>
                <a:lnTo>
                  <a:pt x="1687651" y="306846"/>
                </a:lnTo>
                <a:lnTo>
                  <a:pt x="2104961" y="490953"/>
                </a:lnTo>
                <a:lnTo>
                  <a:pt x="2258384" y="705745"/>
                </a:lnTo>
                <a:lnTo>
                  <a:pt x="2399533" y="1037138"/>
                </a:lnTo>
                <a:lnTo>
                  <a:pt x="2589777" y="1466722"/>
                </a:lnTo>
                <a:lnTo>
                  <a:pt x="2141782" y="1429901"/>
                </a:lnTo>
                <a:lnTo>
                  <a:pt x="632102" y="1448311"/>
                </a:lnTo>
                <a:lnTo>
                  <a:pt x="24547" y="1466722"/>
                </a:lnTo>
                <a:lnTo>
                  <a:pt x="0" y="58300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A71B16E2-E958-4727-82FB-6F71D2E354A0}"/>
              </a:ext>
            </a:extLst>
          </p:cNvPr>
          <p:cNvSpPr/>
          <p:nvPr/>
        </p:nvSpPr>
        <p:spPr>
          <a:xfrm>
            <a:off x="6769015" y="1601734"/>
            <a:ext cx="1871758" cy="3185058"/>
          </a:xfrm>
          <a:custGeom>
            <a:avLst/>
            <a:gdLst>
              <a:gd name="connsiteX0" fmla="*/ 447994 w 1871758"/>
              <a:gd name="connsiteY0" fmla="*/ 24548 h 3185058"/>
              <a:gd name="connsiteX1" fmla="*/ 411173 w 1871758"/>
              <a:gd name="connsiteY1" fmla="*/ 687334 h 3185058"/>
              <a:gd name="connsiteX2" fmla="*/ 306845 w 1871758"/>
              <a:gd name="connsiteY2" fmla="*/ 1055549 h 3185058"/>
              <a:gd name="connsiteX3" fmla="*/ 190244 w 1871758"/>
              <a:gd name="connsiteY3" fmla="*/ 1368532 h 3185058"/>
              <a:gd name="connsiteX4" fmla="*/ 0 w 1871758"/>
              <a:gd name="connsiteY4" fmla="*/ 1718336 h 3185058"/>
              <a:gd name="connsiteX5" fmla="*/ 135012 w 1871758"/>
              <a:gd name="connsiteY5" fmla="*/ 2043592 h 3185058"/>
              <a:gd name="connsiteX6" fmla="*/ 601417 w 1871758"/>
              <a:gd name="connsiteY6" fmla="*/ 2215426 h 3185058"/>
              <a:gd name="connsiteX7" fmla="*/ 760977 w 1871758"/>
              <a:gd name="connsiteY7" fmla="*/ 2473176 h 3185058"/>
              <a:gd name="connsiteX8" fmla="*/ 932811 w 1871758"/>
              <a:gd name="connsiteY8" fmla="*/ 2915034 h 3185058"/>
              <a:gd name="connsiteX9" fmla="*/ 1061686 w 1871758"/>
              <a:gd name="connsiteY9" fmla="*/ 3185058 h 3185058"/>
              <a:gd name="connsiteX10" fmla="*/ 1865621 w 1871758"/>
              <a:gd name="connsiteY10" fmla="*/ 3166647 h 3185058"/>
              <a:gd name="connsiteX11" fmla="*/ 1871758 w 1871758"/>
              <a:gd name="connsiteY11" fmla="*/ 0 h 3185058"/>
              <a:gd name="connsiteX12" fmla="*/ 447994 w 1871758"/>
              <a:gd name="connsiteY12" fmla="*/ 24548 h 318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1758" h="3185058">
                <a:moveTo>
                  <a:pt x="447994" y="24548"/>
                </a:moveTo>
                <a:lnTo>
                  <a:pt x="411173" y="687334"/>
                </a:lnTo>
                <a:lnTo>
                  <a:pt x="306845" y="1055549"/>
                </a:lnTo>
                <a:lnTo>
                  <a:pt x="190244" y="1368532"/>
                </a:lnTo>
                <a:lnTo>
                  <a:pt x="0" y="1718336"/>
                </a:lnTo>
                <a:lnTo>
                  <a:pt x="135012" y="2043592"/>
                </a:lnTo>
                <a:lnTo>
                  <a:pt x="601417" y="2215426"/>
                </a:lnTo>
                <a:lnTo>
                  <a:pt x="760977" y="2473176"/>
                </a:lnTo>
                <a:lnTo>
                  <a:pt x="932811" y="2915034"/>
                </a:lnTo>
                <a:lnTo>
                  <a:pt x="1061686" y="3185058"/>
                </a:lnTo>
                <a:lnTo>
                  <a:pt x="1865621" y="3166647"/>
                </a:lnTo>
                <a:cubicBezTo>
                  <a:pt x="1867667" y="2111098"/>
                  <a:pt x="1869712" y="1055549"/>
                  <a:pt x="1871758" y="0"/>
                </a:cubicBezTo>
                <a:lnTo>
                  <a:pt x="447994" y="2454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291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判別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判別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：２種類への分類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A99B8D07-3541-47AE-B125-36A8B14BEE21}"/>
              </a:ext>
            </a:extLst>
          </p:cNvPr>
          <p:cNvSpPr/>
          <p:nvPr/>
        </p:nvSpPr>
        <p:spPr>
          <a:xfrm>
            <a:off x="826679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9C76C296-B5E6-4DDE-89B0-662004EF0574}"/>
              </a:ext>
            </a:extLst>
          </p:cNvPr>
          <p:cNvSpPr/>
          <p:nvPr/>
        </p:nvSpPr>
        <p:spPr>
          <a:xfrm>
            <a:off x="3025664" y="240819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5860130-E12C-4CE0-B060-4767F9620CDC}"/>
              </a:ext>
            </a:extLst>
          </p:cNvPr>
          <p:cNvSpPr txBox="1">
            <a:spLocks/>
          </p:cNvSpPr>
          <p:nvPr/>
        </p:nvSpPr>
        <p:spPr>
          <a:xfrm>
            <a:off x="5262027" y="1049292"/>
            <a:ext cx="3371850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それぞれの範囲を得る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C4652A8B-DDEE-408A-B6A8-20E2A0E8A726}"/>
              </a:ext>
            </a:extLst>
          </p:cNvPr>
          <p:cNvSpPr/>
          <p:nvPr/>
        </p:nvSpPr>
        <p:spPr>
          <a:xfrm>
            <a:off x="1210854" y="285542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CE9B8A61-924C-4C88-9F5C-726056EA9B1D}"/>
              </a:ext>
            </a:extLst>
          </p:cNvPr>
          <p:cNvSpPr/>
          <p:nvPr/>
        </p:nvSpPr>
        <p:spPr>
          <a:xfrm>
            <a:off x="1754785" y="277207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D1DFB325-6203-4408-8A0C-51C7C6F53371}"/>
              </a:ext>
            </a:extLst>
          </p:cNvPr>
          <p:cNvSpPr/>
          <p:nvPr/>
        </p:nvSpPr>
        <p:spPr>
          <a:xfrm>
            <a:off x="1888135" y="3780264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532F6A06-6652-4DC7-9F1B-1A6AC85EF91E}"/>
              </a:ext>
            </a:extLst>
          </p:cNvPr>
          <p:cNvSpPr/>
          <p:nvPr/>
        </p:nvSpPr>
        <p:spPr>
          <a:xfrm>
            <a:off x="2119373" y="44796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01525CC5-1A8C-46E5-985F-DC64850392DA}"/>
              </a:ext>
            </a:extLst>
          </p:cNvPr>
          <p:cNvSpPr/>
          <p:nvPr/>
        </p:nvSpPr>
        <p:spPr>
          <a:xfrm>
            <a:off x="544036" y="223359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26AB37B5-BF50-4FCD-B57E-1DA06C482733}"/>
              </a:ext>
            </a:extLst>
          </p:cNvPr>
          <p:cNvSpPr/>
          <p:nvPr/>
        </p:nvSpPr>
        <p:spPr>
          <a:xfrm>
            <a:off x="1193402" y="331393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58E94163-C404-4B6D-8F8E-25E66850B9FD}"/>
              </a:ext>
            </a:extLst>
          </p:cNvPr>
          <p:cNvSpPr/>
          <p:nvPr/>
        </p:nvSpPr>
        <p:spPr>
          <a:xfrm>
            <a:off x="1330514" y="412582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D705AD62-1CC4-46C9-A6A1-0116A687E780}"/>
              </a:ext>
            </a:extLst>
          </p:cNvPr>
          <p:cNvSpPr/>
          <p:nvPr/>
        </p:nvSpPr>
        <p:spPr>
          <a:xfrm>
            <a:off x="2106191" y="215183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264812D6-BD5F-4519-8E35-8C964BC10CB6}"/>
              </a:ext>
            </a:extLst>
          </p:cNvPr>
          <p:cNvSpPr/>
          <p:nvPr/>
        </p:nvSpPr>
        <p:spPr>
          <a:xfrm>
            <a:off x="1645347" y="327616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9526E244-10D0-4141-BAAA-04B965F08431}"/>
              </a:ext>
            </a:extLst>
          </p:cNvPr>
          <p:cNvSpPr/>
          <p:nvPr/>
        </p:nvSpPr>
        <p:spPr>
          <a:xfrm>
            <a:off x="2229155" y="3996666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F22B7153-B07B-49E2-846C-6315C5654D86}"/>
              </a:ext>
            </a:extLst>
          </p:cNvPr>
          <p:cNvSpPr/>
          <p:nvPr/>
        </p:nvSpPr>
        <p:spPr>
          <a:xfrm>
            <a:off x="2414319" y="3130648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14484596-6A98-48CF-99D2-D26D7C07EB97}"/>
              </a:ext>
            </a:extLst>
          </p:cNvPr>
          <p:cNvSpPr/>
          <p:nvPr/>
        </p:nvSpPr>
        <p:spPr>
          <a:xfrm>
            <a:off x="2650101" y="26382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270DE562-11A7-4E48-90DC-61CA70DAF33C}"/>
              </a:ext>
            </a:extLst>
          </p:cNvPr>
          <p:cNvSpPr/>
          <p:nvPr/>
        </p:nvSpPr>
        <p:spPr>
          <a:xfrm>
            <a:off x="2958989" y="4198850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id="{E509B89B-7525-4FA9-BC15-56555F5274DE}"/>
              </a:ext>
            </a:extLst>
          </p:cNvPr>
          <p:cNvSpPr/>
          <p:nvPr/>
        </p:nvSpPr>
        <p:spPr>
          <a:xfrm>
            <a:off x="1242731" y="209181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D7F0F39D-8C58-457B-B3C5-243A2683A395}"/>
              </a:ext>
            </a:extLst>
          </p:cNvPr>
          <p:cNvSpPr/>
          <p:nvPr/>
        </p:nvSpPr>
        <p:spPr>
          <a:xfrm>
            <a:off x="1578672" y="204324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E4716597-C656-443E-8B07-11EF1995BF52}"/>
              </a:ext>
            </a:extLst>
          </p:cNvPr>
          <p:cNvSpPr/>
          <p:nvPr/>
        </p:nvSpPr>
        <p:spPr>
          <a:xfrm>
            <a:off x="5259985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7AAAAFAE-6F2F-4710-96D7-C8C5D6AF0D54}"/>
              </a:ext>
            </a:extLst>
          </p:cNvPr>
          <p:cNvSpPr/>
          <p:nvPr/>
        </p:nvSpPr>
        <p:spPr>
          <a:xfrm>
            <a:off x="5779746" y="443162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F8167AAE-75CE-4FED-B3DA-5E6D940D29B5}"/>
              </a:ext>
            </a:extLst>
          </p:cNvPr>
          <p:cNvSpPr/>
          <p:nvPr/>
        </p:nvSpPr>
        <p:spPr>
          <a:xfrm>
            <a:off x="7978731" y="240819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楕円 112">
            <a:extLst>
              <a:ext uri="{FF2B5EF4-FFF2-40B4-BE49-F238E27FC236}">
                <a16:creationId xmlns:a16="http://schemas.microsoft.com/office/drawing/2014/main" id="{DEF94BE7-9663-40E7-873B-F14A2B46CD17}"/>
              </a:ext>
            </a:extLst>
          </p:cNvPr>
          <p:cNvSpPr/>
          <p:nvPr/>
        </p:nvSpPr>
        <p:spPr>
          <a:xfrm>
            <a:off x="6163921" y="285542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CEB36DEF-BE11-42ED-8C72-4514DC6B1EC5}"/>
              </a:ext>
            </a:extLst>
          </p:cNvPr>
          <p:cNvSpPr/>
          <p:nvPr/>
        </p:nvSpPr>
        <p:spPr>
          <a:xfrm>
            <a:off x="6707852" y="277207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75D69A49-A8AA-4FF0-8818-3D27CFD94D71}"/>
              </a:ext>
            </a:extLst>
          </p:cNvPr>
          <p:cNvSpPr/>
          <p:nvPr/>
        </p:nvSpPr>
        <p:spPr>
          <a:xfrm>
            <a:off x="6841202" y="3780264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66D6C0B1-B6B1-410D-864B-0A453D4E93FF}"/>
              </a:ext>
            </a:extLst>
          </p:cNvPr>
          <p:cNvSpPr/>
          <p:nvPr/>
        </p:nvSpPr>
        <p:spPr>
          <a:xfrm>
            <a:off x="7072440" y="447968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565829E2-E96A-48F6-ACD7-04DA0D936746}"/>
              </a:ext>
            </a:extLst>
          </p:cNvPr>
          <p:cNvSpPr/>
          <p:nvPr/>
        </p:nvSpPr>
        <p:spPr>
          <a:xfrm>
            <a:off x="5497103" y="223359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楕円 117">
            <a:extLst>
              <a:ext uri="{FF2B5EF4-FFF2-40B4-BE49-F238E27FC236}">
                <a16:creationId xmlns:a16="http://schemas.microsoft.com/office/drawing/2014/main" id="{3B3E67EE-B664-4CF4-B17D-CA65C4FE66E1}"/>
              </a:ext>
            </a:extLst>
          </p:cNvPr>
          <p:cNvSpPr/>
          <p:nvPr/>
        </p:nvSpPr>
        <p:spPr>
          <a:xfrm>
            <a:off x="6146469" y="331393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楕円 118">
            <a:extLst>
              <a:ext uri="{FF2B5EF4-FFF2-40B4-BE49-F238E27FC236}">
                <a16:creationId xmlns:a16="http://schemas.microsoft.com/office/drawing/2014/main" id="{DAA29BD8-A6A2-40DD-BF35-9D4426333559}"/>
              </a:ext>
            </a:extLst>
          </p:cNvPr>
          <p:cNvSpPr/>
          <p:nvPr/>
        </p:nvSpPr>
        <p:spPr>
          <a:xfrm>
            <a:off x="6283581" y="412582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楕円 119">
            <a:extLst>
              <a:ext uri="{FF2B5EF4-FFF2-40B4-BE49-F238E27FC236}">
                <a16:creationId xmlns:a16="http://schemas.microsoft.com/office/drawing/2014/main" id="{28935619-2307-42FD-B52D-801A57BBE273}"/>
              </a:ext>
            </a:extLst>
          </p:cNvPr>
          <p:cNvSpPr/>
          <p:nvPr/>
        </p:nvSpPr>
        <p:spPr>
          <a:xfrm>
            <a:off x="7059258" y="215183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6F62F9EA-B49D-4091-99F1-B32A52274B2A}"/>
              </a:ext>
            </a:extLst>
          </p:cNvPr>
          <p:cNvSpPr/>
          <p:nvPr/>
        </p:nvSpPr>
        <p:spPr>
          <a:xfrm>
            <a:off x="6598414" y="3276167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DA7BB368-7FA4-4D17-83A1-D12DDCFF27FA}"/>
              </a:ext>
            </a:extLst>
          </p:cNvPr>
          <p:cNvSpPr/>
          <p:nvPr/>
        </p:nvSpPr>
        <p:spPr>
          <a:xfrm>
            <a:off x="7182222" y="3996666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6F7ADA54-4E3C-4799-8F76-BB0511D98A3A}"/>
              </a:ext>
            </a:extLst>
          </p:cNvPr>
          <p:cNvSpPr/>
          <p:nvPr/>
        </p:nvSpPr>
        <p:spPr>
          <a:xfrm>
            <a:off x="7367386" y="3130648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A63EA478-BAC6-4070-9EED-C78F7EEDF926}"/>
              </a:ext>
            </a:extLst>
          </p:cNvPr>
          <p:cNvSpPr/>
          <p:nvPr/>
        </p:nvSpPr>
        <p:spPr>
          <a:xfrm>
            <a:off x="7603168" y="263823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304E4D67-C7BC-4FE0-BBEB-866BB7819E95}"/>
              </a:ext>
            </a:extLst>
          </p:cNvPr>
          <p:cNvSpPr/>
          <p:nvPr/>
        </p:nvSpPr>
        <p:spPr>
          <a:xfrm>
            <a:off x="7912056" y="4198850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FAB36709-1938-4D2A-B542-FAC6E054735D}"/>
              </a:ext>
            </a:extLst>
          </p:cNvPr>
          <p:cNvSpPr/>
          <p:nvPr/>
        </p:nvSpPr>
        <p:spPr>
          <a:xfrm>
            <a:off x="6195798" y="209181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2347D7BD-A86B-4B5F-BCD8-09E8FBF64FF4}"/>
              </a:ext>
            </a:extLst>
          </p:cNvPr>
          <p:cNvSpPr/>
          <p:nvPr/>
        </p:nvSpPr>
        <p:spPr>
          <a:xfrm>
            <a:off x="6531739" y="2043241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B0D6536-C9A4-42DB-B7C6-787985C7010C}"/>
              </a:ext>
            </a:extLst>
          </p:cNvPr>
          <p:cNvSpPr/>
          <p:nvPr/>
        </p:nvSpPr>
        <p:spPr>
          <a:xfrm>
            <a:off x="5222513" y="1614008"/>
            <a:ext cx="2080413" cy="3166647"/>
          </a:xfrm>
          <a:custGeom>
            <a:avLst/>
            <a:gdLst>
              <a:gd name="connsiteX0" fmla="*/ 2080413 w 2080413"/>
              <a:gd name="connsiteY0" fmla="*/ 3154373 h 3166647"/>
              <a:gd name="connsiteX1" fmla="*/ 1092370 w 2080413"/>
              <a:gd name="connsiteY1" fmla="*/ 0 h 3166647"/>
              <a:gd name="connsiteX2" fmla="*/ 18410 w 2080413"/>
              <a:gd name="connsiteY2" fmla="*/ 0 h 3166647"/>
              <a:gd name="connsiteX3" fmla="*/ 0 w 2080413"/>
              <a:gd name="connsiteY3" fmla="*/ 3166647 h 3166647"/>
              <a:gd name="connsiteX4" fmla="*/ 2080413 w 2080413"/>
              <a:gd name="connsiteY4" fmla="*/ 3154373 h 316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0413" h="3166647">
                <a:moveTo>
                  <a:pt x="2080413" y="3154373"/>
                </a:moveTo>
                <a:lnTo>
                  <a:pt x="1092370" y="0"/>
                </a:lnTo>
                <a:lnTo>
                  <a:pt x="18410" y="0"/>
                </a:lnTo>
                <a:lnTo>
                  <a:pt x="0" y="3166647"/>
                </a:lnTo>
                <a:lnTo>
                  <a:pt x="2080413" y="315437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915CA66-A17E-400A-BA79-F758FF7A12FE}"/>
              </a:ext>
            </a:extLst>
          </p:cNvPr>
          <p:cNvSpPr/>
          <p:nvPr/>
        </p:nvSpPr>
        <p:spPr>
          <a:xfrm>
            <a:off x="6302609" y="1626282"/>
            <a:ext cx="2344301" cy="3154373"/>
          </a:xfrm>
          <a:custGeom>
            <a:avLst/>
            <a:gdLst>
              <a:gd name="connsiteX0" fmla="*/ 0 w 2344301"/>
              <a:gd name="connsiteY0" fmla="*/ 24548 h 3154373"/>
              <a:gd name="connsiteX1" fmla="*/ 1006454 w 2344301"/>
              <a:gd name="connsiteY1" fmla="*/ 3154373 h 3154373"/>
              <a:gd name="connsiteX2" fmla="*/ 2307480 w 2344301"/>
              <a:gd name="connsiteY2" fmla="*/ 3129825 h 3154373"/>
              <a:gd name="connsiteX3" fmla="*/ 2344301 w 2344301"/>
              <a:gd name="connsiteY3" fmla="*/ 0 h 3154373"/>
              <a:gd name="connsiteX4" fmla="*/ 0 w 2344301"/>
              <a:gd name="connsiteY4" fmla="*/ 24548 h 31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301" h="3154373">
                <a:moveTo>
                  <a:pt x="0" y="24548"/>
                </a:moveTo>
                <a:lnTo>
                  <a:pt x="1006454" y="3154373"/>
                </a:lnTo>
                <a:lnTo>
                  <a:pt x="2307480" y="3129825"/>
                </a:lnTo>
                <a:lnTo>
                  <a:pt x="2344301" y="0"/>
                </a:lnTo>
                <a:lnTo>
                  <a:pt x="0" y="2454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528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回帰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CC69E83-3050-4EF3-B5B7-FE1FDF4F534E}"/>
              </a:ext>
            </a:extLst>
          </p:cNvPr>
          <p:cNvSpPr/>
          <p:nvPr/>
        </p:nvSpPr>
        <p:spPr>
          <a:xfrm>
            <a:off x="3249084" y="209366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5552420-6D13-4BC5-AE91-C015AFB9E7AC}"/>
              </a:ext>
            </a:extLst>
          </p:cNvPr>
          <p:cNvSpPr/>
          <p:nvPr/>
        </p:nvSpPr>
        <p:spPr>
          <a:xfrm>
            <a:off x="3429000" y="250852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9CECD2B-F7BB-48A9-B962-ECCC955D1468}"/>
              </a:ext>
            </a:extLst>
          </p:cNvPr>
          <p:cNvSpPr/>
          <p:nvPr/>
        </p:nvSpPr>
        <p:spPr>
          <a:xfrm>
            <a:off x="3050116" y="290222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E3E7ABA-0AF5-4C0E-BC70-6C6E9CE73A24}"/>
              </a:ext>
            </a:extLst>
          </p:cNvPr>
          <p:cNvSpPr/>
          <p:nvPr/>
        </p:nvSpPr>
        <p:spPr>
          <a:xfrm>
            <a:off x="2616198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24C4D81-467D-4AA9-A805-5B1792E8A12D}"/>
              </a:ext>
            </a:extLst>
          </p:cNvPr>
          <p:cNvSpPr/>
          <p:nvPr/>
        </p:nvSpPr>
        <p:spPr>
          <a:xfrm>
            <a:off x="2182280" y="335887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9C73EC9-AB39-4AB5-AF3B-A6FB7573CC4D}"/>
              </a:ext>
            </a:extLst>
          </p:cNvPr>
          <p:cNvSpPr/>
          <p:nvPr/>
        </p:nvSpPr>
        <p:spPr>
          <a:xfrm>
            <a:off x="2482848" y="285365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D3F1A71-4B7F-42E5-A5A1-5473F423E867}"/>
              </a:ext>
            </a:extLst>
          </p:cNvPr>
          <p:cNvSpPr/>
          <p:nvPr/>
        </p:nvSpPr>
        <p:spPr>
          <a:xfrm>
            <a:off x="2825749" y="35549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533DC83-12DA-41A2-98A3-2629B2C21971}"/>
              </a:ext>
            </a:extLst>
          </p:cNvPr>
          <p:cNvSpPr/>
          <p:nvPr/>
        </p:nvSpPr>
        <p:spPr>
          <a:xfrm>
            <a:off x="1757892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36F2A8C-9CF6-4157-AA18-1ECC18A66A67}"/>
              </a:ext>
            </a:extLst>
          </p:cNvPr>
          <p:cNvSpPr/>
          <p:nvPr/>
        </p:nvSpPr>
        <p:spPr>
          <a:xfrm>
            <a:off x="1926168" y="34088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736724" y="41391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9E661B3-95E1-4F7B-944A-EEDE90996143}"/>
              </a:ext>
            </a:extLst>
          </p:cNvPr>
          <p:cNvSpPr/>
          <p:nvPr/>
        </p:nvSpPr>
        <p:spPr>
          <a:xfrm>
            <a:off x="1481666" y="37454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823A8B33-ADF6-4D9B-9599-A64E2CA7722E}"/>
              </a:ext>
            </a:extLst>
          </p:cNvPr>
          <p:cNvSpPr/>
          <p:nvPr/>
        </p:nvSpPr>
        <p:spPr>
          <a:xfrm>
            <a:off x="1414991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6642F75C-8214-48D5-8B4D-54328C5332C3}"/>
              </a:ext>
            </a:extLst>
          </p:cNvPr>
          <p:cNvSpPr/>
          <p:nvPr/>
        </p:nvSpPr>
        <p:spPr>
          <a:xfrm>
            <a:off x="1157816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B08E2F9-886D-4234-B9DE-EBD145CB12B7}"/>
              </a:ext>
            </a:extLst>
          </p:cNvPr>
          <p:cNvSpPr/>
          <p:nvPr/>
        </p:nvSpPr>
        <p:spPr>
          <a:xfrm>
            <a:off x="881372" y="42121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E3B88E0-5AE0-451D-AE28-9F68CEA8F4B5}"/>
              </a:ext>
            </a:extLst>
          </p:cNvPr>
          <p:cNvSpPr/>
          <p:nvPr/>
        </p:nvSpPr>
        <p:spPr>
          <a:xfrm>
            <a:off x="683795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AEC3AFEF-82E3-4714-95C1-AD71A60C0B0F}"/>
              </a:ext>
            </a:extLst>
          </p:cNvPr>
          <p:cNvSpPr/>
          <p:nvPr/>
        </p:nvSpPr>
        <p:spPr>
          <a:xfrm>
            <a:off x="422585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：ある量から，別の量を予測するためのもの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（例）身長と体重の関係，年齢と収入の関係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902282-E4B2-4802-9831-2A035BC27FF0}"/>
              </a:ext>
            </a:extLst>
          </p:cNvPr>
          <p:cNvSpPr/>
          <p:nvPr/>
        </p:nvSpPr>
        <p:spPr>
          <a:xfrm>
            <a:off x="5257796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339568B-4C78-4397-8986-4142EC7E0792}"/>
              </a:ext>
            </a:extLst>
          </p:cNvPr>
          <p:cNvSpPr/>
          <p:nvPr/>
        </p:nvSpPr>
        <p:spPr>
          <a:xfrm>
            <a:off x="8199962" y="209366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5019443C-5364-4F58-9366-4D2631C36953}"/>
              </a:ext>
            </a:extLst>
          </p:cNvPr>
          <p:cNvSpPr/>
          <p:nvPr/>
        </p:nvSpPr>
        <p:spPr>
          <a:xfrm>
            <a:off x="8379878" y="250852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153196A5-9485-478D-9E3D-14C54B54051B}"/>
              </a:ext>
            </a:extLst>
          </p:cNvPr>
          <p:cNvSpPr/>
          <p:nvPr/>
        </p:nvSpPr>
        <p:spPr>
          <a:xfrm>
            <a:off x="8000994" y="290222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F95720C4-735B-45AC-BECA-EB3BD1957387}"/>
              </a:ext>
            </a:extLst>
          </p:cNvPr>
          <p:cNvSpPr/>
          <p:nvPr/>
        </p:nvSpPr>
        <p:spPr>
          <a:xfrm>
            <a:off x="7567076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CC4586A-012F-4E0D-B458-8C399AC102D5}"/>
              </a:ext>
            </a:extLst>
          </p:cNvPr>
          <p:cNvSpPr/>
          <p:nvPr/>
        </p:nvSpPr>
        <p:spPr>
          <a:xfrm>
            <a:off x="7133158" y="335887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CC8C2FE4-6BAB-4187-AD29-D1539BDACAAE}"/>
              </a:ext>
            </a:extLst>
          </p:cNvPr>
          <p:cNvSpPr/>
          <p:nvPr/>
        </p:nvSpPr>
        <p:spPr>
          <a:xfrm>
            <a:off x="7433726" y="285365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FFBCA65-5B57-4942-B14F-995DFE2C4E4F}"/>
              </a:ext>
            </a:extLst>
          </p:cNvPr>
          <p:cNvSpPr/>
          <p:nvPr/>
        </p:nvSpPr>
        <p:spPr>
          <a:xfrm>
            <a:off x="7776627" y="35549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B641F2E7-305E-43C2-A05C-20BDF582280C}"/>
              </a:ext>
            </a:extLst>
          </p:cNvPr>
          <p:cNvSpPr/>
          <p:nvPr/>
        </p:nvSpPr>
        <p:spPr>
          <a:xfrm>
            <a:off x="6708770" y="313055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3C83A7B5-454F-4788-B61A-42EB9A0E4F1C}"/>
              </a:ext>
            </a:extLst>
          </p:cNvPr>
          <p:cNvSpPr/>
          <p:nvPr/>
        </p:nvSpPr>
        <p:spPr>
          <a:xfrm>
            <a:off x="6877046" y="34088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A89DB4DE-AD17-44CE-A5CA-BC83DE1FE248}"/>
              </a:ext>
            </a:extLst>
          </p:cNvPr>
          <p:cNvSpPr/>
          <p:nvPr/>
        </p:nvSpPr>
        <p:spPr>
          <a:xfrm>
            <a:off x="6687602" y="41391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7B4EC8A-2BD4-49BC-ACDF-69C21868E963}"/>
              </a:ext>
            </a:extLst>
          </p:cNvPr>
          <p:cNvSpPr/>
          <p:nvPr/>
        </p:nvSpPr>
        <p:spPr>
          <a:xfrm>
            <a:off x="6432544" y="37454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B2680DA-3352-492B-AF6F-EEF0608468C8}"/>
              </a:ext>
            </a:extLst>
          </p:cNvPr>
          <p:cNvSpPr/>
          <p:nvPr/>
        </p:nvSpPr>
        <p:spPr>
          <a:xfrm>
            <a:off x="6365869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FADCD8F-6CD8-424A-A356-8FDF3AF7D63D}"/>
              </a:ext>
            </a:extLst>
          </p:cNvPr>
          <p:cNvSpPr/>
          <p:nvPr/>
        </p:nvSpPr>
        <p:spPr>
          <a:xfrm>
            <a:off x="6108694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4CCBAEE-09CC-49E1-B54B-0A1C388E8F5B}"/>
              </a:ext>
            </a:extLst>
          </p:cNvPr>
          <p:cNvSpPr/>
          <p:nvPr/>
        </p:nvSpPr>
        <p:spPr>
          <a:xfrm>
            <a:off x="5832250" y="42121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CE07ACA7-E41E-49EC-B2CB-5E6677A789FC}"/>
              </a:ext>
            </a:extLst>
          </p:cNvPr>
          <p:cNvSpPr/>
          <p:nvPr/>
        </p:nvSpPr>
        <p:spPr>
          <a:xfrm>
            <a:off x="5634673" y="39930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09292098-FAE5-4A87-A747-60356C90A41E}"/>
              </a:ext>
            </a:extLst>
          </p:cNvPr>
          <p:cNvSpPr/>
          <p:nvPr/>
        </p:nvSpPr>
        <p:spPr>
          <a:xfrm>
            <a:off x="5373463" y="41841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92D8A7E1-1D43-4C52-A068-186100B98E99}"/>
              </a:ext>
            </a:extLst>
          </p:cNvPr>
          <p:cNvSpPr/>
          <p:nvPr/>
        </p:nvSpPr>
        <p:spPr>
          <a:xfrm>
            <a:off x="5213350" y="1701800"/>
            <a:ext cx="3422650" cy="2549434"/>
          </a:xfrm>
          <a:custGeom>
            <a:avLst/>
            <a:gdLst>
              <a:gd name="connsiteX0" fmla="*/ 3422650 w 3422650"/>
              <a:gd name="connsiteY0" fmla="*/ 0 h 2549434"/>
              <a:gd name="connsiteX1" fmla="*/ 3187700 w 3422650"/>
              <a:gd name="connsiteY1" fmla="*/ 654050 h 2549434"/>
              <a:gd name="connsiteX2" fmla="*/ 2965450 w 3422650"/>
              <a:gd name="connsiteY2" fmla="*/ 1231900 h 2549434"/>
              <a:gd name="connsiteX3" fmla="*/ 2387600 w 3422650"/>
              <a:gd name="connsiteY3" fmla="*/ 1670050 h 2549434"/>
              <a:gd name="connsiteX4" fmla="*/ 1898650 w 3422650"/>
              <a:gd name="connsiteY4" fmla="*/ 1714500 h 2549434"/>
              <a:gd name="connsiteX5" fmla="*/ 1530350 w 3422650"/>
              <a:gd name="connsiteY5" fmla="*/ 1873250 h 2549434"/>
              <a:gd name="connsiteX6" fmla="*/ 1238250 w 3422650"/>
              <a:gd name="connsiteY6" fmla="*/ 2241550 h 2549434"/>
              <a:gd name="connsiteX7" fmla="*/ 793750 w 3422650"/>
              <a:gd name="connsiteY7" fmla="*/ 2470150 h 2549434"/>
              <a:gd name="connsiteX8" fmla="*/ 304800 w 3422650"/>
              <a:gd name="connsiteY8" fmla="*/ 2546350 h 2549434"/>
              <a:gd name="connsiteX9" fmla="*/ 0 w 3422650"/>
              <a:gd name="connsiteY9" fmla="*/ 2527300 h 254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2650" h="2549434">
                <a:moveTo>
                  <a:pt x="3422650" y="0"/>
                </a:moveTo>
                <a:cubicBezTo>
                  <a:pt x="3343275" y="224366"/>
                  <a:pt x="3263900" y="448733"/>
                  <a:pt x="3187700" y="654050"/>
                </a:cubicBezTo>
                <a:cubicBezTo>
                  <a:pt x="3111500" y="859367"/>
                  <a:pt x="3098800" y="1062567"/>
                  <a:pt x="2965450" y="1231900"/>
                </a:cubicBezTo>
                <a:cubicBezTo>
                  <a:pt x="2832100" y="1401233"/>
                  <a:pt x="2565400" y="1589617"/>
                  <a:pt x="2387600" y="1670050"/>
                </a:cubicBezTo>
                <a:cubicBezTo>
                  <a:pt x="2209800" y="1750483"/>
                  <a:pt x="2041525" y="1680633"/>
                  <a:pt x="1898650" y="1714500"/>
                </a:cubicBezTo>
                <a:cubicBezTo>
                  <a:pt x="1755775" y="1748367"/>
                  <a:pt x="1640417" y="1785408"/>
                  <a:pt x="1530350" y="1873250"/>
                </a:cubicBezTo>
                <a:cubicBezTo>
                  <a:pt x="1420283" y="1961092"/>
                  <a:pt x="1361017" y="2142067"/>
                  <a:pt x="1238250" y="2241550"/>
                </a:cubicBezTo>
                <a:cubicBezTo>
                  <a:pt x="1115483" y="2341033"/>
                  <a:pt x="949325" y="2419350"/>
                  <a:pt x="793750" y="2470150"/>
                </a:cubicBezTo>
                <a:cubicBezTo>
                  <a:pt x="638175" y="2520950"/>
                  <a:pt x="437092" y="2536825"/>
                  <a:pt x="304800" y="2546350"/>
                </a:cubicBezTo>
                <a:cubicBezTo>
                  <a:pt x="172508" y="2555875"/>
                  <a:pt x="86254" y="2541587"/>
                  <a:pt x="0" y="25273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341D8803-9E3B-414D-B750-B359CCB9E8B3}"/>
              </a:ext>
            </a:extLst>
          </p:cNvPr>
          <p:cNvSpPr txBox="1">
            <a:spLocks/>
          </p:cNvSpPr>
          <p:nvPr/>
        </p:nvSpPr>
        <p:spPr>
          <a:xfrm>
            <a:off x="5413126" y="2418042"/>
            <a:ext cx="2745205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予測に使用する線</a:t>
            </a:r>
          </a:p>
        </p:txBody>
      </p:sp>
    </p:spTree>
    <p:extLst>
      <p:ext uri="{BB962C8B-B14F-4D97-AF65-F5344CB8AC3E}">
        <p14:creationId xmlns:p14="http://schemas.microsoft.com/office/powerpoint/2010/main" val="51468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教師あり学習の重要性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予測能力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b="1" dirty="0"/>
              <a:t>訓練データ</a:t>
            </a:r>
            <a:r>
              <a:rPr lang="ja-JP" altLang="en-US" sz="2400" dirty="0"/>
              <a:t>を基にして、</a:t>
            </a:r>
            <a:r>
              <a:rPr lang="ja-JP" altLang="en-US" sz="2400" b="1" dirty="0"/>
              <a:t>未知のデータ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出力</a:t>
            </a:r>
            <a:r>
              <a:rPr lang="ja-JP" altLang="en-US" sz="2400" dirty="0"/>
              <a:t>を</a:t>
            </a:r>
            <a:r>
              <a:rPr lang="ja-JP" altLang="en-US" sz="2400" b="1" dirty="0"/>
              <a:t>予測</a:t>
            </a:r>
            <a:r>
              <a:rPr lang="ja-JP" altLang="en-US" sz="2400" dirty="0"/>
              <a:t>できる</a:t>
            </a:r>
          </a:p>
          <a:p>
            <a:r>
              <a:rPr lang="ja-JP" altLang="en-US" sz="2400" b="1" dirty="0"/>
              <a:t>自動化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さまざまなタスクを自動実行</a:t>
            </a:r>
          </a:p>
          <a:p>
            <a:r>
              <a:rPr lang="ja-JP" altLang="en-US" sz="2400" b="1" dirty="0"/>
              <a:t>個別対応化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訓練データの追加等によって、個別対応も可能になる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068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教師あり学習、回帰と分類のまとめ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2"/>
            <a:ext cx="8822155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教師あり学習の訓練データ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含まれる要素：</a:t>
            </a:r>
            <a:r>
              <a:rPr lang="en-US" altLang="ja-JP" sz="2400" dirty="0"/>
              <a:t> </a:t>
            </a:r>
            <a:r>
              <a:rPr lang="ja-JP" altLang="en-US" sz="2400" dirty="0"/>
              <a:t>入力データ（</a:t>
            </a:r>
            <a:r>
              <a:rPr lang="en-US" altLang="ja-JP" sz="2400" dirty="0"/>
              <a:t>x</a:t>
            </a:r>
            <a:r>
              <a:rPr lang="ja-JP" altLang="en-US" sz="2400" dirty="0"/>
              <a:t>）と正解ラベル（</a:t>
            </a:r>
            <a:r>
              <a:rPr lang="en-US" altLang="ja-JP" sz="2400" dirty="0"/>
              <a:t>y</a:t>
            </a:r>
            <a:r>
              <a:rPr lang="ja-JP" altLang="en-US" sz="2400" dirty="0"/>
              <a:t>）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教師あり学習の主なタスク</a:t>
            </a:r>
          </a:p>
          <a:p>
            <a:pPr marL="576000"/>
            <a:r>
              <a:rPr lang="ja-JP" altLang="en-US" sz="2400" b="1" dirty="0"/>
              <a:t>分類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b="1" dirty="0"/>
              <a:t>複数</a:t>
            </a:r>
            <a:r>
              <a:rPr lang="ja-JP" altLang="en-US" sz="2400" dirty="0"/>
              <a:t>のカテゴリにデータを分類</a:t>
            </a:r>
          </a:p>
          <a:p>
            <a:pPr marL="576000"/>
            <a:r>
              <a:rPr lang="ja-JP" altLang="en-US" sz="2400" b="1" dirty="0"/>
              <a:t>判別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en-US" altLang="ja-JP" sz="2400" b="1" dirty="0"/>
              <a:t>2</a:t>
            </a:r>
            <a:r>
              <a:rPr lang="ja-JP" altLang="en-US" sz="2400" b="1" dirty="0" err="1"/>
              <a:t>つ</a:t>
            </a:r>
            <a:r>
              <a:rPr lang="ja-JP" altLang="en-US" sz="2400" dirty="0" err="1"/>
              <a:t>の</a:t>
            </a:r>
            <a:r>
              <a:rPr lang="ja-JP" altLang="en-US" sz="2400" dirty="0"/>
              <a:t>カテゴリにデータを分類</a:t>
            </a:r>
          </a:p>
          <a:p>
            <a:pPr marL="576000"/>
            <a:r>
              <a:rPr lang="ja-JP" altLang="en-US" sz="2400" b="1" dirty="0"/>
              <a:t>回帰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ある量をもとに別の量を予測</a:t>
            </a:r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教師あり学習の重要性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予測能力、自動化、個別対応化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566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3-4. Iris</a:t>
            </a:r>
            <a:r>
              <a:rPr lang="ja-JP" altLang="en-US" sz="4500" dirty="0">
                <a:solidFill>
                  <a:schemeClr val="tx2"/>
                </a:solidFill>
              </a:rPr>
              <a:t>データセットによる学習と分類の実行</a:t>
            </a:r>
            <a:br>
              <a:rPr lang="ja-JP" altLang="en-US" sz="4500" dirty="0">
                <a:solidFill>
                  <a:schemeClr val="tx2"/>
                </a:solidFill>
              </a:rPr>
            </a:b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0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教師あり学習の主な概念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400" b="1" dirty="0"/>
              <a:t>教師あり学習では、正解付きデータを用いる。</a:t>
            </a:r>
          </a:p>
          <a:p>
            <a:pPr marL="0" indent="0">
              <a:buNone/>
            </a:pPr>
            <a:r>
              <a:rPr lang="ja-JP" altLang="en-US" sz="2400" b="1" dirty="0"/>
              <a:t>訓練データに</a:t>
            </a:r>
          </a:p>
          <a:p>
            <a:pPr marL="0" indent="0">
              <a:buNone/>
            </a:pPr>
            <a:r>
              <a:rPr lang="ja-JP" altLang="en-US" sz="2400" b="1" dirty="0"/>
              <a:t>	入力データ（</a:t>
            </a:r>
            <a:r>
              <a:rPr lang="en-US" altLang="ja-JP" sz="2400" b="1" dirty="0"/>
              <a:t>x</a:t>
            </a:r>
            <a:r>
              <a:rPr lang="ja-JP" altLang="en-US" sz="2400" b="1" dirty="0"/>
              <a:t>）</a:t>
            </a:r>
          </a:p>
          <a:p>
            <a:pPr marL="0" indent="0">
              <a:buNone/>
            </a:pPr>
            <a:r>
              <a:rPr lang="ja-JP" altLang="en-US" sz="2400" b="1" dirty="0"/>
              <a:t>	それに対応する正解（</a:t>
            </a:r>
            <a:r>
              <a:rPr lang="en-US" altLang="ja-JP" sz="2400" b="1" dirty="0"/>
              <a:t>y</a:t>
            </a:r>
            <a:r>
              <a:rPr lang="ja-JP" altLang="en-US" sz="2400" b="1" dirty="0"/>
              <a:t>）　</a:t>
            </a:r>
            <a:r>
              <a:rPr lang="ja-JP" altLang="en-US" sz="2400" dirty="0"/>
              <a:t>（正解のことを「</a:t>
            </a:r>
            <a:r>
              <a:rPr lang="ja-JP" altLang="en-US" sz="2400" b="1" dirty="0"/>
              <a:t>ラベル</a:t>
            </a:r>
            <a:r>
              <a:rPr lang="ja-JP" altLang="en-US" sz="2400" dirty="0"/>
              <a:t>」ともいう）</a:t>
            </a:r>
            <a:endParaRPr lang="ja-JP" altLang="en-US" sz="2400" b="1" dirty="0"/>
          </a:p>
          <a:p>
            <a:pPr marL="0" indent="0">
              <a:buNone/>
            </a:pPr>
            <a:r>
              <a:rPr lang="ja-JP" altLang="en-US" sz="2400" b="1" dirty="0"/>
              <a:t>が含まれる</a:t>
            </a:r>
          </a:p>
          <a:p>
            <a:endParaRPr lang="en-US" altLang="ja-JP" sz="2400" b="1" dirty="0"/>
          </a:p>
          <a:p>
            <a:r>
              <a:rPr lang="ja-JP" altLang="en-US" sz="2400" b="1" dirty="0"/>
              <a:t>汎化</a:t>
            </a:r>
            <a:r>
              <a:rPr lang="ja-JP" altLang="en-US" sz="2400" dirty="0"/>
              <a:t>：</a:t>
            </a:r>
            <a:r>
              <a:rPr lang="ja-JP" altLang="en-US" sz="2400" b="1" i="1" dirty="0">
                <a:solidFill>
                  <a:srgbClr val="374151"/>
                </a:solidFill>
                <a:latin typeface="Söhne"/>
              </a:rPr>
              <a:t>汎化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訓練データ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を基にして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学習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し、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未知のデータ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でも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適切に対応する能力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を指す</a:t>
            </a:r>
            <a:endParaRPr lang="ja-JP" altLang="en-US" sz="2400" dirty="0"/>
          </a:p>
          <a:p>
            <a:r>
              <a:rPr lang="ja-JP" altLang="en-US" sz="2400" b="1" dirty="0"/>
              <a:t>過学習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b="1" dirty="0"/>
              <a:t>モデル</a:t>
            </a:r>
            <a:r>
              <a:rPr lang="ja-JP" altLang="en-US" sz="2400" dirty="0"/>
              <a:t>が</a:t>
            </a:r>
            <a:r>
              <a:rPr lang="ja-JP" altLang="en-US" sz="2400" b="1" dirty="0"/>
              <a:t>訓練データに過度に最適化</a:t>
            </a:r>
            <a:r>
              <a:rPr lang="ja-JP" altLang="en-US" sz="2400" dirty="0"/>
              <a:t>し、未知のデータに対する性能が低下する現象。</a:t>
            </a:r>
            <a:endParaRPr lang="en-US" altLang="ja-JP" sz="2400" dirty="0"/>
          </a:p>
          <a:p>
            <a:r>
              <a:rPr lang="ja-JP" altLang="en-US" sz="2400" b="1" dirty="0"/>
              <a:t>損失</a:t>
            </a:r>
            <a:r>
              <a:rPr lang="ja-JP" altLang="en-US" sz="2400" dirty="0"/>
              <a:t>：損失は、</a:t>
            </a:r>
            <a:r>
              <a:rPr lang="en-US" altLang="ja-JP" sz="2400" dirty="0"/>
              <a:t>AI</a:t>
            </a:r>
            <a:r>
              <a:rPr lang="ja-JP" altLang="en-US" sz="2400" dirty="0"/>
              <a:t>による処理結果と正解との</a:t>
            </a:r>
            <a:r>
              <a:rPr lang="ja-JP" altLang="en-US" sz="2400" b="1" dirty="0"/>
              <a:t>誤差を計測する指標</a:t>
            </a:r>
            <a:endParaRPr lang="en-US" altLang="ja-JP" sz="2400" b="1" dirty="0"/>
          </a:p>
          <a:p>
            <a:r>
              <a:rPr lang="ja-JP" altLang="en-US" sz="2400" b="1" dirty="0"/>
              <a:t>学習曲線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b="1" dirty="0"/>
              <a:t>学習の進行</a:t>
            </a:r>
            <a:r>
              <a:rPr lang="ja-JP" altLang="en-US" sz="2400" dirty="0"/>
              <a:t>に伴う</a:t>
            </a:r>
            <a:r>
              <a:rPr lang="ja-JP" altLang="en-US" sz="2400" b="1" dirty="0"/>
              <a:t>損失</a:t>
            </a:r>
            <a:r>
              <a:rPr lang="ja-JP" altLang="en-US" sz="2400" dirty="0"/>
              <a:t>や</a:t>
            </a:r>
            <a:r>
              <a:rPr lang="ja-JP" altLang="en-US" sz="2400" b="1" dirty="0"/>
              <a:t>精度</a:t>
            </a:r>
            <a:r>
              <a:rPr lang="ja-JP" altLang="en-US" sz="2400" dirty="0"/>
              <a:t>を</a:t>
            </a:r>
            <a:r>
              <a:rPr lang="ja-JP" altLang="en-US" sz="2400" b="1" dirty="0"/>
              <a:t>プロット</a:t>
            </a:r>
            <a:r>
              <a:rPr lang="ja-JP" altLang="en-US" sz="2400" dirty="0"/>
              <a:t>したグラフ。この曲線を通じて、学習の進行状況、</a:t>
            </a:r>
            <a:r>
              <a:rPr lang="ja-JP" altLang="en-US" sz="2400" b="1" dirty="0"/>
              <a:t>過学習の有無</a:t>
            </a:r>
            <a:r>
              <a:rPr lang="ja-JP" altLang="en-US" sz="2400" dirty="0"/>
              <a:t>を</a:t>
            </a:r>
            <a:r>
              <a:rPr lang="ja-JP" altLang="en-US" sz="2400" b="1" dirty="0"/>
              <a:t>確認</a:t>
            </a:r>
            <a:r>
              <a:rPr lang="ja-JP" altLang="en-US" sz="2400" dirty="0"/>
              <a:t>できる。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039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アヤメ属 </a:t>
            </a:r>
            <a:r>
              <a:rPr lang="en-US" altLang="ja-JP" sz="2900" dirty="0"/>
              <a:t>(Iris)</a:t>
            </a:r>
            <a:endParaRPr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6815" y="834039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多年草</a:t>
            </a:r>
            <a:endParaRPr lang="en-US" altLang="ja-JP" sz="2400" dirty="0"/>
          </a:p>
          <a:p>
            <a:r>
              <a:rPr lang="ja-JP" altLang="en-US" sz="2400" dirty="0"/>
              <a:t>世界に </a:t>
            </a:r>
            <a:r>
              <a:rPr lang="en-US" altLang="ja-JP" sz="2400" dirty="0"/>
              <a:t>150</a:t>
            </a:r>
            <a:r>
              <a:rPr lang="ja-JP" altLang="en-US" sz="2400" dirty="0"/>
              <a:t>種</a:t>
            </a:r>
            <a:r>
              <a:rPr lang="en-US" altLang="ja-JP" sz="2400" dirty="0"/>
              <a:t>. </a:t>
            </a:r>
            <a:r>
              <a:rPr lang="ja-JP" altLang="en-US" sz="2400" dirty="0"/>
              <a:t>日本に </a:t>
            </a:r>
            <a:r>
              <a:rPr lang="en-US" altLang="ja-JP" sz="2400" dirty="0"/>
              <a:t>9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</a:p>
          <a:p>
            <a:r>
              <a:rPr lang="ja-JP" altLang="en-US" sz="2400" dirty="0"/>
              <a:t>花被片は </a:t>
            </a:r>
            <a:r>
              <a:rPr lang="en-US" altLang="ja-JP" sz="2400" dirty="0"/>
              <a:t>6</a:t>
            </a:r>
            <a:r>
              <a:rPr lang="ja-JP" altLang="en-US" sz="2400" dirty="0"/>
              <a:t>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外花被片</a:t>
            </a:r>
            <a:r>
              <a:rPr lang="ja-JP" altLang="en-US" sz="2400" dirty="0"/>
              <a:t>（がいかひへん）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Sepal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個（大型で下に垂れる）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内花被片</a:t>
            </a:r>
            <a:r>
              <a:rPr lang="ja-JP" altLang="en-US" sz="2400" dirty="0"/>
              <a:t>（ないかひへん）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Petal</a:t>
            </a:r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F5A8F6-DE86-4A27-859A-5FE02E4BC8DC}"/>
              </a:ext>
            </a:extLst>
          </p:cNvPr>
          <p:cNvSpPr txBox="1"/>
          <p:nvPr/>
        </p:nvSpPr>
        <p:spPr>
          <a:xfrm>
            <a:off x="1119560" y="1161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内花被片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4E346-40D7-42CF-BC33-82950821657D}"/>
              </a:ext>
            </a:extLst>
          </p:cNvPr>
          <p:cNvSpPr txBox="1"/>
          <p:nvPr/>
        </p:nvSpPr>
        <p:spPr>
          <a:xfrm>
            <a:off x="2444327" y="24704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93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4071" y="1371773"/>
            <a:ext cx="3768213" cy="33568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  <a:r>
              <a:rPr lang="ja-JP" altLang="en-US" sz="2400" b="1" dirty="0">
                <a:latin typeface="メイリオ" panose="020B0604030504040204" pitchFamily="50" charset="-128"/>
              </a:rPr>
              <a:t>種</a:t>
            </a:r>
            <a:r>
              <a:rPr lang="ja-JP" altLang="en-US" sz="2400" dirty="0">
                <a:latin typeface="メイリオ" panose="020B0604030504040204" pitchFamily="50" charset="-128"/>
              </a:rPr>
              <a:t>のアヤメの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外花被辺</a:t>
            </a:r>
            <a:r>
              <a:rPr lang="ja-JP" altLang="en-US" sz="2400" dirty="0">
                <a:latin typeface="メイリオ" panose="020B0604030504040204" pitchFamily="50" charset="-128"/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内花被片</a:t>
            </a:r>
            <a:r>
              <a:rPr lang="ja-JP" altLang="en-US" sz="2400" dirty="0">
                <a:latin typeface="メイリオ" panose="020B0604030504040204" pitchFamily="50" charset="-128"/>
              </a:rPr>
              <a:t>を計測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種類も記録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setosa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versicolor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virginica</a:t>
            </a: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データ数は </a:t>
            </a:r>
            <a:r>
              <a:rPr lang="en-US" altLang="ja-JP" sz="2400" b="1" dirty="0">
                <a:latin typeface="メイリオ" panose="020B0604030504040204" pitchFamily="50" charset="-128"/>
              </a:rPr>
              <a:t>50</a:t>
            </a:r>
            <a:r>
              <a:rPr lang="en-US" altLang="ja-JP" sz="2400" dirty="0">
                <a:latin typeface="メイリオ" panose="020B0604030504040204" pitchFamily="50" charset="-128"/>
              </a:rPr>
              <a:t> ×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作成者：</a:t>
            </a:r>
            <a:r>
              <a:rPr lang="en-US" altLang="ja-JP" sz="2400" dirty="0">
                <a:latin typeface="メイリオ" panose="020B0604030504040204" pitchFamily="50" charset="-128"/>
              </a:rPr>
              <a:t>Ronald Fisher 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作成年：</a:t>
            </a:r>
            <a:r>
              <a:rPr lang="en-US" altLang="ja-JP" sz="2400" dirty="0">
                <a:latin typeface="メイリオ" panose="020B0604030504040204" pitchFamily="50" charset="-128"/>
              </a:rPr>
              <a:t>1936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1044145" y="3882944"/>
            <a:ext cx="226247" cy="1720953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2998988" y="3935399"/>
            <a:ext cx="226249" cy="1616046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4284772" y="4380449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679" y="4987288"/>
            <a:ext cx="217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外花被片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Sepal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の長さと幅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" y="1817818"/>
            <a:ext cx="5139451" cy="2704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124289" y="5000777"/>
            <a:ext cx="2191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内花被片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Petal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の長さと幅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4967" y="50362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-14866" y="902871"/>
            <a:ext cx="5983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Iris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（データ数は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 × 3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のうち、先頭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</a:t>
            </a:r>
          </a:p>
        </p:txBody>
      </p:sp>
    </p:spTree>
    <p:extLst>
      <p:ext uri="{BB962C8B-B14F-4D97-AF65-F5344CB8AC3E}">
        <p14:creationId xmlns:p14="http://schemas.microsoft.com/office/powerpoint/2010/main" val="3395834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7057F-71A1-4A5A-9F21-5248581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</a:t>
            </a:r>
            <a:r>
              <a:rPr lang="en-US" altLang="ja-JP" dirty="0">
                <a:latin typeface="メイリオ" panose="020B0604030504040204" pitchFamily="50" charset="-128"/>
              </a:rPr>
              <a:t>s </a:t>
            </a:r>
            <a:r>
              <a:rPr lang="ja-JP" altLang="en-US" dirty="0">
                <a:latin typeface="メイリオ" panose="020B0604030504040204" pitchFamily="50" charset="-128"/>
              </a:rPr>
              <a:t>データセットの散布図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98FDF0-68B1-4D3C-B686-9BE5EF45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747912-BFE6-4592-BCE7-26425BB3DCA1}"/>
              </a:ext>
            </a:extLst>
          </p:cNvPr>
          <p:cNvSpPr/>
          <p:nvPr/>
        </p:nvSpPr>
        <p:spPr>
          <a:xfrm>
            <a:off x="4700471" y="420587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横軸：内花被片の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4D401A-3230-4C25-A1D1-92003F7D52BA}"/>
              </a:ext>
            </a:extLst>
          </p:cNvPr>
          <p:cNvSpPr txBox="1"/>
          <p:nvPr/>
        </p:nvSpPr>
        <p:spPr>
          <a:xfrm>
            <a:off x="2913102" y="1058863"/>
            <a:ext cx="553998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縦軸：内花被片の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BFF21A-5A10-4837-B66D-C175791D297C}"/>
              </a:ext>
            </a:extLst>
          </p:cNvPr>
          <p:cNvSpPr txBox="1"/>
          <p:nvPr/>
        </p:nvSpPr>
        <p:spPr>
          <a:xfrm>
            <a:off x="3927475" y="4874817"/>
            <a:ext cx="44935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種類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の分類済みのデータ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setosa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versicolor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virginica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457B22D-4AE9-4661-8C6B-9F089C61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" y="877831"/>
            <a:ext cx="2627732" cy="33280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030E66-3522-9854-5360-FB9F1B26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02" y="714662"/>
            <a:ext cx="4941636" cy="33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4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351314"/>
            <a:ext cx="5098010" cy="43701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イントロダクション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機械学習での学習と汎化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教師あり学習、分類と回帰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Iris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データセットによる学習と分類の実行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教師なし学習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教師なし学習による次元削減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学習のバリエーション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788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C068024-4ADD-5ECB-2948-83FC5F0D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84" y="2111820"/>
            <a:ext cx="6216118" cy="41863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5E7E62C-4DD9-4E3D-759E-EDE5595B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機械学習による分類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A64AC1-0D37-7A76-8681-592685874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b="1" i="1" dirty="0">
                <a:solidFill>
                  <a:srgbClr val="374151"/>
                </a:solidFill>
                <a:latin typeface="Söhne"/>
              </a:rPr>
              <a:t>汎化</a:t>
            </a:r>
            <a:r>
              <a:rPr lang="ja-JP" altLang="en-US" sz="28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800" b="1" dirty="0">
                <a:solidFill>
                  <a:srgbClr val="374151"/>
                </a:solidFill>
                <a:latin typeface="Söhne"/>
              </a:rPr>
              <a:t>訓練データ</a:t>
            </a:r>
            <a:r>
              <a:rPr lang="ja-JP" altLang="en-US" sz="2800" dirty="0">
                <a:solidFill>
                  <a:srgbClr val="374151"/>
                </a:solidFill>
                <a:latin typeface="Söhne"/>
              </a:rPr>
              <a:t>を基にして</a:t>
            </a:r>
            <a:r>
              <a:rPr lang="ja-JP" altLang="en-US" sz="2800" b="1" dirty="0">
                <a:solidFill>
                  <a:srgbClr val="374151"/>
                </a:solidFill>
                <a:latin typeface="Söhne"/>
              </a:rPr>
              <a:t>学習</a:t>
            </a:r>
            <a:r>
              <a:rPr lang="ja-JP" altLang="en-US" sz="2800" dirty="0">
                <a:solidFill>
                  <a:srgbClr val="374151"/>
                </a:solidFill>
                <a:latin typeface="Söhne"/>
              </a:rPr>
              <a:t>し、</a:t>
            </a:r>
            <a:r>
              <a:rPr lang="ja-JP" altLang="en-US" sz="2800" b="1" dirty="0">
                <a:solidFill>
                  <a:srgbClr val="374151"/>
                </a:solidFill>
                <a:latin typeface="Söhne"/>
              </a:rPr>
              <a:t>未知のデータ</a:t>
            </a:r>
            <a:r>
              <a:rPr lang="ja-JP" altLang="en-US" sz="2800" dirty="0">
                <a:solidFill>
                  <a:srgbClr val="374151"/>
                </a:solidFill>
                <a:latin typeface="Söhne"/>
              </a:rPr>
              <a:t>でも</a:t>
            </a:r>
            <a:r>
              <a:rPr lang="ja-JP" altLang="en-US" sz="2800" b="1" dirty="0">
                <a:solidFill>
                  <a:srgbClr val="374151"/>
                </a:solidFill>
                <a:latin typeface="Söhne"/>
              </a:rPr>
              <a:t>適切に対応する能力</a:t>
            </a:r>
            <a:r>
              <a:rPr lang="ja-JP" altLang="en-US" sz="2800" dirty="0">
                <a:solidFill>
                  <a:srgbClr val="374151"/>
                </a:solidFill>
                <a:latin typeface="Söhne"/>
              </a:rPr>
              <a:t>を指す</a:t>
            </a:r>
            <a:endParaRPr lang="ja-JP" altLang="en-US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147BF1-DC8C-22B9-22C7-1D21E670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5FFDADE-E01E-FA90-792B-3F0E6772C879}"/>
              </a:ext>
            </a:extLst>
          </p:cNvPr>
          <p:cNvSpPr/>
          <p:nvPr/>
        </p:nvSpPr>
        <p:spPr>
          <a:xfrm>
            <a:off x="4488906" y="4264431"/>
            <a:ext cx="247426" cy="2474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A25903-11B1-1527-129A-9FFD7719A4DF}"/>
              </a:ext>
            </a:extLst>
          </p:cNvPr>
          <p:cNvSpPr txBox="1"/>
          <p:nvPr/>
        </p:nvSpPr>
        <p:spPr>
          <a:xfrm>
            <a:off x="4612619" y="451185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</a:t>
            </a:r>
          </a:p>
        </p:txBody>
      </p:sp>
    </p:spTree>
    <p:extLst>
      <p:ext uri="{BB962C8B-B14F-4D97-AF65-F5344CB8AC3E}">
        <p14:creationId xmlns:p14="http://schemas.microsoft.com/office/powerpoint/2010/main" val="765575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Iris</a:t>
            </a:r>
            <a:r>
              <a:rPr lang="ja-JP" altLang="en-US" sz="2400" b="1" dirty="0"/>
              <a:t>データセットを</a:t>
            </a:r>
            <a:r>
              <a:rPr lang="en-US" altLang="ja-JP" sz="2400" b="1" dirty="0"/>
              <a:t>3</a:t>
            </a:r>
            <a:r>
              <a:rPr lang="ja-JP" altLang="en-US" sz="2400" b="1" dirty="0"/>
              <a:t>クラス分類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  <a:endParaRPr lang="en-US" altLang="ja-JP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教師あり学習、３クラスへの分類、</a:t>
            </a:r>
            <a:r>
              <a:rPr lang="en-US" altLang="ja-JP" sz="2400" b="1" dirty="0"/>
              <a:t>Iris </a:t>
            </a:r>
            <a:r>
              <a:rPr lang="ja-JP" altLang="en-US" sz="2400" b="1" dirty="0"/>
              <a:t>データセット、学習曲線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33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36" y="230303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r>
              <a:rPr lang="en-US" altLang="ja-JP" sz="2400" dirty="0">
                <a:hlinkClick r:id="rId2"/>
              </a:rPr>
              <a:t>https://colab.research.google.com/drive/1-8fGnilg-dsA6YfSggBHVi461CBWIMdD?usp=sharing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（このページは、演習１，２，３，４で使用する）</a:t>
            </a:r>
            <a:endParaRPr lang="en-US" altLang="ja-JP" sz="2000" b="0" i="0" u="sng" dirty="0">
              <a:solidFill>
                <a:srgbClr val="4C85E4"/>
              </a:solidFill>
              <a:effectLst/>
              <a:latin typeface="ヒラギノ角ゴ Pro W3"/>
            </a:endParaRPr>
          </a:p>
          <a:p>
            <a:pPr marL="0" indent="0">
              <a:buNone/>
            </a:pPr>
            <a:r>
              <a:rPr lang="ja-JP" altLang="en-US" sz="2400" dirty="0"/>
              <a:t>② プログラムや説明や実行結果が掲載されていることを確認。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各自でよく読む。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ja-JP" altLang="en-US" sz="2400" b="1" dirty="0"/>
              <a:t>分類結果と学習曲線も各自で確認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096" y="3694146"/>
            <a:ext cx="3292666" cy="253339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21287" y="5201413"/>
            <a:ext cx="544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分類結果は </a:t>
            </a:r>
            <a:r>
              <a:rPr kumimoji="1" lang="en-US" altLang="ja-JP" sz="2000" b="1" dirty="0"/>
              <a:t>0 </a:t>
            </a:r>
            <a:r>
              <a:rPr kumimoji="1" lang="ja-JP" altLang="en-US" sz="2000" b="1" dirty="0"/>
              <a:t>または </a:t>
            </a:r>
            <a:r>
              <a:rPr kumimoji="1" lang="en-US" altLang="ja-JP" sz="2000" b="1" dirty="0"/>
              <a:t>1 </a:t>
            </a:r>
            <a:r>
              <a:rPr kumimoji="1" lang="ja-JP" altLang="en-US" sz="2000" b="1" dirty="0"/>
              <a:t>または </a:t>
            </a:r>
            <a:r>
              <a:rPr kumimoji="1" lang="en-US" altLang="ja-JP" sz="2000" b="1" dirty="0"/>
              <a:t>2 </a:t>
            </a:r>
            <a:r>
              <a:rPr kumimoji="1" lang="ja-JP" altLang="en-US" sz="2000" b="1" dirty="0"/>
              <a:t>の数字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313A2D8-2201-7555-9E1C-53E2DF6C7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1" y="3814769"/>
            <a:ext cx="5508856" cy="102324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A9AC5C-40BA-E3B6-1D36-5C4292698460}"/>
              </a:ext>
            </a:extLst>
          </p:cNvPr>
          <p:cNvSpPr txBox="1"/>
          <p:nvPr/>
        </p:nvSpPr>
        <p:spPr>
          <a:xfrm>
            <a:off x="6731008" y="6283544"/>
            <a:ext cx="1238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学習曲線</a:t>
            </a:r>
          </a:p>
        </p:txBody>
      </p:sp>
    </p:spTree>
    <p:extLst>
      <p:ext uri="{BB962C8B-B14F-4D97-AF65-F5344CB8AC3E}">
        <p14:creationId xmlns:p14="http://schemas.microsoft.com/office/powerpoint/2010/main" val="358233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D6BB47-7D9F-2194-154D-7D60FFA9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学習曲線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2E0C2-C6E9-7009-C85B-87785BD50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283312" cy="191327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学習の進行に伴う損失（</a:t>
            </a:r>
            <a:r>
              <a:rPr lang="en-US" altLang="ja-JP" dirty="0"/>
              <a:t>Loss</a:t>
            </a:r>
            <a:r>
              <a:rPr kumimoji="1" lang="ja-JP" altLang="en-US" dirty="0"/>
              <a:t>）の変化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6B46C4-2040-532C-4384-44C931AC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DA21D8-FE8F-C490-EFCC-9DE492DCF705}"/>
              </a:ext>
            </a:extLst>
          </p:cNvPr>
          <p:cNvSpPr txBox="1"/>
          <p:nvPr/>
        </p:nvSpPr>
        <p:spPr>
          <a:xfrm>
            <a:off x="1345293" y="5362440"/>
            <a:ext cx="73661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での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損失と、</a:t>
            </a: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での損失に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大きな差がない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ため、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過学習は無い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と判断できる</a:t>
            </a: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78" y="1297457"/>
            <a:ext cx="5283272" cy="40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07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3-5. </a:t>
            </a:r>
            <a:r>
              <a:rPr lang="ja-JP" altLang="en-US" sz="4500" dirty="0">
                <a:solidFill>
                  <a:schemeClr val="tx2"/>
                </a:solidFill>
              </a:rPr>
              <a:t>教師なし学習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4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D1CDD-177B-4153-90C5-93F44EB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教師なし学習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9E1C3B-90FE-42A4-9642-E6E90AA9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訓練データ</a:t>
            </a:r>
            <a:r>
              <a:rPr lang="ja-JP" altLang="en-US" sz="2400" dirty="0"/>
              <a:t>に</a:t>
            </a:r>
            <a:r>
              <a:rPr lang="ja-JP" altLang="en-US" sz="2400" b="1" dirty="0"/>
              <a:t>正解（</a:t>
            </a:r>
            <a:r>
              <a:rPr lang="en-US" altLang="ja-JP" sz="2400" b="1" dirty="0"/>
              <a:t>y</a:t>
            </a:r>
            <a:r>
              <a:rPr lang="ja-JP" altLang="en-US" sz="2400" b="1" dirty="0"/>
              <a:t>）が</a:t>
            </a:r>
            <a:r>
              <a:rPr lang="ja-JP" altLang="en-US" sz="2400" b="1" u="sng" dirty="0"/>
              <a:t>含まれない</a:t>
            </a:r>
            <a:r>
              <a:rPr lang="ja-JP" altLang="en-US" sz="2400" dirty="0"/>
              <a:t>タイプ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入力データ</a:t>
            </a:r>
            <a:r>
              <a:rPr kumimoji="1" lang="en-US" altLang="ja-JP" sz="2400" b="1" dirty="0"/>
              <a:t>(x) </a:t>
            </a:r>
            <a:r>
              <a:rPr kumimoji="1" lang="ja-JP" altLang="en-US" sz="2400" b="1" dirty="0"/>
              <a:t>のみを使用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 </a:t>
            </a:r>
            <a:r>
              <a:rPr lang="ja-JP" altLang="en-US" sz="2400" dirty="0"/>
              <a:t>正解付きのデータと，正解が付かないデータが混在する場合「半教師あり学習」という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E1D40-71B8-4F67-A50B-CDD7AC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448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D1CDD-177B-4153-90C5-93F44EB4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</a:t>
            </a:r>
            <a:r>
              <a:rPr lang="ja-JP" altLang="en-US" dirty="0"/>
              <a:t>なし</a:t>
            </a:r>
            <a:r>
              <a:rPr kumimoji="1" lang="ja-JP" altLang="en-US" dirty="0"/>
              <a:t>学習の主な</a:t>
            </a:r>
            <a:r>
              <a:rPr lang="ja-JP" altLang="en-US" dirty="0"/>
              <a:t>タスク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9E1C3B-90FE-42A4-9642-E6E90AA97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8" y="846252"/>
            <a:ext cx="7838131" cy="5787407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クラスタリング</a:t>
            </a:r>
            <a:r>
              <a:rPr lang="ja-JP" altLang="en-US" sz="2400" dirty="0"/>
              <a:t>：</a:t>
            </a:r>
            <a:r>
              <a:rPr lang="ja-JP" altLang="en-US" sz="2400" b="1" dirty="0"/>
              <a:t>似た特徴を持つデータ</a:t>
            </a:r>
            <a:r>
              <a:rPr lang="ja-JP" altLang="en-US" sz="2400" dirty="0"/>
              <a:t>を</a:t>
            </a:r>
            <a:r>
              <a:rPr lang="ja-JP" altLang="en-US" sz="2400" b="1" dirty="0"/>
              <a:t>グループ化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分離</a:t>
            </a:r>
            <a:r>
              <a:rPr lang="ja-JP" altLang="en-US" sz="2400" dirty="0"/>
              <a:t>：</a:t>
            </a:r>
            <a:r>
              <a:rPr lang="ja-JP" altLang="en-US" sz="2400" b="1" dirty="0"/>
              <a:t>正常なデータと異常なデータを区別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自己符号化（オートエンコード）</a:t>
            </a:r>
            <a:r>
              <a:rPr lang="ja-JP" altLang="en-US" sz="2400" dirty="0"/>
              <a:t>：</a:t>
            </a:r>
            <a:r>
              <a:rPr lang="ja-JP" altLang="en-US" sz="2400" b="1" dirty="0"/>
              <a:t>入力データ</a:t>
            </a:r>
            <a:r>
              <a:rPr lang="ja-JP" altLang="en-US" sz="2400" dirty="0"/>
              <a:t>を</a:t>
            </a:r>
            <a:r>
              <a:rPr lang="ja-JP" altLang="en-US" sz="2400" b="1" dirty="0"/>
              <a:t>低次元の特徴に圧縮</a:t>
            </a:r>
            <a:r>
              <a:rPr lang="ja-JP" altLang="en-US" sz="2400" dirty="0"/>
              <a:t>し、その後、その低次元の特徴から</a:t>
            </a:r>
            <a:r>
              <a:rPr lang="ja-JP" altLang="en-US" sz="2400" b="1" dirty="0"/>
              <a:t>元のデータを再構築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E1D40-71B8-4F67-A50B-CDD7AC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67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136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105958" y="240109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902282-E4B2-4802-9831-2A035BC27FF0}"/>
              </a:ext>
            </a:extLst>
          </p:cNvPr>
          <p:cNvSpPr/>
          <p:nvPr/>
        </p:nvSpPr>
        <p:spPr>
          <a:xfrm>
            <a:off x="5257796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A99FC8A-3786-4C72-9A76-EBCA45772BDC}"/>
              </a:ext>
            </a:extLst>
          </p:cNvPr>
          <p:cNvSpPr/>
          <p:nvPr/>
        </p:nvSpPr>
        <p:spPr>
          <a:xfrm>
            <a:off x="1239308" y="261867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B32C59B-46A9-44D7-B05C-23DCB14C3C55}"/>
              </a:ext>
            </a:extLst>
          </p:cNvPr>
          <p:cNvSpPr/>
          <p:nvPr/>
        </p:nvSpPr>
        <p:spPr>
          <a:xfrm>
            <a:off x="822324" y="276472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F27445F-300D-4C94-A986-7961A322EAD3}"/>
              </a:ext>
            </a:extLst>
          </p:cNvPr>
          <p:cNvSpPr/>
          <p:nvPr/>
        </p:nvSpPr>
        <p:spPr>
          <a:xfrm>
            <a:off x="1484840" y="219014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995136D-3016-4710-BD09-4293086A311C}"/>
              </a:ext>
            </a:extLst>
          </p:cNvPr>
          <p:cNvSpPr/>
          <p:nvPr/>
        </p:nvSpPr>
        <p:spPr>
          <a:xfrm>
            <a:off x="2473323" y="384153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CF6E4B1-8E26-4139-810D-15800C010FCA}"/>
              </a:ext>
            </a:extLst>
          </p:cNvPr>
          <p:cNvSpPr/>
          <p:nvPr/>
        </p:nvSpPr>
        <p:spPr>
          <a:xfrm>
            <a:off x="2215145" y="417820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284D9C2F-3C6C-4F63-92C8-BBB91D9977E0}"/>
              </a:ext>
            </a:extLst>
          </p:cNvPr>
          <p:cNvSpPr/>
          <p:nvPr/>
        </p:nvSpPr>
        <p:spPr>
          <a:xfrm>
            <a:off x="1992843" y="38184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A8048733-0942-46E7-8609-28E86F2C1078}"/>
              </a:ext>
            </a:extLst>
          </p:cNvPr>
          <p:cNvSpPr/>
          <p:nvPr/>
        </p:nvSpPr>
        <p:spPr>
          <a:xfrm>
            <a:off x="2571750" y="335597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601AB35-D81E-48B7-8F14-35A3F9EE0A2F}"/>
              </a:ext>
            </a:extLst>
          </p:cNvPr>
          <p:cNvSpPr/>
          <p:nvPr/>
        </p:nvSpPr>
        <p:spPr>
          <a:xfrm>
            <a:off x="3167591" y="376850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CCAEBEE-0DAE-424B-95FC-94C122F8BC1C}"/>
              </a:ext>
            </a:extLst>
          </p:cNvPr>
          <p:cNvSpPr/>
          <p:nvPr/>
        </p:nvSpPr>
        <p:spPr>
          <a:xfrm>
            <a:off x="2856274" y="429893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07F80FC1-310C-459D-9022-19F588C110CA}"/>
              </a:ext>
            </a:extLst>
          </p:cNvPr>
          <p:cNvSpPr/>
          <p:nvPr/>
        </p:nvSpPr>
        <p:spPr>
          <a:xfrm>
            <a:off x="1859493" y="429370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6752813E-5B9C-40E1-9037-A7C60257197E}"/>
              </a:ext>
            </a:extLst>
          </p:cNvPr>
          <p:cNvSpPr/>
          <p:nvPr/>
        </p:nvSpPr>
        <p:spPr>
          <a:xfrm>
            <a:off x="5983773" y="2308020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A78912D0-56DE-46CB-BF3F-5E466F38DF45}"/>
              </a:ext>
            </a:extLst>
          </p:cNvPr>
          <p:cNvSpPr/>
          <p:nvPr/>
        </p:nvSpPr>
        <p:spPr>
          <a:xfrm>
            <a:off x="6117123" y="252559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AA7F289B-CF4F-48E4-B874-526D21EC1650}"/>
              </a:ext>
            </a:extLst>
          </p:cNvPr>
          <p:cNvSpPr/>
          <p:nvPr/>
        </p:nvSpPr>
        <p:spPr>
          <a:xfrm>
            <a:off x="5700139" y="267164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60B954C-1032-4D97-9A67-7D029D0DC547}"/>
              </a:ext>
            </a:extLst>
          </p:cNvPr>
          <p:cNvSpPr/>
          <p:nvPr/>
        </p:nvSpPr>
        <p:spPr>
          <a:xfrm>
            <a:off x="6362655" y="2097063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CE986616-67CA-4FE0-8903-2B05D569D19D}"/>
              </a:ext>
            </a:extLst>
          </p:cNvPr>
          <p:cNvSpPr/>
          <p:nvPr/>
        </p:nvSpPr>
        <p:spPr>
          <a:xfrm>
            <a:off x="7351138" y="374845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52446550-9A44-421F-A80B-970ECE7D13B0}"/>
              </a:ext>
            </a:extLst>
          </p:cNvPr>
          <p:cNvSpPr/>
          <p:nvPr/>
        </p:nvSpPr>
        <p:spPr>
          <a:xfrm>
            <a:off x="7092960" y="408513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BE924F84-4B5E-49C0-88E8-94FB3AD4AADA}"/>
              </a:ext>
            </a:extLst>
          </p:cNvPr>
          <p:cNvSpPr/>
          <p:nvPr/>
        </p:nvSpPr>
        <p:spPr>
          <a:xfrm>
            <a:off x="6870658" y="372537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E89389D0-59A7-404C-894B-858610A6AAC4}"/>
              </a:ext>
            </a:extLst>
          </p:cNvPr>
          <p:cNvSpPr/>
          <p:nvPr/>
        </p:nvSpPr>
        <p:spPr>
          <a:xfrm>
            <a:off x="7449565" y="3262896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1F436B62-0576-4879-A8BD-A05EC548B2EF}"/>
              </a:ext>
            </a:extLst>
          </p:cNvPr>
          <p:cNvSpPr/>
          <p:nvPr/>
        </p:nvSpPr>
        <p:spPr>
          <a:xfrm>
            <a:off x="8045406" y="367543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7409D2E4-AB02-41A4-9B27-84C22A4E56C1}"/>
              </a:ext>
            </a:extLst>
          </p:cNvPr>
          <p:cNvSpPr/>
          <p:nvPr/>
        </p:nvSpPr>
        <p:spPr>
          <a:xfrm>
            <a:off x="7734089" y="420585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0898E8C-E621-4DCC-8EFC-6C356BB5250D}"/>
              </a:ext>
            </a:extLst>
          </p:cNvPr>
          <p:cNvSpPr/>
          <p:nvPr/>
        </p:nvSpPr>
        <p:spPr>
          <a:xfrm>
            <a:off x="6737308" y="420062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643F1AC-EC44-4EE0-8943-33A98E9C5579}"/>
              </a:ext>
            </a:extLst>
          </p:cNvPr>
          <p:cNvSpPr/>
          <p:nvPr/>
        </p:nvSpPr>
        <p:spPr>
          <a:xfrm>
            <a:off x="4817838" y="577810"/>
            <a:ext cx="41344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/>
              <a:t>似た特徴を持つデータ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b="1" dirty="0"/>
              <a:t>グループ化</a:t>
            </a:r>
            <a:r>
              <a:rPr lang="ja-JP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51405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70" y="2011888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21845" y="2651182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336215" y="383047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902282-E4B2-4802-9831-2A035BC27FF0}"/>
              </a:ext>
            </a:extLst>
          </p:cNvPr>
          <p:cNvSpPr/>
          <p:nvPr/>
        </p:nvSpPr>
        <p:spPr>
          <a:xfrm>
            <a:off x="5272723" y="2651182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A99FC8A-3786-4C72-9A76-EBCA45772BDC}"/>
              </a:ext>
            </a:extLst>
          </p:cNvPr>
          <p:cNvSpPr/>
          <p:nvPr/>
        </p:nvSpPr>
        <p:spPr>
          <a:xfrm>
            <a:off x="1552989" y="404835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B32C59B-46A9-44D7-B05C-23DCB14C3C55}"/>
              </a:ext>
            </a:extLst>
          </p:cNvPr>
          <p:cNvSpPr/>
          <p:nvPr/>
        </p:nvSpPr>
        <p:spPr>
          <a:xfrm>
            <a:off x="1800755" y="369054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F27445F-300D-4C94-A986-7961A322EAD3}"/>
              </a:ext>
            </a:extLst>
          </p:cNvPr>
          <p:cNvSpPr/>
          <p:nvPr/>
        </p:nvSpPr>
        <p:spPr>
          <a:xfrm>
            <a:off x="1674395" y="355597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995136D-3016-4710-BD09-4293086A311C}"/>
              </a:ext>
            </a:extLst>
          </p:cNvPr>
          <p:cNvSpPr/>
          <p:nvPr/>
        </p:nvSpPr>
        <p:spPr>
          <a:xfrm>
            <a:off x="595677" y="546293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CF6E4B1-8E26-4139-810D-15800C010FCA}"/>
              </a:ext>
            </a:extLst>
          </p:cNvPr>
          <p:cNvSpPr/>
          <p:nvPr/>
        </p:nvSpPr>
        <p:spPr>
          <a:xfrm>
            <a:off x="2007770" y="461518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284D9C2F-3C6C-4F63-92C8-BBB91D9977E0}"/>
              </a:ext>
            </a:extLst>
          </p:cNvPr>
          <p:cNvSpPr/>
          <p:nvPr/>
        </p:nvSpPr>
        <p:spPr>
          <a:xfrm>
            <a:off x="2163397" y="404183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A8048733-0942-46E7-8609-28E86F2C1078}"/>
              </a:ext>
            </a:extLst>
          </p:cNvPr>
          <p:cNvSpPr/>
          <p:nvPr/>
        </p:nvSpPr>
        <p:spPr>
          <a:xfrm>
            <a:off x="1807745" y="410354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601AB35-D81E-48B7-8F14-35A3F9EE0A2F}"/>
              </a:ext>
            </a:extLst>
          </p:cNvPr>
          <p:cNvSpPr/>
          <p:nvPr/>
        </p:nvSpPr>
        <p:spPr>
          <a:xfrm>
            <a:off x="3346340" y="371186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CCAEBEE-0DAE-424B-95FC-94C122F8BC1C}"/>
              </a:ext>
            </a:extLst>
          </p:cNvPr>
          <p:cNvSpPr/>
          <p:nvPr/>
        </p:nvSpPr>
        <p:spPr>
          <a:xfrm>
            <a:off x="3085993" y="52864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07F80FC1-310C-459D-9022-19F588C110CA}"/>
              </a:ext>
            </a:extLst>
          </p:cNvPr>
          <p:cNvSpPr/>
          <p:nvPr/>
        </p:nvSpPr>
        <p:spPr>
          <a:xfrm>
            <a:off x="1323119" y="449260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501C53E-E81F-48D5-A417-BA010B2AD6FF}"/>
              </a:ext>
            </a:extLst>
          </p:cNvPr>
          <p:cNvSpPr/>
          <p:nvPr/>
        </p:nvSpPr>
        <p:spPr>
          <a:xfrm>
            <a:off x="6355186" y="373613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182F7B33-BFAF-4692-A783-67D14C74E874}"/>
              </a:ext>
            </a:extLst>
          </p:cNvPr>
          <p:cNvSpPr/>
          <p:nvPr/>
        </p:nvSpPr>
        <p:spPr>
          <a:xfrm>
            <a:off x="6571960" y="395401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815F42C1-FCC9-4EE6-8079-BB762D72468F}"/>
              </a:ext>
            </a:extLst>
          </p:cNvPr>
          <p:cNvSpPr/>
          <p:nvPr/>
        </p:nvSpPr>
        <p:spPr>
          <a:xfrm>
            <a:off x="6819726" y="359619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E3218E03-0BAF-43C3-ADAD-8FC7AE7F7346}"/>
              </a:ext>
            </a:extLst>
          </p:cNvPr>
          <p:cNvSpPr/>
          <p:nvPr/>
        </p:nvSpPr>
        <p:spPr>
          <a:xfrm>
            <a:off x="6693366" y="346163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A5FE86E6-B352-4F4F-968D-A4B24BA76C14}"/>
              </a:ext>
            </a:extLst>
          </p:cNvPr>
          <p:cNvSpPr/>
          <p:nvPr/>
        </p:nvSpPr>
        <p:spPr>
          <a:xfrm>
            <a:off x="5614648" y="536859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4F7E326-C5B3-442E-9A56-1AC4EE09905B}"/>
              </a:ext>
            </a:extLst>
          </p:cNvPr>
          <p:cNvSpPr/>
          <p:nvPr/>
        </p:nvSpPr>
        <p:spPr>
          <a:xfrm>
            <a:off x="7026741" y="452084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1A480815-4F1F-46B1-9A9D-CC27A8AFA389}"/>
              </a:ext>
            </a:extLst>
          </p:cNvPr>
          <p:cNvSpPr/>
          <p:nvPr/>
        </p:nvSpPr>
        <p:spPr>
          <a:xfrm>
            <a:off x="7182368" y="394748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84FC224E-6A6D-44A4-AD64-9C1F48AFA802}"/>
              </a:ext>
            </a:extLst>
          </p:cNvPr>
          <p:cNvSpPr/>
          <p:nvPr/>
        </p:nvSpPr>
        <p:spPr>
          <a:xfrm>
            <a:off x="6826716" y="400920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FB58F7BC-B929-466C-B554-64C91362E5EC}"/>
              </a:ext>
            </a:extLst>
          </p:cNvPr>
          <p:cNvSpPr/>
          <p:nvPr/>
        </p:nvSpPr>
        <p:spPr>
          <a:xfrm>
            <a:off x="8365311" y="3617519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FC17653-8026-40C3-86E9-C02F844977C9}"/>
              </a:ext>
            </a:extLst>
          </p:cNvPr>
          <p:cNvSpPr/>
          <p:nvPr/>
        </p:nvSpPr>
        <p:spPr>
          <a:xfrm>
            <a:off x="8104964" y="5192086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7C867071-C6E7-417A-BB13-461AE680F282}"/>
              </a:ext>
            </a:extLst>
          </p:cNvPr>
          <p:cNvSpPr/>
          <p:nvPr/>
        </p:nvSpPr>
        <p:spPr>
          <a:xfrm>
            <a:off x="6342090" y="4398261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9EF3F30-0C1C-463D-AE26-9C06E6AA1779}"/>
              </a:ext>
            </a:extLst>
          </p:cNvPr>
          <p:cNvSpPr/>
          <p:nvPr/>
        </p:nvSpPr>
        <p:spPr>
          <a:xfrm>
            <a:off x="4634437" y="543930"/>
            <a:ext cx="44740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/>
              <a:t>正常なデータと異常なデータを区別</a:t>
            </a:r>
            <a:r>
              <a:rPr lang="ja-JP" altLang="en-US" sz="2800" dirty="0"/>
              <a:t>（ここでは、中心に集まっているものが正常としている）</a:t>
            </a:r>
            <a:endParaRPr lang="en-US" altLang="ja-JP" sz="2800" dirty="0"/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28A4A2D8-4397-4E9B-895A-84B0D48F5FD3}"/>
              </a:ext>
            </a:extLst>
          </p:cNvPr>
          <p:cNvSpPr/>
          <p:nvPr/>
        </p:nvSpPr>
        <p:spPr>
          <a:xfrm>
            <a:off x="4339277" y="3915012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67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自己符号化（オートエンコード）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380286" y="281769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A99FC8A-3786-4C72-9A76-EBCA45772BDC}"/>
              </a:ext>
            </a:extLst>
          </p:cNvPr>
          <p:cNvSpPr/>
          <p:nvPr/>
        </p:nvSpPr>
        <p:spPr>
          <a:xfrm>
            <a:off x="1538062" y="303557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B32C59B-46A9-44D7-B05C-23DCB14C3C55}"/>
              </a:ext>
            </a:extLst>
          </p:cNvPr>
          <p:cNvSpPr/>
          <p:nvPr/>
        </p:nvSpPr>
        <p:spPr>
          <a:xfrm>
            <a:off x="1758388" y="264709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F27445F-300D-4C94-A986-7961A322EAD3}"/>
              </a:ext>
            </a:extLst>
          </p:cNvPr>
          <p:cNvSpPr/>
          <p:nvPr/>
        </p:nvSpPr>
        <p:spPr>
          <a:xfrm>
            <a:off x="1659468" y="254319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995136D-3016-4710-BD09-4293086A311C}"/>
              </a:ext>
            </a:extLst>
          </p:cNvPr>
          <p:cNvSpPr/>
          <p:nvPr/>
        </p:nvSpPr>
        <p:spPr>
          <a:xfrm>
            <a:off x="1321288" y="383199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CF6E4B1-8E26-4139-810D-15800C010FCA}"/>
              </a:ext>
            </a:extLst>
          </p:cNvPr>
          <p:cNvSpPr/>
          <p:nvPr/>
        </p:nvSpPr>
        <p:spPr>
          <a:xfrm>
            <a:off x="1926168" y="338547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284D9C2F-3C6C-4F63-92C8-BBB91D9977E0}"/>
              </a:ext>
            </a:extLst>
          </p:cNvPr>
          <p:cNvSpPr/>
          <p:nvPr/>
        </p:nvSpPr>
        <p:spPr>
          <a:xfrm>
            <a:off x="2180328" y="306626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A8048733-0942-46E7-8609-28E86F2C1078}"/>
              </a:ext>
            </a:extLst>
          </p:cNvPr>
          <p:cNvSpPr/>
          <p:nvPr/>
        </p:nvSpPr>
        <p:spPr>
          <a:xfrm>
            <a:off x="1792818" y="309076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601AB35-D81E-48B7-8F14-35A3F9EE0A2F}"/>
              </a:ext>
            </a:extLst>
          </p:cNvPr>
          <p:cNvSpPr/>
          <p:nvPr/>
        </p:nvSpPr>
        <p:spPr>
          <a:xfrm>
            <a:off x="2469305" y="28320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CCAEBEE-0DAE-424B-95FC-94C122F8BC1C}"/>
              </a:ext>
            </a:extLst>
          </p:cNvPr>
          <p:cNvSpPr/>
          <p:nvPr/>
        </p:nvSpPr>
        <p:spPr>
          <a:xfrm>
            <a:off x="1005083" y="345850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07F80FC1-310C-459D-9022-19F588C110CA}"/>
              </a:ext>
            </a:extLst>
          </p:cNvPr>
          <p:cNvSpPr/>
          <p:nvPr/>
        </p:nvSpPr>
        <p:spPr>
          <a:xfrm>
            <a:off x="1308192" y="347982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1D835F39-1FF4-4F5F-9F15-1AE1DAC337D0}"/>
              </a:ext>
            </a:extLst>
          </p:cNvPr>
          <p:cNvSpPr/>
          <p:nvPr/>
        </p:nvSpPr>
        <p:spPr>
          <a:xfrm>
            <a:off x="2535980" y="297686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0DB84B26-58CA-4C78-8DA5-E28A3516B04D}"/>
              </a:ext>
            </a:extLst>
          </p:cNvPr>
          <p:cNvSpPr/>
          <p:nvPr/>
        </p:nvSpPr>
        <p:spPr>
          <a:xfrm>
            <a:off x="2326296" y="309468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675A38BC-033D-46D3-997C-369C6B194572}"/>
              </a:ext>
            </a:extLst>
          </p:cNvPr>
          <p:cNvSpPr/>
          <p:nvPr/>
        </p:nvSpPr>
        <p:spPr>
          <a:xfrm>
            <a:off x="1771366" y="289071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FDC83A2B-BA94-4967-8787-C65D695DBE56}"/>
              </a:ext>
            </a:extLst>
          </p:cNvPr>
          <p:cNvSpPr/>
          <p:nvPr/>
        </p:nvSpPr>
        <p:spPr>
          <a:xfrm>
            <a:off x="1461728" y="315348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F3FFE35B-E391-4BD0-A824-0B3CE728A8CF}"/>
              </a:ext>
            </a:extLst>
          </p:cNvPr>
          <p:cNvSpPr/>
          <p:nvPr/>
        </p:nvSpPr>
        <p:spPr>
          <a:xfrm>
            <a:off x="1277584" y="364097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58D927AE-11D9-47DB-A2F2-368F06CDFC6C}"/>
              </a:ext>
            </a:extLst>
          </p:cNvPr>
          <p:cNvSpPr/>
          <p:nvPr/>
        </p:nvSpPr>
        <p:spPr>
          <a:xfrm>
            <a:off x="1193724" y="323959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F86E0547-F675-4A1B-A9D8-C23CDD8C7332}"/>
              </a:ext>
            </a:extLst>
          </p:cNvPr>
          <p:cNvSpPr/>
          <p:nvPr/>
        </p:nvSpPr>
        <p:spPr>
          <a:xfrm>
            <a:off x="1583506" y="281532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256D5AA4-D1DE-47BA-B2C7-C334C098447F}"/>
              </a:ext>
            </a:extLst>
          </p:cNvPr>
          <p:cNvSpPr/>
          <p:nvPr/>
        </p:nvSpPr>
        <p:spPr>
          <a:xfrm>
            <a:off x="1210137" y="305071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A4EA916B-B8F4-4475-9BB3-9AD5440E4806}"/>
              </a:ext>
            </a:extLst>
          </p:cNvPr>
          <p:cNvSpPr/>
          <p:nvPr/>
        </p:nvSpPr>
        <p:spPr>
          <a:xfrm>
            <a:off x="1426394" y="332119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1685EA28-3395-49B2-9C21-29F60C46A328}"/>
              </a:ext>
            </a:extLst>
          </p:cNvPr>
          <p:cNvSpPr/>
          <p:nvPr/>
        </p:nvSpPr>
        <p:spPr>
          <a:xfrm>
            <a:off x="1913223" y="297902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コンテンツ プレースホルダー 2">
            <a:extLst>
              <a:ext uri="{FF2B5EF4-FFF2-40B4-BE49-F238E27FC236}">
                <a16:creationId xmlns:a16="http://schemas.microsoft.com/office/drawing/2014/main" id="{3EE3449C-BA99-4BA7-ADC4-D755DBAF9AFD}"/>
              </a:ext>
            </a:extLst>
          </p:cNvPr>
          <p:cNvSpPr txBox="1">
            <a:spLocks/>
          </p:cNvSpPr>
          <p:nvPr/>
        </p:nvSpPr>
        <p:spPr>
          <a:xfrm>
            <a:off x="7817097" y="1320917"/>
            <a:ext cx="1267453" cy="741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低次元の特徴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6D132CF-D7C8-411B-86B2-B73255398400}"/>
              </a:ext>
            </a:extLst>
          </p:cNvPr>
          <p:cNvSpPr/>
          <p:nvPr/>
        </p:nvSpPr>
        <p:spPr>
          <a:xfrm>
            <a:off x="4243793" y="1588207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59300418-208D-4455-A8F0-43757C169AD6}"/>
              </a:ext>
            </a:extLst>
          </p:cNvPr>
          <p:cNvSpPr/>
          <p:nvPr/>
        </p:nvSpPr>
        <p:spPr>
          <a:xfrm>
            <a:off x="5317161" y="276750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B6CC991-32D1-4C7C-9C69-6B8139634406}"/>
              </a:ext>
            </a:extLst>
          </p:cNvPr>
          <p:cNvSpPr/>
          <p:nvPr/>
        </p:nvSpPr>
        <p:spPr>
          <a:xfrm>
            <a:off x="5474937" y="298538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253F4952-0F56-4E94-9F95-4FC9F07502EF}"/>
              </a:ext>
            </a:extLst>
          </p:cNvPr>
          <p:cNvSpPr/>
          <p:nvPr/>
        </p:nvSpPr>
        <p:spPr>
          <a:xfrm>
            <a:off x="5695263" y="259690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9B2D34ED-B5E5-466C-B1A0-529645DD0ADD}"/>
              </a:ext>
            </a:extLst>
          </p:cNvPr>
          <p:cNvSpPr/>
          <p:nvPr/>
        </p:nvSpPr>
        <p:spPr>
          <a:xfrm>
            <a:off x="5596343" y="249300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F211868E-D9F4-41DF-8273-618429A97BC6}"/>
              </a:ext>
            </a:extLst>
          </p:cNvPr>
          <p:cNvSpPr/>
          <p:nvPr/>
        </p:nvSpPr>
        <p:spPr>
          <a:xfrm>
            <a:off x="5258163" y="378180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70700A45-26AF-4C1B-B248-BDA2143AA2C0}"/>
              </a:ext>
            </a:extLst>
          </p:cNvPr>
          <p:cNvSpPr/>
          <p:nvPr/>
        </p:nvSpPr>
        <p:spPr>
          <a:xfrm>
            <a:off x="5863043" y="333528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3A757382-DBCD-4802-B792-5099D1EDD042}"/>
              </a:ext>
            </a:extLst>
          </p:cNvPr>
          <p:cNvSpPr/>
          <p:nvPr/>
        </p:nvSpPr>
        <p:spPr>
          <a:xfrm>
            <a:off x="6117203" y="301607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72AA592B-FD51-424E-91EC-406191C3EC2E}"/>
              </a:ext>
            </a:extLst>
          </p:cNvPr>
          <p:cNvSpPr/>
          <p:nvPr/>
        </p:nvSpPr>
        <p:spPr>
          <a:xfrm>
            <a:off x="5729693" y="304057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0139D649-6CDC-4C46-8979-CA56C55FCD5A}"/>
              </a:ext>
            </a:extLst>
          </p:cNvPr>
          <p:cNvSpPr/>
          <p:nvPr/>
        </p:nvSpPr>
        <p:spPr>
          <a:xfrm>
            <a:off x="6406180" y="278184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8E230365-EECD-4EE0-8779-204A8540AC93}"/>
              </a:ext>
            </a:extLst>
          </p:cNvPr>
          <p:cNvSpPr/>
          <p:nvPr/>
        </p:nvSpPr>
        <p:spPr>
          <a:xfrm>
            <a:off x="4941958" y="340831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BB62294A-3330-416C-8912-22D823144E0A}"/>
              </a:ext>
            </a:extLst>
          </p:cNvPr>
          <p:cNvSpPr/>
          <p:nvPr/>
        </p:nvSpPr>
        <p:spPr>
          <a:xfrm>
            <a:off x="5245067" y="342963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82322E89-2886-4394-AD2E-F0411266E297}"/>
              </a:ext>
            </a:extLst>
          </p:cNvPr>
          <p:cNvSpPr/>
          <p:nvPr/>
        </p:nvSpPr>
        <p:spPr>
          <a:xfrm>
            <a:off x="6472855" y="292667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B66799B5-5666-4D91-9916-A63C27592AC3}"/>
              </a:ext>
            </a:extLst>
          </p:cNvPr>
          <p:cNvSpPr/>
          <p:nvPr/>
        </p:nvSpPr>
        <p:spPr>
          <a:xfrm>
            <a:off x="6263171" y="304449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>
            <a:extLst>
              <a:ext uri="{FF2B5EF4-FFF2-40B4-BE49-F238E27FC236}">
                <a16:creationId xmlns:a16="http://schemas.microsoft.com/office/drawing/2014/main" id="{A1C96599-45F6-4764-84FD-0F0E7F15E727}"/>
              </a:ext>
            </a:extLst>
          </p:cNvPr>
          <p:cNvSpPr/>
          <p:nvPr/>
        </p:nvSpPr>
        <p:spPr>
          <a:xfrm>
            <a:off x="5708241" y="2840526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3DC8F34C-01F0-4019-B8F1-1C679DEEB52F}"/>
              </a:ext>
            </a:extLst>
          </p:cNvPr>
          <p:cNvSpPr/>
          <p:nvPr/>
        </p:nvSpPr>
        <p:spPr>
          <a:xfrm>
            <a:off x="5398603" y="310329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>
            <a:extLst>
              <a:ext uri="{FF2B5EF4-FFF2-40B4-BE49-F238E27FC236}">
                <a16:creationId xmlns:a16="http://schemas.microsoft.com/office/drawing/2014/main" id="{288C3298-8119-4B6C-BBFB-2006661A0A0F}"/>
              </a:ext>
            </a:extLst>
          </p:cNvPr>
          <p:cNvSpPr/>
          <p:nvPr/>
        </p:nvSpPr>
        <p:spPr>
          <a:xfrm>
            <a:off x="5214459" y="359078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07450DEE-6F2F-4501-A74F-EF160B3ED86A}"/>
              </a:ext>
            </a:extLst>
          </p:cNvPr>
          <p:cNvSpPr/>
          <p:nvPr/>
        </p:nvSpPr>
        <p:spPr>
          <a:xfrm>
            <a:off x="5130599" y="318940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AB12318E-1B04-4377-BACD-0A1F2DCB7FB4}"/>
              </a:ext>
            </a:extLst>
          </p:cNvPr>
          <p:cNvSpPr/>
          <p:nvPr/>
        </p:nvSpPr>
        <p:spPr>
          <a:xfrm>
            <a:off x="5520381" y="276513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1D0899F5-47C3-4993-ADC0-6391FAF8EF00}"/>
              </a:ext>
            </a:extLst>
          </p:cNvPr>
          <p:cNvSpPr/>
          <p:nvPr/>
        </p:nvSpPr>
        <p:spPr>
          <a:xfrm>
            <a:off x="5147012" y="300052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64ADD1A8-F253-48DA-89EC-5C06AC9AC96A}"/>
              </a:ext>
            </a:extLst>
          </p:cNvPr>
          <p:cNvSpPr/>
          <p:nvPr/>
        </p:nvSpPr>
        <p:spPr>
          <a:xfrm>
            <a:off x="5363269" y="327100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E454B11C-2BE8-4559-A29E-2EBE28DF3B6D}"/>
              </a:ext>
            </a:extLst>
          </p:cNvPr>
          <p:cNvSpPr/>
          <p:nvPr/>
        </p:nvSpPr>
        <p:spPr>
          <a:xfrm>
            <a:off x="5850098" y="292883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矢印: 右 85">
            <a:extLst>
              <a:ext uri="{FF2B5EF4-FFF2-40B4-BE49-F238E27FC236}">
                <a16:creationId xmlns:a16="http://schemas.microsoft.com/office/drawing/2014/main" id="{C5A96EF4-274D-49AF-91EA-27E106BDEA6E}"/>
              </a:ext>
            </a:extLst>
          </p:cNvPr>
          <p:cNvSpPr/>
          <p:nvPr/>
        </p:nvSpPr>
        <p:spPr>
          <a:xfrm>
            <a:off x="3832082" y="2826660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C232DFD-4DC9-4F96-A917-AEC116F09923}"/>
              </a:ext>
            </a:extLst>
          </p:cNvPr>
          <p:cNvSpPr/>
          <p:nvPr/>
        </p:nvSpPr>
        <p:spPr>
          <a:xfrm>
            <a:off x="8271688" y="2038349"/>
            <a:ext cx="358325" cy="2381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B2B92A7-5F25-41F9-A9E3-4CF1A5134607}"/>
              </a:ext>
            </a:extLst>
          </p:cNvPr>
          <p:cNvCxnSpPr/>
          <p:nvPr/>
        </p:nvCxnSpPr>
        <p:spPr>
          <a:xfrm>
            <a:off x="8271688" y="219286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B732DDB7-4216-427C-97AD-7EA2659139FC}"/>
              </a:ext>
            </a:extLst>
          </p:cNvPr>
          <p:cNvCxnSpPr/>
          <p:nvPr/>
        </p:nvCxnSpPr>
        <p:spPr>
          <a:xfrm>
            <a:off x="8271686" y="235161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16934CDE-EA6C-481F-A06E-FFF1E3D08EF0}"/>
              </a:ext>
            </a:extLst>
          </p:cNvPr>
          <p:cNvCxnSpPr/>
          <p:nvPr/>
        </p:nvCxnSpPr>
        <p:spPr>
          <a:xfrm>
            <a:off x="8271684" y="251036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48CDB145-81D7-463D-B593-2CD529F2FA96}"/>
              </a:ext>
            </a:extLst>
          </p:cNvPr>
          <p:cNvCxnSpPr/>
          <p:nvPr/>
        </p:nvCxnSpPr>
        <p:spPr>
          <a:xfrm>
            <a:off x="8271682" y="266911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02A5C989-5012-4BAE-BA3C-57FCB7B9F97E}"/>
              </a:ext>
            </a:extLst>
          </p:cNvPr>
          <p:cNvCxnSpPr/>
          <p:nvPr/>
        </p:nvCxnSpPr>
        <p:spPr>
          <a:xfrm>
            <a:off x="8271680" y="282786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B0A13A6B-602C-4DB6-9768-59B6C360C11E}"/>
              </a:ext>
            </a:extLst>
          </p:cNvPr>
          <p:cNvCxnSpPr/>
          <p:nvPr/>
        </p:nvCxnSpPr>
        <p:spPr>
          <a:xfrm>
            <a:off x="8271678" y="298661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26AEFCC8-A75B-442C-BB02-1EDEC205D0FD}"/>
              </a:ext>
            </a:extLst>
          </p:cNvPr>
          <p:cNvCxnSpPr/>
          <p:nvPr/>
        </p:nvCxnSpPr>
        <p:spPr>
          <a:xfrm>
            <a:off x="8271676" y="314536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D8693EE8-88E1-48AD-8E1D-0B7F961104B7}"/>
              </a:ext>
            </a:extLst>
          </p:cNvPr>
          <p:cNvCxnSpPr/>
          <p:nvPr/>
        </p:nvCxnSpPr>
        <p:spPr>
          <a:xfrm>
            <a:off x="8271674" y="330411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1D468-1B93-4D06-B335-8FC7C9721528}"/>
              </a:ext>
            </a:extLst>
          </p:cNvPr>
          <p:cNvCxnSpPr/>
          <p:nvPr/>
        </p:nvCxnSpPr>
        <p:spPr>
          <a:xfrm>
            <a:off x="8271672" y="346286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89F538C8-2188-4545-BEEC-AC88E55B1EB6}"/>
              </a:ext>
            </a:extLst>
          </p:cNvPr>
          <p:cNvCxnSpPr/>
          <p:nvPr/>
        </p:nvCxnSpPr>
        <p:spPr>
          <a:xfrm>
            <a:off x="8271670" y="362161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A0B8CB4B-2D95-4843-85A3-27BEB26F57FB}"/>
              </a:ext>
            </a:extLst>
          </p:cNvPr>
          <p:cNvCxnSpPr/>
          <p:nvPr/>
        </p:nvCxnSpPr>
        <p:spPr>
          <a:xfrm>
            <a:off x="8271668" y="378036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392684ED-132A-431E-934A-ABBC8981BCF9}"/>
              </a:ext>
            </a:extLst>
          </p:cNvPr>
          <p:cNvCxnSpPr/>
          <p:nvPr/>
        </p:nvCxnSpPr>
        <p:spPr>
          <a:xfrm>
            <a:off x="8271666" y="393911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6EAE0B8B-5CA9-45B1-833C-72B59E303DB8}"/>
              </a:ext>
            </a:extLst>
          </p:cNvPr>
          <p:cNvCxnSpPr/>
          <p:nvPr/>
        </p:nvCxnSpPr>
        <p:spPr>
          <a:xfrm>
            <a:off x="8271664" y="409786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4EA62192-644E-49B2-AA81-92FB47B82D33}"/>
              </a:ext>
            </a:extLst>
          </p:cNvPr>
          <p:cNvCxnSpPr/>
          <p:nvPr/>
        </p:nvCxnSpPr>
        <p:spPr>
          <a:xfrm>
            <a:off x="8271662" y="4256617"/>
            <a:ext cx="358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932DFD30-8128-444F-AECC-AE6FD538FF71}"/>
              </a:ext>
            </a:extLst>
          </p:cNvPr>
          <p:cNvSpPr/>
          <p:nvPr/>
        </p:nvSpPr>
        <p:spPr>
          <a:xfrm>
            <a:off x="3925435" y="4885425"/>
            <a:ext cx="48088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/>
              <a:t>入力データ</a:t>
            </a:r>
            <a:r>
              <a:rPr lang="ja-JP" altLang="en-US" sz="2800" dirty="0"/>
              <a:t>を</a:t>
            </a:r>
            <a:r>
              <a:rPr lang="ja-JP" altLang="en-US" sz="2800" b="1" dirty="0"/>
              <a:t>低次元の特徴に圧縮</a:t>
            </a:r>
            <a:r>
              <a:rPr lang="ja-JP" altLang="en-US" sz="2800" dirty="0"/>
              <a:t>し、その後、その低次元の特徴から</a:t>
            </a:r>
            <a:r>
              <a:rPr lang="ja-JP" altLang="en-US" sz="2800" b="1" dirty="0"/>
              <a:t>元のデータを再構築</a:t>
            </a:r>
            <a:endParaRPr lang="en-US" altLang="ja-JP" sz="2800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65F2A8F-C7F2-490F-8353-E36D6BC9E8D4}"/>
              </a:ext>
            </a:extLst>
          </p:cNvPr>
          <p:cNvCxnSpPr>
            <a:endCxn id="67" idx="6"/>
          </p:cNvCxnSpPr>
          <p:nvPr/>
        </p:nvCxnSpPr>
        <p:spPr>
          <a:xfrm flipH="1">
            <a:off x="5828613" y="2120651"/>
            <a:ext cx="2443049" cy="549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2A46041A-D4AC-441B-9C80-D64BBD9100C4}"/>
              </a:ext>
            </a:extLst>
          </p:cNvPr>
          <p:cNvCxnSpPr>
            <a:cxnSpLocks/>
          </p:cNvCxnSpPr>
          <p:nvPr/>
        </p:nvCxnSpPr>
        <p:spPr>
          <a:xfrm flipH="1">
            <a:off x="5141780" y="2280540"/>
            <a:ext cx="3129882" cy="115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A29D19BC-60E7-45AD-894C-BCB609B5BCC5}"/>
              </a:ext>
            </a:extLst>
          </p:cNvPr>
          <p:cNvCxnSpPr>
            <a:cxnSpLocks/>
          </p:cNvCxnSpPr>
          <p:nvPr/>
        </p:nvCxnSpPr>
        <p:spPr>
          <a:xfrm flipH="1">
            <a:off x="6329846" y="2422301"/>
            <a:ext cx="1941811" cy="48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19571533-5147-47B1-BC7F-C8D943D6CCA6}"/>
              </a:ext>
            </a:extLst>
          </p:cNvPr>
          <p:cNvCxnSpPr>
            <a:cxnSpLocks/>
            <a:endCxn id="70" idx="7"/>
          </p:cNvCxnSpPr>
          <p:nvPr/>
        </p:nvCxnSpPr>
        <p:spPr>
          <a:xfrm flipH="1">
            <a:off x="5976864" y="2593809"/>
            <a:ext cx="2303306" cy="762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D905FFCE-D5AB-432E-A4CF-0BB982101368}"/>
              </a:ext>
            </a:extLst>
          </p:cNvPr>
          <p:cNvCxnSpPr>
            <a:cxnSpLocks/>
            <a:endCxn id="82" idx="5"/>
          </p:cNvCxnSpPr>
          <p:nvPr/>
        </p:nvCxnSpPr>
        <p:spPr>
          <a:xfrm flipH="1">
            <a:off x="5634202" y="2749399"/>
            <a:ext cx="2637454" cy="14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7E3FBCE5-2FC7-41AF-B7CC-9189BD979D62}"/>
              </a:ext>
            </a:extLst>
          </p:cNvPr>
          <p:cNvCxnSpPr>
            <a:cxnSpLocks/>
          </p:cNvCxnSpPr>
          <p:nvPr/>
        </p:nvCxnSpPr>
        <p:spPr>
          <a:xfrm flipH="1">
            <a:off x="5291540" y="2901719"/>
            <a:ext cx="2980116" cy="143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C215A0ED-5391-4B05-BE60-8894232FB323}"/>
              </a:ext>
            </a:extLst>
          </p:cNvPr>
          <p:cNvCxnSpPr>
            <a:cxnSpLocks/>
            <a:endCxn id="80" idx="6"/>
          </p:cNvCxnSpPr>
          <p:nvPr/>
        </p:nvCxnSpPr>
        <p:spPr>
          <a:xfrm flipH="1">
            <a:off x="5347809" y="3056143"/>
            <a:ext cx="2923848" cy="607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B6040E46-9268-4792-8663-183F409896FD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020568" y="3185519"/>
            <a:ext cx="2251120" cy="43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2448011F-9481-40C3-AA8B-33BD8AFF2164}"/>
              </a:ext>
            </a:extLst>
          </p:cNvPr>
          <p:cNvCxnSpPr>
            <a:cxnSpLocks/>
          </p:cNvCxnSpPr>
          <p:nvPr/>
        </p:nvCxnSpPr>
        <p:spPr>
          <a:xfrm flipH="1" flipV="1">
            <a:off x="4996845" y="3287579"/>
            <a:ext cx="3274812" cy="9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B456DBE2-2B7F-4ACB-983B-89CB9D7D4B02}"/>
              </a:ext>
            </a:extLst>
          </p:cNvPr>
          <p:cNvCxnSpPr>
            <a:cxnSpLocks/>
            <a:endCxn id="77" idx="6"/>
          </p:cNvCxnSpPr>
          <p:nvPr/>
        </p:nvCxnSpPr>
        <p:spPr>
          <a:xfrm flipH="1" flipV="1">
            <a:off x="6396521" y="3117515"/>
            <a:ext cx="1883650" cy="40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55D7F4E7-32F1-4C58-9433-C33DCE3BE7E0}"/>
              </a:ext>
            </a:extLst>
          </p:cNvPr>
          <p:cNvCxnSpPr>
            <a:cxnSpLocks/>
            <a:endCxn id="67" idx="4"/>
          </p:cNvCxnSpPr>
          <p:nvPr/>
        </p:nvCxnSpPr>
        <p:spPr>
          <a:xfrm flipH="1" flipV="1">
            <a:off x="5761938" y="2742950"/>
            <a:ext cx="2482762" cy="971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9218BB95-21A6-416D-8BA2-BA3CEC27749D}"/>
              </a:ext>
            </a:extLst>
          </p:cNvPr>
          <p:cNvCxnSpPr>
            <a:cxnSpLocks/>
            <a:endCxn id="79" idx="6"/>
          </p:cNvCxnSpPr>
          <p:nvPr/>
        </p:nvCxnSpPr>
        <p:spPr>
          <a:xfrm flipH="1" flipV="1">
            <a:off x="5531953" y="3176316"/>
            <a:ext cx="2748060" cy="70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92DD6124-07D1-4855-8EAD-69E45A6F506F}"/>
              </a:ext>
            </a:extLst>
          </p:cNvPr>
          <p:cNvCxnSpPr>
            <a:cxnSpLocks/>
            <a:endCxn id="84" idx="3"/>
          </p:cNvCxnSpPr>
          <p:nvPr/>
        </p:nvCxnSpPr>
        <p:spPr>
          <a:xfrm flipH="1" flipV="1">
            <a:off x="5382798" y="3395664"/>
            <a:ext cx="2888706" cy="632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ABDC0C76-CD05-494D-81A3-9D07B15CC71C}"/>
              </a:ext>
            </a:extLst>
          </p:cNvPr>
          <p:cNvCxnSpPr>
            <a:cxnSpLocks/>
            <a:endCxn id="66" idx="7"/>
          </p:cNvCxnSpPr>
          <p:nvPr/>
        </p:nvCxnSpPr>
        <p:spPr>
          <a:xfrm flipH="1" flipV="1">
            <a:off x="5588758" y="3006772"/>
            <a:ext cx="2682748" cy="118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00DF7A66-BB6B-4248-BC89-A16281969C74}"/>
              </a:ext>
            </a:extLst>
          </p:cNvPr>
          <p:cNvCxnSpPr>
            <a:cxnSpLocks/>
            <a:endCxn id="65" idx="4"/>
          </p:cNvCxnSpPr>
          <p:nvPr/>
        </p:nvCxnSpPr>
        <p:spPr>
          <a:xfrm flipH="1" flipV="1">
            <a:off x="5383836" y="2913551"/>
            <a:ext cx="2887668" cy="1412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0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Google Colaboratory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237440" y="3837765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https://colab.research.google.com/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オンラインで動く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の機能を持つ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や種々の機能が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インストール済み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77" y="749930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39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教師なし学習の重要性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教師なし学習は、</a:t>
            </a:r>
            <a:r>
              <a:rPr lang="ja-JP" altLang="en-US" sz="2400" b="1" u="sng" dirty="0"/>
              <a:t>大量のデータからパターンを発見</a:t>
            </a:r>
            <a:r>
              <a:rPr lang="ja-JP" altLang="en-US" sz="2400" dirty="0"/>
              <a:t>する能力がある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r>
              <a:rPr lang="ja-JP" altLang="en-US" sz="2400" b="1" dirty="0"/>
              <a:t>クラスタリング</a:t>
            </a:r>
            <a:endParaRPr lang="en-US" altLang="ja-JP" sz="2400" b="1" dirty="0"/>
          </a:p>
          <a:p>
            <a:r>
              <a:rPr lang="ja-JP" altLang="en-US" sz="2400" b="1" dirty="0"/>
              <a:t>分離</a:t>
            </a:r>
            <a:endParaRPr lang="en-US" altLang="ja-JP" sz="2400" b="1" dirty="0"/>
          </a:p>
          <a:p>
            <a:r>
              <a:rPr lang="ja-JP" altLang="en-US" sz="2400" b="1" dirty="0"/>
              <a:t>自己符号化（オートエンコード）</a:t>
            </a:r>
            <a:endParaRPr lang="en-US" altLang="ja-JP" sz="2400" b="1" dirty="0"/>
          </a:p>
          <a:p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さまざまな応用がある。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データの分析、データの複雑さの縮小、異常検知</a:t>
            </a:r>
            <a:r>
              <a:rPr lang="ja-JP" altLang="en-US" sz="2400" dirty="0"/>
              <a:t>など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964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教師なし学習のまとめ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2"/>
            <a:ext cx="8822155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教師なし学習の基本</a:t>
            </a:r>
            <a:endParaRPr lang="ja-JP" altLang="en-US" sz="2400" dirty="0"/>
          </a:p>
          <a:p>
            <a:r>
              <a:rPr lang="ja-JP" altLang="en-US" sz="2400" dirty="0"/>
              <a:t>訓練データに</a:t>
            </a:r>
            <a:r>
              <a:rPr lang="ja-JP" altLang="en-US" sz="2400" b="1" u="sng" dirty="0"/>
              <a:t>正解ラベル（</a:t>
            </a:r>
            <a:r>
              <a:rPr lang="en-US" altLang="ja-JP" sz="2400" b="1" u="sng" dirty="0"/>
              <a:t>y</a:t>
            </a:r>
            <a:r>
              <a:rPr lang="ja-JP" altLang="en-US" sz="2400" b="1" u="sng" dirty="0"/>
              <a:t>）が含まれない</a:t>
            </a:r>
            <a:r>
              <a:rPr lang="ja-JP" altLang="en-US" sz="2400" dirty="0"/>
              <a:t>タイプ</a:t>
            </a:r>
          </a:p>
          <a:p>
            <a:r>
              <a:rPr lang="ja-JP" altLang="en-US" sz="2400" dirty="0"/>
              <a:t>入力データ（</a:t>
            </a:r>
            <a:r>
              <a:rPr lang="en-US" altLang="ja-JP" sz="2400" dirty="0"/>
              <a:t>x</a:t>
            </a:r>
            <a:r>
              <a:rPr lang="ja-JP" altLang="en-US" sz="2400" dirty="0"/>
              <a:t>）のみを使用</a:t>
            </a:r>
          </a:p>
          <a:p>
            <a:pPr marL="0" indent="0">
              <a:buNone/>
            </a:pPr>
            <a:r>
              <a:rPr lang="ja-JP" altLang="en-US" sz="2400" b="1" u="sng" dirty="0"/>
              <a:t>教師なし学習の主なタスク</a:t>
            </a:r>
            <a:endParaRPr lang="ja-JP" altLang="en-US" sz="2400" u="sng" dirty="0"/>
          </a:p>
          <a:p>
            <a:r>
              <a:rPr lang="ja-JP" altLang="en-US" sz="2400" b="1" dirty="0"/>
              <a:t>クラスタリング</a:t>
            </a:r>
            <a:r>
              <a:rPr lang="ja-JP" altLang="en-US" sz="2400" dirty="0"/>
              <a:t>：</a:t>
            </a:r>
            <a:r>
              <a:rPr lang="ja-JP" altLang="en-US" sz="2400" b="1" dirty="0"/>
              <a:t>似た特徴を持つデータ</a:t>
            </a:r>
            <a:r>
              <a:rPr lang="ja-JP" altLang="en-US" sz="2400" dirty="0"/>
              <a:t>を</a:t>
            </a:r>
            <a:r>
              <a:rPr lang="ja-JP" altLang="en-US" sz="2400" b="1" dirty="0"/>
              <a:t>グループ化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r>
              <a:rPr lang="ja-JP" altLang="en-US" sz="2400" b="1" dirty="0"/>
              <a:t>分離</a:t>
            </a:r>
            <a:r>
              <a:rPr lang="ja-JP" altLang="en-US" sz="2400" dirty="0"/>
              <a:t>：</a:t>
            </a:r>
            <a:r>
              <a:rPr lang="ja-JP" altLang="en-US" sz="2400" b="1" dirty="0"/>
              <a:t>正常なデータと異常なデータを区別</a:t>
            </a:r>
            <a:endParaRPr lang="en-US" altLang="ja-JP" sz="2400" dirty="0"/>
          </a:p>
          <a:p>
            <a:r>
              <a:rPr lang="ja-JP" altLang="en-US" sz="2400" b="1" dirty="0"/>
              <a:t>オートエンコード（自己符号化）</a:t>
            </a:r>
            <a:r>
              <a:rPr lang="ja-JP" altLang="en-US" sz="2400" dirty="0"/>
              <a:t>：</a:t>
            </a:r>
            <a:r>
              <a:rPr lang="ja-JP" altLang="en-US" sz="2400" b="1" dirty="0"/>
              <a:t>入力データ</a:t>
            </a:r>
            <a:r>
              <a:rPr lang="ja-JP" altLang="en-US" sz="2400" dirty="0"/>
              <a:t>を</a:t>
            </a:r>
            <a:r>
              <a:rPr lang="ja-JP" altLang="en-US" sz="2400" b="1" dirty="0"/>
              <a:t>低次元の特徴に圧縮</a:t>
            </a:r>
            <a:r>
              <a:rPr lang="ja-JP" altLang="en-US" sz="2400" dirty="0"/>
              <a:t>し、その後、その低次元の特徴から</a:t>
            </a:r>
            <a:r>
              <a:rPr lang="ja-JP" altLang="en-US" sz="2400" b="1" dirty="0"/>
              <a:t>元のデータを再構築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u="sng" dirty="0"/>
              <a:t>教師なし学習の応用</a:t>
            </a:r>
            <a:endParaRPr lang="ja-JP" altLang="en-US" sz="2400" u="sng" dirty="0"/>
          </a:p>
          <a:p>
            <a:pPr marL="0" indent="0">
              <a:buNone/>
            </a:pPr>
            <a:r>
              <a:rPr lang="ja-JP" altLang="en-US" sz="2400" b="1" dirty="0"/>
              <a:t>データの分析、データの複雑さの縮小、異常検知</a:t>
            </a:r>
            <a:r>
              <a:rPr lang="ja-JP" altLang="en-US" sz="2400" dirty="0"/>
              <a:t>など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24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3-6. </a:t>
            </a:r>
            <a:r>
              <a:rPr lang="ja-JP" altLang="en-US" sz="4500" dirty="0">
                <a:solidFill>
                  <a:schemeClr val="tx2"/>
                </a:solidFill>
              </a:rPr>
              <a:t>教師なし学習による次元削減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7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次元削減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次元削減により、多次元データ</a:t>
            </a:r>
            <a:r>
              <a:rPr lang="ja-JP" altLang="en-US" dirty="0"/>
              <a:t>を</a:t>
            </a:r>
            <a:r>
              <a:rPr lang="ja-JP" altLang="en-US" b="1" dirty="0"/>
              <a:t>少ない次元で表現し直す</a:t>
            </a:r>
            <a:endParaRPr lang="ja-JP" altLang="en-US" dirty="0"/>
          </a:p>
          <a:p>
            <a:r>
              <a:rPr lang="ja-JP" altLang="en-US" b="1" dirty="0"/>
              <a:t>データの本質は維持</a:t>
            </a:r>
            <a:endParaRPr lang="en-US" altLang="ja-JP" b="1" dirty="0"/>
          </a:p>
          <a:p>
            <a:r>
              <a:rPr lang="ja-JP" altLang="en-US" b="1" dirty="0"/>
              <a:t>本質でない情報やノイズを取り除くことを目指す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363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次元削減のメリット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データの可視化</a:t>
            </a:r>
            <a:r>
              <a:rPr lang="ja-JP" altLang="en-US" sz="2400" dirty="0"/>
              <a:t>が容易になる。</a:t>
            </a:r>
            <a:endParaRPr lang="en-US" altLang="ja-JP" sz="2400" dirty="0"/>
          </a:p>
          <a:p>
            <a:r>
              <a:rPr lang="ja-JP" altLang="en-US" sz="2400" dirty="0"/>
              <a:t>ノイズを除去し、</a:t>
            </a:r>
            <a:r>
              <a:rPr lang="ja-JP" altLang="en-US" sz="2400" b="1" dirty="0"/>
              <a:t>データの本質</a:t>
            </a:r>
            <a:r>
              <a:rPr lang="ja-JP" altLang="en-US" sz="2400" dirty="0"/>
              <a:t>を捉える。</a:t>
            </a:r>
          </a:p>
          <a:p>
            <a:r>
              <a:rPr lang="ja-JP" altLang="en-US" sz="2400" dirty="0"/>
              <a:t>学習時間の削減</a:t>
            </a:r>
          </a:p>
          <a:p>
            <a:r>
              <a:rPr lang="ja-JP" altLang="en-US" sz="2400" dirty="0"/>
              <a:t>過学習の抑制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211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多数の画像を次元削減してプロット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  <a:endParaRPr lang="en-US" altLang="ja-JP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教師なし学習、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次元への次元削減、散布図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872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36" y="230303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r>
              <a:rPr lang="en-US" altLang="ja-JP" sz="2400" dirty="0">
                <a:hlinkClick r:id="rId2"/>
              </a:rPr>
              <a:t>https://colab.research.google.com/drive/1-8fGnilg-dsA6YfSggBHVi461CBWIMdD?usp=sharing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（このページは、演習１，２，３，４で使用する）</a:t>
            </a:r>
            <a:endParaRPr lang="en-US" altLang="ja-JP" sz="2000" b="0" i="0" u="sng" dirty="0">
              <a:solidFill>
                <a:srgbClr val="4C85E4"/>
              </a:solidFill>
              <a:effectLst/>
              <a:latin typeface="ヒラギノ角ゴ Pro W3"/>
            </a:endParaRPr>
          </a:p>
          <a:p>
            <a:pPr marL="0" indent="0">
              <a:buNone/>
            </a:pPr>
            <a:r>
              <a:rPr lang="ja-JP" altLang="en-US" sz="2400" dirty="0"/>
              <a:t>② プログラムや説明や実行結果が掲載されていることを確認。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各自でよく読む。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ja-JP" altLang="en-US" sz="2400" b="1" dirty="0"/>
              <a:t>次元削減の結果を各自で確認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82" y="3759041"/>
            <a:ext cx="4302346" cy="30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51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/>
              <a:t>2.6 </a:t>
            </a:r>
            <a:r>
              <a:rPr lang="ja-JP" altLang="en-US" dirty="0"/>
              <a:t>学習のバリエーション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250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3D6C0-7F69-4E4F-A283-728048AD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GAN </a:t>
            </a:r>
            <a:r>
              <a:rPr kumimoji="1" lang="ja-JP" altLang="en-US" dirty="0"/>
              <a:t>の自律動作マシンへの応用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2005C4-45EB-42BF-B7E6-C10C4D0C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/>
              <a:t>人工知能を用いて，仮想世界を生成．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→　自律動作マシンの検証等に利用されている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DFD88A-2B9B-450B-BAE2-044585A8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BC18136-F9BD-4190-B045-545B4DDAB316}"/>
              </a:ext>
            </a:extLst>
          </p:cNvPr>
          <p:cNvSpPr/>
          <p:nvPr/>
        </p:nvSpPr>
        <p:spPr>
          <a:xfrm>
            <a:off x="86026" y="5452186"/>
            <a:ext cx="9966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人工知能で生成された画像を，自動運転車の学習に利用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SurfelGAN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Synthesizing Realistic Sensor Data for Autonomous Driving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Zhenpei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 Yang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3"/>
              </a:rPr>
              <a:t>Yuning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3"/>
              </a:rPr>
              <a:t> Chai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Dragomir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Anguelov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5"/>
              </a:rPr>
              <a:t>Yin Zhou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6"/>
              </a:rPr>
              <a:t>Pei Sun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7"/>
              </a:rPr>
              <a:t>Dumitru Erhan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8"/>
              </a:rPr>
              <a:t>Sean Rafferty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9"/>
              </a:rPr>
              <a:t>Henrik Kretzschmar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E3AD2E-EDFF-4F98-9313-40472090E8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845" y="2421150"/>
            <a:ext cx="4173153" cy="27997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7BBBFD6-737C-4471-8B6E-A30133C2F3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9003" y="2433517"/>
            <a:ext cx="4033655" cy="27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4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E8632-416D-4E04-86D0-9E4E6B6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自己学習のニュース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D7EFC5-E851-409C-AE08-4442A7E2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17149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自己学習</a:t>
            </a:r>
            <a:r>
              <a:rPr lang="ja-JP" altLang="en-US" sz="2400" dirty="0"/>
              <a:t>は、</a:t>
            </a:r>
            <a:r>
              <a:rPr lang="en-US" altLang="ja-JP" sz="2400" b="1" dirty="0"/>
              <a:t>AI</a:t>
            </a:r>
            <a:r>
              <a:rPr lang="ja-JP" altLang="en-US" sz="2400" dirty="0"/>
              <a:t>が</a:t>
            </a:r>
            <a:r>
              <a:rPr lang="ja-JP" altLang="en-US" sz="2400" b="1" dirty="0"/>
              <a:t>自己対戦</a:t>
            </a:r>
            <a:r>
              <a:rPr lang="ja-JP" altLang="en-US" sz="2400" dirty="0"/>
              <a:t>や</a:t>
            </a:r>
            <a:r>
              <a:rPr lang="ja-JP" altLang="en-US" sz="2400" b="1" dirty="0"/>
              <a:t>他の</a:t>
            </a:r>
            <a:r>
              <a:rPr lang="en-US" altLang="ja-JP" sz="2400" b="1" dirty="0"/>
              <a:t>AI</a:t>
            </a:r>
            <a:r>
              <a:rPr lang="ja-JP" altLang="en-US" sz="2400" b="1" dirty="0"/>
              <a:t>との対戦</a:t>
            </a:r>
            <a:r>
              <a:rPr lang="ja-JP" altLang="en-US" sz="2400" dirty="0"/>
              <a:t>を繰り返すことで、</a:t>
            </a:r>
            <a:r>
              <a:rPr lang="ja-JP" altLang="en-US" sz="2400" b="1" dirty="0"/>
              <a:t>その結果から学習を行う</a:t>
            </a:r>
            <a:r>
              <a:rPr lang="ja-JP" altLang="en-US" sz="2400" dirty="0"/>
              <a:t>機械学習の手法</a:t>
            </a:r>
            <a:endParaRPr lang="en-US" altLang="ja-JP" sz="2400" dirty="0"/>
          </a:p>
          <a:p>
            <a:r>
              <a:rPr lang="ja-JP" altLang="en-US" sz="2400" dirty="0"/>
              <a:t>これにより、</a:t>
            </a:r>
            <a:r>
              <a:rPr lang="en-US" altLang="ja-JP" sz="2400" dirty="0"/>
              <a:t>AI</a:t>
            </a:r>
            <a:r>
              <a:rPr lang="ja-JP" altLang="en-US" sz="2400" dirty="0"/>
              <a:t>自体が訓練データの追加無しで、学習を進める。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B4EDF-8545-46BC-AF04-B895ABD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39D98-D697-4C00-AF5E-D88FFD0E336C}"/>
              </a:ext>
            </a:extLst>
          </p:cNvPr>
          <p:cNvSpPr/>
          <p:nvPr/>
        </p:nvSpPr>
        <p:spPr>
          <a:xfrm>
            <a:off x="167056" y="5872299"/>
            <a:ext cx="774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hlinkClick r:id="rId2"/>
              </a:rPr>
              <a:t>https://www.theguardian.com/technology/2017/dec/07/alphazero-google-deepmind-ai-beats-champion-program-teaching-itself-to-play-four-hours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より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4B109-8CC5-4F34-9E93-2652908F6F5E}"/>
              </a:ext>
            </a:extLst>
          </p:cNvPr>
          <p:cNvSpPr txBox="1"/>
          <p:nvPr/>
        </p:nvSpPr>
        <p:spPr>
          <a:xfrm>
            <a:off x="50229" y="4600121"/>
            <a:ext cx="9110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AlphaZero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のニュース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人工知能は，４時間の学習により，それまでの最強のチェスの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コンピュータプログラムに勝利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(2017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EFE6D6-DBC4-4659-83D9-DB784A8B25D4}"/>
              </a:ext>
            </a:extLst>
          </p:cNvPr>
          <p:cNvSpPr txBox="1"/>
          <p:nvPr/>
        </p:nvSpPr>
        <p:spPr>
          <a:xfrm>
            <a:off x="5044611" y="314421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A1F4B5-57F7-4D99-8C92-E429E7556E9C}"/>
              </a:ext>
            </a:extLst>
          </p:cNvPr>
          <p:cNvSpPr txBox="1"/>
          <p:nvPr/>
        </p:nvSpPr>
        <p:spPr>
          <a:xfrm>
            <a:off x="7675057" y="314421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1C2C932F-B4D9-4930-A1E5-68B5198325B5}"/>
              </a:ext>
            </a:extLst>
          </p:cNvPr>
          <p:cNvSpPr/>
          <p:nvPr/>
        </p:nvSpPr>
        <p:spPr>
          <a:xfrm>
            <a:off x="6476504" y="3218082"/>
            <a:ext cx="888715" cy="2825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88BCBC-BF9A-42D0-B67E-CE9CED03B7E2}"/>
              </a:ext>
            </a:extLst>
          </p:cNvPr>
          <p:cNvSpPr txBox="1"/>
          <p:nvPr/>
        </p:nvSpPr>
        <p:spPr>
          <a:xfrm>
            <a:off x="6597695" y="27748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対戦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1006200-B11E-4D93-9C52-C67F51C5F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81" y="2647167"/>
            <a:ext cx="1718313" cy="16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2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622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7795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E8632-416D-4E04-86D0-9E4E6B6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自己学習のニュース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B4EDF-8545-46BC-AF04-B895ABD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39D98-D697-4C00-AF5E-D88FFD0E336C}"/>
              </a:ext>
            </a:extLst>
          </p:cNvPr>
          <p:cNvSpPr/>
          <p:nvPr/>
        </p:nvSpPr>
        <p:spPr>
          <a:xfrm>
            <a:off x="201529" y="6423781"/>
            <a:ext cx="7746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hlinkClick r:id="rId2"/>
              </a:rPr>
              <a:t>https://openai.com/blog/dota-2/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より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4B109-8CC5-4F34-9E93-2652908F6F5E}"/>
              </a:ext>
            </a:extLst>
          </p:cNvPr>
          <p:cNvSpPr txBox="1"/>
          <p:nvPr/>
        </p:nvSpPr>
        <p:spPr>
          <a:xfrm>
            <a:off x="0" y="4557992"/>
            <a:ext cx="902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ja-JP" sz="2400" dirty="0" err="1">
                <a:solidFill>
                  <a:prstClr val="black"/>
                </a:solidFill>
              </a:rPr>
              <a:t>OpenAI</a:t>
            </a:r>
            <a:r>
              <a:rPr kumimoji="1" lang="ja-JP" altLang="en-US" sz="2400" dirty="0">
                <a:solidFill>
                  <a:prstClr val="black"/>
                </a:solidFill>
              </a:rPr>
              <a:t>のニュース：</a:t>
            </a:r>
            <a:endParaRPr kumimoji="1" lang="en-US" altLang="ja-JP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400" dirty="0">
                <a:solidFill>
                  <a:prstClr val="black"/>
                </a:solidFill>
              </a:rPr>
              <a:t>人工知能は、数ヶ月の学習により、オンラインゲーム </a:t>
            </a:r>
            <a:r>
              <a:rPr kumimoji="1" lang="en-US" altLang="ja-JP" sz="2400" dirty="0" err="1">
                <a:solidFill>
                  <a:prstClr val="black"/>
                </a:solidFill>
              </a:rPr>
              <a:t>Dota</a:t>
            </a:r>
            <a:r>
              <a:rPr kumimoji="1" lang="en-US" altLang="ja-JP" sz="2400" dirty="0">
                <a:solidFill>
                  <a:prstClr val="black"/>
                </a:solidFill>
              </a:rPr>
              <a:t> 2 </a:t>
            </a:r>
            <a:r>
              <a:rPr kumimoji="1" lang="ja-JP" altLang="en-US" sz="2400" dirty="0">
                <a:solidFill>
                  <a:prstClr val="black"/>
                </a:solidFill>
              </a:rPr>
              <a:t>で、人間のゲームチャンピョンに勝利。人工知能のプレイスタイルは、今後のゲームプレイの参考になるという見解もある（</a:t>
            </a:r>
            <a:r>
              <a:rPr kumimoji="1" lang="en-US" altLang="ja-JP" sz="2400" dirty="0">
                <a:solidFill>
                  <a:prstClr val="black"/>
                </a:solidFill>
              </a:rPr>
              <a:t>2018</a:t>
            </a:r>
            <a:r>
              <a:rPr kumimoji="1" lang="ja-JP" altLang="en-US" sz="2400" dirty="0">
                <a:solidFill>
                  <a:prstClr val="black"/>
                </a:solidFill>
              </a:rPr>
              <a:t>年）。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3A3B391-539C-4A60-907B-CE3E66589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69" y="784063"/>
            <a:ext cx="6238081" cy="35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25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E8632-416D-4E04-86D0-9E4E6B6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自己学習のニュース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D7EFC5-E851-409C-AE08-4442A7E2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1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人工知能がロボットを動かすことを多数繰り返し</a:t>
            </a:r>
            <a:r>
              <a:rPr lang="ja-JP" altLang="en-US" sz="2400" dirty="0"/>
              <a:t>，学習を行う．（自力で上達する）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B4EDF-8545-46BC-AF04-B895ABD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39D98-D697-4C00-AF5E-D88FFD0E336C}"/>
              </a:ext>
            </a:extLst>
          </p:cNvPr>
          <p:cNvSpPr/>
          <p:nvPr/>
        </p:nvSpPr>
        <p:spPr>
          <a:xfrm>
            <a:off x="167056" y="6398310"/>
            <a:ext cx="774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hlinkClick r:id="rId2"/>
              </a:rPr>
              <a:t>https://www.youtube.com/watch?v=Q9tDHuidzak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より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4B109-8CC5-4F34-9E93-2652908F6F5E}"/>
              </a:ext>
            </a:extLst>
          </p:cNvPr>
          <p:cNvSpPr txBox="1"/>
          <p:nvPr/>
        </p:nvSpPr>
        <p:spPr>
          <a:xfrm>
            <a:off x="0" y="4695118"/>
            <a:ext cx="9185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による，ロボットを用いた自己学習のニュース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カメラ等を活用．ロボットハンドを動かして，物体を把持．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ロボットハンドの動かし方，つかむ強さを自己学習し，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まな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種類・大きさ・形状・素材に応じた把持を学習． 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E2F3509-A0B7-4D8E-B1EF-A650132AB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1979737"/>
            <a:ext cx="4233897" cy="24219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A275C79-182E-429A-800F-3420BA966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0" y="1984396"/>
            <a:ext cx="4202306" cy="2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087581-2ACA-4297-BC39-724C7CFE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強化学習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36FABB-1470-41CF-BD73-645DBEEA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004" y="6148896"/>
            <a:ext cx="2586455" cy="6269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行動は複数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2D66C4-6690-47E7-9261-B6223DB8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C4FE75-1C6B-4AEC-B5D8-64E885AE1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668035"/>
            <a:ext cx="1337530" cy="12372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02EE941-8233-43FD-8CC9-4DE61CA84D52}"/>
              </a:ext>
            </a:extLst>
          </p:cNvPr>
          <p:cNvCxnSpPr/>
          <p:nvPr/>
        </p:nvCxnSpPr>
        <p:spPr>
          <a:xfrm flipV="1">
            <a:off x="2368550" y="2470484"/>
            <a:ext cx="863600" cy="46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7A1F676-38CC-474F-B939-0F916143203C}"/>
              </a:ext>
            </a:extLst>
          </p:cNvPr>
          <p:cNvCxnSpPr>
            <a:cxnSpLocks/>
          </p:cNvCxnSpPr>
          <p:nvPr/>
        </p:nvCxnSpPr>
        <p:spPr>
          <a:xfrm>
            <a:off x="2368550" y="3753127"/>
            <a:ext cx="768350" cy="596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3341293-00A1-4FFE-946F-363B099D7BBD}"/>
              </a:ext>
            </a:extLst>
          </p:cNvPr>
          <p:cNvSpPr txBox="1">
            <a:spLocks/>
          </p:cNvSpPr>
          <p:nvPr/>
        </p:nvSpPr>
        <p:spPr>
          <a:xfrm>
            <a:off x="1065008" y="1086689"/>
            <a:ext cx="2586455" cy="107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複数の行動から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１つを選択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21A42AC-3B1D-4B83-BAD7-BA7E04717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08" y="1570388"/>
            <a:ext cx="1505744" cy="143035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B998431-CF93-4410-B23C-3FF61FAEE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65" y="942428"/>
            <a:ext cx="1675185" cy="1160066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31B6E6B-B9AC-4878-BCFA-965087516373}"/>
              </a:ext>
            </a:extLst>
          </p:cNvPr>
          <p:cNvCxnSpPr/>
          <p:nvPr/>
        </p:nvCxnSpPr>
        <p:spPr>
          <a:xfrm flipV="1">
            <a:off x="5081215" y="1639830"/>
            <a:ext cx="863600" cy="46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752F2DC-98CA-4753-897F-9FA98E26A3A3}"/>
              </a:ext>
            </a:extLst>
          </p:cNvPr>
          <p:cNvSpPr txBox="1">
            <a:spLocks/>
          </p:cNvSpPr>
          <p:nvPr/>
        </p:nvSpPr>
        <p:spPr>
          <a:xfrm>
            <a:off x="8089900" y="1256914"/>
            <a:ext cx="972763" cy="62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成功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4B132DD-1DF1-4C38-B37A-6F24D9D3A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51" y="2400029"/>
            <a:ext cx="988245" cy="1430355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17DBBD2-7D67-4F33-ACB4-6B8A5EE719C9}"/>
              </a:ext>
            </a:extLst>
          </p:cNvPr>
          <p:cNvCxnSpPr>
            <a:cxnSpLocks/>
          </p:cNvCxnSpPr>
          <p:nvPr/>
        </p:nvCxnSpPr>
        <p:spPr>
          <a:xfrm>
            <a:off x="5112963" y="2800350"/>
            <a:ext cx="1066802" cy="38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064D0CEC-ED52-40B5-B81F-F1E51896B558}"/>
              </a:ext>
            </a:extLst>
          </p:cNvPr>
          <p:cNvSpPr txBox="1">
            <a:spLocks/>
          </p:cNvSpPr>
          <p:nvPr/>
        </p:nvSpPr>
        <p:spPr>
          <a:xfrm>
            <a:off x="7603518" y="2973168"/>
            <a:ext cx="972763" cy="62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失敗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6D8853-86B0-4900-A2EE-E421E14248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86" y="3606089"/>
            <a:ext cx="1855473" cy="1681523"/>
          </a:xfrm>
          <a:prstGeom prst="rect">
            <a:avLst/>
          </a:prstGeom>
        </p:spPr>
      </p:pic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B0BFE21E-B9BE-46EF-8C4C-429091D2843F}"/>
              </a:ext>
            </a:extLst>
          </p:cNvPr>
          <p:cNvSpPr txBox="1">
            <a:spLocks/>
          </p:cNvSpPr>
          <p:nvPr/>
        </p:nvSpPr>
        <p:spPr>
          <a:xfrm>
            <a:off x="5503444" y="5519815"/>
            <a:ext cx="2586455" cy="95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成功は報酬大、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失敗は報酬小として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学習を行う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29BAC77-DEC5-4FFE-BA80-9B90CDD43BE4}"/>
              </a:ext>
            </a:extLst>
          </p:cNvPr>
          <p:cNvCxnSpPr>
            <a:cxnSpLocks/>
          </p:cNvCxnSpPr>
          <p:nvPr/>
        </p:nvCxnSpPr>
        <p:spPr>
          <a:xfrm>
            <a:off x="5411414" y="4576928"/>
            <a:ext cx="1021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>
            <a:extLst>
              <a:ext uri="{FF2B5EF4-FFF2-40B4-BE49-F238E27FC236}">
                <a16:creationId xmlns:a16="http://schemas.microsoft.com/office/drawing/2014/main" id="{E109B1F8-12C7-47AC-A7FF-997B2A08F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29" y="3879010"/>
            <a:ext cx="1887206" cy="1722076"/>
          </a:xfrm>
          <a:prstGeom prst="rect">
            <a:avLst/>
          </a:prstGeom>
        </p:spPr>
      </p:pic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5850F0EC-6E76-4F55-A8C4-0E6A4E4F6565}"/>
              </a:ext>
            </a:extLst>
          </p:cNvPr>
          <p:cNvSpPr txBox="1">
            <a:spLocks/>
          </p:cNvSpPr>
          <p:nvPr/>
        </p:nvSpPr>
        <p:spPr>
          <a:xfrm>
            <a:off x="8089900" y="4660665"/>
            <a:ext cx="972763" cy="62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失敗</a:t>
            </a:r>
          </a:p>
        </p:txBody>
      </p:sp>
    </p:spTree>
    <p:extLst>
      <p:ext uri="{BB962C8B-B14F-4D97-AF65-F5344CB8AC3E}">
        <p14:creationId xmlns:p14="http://schemas.microsoft.com/office/powerpoint/2010/main" val="1271052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強化学習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726905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強化学習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フィードバック（報酬やペナルティ）に基づく</a:t>
            </a:r>
            <a:r>
              <a:rPr lang="ja-JP" altLang="en-US" sz="2400" dirty="0"/>
              <a:t>学習。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u="sng" dirty="0"/>
          </a:p>
          <a:p>
            <a:pPr marL="0" indent="0">
              <a:buNone/>
            </a:pPr>
            <a:r>
              <a:rPr lang="ja-JP" altLang="en-US" sz="2400" b="1" u="sng" dirty="0"/>
              <a:t>使用するデータ</a:t>
            </a:r>
            <a:endParaRPr lang="en-US" altLang="ja-JP" sz="2400" b="1" u="sng" dirty="0"/>
          </a:p>
          <a:p>
            <a:pPr marL="0" indent="0">
              <a:buNone/>
            </a:pPr>
            <a:r>
              <a:rPr lang="ja-JP" altLang="en-US" sz="2400" dirty="0"/>
              <a:t>　環境との相互作用を通じてデータを収集。</a:t>
            </a:r>
          </a:p>
          <a:p>
            <a:pPr marL="0" indent="0">
              <a:buNone/>
            </a:pPr>
            <a:r>
              <a:rPr lang="ja-JP" altLang="en-US" sz="2400" b="1" u="sng" dirty="0"/>
              <a:t>強化学習の主なメリット</a:t>
            </a:r>
            <a:endParaRPr lang="en-US" altLang="ja-JP" sz="2400" b="1" u="sng" dirty="0"/>
          </a:p>
          <a:p>
            <a:r>
              <a:rPr lang="ja-JP" altLang="en-US" sz="2400" dirty="0"/>
              <a:t>長期的最適化：</a:t>
            </a:r>
            <a:r>
              <a:rPr lang="en-US" altLang="ja-JP" sz="2400" dirty="0"/>
              <a:t> </a:t>
            </a:r>
            <a:r>
              <a:rPr lang="ja-JP" altLang="en-US" sz="2400" dirty="0"/>
              <a:t>即時の報酬だけでなく、長期的なフィードバックをもとに学習</a:t>
            </a:r>
          </a:p>
          <a:p>
            <a:r>
              <a:rPr lang="ja-JP" altLang="en-US" sz="2400" dirty="0"/>
              <a:t>動的環境対応：</a:t>
            </a:r>
            <a:r>
              <a:rPr lang="en-US" altLang="ja-JP" sz="2400" dirty="0"/>
              <a:t> </a:t>
            </a:r>
            <a:r>
              <a:rPr lang="ja-JP" altLang="en-US" sz="2400" dirty="0"/>
              <a:t>環境の変化に適応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強化学習の用途</a:t>
            </a:r>
            <a:endParaRPr lang="en-US" altLang="ja-JP" sz="2400" b="1" u="sng" dirty="0"/>
          </a:p>
          <a:p>
            <a:pPr marL="0" indent="0">
              <a:buNone/>
            </a:pPr>
            <a:r>
              <a:rPr lang="ja-JP" altLang="en-US" sz="2400" dirty="0"/>
              <a:t>　ゲーム、ロボット、対話</a:t>
            </a:r>
            <a:r>
              <a:rPr lang="en-US" altLang="ja-JP" sz="2400" dirty="0"/>
              <a:t>AI</a:t>
            </a:r>
            <a:r>
              <a:rPr lang="ja-JP" altLang="en-US" sz="2400" dirty="0"/>
              <a:t>などさまざま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785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全体まとめ①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19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u="sng" dirty="0"/>
              <a:t>機械学習の特徴</a:t>
            </a:r>
          </a:p>
          <a:p>
            <a:r>
              <a:rPr lang="ja-JP" altLang="en-US" sz="2000" b="1" dirty="0"/>
              <a:t>データを用いた学習</a:t>
            </a:r>
            <a:r>
              <a:rPr lang="ja-JP" altLang="en-US" sz="2000" dirty="0"/>
              <a:t>： コンピュータは訓練データを用いて学習し、その結果として知的能力が向上。</a:t>
            </a:r>
          </a:p>
          <a:p>
            <a:r>
              <a:rPr lang="ja-JP" altLang="en-US" sz="2000" b="1" dirty="0"/>
              <a:t>パターン認識</a:t>
            </a:r>
            <a:r>
              <a:rPr lang="ja-JP" altLang="en-US" sz="2000" dirty="0"/>
              <a:t>： 訓練データを基にして、新しいデータに対するパターンや関連性を認識できるように。</a:t>
            </a:r>
          </a:p>
          <a:p>
            <a:r>
              <a:rPr lang="ja-JP" altLang="en-US" sz="2000" b="1" dirty="0"/>
              <a:t>自動化</a:t>
            </a:r>
            <a:r>
              <a:rPr lang="ja-JP" altLang="en-US" sz="2000" dirty="0"/>
              <a:t>： 学習によって得られた知的能力を用いて、さまざまなタスクを自動実行。</a:t>
            </a:r>
          </a:p>
          <a:p>
            <a:r>
              <a:rPr lang="ja-JP" altLang="en-US" sz="2000" b="1" dirty="0"/>
              <a:t>情報の抽出と予測</a:t>
            </a:r>
            <a:r>
              <a:rPr lang="ja-JP" altLang="en-US" sz="2000" dirty="0"/>
              <a:t>： 学習を通じて、新しいデータから情報の抽出、予測の能力を獲得</a:t>
            </a:r>
          </a:p>
          <a:p>
            <a:r>
              <a:rPr lang="ja-JP" altLang="en-US" sz="2000" b="1" dirty="0"/>
              <a:t>能力の進化</a:t>
            </a:r>
            <a:r>
              <a:rPr lang="ja-JP" altLang="en-US" sz="2000" dirty="0"/>
              <a:t>： 新しい訓練データが追加されることで、知的能力のさらなる向上を期待できる</a:t>
            </a:r>
            <a:endParaRPr lang="en-US" altLang="ja-JP" sz="2000" b="1" dirty="0"/>
          </a:p>
          <a:p>
            <a:pPr marL="0" indent="0">
              <a:buNone/>
            </a:pPr>
            <a:endParaRPr lang="en-US" altLang="ja-JP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4535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全体まとめ②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19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u="sng" dirty="0"/>
              <a:t>教師あり学習</a:t>
            </a:r>
            <a:endParaRPr lang="en-US" altLang="ja-JP" sz="2000" b="1" u="sng" dirty="0"/>
          </a:p>
          <a:p>
            <a:r>
              <a:rPr lang="ja-JP" altLang="en-US" sz="2000" b="1" dirty="0"/>
              <a:t>教師あり学習では、正解付きデータを用いる。</a:t>
            </a:r>
          </a:p>
          <a:p>
            <a:pPr marL="0" indent="0">
              <a:buNone/>
            </a:pPr>
            <a:r>
              <a:rPr lang="ja-JP" altLang="en-US" sz="2000" b="1" dirty="0"/>
              <a:t>訓練データに</a:t>
            </a:r>
          </a:p>
          <a:p>
            <a:pPr marL="0" indent="0">
              <a:buNone/>
            </a:pPr>
            <a:r>
              <a:rPr lang="ja-JP" altLang="en-US" sz="2000" b="1" dirty="0"/>
              <a:t>	入力データ（</a:t>
            </a:r>
            <a:r>
              <a:rPr lang="en-US" altLang="ja-JP" sz="2000" b="1" dirty="0"/>
              <a:t>x</a:t>
            </a:r>
            <a:r>
              <a:rPr lang="ja-JP" altLang="en-US" sz="2000" b="1" dirty="0"/>
              <a:t>）</a:t>
            </a:r>
          </a:p>
          <a:p>
            <a:pPr marL="0" indent="0">
              <a:buNone/>
            </a:pPr>
            <a:r>
              <a:rPr lang="ja-JP" altLang="en-US" sz="2000" b="1" dirty="0"/>
              <a:t>	それに対応する正解（</a:t>
            </a:r>
            <a:r>
              <a:rPr lang="en-US" altLang="ja-JP" sz="2000" b="1" dirty="0"/>
              <a:t>y</a:t>
            </a:r>
            <a:r>
              <a:rPr lang="ja-JP" altLang="en-US" sz="2000" b="1" dirty="0"/>
              <a:t>）　が含まれる</a:t>
            </a:r>
            <a:endParaRPr lang="en-US" altLang="ja-JP" sz="2000" b="1" dirty="0"/>
          </a:p>
          <a:p>
            <a:r>
              <a:rPr lang="ja-JP" altLang="en-US" sz="2000" b="1" dirty="0"/>
              <a:t>汎化</a:t>
            </a:r>
            <a:r>
              <a:rPr lang="ja-JP" altLang="en-US" sz="2000" dirty="0"/>
              <a:t>：</a:t>
            </a:r>
            <a:r>
              <a:rPr lang="ja-JP" altLang="en-US" sz="2000" b="1" i="1" dirty="0">
                <a:solidFill>
                  <a:srgbClr val="374151"/>
                </a:solidFill>
                <a:latin typeface="Söhne"/>
              </a:rPr>
              <a:t>汎化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訓練データ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を基にして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学習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し、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未知のデータ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でも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適切に対応する能力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を指す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u="sng" dirty="0">
                <a:solidFill>
                  <a:srgbClr val="374151"/>
                </a:solidFill>
                <a:latin typeface="Söhne"/>
              </a:rPr>
              <a:t>過学習、損失、学習曲線</a:t>
            </a:r>
            <a:endParaRPr lang="en-US" altLang="ja-JP" sz="2000" b="1" u="sng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000" b="1" dirty="0"/>
              <a:t>過学習</a:t>
            </a:r>
            <a:r>
              <a:rPr lang="ja-JP" altLang="en-US" sz="2000" dirty="0"/>
              <a:t>：</a:t>
            </a:r>
            <a:r>
              <a:rPr lang="en-US" altLang="ja-JP" sz="2000" dirty="0"/>
              <a:t> </a:t>
            </a:r>
            <a:r>
              <a:rPr lang="ja-JP" altLang="en-US" sz="2000" b="1" dirty="0"/>
              <a:t>モデル</a:t>
            </a:r>
            <a:r>
              <a:rPr lang="ja-JP" altLang="en-US" sz="2000" dirty="0"/>
              <a:t>が</a:t>
            </a:r>
            <a:r>
              <a:rPr lang="ja-JP" altLang="en-US" sz="2000" b="1" dirty="0"/>
              <a:t>訓練データに過度に最適化</a:t>
            </a:r>
            <a:r>
              <a:rPr lang="ja-JP" altLang="en-US" sz="2000" dirty="0"/>
              <a:t>し、未知のデータに対する性能が低下する現象。</a:t>
            </a:r>
            <a:endParaRPr lang="en-US" altLang="ja-JP" sz="2000" dirty="0"/>
          </a:p>
          <a:p>
            <a:r>
              <a:rPr lang="ja-JP" altLang="en-US" sz="2000" b="1" dirty="0"/>
              <a:t>損失</a:t>
            </a:r>
            <a:r>
              <a:rPr lang="ja-JP" altLang="en-US" sz="2000" dirty="0"/>
              <a:t>：損失は、</a:t>
            </a:r>
            <a:r>
              <a:rPr lang="en-US" altLang="ja-JP" sz="2000" dirty="0"/>
              <a:t>AI</a:t>
            </a:r>
            <a:r>
              <a:rPr lang="ja-JP" altLang="en-US" sz="2000" dirty="0"/>
              <a:t>による処理結果と正解との</a:t>
            </a:r>
            <a:r>
              <a:rPr lang="ja-JP" altLang="en-US" sz="2000" b="1" dirty="0"/>
              <a:t>誤差を計測する指標</a:t>
            </a:r>
            <a:endParaRPr lang="en-US" altLang="ja-JP" sz="2000" b="1" dirty="0"/>
          </a:p>
          <a:p>
            <a:r>
              <a:rPr lang="ja-JP" altLang="en-US" sz="2000" b="1" dirty="0"/>
              <a:t>学習曲線</a:t>
            </a:r>
            <a:r>
              <a:rPr lang="ja-JP" altLang="en-US" sz="2000" dirty="0"/>
              <a:t>：</a:t>
            </a:r>
            <a:r>
              <a:rPr lang="en-US" altLang="ja-JP" sz="2000" dirty="0"/>
              <a:t> </a:t>
            </a:r>
            <a:r>
              <a:rPr lang="ja-JP" altLang="en-US" sz="2000" b="1" dirty="0"/>
              <a:t>学習の進行</a:t>
            </a:r>
            <a:r>
              <a:rPr lang="ja-JP" altLang="en-US" sz="2000" dirty="0"/>
              <a:t>に伴う</a:t>
            </a:r>
            <a:r>
              <a:rPr lang="ja-JP" altLang="en-US" sz="2000" b="1" dirty="0"/>
              <a:t>損失</a:t>
            </a:r>
            <a:r>
              <a:rPr lang="ja-JP" altLang="en-US" sz="2000" dirty="0"/>
              <a:t>や</a:t>
            </a:r>
            <a:r>
              <a:rPr lang="ja-JP" altLang="en-US" sz="2000" b="1" dirty="0"/>
              <a:t>精度</a:t>
            </a:r>
            <a:r>
              <a:rPr lang="ja-JP" altLang="en-US" sz="2000" dirty="0"/>
              <a:t>を</a:t>
            </a:r>
            <a:r>
              <a:rPr lang="ja-JP" altLang="en-US" sz="2000" b="1" dirty="0"/>
              <a:t>プロット</a:t>
            </a:r>
            <a:r>
              <a:rPr lang="ja-JP" altLang="en-US" sz="2000" dirty="0"/>
              <a:t>したグラフ。この曲線を通じて、学習の進行状況、</a:t>
            </a:r>
            <a:r>
              <a:rPr lang="ja-JP" altLang="en-US" sz="2000" b="1" dirty="0"/>
              <a:t>過学習の有無</a:t>
            </a:r>
            <a:r>
              <a:rPr lang="ja-JP" altLang="en-US" sz="2000" dirty="0"/>
              <a:t>を</a:t>
            </a:r>
            <a:r>
              <a:rPr lang="ja-JP" altLang="en-US" sz="2000" b="1" dirty="0"/>
              <a:t>確認</a:t>
            </a:r>
            <a:r>
              <a:rPr lang="ja-JP" altLang="en-US" sz="2000" dirty="0"/>
              <a:t>できる。</a:t>
            </a:r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endParaRPr lang="ja-JP" altLang="en-US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6585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全体まとめ③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19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u="sng" dirty="0"/>
              <a:t>教師なし学習</a:t>
            </a:r>
          </a:p>
          <a:p>
            <a:r>
              <a:rPr lang="ja-JP" altLang="en-US" sz="2000" dirty="0"/>
              <a:t>訓練データに</a:t>
            </a:r>
            <a:r>
              <a:rPr lang="ja-JP" altLang="en-US" sz="2000" b="1" u="sng" dirty="0"/>
              <a:t>正解ラベル（</a:t>
            </a:r>
            <a:r>
              <a:rPr lang="en-US" altLang="ja-JP" sz="2000" b="1" u="sng" dirty="0"/>
              <a:t>y</a:t>
            </a:r>
            <a:r>
              <a:rPr lang="ja-JP" altLang="en-US" sz="2000" b="1" u="sng" dirty="0"/>
              <a:t>）が含まれない</a:t>
            </a:r>
            <a:r>
              <a:rPr lang="ja-JP" altLang="en-US" sz="2000" dirty="0"/>
              <a:t>タイプ</a:t>
            </a:r>
          </a:p>
          <a:p>
            <a:r>
              <a:rPr lang="ja-JP" altLang="en-US" sz="2000" dirty="0"/>
              <a:t>入力データ（</a:t>
            </a:r>
            <a:r>
              <a:rPr lang="en-US" altLang="ja-JP" sz="2000" dirty="0"/>
              <a:t>x</a:t>
            </a:r>
            <a:r>
              <a:rPr lang="ja-JP" altLang="en-US" sz="2000" dirty="0"/>
              <a:t>）のみを使用</a:t>
            </a:r>
          </a:p>
          <a:p>
            <a:pPr marL="0" indent="0">
              <a:buNone/>
            </a:pPr>
            <a:r>
              <a:rPr lang="ja-JP" altLang="en-US" sz="2000" b="1" u="sng" dirty="0"/>
              <a:t>教師なし学習の主なタスク</a:t>
            </a:r>
            <a:endParaRPr lang="ja-JP" altLang="en-US" sz="2000" u="sng" dirty="0"/>
          </a:p>
          <a:p>
            <a:r>
              <a:rPr lang="ja-JP" altLang="en-US" sz="2000" b="1" dirty="0"/>
              <a:t>クラスタリング</a:t>
            </a:r>
            <a:r>
              <a:rPr lang="ja-JP" altLang="en-US" sz="2000" dirty="0"/>
              <a:t>：</a:t>
            </a:r>
            <a:r>
              <a:rPr lang="ja-JP" altLang="en-US" sz="2000" b="1" dirty="0"/>
              <a:t>似た特徴を持つデータ</a:t>
            </a:r>
            <a:r>
              <a:rPr lang="ja-JP" altLang="en-US" sz="2000" dirty="0"/>
              <a:t>を</a:t>
            </a:r>
            <a:r>
              <a:rPr lang="ja-JP" altLang="en-US" sz="2000" b="1" dirty="0"/>
              <a:t>グループ化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r>
              <a:rPr lang="ja-JP" altLang="en-US" sz="2000" b="1" dirty="0"/>
              <a:t>分離</a:t>
            </a:r>
            <a:r>
              <a:rPr lang="ja-JP" altLang="en-US" sz="2000" dirty="0"/>
              <a:t>：</a:t>
            </a:r>
            <a:r>
              <a:rPr lang="ja-JP" altLang="en-US" sz="2000" b="1" dirty="0"/>
              <a:t>正常なデータと異常なデータを区別</a:t>
            </a:r>
            <a:endParaRPr lang="en-US" altLang="ja-JP" sz="2000" dirty="0"/>
          </a:p>
          <a:p>
            <a:r>
              <a:rPr lang="ja-JP" altLang="en-US" sz="2000" b="1" dirty="0"/>
              <a:t>オートエンコード（自己符号化）</a:t>
            </a:r>
            <a:r>
              <a:rPr lang="ja-JP" altLang="en-US" sz="2000" dirty="0"/>
              <a:t>：</a:t>
            </a:r>
            <a:r>
              <a:rPr lang="ja-JP" altLang="en-US" sz="2000" b="1" dirty="0"/>
              <a:t>入力データ</a:t>
            </a:r>
            <a:r>
              <a:rPr lang="ja-JP" altLang="en-US" sz="2000" dirty="0"/>
              <a:t>を</a:t>
            </a:r>
            <a:r>
              <a:rPr lang="ja-JP" altLang="en-US" sz="2000" b="1" dirty="0"/>
              <a:t>低次元の特徴に圧縮</a:t>
            </a:r>
            <a:r>
              <a:rPr lang="ja-JP" altLang="en-US" sz="2000" dirty="0"/>
              <a:t>し、その後、その低次元の特徴から</a:t>
            </a:r>
            <a:r>
              <a:rPr lang="ja-JP" altLang="en-US" sz="2000" b="1" dirty="0"/>
              <a:t>元のデータを再構築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b="1" u="sng" dirty="0"/>
              <a:t>次元削減</a:t>
            </a:r>
          </a:p>
          <a:p>
            <a:r>
              <a:rPr lang="ja-JP" altLang="en-US" sz="2000" dirty="0"/>
              <a:t>多次元データを少ない次元で表現しなおす</a:t>
            </a:r>
          </a:p>
          <a:p>
            <a:r>
              <a:rPr lang="ja-JP" altLang="en-US" sz="2000" dirty="0"/>
              <a:t>メリット：データの可視化、ノイズの除去、学習時間の削減、過学習の抑制</a:t>
            </a:r>
          </a:p>
          <a:p>
            <a:pPr marL="0" indent="0">
              <a:buNone/>
            </a:pPr>
            <a:r>
              <a:rPr lang="ja-JP" altLang="en-US" sz="2000" b="1" dirty="0"/>
              <a:t>機械学習の広がり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000" dirty="0"/>
              <a:t>仮想世界生成、自己学習、強化学習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709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BD0460-66D1-A0ED-DC1F-3396AE54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9E8ED3-33F2-2FBD-7BB5-511CA0D7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400" dirty="0"/>
              <a:t>次のプログラムは、</a:t>
            </a:r>
            <a:r>
              <a:rPr kumimoji="1" lang="en-US" altLang="ja-JP" sz="2400" dirty="0"/>
              <a:t>Iris</a:t>
            </a:r>
            <a:r>
              <a:rPr kumimoji="1" lang="ja-JP" altLang="en-US" sz="2400" dirty="0"/>
              <a:t>データセットの</a:t>
            </a:r>
            <a:r>
              <a:rPr kumimoji="1" lang="en-US" altLang="ja-JP" sz="2400" dirty="0" err="1"/>
              <a:t>sepal_length</a:t>
            </a:r>
            <a:r>
              <a:rPr kumimoji="1" lang="ja-JP" altLang="en-US" sz="2400" dirty="0"/>
              <a:t>と</a:t>
            </a:r>
            <a:r>
              <a:rPr kumimoji="1" lang="en-US" altLang="ja-JP" sz="2400" dirty="0" err="1"/>
              <a:t>sepal_width</a:t>
            </a:r>
            <a:r>
              <a:rPr kumimoji="1" lang="ja-JP" altLang="en-US" sz="2400" dirty="0"/>
              <a:t>の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つの特徴量に基づく散布図を作成します。</a:t>
            </a:r>
            <a:endParaRPr kumimoji="1" lang="en-US" altLang="ja-JP" sz="2400" dirty="0"/>
          </a:p>
          <a:p>
            <a:r>
              <a:rPr kumimoji="1" lang="en-US" altLang="ja-JP" sz="2400" dirty="0"/>
              <a:t>hue=“species”</a:t>
            </a:r>
            <a:r>
              <a:rPr kumimoji="1" lang="ja-JP" altLang="en-US" sz="2400" dirty="0"/>
              <a:t>を使用することで、異なる品種ごとに異なる色</a:t>
            </a:r>
            <a:r>
              <a:rPr lang="ja-JP" altLang="en-US" sz="2400" dirty="0"/>
              <a:t>にしています。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Google </a:t>
            </a:r>
            <a:r>
              <a:rPr lang="en-US" altLang="ja-JP" sz="2400" b="1" dirty="0" err="1"/>
              <a:t>Colaboratory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で、コードセルを追加し、次のプログラムを入れ、実行することにより、散布図が作成されることを確認しなさい</a:t>
            </a:r>
            <a:endParaRPr lang="en-US" altLang="ja-JP" sz="2400" b="1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提出の必要はありません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99108A-3FCB-C1B9-BD86-E3CEA9EE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C1452E-CC6A-57BF-7B50-7355D852D608}"/>
              </a:ext>
            </a:extLst>
          </p:cNvPr>
          <p:cNvSpPr txBox="1"/>
          <p:nvPr/>
        </p:nvSpPr>
        <p:spPr>
          <a:xfrm>
            <a:off x="1079424" y="3049888"/>
            <a:ext cx="94172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import seaborn as sns</a:t>
            </a:r>
          </a:p>
          <a:p>
            <a:r>
              <a:rPr lang="ja-JP" altLang="en-US" dirty="0"/>
              <a:t>import matplotlib.pyplot as plt</a:t>
            </a:r>
          </a:p>
          <a:p>
            <a:r>
              <a:rPr lang="ja-JP" altLang="en-US" dirty="0"/>
              <a:t>iris = sns.load_dataset("iris")</a:t>
            </a:r>
          </a:p>
          <a:p>
            <a:r>
              <a:rPr lang="ja-JP" altLang="en-US" dirty="0"/>
              <a:t>sns.scatterplot(x="sepal_length", y="sepal_width", hue="species", data=iris)</a:t>
            </a:r>
          </a:p>
          <a:p>
            <a:r>
              <a:rPr lang="ja-JP" altLang="en-US" dirty="0"/>
              <a:t>plt.show()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F82B9C6-4E27-D645-FBC9-0D9F63EB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989" y="4371368"/>
            <a:ext cx="2922663" cy="24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0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F21932-C871-EF9E-BB88-FFD76F07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35F5-4E2B-E04E-8AF5-F7A3466EA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「</a:t>
            </a:r>
            <a:r>
              <a:rPr kumimoji="1" lang="ja-JP" altLang="en-US" sz="2400" b="1" dirty="0"/>
              <a:t>演習１</a:t>
            </a:r>
            <a:r>
              <a:rPr kumimoji="1" lang="ja-JP" altLang="en-US" sz="2400" dirty="0"/>
              <a:t>」のプログラムで、訓練データを追加してみましょう。</a:t>
            </a:r>
            <a:endParaRPr kumimoji="1" lang="en-US" altLang="ja-JP" sz="2400" dirty="0"/>
          </a:p>
          <a:p>
            <a:r>
              <a:rPr kumimoji="1" lang="ja-JP" altLang="en-US" sz="2400" dirty="0"/>
              <a:t>訓練データ</a:t>
            </a:r>
            <a:r>
              <a:rPr kumimoji="1" lang="en-US" altLang="ja-JP" sz="2400" dirty="0" err="1"/>
              <a:t>x_train</a:t>
            </a:r>
            <a:r>
              <a:rPr kumimoji="1" lang="ja-JP" altLang="en-US" sz="2400" dirty="0"/>
              <a:t>と</a:t>
            </a:r>
            <a:r>
              <a:rPr kumimoji="1" lang="en-US" altLang="ja-JP" sz="2400" dirty="0" err="1"/>
              <a:t>y_train</a:t>
            </a:r>
            <a:r>
              <a:rPr lang="ja-JP" altLang="en-US" sz="2400" dirty="0"/>
              <a:t>に</a:t>
            </a:r>
            <a:r>
              <a:rPr kumimoji="1" lang="ja-JP" altLang="en-US" sz="2400" dirty="0"/>
              <a:t>追加してみましょう。例えば、</a:t>
            </a:r>
            <a:r>
              <a:rPr kumimoji="1" lang="en-US" altLang="ja-JP" sz="2400" b="1" dirty="0" err="1"/>
              <a:t>x_train</a:t>
            </a:r>
            <a:r>
              <a:rPr kumimoji="1" lang="ja-JP" altLang="en-US" sz="2400" b="1" dirty="0"/>
              <a:t>に</a:t>
            </a:r>
            <a:r>
              <a:rPr kumimoji="1" lang="en-US" altLang="ja-JP" sz="2400" b="1" dirty="0"/>
              <a:t>[[15]]</a:t>
            </a:r>
            <a:r>
              <a:rPr kumimoji="1" lang="ja-JP" altLang="en-US" sz="2400" b="1" dirty="0"/>
              <a:t>、</a:t>
            </a:r>
            <a:r>
              <a:rPr kumimoji="1" lang="en-US" altLang="ja-JP" sz="2400" b="1" dirty="0" err="1"/>
              <a:t>y_train</a:t>
            </a:r>
            <a:r>
              <a:rPr kumimoji="1" lang="ja-JP" altLang="en-US" sz="2400" b="1" dirty="0"/>
              <a:t>に</a:t>
            </a:r>
            <a:r>
              <a:rPr kumimoji="1" lang="en-US" altLang="ja-JP" sz="2400" b="1" dirty="0"/>
              <a:t>[1]</a:t>
            </a:r>
            <a:r>
              <a:rPr kumimoji="1" lang="ja-JP" altLang="en-US" sz="2400" b="1" dirty="0"/>
              <a:t>を追加。そして実行</a:t>
            </a:r>
            <a:endParaRPr kumimoji="1" lang="en-US" altLang="ja-JP" sz="2400" b="1" dirty="0"/>
          </a:p>
          <a:p>
            <a:r>
              <a:rPr lang="ja-JP" altLang="en-US" sz="2400" b="1" dirty="0"/>
              <a:t>結果に変化はないかもしれませんが、訓練データや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についての理解を深めることができます。</a:t>
            </a:r>
            <a:endParaRPr lang="en-US" altLang="ja-JP" sz="2400" b="1" dirty="0"/>
          </a:p>
          <a:p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提出の必要はありません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34EA2D-DFB0-E872-F1D4-24848F8F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8278375-F863-E583-72D8-CA5D8E3DC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訓練データ</a:t>
            </a: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x_train</a:t>
            </a:r>
            <a:r>
              <a:rPr kumimoji="0" lang="ja-JP" altLang="ja-JP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と</a:t>
            </a: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y_train</a:t>
            </a:r>
            <a:r>
              <a:rPr kumimoji="0" lang="ja-JP" altLang="ja-JP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に新しいデータポイントを追加してみましょう。例えば、</a:t>
            </a: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x_train</a:t>
            </a:r>
            <a:r>
              <a:rPr kumimoji="0" lang="ja-JP" altLang="ja-JP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に</a:t>
            </a: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[[15]]</a:t>
            </a:r>
            <a:r>
              <a:rPr kumimoji="0" lang="ja-JP" altLang="ja-JP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、</a:t>
            </a: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y_train</a:t>
            </a:r>
            <a:r>
              <a:rPr kumimoji="0" lang="ja-JP" altLang="ja-JP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に</a:t>
            </a: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[1]</a:t>
            </a:r>
            <a:r>
              <a:rPr kumimoji="0" lang="ja-JP" altLang="ja-JP" sz="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を追加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57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F2956C-54D7-99CD-89D3-43AFFD57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E9D543-656D-A10E-28FA-73A0266EA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49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000" dirty="0"/>
              <a:t>「</a:t>
            </a:r>
            <a:r>
              <a:rPr kumimoji="1" lang="ja-JP" altLang="en-US" sz="2000" b="1" dirty="0"/>
              <a:t>演習３</a:t>
            </a:r>
            <a:r>
              <a:rPr kumimoji="1" lang="ja-JP" altLang="en-US" sz="2000" dirty="0"/>
              <a:t>」のプログラムで、ニューラルネットワークの構造を変更してみよう</a:t>
            </a:r>
          </a:p>
          <a:p>
            <a:r>
              <a:rPr kumimoji="1" lang="ja-JP" altLang="en-US" sz="2000" dirty="0"/>
              <a:t>ニューラルネットワークの中間層のノード数を変更して、学習の結果がどのように変わるか確認しましょう。</a:t>
            </a:r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ヒント：</a:t>
            </a:r>
            <a:endParaRPr kumimoji="1" lang="en-US" altLang="ja-JP" sz="2000" dirty="0"/>
          </a:p>
          <a:p>
            <a:r>
              <a:rPr kumimoji="1" lang="en-US" altLang="ja-JP" sz="2000" dirty="0"/>
              <a:t>    Net</a:t>
            </a:r>
            <a:r>
              <a:rPr kumimoji="1" lang="ja-JP" altLang="en-US" sz="2000" dirty="0"/>
              <a:t>クラスの</a:t>
            </a:r>
            <a:r>
              <a:rPr kumimoji="1" lang="en-US" altLang="ja-JP" sz="2000" dirty="0"/>
              <a:t>self.fc1</a:t>
            </a:r>
            <a:r>
              <a:rPr kumimoji="1" lang="ja-JP" altLang="en-US" sz="2000" dirty="0"/>
              <a:t>のノード数や</a:t>
            </a:r>
            <a:r>
              <a:rPr kumimoji="1" lang="en-US" altLang="ja-JP" sz="2000" dirty="0"/>
              <a:t>self.fc2</a:t>
            </a:r>
            <a:r>
              <a:rPr kumimoji="1" lang="ja-JP" altLang="en-US" sz="2000" dirty="0"/>
              <a:t>のノード数を変更します。</a:t>
            </a:r>
          </a:p>
          <a:p>
            <a:r>
              <a:rPr kumimoji="1" lang="ja-JP" altLang="en-US" sz="2000" dirty="0"/>
              <a:t>    例：</a:t>
            </a:r>
            <a:r>
              <a:rPr kumimoji="1" lang="en-US" altLang="ja-JP" sz="2000" dirty="0"/>
              <a:t> self.fc1 = </a:t>
            </a:r>
            <a:r>
              <a:rPr kumimoji="1" lang="en-US" altLang="ja-JP" sz="2000" dirty="0" err="1"/>
              <a:t>nn.Linear</a:t>
            </a:r>
            <a:r>
              <a:rPr kumimoji="1" lang="en-US" altLang="ja-JP" sz="2000" dirty="0"/>
              <a:t>(4, 15) </a:t>
            </a:r>
            <a:r>
              <a:rPr kumimoji="1" lang="ja-JP" altLang="en-US" sz="2000" dirty="0"/>
              <a:t>や </a:t>
            </a:r>
            <a:r>
              <a:rPr kumimoji="1" lang="en-US" altLang="ja-JP" sz="2000" dirty="0"/>
              <a:t>self.fc2 = </a:t>
            </a:r>
            <a:r>
              <a:rPr kumimoji="1" lang="en-US" altLang="ja-JP" sz="2000" dirty="0" err="1"/>
              <a:t>nn.Linear</a:t>
            </a:r>
            <a:r>
              <a:rPr kumimoji="1" lang="en-US" altLang="ja-JP" sz="2000" dirty="0"/>
              <a:t>(15, 3) </a:t>
            </a:r>
            <a:r>
              <a:rPr kumimoji="1" lang="ja-JP" altLang="en-US" sz="2000" dirty="0"/>
              <a:t>のように変更してみましょう。</a:t>
            </a:r>
            <a:endParaRPr kumimoji="1" lang="en-US" altLang="ja-JP" sz="2000" dirty="0"/>
          </a:p>
          <a:p>
            <a:r>
              <a:rPr lang="ja-JP" altLang="en-US" sz="2000" dirty="0"/>
              <a:t>　ノード数を増やしすぎると、学習曲線が変化し、過学習が起きるかもしれません</a:t>
            </a:r>
            <a:endParaRPr lang="en-US" altLang="ja-JP" sz="2000" dirty="0"/>
          </a:p>
          <a:p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提出の必要はありません　（ニューラルネットワークの構造、ノード数、中間層の説明は、将来の授業で詳しい説明を行う予定です）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C77B33-2ED7-1C46-077A-51B357F8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46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の２種類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： </a:t>
            </a:r>
            <a:r>
              <a:rPr lang="en-US" altLang="ja-JP" dirty="0"/>
              <a:t>Python </a:t>
            </a:r>
            <a:r>
              <a:rPr lang="ja-JP" altLang="en-US" dirty="0"/>
              <a:t>プログラム，コマンド，実行結果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：説明文，図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46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3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r="31660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108047" cy="601174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機械学習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を使用して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学習</a:t>
            </a:r>
            <a:r>
              <a:rPr kumimoji="1" lang="ja-JP" altLang="en-US" sz="2400" dirty="0"/>
              <a:t>することにより</a:t>
            </a:r>
            <a:r>
              <a:rPr lang="ja-JP" altLang="en-US" sz="2400" b="1" dirty="0">
                <a:solidFill>
                  <a:srgbClr val="C00000"/>
                </a:solidFill>
              </a:rPr>
              <a:t>知的能力を向上</a:t>
            </a:r>
            <a:r>
              <a:rPr lang="ja-JP" altLang="en-US" sz="2400" dirty="0"/>
              <a:t>させる技術</a:t>
            </a:r>
            <a:endParaRPr kumimoji="1"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情報の抽出</a:t>
            </a:r>
            <a:r>
              <a:rPr lang="ja-JP" altLang="en-US" sz="2400" dirty="0"/>
              <a:t>：データの中からパターンや関係性を自動で見つけ出す能力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簡潔さ</a:t>
            </a:r>
            <a:r>
              <a:rPr lang="ja-JP" altLang="en-US" sz="2400" dirty="0"/>
              <a:t>：人間が設定しなければならなかったルールを、自動で生成できるようになる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限界の超越</a:t>
            </a:r>
            <a:r>
              <a:rPr lang="ja-JP" altLang="en-US" sz="2400" dirty="0"/>
              <a:t>：他の方法では難しかった課題でも、機械学習を用いることで解決策や視点を得られる可能性がある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機械学習の特徴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08823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5240</TotalTime>
  <Words>3953</Words>
  <Application>Microsoft Office PowerPoint</Application>
  <PresentationFormat>画面に合わせる (4:3)</PresentationFormat>
  <Paragraphs>628</Paragraphs>
  <Slides>69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69</vt:i4>
      </vt:variant>
    </vt:vector>
  </HeadingPairs>
  <TitlesOfParts>
    <vt:vector size="88" baseType="lpstr">
      <vt:lpstr>Arial Unicode MS</vt:lpstr>
      <vt:lpstr>ＭＳ ゴシック</vt:lpstr>
      <vt:lpstr>Söhne</vt:lpstr>
      <vt:lpstr>ヒラギノ角ゴ Pro W3</vt:lpstr>
      <vt:lpstr>メイリオ</vt:lpstr>
      <vt:lpstr>游ゴシック</vt:lpstr>
      <vt:lpstr>Abadi</vt:lpstr>
      <vt:lpstr>Arial</vt:lpstr>
      <vt:lpstr>Calibri</vt:lpstr>
      <vt:lpstr>Segoe UI</vt:lpstr>
      <vt:lpstr>Times New Roman</vt:lpstr>
      <vt:lpstr>1_Office テーマ</vt:lpstr>
      <vt:lpstr>3_Office テーマ</vt:lpstr>
      <vt:lpstr>4_Office テーマ</vt:lpstr>
      <vt:lpstr>5_Office テーマ</vt:lpstr>
      <vt:lpstr>6_Office テーマ</vt:lpstr>
      <vt:lpstr>2_Office テーマ</vt:lpstr>
      <vt:lpstr>7_Office テーマ</vt:lpstr>
      <vt:lpstr>8_Office テーマ</vt:lpstr>
      <vt:lpstr>３. 機械学習の基礎 （教師なし学習，教師あり学習） </vt:lpstr>
      <vt:lpstr>アドバイス</vt:lpstr>
      <vt:lpstr>PowerPoint プレゼンテーション</vt:lpstr>
      <vt:lpstr>アウトライン</vt:lpstr>
      <vt:lpstr>Google Colaboratory</vt:lpstr>
      <vt:lpstr>Google Colaboratory の全体画面</vt:lpstr>
      <vt:lpstr>Google Colaboratory のノートブック</vt:lpstr>
      <vt:lpstr>3-1. イントロダクション </vt:lpstr>
      <vt:lpstr>機械学習の特徴</vt:lpstr>
      <vt:lpstr>機械学習の応用事例</vt:lpstr>
      <vt:lpstr>機械学習の特徴</vt:lpstr>
      <vt:lpstr>機械学習まとめ</vt:lpstr>
      <vt:lpstr>3-2. 機械学習での学習と汎化 </vt:lpstr>
      <vt:lpstr>機械学習と訓練データ</vt:lpstr>
      <vt:lpstr>一般のプログラミング</vt:lpstr>
      <vt:lpstr>機械学習での予測</vt:lpstr>
      <vt:lpstr>PowerPoint プレゼンテーション</vt:lpstr>
      <vt:lpstr>汎化</vt:lpstr>
      <vt:lpstr>汎化</vt:lpstr>
      <vt:lpstr>演習１ </vt:lpstr>
      <vt:lpstr>PowerPoint プレゼンテーション</vt:lpstr>
      <vt:lpstr>機械学習と訓練データとプログラム</vt:lpstr>
      <vt:lpstr>演習２ </vt:lpstr>
      <vt:lpstr>PowerPoint プレゼンテーション</vt:lpstr>
      <vt:lpstr>汎化の結果は「必ず正解」ではない</vt:lpstr>
      <vt:lpstr>ここまでのまとめ</vt:lpstr>
      <vt:lpstr>3-3. 教師あり学習、分類と回帰 </vt:lpstr>
      <vt:lpstr>教師あり学習の訓練データ</vt:lpstr>
      <vt:lpstr>教師あり学習の主なタスク</vt:lpstr>
      <vt:lpstr>分類</vt:lpstr>
      <vt:lpstr>判別</vt:lpstr>
      <vt:lpstr>回帰</vt:lpstr>
      <vt:lpstr>教師あり学習の重要性</vt:lpstr>
      <vt:lpstr>教師あり学習、回帰と分類のまとめ</vt:lpstr>
      <vt:lpstr>3-4. Irisデータセットによる学習と分類の実行  </vt:lpstr>
      <vt:lpstr>教師あり学習の主な概念</vt:lpstr>
      <vt:lpstr>アヤメ属 (Iris)</vt:lpstr>
      <vt:lpstr>Iris データセット</vt:lpstr>
      <vt:lpstr>Iris データセットの散布図</vt:lpstr>
      <vt:lpstr>機械学習による分類</vt:lpstr>
      <vt:lpstr>演習３ </vt:lpstr>
      <vt:lpstr>PowerPoint プレゼンテーション</vt:lpstr>
      <vt:lpstr>学習曲線</vt:lpstr>
      <vt:lpstr>3-5. 教師なし学習 </vt:lpstr>
      <vt:lpstr>教師なし学習</vt:lpstr>
      <vt:lpstr>教師なし学習の主なタスク</vt:lpstr>
      <vt:lpstr>クラスタリング</vt:lpstr>
      <vt:lpstr>分離</vt:lpstr>
      <vt:lpstr>自己符号化（オートエンコード）</vt:lpstr>
      <vt:lpstr>教師なし学習の重要性</vt:lpstr>
      <vt:lpstr>教師なし学習のまとめ</vt:lpstr>
      <vt:lpstr>3-6. 教師なし学習による次元削減 </vt:lpstr>
      <vt:lpstr>次元削減</vt:lpstr>
      <vt:lpstr>次元削減のメリット</vt:lpstr>
      <vt:lpstr>演習４ </vt:lpstr>
      <vt:lpstr>PowerPoint プレゼンテーション</vt:lpstr>
      <vt:lpstr>2.6 学習のバリエーション </vt:lpstr>
      <vt:lpstr>GAN の自律動作マシンへの応用</vt:lpstr>
      <vt:lpstr>自己学習のニュース</vt:lpstr>
      <vt:lpstr>自己学習のニュース</vt:lpstr>
      <vt:lpstr>自己学習のニュース</vt:lpstr>
      <vt:lpstr>強化学習</vt:lpstr>
      <vt:lpstr>強化学習</vt:lpstr>
      <vt:lpstr>全体まとめ①</vt:lpstr>
      <vt:lpstr>全体まとめ②</vt:lpstr>
      <vt:lpstr>全体まとめ③</vt:lpstr>
      <vt:lpstr>自習１</vt:lpstr>
      <vt:lpstr>自習２</vt:lpstr>
      <vt:lpstr>自習３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AI演習</dc:title>
  <dc:creator>kaneko kunihiko</dc:creator>
  <cp:lastModifiedBy>金子　邦彦</cp:lastModifiedBy>
  <cp:revision>508</cp:revision>
  <dcterms:created xsi:type="dcterms:W3CDTF">2019-11-02T00:06:04Z</dcterms:created>
  <dcterms:modified xsi:type="dcterms:W3CDTF">2023-12-16T03:21:14Z</dcterms:modified>
</cp:coreProperties>
</file>