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4"/>
  </p:notesMasterIdLst>
  <p:sldIdLst>
    <p:sldId id="1037" r:id="rId2"/>
    <p:sldId id="1038" r:id="rId3"/>
    <p:sldId id="749" r:id="rId4"/>
    <p:sldId id="975" r:id="rId5"/>
    <p:sldId id="750" r:id="rId6"/>
    <p:sldId id="991" r:id="rId7"/>
    <p:sldId id="770" r:id="rId8"/>
    <p:sldId id="977" r:id="rId9"/>
    <p:sldId id="979" r:id="rId10"/>
    <p:sldId id="980" r:id="rId11"/>
    <p:sldId id="945" r:id="rId12"/>
    <p:sldId id="982" r:id="rId13"/>
    <p:sldId id="916" r:id="rId14"/>
    <p:sldId id="981" r:id="rId15"/>
    <p:sldId id="983" r:id="rId16"/>
    <p:sldId id="984" r:id="rId17"/>
    <p:sldId id="947" r:id="rId18"/>
    <p:sldId id="985" r:id="rId19"/>
    <p:sldId id="986" r:id="rId20"/>
    <p:sldId id="990" r:id="rId21"/>
    <p:sldId id="987" r:id="rId22"/>
    <p:sldId id="948" r:id="rId23"/>
    <p:sldId id="949" r:id="rId24"/>
    <p:sldId id="956" r:id="rId25"/>
    <p:sldId id="988" r:id="rId26"/>
    <p:sldId id="957" r:id="rId27"/>
    <p:sldId id="952" r:id="rId28"/>
    <p:sldId id="953" r:id="rId29"/>
    <p:sldId id="989" r:id="rId30"/>
    <p:sldId id="1006" r:id="rId31"/>
    <p:sldId id="993" r:id="rId32"/>
    <p:sldId id="997" r:id="rId33"/>
    <p:sldId id="994" r:id="rId34"/>
    <p:sldId id="995" r:id="rId35"/>
    <p:sldId id="996" r:id="rId36"/>
    <p:sldId id="998" r:id="rId37"/>
    <p:sldId id="999" r:id="rId38"/>
    <p:sldId id="1000" r:id="rId39"/>
    <p:sldId id="1001" r:id="rId40"/>
    <p:sldId id="1002" r:id="rId41"/>
    <p:sldId id="1003" r:id="rId42"/>
    <p:sldId id="1004" r:id="rId43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01" autoAdjust="0"/>
    <p:restoredTop sz="94660"/>
  </p:normalViewPr>
  <p:slideViewPr>
    <p:cSldViewPr snapToGrid="0">
      <p:cViewPr varScale="1">
        <p:scale>
          <a:sx n="62" d="100"/>
          <a:sy n="62" d="100"/>
        </p:scale>
        <p:origin x="108" y="2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39270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lang="ja-JP" altLang="en-US" smtClean="0">
                <a:solidFill>
                  <a:prstClr val="black"/>
                </a:solidFill>
              </a:rPr>
              <a:pPr/>
              <a:t>22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9565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lang="ja-JP" altLang="en-US" smtClean="0">
                <a:solidFill>
                  <a:prstClr val="black"/>
                </a:solidFill>
              </a:rPr>
              <a:pPr/>
              <a:t>30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3251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lang="ja-JP" altLang="en-US" smtClean="0">
                <a:solidFill>
                  <a:prstClr val="black"/>
                </a:solidFill>
              </a:rPr>
              <a:pPr/>
              <a:t>8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9914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lang="ja-JP" altLang="en-US" smtClean="0">
                <a:solidFill>
                  <a:prstClr val="black"/>
                </a:solidFill>
              </a:rPr>
              <a:pPr/>
              <a:t>11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5651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63752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26384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56737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77111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06279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lang="ja-JP" altLang="en-US" smtClean="0">
                <a:solidFill>
                  <a:prstClr val="black"/>
                </a:solidFill>
              </a:rPr>
              <a:pPr/>
              <a:t>17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120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kkaneko.jp/cc/access/index.html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50157" y="1122363"/>
            <a:ext cx="8243685" cy="2387600"/>
          </a:xfrm>
        </p:spPr>
        <p:txBody>
          <a:bodyPr>
            <a:noAutofit/>
          </a:bodyPr>
          <a:lstStyle/>
          <a:p>
            <a:r>
              <a:rPr lang="ja-JP" altLang="en-US" dirty="0"/>
              <a:t>副問い合わせ</a:t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5105" y="59281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  <p:sp>
        <p:nvSpPr>
          <p:cNvPr id="8" name="字幕 7">
            <a:extLst>
              <a:ext uri="{FF2B5EF4-FFF2-40B4-BE49-F238E27FC236}">
                <a16:creationId xmlns:a16="http://schemas.microsoft.com/office/drawing/2014/main" id="{E246CD48-9EDC-44F7-8CDD-2B1DAA1CE2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0157" y="3301658"/>
            <a:ext cx="8266421" cy="1506085"/>
          </a:xfrm>
        </p:spPr>
        <p:txBody>
          <a:bodyPr>
            <a:normAutofit/>
          </a:bodyPr>
          <a:lstStyle/>
          <a:p>
            <a:r>
              <a:rPr lang="ja-JP" altLang="en-US" dirty="0"/>
              <a:t>（</a:t>
            </a:r>
            <a:r>
              <a:rPr lang="en-US" altLang="ja-JP" dirty="0"/>
              <a:t>Access </a:t>
            </a:r>
            <a:r>
              <a:rPr lang="ja-JP" altLang="en-US" dirty="0"/>
              <a:t>の活用）</a:t>
            </a:r>
          </a:p>
          <a:p>
            <a:r>
              <a:rPr lang="en-US" altLang="ja-JP" dirty="0"/>
              <a:t>URL: </a:t>
            </a:r>
            <a:r>
              <a:rPr lang="en-US" altLang="ja-JP" dirty="0">
                <a:hlinkClick r:id="rId5"/>
              </a:rPr>
              <a:t>https://www.kkaneko.jp/cc/access/index.html</a:t>
            </a:r>
            <a:endParaRPr lang="en-US" altLang="ja-JP" dirty="0"/>
          </a:p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70952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/>
              <a:t>SQL </a:t>
            </a:r>
            <a:r>
              <a:rPr kumimoji="1" lang="ja-JP" altLang="en-US" dirty="0"/>
              <a:t>の </a:t>
            </a:r>
            <a:r>
              <a:rPr kumimoji="1" lang="en-US" altLang="ja-JP" dirty="0"/>
              <a:t>IN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kumimoji="1" lang="ja-JP" altLang="en-US" smtClean="0"/>
              <a:t>10</a:t>
            </a:fld>
            <a:endParaRPr kumimoji="1" lang="ja-JP" altLang="en-US" dirty="0"/>
          </a:p>
        </p:txBody>
      </p:sp>
      <p:grpSp>
        <p:nvGrpSpPr>
          <p:cNvPr id="5" name="グループ化 4"/>
          <p:cNvGrpSpPr/>
          <p:nvPr/>
        </p:nvGrpSpPr>
        <p:grpSpPr>
          <a:xfrm>
            <a:off x="7149495" y="1284684"/>
            <a:ext cx="1569661" cy="1463922"/>
            <a:chOff x="9797774" y="1209670"/>
            <a:chExt cx="2092881" cy="1951895"/>
          </a:xfrm>
        </p:grpSpPr>
        <p:sp>
          <p:nvSpPr>
            <p:cNvPr id="6" name="Text Box 1035"/>
            <p:cNvSpPr txBox="1">
              <a:spLocks noChangeArrowheads="1"/>
            </p:cNvSpPr>
            <p:nvPr/>
          </p:nvSpPr>
          <p:spPr bwMode="auto">
            <a:xfrm>
              <a:off x="9797774" y="2696823"/>
              <a:ext cx="2092881" cy="4647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rgbClr val="0033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rgbClr val="0033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rgbClr val="0033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rgbClr val="0033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rgbClr val="0033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sz="2000">
                  <a:solidFill>
                    <a:srgbClr val="0033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sz="2000">
                  <a:solidFill>
                    <a:srgbClr val="0033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sz="2000">
                  <a:solidFill>
                    <a:srgbClr val="0033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sz="2000">
                  <a:solidFill>
                    <a:srgbClr val="0033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ja-JP" altLang="en-US" sz="1800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まとめページ</a:t>
              </a:r>
            </a:p>
          </p:txBody>
        </p:sp>
        <p:pic>
          <p:nvPicPr>
            <p:cNvPr id="7" name="Picture 2" descr="http://3.bp.blogspot.com/-nYzwhfjYgF0/UOFKLhF54UI/AAAAAAAAKEs/hbFj1OvGjSE/s1600/bunbougu_note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01238" y="1209670"/>
              <a:ext cx="1909761" cy="14825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コンテンツ プレースホルダー 2"/>
          <p:cNvSpPr txBox="1">
            <a:spLocks/>
          </p:cNvSpPr>
          <p:nvPr/>
        </p:nvSpPr>
        <p:spPr>
          <a:xfrm>
            <a:off x="374430" y="2596372"/>
            <a:ext cx="8284984" cy="156445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en-US" altLang="ja-JP" sz="3000" dirty="0">
                <a:solidFill>
                  <a:srgbClr val="C00000"/>
                </a:solidFill>
                <a:latin typeface="Inconsolata" panose="020B0609030003000000" pitchFamily="49" charset="0"/>
              </a:rPr>
              <a:t>SELECT</a:t>
            </a:r>
            <a:r>
              <a:rPr lang="en-US" altLang="ja-JP" sz="3000" dirty="0">
                <a:latin typeface="Inconsolata" panose="020B0609030003000000" pitchFamily="49" charset="0"/>
              </a:rPr>
              <a:t> </a:t>
            </a:r>
            <a:r>
              <a:rPr lang="ja-JP" altLang="en-US" sz="3000" dirty="0">
                <a:latin typeface="Inconsolata" panose="020B0609030003000000" pitchFamily="49" charset="0"/>
              </a:rPr>
              <a:t>氏名 </a:t>
            </a:r>
            <a:r>
              <a:rPr lang="en-US" altLang="ja-JP" sz="3000" dirty="0">
                <a:solidFill>
                  <a:srgbClr val="C00000"/>
                </a:solidFill>
                <a:latin typeface="Inconsolata" panose="020B0609030003000000" pitchFamily="49" charset="0"/>
              </a:rPr>
              <a:t>FROM</a:t>
            </a:r>
            <a:r>
              <a:rPr lang="en-US" altLang="ja-JP" sz="3000" dirty="0">
                <a:latin typeface="Inconsolata" panose="020B0609030003000000" pitchFamily="49" charset="0"/>
              </a:rPr>
              <a:t> </a:t>
            </a:r>
            <a:r>
              <a:rPr lang="ja-JP" altLang="en-US" sz="3000" dirty="0">
                <a:latin typeface="Inconsolata" panose="020B0609030003000000" pitchFamily="49" charset="0"/>
              </a:rPr>
              <a:t>成績 </a:t>
            </a:r>
            <a:endParaRPr lang="en-US" altLang="ja-JP" sz="3000" dirty="0">
              <a:latin typeface="Inconsolata" panose="020B0609030003000000" pitchFamily="49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altLang="ja-JP" sz="3000" dirty="0">
                <a:solidFill>
                  <a:srgbClr val="C00000"/>
                </a:solidFill>
                <a:latin typeface="Inconsolata" panose="020B0609030003000000" pitchFamily="49" charset="0"/>
              </a:rPr>
              <a:t>WHERE</a:t>
            </a:r>
            <a:r>
              <a:rPr lang="en-US" altLang="ja-JP" sz="3000" dirty="0">
                <a:latin typeface="Inconsolata" panose="020B0609030003000000" pitchFamily="49" charset="0"/>
              </a:rPr>
              <a:t> </a:t>
            </a:r>
            <a:r>
              <a:rPr lang="ja-JP" altLang="en-US" sz="3000" dirty="0">
                <a:latin typeface="Inconsolata" panose="020B0609030003000000" pitchFamily="49" charset="0"/>
              </a:rPr>
              <a:t>科目名 </a:t>
            </a:r>
            <a:r>
              <a:rPr lang="en-US" altLang="ja-JP" sz="3000" b="1" dirty="0">
                <a:solidFill>
                  <a:srgbClr val="C00000"/>
                </a:solidFill>
                <a:latin typeface="Inconsolata" panose="020B0609030003000000" pitchFamily="49" charset="0"/>
              </a:rPr>
              <a:t>IN </a:t>
            </a:r>
            <a:r>
              <a:rPr lang="en-US" altLang="ja-JP" sz="3000" b="1" dirty="0">
                <a:latin typeface="Inconsolata" panose="020B0609030003000000" pitchFamily="49" charset="0"/>
              </a:rPr>
              <a:t>('</a:t>
            </a:r>
            <a:r>
              <a:rPr lang="ja-JP" altLang="en-US" sz="3000" b="1" dirty="0">
                <a:latin typeface="Inconsolata" panose="020B0609030003000000" pitchFamily="49" charset="0"/>
              </a:rPr>
              <a:t>算数</a:t>
            </a:r>
            <a:r>
              <a:rPr lang="en-US" altLang="ja-JP" sz="3000" b="1" dirty="0">
                <a:latin typeface="Inconsolata" panose="020B0609030003000000" pitchFamily="49" charset="0"/>
              </a:rPr>
              <a:t>', '</a:t>
            </a:r>
            <a:r>
              <a:rPr lang="ja-JP" altLang="en-US" sz="3000" b="1" dirty="0">
                <a:latin typeface="Inconsolata" panose="020B0609030003000000" pitchFamily="49" charset="0"/>
              </a:rPr>
              <a:t>英語</a:t>
            </a:r>
            <a:r>
              <a:rPr lang="en-US" altLang="ja-JP" sz="3000" b="1" dirty="0">
                <a:latin typeface="Inconsolata" panose="020B0609030003000000" pitchFamily="49" charset="0"/>
              </a:rPr>
              <a:t>');</a:t>
            </a:r>
            <a:endParaRPr lang="en-US" altLang="ja-JP" sz="3600" b="1" dirty="0">
              <a:latin typeface="Inconsolata" panose="020B0609030003000000" pitchFamily="49" charset="0"/>
            </a:endParaRPr>
          </a:p>
        </p:txBody>
      </p:sp>
      <p:cxnSp>
        <p:nvCxnSpPr>
          <p:cNvPr id="10" name="直線矢印コネクタ 9"/>
          <p:cNvCxnSpPr/>
          <p:nvPr/>
        </p:nvCxnSpPr>
        <p:spPr>
          <a:xfrm flipV="1">
            <a:off x="4102140" y="3724577"/>
            <a:ext cx="271463" cy="657225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 flipH="1" flipV="1">
            <a:off x="7850543" y="3880770"/>
            <a:ext cx="142875" cy="63951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>
          <a:xfrm flipH="1" flipV="1">
            <a:off x="6019204" y="3777161"/>
            <a:ext cx="50006" cy="825612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3007159" y="4512586"/>
            <a:ext cx="180049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100" dirty="0"/>
              <a:t>半角丸かっこ</a:t>
            </a:r>
            <a:endParaRPr lang="en-US" altLang="ja-JP" sz="2100" dirty="0"/>
          </a:p>
          <a:p>
            <a:r>
              <a:rPr kumimoji="1" lang="ja-JP" altLang="en-US" sz="2100" dirty="0"/>
              <a:t>で囲む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7254338" y="4703282"/>
            <a:ext cx="180049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100" dirty="0"/>
              <a:t>半角丸かっこ</a:t>
            </a:r>
            <a:endParaRPr lang="en-US" altLang="ja-JP" sz="2100" dirty="0"/>
          </a:p>
          <a:p>
            <a:r>
              <a:rPr kumimoji="1" lang="ja-JP" altLang="en-US" sz="2100" dirty="0"/>
              <a:t>で囲む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665656" y="4703282"/>
            <a:ext cx="99257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100" dirty="0"/>
              <a:t>半角の</a:t>
            </a:r>
            <a:endParaRPr lang="en-US" altLang="ja-JP" sz="2100" dirty="0"/>
          </a:p>
          <a:p>
            <a:r>
              <a:rPr kumimoji="1" lang="ja-JP" altLang="en-US" sz="2100" dirty="0"/>
              <a:t>カンマ</a:t>
            </a:r>
          </a:p>
        </p:txBody>
      </p:sp>
    </p:spTree>
    <p:extLst>
      <p:ext uri="{BB962C8B-B14F-4D97-AF65-F5344CB8AC3E}">
        <p14:creationId xmlns:p14="http://schemas.microsoft.com/office/powerpoint/2010/main" val="13329044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37744" y="2472820"/>
            <a:ext cx="8725281" cy="1085959"/>
          </a:xfrm>
        </p:spPr>
        <p:txBody>
          <a:bodyPr>
            <a:normAutofit/>
          </a:bodyPr>
          <a:lstStyle/>
          <a:p>
            <a:r>
              <a:rPr lang="en-US" altLang="ja-JP" sz="3975" dirty="0">
                <a:latin typeface="メイリオ" panose="020B0604030504040204" pitchFamily="50" charset="-128"/>
              </a:rPr>
              <a:t>5-2 </a:t>
            </a:r>
            <a:r>
              <a:rPr lang="ja-JP" altLang="en-US" sz="3975" dirty="0">
                <a:latin typeface="メイリオ" panose="020B0604030504040204" pitchFamily="50" charset="-128"/>
              </a:rPr>
              <a:t>副問い合わせの例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メイリオ" panose="020B0604030504040204" pitchFamily="50" charset="-128"/>
              </a:rPr>
              <a:pPr/>
              <a:t>11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メイリオ" panose="020B0604030504040204" pitchFamily="50" charset="-128"/>
            </a:endParaRPr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703711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スライド番号プレースホルダー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4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557213" indent="-214313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21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8572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8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2001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15430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18859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5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2288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5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25717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5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29146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5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58E85D0C-2A18-4259-B8B7-078272595A85}" type="slidenum">
              <a:rPr lang="ja-JP" altLang="en-US" sz="2100">
                <a:latin typeface="Segoe UI" panose="020B0502040204020203" pitchFamily="34" charset="0"/>
                <a:cs typeface="Segoe UI" panose="020B0502040204020203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12</a:t>
            </a:fld>
            <a:endParaRPr lang="ja-JP" altLang="en-US" sz="135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9460" name="Rectangle 2"/>
          <p:cNvSpPr>
            <a:spLocks noGrp="1"/>
          </p:cNvSpPr>
          <p:nvPr>
            <p:ph type="title" idx="4294967295"/>
          </p:nvPr>
        </p:nvSpPr>
        <p:spPr>
          <a:xfrm>
            <a:off x="314325" y="857250"/>
            <a:ext cx="6429375" cy="75366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ja-JP" altLang="en-US" sz="3000" dirty="0">
                <a:latin typeface="Segoe UI" panose="020B0502040204020203" pitchFamily="34" charset="0"/>
              </a:rPr>
              <a:t>副問い合わせ</a:t>
            </a:r>
          </a:p>
        </p:txBody>
      </p:sp>
      <p:sp>
        <p:nvSpPr>
          <p:cNvPr id="32" name="コンテンツ プレースホルダー 2"/>
          <p:cNvSpPr txBox="1">
            <a:spLocks/>
          </p:cNvSpPr>
          <p:nvPr/>
        </p:nvSpPr>
        <p:spPr>
          <a:xfrm>
            <a:off x="183697" y="2711177"/>
            <a:ext cx="3047591" cy="45399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400" b="1" dirty="0"/>
              <a:t>◆ 副問い合わせなし</a:t>
            </a:r>
          </a:p>
        </p:txBody>
      </p:sp>
      <p:sp>
        <p:nvSpPr>
          <p:cNvPr id="39" name="コンテンツ プレースホルダー 2"/>
          <p:cNvSpPr txBox="1">
            <a:spLocks/>
          </p:cNvSpPr>
          <p:nvPr/>
        </p:nvSpPr>
        <p:spPr>
          <a:xfrm>
            <a:off x="522565" y="3105817"/>
            <a:ext cx="6323120" cy="52423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40000"/>
              </a:lnSpc>
              <a:buNone/>
            </a:pPr>
            <a:r>
              <a:rPr lang="en-US" altLang="ja-JP" sz="2100" dirty="0">
                <a:solidFill>
                  <a:srgbClr val="C00000"/>
                </a:solidFill>
              </a:rPr>
              <a:t>SELECT</a:t>
            </a:r>
            <a:r>
              <a:rPr lang="en-US" altLang="ja-JP" sz="2100" dirty="0"/>
              <a:t> </a:t>
            </a:r>
            <a:r>
              <a:rPr lang="ja-JP" altLang="en-US" sz="2100" dirty="0"/>
              <a:t>科目名 </a:t>
            </a:r>
            <a:r>
              <a:rPr lang="en-US" altLang="ja-JP" sz="2100" dirty="0">
                <a:solidFill>
                  <a:srgbClr val="C00000"/>
                </a:solidFill>
              </a:rPr>
              <a:t>FROM</a:t>
            </a:r>
            <a:r>
              <a:rPr lang="en-US" altLang="ja-JP" sz="2100" dirty="0"/>
              <a:t> </a:t>
            </a:r>
            <a:r>
              <a:rPr lang="ja-JP" altLang="en-US" sz="2100" dirty="0"/>
              <a:t>成績 </a:t>
            </a:r>
            <a:r>
              <a:rPr lang="en-US" altLang="ja-JP" sz="2100" dirty="0">
                <a:solidFill>
                  <a:srgbClr val="C00000"/>
                </a:solidFill>
              </a:rPr>
              <a:t>WHERE</a:t>
            </a:r>
            <a:r>
              <a:rPr lang="en-US" altLang="ja-JP" sz="2100" dirty="0"/>
              <a:t> </a:t>
            </a:r>
            <a:r>
              <a:rPr lang="ja-JP" altLang="en-US" sz="2100" dirty="0"/>
              <a:t>氏名</a:t>
            </a:r>
            <a:r>
              <a:rPr lang="en-US" altLang="ja-JP" sz="2100" dirty="0">
                <a:solidFill>
                  <a:srgbClr val="C00000"/>
                </a:solidFill>
              </a:rPr>
              <a:t>=</a:t>
            </a:r>
            <a:r>
              <a:rPr lang="en-US" altLang="ja-JP" sz="2100" dirty="0"/>
              <a:t>'AA';</a:t>
            </a:r>
          </a:p>
        </p:txBody>
      </p:sp>
      <p:sp>
        <p:nvSpPr>
          <p:cNvPr id="40" name="コンテンツ プレースホルダー 2"/>
          <p:cNvSpPr txBox="1">
            <a:spLocks/>
          </p:cNvSpPr>
          <p:nvPr/>
        </p:nvSpPr>
        <p:spPr>
          <a:xfrm>
            <a:off x="522564" y="3746270"/>
            <a:ext cx="8519791" cy="524234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40000"/>
              </a:lnSpc>
              <a:buNone/>
            </a:pPr>
            <a:r>
              <a:rPr lang="en-US" altLang="ja-JP" sz="2100" dirty="0">
                <a:solidFill>
                  <a:srgbClr val="C00000"/>
                </a:solidFill>
              </a:rPr>
              <a:t>SELECT</a:t>
            </a:r>
            <a:r>
              <a:rPr lang="en-US" altLang="ja-JP" sz="2100" dirty="0"/>
              <a:t> </a:t>
            </a:r>
            <a:r>
              <a:rPr lang="ja-JP" altLang="en-US" sz="2100" dirty="0"/>
              <a:t>氏名</a:t>
            </a:r>
            <a:r>
              <a:rPr lang="en-US" altLang="ja-JP" sz="2100" dirty="0"/>
              <a:t> </a:t>
            </a:r>
            <a:r>
              <a:rPr lang="en-US" altLang="ja-JP" sz="2100" dirty="0">
                <a:solidFill>
                  <a:srgbClr val="C00000"/>
                </a:solidFill>
              </a:rPr>
              <a:t>FROM </a:t>
            </a:r>
            <a:r>
              <a:rPr lang="ja-JP" altLang="en-US" sz="2100" dirty="0"/>
              <a:t>成績 </a:t>
            </a:r>
            <a:r>
              <a:rPr lang="en-US" altLang="ja-JP" sz="2100" dirty="0">
                <a:solidFill>
                  <a:srgbClr val="C00000"/>
                </a:solidFill>
              </a:rPr>
              <a:t>WHERE</a:t>
            </a:r>
            <a:r>
              <a:rPr lang="en-US" altLang="ja-JP" sz="2100" dirty="0"/>
              <a:t> </a:t>
            </a:r>
            <a:r>
              <a:rPr lang="ja-JP" altLang="en-US" sz="2100" dirty="0"/>
              <a:t>科目名 </a:t>
            </a:r>
            <a:r>
              <a:rPr lang="en-US" altLang="ja-JP" sz="2100" dirty="0">
                <a:solidFill>
                  <a:srgbClr val="C00000"/>
                </a:solidFill>
              </a:rPr>
              <a:t>IN (</a:t>
            </a:r>
            <a:r>
              <a:rPr lang="en-US" altLang="ja-JP" sz="2100" dirty="0"/>
              <a:t>'</a:t>
            </a:r>
            <a:r>
              <a:rPr lang="ja-JP" altLang="en-US" sz="2100" dirty="0"/>
              <a:t>国語</a:t>
            </a:r>
            <a:r>
              <a:rPr lang="en-US" altLang="ja-JP" sz="2100" dirty="0"/>
              <a:t>'</a:t>
            </a:r>
            <a:r>
              <a:rPr lang="en-US" altLang="ja-JP" sz="2100" dirty="0">
                <a:solidFill>
                  <a:srgbClr val="C00000"/>
                </a:solidFill>
              </a:rPr>
              <a:t>)</a:t>
            </a:r>
            <a:r>
              <a:rPr lang="en-US" altLang="ja-JP" sz="2100" dirty="0"/>
              <a:t>;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53193" y="1605684"/>
            <a:ext cx="7571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問い合わせの結果を，</a:t>
            </a:r>
            <a:r>
              <a:rPr lang="ja-JP" altLang="en-US" sz="2400" dirty="0">
                <a:solidFill>
                  <a:srgbClr val="FF0000"/>
                </a:solidFill>
              </a:rPr>
              <a:t>別</a:t>
            </a:r>
            <a:r>
              <a:rPr lang="ja-JP" altLang="en-US" sz="2400" dirty="0"/>
              <a:t>の問い合わせで使いたいとき</a:t>
            </a:r>
            <a:endParaRPr kumimoji="1" lang="ja-JP" altLang="en-US" sz="2400" dirty="0"/>
          </a:p>
        </p:txBody>
      </p:sp>
      <p:sp>
        <p:nvSpPr>
          <p:cNvPr id="19" name="コンテンツ プレースホルダー 2"/>
          <p:cNvSpPr txBox="1">
            <a:spLocks/>
          </p:cNvSpPr>
          <p:nvPr/>
        </p:nvSpPr>
        <p:spPr>
          <a:xfrm>
            <a:off x="183697" y="4446082"/>
            <a:ext cx="3047591" cy="45399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400" b="1" dirty="0"/>
              <a:t>◆ 副問い合わせあり</a:t>
            </a:r>
          </a:p>
        </p:txBody>
      </p:sp>
      <p:sp>
        <p:nvSpPr>
          <p:cNvPr id="20" name="コンテンツ プレースホルダー 2"/>
          <p:cNvSpPr txBox="1">
            <a:spLocks/>
          </p:cNvSpPr>
          <p:nvPr/>
        </p:nvSpPr>
        <p:spPr>
          <a:xfrm>
            <a:off x="522564" y="4999493"/>
            <a:ext cx="9144000" cy="524234"/>
          </a:xfrm>
          <a:prstGeom prst="rect">
            <a:avLst/>
          </a:prstGeom>
        </p:spPr>
        <p:txBody>
          <a:bodyPr vert="horz" lIns="68580" tIns="34290" rIns="68580" bIns="3429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40000"/>
              </a:lnSpc>
              <a:buNone/>
            </a:pPr>
            <a:r>
              <a:rPr lang="en-US" altLang="ja-JP" sz="2100" dirty="0">
                <a:solidFill>
                  <a:srgbClr val="C00000"/>
                </a:solidFill>
              </a:rPr>
              <a:t>SELECT</a:t>
            </a:r>
            <a:r>
              <a:rPr lang="en-US" altLang="ja-JP" sz="2100" dirty="0"/>
              <a:t> </a:t>
            </a:r>
            <a:r>
              <a:rPr lang="ja-JP" altLang="en-US" sz="2100" dirty="0"/>
              <a:t>氏名</a:t>
            </a:r>
            <a:r>
              <a:rPr lang="en-US" altLang="ja-JP" sz="2100" dirty="0"/>
              <a:t> </a:t>
            </a:r>
            <a:r>
              <a:rPr lang="en-US" altLang="ja-JP" sz="2100" dirty="0">
                <a:solidFill>
                  <a:srgbClr val="C00000"/>
                </a:solidFill>
              </a:rPr>
              <a:t>FROM </a:t>
            </a:r>
            <a:r>
              <a:rPr lang="ja-JP" altLang="en-US" sz="2100" dirty="0"/>
              <a:t>成績 </a:t>
            </a:r>
            <a:r>
              <a:rPr lang="en-US" altLang="ja-JP" sz="2100" dirty="0">
                <a:solidFill>
                  <a:srgbClr val="C00000"/>
                </a:solidFill>
              </a:rPr>
              <a:t>WHERE</a:t>
            </a:r>
            <a:r>
              <a:rPr lang="en-US" altLang="ja-JP" sz="2100" dirty="0"/>
              <a:t> </a:t>
            </a:r>
            <a:r>
              <a:rPr lang="ja-JP" altLang="en-US" sz="2100" dirty="0"/>
              <a:t>科目名 </a:t>
            </a:r>
            <a:r>
              <a:rPr lang="en-US" altLang="ja-JP" sz="2100" dirty="0">
                <a:solidFill>
                  <a:srgbClr val="C00000"/>
                </a:solidFill>
              </a:rPr>
              <a:t>IN (SELECT</a:t>
            </a:r>
            <a:r>
              <a:rPr lang="en-US" altLang="ja-JP" sz="2100" dirty="0"/>
              <a:t> </a:t>
            </a:r>
            <a:r>
              <a:rPr lang="ja-JP" altLang="en-US" sz="2100" dirty="0"/>
              <a:t>科目名 </a:t>
            </a:r>
            <a:r>
              <a:rPr lang="en-US" altLang="ja-JP" sz="2100" dirty="0">
                <a:solidFill>
                  <a:srgbClr val="C00000"/>
                </a:solidFill>
              </a:rPr>
              <a:t>FROM</a:t>
            </a:r>
            <a:r>
              <a:rPr lang="en-US" altLang="ja-JP" sz="2100" dirty="0"/>
              <a:t> </a:t>
            </a:r>
            <a:r>
              <a:rPr lang="ja-JP" altLang="en-US" sz="2100" dirty="0"/>
              <a:t>成績 </a:t>
            </a:r>
            <a:r>
              <a:rPr lang="en-US" altLang="ja-JP" sz="2100" dirty="0">
                <a:solidFill>
                  <a:srgbClr val="C00000"/>
                </a:solidFill>
              </a:rPr>
              <a:t>WHERE</a:t>
            </a:r>
            <a:r>
              <a:rPr lang="en-US" altLang="ja-JP" sz="2100" dirty="0"/>
              <a:t> </a:t>
            </a:r>
            <a:r>
              <a:rPr lang="ja-JP" altLang="en-US" sz="2100" dirty="0"/>
              <a:t>氏名</a:t>
            </a:r>
            <a:r>
              <a:rPr lang="en-US" altLang="ja-JP" sz="2100" dirty="0">
                <a:solidFill>
                  <a:srgbClr val="C00000"/>
                </a:solidFill>
              </a:rPr>
              <a:t>=</a:t>
            </a:r>
            <a:r>
              <a:rPr lang="en-US" altLang="ja-JP" sz="2100" dirty="0"/>
              <a:t>'AA'</a:t>
            </a:r>
            <a:r>
              <a:rPr lang="en-US" altLang="ja-JP" sz="2100" dirty="0">
                <a:solidFill>
                  <a:srgbClr val="C00000"/>
                </a:solidFill>
              </a:rPr>
              <a:t>)</a:t>
            </a:r>
            <a:r>
              <a:rPr lang="en-US" altLang="ja-JP" sz="2100" dirty="0"/>
              <a:t>;</a:t>
            </a:r>
            <a:endParaRPr lang="en-US" altLang="ja-JP" sz="2700" dirty="0"/>
          </a:p>
        </p:txBody>
      </p:sp>
      <p:sp>
        <p:nvSpPr>
          <p:cNvPr id="23" name="コンテンツ プレースホルダー 2"/>
          <p:cNvSpPr txBox="1">
            <a:spLocks/>
          </p:cNvSpPr>
          <p:nvPr/>
        </p:nvSpPr>
        <p:spPr>
          <a:xfrm>
            <a:off x="93465" y="2215286"/>
            <a:ext cx="8948891" cy="45399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700" b="1" dirty="0">
                <a:solidFill>
                  <a:srgbClr val="FF0000"/>
                </a:solidFill>
              </a:rPr>
              <a:t>AA</a:t>
            </a:r>
            <a:r>
              <a:rPr lang="ja-JP" altLang="en-US" sz="2700" b="1" dirty="0" err="1">
                <a:solidFill>
                  <a:srgbClr val="FF0000"/>
                </a:solidFill>
              </a:rPr>
              <a:t>さんが</a:t>
            </a:r>
            <a:r>
              <a:rPr lang="ja-JP" altLang="en-US" sz="2700" b="1" dirty="0">
                <a:solidFill>
                  <a:srgbClr val="FF0000"/>
                </a:solidFill>
              </a:rPr>
              <a:t>受けている科目を１つでも受講している人は？</a:t>
            </a:r>
          </a:p>
        </p:txBody>
      </p:sp>
    </p:spTree>
    <p:extLst>
      <p:ext uri="{BB962C8B-B14F-4D97-AF65-F5344CB8AC3E}">
        <p14:creationId xmlns:p14="http://schemas.microsoft.com/office/powerpoint/2010/main" val="8387858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スライド番号プレースホルダー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4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557213" indent="-214313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21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8572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8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2001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15430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18859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5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2288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5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25717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5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29146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5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58E85D0C-2A18-4259-B8B7-078272595A85}" type="slidenum">
              <a:rPr lang="ja-JP" altLang="en-US" sz="2100">
                <a:latin typeface="Segoe UI" panose="020B0502040204020203" pitchFamily="34" charset="0"/>
                <a:cs typeface="Segoe UI" panose="020B0502040204020203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13</a:t>
            </a:fld>
            <a:endParaRPr lang="ja-JP" altLang="en-US" sz="135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9460" name="Rectangle 2"/>
          <p:cNvSpPr>
            <a:spLocks noGrp="1"/>
          </p:cNvSpPr>
          <p:nvPr>
            <p:ph type="title" idx="4294967295"/>
          </p:nvPr>
        </p:nvSpPr>
        <p:spPr>
          <a:xfrm>
            <a:off x="314325" y="857250"/>
            <a:ext cx="6429375" cy="75366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ja-JP" altLang="en-US" sz="3000" dirty="0">
                <a:latin typeface="Segoe UI" panose="020B0502040204020203" pitchFamily="34" charset="0"/>
              </a:rPr>
              <a:t>副問い合わせ</a:t>
            </a:r>
          </a:p>
        </p:txBody>
      </p:sp>
      <p:sp>
        <p:nvSpPr>
          <p:cNvPr id="36" name="角丸四角形 35"/>
          <p:cNvSpPr/>
          <p:nvPr/>
        </p:nvSpPr>
        <p:spPr>
          <a:xfrm>
            <a:off x="314325" y="1564306"/>
            <a:ext cx="8064755" cy="1041032"/>
          </a:xfrm>
          <a:prstGeom prst="roundRect">
            <a:avLst/>
          </a:prstGeom>
          <a:noFill/>
          <a:ln w="76200">
            <a:solidFill>
              <a:schemeClr val="tx1"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1" name="コンテンツ プレースホルダー 2"/>
          <p:cNvSpPr txBox="1">
            <a:spLocks/>
          </p:cNvSpPr>
          <p:nvPr/>
        </p:nvSpPr>
        <p:spPr>
          <a:xfrm>
            <a:off x="1299112" y="2649935"/>
            <a:ext cx="3047591" cy="45399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400" dirty="0"/>
              <a:t>元データ</a:t>
            </a:r>
          </a:p>
        </p:txBody>
      </p:sp>
      <p:sp>
        <p:nvSpPr>
          <p:cNvPr id="24" name="右矢印 23"/>
          <p:cNvSpPr/>
          <p:nvPr/>
        </p:nvSpPr>
        <p:spPr>
          <a:xfrm>
            <a:off x="3471552" y="2974841"/>
            <a:ext cx="351955" cy="8777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solidFill>
                <a:srgbClr val="FF0000"/>
              </a:solidFill>
            </a:endParaRPr>
          </a:p>
        </p:txBody>
      </p:sp>
      <p:sp>
        <p:nvSpPr>
          <p:cNvPr id="32" name="コンテンツ プレースホルダー 2"/>
          <p:cNvSpPr txBox="1">
            <a:spLocks/>
          </p:cNvSpPr>
          <p:nvPr/>
        </p:nvSpPr>
        <p:spPr>
          <a:xfrm>
            <a:off x="29778" y="3694785"/>
            <a:ext cx="3047591" cy="45399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400" b="1" dirty="0"/>
              <a:t>成績</a:t>
            </a:r>
          </a:p>
        </p:txBody>
      </p:sp>
      <p:graphicFrame>
        <p:nvGraphicFramePr>
          <p:cNvPr id="33" name="表 32"/>
          <p:cNvGraphicFramePr>
            <a:graphicFrameLocks noGrp="1"/>
          </p:cNvGraphicFramePr>
          <p:nvPr>
            <p:extLst/>
          </p:nvPr>
        </p:nvGraphicFramePr>
        <p:xfrm>
          <a:off x="801189" y="3009309"/>
          <a:ext cx="2392826" cy="25012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44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57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26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45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氏名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科目名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得点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564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AA</a:t>
                      </a:r>
                      <a:endParaRPr kumimoji="1" lang="ja-JP" altLang="en-US" sz="1800" dirty="0"/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dirty="0"/>
                        <a:t>国語</a:t>
                      </a: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90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4564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BB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dirty="0"/>
                        <a:t>算数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80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893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CC</a:t>
                      </a:r>
                      <a:endParaRPr kumimoji="1" lang="ja-JP" altLang="en-US" sz="1800" dirty="0"/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dirty="0"/>
                        <a:t>国語</a:t>
                      </a: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100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6893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DD</a:t>
                      </a:r>
                      <a:endParaRPr kumimoji="1" lang="ja-JP" altLang="en-US" sz="1800" dirty="0"/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dirty="0"/>
                        <a:t>国語</a:t>
                      </a: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95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893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DD</a:t>
                      </a:r>
                      <a:endParaRPr kumimoji="1" lang="ja-JP" altLang="en-US" sz="1800" dirty="0"/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dirty="0"/>
                        <a:t>算数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90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893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EE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dirty="0"/>
                        <a:t>英語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90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9" name="コンテンツ プレースホルダー 2"/>
          <p:cNvSpPr txBox="1">
            <a:spLocks/>
          </p:cNvSpPr>
          <p:nvPr/>
        </p:nvSpPr>
        <p:spPr>
          <a:xfrm>
            <a:off x="3243464" y="3733648"/>
            <a:ext cx="5135616" cy="52423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40000"/>
              </a:lnSpc>
              <a:buNone/>
            </a:pPr>
            <a:r>
              <a:rPr lang="en-US" altLang="ja-JP" sz="1800" dirty="0">
                <a:solidFill>
                  <a:srgbClr val="C00000"/>
                </a:solidFill>
              </a:rPr>
              <a:t>SELECT</a:t>
            </a:r>
            <a:r>
              <a:rPr lang="en-US" altLang="ja-JP" sz="1800" dirty="0"/>
              <a:t> </a:t>
            </a:r>
            <a:r>
              <a:rPr lang="ja-JP" altLang="en-US" sz="1800" dirty="0"/>
              <a:t>科目名 </a:t>
            </a:r>
            <a:r>
              <a:rPr lang="en-US" altLang="ja-JP" sz="1800" dirty="0">
                <a:solidFill>
                  <a:srgbClr val="C00000"/>
                </a:solidFill>
              </a:rPr>
              <a:t>FROM</a:t>
            </a:r>
            <a:r>
              <a:rPr lang="en-US" altLang="ja-JP" sz="1800" dirty="0"/>
              <a:t> </a:t>
            </a:r>
            <a:r>
              <a:rPr lang="ja-JP" altLang="en-US" sz="1800" dirty="0"/>
              <a:t>成績 </a:t>
            </a:r>
            <a:r>
              <a:rPr lang="en-US" altLang="ja-JP" sz="1800" dirty="0">
                <a:solidFill>
                  <a:srgbClr val="C00000"/>
                </a:solidFill>
              </a:rPr>
              <a:t>WHERE</a:t>
            </a:r>
            <a:r>
              <a:rPr lang="en-US" altLang="ja-JP" sz="1800" dirty="0"/>
              <a:t> </a:t>
            </a:r>
            <a:r>
              <a:rPr lang="ja-JP" altLang="en-US" sz="1800" dirty="0"/>
              <a:t>氏名</a:t>
            </a:r>
            <a:r>
              <a:rPr lang="en-US" altLang="ja-JP" sz="1800" dirty="0">
                <a:solidFill>
                  <a:srgbClr val="C00000"/>
                </a:solidFill>
              </a:rPr>
              <a:t>=</a:t>
            </a:r>
            <a:r>
              <a:rPr lang="en-US" altLang="ja-JP" sz="1800" dirty="0"/>
              <a:t>'AA';</a:t>
            </a:r>
            <a:endParaRPr lang="en-US" altLang="ja-JP" sz="2400" dirty="0"/>
          </a:p>
        </p:txBody>
      </p:sp>
      <p:sp>
        <p:nvSpPr>
          <p:cNvPr id="40" name="コンテンツ プレースホルダー 2"/>
          <p:cNvSpPr txBox="1">
            <a:spLocks/>
          </p:cNvSpPr>
          <p:nvPr/>
        </p:nvSpPr>
        <p:spPr>
          <a:xfrm>
            <a:off x="3735583" y="5219255"/>
            <a:ext cx="5504083" cy="52423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40000"/>
              </a:lnSpc>
              <a:buNone/>
            </a:pPr>
            <a:r>
              <a:rPr lang="en-US" altLang="ja-JP" sz="1800" dirty="0">
                <a:solidFill>
                  <a:srgbClr val="C00000"/>
                </a:solidFill>
              </a:rPr>
              <a:t>SELECT</a:t>
            </a:r>
            <a:r>
              <a:rPr lang="en-US" altLang="ja-JP" sz="1800" dirty="0"/>
              <a:t> </a:t>
            </a:r>
            <a:r>
              <a:rPr lang="ja-JP" altLang="en-US" sz="1800" dirty="0"/>
              <a:t>氏名</a:t>
            </a:r>
            <a:r>
              <a:rPr lang="en-US" altLang="ja-JP" sz="1800" dirty="0"/>
              <a:t> </a:t>
            </a:r>
            <a:r>
              <a:rPr lang="en-US" altLang="ja-JP" sz="1800" dirty="0">
                <a:solidFill>
                  <a:srgbClr val="C00000"/>
                </a:solidFill>
              </a:rPr>
              <a:t>FROM </a:t>
            </a:r>
            <a:r>
              <a:rPr lang="ja-JP" altLang="en-US" sz="1800" dirty="0"/>
              <a:t>成績 </a:t>
            </a:r>
            <a:r>
              <a:rPr lang="en-US" altLang="ja-JP" sz="1800" dirty="0">
                <a:solidFill>
                  <a:srgbClr val="C00000"/>
                </a:solidFill>
              </a:rPr>
              <a:t>WHERE</a:t>
            </a:r>
            <a:r>
              <a:rPr lang="en-US" altLang="ja-JP" sz="1800" dirty="0"/>
              <a:t> </a:t>
            </a:r>
            <a:r>
              <a:rPr lang="ja-JP" altLang="en-US" sz="1800" dirty="0"/>
              <a:t>科目名 </a:t>
            </a:r>
            <a:r>
              <a:rPr lang="en-US" altLang="ja-JP" sz="1800" dirty="0">
                <a:solidFill>
                  <a:srgbClr val="C00000"/>
                </a:solidFill>
              </a:rPr>
              <a:t>IN (</a:t>
            </a:r>
            <a:r>
              <a:rPr lang="en-US" altLang="ja-JP" sz="1800" dirty="0"/>
              <a:t>'</a:t>
            </a:r>
            <a:r>
              <a:rPr lang="ja-JP" altLang="en-US" sz="1800" dirty="0"/>
              <a:t>国語</a:t>
            </a:r>
            <a:r>
              <a:rPr lang="en-US" altLang="ja-JP" sz="1800" dirty="0"/>
              <a:t>'</a:t>
            </a:r>
            <a:r>
              <a:rPr lang="en-US" altLang="ja-JP" sz="1800" dirty="0">
                <a:solidFill>
                  <a:srgbClr val="C00000"/>
                </a:solidFill>
              </a:rPr>
              <a:t>)</a:t>
            </a:r>
            <a:r>
              <a:rPr lang="en-US" altLang="ja-JP" sz="1800" dirty="0"/>
              <a:t>;</a:t>
            </a:r>
            <a:endParaRPr lang="en-US" altLang="ja-JP" sz="2400" dirty="0"/>
          </a:p>
        </p:txBody>
      </p:sp>
      <p:sp>
        <p:nvSpPr>
          <p:cNvPr id="41" name="右矢印 40"/>
          <p:cNvSpPr/>
          <p:nvPr/>
        </p:nvSpPr>
        <p:spPr>
          <a:xfrm>
            <a:off x="4239784" y="4289713"/>
            <a:ext cx="351955" cy="8777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solidFill>
                <a:srgbClr val="FF0000"/>
              </a:solidFill>
            </a:endParaRPr>
          </a:p>
        </p:txBody>
      </p:sp>
      <p:graphicFrame>
        <p:nvGraphicFramePr>
          <p:cNvPr id="42" name="表 41"/>
          <p:cNvGraphicFramePr>
            <a:graphicFrameLocks noGrp="1"/>
          </p:cNvGraphicFramePr>
          <p:nvPr>
            <p:extLst/>
          </p:nvPr>
        </p:nvGraphicFramePr>
        <p:xfrm>
          <a:off x="4060314" y="2974841"/>
          <a:ext cx="1062849" cy="6891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2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45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科目名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564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dirty="0"/>
                        <a:t>国語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3" name="表 42"/>
          <p:cNvGraphicFramePr>
            <a:graphicFrameLocks noGrp="1"/>
          </p:cNvGraphicFramePr>
          <p:nvPr>
            <p:extLst/>
          </p:nvPr>
        </p:nvGraphicFramePr>
        <p:xfrm>
          <a:off x="4748423" y="4154429"/>
          <a:ext cx="1062849" cy="1028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2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6085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kumimoji="1" lang="ja-JP" altLang="en-US" sz="1800" dirty="0"/>
                        <a:t>氏名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652">
                <a:tc>
                  <a:txBody>
                    <a:bodyPr/>
                    <a:lstStyle/>
                    <a:p>
                      <a:pPr algn="r">
                        <a:lnSpc>
                          <a:spcPct val="65000"/>
                        </a:lnSpc>
                      </a:pPr>
                      <a:r>
                        <a:rPr kumimoji="1" lang="en-US" altLang="ja-JP" sz="1800" dirty="0"/>
                        <a:t>AA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652">
                <a:tc>
                  <a:txBody>
                    <a:bodyPr/>
                    <a:lstStyle/>
                    <a:p>
                      <a:pPr algn="r">
                        <a:lnSpc>
                          <a:spcPct val="65000"/>
                        </a:lnSpc>
                      </a:pPr>
                      <a:r>
                        <a:rPr kumimoji="1" lang="en-US" altLang="ja-JP" sz="1800" dirty="0"/>
                        <a:t>CC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652">
                <a:tc>
                  <a:txBody>
                    <a:bodyPr/>
                    <a:lstStyle/>
                    <a:p>
                      <a:pPr algn="r">
                        <a:lnSpc>
                          <a:spcPct val="65000"/>
                        </a:lnSpc>
                      </a:pPr>
                      <a:r>
                        <a:rPr kumimoji="1" lang="en-US" altLang="ja-JP" sz="1800" dirty="0"/>
                        <a:t>DD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4" name="円/楕円 43"/>
          <p:cNvSpPr/>
          <p:nvPr/>
        </p:nvSpPr>
        <p:spPr>
          <a:xfrm>
            <a:off x="908662" y="3308472"/>
            <a:ext cx="488738" cy="38631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23110" y="1680303"/>
            <a:ext cx="74940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700" dirty="0">
                <a:solidFill>
                  <a:srgbClr val="C80000"/>
                </a:solidFill>
              </a:rPr>
              <a:t>問い合わせ</a:t>
            </a:r>
            <a:r>
              <a:rPr kumimoji="1" lang="ja-JP" altLang="en-US" sz="2700" dirty="0"/>
              <a:t>の結果を、</a:t>
            </a:r>
            <a:r>
              <a:rPr kumimoji="1" lang="ja-JP" altLang="en-US" sz="2700" b="1" dirty="0">
                <a:solidFill>
                  <a:srgbClr val="FF0000"/>
                </a:solidFill>
              </a:rPr>
              <a:t>別の</a:t>
            </a:r>
            <a:r>
              <a:rPr kumimoji="1" lang="ja-JP" altLang="en-US" sz="2700" dirty="0">
                <a:solidFill>
                  <a:srgbClr val="C80000"/>
                </a:solidFill>
              </a:rPr>
              <a:t>問い合わせ</a:t>
            </a:r>
            <a:r>
              <a:rPr kumimoji="1" lang="ja-JP" altLang="en-US" sz="2700" dirty="0"/>
              <a:t>で使いたいことがある</a:t>
            </a:r>
          </a:p>
        </p:txBody>
      </p:sp>
    </p:spTree>
    <p:extLst>
      <p:ext uri="{BB962C8B-B14F-4D97-AF65-F5344CB8AC3E}">
        <p14:creationId xmlns:p14="http://schemas.microsoft.com/office/powerpoint/2010/main" val="32989696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スライド番号プレースホルダー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4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557213" indent="-214313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21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8572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8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2001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15430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18859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5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2288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5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25717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5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29146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5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58E85D0C-2A18-4259-B8B7-078272595A85}" type="slidenum">
              <a:rPr lang="ja-JP" altLang="en-US" sz="2100">
                <a:latin typeface="Segoe UI" panose="020B0502040204020203" pitchFamily="34" charset="0"/>
                <a:cs typeface="Segoe UI" panose="020B0502040204020203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14</a:t>
            </a:fld>
            <a:endParaRPr lang="ja-JP" altLang="en-US" sz="135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9460" name="Rectangle 2"/>
          <p:cNvSpPr>
            <a:spLocks noGrp="1"/>
          </p:cNvSpPr>
          <p:nvPr>
            <p:ph type="title" idx="4294967295"/>
          </p:nvPr>
        </p:nvSpPr>
        <p:spPr>
          <a:xfrm>
            <a:off x="314325" y="857250"/>
            <a:ext cx="6429375" cy="75366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ja-JP" altLang="en-US" sz="3000" dirty="0">
                <a:latin typeface="Segoe UI" panose="020B0502040204020203" pitchFamily="34" charset="0"/>
              </a:rPr>
              <a:t>副問い合わせ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23110" y="1680303"/>
            <a:ext cx="74940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700" dirty="0">
                <a:solidFill>
                  <a:srgbClr val="C80000"/>
                </a:solidFill>
              </a:rPr>
              <a:t>問い合わせ</a:t>
            </a:r>
            <a:r>
              <a:rPr kumimoji="1" lang="ja-JP" altLang="en-US" sz="2700" dirty="0"/>
              <a:t>の結果を、</a:t>
            </a:r>
            <a:r>
              <a:rPr kumimoji="1" lang="ja-JP" altLang="en-US" sz="2700" b="1" dirty="0">
                <a:solidFill>
                  <a:srgbClr val="FF0000"/>
                </a:solidFill>
              </a:rPr>
              <a:t>別の</a:t>
            </a:r>
            <a:r>
              <a:rPr kumimoji="1" lang="ja-JP" altLang="en-US" sz="2700" dirty="0">
                <a:solidFill>
                  <a:srgbClr val="C80000"/>
                </a:solidFill>
              </a:rPr>
              <a:t>問い合わせ</a:t>
            </a:r>
            <a:r>
              <a:rPr kumimoji="1" lang="ja-JP" altLang="en-US" sz="2700" dirty="0"/>
              <a:t>で使いたいことがある</a:t>
            </a:r>
          </a:p>
        </p:txBody>
      </p:sp>
      <p:sp>
        <p:nvSpPr>
          <p:cNvPr id="36" name="角丸四角形 35"/>
          <p:cNvSpPr/>
          <p:nvPr/>
        </p:nvSpPr>
        <p:spPr>
          <a:xfrm>
            <a:off x="314325" y="1564306"/>
            <a:ext cx="8064755" cy="1041032"/>
          </a:xfrm>
          <a:prstGeom prst="roundRect">
            <a:avLst/>
          </a:prstGeom>
          <a:noFill/>
          <a:ln w="76200">
            <a:solidFill>
              <a:schemeClr val="tx1"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1" name="コンテンツ プレースホルダー 2"/>
          <p:cNvSpPr txBox="1">
            <a:spLocks/>
          </p:cNvSpPr>
          <p:nvPr/>
        </p:nvSpPr>
        <p:spPr>
          <a:xfrm>
            <a:off x="1299112" y="2649935"/>
            <a:ext cx="3047591" cy="45399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400" dirty="0"/>
              <a:t>元データ</a:t>
            </a:r>
          </a:p>
        </p:txBody>
      </p:sp>
      <p:sp>
        <p:nvSpPr>
          <p:cNvPr id="24" name="右矢印 23"/>
          <p:cNvSpPr/>
          <p:nvPr/>
        </p:nvSpPr>
        <p:spPr>
          <a:xfrm>
            <a:off x="3471552" y="2974841"/>
            <a:ext cx="351955" cy="8777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solidFill>
                <a:srgbClr val="FF0000"/>
              </a:solidFill>
            </a:endParaRPr>
          </a:p>
        </p:txBody>
      </p:sp>
      <p:sp>
        <p:nvSpPr>
          <p:cNvPr id="32" name="コンテンツ プレースホルダー 2"/>
          <p:cNvSpPr txBox="1">
            <a:spLocks/>
          </p:cNvSpPr>
          <p:nvPr/>
        </p:nvSpPr>
        <p:spPr>
          <a:xfrm>
            <a:off x="29778" y="3694785"/>
            <a:ext cx="3047591" cy="45399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400" b="1" dirty="0"/>
              <a:t>成績</a:t>
            </a:r>
          </a:p>
        </p:txBody>
      </p:sp>
      <p:graphicFrame>
        <p:nvGraphicFramePr>
          <p:cNvPr id="33" name="表 32"/>
          <p:cNvGraphicFramePr>
            <a:graphicFrameLocks noGrp="1"/>
          </p:cNvGraphicFramePr>
          <p:nvPr>
            <p:extLst/>
          </p:nvPr>
        </p:nvGraphicFramePr>
        <p:xfrm>
          <a:off x="801189" y="3009309"/>
          <a:ext cx="2392826" cy="25012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44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57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26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45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氏名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科目名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得点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564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AA</a:t>
                      </a:r>
                      <a:endParaRPr kumimoji="1" lang="ja-JP" altLang="en-US" sz="1800" dirty="0"/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dirty="0"/>
                        <a:t>国語</a:t>
                      </a: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90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4564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BB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dirty="0"/>
                        <a:t>算数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80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893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CC</a:t>
                      </a:r>
                      <a:endParaRPr kumimoji="1" lang="ja-JP" altLang="en-US" sz="1800" dirty="0"/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dirty="0"/>
                        <a:t>国語</a:t>
                      </a: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100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6893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DD</a:t>
                      </a:r>
                      <a:endParaRPr kumimoji="1" lang="ja-JP" altLang="en-US" sz="1800" dirty="0"/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dirty="0"/>
                        <a:t>国語</a:t>
                      </a: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95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893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DD</a:t>
                      </a:r>
                      <a:endParaRPr kumimoji="1" lang="ja-JP" altLang="en-US" sz="1800" dirty="0"/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dirty="0"/>
                        <a:t>算数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90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893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EE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dirty="0"/>
                        <a:t>英語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90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9" name="コンテンツ プレースホルダー 2"/>
          <p:cNvSpPr txBox="1">
            <a:spLocks/>
          </p:cNvSpPr>
          <p:nvPr/>
        </p:nvSpPr>
        <p:spPr>
          <a:xfrm>
            <a:off x="3243464" y="3733648"/>
            <a:ext cx="5135616" cy="52423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40000"/>
              </a:lnSpc>
              <a:buNone/>
            </a:pPr>
            <a:r>
              <a:rPr lang="en-US" altLang="ja-JP" sz="1800" dirty="0">
                <a:solidFill>
                  <a:srgbClr val="C00000"/>
                </a:solidFill>
              </a:rPr>
              <a:t>SELECT</a:t>
            </a:r>
            <a:r>
              <a:rPr lang="en-US" altLang="ja-JP" sz="1800" dirty="0"/>
              <a:t> </a:t>
            </a:r>
            <a:r>
              <a:rPr lang="ja-JP" altLang="en-US" sz="1800" dirty="0"/>
              <a:t>科目名 </a:t>
            </a:r>
            <a:r>
              <a:rPr lang="en-US" altLang="ja-JP" sz="1800" dirty="0">
                <a:solidFill>
                  <a:srgbClr val="C00000"/>
                </a:solidFill>
              </a:rPr>
              <a:t>FROM</a:t>
            </a:r>
            <a:r>
              <a:rPr lang="en-US" altLang="ja-JP" sz="1800" dirty="0"/>
              <a:t> </a:t>
            </a:r>
            <a:r>
              <a:rPr lang="ja-JP" altLang="en-US" sz="1800" dirty="0"/>
              <a:t>成績 </a:t>
            </a:r>
            <a:r>
              <a:rPr lang="en-US" altLang="ja-JP" sz="1800" dirty="0">
                <a:solidFill>
                  <a:srgbClr val="C00000"/>
                </a:solidFill>
              </a:rPr>
              <a:t>WHERE</a:t>
            </a:r>
            <a:r>
              <a:rPr lang="en-US" altLang="ja-JP" sz="1800" dirty="0"/>
              <a:t> </a:t>
            </a:r>
            <a:r>
              <a:rPr lang="ja-JP" altLang="en-US" sz="1800" dirty="0"/>
              <a:t>氏名</a:t>
            </a:r>
            <a:r>
              <a:rPr lang="en-US" altLang="ja-JP" sz="1800" dirty="0">
                <a:solidFill>
                  <a:srgbClr val="C00000"/>
                </a:solidFill>
              </a:rPr>
              <a:t>=</a:t>
            </a:r>
            <a:r>
              <a:rPr lang="en-US" altLang="ja-JP" sz="1800" dirty="0"/>
              <a:t>'AA';</a:t>
            </a:r>
            <a:endParaRPr lang="en-US" altLang="ja-JP" sz="2400" dirty="0"/>
          </a:p>
        </p:txBody>
      </p:sp>
      <p:sp>
        <p:nvSpPr>
          <p:cNvPr id="40" name="コンテンツ プレースホルダー 2"/>
          <p:cNvSpPr txBox="1">
            <a:spLocks/>
          </p:cNvSpPr>
          <p:nvPr/>
        </p:nvSpPr>
        <p:spPr>
          <a:xfrm>
            <a:off x="3383892" y="5237200"/>
            <a:ext cx="5504083" cy="52423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40000"/>
              </a:lnSpc>
              <a:buNone/>
            </a:pPr>
            <a:r>
              <a:rPr lang="en-US" altLang="ja-JP" sz="1800" dirty="0">
                <a:solidFill>
                  <a:srgbClr val="C00000"/>
                </a:solidFill>
              </a:rPr>
              <a:t>SELECT</a:t>
            </a:r>
            <a:r>
              <a:rPr lang="en-US" altLang="ja-JP" sz="1800" dirty="0"/>
              <a:t> </a:t>
            </a:r>
            <a:r>
              <a:rPr lang="ja-JP" altLang="en-US" sz="1800" dirty="0"/>
              <a:t>氏名</a:t>
            </a:r>
            <a:r>
              <a:rPr lang="en-US" altLang="ja-JP" sz="1800" dirty="0"/>
              <a:t> </a:t>
            </a:r>
            <a:r>
              <a:rPr lang="en-US" altLang="ja-JP" sz="1800" dirty="0">
                <a:solidFill>
                  <a:srgbClr val="C00000"/>
                </a:solidFill>
              </a:rPr>
              <a:t>FROM </a:t>
            </a:r>
            <a:r>
              <a:rPr lang="ja-JP" altLang="en-US" sz="1800" dirty="0"/>
              <a:t>成績 </a:t>
            </a:r>
            <a:r>
              <a:rPr lang="en-US" altLang="ja-JP" sz="1800" dirty="0">
                <a:solidFill>
                  <a:srgbClr val="C00000"/>
                </a:solidFill>
              </a:rPr>
              <a:t>WHERE</a:t>
            </a:r>
            <a:r>
              <a:rPr lang="en-US" altLang="ja-JP" sz="1800" dirty="0"/>
              <a:t> </a:t>
            </a:r>
            <a:r>
              <a:rPr lang="ja-JP" altLang="en-US" sz="1800" dirty="0"/>
              <a:t>科目名 </a:t>
            </a:r>
            <a:r>
              <a:rPr lang="en-US" altLang="ja-JP" sz="1800" dirty="0">
                <a:solidFill>
                  <a:srgbClr val="C00000"/>
                </a:solidFill>
              </a:rPr>
              <a:t>IN (</a:t>
            </a:r>
            <a:r>
              <a:rPr lang="en-US" altLang="ja-JP" sz="1800" dirty="0"/>
              <a:t>'</a:t>
            </a:r>
            <a:r>
              <a:rPr lang="ja-JP" altLang="en-US" sz="1800" dirty="0"/>
              <a:t>国語</a:t>
            </a:r>
            <a:r>
              <a:rPr lang="en-US" altLang="ja-JP" sz="1800" dirty="0"/>
              <a:t>'</a:t>
            </a:r>
            <a:r>
              <a:rPr lang="en-US" altLang="ja-JP" sz="1800" dirty="0">
                <a:solidFill>
                  <a:srgbClr val="C00000"/>
                </a:solidFill>
              </a:rPr>
              <a:t>)</a:t>
            </a:r>
            <a:r>
              <a:rPr lang="en-US" altLang="ja-JP" sz="1800" dirty="0"/>
              <a:t>;</a:t>
            </a:r>
            <a:endParaRPr lang="en-US" altLang="ja-JP" sz="2400" dirty="0"/>
          </a:p>
        </p:txBody>
      </p:sp>
      <p:sp>
        <p:nvSpPr>
          <p:cNvPr id="41" name="右矢印 40"/>
          <p:cNvSpPr/>
          <p:nvPr/>
        </p:nvSpPr>
        <p:spPr>
          <a:xfrm>
            <a:off x="4239784" y="4289713"/>
            <a:ext cx="351955" cy="8777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solidFill>
                <a:srgbClr val="FF0000"/>
              </a:solidFill>
            </a:endParaRPr>
          </a:p>
        </p:txBody>
      </p:sp>
      <p:graphicFrame>
        <p:nvGraphicFramePr>
          <p:cNvPr id="42" name="表 41"/>
          <p:cNvGraphicFramePr>
            <a:graphicFrameLocks noGrp="1"/>
          </p:cNvGraphicFramePr>
          <p:nvPr/>
        </p:nvGraphicFramePr>
        <p:xfrm>
          <a:off x="4060314" y="2974841"/>
          <a:ext cx="1062849" cy="6891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2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45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科目名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564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dirty="0"/>
                        <a:t>国語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3" name="表 42"/>
          <p:cNvGraphicFramePr>
            <a:graphicFrameLocks noGrp="1"/>
          </p:cNvGraphicFramePr>
          <p:nvPr/>
        </p:nvGraphicFramePr>
        <p:xfrm>
          <a:off x="4748423" y="4154429"/>
          <a:ext cx="1062849" cy="1028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2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6085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kumimoji="1" lang="ja-JP" altLang="en-US" sz="1800" dirty="0"/>
                        <a:t>氏名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652">
                <a:tc>
                  <a:txBody>
                    <a:bodyPr/>
                    <a:lstStyle/>
                    <a:p>
                      <a:pPr algn="r">
                        <a:lnSpc>
                          <a:spcPct val="65000"/>
                        </a:lnSpc>
                      </a:pPr>
                      <a:r>
                        <a:rPr kumimoji="1" lang="en-US" altLang="ja-JP" sz="1800" dirty="0"/>
                        <a:t>AA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652">
                <a:tc>
                  <a:txBody>
                    <a:bodyPr/>
                    <a:lstStyle/>
                    <a:p>
                      <a:pPr algn="r">
                        <a:lnSpc>
                          <a:spcPct val="65000"/>
                        </a:lnSpc>
                      </a:pPr>
                      <a:r>
                        <a:rPr kumimoji="1" lang="en-US" altLang="ja-JP" sz="1800" dirty="0"/>
                        <a:t>CC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652">
                <a:tc>
                  <a:txBody>
                    <a:bodyPr/>
                    <a:lstStyle/>
                    <a:p>
                      <a:pPr algn="r">
                        <a:lnSpc>
                          <a:spcPct val="65000"/>
                        </a:lnSpc>
                      </a:pPr>
                      <a:r>
                        <a:rPr kumimoji="1" lang="en-US" altLang="ja-JP" sz="1800" dirty="0"/>
                        <a:t>DD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円/楕円 2"/>
          <p:cNvSpPr/>
          <p:nvPr/>
        </p:nvSpPr>
        <p:spPr>
          <a:xfrm>
            <a:off x="4346703" y="3228975"/>
            <a:ext cx="982535" cy="504674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6" name="円/楕円 15"/>
          <p:cNvSpPr/>
          <p:nvPr/>
        </p:nvSpPr>
        <p:spPr>
          <a:xfrm>
            <a:off x="7775703" y="5157820"/>
            <a:ext cx="982535" cy="504674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4" name="フリーフォーム 3"/>
          <p:cNvSpPr/>
          <p:nvPr/>
        </p:nvSpPr>
        <p:spPr>
          <a:xfrm>
            <a:off x="5343525" y="3228975"/>
            <a:ext cx="2987141" cy="1957388"/>
          </a:xfrm>
          <a:custGeom>
            <a:avLst/>
            <a:gdLst>
              <a:gd name="connsiteX0" fmla="*/ 0 w 3982854"/>
              <a:gd name="connsiteY0" fmla="*/ 209550 h 2609850"/>
              <a:gd name="connsiteX1" fmla="*/ 152400 w 3982854"/>
              <a:gd name="connsiteY1" fmla="*/ 152400 h 2609850"/>
              <a:gd name="connsiteX2" fmla="*/ 228600 w 3982854"/>
              <a:gd name="connsiteY2" fmla="*/ 133350 h 2609850"/>
              <a:gd name="connsiteX3" fmla="*/ 285750 w 3982854"/>
              <a:gd name="connsiteY3" fmla="*/ 114300 h 2609850"/>
              <a:gd name="connsiteX4" fmla="*/ 533400 w 3982854"/>
              <a:gd name="connsiteY4" fmla="*/ 76200 h 2609850"/>
              <a:gd name="connsiteX5" fmla="*/ 1104900 w 3982854"/>
              <a:gd name="connsiteY5" fmla="*/ 38100 h 2609850"/>
              <a:gd name="connsiteX6" fmla="*/ 1314450 w 3982854"/>
              <a:gd name="connsiteY6" fmla="*/ 0 h 2609850"/>
              <a:gd name="connsiteX7" fmla="*/ 1714500 w 3982854"/>
              <a:gd name="connsiteY7" fmla="*/ 19050 h 2609850"/>
              <a:gd name="connsiteX8" fmla="*/ 1771650 w 3982854"/>
              <a:gd name="connsiteY8" fmla="*/ 38100 h 2609850"/>
              <a:gd name="connsiteX9" fmla="*/ 2171700 w 3982854"/>
              <a:gd name="connsiteY9" fmla="*/ 76200 h 2609850"/>
              <a:gd name="connsiteX10" fmla="*/ 2247900 w 3982854"/>
              <a:gd name="connsiteY10" fmla="*/ 95250 h 2609850"/>
              <a:gd name="connsiteX11" fmla="*/ 2419350 w 3982854"/>
              <a:gd name="connsiteY11" fmla="*/ 171450 h 2609850"/>
              <a:gd name="connsiteX12" fmla="*/ 2476500 w 3982854"/>
              <a:gd name="connsiteY12" fmla="*/ 190500 h 2609850"/>
              <a:gd name="connsiteX13" fmla="*/ 2590800 w 3982854"/>
              <a:gd name="connsiteY13" fmla="*/ 266700 h 2609850"/>
              <a:gd name="connsiteX14" fmla="*/ 2705100 w 3982854"/>
              <a:gd name="connsiteY14" fmla="*/ 342900 h 2609850"/>
              <a:gd name="connsiteX15" fmla="*/ 2914650 w 3982854"/>
              <a:gd name="connsiteY15" fmla="*/ 400050 h 2609850"/>
              <a:gd name="connsiteX16" fmla="*/ 3028950 w 3982854"/>
              <a:gd name="connsiteY16" fmla="*/ 476250 h 2609850"/>
              <a:gd name="connsiteX17" fmla="*/ 3086100 w 3982854"/>
              <a:gd name="connsiteY17" fmla="*/ 514350 h 2609850"/>
              <a:gd name="connsiteX18" fmla="*/ 3143250 w 3982854"/>
              <a:gd name="connsiteY18" fmla="*/ 533400 h 2609850"/>
              <a:gd name="connsiteX19" fmla="*/ 3200400 w 3982854"/>
              <a:gd name="connsiteY19" fmla="*/ 590550 h 2609850"/>
              <a:gd name="connsiteX20" fmla="*/ 3219450 w 3982854"/>
              <a:gd name="connsiteY20" fmla="*/ 647700 h 2609850"/>
              <a:gd name="connsiteX21" fmla="*/ 3276600 w 3982854"/>
              <a:gd name="connsiteY21" fmla="*/ 685800 h 2609850"/>
              <a:gd name="connsiteX22" fmla="*/ 3352800 w 3982854"/>
              <a:gd name="connsiteY22" fmla="*/ 800100 h 2609850"/>
              <a:gd name="connsiteX23" fmla="*/ 3390900 w 3982854"/>
              <a:gd name="connsiteY23" fmla="*/ 857250 h 2609850"/>
              <a:gd name="connsiteX24" fmla="*/ 3448050 w 3982854"/>
              <a:gd name="connsiteY24" fmla="*/ 895350 h 2609850"/>
              <a:gd name="connsiteX25" fmla="*/ 3505200 w 3982854"/>
              <a:gd name="connsiteY25" fmla="*/ 1028700 h 2609850"/>
              <a:gd name="connsiteX26" fmla="*/ 3581400 w 3982854"/>
              <a:gd name="connsiteY26" fmla="*/ 1143000 h 2609850"/>
              <a:gd name="connsiteX27" fmla="*/ 3657600 w 3982854"/>
              <a:gd name="connsiteY27" fmla="*/ 1257300 h 2609850"/>
              <a:gd name="connsiteX28" fmla="*/ 3676650 w 3982854"/>
              <a:gd name="connsiteY28" fmla="*/ 1314450 h 2609850"/>
              <a:gd name="connsiteX29" fmla="*/ 3714750 w 3982854"/>
              <a:gd name="connsiteY29" fmla="*/ 1371600 h 2609850"/>
              <a:gd name="connsiteX30" fmla="*/ 3790950 w 3982854"/>
              <a:gd name="connsiteY30" fmla="*/ 1543050 h 2609850"/>
              <a:gd name="connsiteX31" fmla="*/ 3810000 w 3982854"/>
              <a:gd name="connsiteY31" fmla="*/ 1619250 h 2609850"/>
              <a:gd name="connsiteX32" fmla="*/ 3848100 w 3982854"/>
              <a:gd name="connsiteY32" fmla="*/ 1733550 h 2609850"/>
              <a:gd name="connsiteX33" fmla="*/ 3867150 w 3982854"/>
              <a:gd name="connsiteY33" fmla="*/ 1847850 h 2609850"/>
              <a:gd name="connsiteX34" fmla="*/ 3905250 w 3982854"/>
              <a:gd name="connsiteY34" fmla="*/ 1962150 h 2609850"/>
              <a:gd name="connsiteX35" fmla="*/ 3924300 w 3982854"/>
              <a:gd name="connsiteY35" fmla="*/ 2019300 h 2609850"/>
              <a:gd name="connsiteX36" fmla="*/ 3943350 w 3982854"/>
              <a:gd name="connsiteY36" fmla="*/ 2266950 h 2609850"/>
              <a:gd name="connsiteX37" fmla="*/ 3962400 w 3982854"/>
              <a:gd name="connsiteY37" fmla="*/ 2419350 h 2609850"/>
              <a:gd name="connsiteX38" fmla="*/ 3981450 w 3982854"/>
              <a:gd name="connsiteY38" fmla="*/ 2514600 h 2609850"/>
              <a:gd name="connsiteX39" fmla="*/ 3981450 w 3982854"/>
              <a:gd name="connsiteY39" fmla="*/ 2609850 h 2609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3982854" h="2609850">
                <a:moveTo>
                  <a:pt x="0" y="209550"/>
                </a:moveTo>
                <a:cubicBezTo>
                  <a:pt x="50324" y="189420"/>
                  <a:pt x="100139" y="167332"/>
                  <a:pt x="152400" y="152400"/>
                </a:cubicBezTo>
                <a:cubicBezTo>
                  <a:pt x="177574" y="145207"/>
                  <a:pt x="203426" y="140543"/>
                  <a:pt x="228600" y="133350"/>
                </a:cubicBezTo>
                <a:cubicBezTo>
                  <a:pt x="247908" y="127833"/>
                  <a:pt x="266269" y="119170"/>
                  <a:pt x="285750" y="114300"/>
                </a:cubicBezTo>
                <a:cubicBezTo>
                  <a:pt x="363266" y="94921"/>
                  <a:pt x="456286" y="83911"/>
                  <a:pt x="533400" y="76200"/>
                </a:cubicBezTo>
                <a:cubicBezTo>
                  <a:pt x="747576" y="54782"/>
                  <a:pt x="878042" y="50703"/>
                  <a:pt x="1104900" y="38100"/>
                </a:cubicBezTo>
                <a:cubicBezTo>
                  <a:pt x="1171593" y="21427"/>
                  <a:pt x="1246192" y="0"/>
                  <a:pt x="1314450" y="0"/>
                </a:cubicBezTo>
                <a:cubicBezTo>
                  <a:pt x="1447951" y="0"/>
                  <a:pt x="1581150" y="12700"/>
                  <a:pt x="1714500" y="19050"/>
                </a:cubicBezTo>
                <a:cubicBezTo>
                  <a:pt x="1733550" y="25400"/>
                  <a:pt x="1751959" y="34162"/>
                  <a:pt x="1771650" y="38100"/>
                </a:cubicBezTo>
                <a:cubicBezTo>
                  <a:pt x="1894750" y="62720"/>
                  <a:pt x="2055691" y="67914"/>
                  <a:pt x="2171700" y="76200"/>
                </a:cubicBezTo>
                <a:cubicBezTo>
                  <a:pt x="2197100" y="82550"/>
                  <a:pt x="2223062" y="86971"/>
                  <a:pt x="2247900" y="95250"/>
                </a:cubicBezTo>
                <a:cubicBezTo>
                  <a:pt x="2380825" y="139558"/>
                  <a:pt x="2303173" y="121660"/>
                  <a:pt x="2419350" y="171450"/>
                </a:cubicBezTo>
                <a:cubicBezTo>
                  <a:pt x="2437807" y="179360"/>
                  <a:pt x="2457450" y="184150"/>
                  <a:pt x="2476500" y="190500"/>
                </a:cubicBezTo>
                <a:cubicBezTo>
                  <a:pt x="2603331" y="317331"/>
                  <a:pt x="2466738" y="197776"/>
                  <a:pt x="2590800" y="266700"/>
                </a:cubicBezTo>
                <a:cubicBezTo>
                  <a:pt x="2630828" y="288938"/>
                  <a:pt x="2661071" y="330320"/>
                  <a:pt x="2705100" y="342900"/>
                </a:cubicBezTo>
                <a:cubicBezTo>
                  <a:pt x="2863624" y="388193"/>
                  <a:pt x="2793602" y="369788"/>
                  <a:pt x="2914650" y="400050"/>
                </a:cubicBezTo>
                <a:lnTo>
                  <a:pt x="3028950" y="476250"/>
                </a:lnTo>
                <a:cubicBezTo>
                  <a:pt x="3048000" y="488950"/>
                  <a:pt x="3064380" y="507110"/>
                  <a:pt x="3086100" y="514350"/>
                </a:cubicBezTo>
                <a:lnTo>
                  <a:pt x="3143250" y="533400"/>
                </a:lnTo>
                <a:cubicBezTo>
                  <a:pt x="3162300" y="552450"/>
                  <a:pt x="3185456" y="568134"/>
                  <a:pt x="3200400" y="590550"/>
                </a:cubicBezTo>
                <a:cubicBezTo>
                  <a:pt x="3211539" y="607258"/>
                  <a:pt x="3206906" y="632020"/>
                  <a:pt x="3219450" y="647700"/>
                </a:cubicBezTo>
                <a:cubicBezTo>
                  <a:pt x="3233753" y="665578"/>
                  <a:pt x="3257550" y="673100"/>
                  <a:pt x="3276600" y="685800"/>
                </a:cubicBezTo>
                <a:lnTo>
                  <a:pt x="3352800" y="800100"/>
                </a:lnTo>
                <a:cubicBezTo>
                  <a:pt x="3365500" y="819150"/>
                  <a:pt x="3371850" y="844550"/>
                  <a:pt x="3390900" y="857250"/>
                </a:cubicBezTo>
                <a:lnTo>
                  <a:pt x="3448050" y="895350"/>
                </a:lnTo>
                <a:cubicBezTo>
                  <a:pt x="3467758" y="954473"/>
                  <a:pt x="3469890" y="969850"/>
                  <a:pt x="3505200" y="1028700"/>
                </a:cubicBezTo>
                <a:cubicBezTo>
                  <a:pt x="3528759" y="1067965"/>
                  <a:pt x="3566920" y="1099559"/>
                  <a:pt x="3581400" y="1143000"/>
                </a:cubicBezTo>
                <a:cubicBezTo>
                  <a:pt x="3608969" y="1225708"/>
                  <a:pt x="3586251" y="1185951"/>
                  <a:pt x="3657600" y="1257300"/>
                </a:cubicBezTo>
                <a:cubicBezTo>
                  <a:pt x="3663950" y="1276350"/>
                  <a:pt x="3667670" y="1296489"/>
                  <a:pt x="3676650" y="1314450"/>
                </a:cubicBezTo>
                <a:cubicBezTo>
                  <a:pt x="3686889" y="1334928"/>
                  <a:pt x="3705451" y="1350678"/>
                  <a:pt x="3714750" y="1371600"/>
                </a:cubicBezTo>
                <a:cubicBezTo>
                  <a:pt x="3805430" y="1575631"/>
                  <a:pt x="3704725" y="1413712"/>
                  <a:pt x="3790950" y="1543050"/>
                </a:cubicBezTo>
                <a:cubicBezTo>
                  <a:pt x="3797300" y="1568450"/>
                  <a:pt x="3802477" y="1594172"/>
                  <a:pt x="3810000" y="1619250"/>
                </a:cubicBezTo>
                <a:cubicBezTo>
                  <a:pt x="3821540" y="1657717"/>
                  <a:pt x="3841498" y="1693936"/>
                  <a:pt x="3848100" y="1733550"/>
                </a:cubicBezTo>
                <a:cubicBezTo>
                  <a:pt x="3854450" y="1771650"/>
                  <a:pt x="3857782" y="1810378"/>
                  <a:pt x="3867150" y="1847850"/>
                </a:cubicBezTo>
                <a:cubicBezTo>
                  <a:pt x="3876890" y="1886812"/>
                  <a:pt x="3892550" y="1924050"/>
                  <a:pt x="3905250" y="1962150"/>
                </a:cubicBezTo>
                <a:lnTo>
                  <a:pt x="3924300" y="2019300"/>
                </a:lnTo>
                <a:cubicBezTo>
                  <a:pt x="3930650" y="2101850"/>
                  <a:pt x="3935500" y="2184529"/>
                  <a:pt x="3943350" y="2266950"/>
                </a:cubicBezTo>
                <a:cubicBezTo>
                  <a:pt x="3948204" y="2317915"/>
                  <a:pt x="3954615" y="2368750"/>
                  <a:pt x="3962400" y="2419350"/>
                </a:cubicBezTo>
                <a:cubicBezTo>
                  <a:pt x="3967323" y="2451352"/>
                  <a:pt x="3978228" y="2482382"/>
                  <a:pt x="3981450" y="2514600"/>
                </a:cubicBezTo>
                <a:cubicBezTo>
                  <a:pt x="3984609" y="2546192"/>
                  <a:pt x="3981450" y="2578100"/>
                  <a:pt x="3981450" y="2609850"/>
                </a:cubicBezTo>
              </a:path>
            </a:pathLst>
          </a:custGeom>
          <a:noFill/>
          <a:ln w="50800">
            <a:solidFill>
              <a:srgbClr val="FF0000"/>
            </a:solidFill>
            <a:headEnd type="none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235512" y="2660432"/>
            <a:ext cx="2954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問い合わせの結果を，</a:t>
            </a:r>
            <a:endParaRPr kumimoji="1" lang="en-US" altLang="ja-JP" dirty="0"/>
          </a:p>
          <a:p>
            <a:r>
              <a:rPr lang="ja-JP" altLang="en-US" dirty="0">
                <a:solidFill>
                  <a:srgbClr val="FF0000"/>
                </a:solidFill>
              </a:rPr>
              <a:t>別</a:t>
            </a:r>
            <a:r>
              <a:rPr lang="ja-JP" altLang="en-US" dirty="0"/>
              <a:t>の問い合わせで使いたい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273062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表 19"/>
          <p:cNvGraphicFramePr>
            <a:graphicFrameLocks noGrp="1"/>
          </p:cNvGraphicFramePr>
          <p:nvPr>
            <p:extLst/>
          </p:nvPr>
        </p:nvGraphicFramePr>
        <p:xfrm>
          <a:off x="4077602" y="2436568"/>
          <a:ext cx="1062849" cy="7818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2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6085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kumimoji="1" lang="ja-JP" altLang="en-US" sz="1800" dirty="0"/>
                        <a:t>科目名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796">
                <a:tc>
                  <a:txBody>
                    <a:bodyPr/>
                    <a:lstStyle/>
                    <a:p>
                      <a:pPr algn="r">
                        <a:lnSpc>
                          <a:spcPct val="65000"/>
                        </a:lnSpc>
                      </a:pPr>
                      <a:r>
                        <a:rPr kumimoji="1" lang="ja-JP" altLang="en-US" sz="1800" dirty="0"/>
                        <a:t>国語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796">
                <a:tc>
                  <a:txBody>
                    <a:bodyPr/>
                    <a:lstStyle/>
                    <a:p>
                      <a:pPr algn="r">
                        <a:lnSpc>
                          <a:spcPct val="65000"/>
                        </a:lnSpc>
                      </a:pPr>
                      <a:r>
                        <a:rPr kumimoji="1" lang="ja-JP" altLang="en-US" sz="1800" dirty="0"/>
                        <a:t>算数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9459" name="スライド番号プレースホルダー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4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557213" indent="-214313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21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8572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8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2001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15430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18859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5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2288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5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25717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5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29146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5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58E85D0C-2A18-4259-B8B7-078272595A85}" type="slidenum">
              <a:rPr lang="ja-JP" altLang="en-US" sz="2100">
                <a:latin typeface="Segoe UI" panose="020B0502040204020203" pitchFamily="34" charset="0"/>
                <a:cs typeface="Segoe UI" panose="020B0502040204020203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15</a:t>
            </a:fld>
            <a:endParaRPr lang="ja-JP" altLang="en-US" sz="135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9460" name="Rectangle 2"/>
          <p:cNvSpPr>
            <a:spLocks noGrp="1"/>
          </p:cNvSpPr>
          <p:nvPr>
            <p:ph type="title" idx="4294967295"/>
          </p:nvPr>
        </p:nvSpPr>
        <p:spPr>
          <a:xfrm>
            <a:off x="314325" y="857250"/>
            <a:ext cx="6429375" cy="75366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ja-JP" altLang="en-US" sz="3000" dirty="0">
                <a:latin typeface="Segoe UI" panose="020B0502040204020203" pitchFamily="34" charset="0"/>
              </a:rPr>
              <a:t>こんな場合もあります</a:t>
            </a:r>
          </a:p>
        </p:txBody>
      </p:sp>
      <p:sp>
        <p:nvSpPr>
          <p:cNvPr id="21" name="コンテンツ プレースホルダー 2"/>
          <p:cNvSpPr txBox="1">
            <a:spLocks/>
          </p:cNvSpPr>
          <p:nvPr/>
        </p:nvSpPr>
        <p:spPr>
          <a:xfrm>
            <a:off x="1181211" y="2161134"/>
            <a:ext cx="3047591" cy="45399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400" dirty="0"/>
              <a:t>元データ</a:t>
            </a:r>
          </a:p>
        </p:txBody>
      </p:sp>
      <p:sp>
        <p:nvSpPr>
          <p:cNvPr id="24" name="右矢印 23"/>
          <p:cNvSpPr/>
          <p:nvPr/>
        </p:nvSpPr>
        <p:spPr>
          <a:xfrm>
            <a:off x="3441774" y="2431916"/>
            <a:ext cx="351955" cy="8777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solidFill>
                <a:srgbClr val="FF0000"/>
              </a:solidFill>
            </a:endParaRPr>
          </a:p>
        </p:txBody>
      </p:sp>
      <p:sp>
        <p:nvSpPr>
          <p:cNvPr id="32" name="コンテンツ プレースホルダー 2"/>
          <p:cNvSpPr txBox="1">
            <a:spLocks/>
          </p:cNvSpPr>
          <p:nvPr/>
        </p:nvSpPr>
        <p:spPr>
          <a:xfrm>
            <a:off x="0" y="3151860"/>
            <a:ext cx="3047591" cy="45399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400" b="1" dirty="0"/>
              <a:t>成績</a:t>
            </a:r>
          </a:p>
        </p:txBody>
      </p:sp>
      <p:sp>
        <p:nvSpPr>
          <p:cNvPr id="39" name="コンテンツ プレースホルダー 2"/>
          <p:cNvSpPr txBox="1">
            <a:spLocks/>
          </p:cNvSpPr>
          <p:nvPr/>
        </p:nvSpPr>
        <p:spPr>
          <a:xfrm>
            <a:off x="3213686" y="3190723"/>
            <a:ext cx="5135616" cy="52423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40000"/>
              </a:lnSpc>
              <a:buNone/>
            </a:pPr>
            <a:r>
              <a:rPr lang="en-US" altLang="ja-JP" sz="1800" dirty="0">
                <a:solidFill>
                  <a:srgbClr val="C00000"/>
                </a:solidFill>
              </a:rPr>
              <a:t>SELECT</a:t>
            </a:r>
            <a:r>
              <a:rPr lang="en-US" altLang="ja-JP" sz="1800" dirty="0"/>
              <a:t> </a:t>
            </a:r>
            <a:r>
              <a:rPr lang="ja-JP" altLang="en-US" sz="1800" dirty="0"/>
              <a:t>科目名 </a:t>
            </a:r>
            <a:r>
              <a:rPr lang="en-US" altLang="ja-JP" sz="1800" dirty="0">
                <a:solidFill>
                  <a:srgbClr val="C00000"/>
                </a:solidFill>
              </a:rPr>
              <a:t>FROM</a:t>
            </a:r>
            <a:r>
              <a:rPr lang="en-US" altLang="ja-JP" sz="1800" dirty="0"/>
              <a:t> </a:t>
            </a:r>
            <a:r>
              <a:rPr lang="ja-JP" altLang="en-US" sz="1800" dirty="0"/>
              <a:t>成績 </a:t>
            </a:r>
            <a:r>
              <a:rPr lang="en-US" altLang="ja-JP" sz="1800" dirty="0">
                <a:solidFill>
                  <a:srgbClr val="C00000"/>
                </a:solidFill>
              </a:rPr>
              <a:t>WHERE</a:t>
            </a:r>
            <a:r>
              <a:rPr lang="en-US" altLang="ja-JP" sz="1800" dirty="0"/>
              <a:t> </a:t>
            </a:r>
            <a:r>
              <a:rPr lang="ja-JP" altLang="en-US" sz="1800" dirty="0"/>
              <a:t>氏名</a:t>
            </a:r>
            <a:r>
              <a:rPr lang="en-US" altLang="ja-JP" sz="1800" dirty="0">
                <a:solidFill>
                  <a:srgbClr val="C00000"/>
                </a:solidFill>
              </a:rPr>
              <a:t>=</a:t>
            </a:r>
            <a:r>
              <a:rPr lang="en-US" altLang="ja-JP" sz="1800" dirty="0"/>
              <a:t>'DD';</a:t>
            </a:r>
            <a:endParaRPr lang="en-US" altLang="ja-JP" sz="2400" dirty="0"/>
          </a:p>
        </p:txBody>
      </p:sp>
      <p:sp>
        <p:nvSpPr>
          <p:cNvPr id="40" name="コンテンツ プレースホルダー 2"/>
          <p:cNvSpPr txBox="1">
            <a:spLocks/>
          </p:cNvSpPr>
          <p:nvPr/>
        </p:nvSpPr>
        <p:spPr>
          <a:xfrm>
            <a:off x="3213686" y="5277415"/>
            <a:ext cx="5504083" cy="524234"/>
          </a:xfrm>
          <a:prstGeom prst="rect">
            <a:avLst/>
          </a:prstGeom>
        </p:spPr>
        <p:txBody>
          <a:bodyPr vert="horz" lIns="68580" tIns="34290" rIns="68580" bIns="3429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40000"/>
              </a:lnSpc>
              <a:buNone/>
            </a:pPr>
            <a:r>
              <a:rPr lang="en-US" altLang="ja-JP" sz="1800" dirty="0">
                <a:solidFill>
                  <a:srgbClr val="C00000"/>
                </a:solidFill>
              </a:rPr>
              <a:t>SELECT</a:t>
            </a:r>
            <a:r>
              <a:rPr lang="en-US" altLang="ja-JP" sz="1800" dirty="0"/>
              <a:t> </a:t>
            </a:r>
            <a:r>
              <a:rPr lang="ja-JP" altLang="en-US" sz="1800" dirty="0"/>
              <a:t>氏名</a:t>
            </a:r>
            <a:r>
              <a:rPr lang="en-US" altLang="ja-JP" sz="1800" dirty="0"/>
              <a:t> </a:t>
            </a:r>
            <a:r>
              <a:rPr lang="en-US" altLang="ja-JP" sz="1800" dirty="0">
                <a:solidFill>
                  <a:srgbClr val="C00000"/>
                </a:solidFill>
              </a:rPr>
              <a:t>FROM </a:t>
            </a:r>
            <a:r>
              <a:rPr lang="ja-JP" altLang="en-US" sz="1800" dirty="0"/>
              <a:t>成績 </a:t>
            </a:r>
            <a:r>
              <a:rPr lang="en-US" altLang="ja-JP" sz="1800" dirty="0">
                <a:solidFill>
                  <a:srgbClr val="C00000"/>
                </a:solidFill>
              </a:rPr>
              <a:t>WHERE</a:t>
            </a:r>
            <a:r>
              <a:rPr lang="en-US" altLang="ja-JP" sz="1800" dirty="0"/>
              <a:t> </a:t>
            </a:r>
            <a:r>
              <a:rPr lang="ja-JP" altLang="en-US" sz="1800" dirty="0"/>
              <a:t>科目名 </a:t>
            </a:r>
            <a:r>
              <a:rPr lang="en-US" altLang="ja-JP" sz="1800" dirty="0">
                <a:solidFill>
                  <a:srgbClr val="C00000"/>
                </a:solidFill>
              </a:rPr>
              <a:t>IN (</a:t>
            </a:r>
            <a:r>
              <a:rPr lang="en-US" altLang="ja-JP" sz="1800" dirty="0">
                <a:solidFill>
                  <a:srgbClr val="FF0000"/>
                </a:solidFill>
              </a:rPr>
              <a:t>'</a:t>
            </a:r>
            <a:r>
              <a:rPr lang="ja-JP" altLang="en-US" sz="1800" dirty="0">
                <a:solidFill>
                  <a:srgbClr val="FF0000"/>
                </a:solidFill>
              </a:rPr>
              <a:t>国語</a:t>
            </a:r>
            <a:r>
              <a:rPr lang="en-US" altLang="ja-JP" sz="1800" dirty="0">
                <a:solidFill>
                  <a:srgbClr val="FF0000"/>
                </a:solidFill>
              </a:rPr>
              <a:t>', '</a:t>
            </a:r>
            <a:r>
              <a:rPr lang="ja-JP" altLang="en-US" sz="1800" dirty="0">
                <a:solidFill>
                  <a:srgbClr val="FF0000"/>
                </a:solidFill>
              </a:rPr>
              <a:t>算数</a:t>
            </a:r>
            <a:r>
              <a:rPr lang="en-US" altLang="ja-JP" sz="1800" dirty="0">
                <a:solidFill>
                  <a:srgbClr val="FF0000"/>
                </a:solidFill>
              </a:rPr>
              <a:t>'</a:t>
            </a:r>
            <a:r>
              <a:rPr lang="en-US" altLang="ja-JP" sz="1800" dirty="0">
                <a:solidFill>
                  <a:srgbClr val="C00000"/>
                </a:solidFill>
              </a:rPr>
              <a:t>)</a:t>
            </a:r>
            <a:r>
              <a:rPr lang="en-US" altLang="ja-JP" sz="1800" dirty="0"/>
              <a:t>;</a:t>
            </a:r>
            <a:endParaRPr lang="en-US" altLang="ja-JP" sz="2400" dirty="0"/>
          </a:p>
        </p:txBody>
      </p:sp>
      <p:sp>
        <p:nvSpPr>
          <p:cNvPr id="41" name="右矢印 40"/>
          <p:cNvSpPr/>
          <p:nvPr/>
        </p:nvSpPr>
        <p:spPr>
          <a:xfrm>
            <a:off x="4183569" y="4057294"/>
            <a:ext cx="351955" cy="8777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solidFill>
                <a:srgbClr val="FF0000"/>
              </a:solidFill>
            </a:endParaRPr>
          </a:p>
        </p:txBody>
      </p:sp>
      <p:graphicFrame>
        <p:nvGraphicFramePr>
          <p:cNvPr id="43" name="表 42"/>
          <p:cNvGraphicFramePr>
            <a:graphicFrameLocks noGrp="1"/>
          </p:cNvGraphicFramePr>
          <p:nvPr>
            <p:extLst/>
          </p:nvPr>
        </p:nvGraphicFramePr>
        <p:xfrm>
          <a:off x="4718645" y="3611504"/>
          <a:ext cx="1062849" cy="1522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2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6085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kumimoji="1" lang="ja-JP" altLang="en-US" sz="1800" dirty="0"/>
                        <a:t>氏名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652">
                <a:tc>
                  <a:txBody>
                    <a:bodyPr/>
                    <a:lstStyle/>
                    <a:p>
                      <a:pPr algn="r">
                        <a:lnSpc>
                          <a:spcPct val="65000"/>
                        </a:lnSpc>
                      </a:pPr>
                      <a:r>
                        <a:rPr kumimoji="1" lang="en-US" altLang="ja-JP" sz="1800" dirty="0"/>
                        <a:t>AA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652">
                <a:tc>
                  <a:txBody>
                    <a:bodyPr/>
                    <a:lstStyle/>
                    <a:p>
                      <a:pPr algn="r">
                        <a:lnSpc>
                          <a:spcPct val="65000"/>
                        </a:lnSpc>
                      </a:pPr>
                      <a:r>
                        <a:rPr kumimoji="1" lang="en-US" altLang="ja-JP" sz="1800" dirty="0"/>
                        <a:t>BB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652">
                <a:tc>
                  <a:txBody>
                    <a:bodyPr/>
                    <a:lstStyle/>
                    <a:p>
                      <a:pPr algn="r">
                        <a:lnSpc>
                          <a:spcPct val="65000"/>
                        </a:lnSpc>
                      </a:pPr>
                      <a:r>
                        <a:rPr kumimoji="1" lang="en-US" altLang="ja-JP" sz="1800" dirty="0"/>
                        <a:t>CC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2652">
                <a:tc>
                  <a:txBody>
                    <a:bodyPr/>
                    <a:lstStyle/>
                    <a:p>
                      <a:pPr algn="r">
                        <a:lnSpc>
                          <a:spcPct val="65000"/>
                        </a:lnSpc>
                      </a:pPr>
                      <a:r>
                        <a:rPr kumimoji="1" lang="en-US" altLang="ja-JP" sz="1800" dirty="0"/>
                        <a:t>DD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652">
                <a:tc>
                  <a:txBody>
                    <a:bodyPr/>
                    <a:lstStyle/>
                    <a:p>
                      <a:pPr algn="r">
                        <a:lnSpc>
                          <a:spcPct val="65000"/>
                        </a:lnSpc>
                      </a:pPr>
                      <a:r>
                        <a:rPr kumimoji="1" lang="en-US" altLang="ja-JP" sz="1800" dirty="0"/>
                        <a:t>DD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円/楕円 2"/>
          <p:cNvSpPr/>
          <p:nvPr/>
        </p:nvSpPr>
        <p:spPr>
          <a:xfrm>
            <a:off x="4316925" y="2686050"/>
            <a:ext cx="982535" cy="504674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4" name="フリーフォーム 3"/>
          <p:cNvSpPr/>
          <p:nvPr/>
        </p:nvSpPr>
        <p:spPr>
          <a:xfrm>
            <a:off x="5313747" y="2686050"/>
            <a:ext cx="2219168" cy="2591366"/>
          </a:xfrm>
          <a:custGeom>
            <a:avLst/>
            <a:gdLst>
              <a:gd name="connsiteX0" fmla="*/ 0 w 3982854"/>
              <a:gd name="connsiteY0" fmla="*/ 209550 h 2609850"/>
              <a:gd name="connsiteX1" fmla="*/ 152400 w 3982854"/>
              <a:gd name="connsiteY1" fmla="*/ 152400 h 2609850"/>
              <a:gd name="connsiteX2" fmla="*/ 228600 w 3982854"/>
              <a:gd name="connsiteY2" fmla="*/ 133350 h 2609850"/>
              <a:gd name="connsiteX3" fmla="*/ 285750 w 3982854"/>
              <a:gd name="connsiteY3" fmla="*/ 114300 h 2609850"/>
              <a:gd name="connsiteX4" fmla="*/ 533400 w 3982854"/>
              <a:gd name="connsiteY4" fmla="*/ 76200 h 2609850"/>
              <a:gd name="connsiteX5" fmla="*/ 1104900 w 3982854"/>
              <a:gd name="connsiteY5" fmla="*/ 38100 h 2609850"/>
              <a:gd name="connsiteX6" fmla="*/ 1314450 w 3982854"/>
              <a:gd name="connsiteY6" fmla="*/ 0 h 2609850"/>
              <a:gd name="connsiteX7" fmla="*/ 1714500 w 3982854"/>
              <a:gd name="connsiteY7" fmla="*/ 19050 h 2609850"/>
              <a:gd name="connsiteX8" fmla="*/ 1771650 w 3982854"/>
              <a:gd name="connsiteY8" fmla="*/ 38100 h 2609850"/>
              <a:gd name="connsiteX9" fmla="*/ 2171700 w 3982854"/>
              <a:gd name="connsiteY9" fmla="*/ 76200 h 2609850"/>
              <a:gd name="connsiteX10" fmla="*/ 2247900 w 3982854"/>
              <a:gd name="connsiteY10" fmla="*/ 95250 h 2609850"/>
              <a:gd name="connsiteX11" fmla="*/ 2419350 w 3982854"/>
              <a:gd name="connsiteY11" fmla="*/ 171450 h 2609850"/>
              <a:gd name="connsiteX12" fmla="*/ 2476500 w 3982854"/>
              <a:gd name="connsiteY12" fmla="*/ 190500 h 2609850"/>
              <a:gd name="connsiteX13" fmla="*/ 2590800 w 3982854"/>
              <a:gd name="connsiteY13" fmla="*/ 266700 h 2609850"/>
              <a:gd name="connsiteX14" fmla="*/ 2705100 w 3982854"/>
              <a:gd name="connsiteY14" fmla="*/ 342900 h 2609850"/>
              <a:gd name="connsiteX15" fmla="*/ 2914650 w 3982854"/>
              <a:gd name="connsiteY15" fmla="*/ 400050 h 2609850"/>
              <a:gd name="connsiteX16" fmla="*/ 3028950 w 3982854"/>
              <a:gd name="connsiteY16" fmla="*/ 476250 h 2609850"/>
              <a:gd name="connsiteX17" fmla="*/ 3086100 w 3982854"/>
              <a:gd name="connsiteY17" fmla="*/ 514350 h 2609850"/>
              <a:gd name="connsiteX18" fmla="*/ 3143250 w 3982854"/>
              <a:gd name="connsiteY18" fmla="*/ 533400 h 2609850"/>
              <a:gd name="connsiteX19" fmla="*/ 3200400 w 3982854"/>
              <a:gd name="connsiteY19" fmla="*/ 590550 h 2609850"/>
              <a:gd name="connsiteX20" fmla="*/ 3219450 w 3982854"/>
              <a:gd name="connsiteY20" fmla="*/ 647700 h 2609850"/>
              <a:gd name="connsiteX21" fmla="*/ 3276600 w 3982854"/>
              <a:gd name="connsiteY21" fmla="*/ 685800 h 2609850"/>
              <a:gd name="connsiteX22" fmla="*/ 3352800 w 3982854"/>
              <a:gd name="connsiteY22" fmla="*/ 800100 h 2609850"/>
              <a:gd name="connsiteX23" fmla="*/ 3390900 w 3982854"/>
              <a:gd name="connsiteY23" fmla="*/ 857250 h 2609850"/>
              <a:gd name="connsiteX24" fmla="*/ 3448050 w 3982854"/>
              <a:gd name="connsiteY24" fmla="*/ 895350 h 2609850"/>
              <a:gd name="connsiteX25" fmla="*/ 3505200 w 3982854"/>
              <a:gd name="connsiteY25" fmla="*/ 1028700 h 2609850"/>
              <a:gd name="connsiteX26" fmla="*/ 3581400 w 3982854"/>
              <a:gd name="connsiteY26" fmla="*/ 1143000 h 2609850"/>
              <a:gd name="connsiteX27" fmla="*/ 3657600 w 3982854"/>
              <a:gd name="connsiteY27" fmla="*/ 1257300 h 2609850"/>
              <a:gd name="connsiteX28" fmla="*/ 3676650 w 3982854"/>
              <a:gd name="connsiteY28" fmla="*/ 1314450 h 2609850"/>
              <a:gd name="connsiteX29" fmla="*/ 3714750 w 3982854"/>
              <a:gd name="connsiteY29" fmla="*/ 1371600 h 2609850"/>
              <a:gd name="connsiteX30" fmla="*/ 3790950 w 3982854"/>
              <a:gd name="connsiteY30" fmla="*/ 1543050 h 2609850"/>
              <a:gd name="connsiteX31" fmla="*/ 3810000 w 3982854"/>
              <a:gd name="connsiteY31" fmla="*/ 1619250 h 2609850"/>
              <a:gd name="connsiteX32" fmla="*/ 3848100 w 3982854"/>
              <a:gd name="connsiteY32" fmla="*/ 1733550 h 2609850"/>
              <a:gd name="connsiteX33" fmla="*/ 3867150 w 3982854"/>
              <a:gd name="connsiteY33" fmla="*/ 1847850 h 2609850"/>
              <a:gd name="connsiteX34" fmla="*/ 3905250 w 3982854"/>
              <a:gd name="connsiteY34" fmla="*/ 1962150 h 2609850"/>
              <a:gd name="connsiteX35" fmla="*/ 3924300 w 3982854"/>
              <a:gd name="connsiteY35" fmla="*/ 2019300 h 2609850"/>
              <a:gd name="connsiteX36" fmla="*/ 3943350 w 3982854"/>
              <a:gd name="connsiteY36" fmla="*/ 2266950 h 2609850"/>
              <a:gd name="connsiteX37" fmla="*/ 3962400 w 3982854"/>
              <a:gd name="connsiteY37" fmla="*/ 2419350 h 2609850"/>
              <a:gd name="connsiteX38" fmla="*/ 3981450 w 3982854"/>
              <a:gd name="connsiteY38" fmla="*/ 2514600 h 2609850"/>
              <a:gd name="connsiteX39" fmla="*/ 3981450 w 3982854"/>
              <a:gd name="connsiteY39" fmla="*/ 2609850 h 2609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3982854" h="2609850">
                <a:moveTo>
                  <a:pt x="0" y="209550"/>
                </a:moveTo>
                <a:cubicBezTo>
                  <a:pt x="50324" y="189420"/>
                  <a:pt x="100139" y="167332"/>
                  <a:pt x="152400" y="152400"/>
                </a:cubicBezTo>
                <a:cubicBezTo>
                  <a:pt x="177574" y="145207"/>
                  <a:pt x="203426" y="140543"/>
                  <a:pt x="228600" y="133350"/>
                </a:cubicBezTo>
                <a:cubicBezTo>
                  <a:pt x="247908" y="127833"/>
                  <a:pt x="266269" y="119170"/>
                  <a:pt x="285750" y="114300"/>
                </a:cubicBezTo>
                <a:cubicBezTo>
                  <a:pt x="363266" y="94921"/>
                  <a:pt x="456286" y="83911"/>
                  <a:pt x="533400" y="76200"/>
                </a:cubicBezTo>
                <a:cubicBezTo>
                  <a:pt x="747576" y="54782"/>
                  <a:pt x="878042" y="50703"/>
                  <a:pt x="1104900" y="38100"/>
                </a:cubicBezTo>
                <a:cubicBezTo>
                  <a:pt x="1171593" y="21427"/>
                  <a:pt x="1246192" y="0"/>
                  <a:pt x="1314450" y="0"/>
                </a:cubicBezTo>
                <a:cubicBezTo>
                  <a:pt x="1447951" y="0"/>
                  <a:pt x="1581150" y="12700"/>
                  <a:pt x="1714500" y="19050"/>
                </a:cubicBezTo>
                <a:cubicBezTo>
                  <a:pt x="1733550" y="25400"/>
                  <a:pt x="1751959" y="34162"/>
                  <a:pt x="1771650" y="38100"/>
                </a:cubicBezTo>
                <a:cubicBezTo>
                  <a:pt x="1894750" y="62720"/>
                  <a:pt x="2055691" y="67914"/>
                  <a:pt x="2171700" y="76200"/>
                </a:cubicBezTo>
                <a:cubicBezTo>
                  <a:pt x="2197100" y="82550"/>
                  <a:pt x="2223062" y="86971"/>
                  <a:pt x="2247900" y="95250"/>
                </a:cubicBezTo>
                <a:cubicBezTo>
                  <a:pt x="2380825" y="139558"/>
                  <a:pt x="2303173" y="121660"/>
                  <a:pt x="2419350" y="171450"/>
                </a:cubicBezTo>
                <a:cubicBezTo>
                  <a:pt x="2437807" y="179360"/>
                  <a:pt x="2457450" y="184150"/>
                  <a:pt x="2476500" y="190500"/>
                </a:cubicBezTo>
                <a:cubicBezTo>
                  <a:pt x="2603331" y="317331"/>
                  <a:pt x="2466738" y="197776"/>
                  <a:pt x="2590800" y="266700"/>
                </a:cubicBezTo>
                <a:cubicBezTo>
                  <a:pt x="2630828" y="288938"/>
                  <a:pt x="2661071" y="330320"/>
                  <a:pt x="2705100" y="342900"/>
                </a:cubicBezTo>
                <a:cubicBezTo>
                  <a:pt x="2863624" y="388193"/>
                  <a:pt x="2793602" y="369788"/>
                  <a:pt x="2914650" y="400050"/>
                </a:cubicBezTo>
                <a:lnTo>
                  <a:pt x="3028950" y="476250"/>
                </a:lnTo>
                <a:cubicBezTo>
                  <a:pt x="3048000" y="488950"/>
                  <a:pt x="3064380" y="507110"/>
                  <a:pt x="3086100" y="514350"/>
                </a:cubicBezTo>
                <a:lnTo>
                  <a:pt x="3143250" y="533400"/>
                </a:lnTo>
                <a:cubicBezTo>
                  <a:pt x="3162300" y="552450"/>
                  <a:pt x="3185456" y="568134"/>
                  <a:pt x="3200400" y="590550"/>
                </a:cubicBezTo>
                <a:cubicBezTo>
                  <a:pt x="3211539" y="607258"/>
                  <a:pt x="3206906" y="632020"/>
                  <a:pt x="3219450" y="647700"/>
                </a:cubicBezTo>
                <a:cubicBezTo>
                  <a:pt x="3233753" y="665578"/>
                  <a:pt x="3257550" y="673100"/>
                  <a:pt x="3276600" y="685800"/>
                </a:cubicBezTo>
                <a:lnTo>
                  <a:pt x="3352800" y="800100"/>
                </a:lnTo>
                <a:cubicBezTo>
                  <a:pt x="3365500" y="819150"/>
                  <a:pt x="3371850" y="844550"/>
                  <a:pt x="3390900" y="857250"/>
                </a:cubicBezTo>
                <a:lnTo>
                  <a:pt x="3448050" y="895350"/>
                </a:lnTo>
                <a:cubicBezTo>
                  <a:pt x="3467758" y="954473"/>
                  <a:pt x="3469890" y="969850"/>
                  <a:pt x="3505200" y="1028700"/>
                </a:cubicBezTo>
                <a:cubicBezTo>
                  <a:pt x="3528759" y="1067965"/>
                  <a:pt x="3566920" y="1099559"/>
                  <a:pt x="3581400" y="1143000"/>
                </a:cubicBezTo>
                <a:cubicBezTo>
                  <a:pt x="3608969" y="1225708"/>
                  <a:pt x="3586251" y="1185951"/>
                  <a:pt x="3657600" y="1257300"/>
                </a:cubicBezTo>
                <a:cubicBezTo>
                  <a:pt x="3663950" y="1276350"/>
                  <a:pt x="3667670" y="1296489"/>
                  <a:pt x="3676650" y="1314450"/>
                </a:cubicBezTo>
                <a:cubicBezTo>
                  <a:pt x="3686889" y="1334928"/>
                  <a:pt x="3705451" y="1350678"/>
                  <a:pt x="3714750" y="1371600"/>
                </a:cubicBezTo>
                <a:cubicBezTo>
                  <a:pt x="3805430" y="1575631"/>
                  <a:pt x="3704725" y="1413712"/>
                  <a:pt x="3790950" y="1543050"/>
                </a:cubicBezTo>
                <a:cubicBezTo>
                  <a:pt x="3797300" y="1568450"/>
                  <a:pt x="3802477" y="1594172"/>
                  <a:pt x="3810000" y="1619250"/>
                </a:cubicBezTo>
                <a:cubicBezTo>
                  <a:pt x="3821540" y="1657717"/>
                  <a:pt x="3841498" y="1693936"/>
                  <a:pt x="3848100" y="1733550"/>
                </a:cubicBezTo>
                <a:cubicBezTo>
                  <a:pt x="3854450" y="1771650"/>
                  <a:pt x="3857782" y="1810378"/>
                  <a:pt x="3867150" y="1847850"/>
                </a:cubicBezTo>
                <a:cubicBezTo>
                  <a:pt x="3876890" y="1886812"/>
                  <a:pt x="3892550" y="1924050"/>
                  <a:pt x="3905250" y="1962150"/>
                </a:cubicBezTo>
                <a:lnTo>
                  <a:pt x="3924300" y="2019300"/>
                </a:lnTo>
                <a:cubicBezTo>
                  <a:pt x="3930650" y="2101850"/>
                  <a:pt x="3935500" y="2184529"/>
                  <a:pt x="3943350" y="2266950"/>
                </a:cubicBezTo>
                <a:cubicBezTo>
                  <a:pt x="3948204" y="2317915"/>
                  <a:pt x="3954615" y="2368750"/>
                  <a:pt x="3962400" y="2419350"/>
                </a:cubicBezTo>
                <a:cubicBezTo>
                  <a:pt x="3967323" y="2451352"/>
                  <a:pt x="3978228" y="2482382"/>
                  <a:pt x="3981450" y="2514600"/>
                </a:cubicBezTo>
                <a:cubicBezTo>
                  <a:pt x="3984609" y="2546192"/>
                  <a:pt x="3981450" y="2578100"/>
                  <a:pt x="3981450" y="2609850"/>
                </a:cubicBezTo>
              </a:path>
            </a:pathLst>
          </a:custGeom>
          <a:noFill/>
          <a:ln w="50800">
            <a:solidFill>
              <a:srgbClr val="FF0000"/>
            </a:solidFill>
            <a:headEnd type="none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205734" y="2117507"/>
            <a:ext cx="2954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問い合わせの結果を，</a:t>
            </a:r>
            <a:endParaRPr kumimoji="1" lang="en-US" altLang="ja-JP" dirty="0"/>
          </a:p>
          <a:p>
            <a:r>
              <a:rPr lang="ja-JP" altLang="en-US" dirty="0">
                <a:solidFill>
                  <a:srgbClr val="FF0000"/>
                </a:solidFill>
              </a:rPr>
              <a:t>別</a:t>
            </a:r>
            <a:r>
              <a:rPr lang="ja-JP" altLang="en-US" dirty="0"/>
              <a:t>の問い合わせで使いたい</a:t>
            </a:r>
            <a:endParaRPr kumimoji="1" lang="ja-JP" altLang="en-US" dirty="0"/>
          </a:p>
        </p:txBody>
      </p:sp>
      <p:sp>
        <p:nvSpPr>
          <p:cNvPr id="19" name="コンテンツ プレースホルダー 2"/>
          <p:cNvSpPr txBox="1">
            <a:spLocks/>
          </p:cNvSpPr>
          <p:nvPr/>
        </p:nvSpPr>
        <p:spPr>
          <a:xfrm>
            <a:off x="87515" y="1693647"/>
            <a:ext cx="8948891" cy="45399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700" b="1" dirty="0">
                <a:solidFill>
                  <a:srgbClr val="FF0000"/>
                </a:solidFill>
              </a:rPr>
              <a:t>DD</a:t>
            </a:r>
            <a:r>
              <a:rPr lang="ja-JP" altLang="en-US" sz="2700" b="1" dirty="0" err="1">
                <a:solidFill>
                  <a:srgbClr val="FF0000"/>
                </a:solidFill>
              </a:rPr>
              <a:t>さんが</a:t>
            </a:r>
            <a:r>
              <a:rPr lang="ja-JP" altLang="en-US" sz="2700" b="1" dirty="0">
                <a:solidFill>
                  <a:srgbClr val="FF0000"/>
                </a:solidFill>
              </a:rPr>
              <a:t>受けている科目を１つでも受講している人は？</a:t>
            </a:r>
          </a:p>
        </p:txBody>
      </p:sp>
      <p:graphicFrame>
        <p:nvGraphicFramePr>
          <p:cNvPr id="22" name="表 21"/>
          <p:cNvGraphicFramePr>
            <a:graphicFrameLocks noGrp="1"/>
          </p:cNvGraphicFramePr>
          <p:nvPr>
            <p:extLst/>
          </p:nvPr>
        </p:nvGraphicFramePr>
        <p:xfrm>
          <a:off x="751396" y="2555918"/>
          <a:ext cx="2392826" cy="25012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44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57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26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45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氏名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科目名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得点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564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AA</a:t>
                      </a:r>
                      <a:endParaRPr kumimoji="1" lang="ja-JP" altLang="en-US" sz="1800" dirty="0"/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dirty="0"/>
                        <a:t>国語</a:t>
                      </a: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90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4564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BB</a:t>
                      </a:r>
                      <a:endParaRPr kumimoji="1" lang="ja-JP" altLang="en-US" sz="1800" dirty="0"/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dirty="0"/>
                        <a:t>算数</a:t>
                      </a: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80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893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CC</a:t>
                      </a:r>
                      <a:endParaRPr kumimoji="1" lang="ja-JP" altLang="en-US" sz="1800" dirty="0"/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dirty="0"/>
                        <a:t>国語</a:t>
                      </a: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100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6893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DD</a:t>
                      </a:r>
                      <a:endParaRPr kumimoji="1" lang="ja-JP" altLang="en-US" sz="1800" dirty="0"/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dirty="0"/>
                        <a:t>国語</a:t>
                      </a: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95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893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DD</a:t>
                      </a:r>
                      <a:endParaRPr kumimoji="1" lang="ja-JP" altLang="en-US" sz="1800" dirty="0"/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dirty="0"/>
                        <a:t>算数</a:t>
                      </a: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90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893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EE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dirty="0"/>
                        <a:t>英語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90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2239793" y="5673514"/>
            <a:ext cx="636905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350" dirty="0"/>
              <a:t>※ </a:t>
            </a:r>
            <a:r>
              <a:rPr kumimoji="1" lang="ja-JP" altLang="en-US" sz="1350" dirty="0"/>
              <a:t>結果に</a:t>
            </a:r>
            <a:r>
              <a:rPr kumimoji="1" lang="en-US" altLang="ja-JP" sz="1350" b="1" dirty="0"/>
              <a:t>DD</a:t>
            </a:r>
            <a:r>
              <a:rPr kumimoji="1" lang="ja-JP" altLang="en-US" sz="1350" b="1" dirty="0"/>
              <a:t>が</a:t>
            </a:r>
            <a:r>
              <a:rPr kumimoji="1" lang="en-US" altLang="ja-JP" sz="1350" b="1" dirty="0"/>
              <a:t>2</a:t>
            </a:r>
            <a:r>
              <a:rPr kumimoji="1" lang="ja-JP" altLang="en-US" sz="1350" b="1" dirty="0"/>
              <a:t>個ある</a:t>
            </a:r>
            <a:r>
              <a:rPr kumimoji="1" lang="ja-JP" altLang="en-US" sz="1350" dirty="0"/>
              <a:t>のは</a:t>
            </a:r>
            <a:r>
              <a:rPr kumimoji="1" lang="ja-JP" altLang="en-US" sz="1350" b="1" dirty="0"/>
              <a:t>間違いではない</a:t>
            </a:r>
            <a:r>
              <a:rPr kumimoji="1" lang="ja-JP" altLang="en-US" sz="1350" dirty="0"/>
              <a:t>（元のテーブルに</a:t>
            </a:r>
            <a:r>
              <a:rPr kumimoji="1" lang="en-US" altLang="ja-JP" sz="1350" dirty="0"/>
              <a:t>DD</a:t>
            </a:r>
            <a:r>
              <a:rPr kumimoji="1" lang="ja-JP" altLang="en-US" sz="1350" dirty="0"/>
              <a:t>が</a:t>
            </a:r>
            <a:r>
              <a:rPr kumimoji="1" lang="en-US" altLang="ja-JP" sz="1350" dirty="0"/>
              <a:t>2</a:t>
            </a:r>
            <a:r>
              <a:rPr kumimoji="1" lang="ja-JP" altLang="en-US" sz="1350" dirty="0"/>
              <a:t>個あるから）</a:t>
            </a:r>
          </a:p>
        </p:txBody>
      </p:sp>
    </p:spTree>
    <p:extLst>
      <p:ext uri="{BB962C8B-B14F-4D97-AF65-F5344CB8AC3E}">
        <p14:creationId xmlns:p14="http://schemas.microsoft.com/office/powerpoint/2010/main" val="1590456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スライド番号プレースホルダー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4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557213" indent="-214313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21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8572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8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2001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15430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18859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5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2288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5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25717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5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29146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5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58E85D0C-2A18-4259-B8B7-078272595A85}" type="slidenum">
              <a:rPr lang="ja-JP" altLang="en-US" sz="2100">
                <a:latin typeface="Segoe UI" panose="020B0502040204020203" pitchFamily="34" charset="0"/>
                <a:cs typeface="Segoe UI" panose="020B0502040204020203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16</a:t>
            </a:fld>
            <a:endParaRPr lang="ja-JP" altLang="en-US" sz="135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9460" name="Rectangle 2"/>
          <p:cNvSpPr>
            <a:spLocks noGrp="1"/>
          </p:cNvSpPr>
          <p:nvPr>
            <p:ph type="title" idx="4294967295"/>
          </p:nvPr>
        </p:nvSpPr>
        <p:spPr>
          <a:xfrm>
            <a:off x="314325" y="857250"/>
            <a:ext cx="6429375" cy="75366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ja-JP" altLang="en-US" sz="3000" dirty="0">
                <a:latin typeface="Segoe UI" panose="020B0502040204020203" pitchFamily="34" charset="0"/>
              </a:rPr>
              <a:t>副問い合わせ</a:t>
            </a:r>
          </a:p>
        </p:txBody>
      </p:sp>
      <p:sp>
        <p:nvSpPr>
          <p:cNvPr id="32" name="コンテンツ プレースホルダー 2"/>
          <p:cNvSpPr txBox="1">
            <a:spLocks/>
          </p:cNvSpPr>
          <p:nvPr/>
        </p:nvSpPr>
        <p:spPr>
          <a:xfrm>
            <a:off x="183697" y="2711177"/>
            <a:ext cx="3047591" cy="45399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400" b="1" dirty="0"/>
              <a:t>◆ 副問い合わせなし</a:t>
            </a:r>
          </a:p>
        </p:txBody>
      </p:sp>
      <p:sp>
        <p:nvSpPr>
          <p:cNvPr id="39" name="コンテンツ プレースホルダー 2"/>
          <p:cNvSpPr txBox="1">
            <a:spLocks/>
          </p:cNvSpPr>
          <p:nvPr/>
        </p:nvSpPr>
        <p:spPr>
          <a:xfrm>
            <a:off x="522565" y="3105817"/>
            <a:ext cx="5714951" cy="524234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40000"/>
              </a:lnSpc>
              <a:buNone/>
            </a:pPr>
            <a:r>
              <a:rPr lang="en-US" altLang="ja-JP" sz="2100" dirty="0">
                <a:solidFill>
                  <a:srgbClr val="C00000"/>
                </a:solidFill>
              </a:rPr>
              <a:t>SELECT</a:t>
            </a:r>
            <a:r>
              <a:rPr lang="en-US" altLang="ja-JP" sz="2100" dirty="0"/>
              <a:t> </a:t>
            </a:r>
            <a:r>
              <a:rPr lang="ja-JP" altLang="en-US" sz="2100" dirty="0"/>
              <a:t>科目名 </a:t>
            </a:r>
            <a:r>
              <a:rPr lang="en-US" altLang="ja-JP" sz="2100" dirty="0">
                <a:solidFill>
                  <a:srgbClr val="C00000"/>
                </a:solidFill>
              </a:rPr>
              <a:t>FROM</a:t>
            </a:r>
            <a:r>
              <a:rPr lang="en-US" altLang="ja-JP" sz="2100" dirty="0"/>
              <a:t> </a:t>
            </a:r>
            <a:r>
              <a:rPr lang="ja-JP" altLang="en-US" sz="2100" dirty="0"/>
              <a:t>成績 </a:t>
            </a:r>
            <a:r>
              <a:rPr lang="en-US" altLang="ja-JP" sz="2100" dirty="0">
                <a:solidFill>
                  <a:srgbClr val="C00000"/>
                </a:solidFill>
              </a:rPr>
              <a:t>WHERE</a:t>
            </a:r>
            <a:r>
              <a:rPr lang="en-US" altLang="ja-JP" sz="2100" dirty="0"/>
              <a:t> </a:t>
            </a:r>
            <a:r>
              <a:rPr lang="ja-JP" altLang="en-US" sz="2100" dirty="0"/>
              <a:t>氏名</a:t>
            </a:r>
            <a:r>
              <a:rPr lang="en-US" altLang="ja-JP" sz="2100" dirty="0">
                <a:solidFill>
                  <a:srgbClr val="C00000"/>
                </a:solidFill>
              </a:rPr>
              <a:t>=</a:t>
            </a:r>
            <a:r>
              <a:rPr lang="en-US" altLang="ja-JP" sz="2100" dirty="0"/>
              <a:t>'</a:t>
            </a:r>
            <a:r>
              <a:rPr lang="en-US" altLang="ja-JP" sz="2100" dirty="0">
                <a:solidFill>
                  <a:srgbClr val="FF0000"/>
                </a:solidFill>
              </a:rPr>
              <a:t>DD</a:t>
            </a:r>
            <a:r>
              <a:rPr lang="en-US" altLang="ja-JP" sz="2100" dirty="0"/>
              <a:t>';</a:t>
            </a:r>
          </a:p>
        </p:txBody>
      </p:sp>
      <p:sp>
        <p:nvSpPr>
          <p:cNvPr id="40" name="コンテンツ プレースホルダー 2"/>
          <p:cNvSpPr txBox="1">
            <a:spLocks/>
          </p:cNvSpPr>
          <p:nvPr/>
        </p:nvSpPr>
        <p:spPr>
          <a:xfrm>
            <a:off x="522564" y="3746270"/>
            <a:ext cx="8519792" cy="57800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40000"/>
              </a:lnSpc>
              <a:buNone/>
            </a:pPr>
            <a:r>
              <a:rPr lang="en-US" altLang="ja-JP" sz="2100" dirty="0">
                <a:solidFill>
                  <a:srgbClr val="C00000"/>
                </a:solidFill>
              </a:rPr>
              <a:t>SELECT</a:t>
            </a:r>
            <a:r>
              <a:rPr lang="en-US" altLang="ja-JP" sz="2100" dirty="0"/>
              <a:t> </a:t>
            </a:r>
            <a:r>
              <a:rPr lang="ja-JP" altLang="en-US" sz="2100" dirty="0"/>
              <a:t>氏名</a:t>
            </a:r>
            <a:r>
              <a:rPr lang="en-US" altLang="ja-JP" sz="2100" dirty="0"/>
              <a:t> </a:t>
            </a:r>
            <a:r>
              <a:rPr lang="en-US" altLang="ja-JP" sz="2100" dirty="0">
                <a:solidFill>
                  <a:srgbClr val="C00000"/>
                </a:solidFill>
              </a:rPr>
              <a:t>FROM </a:t>
            </a:r>
            <a:r>
              <a:rPr lang="ja-JP" altLang="en-US" sz="2100" dirty="0"/>
              <a:t>成績 </a:t>
            </a:r>
            <a:r>
              <a:rPr lang="en-US" altLang="ja-JP" sz="2100" dirty="0">
                <a:solidFill>
                  <a:srgbClr val="C00000"/>
                </a:solidFill>
              </a:rPr>
              <a:t>WHERE</a:t>
            </a:r>
            <a:r>
              <a:rPr lang="en-US" altLang="ja-JP" sz="2100" dirty="0"/>
              <a:t> </a:t>
            </a:r>
            <a:r>
              <a:rPr lang="ja-JP" altLang="en-US" sz="2100" dirty="0"/>
              <a:t>科目名 </a:t>
            </a:r>
            <a:r>
              <a:rPr lang="en-US" altLang="ja-JP" sz="2100" dirty="0">
                <a:solidFill>
                  <a:srgbClr val="C00000"/>
                </a:solidFill>
              </a:rPr>
              <a:t>IN (</a:t>
            </a:r>
            <a:r>
              <a:rPr lang="en-US" altLang="ja-JP" sz="2100" dirty="0"/>
              <a:t>'</a:t>
            </a:r>
            <a:r>
              <a:rPr lang="ja-JP" altLang="en-US" sz="2100" dirty="0"/>
              <a:t>国語</a:t>
            </a:r>
            <a:r>
              <a:rPr lang="en-US" altLang="ja-JP" sz="2100" dirty="0"/>
              <a:t>', '</a:t>
            </a:r>
            <a:r>
              <a:rPr lang="ja-JP" altLang="en-US" sz="2100" dirty="0"/>
              <a:t>算数</a:t>
            </a:r>
            <a:r>
              <a:rPr lang="en-US" altLang="ja-JP" sz="2100" dirty="0"/>
              <a:t>'</a:t>
            </a:r>
            <a:r>
              <a:rPr lang="en-US" altLang="ja-JP" sz="2100" dirty="0">
                <a:solidFill>
                  <a:srgbClr val="C00000"/>
                </a:solidFill>
              </a:rPr>
              <a:t>)</a:t>
            </a:r>
            <a:r>
              <a:rPr lang="en-US" altLang="ja-JP" sz="2100" dirty="0"/>
              <a:t>;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53193" y="1605684"/>
            <a:ext cx="7571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問い合わせの結果を，</a:t>
            </a:r>
            <a:r>
              <a:rPr lang="ja-JP" altLang="en-US" sz="2400" dirty="0">
                <a:solidFill>
                  <a:srgbClr val="FF0000"/>
                </a:solidFill>
              </a:rPr>
              <a:t>別</a:t>
            </a:r>
            <a:r>
              <a:rPr lang="ja-JP" altLang="en-US" sz="2400" dirty="0"/>
              <a:t>の問い合わせで使いたいとき</a:t>
            </a:r>
            <a:endParaRPr kumimoji="1" lang="ja-JP" altLang="en-US" sz="2400" dirty="0"/>
          </a:p>
        </p:txBody>
      </p:sp>
      <p:sp>
        <p:nvSpPr>
          <p:cNvPr id="19" name="コンテンツ プレースホルダー 2"/>
          <p:cNvSpPr txBox="1">
            <a:spLocks/>
          </p:cNvSpPr>
          <p:nvPr/>
        </p:nvSpPr>
        <p:spPr>
          <a:xfrm>
            <a:off x="183697" y="4446082"/>
            <a:ext cx="3047591" cy="45399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400" b="1" dirty="0"/>
              <a:t>◆ 副問い合わせあり</a:t>
            </a:r>
          </a:p>
        </p:txBody>
      </p:sp>
      <p:sp>
        <p:nvSpPr>
          <p:cNvPr id="20" name="コンテンツ プレースホルダー 2"/>
          <p:cNvSpPr txBox="1">
            <a:spLocks/>
          </p:cNvSpPr>
          <p:nvPr/>
        </p:nvSpPr>
        <p:spPr>
          <a:xfrm>
            <a:off x="522565" y="4949294"/>
            <a:ext cx="8621435" cy="52423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68580" tIns="34290" rIns="68580" bIns="3429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40000"/>
              </a:lnSpc>
              <a:buNone/>
            </a:pPr>
            <a:r>
              <a:rPr lang="en-US" altLang="ja-JP" sz="2100" dirty="0">
                <a:solidFill>
                  <a:srgbClr val="C00000"/>
                </a:solidFill>
              </a:rPr>
              <a:t>SELECT</a:t>
            </a:r>
            <a:r>
              <a:rPr lang="en-US" altLang="ja-JP" sz="2100" dirty="0"/>
              <a:t> </a:t>
            </a:r>
            <a:r>
              <a:rPr lang="ja-JP" altLang="en-US" sz="2100" dirty="0"/>
              <a:t>氏名</a:t>
            </a:r>
            <a:r>
              <a:rPr lang="en-US" altLang="ja-JP" sz="2100" dirty="0"/>
              <a:t> </a:t>
            </a:r>
            <a:r>
              <a:rPr lang="en-US" altLang="ja-JP" sz="2100" dirty="0">
                <a:solidFill>
                  <a:srgbClr val="C00000"/>
                </a:solidFill>
              </a:rPr>
              <a:t>FROM </a:t>
            </a:r>
            <a:r>
              <a:rPr lang="ja-JP" altLang="en-US" sz="2100" dirty="0"/>
              <a:t>成績 </a:t>
            </a:r>
            <a:r>
              <a:rPr lang="en-US" altLang="ja-JP" sz="2100" dirty="0">
                <a:solidFill>
                  <a:srgbClr val="C00000"/>
                </a:solidFill>
              </a:rPr>
              <a:t>WHERE</a:t>
            </a:r>
            <a:r>
              <a:rPr lang="en-US" altLang="ja-JP" sz="2100" dirty="0"/>
              <a:t> </a:t>
            </a:r>
            <a:r>
              <a:rPr lang="ja-JP" altLang="en-US" sz="2100" dirty="0"/>
              <a:t>科目名 </a:t>
            </a:r>
            <a:r>
              <a:rPr lang="en-US" altLang="ja-JP" sz="2100" dirty="0">
                <a:solidFill>
                  <a:srgbClr val="C00000"/>
                </a:solidFill>
              </a:rPr>
              <a:t>IN (SELECT</a:t>
            </a:r>
            <a:r>
              <a:rPr lang="en-US" altLang="ja-JP" sz="2100" dirty="0"/>
              <a:t> </a:t>
            </a:r>
            <a:r>
              <a:rPr lang="ja-JP" altLang="en-US" sz="2100" dirty="0"/>
              <a:t>科目名 </a:t>
            </a:r>
            <a:r>
              <a:rPr lang="en-US" altLang="ja-JP" sz="2100" dirty="0">
                <a:solidFill>
                  <a:srgbClr val="C00000"/>
                </a:solidFill>
              </a:rPr>
              <a:t>FROM</a:t>
            </a:r>
            <a:r>
              <a:rPr lang="en-US" altLang="ja-JP" sz="2100" dirty="0"/>
              <a:t> </a:t>
            </a:r>
            <a:r>
              <a:rPr lang="ja-JP" altLang="en-US" sz="2100" dirty="0"/>
              <a:t>成績 </a:t>
            </a:r>
            <a:r>
              <a:rPr lang="en-US" altLang="ja-JP" sz="2100" dirty="0">
                <a:solidFill>
                  <a:srgbClr val="C00000"/>
                </a:solidFill>
              </a:rPr>
              <a:t>WHERE</a:t>
            </a:r>
            <a:r>
              <a:rPr lang="en-US" altLang="ja-JP" sz="2100" dirty="0"/>
              <a:t> </a:t>
            </a:r>
            <a:r>
              <a:rPr lang="ja-JP" altLang="en-US" sz="2100" dirty="0"/>
              <a:t>氏名</a:t>
            </a:r>
            <a:r>
              <a:rPr lang="en-US" altLang="ja-JP" sz="2100" dirty="0">
                <a:solidFill>
                  <a:srgbClr val="C00000"/>
                </a:solidFill>
              </a:rPr>
              <a:t>=</a:t>
            </a:r>
            <a:r>
              <a:rPr lang="en-US" altLang="ja-JP" sz="2100" dirty="0"/>
              <a:t>'</a:t>
            </a:r>
            <a:r>
              <a:rPr lang="en-US" altLang="ja-JP" sz="2100" dirty="0">
                <a:solidFill>
                  <a:srgbClr val="FF0000"/>
                </a:solidFill>
              </a:rPr>
              <a:t>DD</a:t>
            </a:r>
            <a:r>
              <a:rPr lang="en-US" altLang="ja-JP" sz="2100" dirty="0"/>
              <a:t>'</a:t>
            </a:r>
            <a:r>
              <a:rPr lang="en-US" altLang="ja-JP" sz="2100" dirty="0">
                <a:solidFill>
                  <a:srgbClr val="C00000"/>
                </a:solidFill>
              </a:rPr>
              <a:t>)</a:t>
            </a:r>
            <a:r>
              <a:rPr lang="en-US" altLang="ja-JP" sz="2100" dirty="0"/>
              <a:t>;</a:t>
            </a:r>
            <a:endParaRPr lang="en-US" altLang="ja-JP" sz="2700" dirty="0"/>
          </a:p>
        </p:txBody>
      </p:sp>
      <p:sp>
        <p:nvSpPr>
          <p:cNvPr id="23" name="コンテンツ プレースホルダー 2"/>
          <p:cNvSpPr txBox="1">
            <a:spLocks/>
          </p:cNvSpPr>
          <p:nvPr/>
        </p:nvSpPr>
        <p:spPr>
          <a:xfrm>
            <a:off x="93465" y="2215286"/>
            <a:ext cx="8948891" cy="45399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700" b="1" dirty="0">
                <a:solidFill>
                  <a:srgbClr val="FF0000"/>
                </a:solidFill>
              </a:rPr>
              <a:t>DD</a:t>
            </a:r>
            <a:r>
              <a:rPr lang="ja-JP" altLang="en-US" sz="2700" b="1" dirty="0" err="1">
                <a:solidFill>
                  <a:srgbClr val="FF0000"/>
                </a:solidFill>
              </a:rPr>
              <a:t>さんが</a:t>
            </a:r>
            <a:r>
              <a:rPr lang="ja-JP" altLang="en-US" sz="2700" b="1" dirty="0">
                <a:solidFill>
                  <a:srgbClr val="FF0000"/>
                </a:solidFill>
              </a:rPr>
              <a:t>受けている科目を１つでも受講している人は？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4669972" y="4992836"/>
            <a:ext cx="4082143" cy="4255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" name="右中かっこ 2"/>
          <p:cNvSpPr/>
          <p:nvPr/>
        </p:nvSpPr>
        <p:spPr>
          <a:xfrm rot="5400000">
            <a:off x="6636094" y="3550948"/>
            <a:ext cx="107442" cy="4039688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266195" y="5726432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この部分が副問い合わせ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234828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37744" y="2472820"/>
            <a:ext cx="8725281" cy="1085959"/>
          </a:xfrm>
        </p:spPr>
        <p:txBody>
          <a:bodyPr>
            <a:normAutofit/>
          </a:bodyPr>
          <a:lstStyle/>
          <a:p>
            <a:r>
              <a:rPr lang="en-US" altLang="ja-JP" sz="3975" dirty="0">
                <a:latin typeface="メイリオ" panose="020B0604030504040204" pitchFamily="50" charset="-128"/>
              </a:rPr>
              <a:t>5-3 </a:t>
            </a:r>
            <a:r>
              <a:rPr lang="ja-JP" altLang="en-US" sz="3975" dirty="0">
                <a:latin typeface="メイリオ" panose="020B0604030504040204" pitchFamily="50" charset="-128"/>
              </a:rPr>
              <a:t>副問い合わせの記述法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メイリオ" panose="020B0604030504040204" pitchFamily="50" charset="-128"/>
              </a:rPr>
              <a:pPr/>
              <a:t>17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メイリオ" panose="020B0604030504040204" pitchFamily="50" charset="-128"/>
            </a:endParaRPr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093136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選択条件のバリエーション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◆　＜属性名＞ </a:t>
            </a:r>
            <a:r>
              <a:rPr kumimoji="1" lang="en-US" altLang="ja-JP" dirty="0">
                <a:solidFill>
                  <a:srgbClr val="C00000"/>
                </a:solidFill>
              </a:rPr>
              <a:t>IN (</a:t>
            </a:r>
            <a:r>
              <a:rPr kumimoji="1" lang="ja-JP" altLang="en-US" dirty="0"/>
              <a:t>＜</a:t>
            </a:r>
            <a:r>
              <a:rPr kumimoji="1" lang="en-US" altLang="ja-JP" dirty="0"/>
              <a:t>SQL </a:t>
            </a:r>
            <a:r>
              <a:rPr kumimoji="1" lang="ja-JP" altLang="en-US" dirty="0"/>
              <a:t>問い合わせ＞</a:t>
            </a:r>
            <a:r>
              <a:rPr kumimoji="1" lang="en-US" altLang="ja-JP" dirty="0">
                <a:solidFill>
                  <a:srgbClr val="C00000"/>
                </a:solidFill>
              </a:rPr>
              <a:t>)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◆　＜属性名＞ </a:t>
            </a:r>
            <a:r>
              <a:rPr lang="en-US" altLang="ja-JP" dirty="0">
                <a:solidFill>
                  <a:srgbClr val="C00000"/>
                </a:solidFill>
              </a:rPr>
              <a:t>= (</a:t>
            </a:r>
            <a:r>
              <a:rPr lang="ja-JP" altLang="en-US" dirty="0"/>
              <a:t>＜</a:t>
            </a:r>
            <a:r>
              <a:rPr lang="en-US" altLang="ja-JP" dirty="0"/>
              <a:t>SQL </a:t>
            </a:r>
            <a:r>
              <a:rPr lang="ja-JP" altLang="en-US" dirty="0"/>
              <a:t>問い合わせ＞</a:t>
            </a:r>
            <a:r>
              <a:rPr lang="en-US" altLang="ja-JP" dirty="0">
                <a:solidFill>
                  <a:srgbClr val="C00000"/>
                </a:solidFill>
              </a:rPr>
              <a:t>)</a:t>
            </a:r>
            <a:endParaRPr lang="ja-JP" altLang="en-US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kumimoji="1" lang="ja-JP" altLang="en-US" smtClean="0"/>
              <a:t>18</a:t>
            </a:fld>
            <a:endParaRPr kumimoji="1" lang="ja-JP" altLang="en-US"/>
          </a:p>
        </p:txBody>
      </p:sp>
      <p:sp>
        <p:nvSpPr>
          <p:cNvPr id="5" name="右中かっこ 4"/>
          <p:cNvSpPr/>
          <p:nvPr/>
        </p:nvSpPr>
        <p:spPr>
          <a:xfrm rot="5400000">
            <a:off x="3792682" y="1033897"/>
            <a:ext cx="166255" cy="2223654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628900" y="2436668"/>
            <a:ext cx="567976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100" dirty="0"/>
              <a:t>※</a:t>
            </a:r>
            <a:r>
              <a:rPr lang="ja-JP" altLang="en-US" sz="2100" dirty="0"/>
              <a:t>　この「ＳＱＬ問い合わせ」の</a:t>
            </a:r>
            <a:r>
              <a:rPr lang="ja-JP" altLang="en-US" sz="2100" b="1" dirty="0">
                <a:solidFill>
                  <a:srgbClr val="FF0000"/>
                </a:solidFill>
              </a:rPr>
              <a:t>結果</a:t>
            </a:r>
            <a:r>
              <a:rPr lang="ja-JP" altLang="en-US" sz="2100" dirty="0"/>
              <a:t>が</a:t>
            </a:r>
            <a:endParaRPr lang="en-US" altLang="ja-JP" sz="2100" dirty="0"/>
          </a:p>
          <a:p>
            <a:r>
              <a:rPr lang="ja-JP" altLang="en-US" sz="2100" dirty="0"/>
              <a:t>　　</a:t>
            </a:r>
            <a:r>
              <a:rPr lang="ja-JP" altLang="en-US" sz="2100" b="1" dirty="0">
                <a:solidFill>
                  <a:srgbClr val="FF0000"/>
                </a:solidFill>
              </a:rPr>
              <a:t>複数個</a:t>
            </a:r>
            <a:r>
              <a:rPr lang="ja-JP" altLang="en-US" sz="2100" dirty="0"/>
              <a:t>あっても動作する（１個でも </a:t>
            </a:r>
            <a:r>
              <a:rPr lang="en-US" altLang="ja-JP" sz="2100" dirty="0"/>
              <a:t>OK</a:t>
            </a:r>
            <a:r>
              <a:rPr lang="ja-JP" altLang="en-US" sz="2100" dirty="0"/>
              <a:t>）</a:t>
            </a:r>
            <a:endParaRPr kumimoji="1" lang="ja-JP" altLang="en-US" sz="21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628900" y="4338204"/>
            <a:ext cx="584006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100" dirty="0"/>
              <a:t>※</a:t>
            </a:r>
            <a:r>
              <a:rPr lang="ja-JP" altLang="en-US" sz="2100" dirty="0"/>
              <a:t>　この「ＳＱＬ問い合わせ」の</a:t>
            </a:r>
            <a:r>
              <a:rPr lang="ja-JP" altLang="en-US" sz="2100" b="1" dirty="0">
                <a:solidFill>
                  <a:srgbClr val="FF0000"/>
                </a:solidFill>
              </a:rPr>
              <a:t>結果</a:t>
            </a:r>
            <a:r>
              <a:rPr lang="ja-JP" altLang="en-US" sz="2100" dirty="0"/>
              <a:t>が</a:t>
            </a:r>
            <a:endParaRPr lang="en-US" altLang="ja-JP" sz="2100" dirty="0"/>
          </a:p>
          <a:p>
            <a:r>
              <a:rPr lang="ja-JP" altLang="en-US" sz="2100" dirty="0"/>
              <a:t>　　</a:t>
            </a:r>
            <a:r>
              <a:rPr lang="ja-JP" altLang="en-US" sz="2100" b="1" dirty="0">
                <a:solidFill>
                  <a:srgbClr val="FF0000"/>
                </a:solidFill>
              </a:rPr>
              <a:t>１個でないと動作しない</a:t>
            </a:r>
            <a:r>
              <a:rPr lang="ja-JP" altLang="en-US" sz="2100" dirty="0"/>
              <a:t>（複数個はだめ）</a:t>
            </a:r>
            <a:endParaRPr kumimoji="1" lang="ja-JP" altLang="en-US" sz="2100" dirty="0"/>
          </a:p>
        </p:txBody>
      </p:sp>
      <p:sp>
        <p:nvSpPr>
          <p:cNvPr id="8" name="右中かっこ 7"/>
          <p:cNvSpPr/>
          <p:nvPr/>
        </p:nvSpPr>
        <p:spPr>
          <a:xfrm rot="5400000">
            <a:off x="3657600" y="3001889"/>
            <a:ext cx="166255" cy="2223654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cxnSp>
        <p:nvCxnSpPr>
          <p:cNvPr id="9" name="直線矢印コネクタ 8"/>
          <p:cNvCxnSpPr/>
          <p:nvPr/>
        </p:nvCxnSpPr>
        <p:spPr>
          <a:xfrm flipH="1">
            <a:off x="5268889" y="1680817"/>
            <a:ext cx="510517" cy="104558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5848303" y="1335000"/>
            <a:ext cx="260840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100" dirty="0"/>
              <a:t>SQL</a:t>
            </a:r>
            <a:r>
              <a:rPr lang="ja-JP" altLang="en-US" sz="2100" dirty="0"/>
              <a:t>問い合わせを</a:t>
            </a:r>
            <a:endParaRPr lang="en-US" altLang="ja-JP" sz="2100" dirty="0"/>
          </a:p>
          <a:p>
            <a:r>
              <a:rPr lang="ja-JP" altLang="en-US" sz="2100" dirty="0"/>
              <a:t>半角丸かっこ</a:t>
            </a:r>
            <a:r>
              <a:rPr kumimoji="1" lang="ja-JP" altLang="en-US" sz="2100" dirty="0"/>
              <a:t>で囲む</a:t>
            </a:r>
          </a:p>
        </p:txBody>
      </p:sp>
      <p:cxnSp>
        <p:nvCxnSpPr>
          <p:cNvPr id="12" name="直線矢印コネクタ 11"/>
          <p:cNvCxnSpPr/>
          <p:nvPr/>
        </p:nvCxnSpPr>
        <p:spPr>
          <a:xfrm flipH="1">
            <a:off x="5123923" y="3581906"/>
            <a:ext cx="510517" cy="104558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5703337" y="3236089"/>
            <a:ext cx="260840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100" dirty="0"/>
              <a:t>SQL</a:t>
            </a:r>
            <a:r>
              <a:rPr lang="ja-JP" altLang="en-US" sz="2100" dirty="0"/>
              <a:t>問い合わせを</a:t>
            </a:r>
            <a:endParaRPr lang="en-US" altLang="ja-JP" sz="2100" dirty="0"/>
          </a:p>
          <a:p>
            <a:r>
              <a:rPr lang="ja-JP" altLang="en-US" sz="2100" dirty="0"/>
              <a:t>半角丸かっこ</a:t>
            </a:r>
            <a:r>
              <a:rPr kumimoji="1" lang="ja-JP" altLang="en-US" sz="2100" dirty="0"/>
              <a:t>で囲む</a:t>
            </a:r>
          </a:p>
        </p:txBody>
      </p:sp>
    </p:spTree>
    <p:extLst>
      <p:ext uri="{BB962C8B-B14F-4D97-AF65-F5344CB8AC3E}">
        <p14:creationId xmlns:p14="http://schemas.microsoft.com/office/powerpoint/2010/main" val="27239846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3000" dirty="0"/>
              <a:t>＜属性名＞ </a:t>
            </a:r>
            <a:r>
              <a:rPr lang="en-US" altLang="ja-JP" sz="3000" dirty="0">
                <a:solidFill>
                  <a:srgbClr val="C00000"/>
                </a:solidFill>
              </a:rPr>
              <a:t>IN (</a:t>
            </a:r>
            <a:r>
              <a:rPr lang="ja-JP" altLang="en-US" sz="3000" dirty="0"/>
              <a:t>＜</a:t>
            </a:r>
            <a:r>
              <a:rPr lang="en-US" altLang="ja-JP" sz="3000" dirty="0"/>
              <a:t>SQL </a:t>
            </a:r>
            <a:r>
              <a:rPr lang="ja-JP" altLang="en-US" sz="3000" dirty="0"/>
              <a:t>問い合わせ＞</a:t>
            </a:r>
            <a:r>
              <a:rPr lang="en-US" altLang="ja-JP" sz="3000" dirty="0">
                <a:solidFill>
                  <a:srgbClr val="C00000"/>
                </a:solidFill>
              </a:rPr>
              <a:t>)</a:t>
            </a:r>
            <a:r>
              <a:rPr lang="ja-JP" altLang="en-US" sz="3000" dirty="0">
                <a:solidFill>
                  <a:srgbClr val="C00000"/>
                </a:solidFill>
              </a:rPr>
              <a:t> </a:t>
            </a:r>
            <a:r>
              <a:rPr lang="ja-JP" altLang="en-US" sz="3000" dirty="0"/>
              <a:t>の例（１）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kumimoji="1" lang="ja-JP" altLang="en-US" smtClean="0"/>
              <a:t>19</a:t>
            </a:fld>
            <a:endParaRPr kumimoji="1" lang="ja-JP" altLang="en-US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195109" y="1928594"/>
            <a:ext cx="8948891" cy="45399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700" b="1" dirty="0">
                <a:solidFill>
                  <a:srgbClr val="FF0000"/>
                </a:solidFill>
              </a:rPr>
              <a:t>AA</a:t>
            </a:r>
            <a:r>
              <a:rPr lang="ja-JP" altLang="en-US" sz="2700" b="1" dirty="0" err="1">
                <a:solidFill>
                  <a:srgbClr val="FF0000"/>
                </a:solidFill>
              </a:rPr>
              <a:t>さんが</a:t>
            </a:r>
            <a:r>
              <a:rPr lang="ja-JP" altLang="en-US" sz="2700" b="1" dirty="0">
                <a:solidFill>
                  <a:srgbClr val="FF0000"/>
                </a:solidFill>
              </a:rPr>
              <a:t>受けている科目を１つでも受講している人は？</a:t>
            </a:r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270011" y="2382592"/>
            <a:ext cx="9144000" cy="524234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40000"/>
              </a:lnSpc>
              <a:buNone/>
            </a:pPr>
            <a:r>
              <a:rPr lang="en-US" altLang="ja-JP" sz="1650" dirty="0">
                <a:solidFill>
                  <a:srgbClr val="C00000"/>
                </a:solidFill>
              </a:rPr>
              <a:t>SELECT</a:t>
            </a:r>
            <a:r>
              <a:rPr lang="en-US" altLang="ja-JP" sz="1650" dirty="0"/>
              <a:t> </a:t>
            </a:r>
            <a:r>
              <a:rPr lang="ja-JP" altLang="en-US" sz="1650" dirty="0"/>
              <a:t>氏名</a:t>
            </a:r>
            <a:r>
              <a:rPr lang="en-US" altLang="ja-JP" sz="1650" dirty="0"/>
              <a:t> </a:t>
            </a:r>
            <a:r>
              <a:rPr lang="en-US" altLang="ja-JP" sz="1650" dirty="0">
                <a:solidFill>
                  <a:srgbClr val="C00000"/>
                </a:solidFill>
              </a:rPr>
              <a:t>FROM </a:t>
            </a:r>
            <a:r>
              <a:rPr lang="ja-JP" altLang="en-US" sz="1650" dirty="0"/>
              <a:t>成績 </a:t>
            </a:r>
            <a:r>
              <a:rPr lang="en-US" altLang="ja-JP" sz="1650" dirty="0">
                <a:solidFill>
                  <a:srgbClr val="C00000"/>
                </a:solidFill>
              </a:rPr>
              <a:t>WHERE</a:t>
            </a:r>
            <a:r>
              <a:rPr lang="en-US" altLang="ja-JP" sz="1650" dirty="0"/>
              <a:t> </a:t>
            </a:r>
            <a:r>
              <a:rPr lang="ja-JP" altLang="en-US" sz="1650" dirty="0"/>
              <a:t>科目名 </a:t>
            </a:r>
            <a:r>
              <a:rPr lang="en-US" altLang="ja-JP" sz="1650" dirty="0">
                <a:solidFill>
                  <a:srgbClr val="C00000"/>
                </a:solidFill>
              </a:rPr>
              <a:t>IN (SELECT</a:t>
            </a:r>
            <a:r>
              <a:rPr lang="en-US" altLang="ja-JP" sz="1650" dirty="0"/>
              <a:t> </a:t>
            </a:r>
            <a:r>
              <a:rPr lang="ja-JP" altLang="en-US" sz="1650" dirty="0"/>
              <a:t>科目名 </a:t>
            </a:r>
            <a:r>
              <a:rPr lang="en-US" altLang="ja-JP" sz="1650" dirty="0">
                <a:solidFill>
                  <a:srgbClr val="C00000"/>
                </a:solidFill>
              </a:rPr>
              <a:t>FROM</a:t>
            </a:r>
            <a:r>
              <a:rPr lang="en-US" altLang="ja-JP" sz="1650" dirty="0"/>
              <a:t> </a:t>
            </a:r>
            <a:r>
              <a:rPr lang="ja-JP" altLang="en-US" sz="1650" dirty="0"/>
              <a:t>成績 </a:t>
            </a:r>
            <a:r>
              <a:rPr lang="en-US" altLang="ja-JP" sz="1650" dirty="0">
                <a:solidFill>
                  <a:srgbClr val="C00000"/>
                </a:solidFill>
              </a:rPr>
              <a:t>WHERE</a:t>
            </a:r>
            <a:r>
              <a:rPr lang="en-US" altLang="ja-JP" sz="1650" dirty="0"/>
              <a:t> </a:t>
            </a:r>
            <a:r>
              <a:rPr lang="ja-JP" altLang="en-US" sz="1650" dirty="0"/>
              <a:t>氏名</a:t>
            </a:r>
            <a:r>
              <a:rPr lang="en-US" altLang="ja-JP" sz="1650" dirty="0">
                <a:solidFill>
                  <a:srgbClr val="C00000"/>
                </a:solidFill>
              </a:rPr>
              <a:t>=</a:t>
            </a:r>
            <a:r>
              <a:rPr lang="en-US" altLang="ja-JP" sz="1650" dirty="0"/>
              <a:t>'AA'</a:t>
            </a:r>
            <a:r>
              <a:rPr lang="en-US" altLang="ja-JP" sz="1650" dirty="0">
                <a:solidFill>
                  <a:srgbClr val="C00000"/>
                </a:solidFill>
              </a:rPr>
              <a:t>)</a:t>
            </a:r>
            <a:r>
              <a:rPr lang="en-US" altLang="ja-JP" sz="1650" dirty="0"/>
              <a:t>;</a:t>
            </a: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/>
          </p:nvPr>
        </p:nvGraphicFramePr>
        <p:xfrm>
          <a:off x="801189" y="3009309"/>
          <a:ext cx="2392826" cy="25012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44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57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26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45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氏名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科目名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得点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564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AA</a:t>
                      </a:r>
                      <a:endParaRPr kumimoji="1" lang="ja-JP" altLang="en-US" sz="1800" dirty="0"/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dirty="0"/>
                        <a:t>国語</a:t>
                      </a: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90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4564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BB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dirty="0"/>
                        <a:t>算数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80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893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CC</a:t>
                      </a:r>
                      <a:endParaRPr kumimoji="1" lang="ja-JP" altLang="en-US" sz="1800" dirty="0"/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dirty="0"/>
                        <a:t>国語</a:t>
                      </a: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100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6893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DD</a:t>
                      </a:r>
                      <a:endParaRPr kumimoji="1" lang="ja-JP" altLang="en-US" sz="1800" dirty="0"/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dirty="0"/>
                        <a:t>国語</a:t>
                      </a: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95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893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DD</a:t>
                      </a:r>
                      <a:endParaRPr kumimoji="1" lang="ja-JP" altLang="en-US" sz="1800" dirty="0"/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dirty="0"/>
                        <a:t>算数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90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893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EE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dirty="0"/>
                        <a:t>英語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90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右矢印 7"/>
          <p:cNvSpPr/>
          <p:nvPr/>
        </p:nvSpPr>
        <p:spPr>
          <a:xfrm>
            <a:off x="3682761" y="3790996"/>
            <a:ext cx="351955" cy="8777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solidFill>
                <a:srgbClr val="FF0000"/>
              </a:solidFill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/>
          </p:nvPr>
        </p:nvGraphicFramePr>
        <p:xfrm>
          <a:off x="4523462" y="3715538"/>
          <a:ext cx="1062849" cy="1028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2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6085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kumimoji="1" lang="ja-JP" altLang="en-US" sz="1800" dirty="0"/>
                        <a:t>氏名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652">
                <a:tc>
                  <a:txBody>
                    <a:bodyPr/>
                    <a:lstStyle/>
                    <a:p>
                      <a:pPr algn="r">
                        <a:lnSpc>
                          <a:spcPct val="65000"/>
                        </a:lnSpc>
                      </a:pPr>
                      <a:r>
                        <a:rPr kumimoji="1" lang="en-US" altLang="ja-JP" sz="1800" dirty="0"/>
                        <a:t>AA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652">
                <a:tc>
                  <a:txBody>
                    <a:bodyPr/>
                    <a:lstStyle/>
                    <a:p>
                      <a:pPr algn="r">
                        <a:lnSpc>
                          <a:spcPct val="65000"/>
                        </a:lnSpc>
                      </a:pPr>
                      <a:r>
                        <a:rPr kumimoji="1" lang="en-US" altLang="ja-JP" sz="1800" dirty="0"/>
                        <a:t>CC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652">
                <a:tc>
                  <a:txBody>
                    <a:bodyPr/>
                    <a:lstStyle/>
                    <a:p>
                      <a:pPr algn="r">
                        <a:lnSpc>
                          <a:spcPct val="65000"/>
                        </a:lnSpc>
                      </a:pPr>
                      <a:r>
                        <a:rPr kumimoji="1" lang="en-US" altLang="ja-JP" sz="1800" dirty="0"/>
                        <a:t>DD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3820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EF22FA-0632-461A-81ED-F0D5898E2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アウトライン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B392417-5AA8-4B03-B9A5-3A3D90328D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問い合わせ（クエリ）</a:t>
            </a:r>
            <a:endParaRPr kumimoji="1" lang="en-US" altLang="ja-JP" dirty="0"/>
          </a:p>
          <a:p>
            <a:r>
              <a:rPr lang="ja-JP" altLang="en-US" dirty="0"/>
              <a:t>副問い合わせ</a:t>
            </a:r>
            <a:endParaRPr lang="en-US" altLang="ja-JP" dirty="0"/>
          </a:p>
          <a:p>
            <a:r>
              <a:rPr kumimoji="1" lang="en-US" altLang="ja-JP" dirty="0"/>
              <a:t>IN</a:t>
            </a:r>
          </a:p>
          <a:p>
            <a:r>
              <a:rPr lang="en-US" altLang="ja-JP" dirty="0"/>
              <a:t>Access </a:t>
            </a:r>
            <a:r>
              <a:rPr lang="ja-JP" altLang="en-US"/>
              <a:t>の </a:t>
            </a:r>
            <a:r>
              <a:rPr lang="en-US" altLang="ja-JP"/>
              <a:t>SQL </a:t>
            </a:r>
            <a:r>
              <a:rPr lang="ja-JP" altLang="en-US" dirty="0"/>
              <a:t>ビュー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CE5FBF8-93BB-4527-9223-B7F418222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72616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3000" dirty="0"/>
              <a:t>＜属性名＞ </a:t>
            </a:r>
            <a:r>
              <a:rPr lang="en-US" altLang="ja-JP" sz="3000" dirty="0">
                <a:solidFill>
                  <a:srgbClr val="C00000"/>
                </a:solidFill>
              </a:rPr>
              <a:t>IN (</a:t>
            </a:r>
            <a:r>
              <a:rPr lang="ja-JP" altLang="en-US" sz="3000" dirty="0"/>
              <a:t>＜</a:t>
            </a:r>
            <a:r>
              <a:rPr lang="en-US" altLang="ja-JP" sz="3000" dirty="0"/>
              <a:t>SQL </a:t>
            </a:r>
            <a:r>
              <a:rPr lang="ja-JP" altLang="en-US" sz="3000" dirty="0"/>
              <a:t>問い合わせ＞</a:t>
            </a:r>
            <a:r>
              <a:rPr lang="en-US" altLang="ja-JP" sz="3000" dirty="0">
                <a:solidFill>
                  <a:srgbClr val="C00000"/>
                </a:solidFill>
              </a:rPr>
              <a:t>)</a:t>
            </a:r>
            <a:r>
              <a:rPr lang="ja-JP" altLang="en-US" sz="3000" dirty="0">
                <a:solidFill>
                  <a:srgbClr val="C00000"/>
                </a:solidFill>
              </a:rPr>
              <a:t> </a:t>
            </a:r>
            <a:r>
              <a:rPr lang="ja-JP" altLang="en-US" sz="3000" dirty="0"/>
              <a:t>の例（２）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kumimoji="1" lang="ja-JP" altLang="en-US" smtClean="0"/>
              <a:t>20</a:t>
            </a:fld>
            <a:endParaRPr kumimoji="1" lang="ja-JP" altLang="en-US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195109" y="1928594"/>
            <a:ext cx="8948891" cy="45399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700" b="1" dirty="0">
                <a:solidFill>
                  <a:srgbClr val="FF0000"/>
                </a:solidFill>
              </a:rPr>
              <a:t>AA</a:t>
            </a:r>
            <a:r>
              <a:rPr lang="ja-JP" altLang="en-US" sz="2700" b="1" dirty="0" err="1">
                <a:solidFill>
                  <a:srgbClr val="FF0000"/>
                </a:solidFill>
              </a:rPr>
              <a:t>さんが</a:t>
            </a:r>
            <a:r>
              <a:rPr lang="ja-JP" altLang="en-US" sz="2700" b="1" dirty="0">
                <a:solidFill>
                  <a:srgbClr val="FF0000"/>
                </a:solidFill>
              </a:rPr>
              <a:t>受けている科目を１つでも受講している人は？</a:t>
            </a:r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312442" y="2515544"/>
            <a:ext cx="9144000" cy="524234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40000"/>
              </a:lnSpc>
              <a:buNone/>
            </a:pPr>
            <a:r>
              <a:rPr lang="en-US" altLang="ja-JP" sz="1650" dirty="0">
                <a:solidFill>
                  <a:srgbClr val="C00000"/>
                </a:solidFill>
              </a:rPr>
              <a:t>SELECT</a:t>
            </a:r>
            <a:r>
              <a:rPr lang="en-US" altLang="ja-JP" sz="1650" dirty="0"/>
              <a:t> </a:t>
            </a:r>
            <a:r>
              <a:rPr lang="ja-JP" altLang="en-US" sz="1650" dirty="0"/>
              <a:t>氏名</a:t>
            </a:r>
            <a:r>
              <a:rPr lang="en-US" altLang="ja-JP" sz="1650" dirty="0"/>
              <a:t> </a:t>
            </a:r>
            <a:r>
              <a:rPr lang="en-US" altLang="ja-JP" sz="1650" dirty="0">
                <a:solidFill>
                  <a:srgbClr val="C00000"/>
                </a:solidFill>
              </a:rPr>
              <a:t>FROM </a:t>
            </a:r>
            <a:r>
              <a:rPr lang="ja-JP" altLang="en-US" sz="1650" dirty="0"/>
              <a:t>成績 </a:t>
            </a:r>
            <a:r>
              <a:rPr lang="en-US" altLang="ja-JP" sz="1650" dirty="0">
                <a:solidFill>
                  <a:srgbClr val="C00000"/>
                </a:solidFill>
              </a:rPr>
              <a:t>WHERE</a:t>
            </a:r>
            <a:r>
              <a:rPr lang="en-US" altLang="ja-JP" sz="1650" dirty="0"/>
              <a:t> </a:t>
            </a:r>
            <a:r>
              <a:rPr lang="ja-JP" altLang="en-US" sz="1650" dirty="0"/>
              <a:t>科目名 </a:t>
            </a:r>
            <a:r>
              <a:rPr lang="en-US" altLang="ja-JP" sz="1650" dirty="0">
                <a:solidFill>
                  <a:srgbClr val="C00000"/>
                </a:solidFill>
              </a:rPr>
              <a:t>IN (SELECT</a:t>
            </a:r>
            <a:r>
              <a:rPr lang="en-US" altLang="ja-JP" sz="1650" dirty="0"/>
              <a:t> </a:t>
            </a:r>
            <a:r>
              <a:rPr lang="ja-JP" altLang="en-US" sz="1650" dirty="0"/>
              <a:t>科目名 </a:t>
            </a:r>
            <a:r>
              <a:rPr lang="en-US" altLang="ja-JP" sz="1650" dirty="0">
                <a:solidFill>
                  <a:srgbClr val="C00000"/>
                </a:solidFill>
              </a:rPr>
              <a:t>FROM</a:t>
            </a:r>
            <a:r>
              <a:rPr lang="en-US" altLang="ja-JP" sz="1650" dirty="0"/>
              <a:t> </a:t>
            </a:r>
            <a:r>
              <a:rPr lang="ja-JP" altLang="en-US" sz="1650" dirty="0"/>
              <a:t>成績 </a:t>
            </a:r>
            <a:r>
              <a:rPr lang="en-US" altLang="ja-JP" sz="1650" dirty="0">
                <a:solidFill>
                  <a:srgbClr val="C00000"/>
                </a:solidFill>
              </a:rPr>
              <a:t>WHERE</a:t>
            </a:r>
            <a:r>
              <a:rPr lang="en-US" altLang="ja-JP" sz="1650" dirty="0"/>
              <a:t> </a:t>
            </a:r>
            <a:r>
              <a:rPr lang="ja-JP" altLang="en-US" sz="1650" dirty="0"/>
              <a:t>氏名</a:t>
            </a:r>
            <a:r>
              <a:rPr lang="en-US" altLang="ja-JP" sz="1650" dirty="0">
                <a:solidFill>
                  <a:srgbClr val="C00000"/>
                </a:solidFill>
              </a:rPr>
              <a:t>=</a:t>
            </a:r>
            <a:r>
              <a:rPr lang="en-US" altLang="ja-JP" sz="1650" dirty="0"/>
              <a:t>'DD'</a:t>
            </a:r>
            <a:r>
              <a:rPr lang="en-US" altLang="ja-JP" sz="1650" dirty="0">
                <a:solidFill>
                  <a:srgbClr val="C00000"/>
                </a:solidFill>
              </a:rPr>
              <a:t>)</a:t>
            </a:r>
            <a:r>
              <a:rPr lang="en-US" altLang="ja-JP" sz="1650" dirty="0"/>
              <a:t>;</a:t>
            </a: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/>
          </p:nvPr>
        </p:nvGraphicFramePr>
        <p:xfrm>
          <a:off x="801189" y="3009309"/>
          <a:ext cx="2392826" cy="25012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44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57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26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45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氏名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科目名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得点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564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AA</a:t>
                      </a:r>
                      <a:endParaRPr kumimoji="1" lang="ja-JP" altLang="en-US" sz="1800" dirty="0"/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dirty="0"/>
                        <a:t>国語</a:t>
                      </a: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90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4564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BB</a:t>
                      </a:r>
                      <a:endParaRPr kumimoji="1" lang="ja-JP" altLang="en-US" sz="1800" dirty="0"/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dirty="0"/>
                        <a:t>算数</a:t>
                      </a: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80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893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CC</a:t>
                      </a:r>
                      <a:endParaRPr kumimoji="1" lang="ja-JP" altLang="en-US" sz="1800" dirty="0"/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dirty="0"/>
                        <a:t>国語</a:t>
                      </a: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100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6893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DD</a:t>
                      </a:r>
                      <a:endParaRPr kumimoji="1" lang="ja-JP" altLang="en-US" sz="1800" dirty="0"/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dirty="0"/>
                        <a:t>国語</a:t>
                      </a: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95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893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DD</a:t>
                      </a:r>
                      <a:endParaRPr kumimoji="1" lang="ja-JP" altLang="en-US" sz="1800" dirty="0"/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dirty="0"/>
                        <a:t>算数</a:t>
                      </a: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90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893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EE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dirty="0"/>
                        <a:t>英語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90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右矢印 7"/>
          <p:cNvSpPr/>
          <p:nvPr/>
        </p:nvSpPr>
        <p:spPr>
          <a:xfrm>
            <a:off x="3506784" y="4000081"/>
            <a:ext cx="351955" cy="8777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solidFill>
                <a:srgbClr val="FF0000"/>
              </a:solidFill>
            </a:endParaRP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/>
          </p:nvPr>
        </p:nvGraphicFramePr>
        <p:xfrm>
          <a:off x="4171507" y="3885278"/>
          <a:ext cx="1062849" cy="1522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2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6085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kumimoji="1" lang="ja-JP" altLang="en-US" sz="1800" dirty="0"/>
                        <a:t>氏名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652">
                <a:tc>
                  <a:txBody>
                    <a:bodyPr/>
                    <a:lstStyle/>
                    <a:p>
                      <a:pPr algn="r">
                        <a:lnSpc>
                          <a:spcPct val="65000"/>
                        </a:lnSpc>
                      </a:pPr>
                      <a:r>
                        <a:rPr kumimoji="1" lang="en-US" altLang="ja-JP" sz="1800" dirty="0"/>
                        <a:t>AA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652">
                <a:tc>
                  <a:txBody>
                    <a:bodyPr/>
                    <a:lstStyle/>
                    <a:p>
                      <a:pPr algn="r">
                        <a:lnSpc>
                          <a:spcPct val="65000"/>
                        </a:lnSpc>
                      </a:pPr>
                      <a:r>
                        <a:rPr kumimoji="1" lang="en-US" altLang="ja-JP" sz="1800" dirty="0"/>
                        <a:t>BB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652">
                <a:tc>
                  <a:txBody>
                    <a:bodyPr/>
                    <a:lstStyle/>
                    <a:p>
                      <a:pPr algn="r">
                        <a:lnSpc>
                          <a:spcPct val="65000"/>
                        </a:lnSpc>
                      </a:pPr>
                      <a:r>
                        <a:rPr kumimoji="1" lang="en-US" altLang="ja-JP" sz="1800" dirty="0"/>
                        <a:t>CC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2652">
                <a:tc>
                  <a:txBody>
                    <a:bodyPr/>
                    <a:lstStyle/>
                    <a:p>
                      <a:pPr algn="r">
                        <a:lnSpc>
                          <a:spcPct val="65000"/>
                        </a:lnSpc>
                      </a:pPr>
                      <a:r>
                        <a:rPr kumimoji="1" lang="en-US" altLang="ja-JP" sz="1800" dirty="0"/>
                        <a:t>DD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652">
                <a:tc>
                  <a:txBody>
                    <a:bodyPr/>
                    <a:lstStyle/>
                    <a:p>
                      <a:pPr algn="r">
                        <a:lnSpc>
                          <a:spcPct val="65000"/>
                        </a:lnSpc>
                      </a:pPr>
                      <a:r>
                        <a:rPr kumimoji="1" lang="en-US" altLang="ja-JP" sz="1800" dirty="0"/>
                        <a:t>DD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" name="右中かっこ 10"/>
          <p:cNvSpPr/>
          <p:nvPr/>
        </p:nvSpPr>
        <p:spPr>
          <a:xfrm rot="5400000">
            <a:off x="6436702" y="937433"/>
            <a:ext cx="169217" cy="4035476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503571" y="3145827"/>
            <a:ext cx="449353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100" dirty="0"/>
              <a:t>この「ＳＱＬ問い合わせ」の</a:t>
            </a:r>
            <a:r>
              <a:rPr lang="ja-JP" altLang="en-US" sz="2100" b="1" dirty="0">
                <a:solidFill>
                  <a:srgbClr val="FF0000"/>
                </a:solidFill>
              </a:rPr>
              <a:t>結果</a:t>
            </a:r>
            <a:r>
              <a:rPr lang="ja-JP" altLang="en-US" sz="2100" dirty="0"/>
              <a:t>が</a:t>
            </a:r>
            <a:endParaRPr lang="en-US" altLang="ja-JP" sz="2100" dirty="0"/>
          </a:p>
          <a:p>
            <a:r>
              <a:rPr lang="ja-JP" altLang="en-US" sz="2100" b="1" dirty="0">
                <a:solidFill>
                  <a:srgbClr val="FF0000"/>
                </a:solidFill>
              </a:rPr>
              <a:t>複数個</a:t>
            </a:r>
            <a:r>
              <a:rPr lang="ja-JP" altLang="en-US" sz="2100" dirty="0"/>
              <a:t>あっても動作する</a:t>
            </a:r>
            <a:endParaRPr kumimoji="1" lang="ja-JP" altLang="en-US" sz="2100" dirty="0"/>
          </a:p>
        </p:txBody>
      </p:sp>
    </p:spTree>
    <p:extLst>
      <p:ext uri="{BB962C8B-B14F-4D97-AF65-F5344CB8AC3E}">
        <p14:creationId xmlns:p14="http://schemas.microsoft.com/office/powerpoint/2010/main" val="23491274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＜属性名＞ </a:t>
            </a:r>
            <a:r>
              <a:rPr lang="en-US" altLang="ja-JP" dirty="0">
                <a:solidFill>
                  <a:srgbClr val="C00000"/>
                </a:solidFill>
              </a:rPr>
              <a:t>= (</a:t>
            </a:r>
            <a:r>
              <a:rPr lang="ja-JP" altLang="en-US" dirty="0"/>
              <a:t>＜</a:t>
            </a:r>
            <a:r>
              <a:rPr lang="en-US" altLang="ja-JP" dirty="0"/>
              <a:t>SQL </a:t>
            </a:r>
            <a:r>
              <a:rPr lang="ja-JP" altLang="en-US" dirty="0"/>
              <a:t>問い合わせ＞</a:t>
            </a:r>
            <a:r>
              <a:rPr lang="en-US" altLang="ja-JP" dirty="0">
                <a:solidFill>
                  <a:srgbClr val="C00000"/>
                </a:solidFill>
              </a:rPr>
              <a:t>)</a:t>
            </a:r>
            <a:r>
              <a:rPr lang="ja-JP" altLang="en-US" dirty="0">
                <a:solidFill>
                  <a:srgbClr val="C00000"/>
                </a:solidFill>
              </a:rPr>
              <a:t> </a:t>
            </a:r>
            <a:r>
              <a:rPr lang="ja-JP" altLang="en-US" dirty="0"/>
              <a:t>の例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kumimoji="1" lang="ja-JP" altLang="en-US" smtClean="0"/>
              <a:t>21</a:t>
            </a:fld>
            <a:endParaRPr kumimoji="1" lang="ja-JP" altLang="en-US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195109" y="1928594"/>
            <a:ext cx="8948891" cy="45399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700" b="1" dirty="0">
                <a:solidFill>
                  <a:srgbClr val="FF0000"/>
                </a:solidFill>
              </a:rPr>
              <a:t>最高点をとった人は？</a:t>
            </a:r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312442" y="2515544"/>
            <a:ext cx="9144000" cy="524234"/>
          </a:xfrm>
          <a:prstGeom prst="rect">
            <a:avLst/>
          </a:prstGeom>
        </p:spPr>
        <p:txBody>
          <a:bodyPr vert="horz" lIns="68580" tIns="34290" rIns="68580" bIns="3429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40000"/>
              </a:lnSpc>
              <a:buNone/>
            </a:pPr>
            <a:r>
              <a:rPr lang="en-US" altLang="ja-JP" sz="2400" dirty="0">
                <a:solidFill>
                  <a:srgbClr val="C00000"/>
                </a:solidFill>
              </a:rPr>
              <a:t>SELECT</a:t>
            </a:r>
            <a:r>
              <a:rPr lang="en-US" altLang="ja-JP" sz="2400" dirty="0"/>
              <a:t> </a:t>
            </a:r>
            <a:r>
              <a:rPr lang="ja-JP" altLang="en-US" sz="2400" dirty="0"/>
              <a:t>氏名</a:t>
            </a:r>
            <a:r>
              <a:rPr lang="en-US" altLang="ja-JP" sz="2400" dirty="0"/>
              <a:t> </a:t>
            </a:r>
            <a:r>
              <a:rPr lang="en-US" altLang="ja-JP" sz="2400" dirty="0">
                <a:solidFill>
                  <a:srgbClr val="C00000"/>
                </a:solidFill>
              </a:rPr>
              <a:t>FROM </a:t>
            </a:r>
            <a:r>
              <a:rPr lang="ja-JP" altLang="en-US" sz="2400" dirty="0"/>
              <a:t>成績 </a:t>
            </a:r>
            <a:r>
              <a:rPr lang="en-US" altLang="ja-JP" sz="2400" dirty="0">
                <a:solidFill>
                  <a:srgbClr val="C00000"/>
                </a:solidFill>
              </a:rPr>
              <a:t>WHERE</a:t>
            </a:r>
            <a:r>
              <a:rPr lang="en-US" altLang="ja-JP" sz="2400" dirty="0"/>
              <a:t> </a:t>
            </a:r>
            <a:r>
              <a:rPr lang="ja-JP" altLang="en-US" sz="2400" dirty="0"/>
              <a:t>得点 </a:t>
            </a:r>
            <a:r>
              <a:rPr lang="en-US" altLang="ja-JP" sz="2400" dirty="0">
                <a:solidFill>
                  <a:srgbClr val="C00000"/>
                </a:solidFill>
              </a:rPr>
              <a:t>= (SELECT</a:t>
            </a:r>
            <a:r>
              <a:rPr lang="en-US" altLang="ja-JP" sz="2400" dirty="0"/>
              <a:t> </a:t>
            </a:r>
            <a:r>
              <a:rPr lang="en-US" altLang="ja-JP" sz="2400" dirty="0">
                <a:solidFill>
                  <a:srgbClr val="C00000"/>
                </a:solidFill>
              </a:rPr>
              <a:t>MAX(</a:t>
            </a:r>
            <a:r>
              <a:rPr lang="ja-JP" altLang="en-US" sz="2400" dirty="0"/>
              <a:t>得点</a:t>
            </a:r>
            <a:r>
              <a:rPr lang="en-US" altLang="ja-JP" sz="2400" dirty="0">
                <a:solidFill>
                  <a:srgbClr val="C00000"/>
                </a:solidFill>
              </a:rPr>
              <a:t>)</a:t>
            </a:r>
            <a:r>
              <a:rPr lang="ja-JP" altLang="en-US" sz="2400" dirty="0"/>
              <a:t> </a:t>
            </a:r>
            <a:r>
              <a:rPr lang="en-US" altLang="ja-JP" sz="2400" dirty="0">
                <a:solidFill>
                  <a:srgbClr val="C00000"/>
                </a:solidFill>
              </a:rPr>
              <a:t>FROM</a:t>
            </a:r>
            <a:r>
              <a:rPr lang="en-US" altLang="ja-JP" sz="2400" dirty="0"/>
              <a:t> </a:t>
            </a:r>
            <a:r>
              <a:rPr lang="ja-JP" altLang="en-US" sz="2400" dirty="0"/>
              <a:t>成績</a:t>
            </a:r>
            <a:r>
              <a:rPr lang="en-US" altLang="ja-JP" sz="2400" dirty="0">
                <a:solidFill>
                  <a:srgbClr val="C00000"/>
                </a:solidFill>
              </a:rPr>
              <a:t>)</a:t>
            </a:r>
            <a:r>
              <a:rPr lang="en-US" altLang="ja-JP" sz="2400" dirty="0"/>
              <a:t>;</a:t>
            </a:r>
            <a:endParaRPr lang="en-US" altLang="ja-JP" sz="4500" dirty="0"/>
          </a:p>
        </p:txBody>
      </p:sp>
      <p:sp>
        <p:nvSpPr>
          <p:cNvPr id="8" name="右矢印 7"/>
          <p:cNvSpPr/>
          <p:nvPr/>
        </p:nvSpPr>
        <p:spPr>
          <a:xfrm>
            <a:off x="4728176" y="4255146"/>
            <a:ext cx="351955" cy="8777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solidFill>
                <a:srgbClr val="FF0000"/>
              </a:solidFill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/>
          </p:nvPr>
        </p:nvGraphicFramePr>
        <p:xfrm>
          <a:off x="5351609" y="4394397"/>
          <a:ext cx="1062849" cy="601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2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3995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kumimoji="1" lang="ja-JP" altLang="en-US" sz="2100" dirty="0"/>
                        <a:t>氏名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989">
                <a:tc>
                  <a:txBody>
                    <a:bodyPr/>
                    <a:lstStyle/>
                    <a:p>
                      <a:pPr algn="r">
                        <a:lnSpc>
                          <a:spcPct val="65000"/>
                        </a:lnSpc>
                      </a:pPr>
                      <a:r>
                        <a:rPr kumimoji="1" lang="en-US" altLang="ja-JP" sz="2100" dirty="0"/>
                        <a:t>CC</a:t>
                      </a:r>
                      <a:endParaRPr kumimoji="1" lang="ja-JP" altLang="en-US" sz="2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表 9"/>
          <p:cNvGraphicFramePr>
            <a:graphicFrameLocks noGrp="1"/>
          </p:cNvGraphicFramePr>
          <p:nvPr>
            <p:extLst/>
          </p:nvPr>
        </p:nvGraphicFramePr>
        <p:xfrm>
          <a:off x="1268150" y="3081514"/>
          <a:ext cx="3188547" cy="25012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2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28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28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45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氏名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科目名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得点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564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AA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dirty="0"/>
                        <a:t>国語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90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4564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BB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dirty="0"/>
                        <a:t>算数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80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893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CC</a:t>
                      </a:r>
                      <a:endParaRPr kumimoji="1" lang="ja-JP" altLang="en-US" sz="1800" dirty="0"/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dirty="0"/>
                        <a:t>国語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100</a:t>
                      </a:r>
                      <a:endParaRPr kumimoji="1" lang="ja-JP" altLang="en-US" sz="1800" dirty="0"/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6893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DD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dirty="0"/>
                        <a:t>国語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95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893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DD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dirty="0"/>
                        <a:t>算数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90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893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EE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dirty="0"/>
                        <a:t>英語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90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" name="右中かっこ 10"/>
          <p:cNvSpPr/>
          <p:nvPr/>
        </p:nvSpPr>
        <p:spPr>
          <a:xfrm rot="5400000">
            <a:off x="6603515" y="1489288"/>
            <a:ext cx="201046" cy="3302026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728175" y="3293399"/>
            <a:ext cx="4493538" cy="1061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100" dirty="0"/>
              <a:t>「</a:t>
            </a:r>
            <a:r>
              <a:rPr lang="en-US" altLang="ja-JP" sz="2100" dirty="0"/>
              <a:t>=</a:t>
            </a:r>
            <a:r>
              <a:rPr lang="ja-JP" altLang="en-US" sz="2100" dirty="0"/>
              <a:t>」を使っているので，</a:t>
            </a:r>
            <a:endParaRPr lang="en-US" altLang="ja-JP" sz="2100" dirty="0"/>
          </a:p>
          <a:p>
            <a:r>
              <a:rPr lang="ja-JP" altLang="en-US" sz="2100" dirty="0"/>
              <a:t>この「ＳＱＬ問い合わせ」の</a:t>
            </a:r>
            <a:r>
              <a:rPr lang="ja-JP" altLang="en-US" sz="2100" b="1" dirty="0">
                <a:solidFill>
                  <a:srgbClr val="FF0000"/>
                </a:solidFill>
              </a:rPr>
              <a:t>結果</a:t>
            </a:r>
            <a:r>
              <a:rPr lang="ja-JP" altLang="en-US" sz="2100" dirty="0"/>
              <a:t>が</a:t>
            </a:r>
            <a:endParaRPr lang="en-US" altLang="ja-JP" sz="2100" dirty="0"/>
          </a:p>
          <a:p>
            <a:r>
              <a:rPr lang="ja-JP" altLang="en-US" sz="2100" b="1" dirty="0">
                <a:solidFill>
                  <a:srgbClr val="FF0000"/>
                </a:solidFill>
              </a:rPr>
              <a:t>１個でないと動作しない</a:t>
            </a:r>
            <a:endParaRPr kumimoji="1" lang="ja-JP" altLang="en-US" sz="2100" dirty="0"/>
          </a:p>
        </p:txBody>
      </p:sp>
    </p:spTree>
    <p:extLst>
      <p:ext uri="{BB962C8B-B14F-4D97-AF65-F5344CB8AC3E}">
        <p14:creationId xmlns:p14="http://schemas.microsoft.com/office/powerpoint/2010/main" val="30731197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37744" y="2472820"/>
            <a:ext cx="8725281" cy="1085959"/>
          </a:xfrm>
        </p:spPr>
        <p:txBody>
          <a:bodyPr>
            <a:normAutofit/>
          </a:bodyPr>
          <a:lstStyle/>
          <a:p>
            <a:r>
              <a:rPr lang="en-US" altLang="ja-JP" sz="3975" dirty="0">
                <a:latin typeface="メイリオ" panose="020B0604030504040204" pitchFamily="50" charset="-128"/>
              </a:rPr>
              <a:t>5-4 </a:t>
            </a:r>
            <a:r>
              <a:rPr lang="ja-JP" altLang="en-US" sz="3975" dirty="0">
                <a:latin typeface="メイリオ" panose="020B0604030504040204" pitchFamily="50" charset="-128"/>
              </a:rPr>
              <a:t>副問い合わせを含む </a:t>
            </a:r>
            <a:r>
              <a:rPr lang="en-US" altLang="ja-JP" sz="3975" dirty="0">
                <a:latin typeface="メイリオ" panose="020B0604030504040204" pitchFamily="50" charset="-128"/>
              </a:rPr>
              <a:t>SQL </a:t>
            </a:r>
            <a:endParaRPr lang="ja-JP" altLang="en-US" sz="3975" dirty="0">
              <a:latin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メイリオ" panose="020B0604030504040204" pitchFamily="50" charset="-128"/>
              </a:rPr>
              <a:pPr/>
              <a:t>22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メイリオ" panose="020B0604030504040204" pitchFamily="50" charset="-128"/>
            </a:endParaRPr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95672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50" y="1035469"/>
            <a:ext cx="8753475" cy="507206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実習タイム　その①　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8144" y="2112301"/>
            <a:ext cx="8614881" cy="3649133"/>
          </a:xfrm>
        </p:spPr>
        <p:txBody>
          <a:bodyPr>
            <a:normAutofit/>
          </a:bodyPr>
          <a:lstStyle/>
          <a:p>
            <a:pPr marL="385763" indent="-385763">
              <a:lnSpc>
                <a:spcPct val="120000"/>
              </a:lnSpc>
              <a:buFont typeface="+mj-lt"/>
              <a:buAutoNum type="arabicPeriod"/>
            </a:pPr>
            <a:r>
              <a:rPr kumimoji="1" lang="en-US" altLang="ja-JP" kern="1200" dirty="0">
                <a:solidFill>
                  <a:srgbClr val="003366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Windows 8 </a:t>
            </a:r>
            <a:r>
              <a:rPr kumimoji="1" lang="ja-JP" altLang="ja-JP" kern="1200" dirty="0">
                <a:solidFill>
                  <a:srgbClr val="003366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を起動し、</a:t>
            </a:r>
            <a:r>
              <a:rPr kumimoji="1" lang="ja-JP" altLang="ja-JP" kern="1200" dirty="0">
                <a:solidFill>
                  <a:srgbClr val="FF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ログイン</a:t>
            </a:r>
            <a:r>
              <a:rPr kumimoji="1" lang="ja-JP" altLang="ja-JP" kern="1200" dirty="0">
                <a:solidFill>
                  <a:srgbClr val="003366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しなさい</a:t>
            </a:r>
            <a:endParaRPr lang="ja-JP" altLang="ja-JP" dirty="0"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85763" indent="-385763">
              <a:lnSpc>
                <a:spcPct val="120000"/>
              </a:lnSpc>
              <a:buFont typeface="+mj-lt"/>
              <a:buAutoNum type="arabicPeriod"/>
            </a:pPr>
            <a:r>
              <a:rPr kumimoji="1" lang="en-US" altLang="ja-JP" kern="1200" dirty="0">
                <a:solidFill>
                  <a:srgbClr val="003366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Access 2013 </a:t>
            </a:r>
            <a:r>
              <a:rPr kumimoji="1" lang="ja-JP" altLang="ja-JP" kern="1200" dirty="0">
                <a:solidFill>
                  <a:srgbClr val="003366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r>
              <a:rPr kumimoji="1" lang="ja-JP" altLang="ja-JP" kern="1200" dirty="0">
                <a:solidFill>
                  <a:srgbClr val="FF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起動</a:t>
            </a:r>
            <a:r>
              <a:rPr kumimoji="1" lang="ja-JP" altLang="ja-JP" kern="1200" dirty="0">
                <a:solidFill>
                  <a:srgbClr val="003366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しなさい</a:t>
            </a:r>
            <a:endParaRPr kumimoji="1" lang="en-US" altLang="ja-JP" kern="1200" dirty="0">
              <a:solidFill>
                <a:srgbClr val="003366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85763" indent="-385763">
              <a:lnSpc>
                <a:spcPct val="120000"/>
              </a:lnSpc>
              <a:buFont typeface="+mj-lt"/>
              <a:buAutoNum type="arabicPeriod"/>
            </a:pP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Access 2013 </a:t>
            </a:r>
            <a:r>
              <a:rPr lang="ja-JP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で、</a:t>
            </a:r>
            <a:r>
              <a:rPr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空のデスクトップデータベース</a:t>
            </a:r>
            <a:r>
              <a:rPr lang="ja-JP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r>
              <a:rPr lang="ja-JP" altLang="ja-JP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新規作成</a:t>
            </a:r>
            <a:r>
              <a:rPr lang="ja-JP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しなさい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．ファイル名は</a:t>
            </a:r>
            <a:r>
              <a:rPr lang="ja-JP" altLang="en-US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lang="ja-JP" altLang="en-US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データベース</a:t>
            </a:r>
            <a:r>
              <a:rPr lang="en-US" altLang="ja-JP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11.accdb</a:t>
            </a:r>
            <a:r>
              <a:rPr lang="ja-JP" altLang="en-US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」にしなさい</a:t>
            </a:r>
            <a:br>
              <a:rPr lang="en-US" altLang="ja-JP" sz="2100" dirty="0">
                <a:solidFill>
                  <a:srgbClr val="003366"/>
                </a:solidFill>
                <a:latin typeface="メイリオ" panose="020B0604030504040204" pitchFamily="50" charset="-128"/>
              </a:rPr>
            </a:br>
            <a:endParaRPr lang="ja-JP" altLang="ja-JP" dirty="0"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kumimoji="1" lang="ja-JP" altLang="en-US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23</a:t>
            </a:fld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0" name="Picture 2" descr="http://4.bp.blogspot.com/-v8HxBimZB4c/VYJrcQizTcI/AAAAAAAAudU/XyRBP6J4FLQ/s800/cooking_ryouri_kyoushitsu_kid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843" y="851067"/>
            <a:ext cx="656863" cy="656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77351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50" y="1035469"/>
            <a:ext cx="8753475" cy="507206"/>
          </a:xfrm>
        </p:spPr>
        <p:txBody>
          <a:bodyPr>
            <a:normAutofit fontScale="90000"/>
          </a:bodyPr>
          <a:lstStyle/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実習タイム　その① 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-1" y="1440772"/>
            <a:ext cx="7466029" cy="862622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ja-JP" sz="2400" dirty="0">
                <a:solidFill>
                  <a:srgbClr val="000066"/>
                </a:solidFill>
                <a:latin typeface="メイリオ" panose="020B0604030504040204" pitchFamily="50" charset="-128"/>
              </a:rPr>
              <a:t>4. </a:t>
            </a:r>
            <a:r>
              <a:rPr lang="ja-JP" altLang="en-US" sz="2400" dirty="0">
                <a:solidFill>
                  <a:srgbClr val="000066"/>
                </a:solidFill>
                <a:latin typeface="メイリオ" panose="020B0604030504040204" pitchFamily="50" charset="-128"/>
              </a:rPr>
              <a:t>次のような</a:t>
            </a:r>
            <a:r>
              <a:rPr lang="ja-JP" altLang="en-US" sz="2400" b="1" u="sng" dirty="0">
                <a:solidFill>
                  <a:srgbClr val="FF0000"/>
                </a:solidFill>
                <a:latin typeface="メイリオ" panose="020B0604030504040204" pitchFamily="50" charset="-128"/>
              </a:rPr>
              <a:t>成績テーブル</a:t>
            </a:r>
            <a:r>
              <a:rPr lang="ja-JP" altLang="en-US" sz="2400" dirty="0">
                <a:solidFill>
                  <a:srgbClr val="000066"/>
                </a:solidFill>
                <a:latin typeface="メイリオ" panose="020B0604030504040204" pitchFamily="50" charset="-128"/>
              </a:rPr>
              <a:t>を考える</a:t>
            </a:r>
            <a:r>
              <a:rPr lang="ja-JP" altLang="en-US" sz="2400" dirty="0">
                <a:latin typeface="メイリオ" panose="020B0604030504040204" pitchFamily="50" charset="-128"/>
              </a:rPr>
              <a:t>．</a:t>
            </a:r>
            <a:endParaRPr lang="en-US" altLang="ja-JP" sz="2400" dirty="0">
              <a:latin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kumimoji="1" lang="ja-JP" altLang="en-US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24</a:t>
            </a:fld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2" name="Picture 2" descr="http://4.bp.blogspot.com/-v8HxBimZB4c/VYJrcQizTcI/AAAAAAAAudU/XyRBP6J4FLQ/s800/cooking_ryouri_kyoushitsu_kid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9950" y="906685"/>
            <a:ext cx="656863" cy="656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8" name="表 17"/>
          <p:cNvGraphicFramePr>
            <a:graphicFrameLocks noGrp="1"/>
          </p:cNvGraphicFramePr>
          <p:nvPr>
            <p:extLst/>
          </p:nvPr>
        </p:nvGraphicFramePr>
        <p:xfrm>
          <a:off x="1943494" y="2137200"/>
          <a:ext cx="3188547" cy="3040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2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28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28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43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氏名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科目名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得点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AA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400" dirty="0"/>
                        <a:t>国語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90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BB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400" dirty="0"/>
                        <a:t>算数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80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CC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400" dirty="0"/>
                        <a:t>国語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100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DD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400" dirty="0"/>
                        <a:t>国語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95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DD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400" dirty="0"/>
                        <a:t>算数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90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EE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400" dirty="0"/>
                        <a:t>英語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90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71811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50" y="3547497"/>
            <a:ext cx="3752293" cy="1042304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50" y="1035469"/>
            <a:ext cx="8753475" cy="507206"/>
          </a:xfrm>
        </p:spPr>
        <p:txBody>
          <a:bodyPr>
            <a:normAutofit fontScale="90000"/>
          </a:bodyPr>
          <a:lstStyle/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実習タイム　その① 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kumimoji="1" lang="ja-JP" altLang="en-US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25</a:t>
            </a:fld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179723" y="1692332"/>
            <a:ext cx="9144001" cy="678299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5. 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テーブル名「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成績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」の</a:t>
            </a:r>
            <a:r>
              <a:rPr lang="ja-JP" altLang="en-US" sz="24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テーブル定義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を行いなさい　</a:t>
            </a:r>
            <a:endParaRPr lang="ja-JP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/>
          </p:nvPr>
        </p:nvGraphicFramePr>
        <p:xfrm>
          <a:off x="3712742" y="2362928"/>
          <a:ext cx="4064980" cy="1691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793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16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/>
                        <a:t>フィールド名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/>
                        <a:t>データ型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400" dirty="0"/>
                        <a:t>氏名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400" dirty="0"/>
                        <a:t>短いテキスト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400" dirty="0"/>
                        <a:t>科目名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400" dirty="0"/>
                        <a:t>短いテキスト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400" dirty="0"/>
                        <a:t>得点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400" dirty="0"/>
                        <a:t>数値型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5" name="コンテンツ プレースホルダー 2"/>
          <p:cNvSpPr txBox="1">
            <a:spLocks/>
          </p:cNvSpPr>
          <p:nvPr/>
        </p:nvSpPr>
        <p:spPr>
          <a:xfrm>
            <a:off x="7934325" y="3046081"/>
            <a:ext cx="1834900" cy="82331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100" b="1" dirty="0">
                <a:solidFill>
                  <a:srgbClr val="C00000"/>
                </a:solidFill>
              </a:rPr>
              <a:t>主キー</a:t>
            </a:r>
            <a:endParaRPr lang="en-US" altLang="ja-JP" sz="21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ja-JP" altLang="en-US" sz="2100" b="1" dirty="0"/>
              <a:t>は</a:t>
            </a:r>
            <a:r>
              <a:rPr lang="ja-JP" altLang="en-US" sz="2100" b="1" u="sng" dirty="0"/>
              <a:t>無い</a:t>
            </a:r>
            <a:endParaRPr lang="en-US" altLang="ja-JP" sz="2100" b="1" u="sng" dirty="0"/>
          </a:p>
        </p:txBody>
      </p:sp>
      <p:pic>
        <p:nvPicPr>
          <p:cNvPr id="12" name="Picture 2" descr="http://4.bp.blogspot.com/-v8HxBimZB4c/VYJrcQizTcI/AAAAAAAAudU/XyRBP6J4FLQ/s800/cooking_ryouri_kyoushitsu_kid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9950" y="906685"/>
            <a:ext cx="656863" cy="656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0300" y="2206837"/>
            <a:ext cx="2793206" cy="1221581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6" name="正方形/長方形 5"/>
          <p:cNvSpPr/>
          <p:nvPr/>
        </p:nvSpPr>
        <p:spPr>
          <a:xfrm>
            <a:off x="1190986" y="2362929"/>
            <a:ext cx="565916" cy="26402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3" name="正方形/長方形 12"/>
          <p:cNvSpPr/>
          <p:nvPr/>
        </p:nvSpPr>
        <p:spPr>
          <a:xfrm>
            <a:off x="1244967" y="2665562"/>
            <a:ext cx="511935" cy="49959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6" name="正方形/長方形 15"/>
          <p:cNvSpPr/>
          <p:nvPr/>
        </p:nvSpPr>
        <p:spPr>
          <a:xfrm>
            <a:off x="385837" y="3869394"/>
            <a:ext cx="2888735" cy="61182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2244" y="4848226"/>
            <a:ext cx="6772275" cy="1050131"/>
          </a:xfrm>
          <a:prstGeom prst="rect">
            <a:avLst/>
          </a:prstGeom>
        </p:spPr>
      </p:pic>
      <p:sp>
        <p:nvSpPr>
          <p:cNvPr id="14" name="正方形/長方形 13"/>
          <p:cNvSpPr/>
          <p:nvPr/>
        </p:nvSpPr>
        <p:spPr>
          <a:xfrm>
            <a:off x="3823097" y="5592445"/>
            <a:ext cx="1022474" cy="30591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20551101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8623" y="4628663"/>
            <a:ext cx="1648423" cy="1012603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1322" y="891268"/>
            <a:ext cx="8753475" cy="507206"/>
          </a:xfrm>
        </p:spPr>
        <p:txBody>
          <a:bodyPr>
            <a:normAutofit fontScale="90000"/>
          </a:bodyPr>
          <a:lstStyle/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実習タイム　その①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890500" y="5599413"/>
            <a:ext cx="2057400" cy="273844"/>
          </a:xfrm>
        </p:spPr>
        <p:txBody>
          <a:bodyPr/>
          <a:lstStyle/>
          <a:p>
            <a:fld id="{55940FB6-D91C-4C45-82A6-6C3F63B50793}" type="slidenum">
              <a:rPr kumimoji="1" lang="ja-JP" altLang="en-US" smtClean="0"/>
              <a:t>26</a:t>
            </a:fld>
            <a:endParaRPr kumimoji="1" lang="ja-JP" altLang="en-US" dirty="0"/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>
          <a:xfrm>
            <a:off x="83137" y="1282390"/>
            <a:ext cx="7836063" cy="996156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400" dirty="0"/>
              <a:t>6. </a:t>
            </a:r>
            <a:r>
              <a:rPr lang="ja-JP" altLang="en-US" sz="2400" dirty="0">
                <a:solidFill>
                  <a:srgbClr val="C00000"/>
                </a:solidFill>
              </a:rPr>
              <a:t>データシートビュー</a:t>
            </a:r>
            <a:r>
              <a:rPr lang="ja-JP" altLang="en-US" sz="2400" dirty="0"/>
              <a:t>を使って、テーブル「</a:t>
            </a:r>
            <a:r>
              <a:rPr lang="ja-JP" altLang="en-US" sz="2400" b="1" dirty="0"/>
              <a:t>成績</a:t>
            </a:r>
            <a:r>
              <a:rPr lang="ja-JP" altLang="en-US" sz="2400" dirty="0"/>
              <a:t>」に</a:t>
            </a:r>
            <a:r>
              <a:rPr lang="ja-JP" altLang="en-US" sz="2400" b="1" dirty="0"/>
              <a:t>データを入力</a:t>
            </a:r>
            <a:r>
              <a:rPr lang="ja-JP" altLang="en-US" sz="2400" dirty="0"/>
              <a:t>しなさい．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31322" y="2751298"/>
            <a:ext cx="34000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100" dirty="0"/>
              <a:t>氏名はすべて</a:t>
            </a:r>
            <a:endParaRPr lang="en-US" altLang="ja-JP" sz="2100" dirty="0"/>
          </a:p>
          <a:p>
            <a:r>
              <a:rPr lang="ja-JP" altLang="en-US" sz="2100" b="1" u="sng" dirty="0">
                <a:solidFill>
                  <a:srgbClr val="FF0000"/>
                </a:solidFill>
              </a:rPr>
              <a:t>半角</a:t>
            </a:r>
            <a:r>
              <a:rPr lang="ja-JP" altLang="en-US" sz="2100" u="sng" dirty="0">
                <a:solidFill>
                  <a:srgbClr val="FF0000"/>
                </a:solidFill>
              </a:rPr>
              <a:t>か</a:t>
            </a:r>
            <a:r>
              <a:rPr lang="ja-JP" altLang="en-US" sz="2100" b="1" u="sng" dirty="0">
                <a:solidFill>
                  <a:srgbClr val="FF0000"/>
                </a:solidFill>
              </a:rPr>
              <a:t>全角</a:t>
            </a:r>
            <a:r>
              <a:rPr lang="ja-JP" altLang="en-US" sz="2100" u="sng" dirty="0">
                <a:solidFill>
                  <a:srgbClr val="FF0000"/>
                </a:solidFill>
              </a:rPr>
              <a:t>かどちらかに</a:t>
            </a:r>
            <a:endParaRPr lang="en-US" altLang="ja-JP" sz="2100" u="sng" dirty="0">
              <a:solidFill>
                <a:srgbClr val="FF0000"/>
              </a:solidFill>
            </a:endParaRPr>
          </a:p>
          <a:p>
            <a:r>
              <a:rPr lang="ja-JP" altLang="en-US" sz="2100" u="sng" dirty="0">
                <a:solidFill>
                  <a:srgbClr val="FF0000"/>
                </a:solidFill>
              </a:rPr>
              <a:t>そろえる</a:t>
            </a:r>
            <a:endParaRPr lang="en-US" altLang="ja-JP" sz="2100" u="sng" dirty="0">
              <a:solidFill>
                <a:srgbClr val="FF0000"/>
              </a:solidFill>
            </a:endParaRPr>
          </a:p>
          <a:p>
            <a:r>
              <a:rPr lang="ja-JP" altLang="en-US" sz="2100" dirty="0">
                <a:solidFill>
                  <a:srgbClr val="FF0000"/>
                </a:solidFill>
              </a:rPr>
              <a:t>（半角と全角を</a:t>
            </a:r>
            <a:r>
              <a:rPr lang="ja-JP" altLang="en-US" sz="2100" b="1" u="sng" dirty="0">
                <a:solidFill>
                  <a:srgbClr val="FF0000"/>
                </a:solidFill>
              </a:rPr>
              <a:t>混ぜない</a:t>
            </a:r>
            <a:r>
              <a:rPr lang="ja-JP" altLang="en-US" sz="2100" dirty="0">
                <a:solidFill>
                  <a:srgbClr val="FF0000"/>
                </a:solidFill>
              </a:rPr>
              <a:t>）</a:t>
            </a:r>
            <a:endParaRPr kumimoji="1" lang="ja-JP" altLang="en-US" sz="21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001168" y="5641265"/>
            <a:ext cx="260840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100" dirty="0"/>
              <a:t>データシートビュー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0" y="5134964"/>
            <a:ext cx="914080" cy="238695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6" name="右矢印 5"/>
          <p:cNvSpPr/>
          <p:nvPr/>
        </p:nvSpPr>
        <p:spPr>
          <a:xfrm>
            <a:off x="1753184" y="5021667"/>
            <a:ext cx="223271" cy="4408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2" name="右矢印 11"/>
          <p:cNvSpPr/>
          <p:nvPr/>
        </p:nvSpPr>
        <p:spPr>
          <a:xfrm>
            <a:off x="3279990" y="5021667"/>
            <a:ext cx="223271" cy="4408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113428" y="4884288"/>
            <a:ext cx="99257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100" dirty="0"/>
              <a:t>データ</a:t>
            </a:r>
            <a:endParaRPr kumimoji="1" lang="en-US" altLang="ja-JP" sz="2100" dirty="0"/>
          </a:p>
          <a:p>
            <a:r>
              <a:rPr lang="ja-JP" altLang="en-US" sz="2100" dirty="0"/>
              <a:t>入力</a:t>
            </a:r>
            <a:endParaRPr kumimoji="1" lang="ja-JP" altLang="en-US" sz="2100" dirty="0"/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2884" y="4413926"/>
            <a:ext cx="2474405" cy="1185486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91625" y="2021523"/>
            <a:ext cx="5621733" cy="2330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94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3466" y="3464810"/>
            <a:ext cx="3521869" cy="165735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0561" y="3434625"/>
            <a:ext cx="1535661" cy="1543320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409" y="3517971"/>
            <a:ext cx="1535661" cy="154332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50" y="1035469"/>
            <a:ext cx="8753475" cy="507206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実習タイム　その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①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3992" y="1500314"/>
            <a:ext cx="8211296" cy="1785585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ja-JP" sz="2400" dirty="0">
                <a:solidFill>
                  <a:srgbClr val="003366"/>
                </a:solidFill>
                <a:latin typeface="メイリオ" panose="020B0604030504040204" pitchFamily="50" charset="-128"/>
              </a:rPr>
              <a:t>7. Access 2013 </a:t>
            </a:r>
            <a:r>
              <a:rPr lang="ja-JP" altLang="ja-JP" sz="2400" dirty="0">
                <a:solidFill>
                  <a:srgbClr val="003366"/>
                </a:solidFill>
                <a:latin typeface="メイリオ" panose="020B0604030504040204" pitchFamily="50" charset="-128"/>
              </a:rPr>
              <a:t>で</a:t>
            </a:r>
            <a:r>
              <a:rPr lang="ja-JP" altLang="en-US" sz="2400" dirty="0">
                <a:solidFill>
                  <a:srgbClr val="003366"/>
                </a:solidFill>
                <a:latin typeface="メイリオ" panose="020B0604030504040204" pitchFamily="50" charset="-128"/>
              </a:rPr>
              <a:t>、</a:t>
            </a:r>
            <a:r>
              <a:rPr lang="en-US" altLang="ja-JP" sz="2400" b="1" dirty="0">
                <a:solidFill>
                  <a:srgbClr val="C00000"/>
                </a:solidFill>
                <a:latin typeface="メイリオ" panose="020B0604030504040204" pitchFamily="50" charset="-128"/>
              </a:rPr>
              <a:t>SQL</a:t>
            </a:r>
            <a:r>
              <a:rPr lang="ja-JP" altLang="en-US" sz="2400" b="1" dirty="0">
                <a:solidFill>
                  <a:srgbClr val="C00000"/>
                </a:solidFill>
                <a:latin typeface="メイリオ" panose="020B0604030504040204" pitchFamily="50" charset="-128"/>
              </a:rPr>
              <a:t>ビュー</a:t>
            </a:r>
            <a:r>
              <a:rPr lang="ja-JP" altLang="en-US" sz="2400" dirty="0">
                <a:latin typeface="メイリオ" panose="020B0604030504040204" pitchFamily="50" charset="-128"/>
              </a:rPr>
              <a:t>を開きなさい．</a:t>
            </a:r>
            <a:endParaRPr lang="en-US" altLang="ja-JP" sz="2400" dirty="0">
              <a:latin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メイリオ" panose="020B0604030504040204" pitchFamily="50" charset="-128"/>
              </a:rPr>
              <a:pPr/>
              <a:t>27</a:t>
            </a:fld>
            <a:endParaRPr lang="ja-JP" altLang="en-US" dirty="0">
              <a:solidFill>
                <a:prstClr val="black">
                  <a:tint val="75000"/>
                </a:prstClr>
              </a:solidFill>
              <a:latin typeface="メイリオ" panose="020B0604030504040204" pitchFamily="50" charset="-128"/>
            </a:endParaRPr>
          </a:p>
        </p:txBody>
      </p:sp>
      <p:pic>
        <p:nvPicPr>
          <p:cNvPr id="13" name="Picture 2" descr="http://4.bp.blogspot.com/-v8HxBimZB4c/VYJrcQizTcI/AAAAAAAAudU/XyRBP6J4FLQ/s800/cooking_ryouri_kyoushitsu_kid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9950" y="906685"/>
            <a:ext cx="656863" cy="656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1002" y="1889130"/>
            <a:ext cx="4752464" cy="1396564"/>
          </a:xfrm>
          <a:prstGeom prst="rect">
            <a:avLst/>
          </a:prstGeom>
        </p:spPr>
      </p:pic>
      <p:sp>
        <p:nvSpPr>
          <p:cNvPr id="15" name="正方形/長方形 14"/>
          <p:cNvSpPr/>
          <p:nvPr/>
        </p:nvSpPr>
        <p:spPr>
          <a:xfrm>
            <a:off x="1218583" y="2132422"/>
            <a:ext cx="523949" cy="290246"/>
          </a:xfrm>
          <a:prstGeom prst="rect">
            <a:avLst/>
          </a:prstGeom>
          <a:noFill/>
          <a:ln w="50800">
            <a:solidFill>
              <a:srgbClr val="FF00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200">
              <a:solidFill>
                <a:prstClr val="white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595436" y="2297164"/>
            <a:ext cx="538676" cy="744277"/>
          </a:xfrm>
          <a:prstGeom prst="rect">
            <a:avLst/>
          </a:prstGeom>
          <a:noFill/>
          <a:ln w="50800">
            <a:solidFill>
              <a:srgbClr val="FF00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200">
              <a:solidFill>
                <a:prstClr val="white"/>
              </a:solidFill>
            </a:endParaRPr>
          </a:p>
        </p:txBody>
      </p:sp>
      <p:sp>
        <p:nvSpPr>
          <p:cNvPr id="18" name="下矢印 17"/>
          <p:cNvSpPr/>
          <p:nvPr/>
        </p:nvSpPr>
        <p:spPr>
          <a:xfrm>
            <a:off x="1128699" y="3237459"/>
            <a:ext cx="557711" cy="2915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0" name="角丸四角形 19"/>
          <p:cNvSpPr/>
          <p:nvPr/>
        </p:nvSpPr>
        <p:spPr>
          <a:xfrm>
            <a:off x="723305" y="5102485"/>
            <a:ext cx="1899243" cy="793919"/>
          </a:xfrm>
          <a:prstGeom prst="roundRect">
            <a:avLst/>
          </a:prstGeom>
          <a:noFill/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②「</a:t>
            </a:r>
            <a:r>
              <a:rPr lang="ja-JP" altLang="en-US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成績</a:t>
            </a:r>
            <a:r>
              <a:rPr lang="ja-JP" altLang="en-US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」を選び、「</a:t>
            </a:r>
            <a:r>
              <a:rPr lang="ja-JP" altLang="en-US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追加</a:t>
            </a:r>
            <a:r>
              <a:rPr lang="ja-JP" altLang="en-US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」をクリック</a:t>
            </a:r>
            <a:endParaRPr lang="en-US" altLang="ja-JP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750963" y="3731876"/>
            <a:ext cx="777820" cy="212177"/>
          </a:xfrm>
          <a:prstGeom prst="rect">
            <a:avLst/>
          </a:prstGeom>
          <a:noFill/>
          <a:ln w="50800">
            <a:solidFill>
              <a:srgbClr val="FF00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200">
              <a:solidFill>
                <a:prstClr val="white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1412434" y="4809085"/>
            <a:ext cx="453923" cy="230447"/>
          </a:xfrm>
          <a:prstGeom prst="rect">
            <a:avLst/>
          </a:prstGeom>
          <a:noFill/>
          <a:ln w="50800">
            <a:solidFill>
              <a:srgbClr val="FF00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200">
              <a:solidFill>
                <a:prstClr val="white"/>
              </a:solidFill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3058246" y="5044809"/>
            <a:ext cx="1611347" cy="818743"/>
          </a:xfrm>
          <a:prstGeom prst="roundRect">
            <a:avLst/>
          </a:prstGeom>
          <a:noFill/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③「</a:t>
            </a:r>
            <a:r>
              <a:rPr lang="ja-JP" altLang="en-US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閉じる</a:t>
            </a:r>
            <a:r>
              <a:rPr lang="ja-JP" altLang="en-US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」を</a:t>
            </a:r>
            <a:endParaRPr lang="en-US" altLang="ja-JP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クリック</a:t>
            </a:r>
            <a:endParaRPr lang="en-US" altLang="ja-JP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3957858" y="4747500"/>
            <a:ext cx="453923" cy="230446"/>
          </a:xfrm>
          <a:prstGeom prst="rect">
            <a:avLst/>
          </a:prstGeom>
          <a:noFill/>
          <a:ln w="50800">
            <a:solidFill>
              <a:srgbClr val="FF00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200">
              <a:solidFill>
                <a:prstClr val="white"/>
              </a:solidFill>
            </a:endParaRPr>
          </a:p>
        </p:txBody>
      </p:sp>
      <p:sp>
        <p:nvSpPr>
          <p:cNvPr id="27" name="右矢印 26"/>
          <p:cNvSpPr/>
          <p:nvPr/>
        </p:nvSpPr>
        <p:spPr>
          <a:xfrm>
            <a:off x="2436967" y="4147111"/>
            <a:ext cx="324826" cy="3826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54" name="右矢印 53"/>
          <p:cNvSpPr/>
          <p:nvPr/>
        </p:nvSpPr>
        <p:spPr>
          <a:xfrm>
            <a:off x="4460075" y="4147111"/>
            <a:ext cx="324826" cy="3826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9" name="正方形/長方形 28"/>
          <p:cNvSpPr/>
          <p:nvPr/>
        </p:nvSpPr>
        <p:spPr>
          <a:xfrm>
            <a:off x="7529697" y="3600866"/>
            <a:ext cx="557455" cy="299758"/>
          </a:xfrm>
          <a:prstGeom prst="rect">
            <a:avLst/>
          </a:prstGeom>
          <a:noFill/>
          <a:ln w="50800">
            <a:solidFill>
              <a:srgbClr val="FF00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>
              <a:solidFill>
                <a:prstClr val="white"/>
              </a:solidFill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4871991" y="3830217"/>
            <a:ext cx="445763" cy="549434"/>
          </a:xfrm>
          <a:prstGeom prst="rect">
            <a:avLst/>
          </a:prstGeom>
          <a:noFill/>
          <a:ln w="50800">
            <a:solidFill>
              <a:srgbClr val="FF00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>
              <a:solidFill>
                <a:prstClr val="white"/>
              </a:solidFill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4913466" y="4713501"/>
            <a:ext cx="1103602" cy="299758"/>
          </a:xfrm>
          <a:prstGeom prst="rect">
            <a:avLst/>
          </a:prstGeom>
          <a:noFill/>
          <a:ln w="50800">
            <a:solidFill>
              <a:srgbClr val="FF00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>
              <a:solidFill>
                <a:prstClr val="white"/>
              </a:solidFill>
            </a:endParaRPr>
          </a:p>
        </p:txBody>
      </p:sp>
      <p:sp>
        <p:nvSpPr>
          <p:cNvPr id="32" name="角丸四角形 31"/>
          <p:cNvSpPr/>
          <p:nvPr/>
        </p:nvSpPr>
        <p:spPr>
          <a:xfrm>
            <a:off x="5042229" y="5001674"/>
            <a:ext cx="3215149" cy="841084"/>
          </a:xfrm>
          <a:prstGeom prst="roundRect">
            <a:avLst/>
          </a:prstGeom>
          <a:noFill/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④「</a:t>
            </a:r>
            <a:r>
              <a:rPr lang="ja-JP" altLang="en-US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デザイン</a:t>
            </a:r>
            <a:r>
              <a:rPr lang="ja-JP" altLang="en-US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」タブで、「</a:t>
            </a:r>
            <a:r>
              <a:rPr lang="ja-JP" altLang="en-US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表示</a:t>
            </a:r>
            <a:r>
              <a:rPr lang="ja-JP" altLang="en-US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」を展開し「</a:t>
            </a:r>
            <a:r>
              <a:rPr lang="en-US" altLang="ja-JP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SQL</a:t>
            </a:r>
            <a:r>
              <a:rPr lang="ja-JP" altLang="en-US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ビュー</a:t>
            </a:r>
            <a:r>
              <a:rPr lang="ja-JP" altLang="en-US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」を選ぶ</a:t>
            </a:r>
            <a:endParaRPr lang="en-US" altLang="ja-JP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3" name="角丸四角形 32"/>
          <p:cNvSpPr/>
          <p:nvPr/>
        </p:nvSpPr>
        <p:spPr>
          <a:xfrm>
            <a:off x="5106928" y="1982272"/>
            <a:ext cx="2879042" cy="1101331"/>
          </a:xfrm>
          <a:prstGeom prst="roundRect">
            <a:avLst/>
          </a:prstGeom>
          <a:noFill/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1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①「</a:t>
            </a:r>
            <a:r>
              <a:rPr lang="ja-JP" altLang="en-US" sz="2100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作成</a:t>
            </a:r>
            <a:r>
              <a:rPr lang="ja-JP" altLang="en-US" sz="21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」タブで、「</a:t>
            </a:r>
            <a:r>
              <a:rPr lang="ja-JP" altLang="en-US" sz="2100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クエリデザイン</a:t>
            </a:r>
            <a:r>
              <a:rPr lang="ja-JP" altLang="en-US" sz="21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」をクリック</a:t>
            </a:r>
            <a:endParaRPr lang="en-US" altLang="ja-JP" sz="2100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014014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50" y="1035469"/>
            <a:ext cx="8753475" cy="507206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実習タイム　その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①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3616" y="1426511"/>
            <a:ext cx="9030385" cy="3534297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ja-JP" sz="2400" dirty="0">
                <a:latin typeface="メイリオ" panose="020B0604030504040204" pitchFamily="50" charset="-128"/>
              </a:rPr>
              <a:t>8</a:t>
            </a:r>
            <a:r>
              <a:rPr lang="en-US" altLang="ja-JP" sz="2400" dirty="0">
                <a:solidFill>
                  <a:srgbClr val="003366"/>
                </a:solidFill>
                <a:latin typeface="メイリオ" panose="020B0604030504040204" pitchFamily="50" charset="-128"/>
              </a:rPr>
              <a:t>. Access 2013 </a:t>
            </a:r>
            <a:r>
              <a:rPr lang="ja-JP" altLang="en-US" sz="2400" dirty="0">
                <a:latin typeface="メイリオ" panose="020B0604030504040204" pitchFamily="50" charset="-128"/>
              </a:rPr>
              <a:t>の </a:t>
            </a:r>
            <a:r>
              <a:rPr lang="en-US" altLang="ja-JP" sz="2400" b="1" dirty="0">
                <a:solidFill>
                  <a:srgbClr val="C00000"/>
                </a:solidFill>
                <a:latin typeface="メイリオ" panose="020B0604030504040204" pitchFamily="50" charset="-128"/>
              </a:rPr>
              <a:t>SQL </a:t>
            </a:r>
            <a:r>
              <a:rPr lang="ja-JP" altLang="en-US" sz="2400" b="1" dirty="0">
                <a:solidFill>
                  <a:srgbClr val="C00000"/>
                </a:solidFill>
                <a:latin typeface="メイリオ" panose="020B0604030504040204" pitchFamily="50" charset="-128"/>
              </a:rPr>
              <a:t>ビュー</a:t>
            </a:r>
            <a:r>
              <a:rPr lang="ja-JP" altLang="en-US" sz="2400" dirty="0">
                <a:latin typeface="メイリオ" panose="020B0604030504040204" pitchFamily="50" charset="-128"/>
              </a:rPr>
              <a:t>に</a:t>
            </a:r>
            <a:r>
              <a:rPr lang="ja-JP" altLang="en-US" sz="2400" dirty="0">
                <a:solidFill>
                  <a:srgbClr val="003366"/>
                </a:solidFill>
                <a:latin typeface="メイリオ" panose="020B0604030504040204" pitchFamily="50" charset="-128"/>
              </a:rPr>
              <a:t>、次の </a:t>
            </a:r>
            <a:r>
              <a:rPr lang="en-US" altLang="ja-JP" sz="2400" dirty="0">
                <a:solidFill>
                  <a:srgbClr val="003366"/>
                </a:solidFill>
                <a:latin typeface="メイリオ" panose="020B0604030504040204" pitchFamily="50" charset="-128"/>
              </a:rPr>
              <a:t>SQL </a:t>
            </a:r>
            <a:r>
              <a:rPr lang="ja-JP" altLang="en-US" sz="2400" dirty="0">
                <a:solidFill>
                  <a:srgbClr val="003366"/>
                </a:solidFill>
                <a:latin typeface="メイリオ" panose="020B0604030504040204" pitchFamily="50" charset="-128"/>
              </a:rPr>
              <a:t>を入れなさい</a:t>
            </a:r>
            <a:endParaRPr lang="en-US" altLang="ja-JP" sz="2400" dirty="0">
              <a:solidFill>
                <a:srgbClr val="003366"/>
              </a:solidFill>
              <a:latin typeface="メイリオ" panose="020B0604030504040204" pitchFamily="50" charset="-128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altLang="ja-JP" sz="2400" dirty="0">
              <a:latin typeface="メイリオ" panose="020B0604030504040204" pitchFamily="50" charset="-128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altLang="ja-JP" sz="2400" dirty="0">
              <a:latin typeface="メイリオ" panose="020B0604030504040204" pitchFamily="50" charset="-128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altLang="ja-JP" sz="2400" dirty="0">
              <a:latin typeface="メイリオ" panose="020B0604030504040204" pitchFamily="50" charset="-128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altLang="ja-JP" sz="2400" dirty="0">
              <a:latin typeface="メイリオ" panose="020B0604030504040204" pitchFamily="50" charset="-128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altLang="ja-JP" sz="2400" dirty="0">
              <a:latin typeface="メイリオ" panose="020B0604030504040204" pitchFamily="50" charset="-128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ja-JP" sz="2400" dirty="0">
                <a:latin typeface="メイリオ" panose="020B0604030504040204" pitchFamily="50" charset="-128"/>
              </a:rPr>
              <a:t>9. </a:t>
            </a:r>
            <a:r>
              <a:rPr lang="ja-JP" altLang="en-US" sz="2400" dirty="0">
                <a:latin typeface="メイリオ" panose="020B0604030504040204" pitchFamily="50" charset="-128"/>
              </a:rPr>
              <a:t>「</a:t>
            </a:r>
            <a:r>
              <a:rPr lang="ja-JP" altLang="en-US" sz="2400" b="1" dirty="0">
                <a:latin typeface="メイリオ" panose="020B0604030504040204" pitchFamily="50" charset="-128"/>
              </a:rPr>
              <a:t>実行</a:t>
            </a:r>
            <a:r>
              <a:rPr lang="ja-JP" altLang="en-US" sz="2400" dirty="0">
                <a:latin typeface="メイリオ" panose="020B0604030504040204" pitchFamily="50" charset="-128"/>
              </a:rPr>
              <a:t>」ボタンを押して、実行しなさい</a:t>
            </a:r>
            <a:r>
              <a:rPr lang="en-US" altLang="ja-JP" sz="2400" dirty="0">
                <a:latin typeface="メイリオ" panose="020B0604030504040204" pitchFamily="50" charset="-128"/>
              </a:rPr>
              <a:t>. </a:t>
            </a:r>
            <a:r>
              <a:rPr lang="ja-JP" altLang="en-US" sz="2400" dirty="0">
                <a:latin typeface="メイリオ" panose="020B0604030504040204" pitchFamily="50" charset="-128"/>
              </a:rPr>
              <a:t>確認したら、</a:t>
            </a:r>
            <a:r>
              <a:rPr lang="en-US" altLang="ja-JP" sz="2400" dirty="0">
                <a:solidFill>
                  <a:srgbClr val="C00000"/>
                </a:solidFill>
                <a:latin typeface="メイリオ" panose="020B0604030504040204" pitchFamily="50" charset="-128"/>
              </a:rPr>
              <a:t>SQL </a:t>
            </a:r>
            <a:r>
              <a:rPr lang="ja-JP" altLang="en-US" sz="2400" dirty="0">
                <a:solidFill>
                  <a:srgbClr val="C00000"/>
                </a:solidFill>
                <a:latin typeface="メイリオ" panose="020B0604030504040204" pitchFamily="50" charset="-128"/>
              </a:rPr>
              <a:t>ビュー</a:t>
            </a:r>
            <a:r>
              <a:rPr lang="ja-JP" altLang="en-US" sz="2400" dirty="0">
                <a:latin typeface="メイリオ" panose="020B0604030504040204" pitchFamily="50" charset="-128"/>
              </a:rPr>
              <a:t>に</a:t>
            </a:r>
            <a:r>
              <a:rPr lang="ja-JP" altLang="en-US" sz="2400" b="1" u="sng" dirty="0">
                <a:solidFill>
                  <a:srgbClr val="FF0000"/>
                </a:solidFill>
                <a:latin typeface="メイリオ" panose="020B0604030504040204" pitchFamily="50" charset="-128"/>
              </a:rPr>
              <a:t>戻りなさい</a:t>
            </a:r>
            <a:endParaRPr lang="en-US" altLang="ja-JP" sz="2400" b="1" u="sng" dirty="0">
              <a:solidFill>
                <a:srgbClr val="FF0000"/>
              </a:solidFill>
              <a:latin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メイリオ" panose="020B0604030504040204" pitchFamily="50" charset="-128"/>
              </a:rPr>
              <a:pPr/>
              <a:t>28</a:t>
            </a:fld>
            <a:endParaRPr lang="ja-JP" altLang="en-US" dirty="0">
              <a:solidFill>
                <a:prstClr val="black">
                  <a:tint val="75000"/>
                </a:prstClr>
              </a:solidFill>
              <a:latin typeface="メイリオ" panose="020B0604030504040204" pitchFamily="50" charset="-128"/>
            </a:endParaRPr>
          </a:p>
        </p:txBody>
      </p:sp>
      <p:pic>
        <p:nvPicPr>
          <p:cNvPr id="13" name="Picture 2" descr="http://4.bp.blogspot.com/-v8HxBimZB4c/VYJrcQizTcI/AAAAAAAAudU/XyRBP6J4FLQ/s800/cooking_ryouri_kyoushitsu_kid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9950" y="906685"/>
            <a:ext cx="656863" cy="656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コンテンツ プレースホルダー 2"/>
          <p:cNvSpPr txBox="1">
            <a:spLocks/>
          </p:cNvSpPr>
          <p:nvPr/>
        </p:nvSpPr>
        <p:spPr>
          <a:xfrm>
            <a:off x="209550" y="1891393"/>
            <a:ext cx="4819650" cy="217714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68580" tIns="34290" rIns="68580" bIns="3429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850" dirty="0">
                <a:solidFill>
                  <a:srgbClr val="C00000"/>
                </a:solidFill>
              </a:rPr>
              <a:t>select</a:t>
            </a:r>
            <a:r>
              <a:rPr lang="en-US" altLang="ja-JP" sz="2850" dirty="0"/>
              <a:t> </a:t>
            </a:r>
            <a:r>
              <a:rPr lang="ja-JP" altLang="en-US" sz="2850" dirty="0"/>
              <a:t>氏名</a:t>
            </a:r>
            <a:r>
              <a:rPr lang="en-US" altLang="ja-JP" sz="2850" dirty="0"/>
              <a:t> </a:t>
            </a:r>
          </a:p>
          <a:p>
            <a:pPr marL="0" indent="0">
              <a:buNone/>
            </a:pPr>
            <a:r>
              <a:rPr lang="en-US" altLang="ja-JP" sz="2850" dirty="0">
                <a:solidFill>
                  <a:srgbClr val="C00000"/>
                </a:solidFill>
              </a:rPr>
              <a:t>from </a:t>
            </a:r>
            <a:r>
              <a:rPr lang="ja-JP" altLang="en-US" sz="2850" dirty="0"/>
              <a:t>成績 </a:t>
            </a:r>
            <a:endParaRPr lang="en-US" altLang="ja-JP" sz="2850" dirty="0"/>
          </a:p>
          <a:p>
            <a:pPr marL="0" indent="0">
              <a:buNone/>
            </a:pPr>
            <a:r>
              <a:rPr lang="en-US" altLang="ja-JP" sz="2850" dirty="0">
                <a:solidFill>
                  <a:srgbClr val="C00000"/>
                </a:solidFill>
              </a:rPr>
              <a:t>where</a:t>
            </a:r>
            <a:r>
              <a:rPr lang="en-US" altLang="ja-JP" sz="2850" dirty="0"/>
              <a:t> </a:t>
            </a:r>
            <a:r>
              <a:rPr lang="ja-JP" altLang="en-US" sz="2850" dirty="0"/>
              <a:t>科目名 </a:t>
            </a:r>
            <a:r>
              <a:rPr lang="en-US" altLang="ja-JP" sz="2850" dirty="0">
                <a:solidFill>
                  <a:srgbClr val="C00000"/>
                </a:solidFill>
              </a:rPr>
              <a:t>in </a:t>
            </a:r>
          </a:p>
          <a:p>
            <a:pPr marL="0" indent="0">
              <a:buNone/>
            </a:pPr>
            <a:r>
              <a:rPr lang="en-US" altLang="ja-JP" sz="2850" dirty="0">
                <a:solidFill>
                  <a:srgbClr val="C00000"/>
                </a:solidFill>
              </a:rPr>
              <a:t>(select</a:t>
            </a:r>
            <a:r>
              <a:rPr lang="en-US" altLang="ja-JP" sz="2850" dirty="0"/>
              <a:t> </a:t>
            </a:r>
            <a:r>
              <a:rPr lang="ja-JP" altLang="en-US" sz="2850" dirty="0"/>
              <a:t>科目名 </a:t>
            </a:r>
            <a:endParaRPr lang="en-US" altLang="ja-JP" sz="2850" dirty="0"/>
          </a:p>
          <a:p>
            <a:pPr marL="0" indent="0">
              <a:buNone/>
            </a:pPr>
            <a:r>
              <a:rPr lang="en-US" altLang="ja-JP" sz="2850" dirty="0">
                <a:solidFill>
                  <a:srgbClr val="C00000"/>
                </a:solidFill>
              </a:rPr>
              <a:t> from</a:t>
            </a:r>
            <a:r>
              <a:rPr lang="en-US" altLang="ja-JP" sz="2850" dirty="0"/>
              <a:t> </a:t>
            </a:r>
            <a:r>
              <a:rPr lang="ja-JP" altLang="en-US" sz="2850" dirty="0"/>
              <a:t>成績 </a:t>
            </a:r>
            <a:endParaRPr lang="en-US" altLang="ja-JP" sz="2850" dirty="0"/>
          </a:p>
          <a:p>
            <a:pPr marL="0" indent="0">
              <a:buNone/>
            </a:pPr>
            <a:r>
              <a:rPr lang="en-US" altLang="ja-JP" sz="2850" dirty="0">
                <a:solidFill>
                  <a:srgbClr val="C00000"/>
                </a:solidFill>
              </a:rPr>
              <a:t> where</a:t>
            </a:r>
            <a:r>
              <a:rPr lang="en-US" altLang="ja-JP" sz="2850" dirty="0"/>
              <a:t> </a:t>
            </a:r>
            <a:r>
              <a:rPr lang="ja-JP" altLang="en-US" sz="2850" dirty="0"/>
              <a:t>氏名</a:t>
            </a:r>
            <a:r>
              <a:rPr lang="en-US" altLang="ja-JP" sz="2850" dirty="0">
                <a:solidFill>
                  <a:srgbClr val="C00000"/>
                </a:solidFill>
              </a:rPr>
              <a:t>=</a:t>
            </a:r>
            <a:r>
              <a:rPr lang="en-US" altLang="ja-JP" sz="2850" dirty="0"/>
              <a:t>'AA'</a:t>
            </a:r>
            <a:r>
              <a:rPr lang="en-US" altLang="ja-JP" sz="2850" dirty="0">
                <a:solidFill>
                  <a:srgbClr val="C00000"/>
                </a:solidFill>
              </a:rPr>
              <a:t>)</a:t>
            </a:r>
            <a:r>
              <a:rPr lang="en-US" altLang="ja-JP" sz="2850" dirty="0"/>
              <a:t>;</a:t>
            </a:r>
          </a:p>
          <a:p>
            <a:pPr marL="0" indent="0">
              <a:buNone/>
            </a:pPr>
            <a:endParaRPr lang="en-US" altLang="ja-JP" sz="2700" dirty="0">
              <a:latin typeface="Inconsolata" panose="020B0609030003000000" pitchFamily="49" charset="0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8138" y="1933717"/>
            <a:ext cx="3727536" cy="1891586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87641" y="4836378"/>
            <a:ext cx="1751418" cy="1188025"/>
          </a:xfrm>
          <a:prstGeom prst="rect">
            <a:avLst/>
          </a:prstGeom>
        </p:spPr>
      </p:pic>
      <p:sp>
        <p:nvSpPr>
          <p:cNvPr id="12" name="コンテンツ プレースホルダー 2"/>
          <p:cNvSpPr txBox="1">
            <a:spLocks/>
          </p:cNvSpPr>
          <p:nvPr/>
        </p:nvSpPr>
        <p:spPr>
          <a:xfrm>
            <a:off x="3601624" y="5038607"/>
            <a:ext cx="8948891" cy="45399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700" dirty="0">
                <a:solidFill>
                  <a:srgbClr val="FF0000"/>
                </a:solidFill>
              </a:rPr>
              <a:t>AA</a:t>
            </a:r>
            <a:r>
              <a:rPr lang="ja-JP" altLang="en-US" sz="2700" dirty="0" err="1">
                <a:solidFill>
                  <a:srgbClr val="FF0000"/>
                </a:solidFill>
              </a:rPr>
              <a:t>さんが</a:t>
            </a:r>
            <a:r>
              <a:rPr lang="ja-JP" altLang="en-US" sz="2700" dirty="0">
                <a:solidFill>
                  <a:srgbClr val="FF0000"/>
                </a:solidFill>
              </a:rPr>
              <a:t>受けている科目を</a:t>
            </a:r>
            <a:endParaRPr lang="en-US" altLang="ja-JP" sz="27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2700" dirty="0">
                <a:solidFill>
                  <a:srgbClr val="FF0000"/>
                </a:solidFill>
              </a:rPr>
              <a:t>１つでも受講している人は？</a:t>
            </a:r>
          </a:p>
        </p:txBody>
      </p:sp>
    </p:spTree>
    <p:extLst>
      <p:ext uri="{BB962C8B-B14F-4D97-AF65-F5344CB8AC3E}">
        <p14:creationId xmlns:p14="http://schemas.microsoft.com/office/powerpoint/2010/main" val="5543523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50" y="1035469"/>
            <a:ext cx="8753475" cy="507206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実習タイム　その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①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3616" y="1426511"/>
            <a:ext cx="9030385" cy="3556782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ja-JP" sz="2400" dirty="0">
                <a:latin typeface="メイリオ" panose="020B0604030504040204" pitchFamily="50" charset="-128"/>
              </a:rPr>
              <a:t>10</a:t>
            </a:r>
            <a:r>
              <a:rPr lang="en-US" altLang="ja-JP" sz="2400" dirty="0">
                <a:solidFill>
                  <a:srgbClr val="003366"/>
                </a:solidFill>
                <a:latin typeface="メイリオ" panose="020B0604030504040204" pitchFamily="50" charset="-128"/>
              </a:rPr>
              <a:t>. Access 2013 </a:t>
            </a:r>
            <a:r>
              <a:rPr lang="ja-JP" altLang="en-US" sz="2400" dirty="0">
                <a:latin typeface="メイリオ" panose="020B0604030504040204" pitchFamily="50" charset="-128"/>
              </a:rPr>
              <a:t>の </a:t>
            </a:r>
            <a:r>
              <a:rPr lang="en-US" altLang="ja-JP" sz="2400" b="1" dirty="0">
                <a:solidFill>
                  <a:srgbClr val="C00000"/>
                </a:solidFill>
                <a:latin typeface="メイリオ" panose="020B0604030504040204" pitchFamily="50" charset="-128"/>
              </a:rPr>
              <a:t>SQL </a:t>
            </a:r>
            <a:r>
              <a:rPr lang="ja-JP" altLang="en-US" sz="2400" b="1" dirty="0">
                <a:solidFill>
                  <a:srgbClr val="C00000"/>
                </a:solidFill>
                <a:latin typeface="メイリオ" panose="020B0604030504040204" pitchFamily="50" charset="-128"/>
              </a:rPr>
              <a:t>ビュー</a:t>
            </a:r>
            <a:r>
              <a:rPr lang="ja-JP" altLang="en-US" sz="2400" dirty="0">
                <a:latin typeface="メイリオ" panose="020B0604030504040204" pitchFamily="50" charset="-128"/>
              </a:rPr>
              <a:t>に</a:t>
            </a:r>
            <a:r>
              <a:rPr lang="ja-JP" altLang="en-US" sz="2400" dirty="0">
                <a:solidFill>
                  <a:srgbClr val="003366"/>
                </a:solidFill>
                <a:latin typeface="メイリオ" panose="020B0604030504040204" pitchFamily="50" charset="-128"/>
              </a:rPr>
              <a:t>、次の </a:t>
            </a:r>
            <a:r>
              <a:rPr lang="en-US" altLang="ja-JP" sz="2400" dirty="0">
                <a:solidFill>
                  <a:srgbClr val="003366"/>
                </a:solidFill>
                <a:latin typeface="メイリオ" panose="020B0604030504040204" pitchFamily="50" charset="-128"/>
              </a:rPr>
              <a:t>SQL </a:t>
            </a:r>
            <a:r>
              <a:rPr lang="ja-JP" altLang="en-US" sz="2400" dirty="0">
                <a:solidFill>
                  <a:srgbClr val="003366"/>
                </a:solidFill>
                <a:latin typeface="メイリオ" panose="020B0604030504040204" pitchFamily="50" charset="-128"/>
              </a:rPr>
              <a:t>を入れなさい</a:t>
            </a:r>
            <a:endParaRPr lang="en-US" altLang="ja-JP" sz="2400" dirty="0">
              <a:solidFill>
                <a:srgbClr val="003366"/>
              </a:solidFill>
              <a:latin typeface="メイリオ" panose="020B0604030504040204" pitchFamily="50" charset="-128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altLang="ja-JP" sz="2400" dirty="0">
              <a:latin typeface="メイリオ" panose="020B0604030504040204" pitchFamily="50" charset="-128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altLang="ja-JP" sz="2400" dirty="0">
              <a:latin typeface="メイリオ" panose="020B0604030504040204" pitchFamily="50" charset="-128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altLang="ja-JP" sz="2400" dirty="0">
              <a:latin typeface="メイリオ" panose="020B0604030504040204" pitchFamily="50" charset="-128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altLang="ja-JP" sz="2400" dirty="0">
              <a:latin typeface="メイリオ" panose="020B0604030504040204" pitchFamily="50" charset="-128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altLang="ja-JP" sz="2400" dirty="0">
              <a:latin typeface="メイリオ" panose="020B0604030504040204" pitchFamily="50" charset="-128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ja-JP" sz="2400" dirty="0">
                <a:latin typeface="メイリオ" panose="020B0604030504040204" pitchFamily="50" charset="-128"/>
              </a:rPr>
              <a:t>11. </a:t>
            </a:r>
            <a:r>
              <a:rPr lang="ja-JP" altLang="en-US" sz="2400" dirty="0">
                <a:latin typeface="メイリオ" panose="020B0604030504040204" pitchFamily="50" charset="-128"/>
              </a:rPr>
              <a:t>「</a:t>
            </a:r>
            <a:r>
              <a:rPr lang="ja-JP" altLang="en-US" sz="2400" b="1" dirty="0">
                <a:latin typeface="メイリオ" panose="020B0604030504040204" pitchFamily="50" charset="-128"/>
              </a:rPr>
              <a:t>実行</a:t>
            </a:r>
            <a:r>
              <a:rPr lang="ja-JP" altLang="en-US" sz="2400" dirty="0">
                <a:latin typeface="メイリオ" panose="020B0604030504040204" pitchFamily="50" charset="-128"/>
              </a:rPr>
              <a:t>」ボタンを押して、実行しなさい</a:t>
            </a:r>
            <a:r>
              <a:rPr lang="en-US" altLang="ja-JP" sz="2400" dirty="0">
                <a:latin typeface="メイリオ" panose="020B0604030504040204" pitchFamily="50" charset="-128"/>
              </a:rPr>
              <a:t>. </a:t>
            </a:r>
            <a:endParaRPr lang="en-US" altLang="ja-JP" sz="2400" b="1" u="sng" dirty="0">
              <a:solidFill>
                <a:srgbClr val="FF0000"/>
              </a:solidFill>
              <a:latin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メイリオ" panose="020B0604030504040204" pitchFamily="50" charset="-128"/>
              </a:rPr>
              <a:pPr/>
              <a:t>29</a:t>
            </a:fld>
            <a:endParaRPr lang="ja-JP" altLang="en-US" dirty="0">
              <a:solidFill>
                <a:prstClr val="black">
                  <a:tint val="75000"/>
                </a:prstClr>
              </a:solidFill>
              <a:latin typeface="メイリオ" panose="020B0604030504040204" pitchFamily="50" charset="-128"/>
            </a:endParaRPr>
          </a:p>
        </p:txBody>
      </p:sp>
      <p:pic>
        <p:nvPicPr>
          <p:cNvPr id="13" name="Picture 2" descr="http://4.bp.blogspot.com/-v8HxBimZB4c/VYJrcQizTcI/AAAAAAAAudU/XyRBP6J4FLQ/s800/cooking_ryouri_kyoushitsu_kid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9950" y="906685"/>
            <a:ext cx="656863" cy="656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コンテンツ プレースホルダー 2"/>
          <p:cNvSpPr txBox="1">
            <a:spLocks/>
          </p:cNvSpPr>
          <p:nvPr/>
        </p:nvSpPr>
        <p:spPr>
          <a:xfrm>
            <a:off x="209550" y="1891393"/>
            <a:ext cx="4819650" cy="217714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68580" tIns="34290" rIns="68580" bIns="3429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700" dirty="0">
                <a:solidFill>
                  <a:srgbClr val="C00000"/>
                </a:solidFill>
              </a:rPr>
              <a:t>select</a:t>
            </a:r>
            <a:r>
              <a:rPr lang="en-US" altLang="ja-JP" sz="2700" dirty="0"/>
              <a:t> </a:t>
            </a:r>
            <a:r>
              <a:rPr lang="ja-JP" altLang="en-US" sz="2700" dirty="0"/>
              <a:t>氏名</a:t>
            </a:r>
            <a:r>
              <a:rPr lang="en-US" altLang="ja-JP" sz="2700" dirty="0"/>
              <a:t> </a:t>
            </a:r>
          </a:p>
          <a:p>
            <a:pPr marL="0" indent="0">
              <a:buNone/>
            </a:pPr>
            <a:r>
              <a:rPr lang="en-US" altLang="ja-JP" sz="2700" dirty="0">
                <a:solidFill>
                  <a:srgbClr val="C00000"/>
                </a:solidFill>
              </a:rPr>
              <a:t>from </a:t>
            </a:r>
            <a:r>
              <a:rPr lang="ja-JP" altLang="en-US" sz="2700" dirty="0"/>
              <a:t>成績 </a:t>
            </a:r>
            <a:endParaRPr lang="en-US" altLang="ja-JP" sz="2700" dirty="0"/>
          </a:p>
          <a:p>
            <a:pPr marL="0" indent="0">
              <a:buNone/>
            </a:pPr>
            <a:r>
              <a:rPr lang="en-US" altLang="ja-JP" sz="2700" dirty="0">
                <a:solidFill>
                  <a:srgbClr val="C00000"/>
                </a:solidFill>
              </a:rPr>
              <a:t>where</a:t>
            </a:r>
            <a:r>
              <a:rPr lang="en-US" altLang="ja-JP" sz="2700" dirty="0"/>
              <a:t> </a:t>
            </a:r>
            <a:r>
              <a:rPr lang="ja-JP" altLang="en-US" sz="2700" dirty="0"/>
              <a:t>得点 </a:t>
            </a:r>
            <a:r>
              <a:rPr lang="en-US" altLang="ja-JP" sz="2700" dirty="0">
                <a:solidFill>
                  <a:srgbClr val="C00000"/>
                </a:solidFill>
              </a:rPr>
              <a:t>= </a:t>
            </a:r>
          </a:p>
          <a:p>
            <a:pPr marL="0" indent="0">
              <a:buNone/>
            </a:pPr>
            <a:r>
              <a:rPr lang="en-US" altLang="ja-JP" sz="2700" dirty="0">
                <a:solidFill>
                  <a:srgbClr val="C00000"/>
                </a:solidFill>
              </a:rPr>
              <a:t>(select</a:t>
            </a:r>
            <a:r>
              <a:rPr lang="en-US" altLang="ja-JP" sz="2700" dirty="0"/>
              <a:t> </a:t>
            </a:r>
            <a:r>
              <a:rPr lang="en-US" altLang="ja-JP" sz="2700" dirty="0">
                <a:solidFill>
                  <a:srgbClr val="C00000"/>
                </a:solidFill>
              </a:rPr>
              <a:t>max(</a:t>
            </a:r>
            <a:r>
              <a:rPr lang="ja-JP" altLang="en-US" sz="2700" dirty="0"/>
              <a:t>得点</a:t>
            </a:r>
            <a:r>
              <a:rPr lang="en-US" altLang="ja-JP" sz="2700" dirty="0">
                <a:solidFill>
                  <a:srgbClr val="C00000"/>
                </a:solidFill>
              </a:rPr>
              <a:t>)</a:t>
            </a:r>
            <a:r>
              <a:rPr lang="ja-JP" altLang="en-US" sz="2700" dirty="0"/>
              <a:t> </a:t>
            </a:r>
            <a:endParaRPr lang="en-US" altLang="ja-JP" sz="2700" dirty="0"/>
          </a:p>
          <a:p>
            <a:pPr marL="0" indent="0">
              <a:buNone/>
            </a:pPr>
            <a:r>
              <a:rPr lang="en-US" altLang="ja-JP" sz="2700" dirty="0">
                <a:solidFill>
                  <a:srgbClr val="C00000"/>
                </a:solidFill>
              </a:rPr>
              <a:t> from</a:t>
            </a:r>
            <a:r>
              <a:rPr lang="en-US" altLang="ja-JP" sz="2700" dirty="0"/>
              <a:t> </a:t>
            </a:r>
            <a:r>
              <a:rPr lang="ja-JP" altLang="en-US" sz="2700" dirty="0"/>
              <a:t>成績</a:t>
            </a:r>
            <a:r>
              <a:rPr lang="en-US" altLang="ja-JP" sz="2700" dirty="0">
                <a:solidFill>
                  <a:srgbClr val="C00000"/>
                </a:solidFill>
              </a:rPr>
              <a:t>)</a:t>
            </a:r>
            <a:r>
              <a:rPr lang="en-US" altLang="ja-JP" sz="2700" dirty="0"/>
              <a:t>;</a:t>
            </a:r>
          </a:p>
          <a:p>
            <a:pPr marL="0" indent="0">
              <a:buNone/>
            </a:pPr>
            <a:endParaRPr lang="en-US" altLang="ja-JP" sz="2700" dirty="0">
              <a:latin typeface="Inconsolata" panose="020B0609030003000000" pitchFamily="49" charset="0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9795" y="1891392"/>
            <a:ext cx="3701143" cy="2177143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2475" y="4852841"/>
            <a:ext cx="1837175" cy="1090355"/>
          </a:xfrm>
          <a:prstGeom prst="rect">
            <a:avLst/>
          </a:prstGeom>
        </p:spPr>
      </p:pic>
      <p:sp>
        <p:nvSpPr>
          <p:cNvPr id="11" name="コンテンツ プレースホルダー 2"/>
          <p:cNvSpPr txBox="1">
            <a:spLocks/>
          </p:cNvSpPr>
          <p:nvPr/>
        </p:nvSpPr>
        <p:spPr>
          <a:xfrm>
            <a:off x="2928510" y="5236245"/>
            <a:ext cx="8948891" cy="45399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700" i="1" dirty="0">
                <a:solidFill>
                  <a:srgbClr val="FF0000"/>
                </a:solidFill>
              </a:rPr>
              <a:t>最高点をとった人は？</a:t>
            </a:r>
          </a:p>
        </p:txBody>
      </p:sp>
    </p:spTree>
    <p:extLst>
      <p:ext uri="{BB962C8B-B14F-4D97-AF65-F5344CB8AC3E}">
        <p14:creationId xmlns:p14="http://schemas.microsoft.com/office/powerpoint/2010/main" val="3728495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今日の授業で行うこと（１）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1566688" y="1518788"/>
            <a:ext cx="3047591" cy="45399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400" dirty="0"/>
              <a:t>元データ</a:t>
            </a:r>
          </a:p>
        </p:txBody>
      </p:sp>
      <p:sp>
        <p:nvSpPr>
          <p:cNvPr id="5" name="右矢印 4"/>
          <p:cNvSpPr/>
          <p:nvPr/>
        </p:nvSpPr>
        <p:spPr>
          <a:xfrm>
            <a:off x="4252265" y="1987523"/>
            <a:ext cx="351955" cy="1201903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solidFill>
                <a:srgbClr val="FF0000"/>
              </a:solidFill>
            </a:endParaRPr>
          </a:p>
        </p:txBody>
      </p:sp>
      <p:sp>
        <p:nvSpPr>
          <p:cNvPr id="16" name="コンテンツ プレースホルダー 2"/>
          <p:cNvSpPr txBox="1">
            <a:spLocks/>
          </p:cNvSpPr>
          <p:nvPr/>
        </p:nvSpPr>
        <p:spPr>
          <a:xfrm>
            <a:off x="42279" y="4428647"/>
            <a:ext cx="8948891" cy="45399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700" b="1" dirty="0">
                <a:solidFill>
                  <a:srgbClr val="FF0000"/>
                </a:solidFill>
              </a:rPr>
              <a:t>AA</a:t>
            </a:r>
            <a:r>
              <a:rPr lang="ja-JP" altLang="en-US" sz="2700" b="1" dirty="0" err="1">
                <a:solidFill>
                  <a:srgbClr val="FF0000"/>
                </a:solidFill>
              </a:rPr>
              <a:t>さんが</a:t>
            </a:r>
            <a:r>
              <a:rPr lang="ja-JP" altLang="en-US" sz="2700" b="1" dirty="0">
                <a:solidFill>
                  <a:srgbClr val="FF0000"/>
                </a:solidFill>
              </a:rPr>
              <a:t>受けている科目（＝国語）</a:t>
            </a:r>
            <a:endParaRPr lang="en-US" altLang="ja-JP" sz="27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2700" b="1" dirty="0">
                <a:solidFill>
                  <a:srgbClr val="FF0000"/>
                </a:solidFill>
              </a:rPr>
              <a:t>を１つでも受講している人は？</a:t>
            </a:r>
          </a:p>
        </p:txBody>
      </p:sp>
      <p:sp>
        <p:nvSpPr>
          <p:cNvPr id="24" name="コンテンツ プレースホルダー 2"/>
          <p:cNvSpPr txBox="1">
            <a:spLocks/>
          </p:cNvSpPr>
          <p:nvPr/>
        </p:nvSpPr>
        <p:spPr>
          <a:xfrm>
            <a:off x="42278" y="5185772"/>
            <a:ext cx="9144000" cy="524234"/>
          </a:xfrm>
          <a:prstGeom prst="rect">
            <a:avLst/>
          </a:prstGeom>
        </p:spPr>
        <p:txBody>
          <a:bodyPr vert="horz" lIns="68580" tIns="34290" rIns="68580" bIns="3429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40000"/>
              </a:lnSpc>
              <a:buNone/>
            </a:pPr>
            <a:r>
              <a:rPr lang="en-US" altLang="ja-JP" sz="2100" dirty="0">
                <a:solidFill>
                  <a:srgbClr val="C00000"/>
                </a:solidFill>
              </a:rPr>
              <a:t>select</a:t>
            </a:r>
            <a:r>
              <a:rPr lang="en-US" altLang="ja-JP" sz="2100" dirty="0"/>
              <a:t> </a:t>
            </a:r>
            <a:r>
              <a:rPr lang="ja-JP" altLang="en-US" sz="2100" dirty="0"/>
              <a:t>氏名</a:t>
            </a:r>
            <a:r>
              <a:rPr lang="en-US" altLang="ja-JP" sz="2100" dirty="0"/>
              <a:t> </a:t>
            </a:r>
            <a:r>
              <a:rPr lang="en-US" altLang="ja-JP" sz="2100" dirty="0">
                <a:solidFill>
                  <a:srgbClr val="C00000"/>
                </a:solidFill>
              </a:rPr>
              <a:t>from </a:t>
            </a:r>
            <a:r>
              <a:rPr lang="ja-JP" altLang="en-US" sz="2100" dirty="0"/>
              <a:t>成績 </a:t>
            </a:r>
            <a:r>
              <a:rPr lang="en-US" altLang="ja-JP" sz="2100" dirty="0">
                <a:solidFill>
                  <a:srgbClr val="C00000"/>
                </a:solidFill>
              </a:rPr>
              <a:t>where</a:t>
            </a:r>
            <a:r>
              <a:rPr lang="en-US" altLang="ja-JP" sz="2100" dirty="0"/>
              <a:t> </a:t>
            </a:r>
            <a:r>
              <a:rPr lang="ja-JP" altLang="en-US" sz="2100" dirty="0"/>
              <a:t>科目名 </a:t>
            </a:r>
            <a:r>
              <a:rPr lang="en-US" altLang="ja-JP" sz="2100" dirty="0">
                <a:solidFill>
                  <a:srgbClr val="C00000"/>
                </a:solidFill>
              </a:rPr>
              <a:t>in (select</a:t>
            </a:r>
            <a:r>
              <a:rPr lang="en-US" altLang="ja-JP" sz="2100" dirty="0"/>
              <a:t> </a:t>
            </a:r>
            <a:r>
              <a:rPr lang="ja-JP" altLang="en-US" sz="2100" dirty="0"/>
              <a:t>科目名 </a:t>
            </a:r>
            <a:r>
              <a:rPr lang="en-US" altLang="ja-JP" sz="2100" dirty="0">
                <a:solidFill>
                  <a:srgbClr val="C00000"/>
                </a:solidFill>
              </a:rPr>
              <a:t>from</a:t>
            </a:r>
            <a:r>
              <a:rPr lang="en-US" altLang="ja-JP" sz="2100" dirty="0"/>
              <a:t> </a:t>
            </a:r>
            <a:r>
              <a:rPr lang="ja-JP" altLang="en-US" sz="2100" dirty="0"/>
              <a:t>成績 </a:t>
            </a:r>
            <a:r>
              <a:rPr lang="en-US" altLang="ja-JP" sz="2100" dirty="0">
                <a:solidFill>
                  <a:srgbClr val="C00000"/>
                </a:solidFill>
              </a:rPr>
              <a:t>where</a:t>
            </a:r>
            <a:r>
              <a:rPr lang="en-US" altLang="ja-JP" sz="2100" dirty="0"/>
              <a:t> </a:t>
            </a:r>
            <a:r>
              <a:rPr lang="ja-JP" altLang="en-US" sz="2100" dirty="0"/>
              <a:t>氏名</a:t>
            </a:r>
            <a:r>
              <a:rPr lang="en-US" altLang="ja-JP" sz="2100" dirty="0">
                <a:solidFill>
                  <a:srgbClr val="C00000"/>
                </a:solidFill>
              </a:rPr>
              <a:t>=</a:t>
            </a:r>
            <a:r>
              <a:rPr lang="en-US" altLang="ja-JP" sz="2100" dirty="0"/>
              <a:t>'AA'</a:t>
            </a:r>
            <a:r>
              <a:rPr lang="en-US" altLang="ja-JP" sz="2100" dirty="0">
                <a:solidFill>
                  <a:srgbClr val="C00000"/>
                </a:solidFill>
              </a:rPr>
              <a:t>)</a:t>
            </a:r>
            <a:r>
              <a:rPr lang="en-US" altLang="ja-JP" sz="2100" dirty="0"/>
              <a:t>;</a:t>
            </a:r>
            <a:endParaRPr lang="en-US" altLang="ja-JP" sz="2700" dirty="0"/>
          </a:p>
        </p:txBody>
      </p:sp>
      <p:sp>
        <p:nvSpPr>
          <p:cNvPr id="25" name="コンテンツ プレースホルダー 2"/>
          <p:cNvSpPr txBox="1">
            <a:spLocks/>
          </p:cNvSpPr>
          <p:nvPr/>
        </p:nvSpPr>
        <p:spPr>
          <a:xfrm>
            <a:off x="42892" y="2574847"/>
            <a:ext cx="3047591" cy="45399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400" b="1" dirty="0"/>
              <a:t>成績</a:t>
            </a:r>
          </a:p>
        </p:txBody>
      </p:sp>
      <p:graphicFrame>
        <p:nvGraphicFramePr>
          <p:cNvPr id="27" name="表 26"/>
          <p:cNvGraphicFramePr>
            <a:graphicFrameLocks noGrp="1"/>
          </p:cNvGraphicFramePr>
          <p:nvPr>
            <p:extLst/>
          </p:nvPr>
        </p:nvGraphicFramePr>
        <p:xfrm>
          <a:off x="748539" y="1846254"/>
          <a:ext cx="3188547" cy="2501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2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28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28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45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氏名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科目名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得点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564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AA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dirty="0"/>
                        <a:t>国語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90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4564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BB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dirty="0"/>
                        <a:t>算数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80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893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CC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dirty="0"/>
                        <a:t>国語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100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6893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DD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dirty="0"/>
                        <a:t>国語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95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893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DD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dirty="0"/>
                        <a:t>算数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90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893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EE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dirty="0"/>
                        <a:t>英語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90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円/楕円 11"/>
          <p:cNvSpPr/>
          <p:nvPr/>
        </p:nvSpPr>
        <p:spPr>
          <a:xfrm>
            <a:off x="1322319" y="2166719"/>
            <a:ext cx="488738" cy="38631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28" name="表 27"/>
          <p:cNvGraphicFramePr>
            <a:graphicFrameLocks noGrp="1"/>
          </p:cNvGraphicFramePr>
          <p:nvPr>
            <p:extLst/>
          </p:nvPr>
        </p:nvGraphicFramePr>
        <p:xfrm>
          <a:off x="4914815" y="2186227"/>
          <a:ext cx="1062849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2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/>
                        <a:t>科目名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100" dirty="0"/>
                        <a:t>国語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9" name="表 28"/>
          <p:cNvGraphicFramePr>
            <a:graphicFrameLocks noGrp="1"/>
          </p:cNvGraphicFramePr>
          <p:nvPr>
            <p:extLst/>
          </p:nvPr>
        </p:nvGraphicFramePr>
        <p:xfrm>
          <a:off x="7022138" y="1832846"/>
          <a:ext cx="1062849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2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/>
                        <a:t>氏名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/>
                        <a:t>AA</a:t>
                      </a:r>
                      <a:endParaRPr kumimoji="1" lang="ja-JP" altLang="en-US" sz="2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/>
                        <a:t>CC</a:t>
                      </a:r>
                      <a:endParaRPr kumimoji="1" lang="ja-JP" altLang="en-US" sz="2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/>
                        <a:t>DD</a:t>
                      </a:r>
                      <a:endParaRPr kumimoji="1" lang="ja-JP" altLang="en-US" sz="2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0" name="右矢印 29"/>
          <p:cNvSpPr/>
          <p:nvPr/>
        </p:nvSpPr>
        <p:spPr>
          <a:xfrm>
            <a:off x="6300928" y="1993354"/>
            <a:ext cx="351955" cy="1201903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1480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37744" y="2472820"/>
            <a:ext cx="8725281" cy="1085959"/>
          </a:xfrm>
        </p:spPr>
        <p:txBody>
          <a:bodyPr>
            <a:normAutofit/>
          </a:bodyPr>
          <a:lstStyle/>
          <a:p>
            <a:r>
              <a:rPr lang="ja-JP" altLang="en-US" sz="3975" dirty="0">
                <a:latin typeface="メイリオ" panose="020B0604030504040204" pitchFamily="50" charset="-128"/>
              </a:rPr>
              <a:t>チャレンジ課題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pPr/>
              <a:t>30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6" name="Picture 2" descr="http://2.bp.blogspot.com/-HX3Sr8sKuFU/Udy6k52hmzI/AAAAAAAAWI0/j2jPpI3mcc8/s800/computer_coupl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8829" y="3558779"/>
            <a:ext cx="2701025" cy="2493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95517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50" y="1035469"/>
            <a:ext cx="8753475" cy="507206"/>
          </a:xfrm>
        </p:spPr>
        <p:txBody>
          <a:bodyPr>
            <a:normAutofit fontScale="90000"/>
          </a:bodyPr>
          <a:lstStyle/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課題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93556" y="940219"/>
            <a:ext cx="7658101" cy="1383027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ja-JP" altLang="en-US" sz="2400" b="1" dirty="0">
                <a:latin typeface="メイリオ" panose="020B0604030504040204" pitchFamily="50" charset="-128"/>
              </a:rPr>
              <a:t>学生テーブル</a:t>
            </a:r>
            <a:r>
              <a:rPr lang="ja-JP" altLang="en-US" sz="2400" dirty="0">
                <a:latin typeface="メイリオ" panose="020B0604030504040204" pitchFamily="50" charset="-128"/>
              </a:rPr>
              <a:t>と、</a:t>
            </a:r>
            <a:r>
              <a:rPr lang="ja-JP" altLang="en-US" sz="2400" b="1" dirty="0">
                <a:latin typeface="メイリオ" panose="020B0604030504040204" pitchFamily="50" charset="-128"/>
              </a:rPr>
              <a:t>試験テーブル</a:t>
            </a:r>
            <a:r>
              <a:rPr lang="ja-JP" altLang="en-US" sz="2400" dirty="0">
                <a:latin typeface="メイリオ" panose="020B0604030504040204" pitchFamily="50" charset="-128"/>
              </a:rPr>
              <a:t>を考える．</a:t>
            </a:r>
            <a:endParaRPr lang="en-US" altLang="ja-JP" sz="2400" dirty="0">
              <a:latin typeface="メイリオ" panose="020B0604030504040204" pitchFamily="50" charset="-128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ja-JP" altLang="en-US" sz="2400" dirty="0">
                <a:latin typeface="メイリオ" panose="020B0604030504040204" pitchFamily="50" charset="-128"/>
              </a:rPr>
              <a:t>（試験テーブルは</a:t>
            </a:r>
            <a:r>
              <a:rPr lang="ja-JP" altLang="en-US" sz="2400" b="1" dirty="0">
                <a:latin typeface="メイリオ" panose="020B0604030504040204" pitchFamily="50" charset="-128"/>
              </a:rPr>
              <a:t>次のページ</a:t>
            </a:r>
            <a:r>
              <a:rPr lang="ja-JP" altLang="en-US" sz="2400" dirty="0">
                <a:latin typeface="メイリオ" panose="020B0604030504040204" pitchFamily="50" charset="-128"/>
              </a:rPr>
              <a:t>に記載している）．</a:t>
            </a:r>
            <a:endParaRPr lang="en-US" altLang="ja-JP" sz="2400" dirty="0">
              <a:latin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kumimoji="1" lang="ja-JP" altLang="en-US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31</a:t>
            </a:fld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87" y="2504221"/>
            <a:ext cx="12425363" cy="3775830"/>
          </a:xfrm>
          <a:prstGeom prst="rect">
            <a:avLst/>
          </a:prstGeom>
        </p:spPr>
      </p:pic>
      <p:sp>
        <p:nvSpPr>
          <p:cNvPr id="9" name="コンテンツ プレースホルダー 2"/>
          <p:cNvSpPr txBox="1">
            <a:spLocks/>
          </p:cNvSpPr>
          <p:nvPr/>
        </p:nvSpPr>
        <p:spPr>
          <a:xfrm>
            <a:off x="3364706" y="2040880"/>
            <a:ext cx="2309813" cy="564731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ja-JP" altLang="en-US" sz="27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学生テーブル</a:t>
            </a:r>
            <a:endParaRPr lang="en-US" altLang="ja-JP" sz="27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884551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kumimoji="1" lang="ja-JP" altLang="en-US" smtClean="0"/>
              <a:t>32</a:t>
            </a:fld>
            <a:endParaRPr kumimoji="1" lang="ja-JP" altLang="en-US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3345656" y="942976"/>
            <a:ext cx="2309813" cy="564731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ja-JP" altLang="en-US" sz="27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試験テーブル</a:t>
            </a:r>
            <a:endParaRPr lang="en-US" altLang="ja-JP" sz="27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1839" y="1419225"/>
            <a:ext cx="11408286" cy="4780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3438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50" y="1035469"/>
            <a:ext cx="8753475" cy="507206"/>
          </a:xfrm>
        </p:spPr>
        <p:txBody>
          <a:bodyPr>
            <a:normAutofit fontScale="90000"/>
          </a:bodyPr>
          <a:lstStyle/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課題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kumimoji="1" lang="ja-JP" altLang="en-US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33</a:t>
            </a:fld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0" y="1747471"/>
            <a:ext cx="9144001" cy="40342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学生テーブル</a:t>
            </a:r>
            <a:r>
              <a:rPr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と、</a:t>
            </a: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試験テーブル</a:t>
            </a:r>
            <a:r>
              <a:rPr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のテーブル定義を行いなさい</a:t>
            </a:r>
            <a:endParaRPr lang="en-US" altLang="ja-JP" sz="2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今回は、テーブル定義についても自分で考えなさい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　なお、今回は、主キーを設定しなくても、後の問題を解く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のに支障はない</a:t>
            </a:r>
            <a:endParaRPr lang="ja-JP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4067246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1322" y="891268"/>
            <a:ext cx="8753475" cy="507206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課題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262159" y="5411341"/>
            <a:ext cx="2057400" cy="273844"/>
          </a:xfrm>
        </p:spPr>
        <p:txBody>
          <a:bodyPr/>
          <a:lstStyle/>
          <a:p>
            <a:fld id="{55940FB6-D91C-4C45-82A6-6C3F63B50793}" type="slidenum">
              <a:rPr kumimoji="1" lang="ja-JP" altLang="en-US" smtClean="0"/>
              <a:t>34</a:t>
            </a:fld>
            <a:endParaRPr kumimoji="1" lang="ja-JP" altLang="en-US"/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>
          <a:xfrm>
            <a:off x="421819" y="1594682"/>
            <a:ext cx="8226881" cy="996156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400" dirty="0">
                <a:solidFill>
                  <a:srgbClr val="C00000"/>
                </a:solidFill>
              </a:rPr>
              <a:t>データシートビュー</a:t>
            </a:r>
            <a:r>
              <a:rPr lang="ja-JP" altLang="en-US" sz="2400" dirty="0"/>
              <a:t>を使って、ページ３１とページ３２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の通りに、データを入力しなさい</a:t>
            </a:r>
          </a:p>
        </p:txBody>
      </p:sp>
    </p:spTree>
    <p:extLst>
      <p:ext uri="{BB962C8B-B14F-4D97-AF65-F5344CB8AC3E}">
        <p14:creationId xmlns:p14="http://schemas.microsoft.com/office/powerpoint/2010/main" val="24750487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3825" y="1226651"/>
            <a:ext cx="8410575" cy="2602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ja-JP" sz="2400" b="1" dirty="0"/>
              <a:t>試験</a:t>
            </a:r>
            <a:r>
              <a:rPr lang="ja-JP" altLang="ja-JP" sz="2400" dirty="0"/>
              <a:t>のテーブルを使い，「</a:t>
            </a:r>
            <a:r>
              <a:rPr lang="ja-JP" altLang="ja-JP" sz="2400" b="1" dirty="0"/>
              <a:t>数学か英語の試験を受けた学生の学生番号</a:t>
            </a:r>
            <a:r>
              <a:rPr lang="ja-JP" altLang="ja-JP" sz="2400" dirty="0"/>
              <a:t>」を得</a:t>
            </a:r>
            <a:r>
              <a:rPr lang="ja-JP" altLang="en-US" sz="2400" dirty="0"/>
              <a:t>る、次の</a:t>
            </a:r>
            <a:r>
              <a:rPr lang="en-US" altLang="ja-JP" sz="2400" dirty="0"/>
              <a:t>SQL</a:t>
            </a:r>
            <a:r>
              <a:rPr lang="ja-JP" altLang="en-US" sz="2400" dirty="0"/>
              <a:t>を実行しなさい</a:t>
            </a:r>
          </a:p>
          <a:p>
            <a:pPr marL="0" indent="0">
              <a:buNone/>
            </a:pPr>
            <a:r>
              <a:rPr lang="ja-JP" altLang="en-US" sz="2400" dirty="0"/>
              <a:t>  </a:t>
            </a:r>
            <a:r>
              <a:rPr lang="en-US" altLang="ja-JP" sz="2400" b="1" dirty="0"/>
              <a:t>select</a:t>
            </a:r>
            <a:r>
              <a:rPr lang="en-US" altLang="ja-JP" sz="2400" dirty="0"/>
              <a:t> </a:t>
            </a:r>
            <a:r>
              <a:rPr lang="ja-JP" altLang="ja-JP" sz="2400" dirty="0"/>
              <a:t>学生番号</a:t>
            </a:r>
            <a:r>
              <a:rPr lang="en-US" altLang="ja-JP" sz="2400" dirty="0"/>
              <a:t> </a:t>
            </a:r>
            <a:r>
              <a:rPr lang="en-US" altLang="ja-JP" sz="2400" b="1" dirty="0"/>
              <a:t>from</a:t>
            </a:r>
            <a:r>
              <a:rPr lang="en-US" altLang="ja-JP" sz="2400" dirty="0"/>
              <a:t> </a:t>
            </a:r>
            <a:r>
              <a:rPr lang="ja-JP" altLang="ja-JP" sz="2400" dirty="0"/>
              <a:t>試験</a:t>
            </a:r>
            <a:r>
              <a:rPr lang="en-US" altLang="ja-JP" sz="2400" dirty="0"/>
              <a:t> </a:t>
            </a:r>
            <a:r>
              <a:rPr lang="en-US" altLang="ja-JP" sz="2400" b="1" dirty="0"/>
              <a:t>where</a:t>
            </a:r>
            <a:r>
              <a:rPr lang="en-US" altLang="ja-JP" sz="2400" dirty="0"/>
              <a:t> </a:t>
            </a:r>
            <a:r>
              <a:rPr lang="ja-JP" altLang="ja-JP" sz="2400" dirty="0"/>
              <a:t>科目名</a:t>
            </a:r>
            <a:r>
              <a:rPr lang="en-US" altLang="ja-JP" sz="2400" dirty="0"/>
              <a:t> </a:t>
            </a:r>
            <a:r>
              <a:rPr lang="en-US" altLang="ja-JP" sz="2400" b="1" dirty="0"/>
              <a:t>in</a:t>
            </a:r>
            <a:r>
              <a:rPr lang="en-US" altLang="ja-JP" sz="2400" dirty="0"/>
              <a:t> ('</a:t>
            </a:r>
            <a:r>
              <a:rPr lang="ja-JP" altLang="ja-JP" sz="2400" dirty="0"/>
              <a:t>数学</a:t>
            </a:r>
            <a:r>
              <a:rPr lang="en-US" altLang="ja-JP" sz="2400" dirty="0"/>
              <a:t>', '</a:t>
            </a:r>
            <a:r>
              <a:rPr lang="ja-JP" altLang="ja-JP" sz="2400" dirty="0"/>
              <a:t>英語</a:t>
            </a:r>
            <a:r>
              <a:rPr lang="en-US" altLang="ja-JP" sz="2400" dirty="0"/>
              <a:t>');</a:t>
            </a:r>
          </a:p>
          <a:p>
            <a:pPr marL="0" indent="0">
              <a:buNone/>
            </a:pPr>
            <a:endParaRPr lang="en-US" altLang="ja-JP" sz="2400" b="1" dirty="0"/>
          </a:p>
          <a:p>
            <a:pPr marL="0" indent="0">
              <a:buNone/>
            </a:pPr>
            <a:r>
              <a:rPr lang="ja-JP" altLang="en-US" sz="2400" dirty="0"/>
              <a:t>次の結果が得られることを確認しなさい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kumimoji="1" lang="ja-JP" altLang="en-US" smtClean="0"/>
              <a:t>35</a:t>
            </a:fld>
            <a:endParaRPr kumimoji="1"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2581275" y="3336116"/>
            <a:ext cx="4572000" cy="253338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2700" kern="100" dirty="0">
                <a:latin typeface="メイリオ" panose="020B0604030504040204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101</a:t>
            </a:r>
            <a:endParaRPr lang="ja-JP" altLang="ja-JP" sz="27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ja-JP" sz="2700" kern="100" dirty="0">
                <a:latin typeface="メイリオ" panose="020B0604030504040204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103</a:t>
            </a:r>
            <a:endParaRPr lang="ja-JP" altLang="ja-JP" sz="27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ja-JP" sz="2700" kern="100" dirty="0">
                <a:latin typeface="メイリオ" panose="020B0604030504040204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201</a:t>
            </a:r>
            <a:endParaRPr lang="ja-JP" altLang="ja-JP" sz="27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ja-JP" sz="2700" kern="100" dirty="0">
                <a:latin typeface="メイリオ" panose="020B0604030504040204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202</a:t>
            </a:r>
            <a:endParaRPr lang="ja-JP" altLang="en-US" sz="2700" dirty="0"/>
          </a:p>
        </p:txBody>
      </p:sp>
    </p:spTree>
    <p:extLst>
      <p:ext uri="{BB962C8B-B14F-4D97-AF65-F5344CB8AC3E}">
        <p14:creationId xmlns:p14="http://schemas.microsoft.com/office/powerpoint/2010/main" val="56990377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/>
              <a:t>問題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（１）前のページを参考に、</a:t>
            </a:r>
            <a:endParaRPr lang="en-US" altLang="ja-JP" dirty="0"/>
          </a:p>
          <a:p>
            <a:pPr marL="0" indent="0">
              <a:buNone/>
            </a:pPr>
            <a:r>
              <a:rPr lang="ja-JP" altLang="ja-JP" b="1" u="sng" dirty="0"/>
              <a:t>「数学かプログラミングを受けた学生の学生番号」を得るＳＱＬ</a:t>
            </a:r>
            <a:r>
              <a:rPr lang="ja-JP" altLang="en-US" b="1" u="sng" dirty="0"/>
              <a:t>　　</a:t>
            </a:r>
            <a:endParaRPr lang="en-US" altLang="ja-JP" b="1" u="sng" dirty="0"/>
          </a:p>
          <a:p>
            <a:pPr marL="0" indent="0">
              <a:buNone/>
            </a:pPr>
            <a:r>
              <a:rPr lang="ja-JP" altLang="en-US" dirty="0"/>
              <a:t>を考えなさい．パソコンで実行して確認しなさい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（２）前のページを参考に、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b="1" u="sng" dirty="0"/>
              <a:t>「データベースかプログラミングを受けた学生の学生番号」を得</a:t>
            </a:r>
            <a:endParaRPr lang="en-US" altLang="ja-JP" b="1" u="sng" dirty="0"/>
          </a:p>
          <a:p>
            <a:pPr marL="0" indent="0">
              <a:buNone/>
            </a:pPr>
            <a:r>
              <a:rPr lang="ja-JP" altLang="en-US" b="1" u="sng" dirty="0"/>
              <a:t>るＳＱＬ</a:t>
            </a:r>
            <a:r>
              <a:rPr lang="ja-JP" altLang="en-US" dirty="0"/>
              <a:t>を考えなさい．パソコンで実行して確認しなさい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kumimoji="1" lang="ja-JP" altLang="en-US" smtClean="0"/>
              <a:t>36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9874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5250" y="1159322"/>
            <a:ext cx="8667750" cy="25445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400" b="1" dirty="0"/>
              <a:t>学生</a:t>
            </a:r>
            <a:r>
              <a:rPr lang="ja-JP" altLang="en-US" sz="2400" dirty="0"/>
              <a:t>のテーブルから，「</a:t>
            </a:r>
            <a:r>
              <a:rPr lang="ja-JP" altLang="en-US" sz="2400" b="1" dirty="0"/>
              <a:t>名前」が「織田」である学生と同じ「所属」</a:t>
            </a:r>
            <a:r>
              <a:rPr lang="ja-JP" altLang="en-US" sz="2400" dirty="0"/>
              <a:t>である学生の名前を得る、次の</a:t>
            </a:r>
            <a:r>
              <a:rPr lang="en-US" altLang="ja-JP" sz="2400" dirty="0"/>
              <a:t>SQL</a:t>
            </a:r>
            <a:r>
              <a:rPr lang="ja-JP" altLang="en-US" sz="2400" dirty="0"/>
              <a:t>を実行しなさい</a:t>
            </a:r>
          </a:p>
          <a:p>
            <a:pPr marL="0" indent="0">
              <a:buNone/>
            </a:pPr>
            <a:r>
              <a:rPr lang="ja-JP" altLang="en-US" sz="2400" dirty="0"/>
              <a:t>	</a:t>
            </a:r>
            <a:r>
              <a:rPr lang="en-US" altLang="ja-JP" sz="2400" dirty="0"/>
              <a:t>select </a:t>
            </a:r>
            <a:r>
              <a:rPr lang="ja-JP" altLang="ja-JP" sz="2400" dirty="0"/>
              <a:t>名前</a:t>
            </a:r>
            <a:r>
              <a:rPr lang="en-US" altLang="ja-JP" sz="2400" dirty="0"/>
              <a:t> from </a:t>
            </a:r>
            <a:r>
              <a:rPr lang="ja-JP" altLang="ja-JP" sz="2400" dirty="0"/>
              <a:t>学生</a:t>
            </a:r>
            <a:r>
              <a:rPr lang="en-US" altLang="ja-JP" sz="2400" dirty="0"/>
              <a:t> </a:t>
            </a:r>
          </a:p>
          <a:p>
            <a:pPr marL="0" indent="0">
              <a:buNone/>
            </a:pPr>
            <a:r>
              <a:rPr lang="ja-JP" altLang="en-US" sz="2400" dirty="0"/>
              <a:t>        </a:t>
            </a:r>
            <a:r>
              <a:rPr lang="en-US" altLang="ja-JP" sz="2400" dirty="0"/>
              <a:t>where </a:t>
            </a:r>
            <a:r>
              <a:rPr lang="ja-JP" altLang="ja-JP" sz="2400" dirty="0"/>
              <a:t>所属</a:t>
            </a:r>
            <a:r>
              <a:rPr lang="en-US" altLang="ja-JP" sz="2400" dirty="0"/>
              <a:t> = (select </a:t>
            </a:r>
            <a:r>
              <a:rPr lang="ja-JP" altLang="ja-JP" sz="2400" dirty="0"/>
              <a:t>所属</a:t>
            </a:r>
            <a:r>
              <a:rPr lang="en-US" altLang="ja-JP" sz="2400" dirty="0"/>
              <a:t> from </a:t>
            </a:r>
            <a:r>
              <a:rPr lang="ja-JP" altLang="ja-JP" sz="2400" dirty="0"/>
              <a:t>学生</a:t>
            </a:r>
            <a:r>
              <a:rPr lang="en-US" altLang="ja-JP" sz="2400" dirty="0"/>
              <a:t> where </a:t>
            </a:r>
            <a:r>
              <a:rPr lang="ja-JP" altLang="ja-JP" sz="2400" dirty="0"/>
              <a:t>名前</a:t>
            </a:r>
            <a:r>
              <a:rPr lang="en-US" altLang="ja-JP" sz="2400" dirty="0"/>
              <a:t> ='</a:t>
            </a:r>
            <a:r>
              <a:rPr lang="ja-JP" altLang="ja-JP" sz="2400" dirty="0"/>
              <a:t>織田</a:t>
            </a:r>
            <a:r>
              <a:rPr lang="en-US" altLang="ja-JP" sz="2400" dirty="0"/>
              <a:t>');</a:t>
            </a:r>
            <a:endParaRPr lang="en-US" altLang="ja-JP" sz="2400" b="1" dirty="0"/>
          </a:p>
          <a:p>
            <a:pPr marL="0" indent="0">
              <a:buNone/>
            </a:pPr>
            <a:r>
              <a:rPr lang="ja-JP" altLang="en-US" sz="2400" dirty="0"/>
              <a:t>次の結果が得られることを確認しなさい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kumimoji="1" lang="ja-JP" altLang="en-US" smtClean="0"/>
              <a:t>37</a:t>
            </a:fld>
            <a:endParaRPr kumimoji="1"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2857500" y="3685520"/>
            <a:ext cx="4572000" cy="190244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ja-JP" sz="2700" dirty="0"/>
              <a:t>織田</a:t>
            </a:r>
            <a:endParaRPr lang="en-US" altLang="ja-JP" sz="2700" dirty="0"/>
          </a:p>
          <a:p>
            <a:pPr>
              <a:lnSpc>
                <a:spcPct val="150000"/>
              </a:lnSpc>
            </a:pPr>
            <a:r>
              <a:rPr lang="ja-JP" altLang="ja-JP" sz="2700" dirty="0"/>
              <a:t>豊臣</a:t>
            </a:r>
          </a:p>
          <a:p>
            <a:pPr>
              <a:lnSpc>
                <a:spcPct val="150000"/>
              </a:lnSpc>
            </a:pPr>
            <a:r>
              <a:rPr lang="ja-JP" altLang="ja-JP" sz="2700" dirty="0"/>
              <a:t>徳川</a:t>
            </a:r>
            <a:endParaRPr lang="ja-JP" altLang="en-US" sz="4500" dirty="0"/>
          </a:p>
        </p:txBody>
      </p:sp>
    </p:spTree>
    <p:extLst>
      <p:ext uri="{BB962C8B-B14F-4D97-AF65-F5344CB8AC3E}">
        <p14:creationId xmlns:p14="http://schemas.microsoft.com/office/powerpoint/2010/main" val="374902515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/>
              <a:t>問題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（３）前のページを参考に、</a:t>
            </a:r>
            <a:endParaRPr lang="en-US" altLang="ja-JP" dirty="0"/>
          </a:p>
          <a:p>
            <a:pPr marL="0" indent="0">
              <a:buNone/>
            </a:pPr>
            <a:r>
              <a:rPr lang="ja-JP" altLang="ja-JP" b="1" dirty="0"/>
              <a:t>「名前」が「ワシントン」である学生と同じ「所属」</a:t>
            </a:r>
            <a:r>
              <a:rPr lang="ja-JP" altLang="ja-JP" dirty="0"/>
              <a:t>である学生の名前</a:t>
            </a:r>
            <a:r>
              <a:rPr lang="ja-JP" altLang="ja-JP" b="1" u="sng" dirty="0"/>
              <a:t>を得るＳＱＬ</a:t>
            </a:r>
            <a:r>
              <a:rPr lang="ja-JP" altLang="en-US" dirty="0"/>
              <a:t>を考えなさい．パソコンで実行して確認しなさい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kumimoji="1" lang="ja-JP" altLang="en-US" smtClean="0"/>
              <a:t>38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988302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5250" y="1159322"/>
            <a:ext cx="8667750" cy="25445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ja-JP" sz="2400" b="1" dirty="0"/>
              <a:t>試験</a:t>
            </a:r>
            <a:r>
              <a:rPr lang="ja-JP" altLang="ja-JP" sz="2400" dirty="0"/>
              <a:t>のテーブルから，</a:t>
            </a:r>
            <a:r>
              <a:rPr lang="ja-JP" altLang="ja-JP" sz="2400" b="1" dirty="0"/>
              <a:t>「成績」が「最高値」である「科目名」</a:t>
            </a:r>
            <a:r>
              <a:rPr lang="ja-JP" altLang="ja-JP" sz="2400" dirty="0"/>
              <a:t>を</a:t>
            </a:r>
            <a:r>
              <a:rPr lang="ja-JP" altLang="en-US" sz="2400" dirty="0"/>
              <a:t>得る、次の</a:t>
            </a:r>
            <a:r>
              <a:rPr lang="en-US" altLang="ja-JP" sz="2400" dirty="0"/>
              <a:t>SQL</a:t>
            </a:r>
            <a:r>
              <a:rPr lang="ja-JP" altLang="en-US" sz="2400" dirty="0"/>
              <a:t>を実行しなさい</a:t>
            </a:r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lang="en-US" altLang="ja-JP" sz="2400" dirty="0"/>
              <a:t>select </a:t>
            </a:r>
            <a:r>
              <a:rPr lang="ja-JP" altLang="ja-JP" sz="2400" b="1" dirty="0"/>
              <a:t>科目名</a:t>
            </a:r>
            <a:r>
              <a:rPr lang="ja-JP" altLang="ja-JP" sz="2400" dirty="0"/>
              <a:t> </a:t>
            </a:r>
            <a:r>
              <a:rPr lang="en-US" altLang="ja-JP" sz="2400" dirty="0"/>
              <a:t>from </a:t>
            </a:r>
            <a:r>
              <a:rPr lang="ja-JP" altLang="ja-JP" sz="2400" dirty="0"/>
              <a:t>試験</a:t>
            </a:r>
            <a:r>
              <a:rPr lang="en-US" altLang="ja-JP" sz="2400" dirty="0"/>
              <a:t> </a:t>
            </a:r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lang="en-US" altLang="ja-JP" sz="2400" dirty="0"/>
              <a:t>where </a:t>
            </a:r>
            <a:r>
              <a:rPr lang="ja-JP" altLang="ja-JP" sz="2400" dirty="0"/>
              <a:t>成績</a:t>
            </a:r>
            <a:r>
              <a:rPr lang="en-US" altLang="ja-JP" sz="2400" dirty="0"/>
              <a:t> = (select </a:t>
            </a:r>
            <a:r>
              <a:rPr lang="en-US" altLang="ja-JP" sz="2400" b="1" dirty="0"/>
              <a:t>max</a:t>
            </a:r>
            <a:r>
              <a:rPr lang="en-US" altLang="ja-JP" sz="2400" dirty="0"/>
              <a:t>(</a:t>
            </a:r>
            <a:r>
              <a:rPr lang="ja-JP" altLang="ja-JP" sz="2400" dirty="0"/>
              <a:t>成績</a:t>
            </a:r>
            <a:r>
              <a:rPr lang="en-US" altLang="ja-JP" sz="2400" dirty="0"/>
              <a:t>) from </a:t>
            </a:r>
            <a:r>
              <a:rPr lang="ja-JP" altLang="ja-JP" sz="2400" dirty="0"/>
              <a:t>試験</a:t>
            </a:r>
            <a:r>
              <a:rPr lang="en-US" altLang="ja-JP" sz="2400" dirty="0"/>
              <a:t>);</a:t>
            </a:r>
            <a:endParaRPr lang="en-US" altLang="ja-JP" sz="2400" b="1" dirty="0"/>
          </a:p>
          <a:p>
            <a:pPr marL="0" indent="0">
              <a:buNone/>
            </a:pPr>
            <a:r>
              <a:rPr lang="ja-JP" altLang="en-US" sz="2400" dirty="0"/>
              <a:t>次の結果が得られることを確認しなさい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kumimoji="1" lang="ja-JP" altLang="en-US" smtClean="0"/>
              <a:t>39</a:t>
            </a:fld>
            <a:endParaRPr kumimoji="1"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2857500" y="3866495"/>
            <a:ext cx="4572000" cy="141096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ja-JP" sz="3000" dirty="0"/>
              <a:t>プロセッサ</a:t>
            </a:r>
          </a:p>
          <a:p>
            <a:pPr>
              <a:lnSpc>
                <a:spcPct val="150000"/>
              </a:lnSpc>
            </a:pPr>
            <a:r>
              <a:rPr lang="ja-JP" altLang="ja-JP" sz="3000" dirty="0"/>
              <a:t>組み込み</a:t>
            </a:r>
            <a:endParaRPr lang="ja-JP" altLang="en-US" sz="8625" dirty="0"/>
          </a:p>
        </p:txBody>
      </p:sp>
    </p:spTree>
    <p:extLst>
      <p:ext uri="{BB962C8B-B14F-4D97-AF65-F5344CB8AC3E}">
        <p14:creationId xmlns:p14="http://schemas.microsoft.com/office/powerpoint/2010/main" val="430842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今日の授業で行うこと（２）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1566688" y="1518788"/>
            <a:ext cx="3047591" cy="45399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400" dirty="0"/>
              <a:t>元データ</a:t>
            </a:r>
          </a:p>
        </p:txBody>
      </p:sp>
      <p:sp>
        <p:nvSpPr>
          <p:cNvPr id="5" name="右矢印 4"/>
          <p:cNvSpPr/>
          <p:nvPr/>
        </p:nvSpPr>
        <p:spPr>
          <a:xfrm>
            <a:off x="4252265" y="1987523"/>
            <a:ext cx="351955" cy="1201903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solidFill>
                <a:srgbClr val="FF0000"/>
              </a:solidFill>
            </a:endParaRPr>
          </a:p>
        </p:txBody>
      </p:sp>
      <p:sp>
        <p:nvSpPr>
          <p:cNvPr id="16" name="コンテンツ プレースホルダー 2"/>
          <p:cNvSpPr txBox="1">
            <a:spLocks/>
          </p:cNvSpPr>
          <p:nvPr/>
        </p:nvSpPr>
        <p:spPr>
          <a:xfrm>
            <a:off x="115237" y="4817267"/>
            <a:ext cx="8948891" cy="45399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700" b="1" dirty="0">
                <a:solidFill>
                  <a:srgbClr val="FF0000"/>
                </a:solidFill>
              </a:rPr>
              <a:t>最高点（１００点）をとった人は？</a:t>
            </a:r>
          </a:p>
        </p:txBody>
      </p:sp>
      <p:sp>
        <p:nvSpPr>
          <p:cNvPr id="24" name="コンテンツ プレースホルダー 2"/>
          <p:cNvSpPr txBox="1">
            <a:spLocks/>
          </p:cNvSpPr>
          <p:nvPr/>
        </p:nvSpPr>
        <p:spPr>
          <a:xfrm>
            <a:off x="42893" y="5212655"/>
            <a:ext cx="9144000" cy="52423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40000"/>
              </a:lnSpc>
              <a:buNone/>
            </a:pPr>
            <a:r>
              <a:rPr lang="en-US" altLang="ja-JP" sz="2100" dirty="0">
                <a:solidFill>
                  <a:srgbClr val="C00000"/>
                </a:solidFill>
              </a:rPr>
              <a:t>select</a:t>
            </a:r>
            <a:r>
              <a:rPr lang="en-US" altLang="ja-JP" sz="2100" dirty="0"/>
              <a:t> </a:t>
            </a:r>
            <a:r>
              <a:rPr lang="ja-JP" altLang="en-US" sz="2100" dirty="0"/>
              <a:t>氏名</a:t>
            </a:r>
            <a:r>
              <a:rPr lang="en-US" altLang="ja-JP" sz="2100" dirty="0"/>
              <a:t> </a:t>
            </a:r>
            <a:r>
              <a:rPr lang="en-US" altLang="ja-JP" sz="2100" dirty="0">
                <a:solidFill>
                  <a:srgbClr val="C00000"/>
                </a:solidFill>
              </a:rPr>
              <a:t>from </a:t>
            </a:r>
            <a:r>
              <a:rPr lang="ja-JP" altLang="en-US" sz="2100" dirty="0"/>
              <a:t>成績 </a:t>
            </a:r>
            <a:r>
              <a:rPr lang="en-US" altLang="ja-JP" sz="2100" dirty="0">
                <a:solidFill>
                  <a:srgbClr val="C00000"/>
                </a:solidFill>
              </a:rPr>
              <a:t>where</a:t>
            </a:r>
            <a:r>
              <a:rPr lang="en-US" altLang="ja-JP" sz="2100" dirty="0"/>
              <a:t> </a:t>
            </a:r>
            <a:r>
              <a:rPr lang="ja-JP" altLang="en-US" sz="2100" dirty="0"/>
              <a:t>得点 </a:t>
            </a:r>
            <a:r>
              <a:rPr lang="en-US" altLang="ja-JP" sz="2100" dirty="0">
                <a:solidFill>
                  <a:srgbClr val="C00000"/>
                </a:solidFill>
              </a:rPr>
              <a:t>= (select</a:t>
            </a:r>
            <a:r>
              <a:rPr lang="en-US" altLang="ja-JP" sz="2100" dirty="0"/>
              <a:t> </a:t>
            </a:r>
            <a:r>
              <a:rPr lang="en-US" altLang="ja-JP" sz="2100" dirty="0">
                <a:solidFill>
                  <a:srgbClr val="C00000"/>
                </a:solidFill>
              </a:rPr>
              <a:t>max(</a:t>
            </a:r>
            <a:r>
              <a:rPr lang="ja-JP" altLang="en-US" sz="2100" dirty="0"/>
              <a:t>得点</a:t>
            </a:r>
            <a:r>
              <a:rPr lang="en-US" altLang="ja-JP" sz="2100" dirty="0">
                <a:solidFill>
                  <a:srgbClr val="C00000"/>
                </a:solidFill>
              </a:rPr>
              <a:t>)</a:t>
            </a:r>
            <a:r>
              <a:rPr lang="ja-JP" altLang="en-US" sz="2100" dirty="0"/>
              <a:t> </a:t>
            </a:r>
            <a:r>
              <a:rPr lang="en-US" altLang="ja-JP" sz="2100" dirty="0">
                <a:solidFill>
                  <a:srgbClr val="C00000"/>
                </a:solidFill>
              </a:rPr>
              <a:t>from</a:t>
            </a:r>
            <a:r>
              <a:rPr lang="en-US" altLang="ja-JP" sz="2100" dirty="0"/>
              <a:t> </a:t>
            </a:r>
            <a:r>
              <a:rPr lang="ja-JP" altLang="en-US" sz="2100" dirty="0"/>
              <a:t>成績</a:t>
            </a:r>
            <a:r>
              <a:rPr lang="en-US" altLang="ja-JP" sz="2100" dirty="0">
                <a:solidFill>
                  <a:srgbClr val="C00000"/>
                </a:solidFill>
              </a:rPr>
              <a:t>)</a:t>
            </a:r>
            <a:r>
              <a:rPr lang="en-US" altLang="ja-JP" sz="2100" dirty="0"/>
              <a:t>;</a:t>
            </a:r>
            <a:endParaRPr lang="en-US" altLang="ja-JP" sz="2700" dirty="0"/>
          </a:p>
        </p:txBody>
      </p:sp>
      <p:sp>
        <p:nvSpPr>
          <p:cNvPr id="25" name="コンテンツ プレースホルダー 2"/>
          <p:cNvSpPr txBox="1">
            <a:spLocks/>
          </p:cNvSpPr>
          <p:nvPr/>
        </p:nvSpPr>
        <p:spPr>
          <a:xfrm>
            <a:off x="42892" y="2574847"/>
            <a:ext cx="3047591" cy="45399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400" b="1" dirty="0"/>
              <a:t>成績</a:t>
            </a:r>
          </a:p>
        </p:txBody>
      </p:sp>
      <p:graphicFrame>
        <p:nvGraphicFramePr>
          <p:cNvPr id="27" name="表 26"/>
          <p:cNvGraphicFramePr>
            <a:graphicFrameLocks noGrp="1"/>
          </p:cNvGraphicFramePr>
          <p:nvPr>
            <p:extLst/>
          </p:nvPr>
        </p:nvGraphicFramePr>
        <p:xfrm>
          <a:off x="748539" y="1846254"/>
          <a:ext cx="3188547" cy="2501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2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28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28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45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氏名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科目名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得点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564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AA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dirty="0"/>
                        <a:t>国語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90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4564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BB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dirty="0"/>
                        <a:t>算数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80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893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CC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dirty="0"/>
                        <a:t>国語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100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6893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DD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dirty="0"/>
                        <a:t>国語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95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893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DD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dirty="0"/>
                        <a:t>算数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90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893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EE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dirty="0"/>
                        <a:t>英語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90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円/楕円 11"/>
          <p:cNvSpPr/>
          <p:nvPr/>
        </p:nvSpPr>
        <p:spPr>
          <a:xfrm>
            <a:off x="3401080" y="2835688"/>
            <a:ext cx="488738" cy="38631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28" name="表 27"/>
          <p:cNvGraphicFramePr>
            <a:graphicFrameLocks noGrp="1"/>
          </p:cNvGraphicFramePr>
          <p:nvPr>
            <p:extLst/>
          </p:nvPr>
        </p:nvGraphicFramePr>
        <p:xfrm>
          <a:off x="4914815" y="2186227"/>
          <a:ext cx="1062849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2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/>
                        <a:t>得点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/>
                        <a:t>100</a:t>
                      </a:r>
                      <a:endParaRPr kumimoji="1" lang="ja-JP" altLang="en-US" sz="2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9" name="表 28"/>
          <p:cNvGraphicFramePr>
            <a:graphicFrameLocks noGrp="1"/>
          </p:cNvGraphicFramePr>
          <p:nvPr>
            <p:extLst/>
          </p:nvPr>
        </p:nvGraphicFramePr>
        <p:xfrm>
          <a:off x="6976146" y="2205685"/>
          <a:ext cx="1062849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2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/>
                        <a:t>氏名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/>
                        <a:t>CC</a:t>
                      </a:r>
                      <a:endParaRPr kumimoji="1" lang="ja-JP" altLang="en-US" sz="2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0" name="右矢印 29"/>
          <p:cNvSpPr/>
          <p:nvPr/>
        </p:nvSpPr>
        <p:spPr>
          <a:xfrm>
            <a:off x="6300928" y="1993354"/>
            <a:ext cx="351955" cy="1201903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14744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/>
              <a:t>問題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（４）前のページを参考に、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b="1" u="sng" dirty="0"/>
              <a:t>試験のテーブルから，「成績」が「最高値」である「学生番号」を得るＳＱＬ</a:t>
            </a:r>
            <a:r>
              <a:rPr lang="ja-JP" altLang="en-US" dirty="0"/>
              <a:t>を考えなさい．パソコンで実行して確認しなさい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（５）</a:t>
            </a:r>
            <a:r>
              <a:rPr lang="ja-JP" altLang="ja-JP" b="1" dirty="0"/>
              <a:t>試験</a:t>
            </a:r>
            <a:r>
              <a:rPr lang="ja-JP" altLang="ja-JP" dirty="0"/>
              <a:t>のテーブルから，「成績」が「</a:t>
            </a:r>
            <a:r>
              <a:rPr lang="ja-JP" altLang="ja-JP" b="1" dirty="0"/>
              <a:t>最低値</a:t>
            </a:r>
            <a:r>
              <a:rPr lang="ja-JP" altLang="ja-JP" dirty="0"/>
              <a:t>」である「学生番号」</a:t>
            </a:r>
            <a:r>
              <a:rPr lang="ja-JP" altLang="en-US" b="1" u="sng" dirty="0"/>
              <a:t>を得るＳＱＬ</a:t>
            </a:r>
            <a:r>
              <a:rPr lang="ja-JP" altLang="en-US" dirty="0"/>
              <a:t>を考えなさい．パソコンで実行して確認しなさい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max </a:t>
            </a:r>
            <a:r>
              <a:rPr lang="ja-JP" altLang="en-US" dirty="0"/>
              <a:t>のかわりに</a:t>
            </a:r>
            <a:r>
              <a:rPr lang="ja-JP" altLang="ja-JP" dirty="0"/>
              <a:t>「</a:t>
            </a:r>
            <a:r>
              <a:rPr lang="en-US" altLang="ja-JP" dirty="0"/>
              <a:t>min</a:t>
            </a:r>
            <a:r>
              <a:rPr lang="ja-JP" altLang="ja-JP" dirty="0"/>
              <a:t>」をつかうことを考えなさい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kumimoji="1" lang="ja-JP" altLang="en-US" smtClean="0"/>
              <a:t>40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380030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5250" y="1159321"/>
            <a:ext cx="9048750" cy="2926904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ja-JP" sz="2400" b="1" dirty="0"/>
              <a:t>試験</a:t>
            </a:r>
            <a:r>
              <a:rPr lang="ja-JP" altLang="ja-JP" sz="2400" dirty="0"/>
              <a:t>のテーブルを使い，</a:t>
            </a:r>
            <a:r>
              <a:rPr lang="ja-JP" altLang="ja-JP" sz="2400" b="1" dirty="0"/>
              <a:t>「学生番号」が「</a:t>
            </a:r>
            <a:r>
              <a:rPr lang="en-US" altLang="ja-JP" sz="2400" b="1" dirty="0"/>
              <a:t>101</a:t>
            </a:r>
            <a:r>
              <a:rPr lang="ja-JP" altLang="ja-JP" sz="2400" b="1" dirty="0"/>
              <a:t>」である学生が受けた試験と同じ科目名の試験を１つでも受けた学生</a:t>
            </a:r>
            <a:r>
              <a:rPr lang="ja-JP" altLang="ja-JP" sz="2400" dirty="0"/>
              <a:t>の学生番号を</a:t>
            </a:r>
            <a:r>
              <a:rPr lang="ja-JP" altLang="en-US" sz="2400" dirty="0"/>
              <a:t>得る、次の</a:t>
            </a:r>
            <a:r>
              <a:rPr lang="en-US" altLang="ja-JP" sz="2400" dirty="0"/>
              <a:t>SQL</a:t>
            </a:r>
            <a:r>
              <a:rPr lang="ja-JP" altLang="en-US" sz="2400" dirty="0"/>
              <a:t>を実行しなさい</a:t>
            </a:r>
          </a:p>
          <a:p>
            <a:pPr marL="0" indent="0">
              <a:buNone/>
            </a:pPr>
            <a:r>
              <a:rPr lang="en-US" altLang="ja-JP" sz="2400" dirty="0"/>
              <a:t>select </a:t>
            </a:r>
            <a:r>
              <a:rPr lang="ja-JP" altLang="ja-JP" sz="2400" dirty="0"/>
              <a:t>学生番号</a:t>
            </a:r>
            <a:r>
              <a:rPr lang="en-US" altLang="ja-JP" sz="2400" dirty="0"/>
              <a:t> from </a:t>
            </a:r>
            <a:r>
              <a:rPr lang="ja-JP" altLang="ja-JP" sz="2400" dirty="0"/>
              <a:t>試験</a:t>
            </a:r>
            <a:r>
              <a:rPr lang="en-US" altLang="ja-JP" sz="2400" dirty="0"/>
              <a:t> </a:t>
            </a:r>
          </a:p>
          <a:p>
            <a:pPr marL="0" indent="0">
              <a:buNone/>
            </a:pPr>
            <a:r>
              <a:rPr lang="en-US" altLang="ja-JP" sz="2400" dirty="0"/>
              <a:t>where </a:t>
            </a:r>
            <a:r>
              <a:rPr lang="ja-JP" altLang="ja-JP" sz="2400" dirty="0"/>
              <a:t>科目名 </a:t>
            </a:r>
            <a:r>
              <a:rPr lang="en-US" altLang="ja-JP" sz="2400" dirty="0"/>
              <a:t>in (select </a:t>
            </a:r>
            <a:r>
              <a:rPr lang="ja-JP" altLang="ja-JP" sz="2400" dirty="0"/>
              <a:t>科目名</a:t>
            </a:r>
            <a:r>
              <a:rPr lang="en-US" altLang="ja-JP" sz="2400" dirty="0"/>
              <a:t> from </a:t>
            </a:r>
            <a:r>
              <a:rPr lang="ja-JP" altLang="ja-JP" sz="2400" dirty="0"/>
              <a:t>試験</a:t>
            </a:r>
            <a:r>
              <a:rPr lang="en-US" altLang="ja-JP" sz="2400" dirty="0"/>
              <a:t> where </a:t>
            </a:r>
            <a:r>
              <a:rPr lang="ja-JP" altLang="ja-JP" sz="2400" dirty="0"/>
              <a:t>学生番号</a:t>
            </a:r>
            <a:r>
              <a:rPr lang="en-US" altLang="ja-JP" sz="2400" dirty="0"/>
              <a:t> = 101);</a:t>
            </a:r>
          </a:p>
          <a:p>
            <a:pPr marL="0" indent="0">
              <a:buNone/>
            </a:pPr>
            <a:r>
              <a:rPr lang="ja-JP" altLang="en-US" sz="2400" dirty="0"/>
              <a:t>次の結果が得られることを確認しなさい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kumimoji="1" lang="ja-JP" altLang="en-US" smtClean="0"/>
              <a:t>41</a:t>
            </a:fld>
            <a:endParaRPr kumimoji="1"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1819275" y="3708604"/>
            <a:ext cx="56007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/>
              <a:t>101</a:t>
            </a:r>
          </a:p>
          <a:p>
            <a:r>
              <a:rPr lang="en-US" altLang="ja-JP" sz="2400" dirty="0"/>
              <a:t>101</a:t>
            </a:r>
            <a:endParaRPr lang="ja-JP" altLang="ja-JP" sz="2400" dirty="0"/>
          </a:p>
          <a:p>
            <a:r>
              <a:rPr lang="en-US" altLang="ja-JP" sz="2400" dirty="0"/>
              <a:t>103</a:t>
            </a:r>
            <a:endParaRPr lang="ja-JP" altLang="ja-JP" sz="2400" dirty="0"/>
          </a:p>
          <a:p>
            <a:r>
              <a:rPr lang="en-US" altLang="ja-JP" sz="2400" dirty="0"/>
              <a:t>201</a:t>
            </a:r>
          </a:p>
          <a:p>
            <a:r>
              <a:rPr lang="en-US" altLang="ja-JP" sz="2400" dirty="0"/>
              <a:t> ※ 101 </a:t>
            </a:r>
            <a:r>
              <a:rPr lang="ja-JP" altLang="en-US" sz="2400" dirty="0"/>
              <a:t>が複数あるのは間違いではない</a:t>
            </a:r>
            <a:endParaRPr lang="en-US" altLang="ja-JP" sz="17925" dirty="0"/>
          </a:p>
        </p:txBody>
      </p:sp>
    </p:spTree>
    <p:extLst>
      <p:ext uri="{BB962C8B-B14F-4D97-AF65-F5344CB8AC3E}">
        <p14:creationId xmlns:p14="http://schemas.microsoft.com/office/powerpoint/2010/main" val="28402197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/>
              <a:t>問題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sz="2400" dirty="0"/>
              <a:t>（６）前のページを参考に、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ja-JP" sz="2400" b="1" dirty="0"/>
              <a:t>「学生番号」が「</a:t>
            </a:r>
            <a:r>
              <a:rPr lang="en-US" altLang="ja-JP" sz="2400" b="1" dirty="0"/>
              <a:t>201</a:t>
            </a:r>
            <a:r>
              <a:rPr lang="ja-JP" altLang="ja-JP" sz="2400" b="1" dirty="0"/>
              <a:t>」である学生が受けた試験と同じ科目名の試験を１つでも受けた学生の学生番号</a:t>
            </a:r>
            <a:endParaRPr lang="en-US" altLang="ja-JP" sz="2400" b="1" dirty="0"/>
          </a:p>
          <a:p>
            <a:pPr marL="0" indent="0">
              <a:buNone/>
            </a:pPr>
            <a:r>
              <a:rPr lang="ja-JP" altLang="en-US" sz="2400" b="1" u="sng" dirty="0"/>
              <a:t>をＳＱＬ</a:t>
            </a:r>
            <a:r>
              <a:rPr lang="ja-JP" altLang="en-US" sz="2400" dirty="0"/>
              <a:t>を考えなさい．パソコンで実行して確認しなさい</a:t>
            </a:r>
            <a:endParaRPr lang="en-US" altLang="ja-JP" sz="2400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kumimoji="1" lang="ja-JP" altLang="en-US" smtClean="0"/>
              <a:t>42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6842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今日学習することはなぜ大切なのか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40426" y="4884138"/>
            <a:ext cx="7334869" cy="794930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kumimoji="1" lang="ja-JP" altLang="en-US" b="1" dirty="0"/>
              <a:t>問い合わせ（クエリ）の結果</a:t>
            </a:r>
            <a:r>
              <a:rPr kumimoji="1" lang="ja-JP" altLang="en-US" dirty="0"/>
              <a:t>を使った</a:t>
            </a:r>
            <a:r>
              <a:rPr kumimoji="1" lang="ja-JP" altLang="en-US" b="1" dirty="0"/>
              <a:t>問い合わせ（クエリ）</a:t>
            </a:r>
            <a:r>
              <a:rPr kumimoji="1" lang="ja-JP" altLang="en-US" dirty="0"/>
              <a:t>ができるようになる．複数のテーブルがあってもＯＫ</a:t>
            </a:r>
          </a:p>
        </p:txBody>
      </p:sp>
      <p:sp>
        <p:nvSpPr>
          <p:cNvPr id="9" name="角丸四角形 8"/>
          <p:cNvSpPr/>
          <p:nvPr/>
        </p:nvSpPr>
        <p:spPr>
          <a:xfrm>
            <a:off x="555951" y="4712050"/>
            <a:ext cx="7403485" cy="1170047"/>
          </a:xfrm>
          <a:prstGeom prst="roundRect">
            <a:avLst/>
          </a:prstGeom>
          <a:noFill/>
          <a:ln w="57150">
            <a:solidFill>
              <a:schemeClr val="tx1"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1" name="右矢印 10"/>
          <p:cNvSpPr/>
          <p:nvPr/>
        </p:nvSpPr>
        <p:spPr>
          <a:xfrm>
            <a:off x="4288564" y="1755965"/>
            <a:ext cx="351955" cy="1201903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solidFill>
                <a:srgbClr val="FF0000"/>
              </a:solidFill>
            </a:endParaRPr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/>
          </p:nvPr>
        </p:nvGraphicFramePr>
        <p:xfrm>
          <a:off x="784838" y="1614696"/>
          <a:ext cx="3188547" cy="2501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2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28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28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45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氏名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科目名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得点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564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AA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dirty="0"/>
                        <a:t>国語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90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4564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BB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dirty="0"/>
                        <a:t>算数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80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893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CC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dirty="0"/>
                        <a:t>国語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100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6893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DD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dirty="0"/>
                        <a:t>国語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95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893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DD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dirty="0"/>
                        <a:t>算数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90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893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EE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dirty="0"/>
                        <a:t>英語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90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5" name="表 14"/>
          <p:cNvGraphicFramePr>
            <a:graphicFrameLocks noGrp="1"/>
          </p:cNvGraphicFramePr>
          <p:nvPr>
            <p:extLst/>
          </p:nvPr>
        </p:nvGraphicFramePr>
        <p:xfrm>
          <a:off x="4951115" y="1954669"/>
          <a:ext cx="1062849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2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/>
                        <a:t>得点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/>
                        <a:t>100</a:t>
                      </a:r>
                      <a:endParaRPr kumimoji="1" lang="ja-JP" altLang="en-US" sz="2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6" name="表 15"/>
          <p:cNvGraphicFramePr>
            <a:graphicFrameLocks noGrp="1"/>
          </p:cNvGraphicFramePr>
          <p:nvPr>
            <p:extLst/>
          </p:nvPr>
        </p:nvGraphicFramePr>
        <p:xfrm>
          <a:off x="7012445" y="1974127"/>
          <a:ext cx="1062849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2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/>
                        <a:t>氏名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100" dirty="0"/>
                        <a:t>CC</a:t>
                      </a:r>
                      <a:endParaRPr kumimoji="1" lang="ja-JP" altLang="en-US" sz="2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" name="右矢印 16"/>
          <p:cNvSpPr/>
          <p:nvPr/>
        </p:nvSpPr>
        <p:spPr>
          <a:xfrm>
            <a:off x="6337227" y="1761796"/>
            <a:ext cx="351955" cy="1201903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solidFill>
                <a:srgbClr val="FF0000"/>
              </a:solidFill>
            </a:endParaRPr>
          </a:p>
        </p:txBody>
      </p:sp>
      <p:sp>
        <p:nvSpPr>
          <p:cNvPr id="18" name="円/楕円 17"/>
          <p:cNvSpPr/>
          <p:nvPr/>
        </p:nvSpPr>
        <p:spPr>
          <a:xfrm>
            <a:off x="3476563" y="2629362"/>
            <a:ext cx="488738" cy="38631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2222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SQL </a:t>
            </a:r>
            <a:r>
              <a:rPr lang="ja-JP" altLang="en-US" dirty="0"/>
              <a:t>の書き方の例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1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09550" y="1810526"/>
            <a:ext cx="8753475" cy="2873201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ja-JP" sz="2700" dirty="0">
                <a:solidFill>
                  <a:srgbClr val="C00000"/>
                </a:solidFill>
              </a:rPr>
              <a:t>SELECT</a:t>
            </a:r>
            <a:r>
              <a:rPr lang="en-US" altLang="ja-JP" sz="2700" dirty="0"/>
              <a:t> </a:t>
            </a:r>
            <a:r>
              <a:rPr lang="ja-JP" altLang="en-US" sz="2700" dirty="0"/>
              <a:t>＜</a:t>
            </a:r>
            <a:r>
              <a:rPr lang="en-US" altLang="ja-JP" sz="2700" dirty="0">
                <a:latin typeface="Inconsolata" panose="020B0609030003000000" pitchFamily="49" charset="0"/>
              </a:rPr>
              <a:t>*</a:t>
            </a:r>
            <a:r>
              <a:rPr lang="en-US" altLang="ja-JP" sz="2700" dirty="0"/>
              <a:t> </a:t>
            </a:r>
            <a:r>
              <a:rPr lang="ja-JP" altLang="en-US" sz="2700" dirty="0"/>
              <a:t>やフィールド名の並び＞</a:t>
            </a:r>
            <a:endParaRPr lang="en-US" altLang="ja-JP" sz="2700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ja-JP" sz="2700" dirty="0">
                <a:solidFill>
                  <a:srgbClr val="C00000"/>
                </a:solidFill>
              </a:rPr>
              <a:t>FROM</a:t>
            </a:r>
            <a:r>
              <a:rPr lang="en-US" altLang="ja-JP" sz="2700" dirty="0"/>
              <a:t> </a:t>
            </a:r>
            <a:r>
              <a:rPr lang="ja-JP" altLang="en-US" sz="2700" dirty="0"/>
              <a:t>＜テーブル名の並び＞</a:t>
            </a:r>
            <a:endParaRPr lang="en-US" altLang="ja-JP" sz="2700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ja-JP" sz="2700" dirty="0">
                <a:solidFill>
                  <a:srgbClr val="C00000"/>
                </a:solidFill>
              </a:rPr>
              <a:t>WHERE </a:t>
            </a:r>
            <a:r>
              <a:rPr lang="ja-JP" altLang="en-US" sz="2700" dirty="0"/>
              <a:t>＜選択条件＞</a:t>
            </a:r>
            <a:endParaRPr lang="en-US" altLang="ja-JP" sz="2700" dirty="0"/>
          </a:p>
          <a:p>
            <a:pPr marL="0" indent="0">
              <a:lnSpc>
                <a:spcPct val="150000"/>
              </a:lnSpc>
              <a:buNone/>
            </a:pPr>
            <a:endParaRPr lang="en-US" altLang="ja-JP" sz="2700" dirty="0"/>
          </a:p>
        </p:txBody>
      </p:sp>
      <p:cxnSp>
        <p:nvCxnSpPr>
          <p:cNvPr id="17" name="直線矢印コネクタ 16"/>
          <p:cNvCxnSpPr/>
          <p:nvPr/>
        </p:nvCxnSpPr>
        <p:spPr>
          <a:xfrm flipH="1" flipV="1">
            <a:off x="4760323" y="2967991"/>
            <a:ext cx="715648" cy="1613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5672779" y="2894329"/>
            <a:ext cx="3013967" cy="1061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100" b="1" dirty="0"/>
              <a:t>2</a:t>
            </a:r>
            <a:r>
              <a:rPr kumimoji="1" lang="ja-JP" altLang="en-US" sz="2100" b="1" dirty="0"/>
              <a:t>つ以上</a:t>
            </a:r>
            <a:r>
              <a:rPr kumimoji="1" lang="ja-JP" altLang="en-US" sz="2100" dirty="0"/>
              <a:t>の</a:t>
            </a:r>
            <a:r>
              <a:rPr lang="ja-JP" altLang="en-US" sz="2100" dirty="0"/>
              <a:t>テーブル名を</a:t>
            </a:r>
            <a:endParaRPr lang="en-US" altLang="ja-JP" sz="2100" dirty="0"/>
          </a:p>
          <a:p>
            <a:r>
              <a:rPr kumimoji="1" lang="ja-JP" altLang="en-US" sz="2100" dirty="0"/>
              <a:t>並べるので、</a:t>
            </a:r>
            <a:endParaRPr kumimoji="1" lang="en-US" altLang="ja-JP" sz="2100" dirty="0"/>
          </a:p>
          <a:p>
            <a:r>
              <a:rPr kumimoji="1" lang="ja-JP" altLang="en-US" sz="2100" dirty="0"/>
              <a:t>半角カンマで</a:t>
            </a:r>
            <a:r>
              <a:rPr kumimoji="1" lang="ja-JP" altLang="en-US" sz="2100" b="1" dirty="0"/>
              <a:t>区切る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1534302" y="3318444"/>
            <a:ext cx="2056448" cy="582930"/>
          </a:xfrm>
          <a:prstGeom prst="rect">
            <a:avLst/>
          </a:prstGeom>
          <a:noFill/>
          <a:ln w="57150">
            <a:solidFill>
              <a:srgbClr val="FF0000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cxnSp>
        <p:nvCxnSpPr>
          <p:cNvPr id="24" name="直線矢印コネクタ 23"/>
          <p:cNvCxnSpPr/>
          <p:nvPr/>
        </p:nvCxnSpPr>
        <p:spPr>
          <a:xfrm flipH="1">
            <a:off x="3535418" y="1523134"/>
            <a:ext cx="758325" cy="3243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4423525" y="1342318"/>
            <a:ext cx="260840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100" b="1" dirty="0"/>
              <a:t>2</a:t>
            </a:r>
            <a:r>
              <a:rPr kumimoji="1" lang="ja-JP" altLang="en-US" sz="2100" b="1" dirty="0"/>
              <a:t>つ以上</a:t>
            </a:r>
            <a:r>
              <a:rPr kumimoji="1" lang="ja-JP" altLang="en-US" sz="2100" dirty="0"/>
              <a:t>のときは</a:t>
            </a:r>
            <a:endParaRPr kumimoji="1" lang="en-US" altLang="ja-JP" sz="2100" dirty="0"/>
          </a:p>
          <a:p>
            <a:r>
              <a:rPr kumimoji="1" lang="ja-JP" altLang="en-US" sz="2100" dirty="0"/>
              <a:t>半角カンマで</a:t>
            </a:r>
            <a:r>
              <a:rPr kumimoji="1" lang="ja-JP" altLang="en-US" sz="2100" b="1" dirty="0"/>
              <a:t>区切る</a:t>
            </a:r>
          </a:p>
        </p:txBody>
      </p:sp>
    </p:spTree>
    <p:extLst>
      <p:ext uri="{BB962C8B-B14F-4D97-AF65-F5344CB8AC3E}">
        <p14:creationId xmlns:p14="http://schemas.microsoft.com/office/powerpoint/2010/main" val="1757936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SQL </a:t>
            </a:r>
            <a:r>
              <a:rPr lang="ja-JP" altLang="en-US" dirty="0"/>
              <a:t>の書き方の例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1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09550" y="1810526"/>
            <a:ext cx="8753475" cy="2873201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ja-JP" sz="2700" dirty="0">
                <a:solidFill>
                  <a:srgbClr val="C00000"/>
                </a:solidFill>
              </a:rPr>
              <a:t>SELECT</a:t>
            </a:r>
            <a:r>
              <a:rPr lang="en-US" altLang="ja-JP" sz="2700" dirty="0"/>
              <a:t> </a:t>
            </a:r>
            <a:r>
              <a:rPr lang="ja-JP" altLang="en-US" sz="2700" dirty="0"/>
              <a:t>＜</a:t>
            </a:r>
            <a:r>
              <a:rPr lang="en-US" altLang="ja-JP" sz="2700" dirty="0">
                <a:latin typeface="Inconsolata" panose="020B0609030003000000" pitchFamily="49" charset="0"/>
              </a:rPr>
              <a:t>*</a:t>
            </a:r>
            <a:r>
              <a:rPr lang="en-US" altLang="ja-JP" sz="2700" dirty="0"/>
              <a:t> </a:t>
            </a:r>
            <a:r>
              <a:rPr lang="ja-JP" altLang="en-US" sz="2700" dirty="0"/>
              <a:t>やフィールド名の並び＞</a:t>
            </a:r>
            <a:endParaRPr lang="en-US" altLang="ja-JP" sz="2700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ja-JP" sz="2700" dirty="0">
                <a:solidFill>
                  <a:srgbClr val="C00000"/>
                </a:solidFill>
              </a:rPr>
              <a:t>FROM</a:t>
            </a:r>
            <a:r>
              <a:rPr lang="en-US" altLang="ja-JP" sz="2700" dirty="0"/>
              <a:t> </a:t>
            </a:r>
            <a:r>
              <a:rPr lang="ja-JP" altLang="en-US" sz="2700" dirty="0"/>
              <a:t>＜テーブル名の並び＞</a:t>
            </a:r>
            <a:endParaRPr lang="en-US" altLang="ja-JP" sz="2700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ja-JP" sz="2700" dirty="0">
                <a:solidFill>
                  <a:srgbClr val="C00000"/>
                </a:solidFill>
              </a:rPr>
              <a:t>WHERE </a:t>
            </a:r>
            <a:r>
              <a:rPr lang="ja-JP" altLang="en-US" sz="2700" dirty="0"/>
              <a:t>＜選択条件＞</a:t>
            </a:r>
            <a:endParaRPr lang="en-US" altLang="ja-JP" sz="2700" dirty="0"/>
          </a:p>
          <a:p>
            <a:pPr marL="0" indent="0">
              <a:lnSpc>
                <a:spcPct val="150000"/>
              </a:lnSpc>
              <a:buNone/>
            </a:pPr>
            <a:endParaRPr lang="en-US" altLang="ja-JP" sz="2700" dirty="0"/>
          </a:p>
        </p:txBody>
      </p:sp>
      <p:grpSp>
        <p:nvGrpSpPr>
          <p:cNvPr id="12" name="グループ化 11"/>
          <p:cNvGrpSpPr/>
          <p:nvPr/>
        </p:nvGrpSpPr>
        <p:grpSpPr>
          <a:xfrm>
            <a:off x="7149495" y="1284684"/>
            <a:ext cx="1569661" cy="1463922"/>
            <a:chOff x="9797774" y="1209670"/>
            <a:chExt cx="2092881" cy="1951895"/>
          </a:xfrm>
        </p:grpSpPr>
        <p:sp>
          <p:nvSpPr>
            <p:cNvPr id="15" name="Text Box 1035"/>
            <p:cNvSpPr txBox="1">
              <a:spLocks noChangeArrowheads="1"/>
            </p:cNvSpPr>
            <p:nvPr/>
          </p:nvSpPr>
          <p:spPr bwMode="auto">
            <a:xfrm>
              <a:off x="9797774" y="2696823"/>
              <a:ext cx="2092881" cy="4647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rgbClr val="0033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rgbClr val="0033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rgbClr val="0033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rgbClr val="0033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rgbClr val="0033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sz="2000">
                  <a:solidFill>
                    <a:srgbClr val="0033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sz="2000">
                  <a:solidFill>
                    <a:srgbClr val="0033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sz="2000">
                  <a:solidFill>
                    <a:srgbClr val="0033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sz="2000">
                  <a:solidFill>
                    <a:srgbClr val="0033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ja-JP" altLang="en-US" sz="1800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まとめページ</a:t>
              </a:r>
            </a:p>
          </p:txBody>
        </p:sp>
        <p:pic>
          <p:nvPicPr>
            <p:cNvPr id="16" name="Picture 2" descr="http://3.bp.blogspot.com/-nYzwhfjYgF0/UOFKLhF54UI/AAAAAAAAKEs/hbFj1OvGjSE/s1600/bunbougu_note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01238" y="1209670"/>
              <a:ext cx="1909761" cy="14825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17" name="直線矢印コネクタ 16"/>
          <p:cNvCxnSpPr/>
          <p:nvPr/>
        </p:nvCxnSpPr>
        <p:spPr>
          <a:xfrm flipH="1" flipV="1">
            <a:off x="4760323" y="2967991"/>
            <a:ext cx="715648" cy="1613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5672779" y="2894329"/>
            <a:ext cx="3013967" cy="1061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100" b="1" dirty="0"/>
              <a:t>2</a:t>
            </a:r>
            <a:r>
              <a:rPr kumimoji="1" lang="ja-JP" altLang="en-US" sz="2100" b="1" dirty="0"/>
              <a:t>つ以上</a:t>
            </a:r>
            <a:r>
              <a:rPr kumimoji="1" lang="ja-JP" altLang="en-US" sz="2100" dirty="0"/>
              <a:t>の</a:t>
            </a:r>
            <a:r>
              <a:rPr lang="ja-JP" altLang="en-US" sz="2100" dirty="0"/>
              <a:t>テーブル名を</a:t>
            </a:r>
            <a:endParaRPr lang="en-US" altLang="ja-JP" sz="2100" dirty="0"/>
          </a:p>
          <a:p>
            <a:r>
              <a:rPr kumimoji="1" lang="ja-JP" altLang="en-US" sz="2100" dirty="0"/>
              <a:t>並べるので、</a:t>
            </a:r>
            <a:endParaRPr kumimoji="1" lang="en-US" altLang="ja-JP" sz="2100" dirty="0"/>
          </a:p>
          <a:p>
            <a:r>
              <a:rPr kumimoji="1" lang="ja-JP" altLang="en-US" sz="2100" dirty="0"/>
              <a:t>半角カンマで</a:t>
            </a:r>
            <a:r>
              <a:rPr kumimoji="1" lang="ja-JP" altLang="en-US" sz="2100" b="1" dirty="0"/>
              <a:t>区切る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1534302" y="3318444"/>
            <a:ext cx="2056448" cy="582930"/>
          </a:xfrm>
          <a:prstGeom prst="rect">
            <a:avLst/>
          </a:prstGeom>
          <a:noFill/>
          <a:ln w="57150">
            <a:solidFill>
              <a:srgbClr val="FF0000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cxnSp>
        <p:nvCxnSpPr>
          <p:cNvPr id="24" name="直線矢印コネクタ 23"/>
          <p:cNvCxnSpPr/>
          <p:nvPr/>
        </p:nvCxnSpPr>
        <p:spPr>
          <a:xfrm flipH="1">
            <a:off x="3535418" y="1523134"/>
            <a:ext cx="758325" cy="3243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4423525" y="1342318"/>
            <a:ext cx="260840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100" b="1" dirty="0"/>
              <a:t>2</a:t>
            </a:r>
            <a:r>
              <a:rPr kumimoji="1" lang="ja-JP" altLang="en-US" sz="2100" b="1" dirty="0"/>
              <a:t>つ以上</a:t>
            </a:r>
            <a:r>
              <a:rPr kumimoji="1" lang="ja-JP" altLang="en-US" sz="2100" dirty="0"/>
              <a:t>のときは</a:t>
            </a:r>
            <a:endParaRPr kumimoji="1" lang="en-US" altLang="ja-JP" sz="2100" dirty="0"/>
          </a:p>
          <a:p>
            <a:r>
              <a:rPr kumimoji="1" lang="ja-JP" altLang="en-US" sz="2100" dirty="0"/>
              <a:t>半角カンマで</a:t>
            </a:r>
            <a:r>
              <a:rPr kumimoji="1" lang="ja-JP" altLang="en-US" sz="2100" b="1" dirty="0"/>
              <a:t>区切る</a:t>
            </a:r>
          </a:p>
        </p:txBody>
      </p:sp>
      <p:sp>
        <p:nvSpPr>
          <p:cNvPr id="3" name="上矢印 2"/>
          <p:cNvSpPr/>
          <p:nvPr/>
        </p:nvSpPr>
        <p:spPr>
          <a:xfrm>
            <a:off x="1697527" y="3986367"/>
            <a:ext cx="941942" cy="28093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642423" y="4010929"/>
            <a:ext cx="153118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100" b="1" dirty="0">
                <a:solidFill>
                  <a:srgbClr val="FF0000"/>
                </a:solidFill>
              </a:rPr>
              <a:t>選択条件が</a:t>
            </a:r>
          </a:p>
        </p:txBody>
      </p:sp>
      <p:sp>
        <p:nvSpPr>
          <p:cNvPr id="20" name="コンテンツ プレースホルダー 2"/>
          <p:cNvSpPr txBox="1">
            <a:spLocks/>
          </p:cNvSpPr>
          <p:nvPr/>
        </p:nvSpPr>
        <p:spPr>
          <a:xfrm>
            <a:off x="1561707" y="4529697"/>
            <a:ext cx="5918207" cy="1404970"/>
          </a:xfrm>
          <a:prstGeom prst="rect">
            <a:avLst/>
          </a:prstGeom>
        </p:spPr>
        <p:txBody>
          <a:bodyPr vert="horz" lIns="68580" tIns="34290" rIns="68580" bIns="3429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ja-JP" altLang="en-US" sz="2400" dirty="0"/>
              <a:t>＜属性名＞ </a:t>
            </a:r>
            <a:r>
              <a:rPr lang="en-US" altLang="ja-JP" sz="2400" dirty="0">
                <a:solidFill>
                  <a:srgbClr val="C00000"/>
                </a:solidFill>
              </a:rPr>
              <a:t>IN ( SELECT</a:t>
            </a:r>
            <a:r>
              <a:rPr lang="en-US" altLang="ja-JP" sz="2400" dirty="0"/>
              <a:t> </a:t>
            </a:r>
            <a:r>
              <a:rPr lang="ja-JP" altLang="en-US" sz="2400" dirty="0"/>
              <a:t>＜フィールド名＞</a:t>
            </a:r>
            <a:endParaRPr lang="en-US" altLang="ja-JP" sz="2400" dirty="0"/>
          </a:p>
          <a:p>
            <a:pPr marL="0" indent="0">
              <a:lnSpc>
                <a:spcPct val="100000"/>
              </a:lnSpc>
              <a:buNone/>
            </a:pPr>
            <a:r>
              <a:rPr lang="en-US" altLang="ja-JP" sz="2400" dirty="0">
                <a:solidFill>
                  <a:srgbClr val="C00000"/>
                </a:solidFill>
              </a:rPr>
              <a:t>FROM</a:t>
            </a:r>
            <a:r>
              <a:rPr lang="en-US" altLang="ja-JP" sz="2400" dirty="0"/>
              <a:t> </a:t>
            </a:r>
            <a:r>
              <a:rPr lang="ja-JP" altLang="en-US" sz="2400" dirty="0"/>
              <a:t>＜テーブル名の並び＞</a:t>
            </a:r>
            <a:endParaRPr lang="en-US" altLang="ja-JP" sz="2400" dirty="0"/>
          </a:p>
          <a:p>
            <a:pPr marL="0" indent="0">
              <a:lnSpc>
                <a:spcPct val="100000"/>
              </a:lnSpc>
              <a:buNone/>
            </a:pPr>
            <a:r>
              <a:rPr lang="en-US" altLang="ja-JP" sz="2400" dirty="0">
                <a:solidFill>
                  <a:srgbClr val="C00000"/>
                </a:solidFill>
              </a:rPr>
              <a:t>WHERE </a:t>
            </a:r>
            <a:r>
              <a:rPr lang="ja-JP" altLang="en-US" sz="2400" dirty="0"/>
              <a:t>＜選択条件＞</a:t>
            </a:r>
            <a:r>
              <a:rPr lang="en-US" altLang="ja-JP" sz="2400" dirty="0">
                <a:solidFill>
                  <a:srgbClr val="C00000"/>
                </a:solidFill>
              </a:rPr>
              <a:t>)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127445" y="3978797"/>
            <a:ext cx="4501553" cy="41549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100" b="1" dirty="0">
                <a:solidFill>
                  <a:srgbClr val="FF0000"/>
                </a:solidFill>
              </a:rPr>
              <a:t>＜属性名＞ </a:t>
            </a:r>
            <a:r>
              <a:rPr kumimoji="1" lang="en-US" altLang="ja-JP" sz="2100" b="1" dirty="0">
                <a:solidFill>
                  <a:srgbClr val="C00000"/>
                </a:solidFill>
              </a:rPr>
              <a:t>IN ( </a:t>
            </a:r>
            <a:r>
              <a:rPr kumimoji="1" lang="ja-JP" altLang="en-US" sz="2100" b="1" dirty="0">
                <a:solidFill>
                  <a:srgbClr val="FF0000"/>
                </a:solidFill>
              </a:rPr>
              <a:t>＜</a:t>
            </a:r>
            <a:r>
              <a:rPr kumimoji="1" lang="en-US" altLang="ja-JP" sz="2100" b="1" dirty="0">
                <a:solidFill>
                  <a:srgbClr val="FF0000"/>
                </a:solidFill>
              </a:rPr>
              <a:t>SQL</a:t>
            </a:r>
            <a:r>
              <a:rPr kumimoji="1" lang="ja-JP" altLang="en-US" sz="2100" b="1" dirty="0">
                <a:solidFill>
                  <a:srgbClr val="FF0000"/>
                </a:solidFill>
              </a:rPr>
              <a:t>問い合わせ＞ </a:t>
            </a:r>
            <a:r>
              <a:rPr kumimoji="1" lang="en-US" altLang="ja-JP" sz="2100" b="1" dirty="0">
                <a:solidFill>
                  <a:srgbClr val="C00000"/>
                </a:solidFill>
              </a:rPr>
              <a:t>)</a:t>
            </a:r>
            <a:endParaRPr kumimoji="1" lang="ja-JP" altLang="en-US" sz="2100" b="1" dirty="0">
              <a:solidFill>
                <a:srgbClr val="C00000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749426" y="5428279"/>
            <a:ext cx="180049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100" b="1" dirty="0" err="1">
                <a:solidFill>
                  <a:srgbClr val="FF0000"/>
                </a:solidFill>
              </a:rPr>
              <a:t>のように</a:t>
            </a:r>
            <a:r>
              <a:rPr lang="ja-JP" altLang="en-US" sz="2100" b="1" dirty="0">
                <a:solidFill>
                  <a:srgbClr val="FF0000"/>
                </a:solidFill>
              </a:rPr>
              <a:t>なる</a:t>
            </a:r>
            <a:endParaRPr lang="en-US" altLang="ja-JP" sz="2100" b="1" dirty="0">
              <a:solidFill>
                <a:srgbClr val="FF0000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881004" y="4403344"/>
            <a:ext cx="126188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100" b="1" dirty="0">
                <a:solidFill>
                  <a:srgbClr val="FF0000"/>
                </a:solidFill>
              </a:rPr>
              <a:t>のときは</a:t>
            </a:r>
            <a:endParaRPr kumimoji="1" lang="ja-JP" altLang="en-US" sz="21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480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37744" y="2472820"/>
            <a:ext cx="8725281" cy="1085959"/>
          </a:xfrm>
        </p:spPr>
        <p:txBody>
          <a:bodyPr>
            <a:normAutofit/>
          </a:bodyPr>
          <a:lstStyle/>
          <a:p>
            <a:r>
              <a:rPr lang="en-US" altLang="ja-JP" sz="3975" dirty="0">
                <a:latin typeface="メイリオ" panose="020B0604030504040204" pitchFamily="50" charset="-128"/>
              </a:rPr>
              <a:t>5-1</a:t>
            </a:r>
            <a:r>
              <a:rPr lang="ja-JP" altLang="en-US" sz="3975" dirty="0">
                <a:latin typeface="メイリオ" panose="020B0604030504040204" pitchFamily="50" charset="-128"/>
              </a:rPr>
              <a:t> </a:t>
            </a:r>
            <a:r>
              <a:rPr lang="en-US" altLang="ja-JP" sz="3975" dirty="0">
                <a:latin typeface="メイリオ" panose="020B0604030504040204" pitchFamily="50" charset="-128"/>
              </a:rPr>
              <a:t>SQL </a:t>
            </a:r>
            <a:r>
              <a:rPr lang="ja-JP" altLang="en-US" sz="3975" dirty="0">
                <a:latin typeface="メイリオ" panose="020B0604030504040204" pitchFamily="50" charset="-128"/>
              </a:rPr>
              <a:t>の </a:t>
            </a:r>
            <a:r>
              <a:rPr lang="en-US" altLang="ja-JP" sz="3975" dirty="0">
                <a:latin typeface="メイリオ" panose="020B0604030504040204" pitchFamily="50" charset="-128"/>
              </a:rPr>
              <a:t>IN</a:t>
            </a:r>
            <a:endParaRPr lang="ja-JP" altLang="en-US" sz="3975" dirty="0">
              <a:latin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メイリオ" panose="020B0604030504040204" pitchFamily="50" charset="-128"/>
              </a:rPr>
              <a:pPr/>
              <a:t>8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メイリオ" panose="020B0604030504040204" pitchFamily="50" charset="-128"/>
            </a:endParaRPr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40630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/>
              <a:t>SQL </a:t>
            </a:r>
            <a:r>
              <a:rPr kumimoji="1" lang="ja-JP" altLang="en-US" dirty="0"/>
              <a:t>の </a:t>
            </a:r>
            <a:r>
              <a:rPr kumimoji="1" lang="en-US" altLang="ja-JP" dirty="0"/>
              <a:t>IN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kumimoji="1" lang="ja-JP" altLang="en-US" smtClean="0"/>
              <a:t>9</a:t>
            </a:fld>
            <a:endParaRPr kumimoji="1" lang="ja-JP" altLang="en-US" dirty="0"/>
          </a:p>
        </p:txBody>
      </p:sp>
      <p:grpSp>
        <p:nvGrpSpPr>
          <p:cNvPr id="5" name="グループ化 4"/>
          <p:cNvGrpSpPr/>
          <p:nvPr/>
        </p:nvGrpSpPr>
        <p:grpSpPr>
          <a:xfrm>
            <a:off x="7149495" y="1284684"/>
            <a:ext cx="1569661" cy="1463922"/>
            <a:chOff x="9797774" y="1209670"/>
            <a:chExt cx="2092881" cy="1951895"/>
          </a:xfrm>
        </p:grpSpPr>
        <p:sp>
          <p:nvSpPr>
            <p:cNvPr id="6" name="Text Box 1035"/>
            <p:cNvSpPr txBox="1">
              <a:spLocks noChangeArrowheads="1"/>
            </p:cNvSpPr>
            <p:nvPr/>
          </p:nvSpPr>
          <p:spPr bwMode="auto">
            <a:xfrm>
              <a:off x="9797774" y="2696823"/>
              <a:ext cx="2092881" cy="4647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rgbClr val="0033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rgbClr val="0033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rgbClr val="0033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rgbClr val="0033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rgbClr val="0033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sz="2000">
                  <a:solidFill>
                    <a:srgbClr val="0033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sz="2000">
                  <a:solidFill>
                    <a:srgbClr val="0033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sz="2000">
                  <a:solidFill>
                    <a:srgbClr val="0033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sz="2000">
                  <a:solidFill>
                    <a:srgbClr val="0033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ja-JP" altLang="en-US" sz="1800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まとめページ</a:t>
              </a:r>
            </a:p>
          </p:txBody>
        </p:sp>
        <p:pic>
          <p:nvPicPr>
            <p:cNvPr id="7" name="Picture 2" descr="http://3.bp.blogspot.com/-nYzwhfjYgF0/UOFKLhF54UI/AAAAAAAAKEs/hbFj1OvGjSE/s1600/bunbougu_note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01238" y="1209670"/>
              <a:ext cx="1909761" cy="14825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テキスト ボックス 7"/>
          <p:cNvSpPr txBox="1"/>
          <p:nvPr/>
        </p:nvSpPr>
        <p:spPr>
          <a:xfrm>
            <a:off x="594535" y="1738744"/>
            <a:ext cx="61063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700" dirty="0">
                <a:solidFill>
                  <a:srgbClr val="C80000"/>
                </a:solidFill>
              </a:rPr>
              <a:t>選択条件</a:t>
            </a:r>
            <a:r>
              <a:rPr kumimoji="1" lang="ja-JP" altLang="en-US" sz="2700" dirty="0">
                <a:solidFill>
                  <a:srgbClr val="003366"/>
                </a:solidFill>
              </a:rPr>
              <a:t>で，</a:t>
            </a:r>
            <a:r>
              <a:rPr kumimoji="1" lang="ja-JP" altLang="en-US" sz="2700" b="1" u="sng" dirty="0">
                <a:solidFill>
                  <a:srgbClr val="FF0000"/>
                </a:solidFill>
              </a:rPr>
              <a:t>複数</a:t>
            </a:r>
            <a:r>
              <a:rPr kumimoji="1" lang="ja-JP" altLang="en-US" sz="2700" dirty="0">
                <a:solidFill>
                  <a:srgbClr val="003366"/>
                </a:solidFill>
              </a:rPr>
              <a:t>の値の</a:t>
            </a:r>
            <a:r>
              <a:rPr kumimoji="1" lang="ja-JP" altLang="en-US" sz="2700" b="1" u="sng" dirty="0">
                <a:solidFill>
                  <a:srgbClr val="FF0000"/>
                </a:solidFill>
              </a:rPr>
              <a:t>どれか１つに</a:t>
            </a:r>
            <a:endParaRPr kumimoji="1" lang="en-US" altLang="ja-JP" sz="2700" b="1" u="sng" dirty="0">
              <a:solidFill>
                <a:srgbClr val="FF0000"/>
              </a:solidFill>
            </a:endParaRPr>
          </a:p>
          <a:p>
            <a:r>
              <a:rPr lang="ja-JP" altLang="en-US" sz="2700" b="1" u="sng" dirty="0">
                <a:solidFill>
                  <a:srgbClr val="FF0000"/>
                </a:solidFill>
              </a:rPr>
              <a:t>一致</a:t>
            </a:r>
            <a:r>
              <a:rPr lang="ja-JP" altLang="en-US" sz="2700" dirty="0">
                <a:solidFill>
                  <a:srgbClr val="003366"/>
                </a:solidFill>
              </a:rPr>
              <a:t>するという条件を指定したいとき</a:t>
            </a:r>
            <a:endParaRPr kumimoji="1" lang="ja-JP" altLang="en-US" sz="2700" dirty="0">
              <a:solidFill>
                <a:srgbClr val="003366"/>
              </a:solidFill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314325" y="1564306"/>
            <a:ext cx="6541260" cy="1161218"/>
          </a:xfrm>
          <a:prstGeom prst="roundRect">
            <a:avLst/>
          </a:prstGeom>
          <a:noFill/>
          <a:ln w="76200">
            <a:solidFill>
              <a:schemeClr val="tx1"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1" name="右矢印 10"/>
          <p:cNvSpPr/>
          <p:nvPr/>
        </p:nvSpPr>
        <p:spPr>
          <a:xfrm>
            <a:off x="4123155" y="3900831"/>
            <a:ext cx="351955" cy="8777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solidFill>
                <a:srgbClr val="FF0000"/>
              </a:solidFill>
            </a:endParaRPr>
          </a:p>
        </p:txBody>
      </p:sp>
      <p:sp>
        <p:nvSpPr>
          <p:cNvPr id="12" name="コンテンツ プレースホルダー 2"/>
          <p:cNvSpPr txBox="1">
            <a:spLocks/>
          </p:cNvSpPr>
          <p:nvPr/>
        </p:nvSpPr>
        <p:spPr>
          <a:xfrm>
            <a:off x="3980976" y="5071496"/>
            <a:ext cx="4362924" cy="835548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en-US" altLang="ja-JP" sz="1800" dirty="0">
                <a:solidFill>
                  <a:srgbClr val="C00000"/>
                </a:solidFill>
              </a:rPr>
              <a:t>SELECT</a:t>
            </a:r>
            <a:r>
              <a:rPr lang="en-US" altLang="ja-JP" sz="1800" dirty="0"/>
              <a:t> </a:t>
            </a:r>
            <a:r>
              <a:rPr lang="ja-JP" altLang="en-US" sz="1800" dirty="0"/>
              <a:t>氏名 </a:t>
            </a:r>
            <a:r>
              <a:rPr lang="en-US" altLang="ja-JP" sz="1800" dirty="0">
                <a:solidFill>
                  <a:srgbClr val="C00000"/>
                </a:solidFill>
              </a:rPr>
              <a:t>FROM</a:t>
            </a:r>
            <a:r>
              <a:rPr lang="en-US" altLang="ja-JP" sz="1800" dirty="0"/>
              <a:t> </a:t>
            </a:r>
            <a:r>
              <a:rPr lang="ja-JP" altLang="en-US" sz="1800" dirty="0"/>
              <a:t>成績 </a:t>
            </a:r>
            <a:endParaRPr lang="en-US" altLang="ja-JP" sz="1800" dirty="0"/>
          </a:p>
          <a:p>
            <a:pPr marL="0" indent="0">
              <a:lnSpc>
                <a:spcPct val="110000"/>
              </a:lnSpc>
              <a:buNone/>
            </a:pPr>
            <a:r>
              <a:rPr lang="en-US" altLang="ja-JP" sz="1800" dirty="0">
                <a:solidFill>
                  <a:srgbClr val="C00000"/>
                </a:solidFill>
              </a:rPr>
              <a:t>WHERE</a:t>
            </a:r>
            <a:r>
              <a:rPr lang="en-US" altLang="ja-JP" sz="1800" dirty="0"/>
              <a:t> </a:t>
            </a:r>
            <a:r>
              <a:rPr lang="ja-JP" altLang="en-US" sz="1800" dirty="0"/>
              <a:t>科目名 </a:t>
            </a:r>
            <a:r>
              <a:rPr lang="en-US" altLang="ja-JP" sz="1800" b="1" dirty="0">
                <a:solidFill>
                  <a:srgbClr val="C00000"/>
                </a:solidFill>
              </a:rPr>
              <a:t>IN </a:t>
            </a:r>
            <a:r>
              <a:rPr lang="en-US" altLang="ja-JP" sz="1800" b="1" dirty="0"/>
              <a:t>('</a:t>
            </a:r>
            <a:r>
              <a:rPr lang="ja-JP" altLang="en-US" sz="1800" b="1" dirty="0"/>
              <a:t>算数</a:t>
            </a:r>
            <a:r>
              <a:rPr lang="en-US" altLang="ja-JP" sz="1800" b="1" dirty="0"/>
              <a:t>', '</a:t>
            </a:r>
            <a:r>
              <a:rPr lang="ja-JP" altLang="en-US" sz="1800" b="1" dirty="0"/>
              <a:t>英語</a:t>
            </a:r>
            <a:r>
              <a:rPr lang="en-US" altLang="ja-JP" sz="1800" b="1" dirty="0"/>
              <a:t>');</a:t>
            </a:r>
            <a:endParaRPr lang="en-US" altLang="ja-JP" sz="2400" b="1" dirty="0"/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/>
          </p:nvPr>
        </p:nvGraphicFramePr>
        <p:xfrm>
          <a:off x="4688034" y="3853695"/>
          <a:ext cx="1062849" cy="1028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2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6085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kumimoji="1" lang="ja-JP" altLang="en-US" sz="1800" dirty="0"/>
                        <a:t>氏名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652">
                <a:tc>
                  <a:txBody>
                    <a:bodyPr/>
                    <a:lstStyle/>
                    <a:p>
                      <a:pPr algn="r">
                        <a:lnSpc>
                          <a:spcPct val="65000"/>
                        </a:lnSpc>
                      </a:pPr>
                      <a:r>
                        <a:rPr kumimoji="1" lang="en-US" altLang="ja-JP" sz="1800" dirty="0"/>
                        <a:t>BB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652">
                <a:tc>
                  <a:txBody>
                    <a:bodyPr/>
                    <a:lstStyle/>
                    <a:p>
                      <a:pPr algn="r">
                        <a:lnSpc>
                          <a:spcPct val="65000"/>
                        </a:lnSpc>
                      </a:pPr>
                      <a:r>
                        <a:rPr kumimoji="1" lang="en-US" altLang="ja-JP" sz="1800" dirty="0"/>
                        <a:t>DD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652">
                <a:tc>
                  <a:txBody>
                    <a:bodyPr/>
                    <a:lstStyle/>
                    <a:p>
                      <a:pPr algn="r">
                        <a:lnSpc>
                          <a:spcPct val="65000"/>
                        </a:lnSpc>
                      </a:pPr>
                      <a:r>
                        <a:rPr kumimoji="1" lang="en-US" altLang="ja-JP" sz="1800" dirty="0"/>
                        <a:t>EE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" name="テキスト ボックス 13"/>
          <p:cNvSpPr txBox="1"/>
          <p:nvPr/>
        </p:nvSpPr>
        <p:spPr>
          <a:xfrm>
            <a:off x="3707741" y="2994896"/>
            <a:ext cx="530145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100" dirty="0"/>
              <a:t>「</a:t>
            </a:r>
            <a:r>
              <a:rPr lang="ja-JP" altLang="en-US" sz="2100" b="1" dirty="0"/>
              <a:t>算数</a:t>
            </a:r>
            <a:r>
              <a:rPr kumimoji="1" lang="ja-JP" altLang="en-US" sz="2100" dirty="0"/>
              <a:t>」か「</a:t>
            </a:r>
            <a:r>
              <a:rPr kumimoji="1" lang="ja-JP" altLang="en-US" sz="2100" b="1" dirty="0"/>
              <a:t>英語</a:t>
            </a:r>
            <a:r>
              <a:rPr kumimoji="1" lang="ja-JP" altLang="en-US" sz="2100" dirty="0"/>
              <a:t>」を受講している人は？</a:t>
            </a:r>
            <a:endParaRPr kumimoji="1" lang="en-US" altLang="ja-JP" sz="2100" dirty="0"/>
          </a:p>
          <a:p>
            <a:r>
              <a:rPr lang="ja-JP" altLang="en-US" sz="2100" dirty="0"/>
              <a:t>（</a:t>
            </a:r>
            <a:r>
              <a:rPr lang="ja-JP" altLang="en-US" sz="2100" b="1" dirty="0"/>
              <a:t>どちらか１つ</a:t>
            </a:r>
            <a:r>
              <a:rPr lang="ja-JP" altLang="en-US" sz="2100" dirty="0"/>
              <a:t>あれば良い）</a:t>
            </a:r>
            <a:endParaRPr kumimoji="1" lang="ja-JP" altLang="en-US" sz="2100" dirty="0"/>
          </a:p>
        </p:txBody>
      </p:sp>
      <p:graphicFrame>
        <p:nvGraphicFramePr>
          <p:cNvPr id="15" name="表 14"/>
          <p:cNvGraphicFramePr>
            <a:graphicFrameLocks noGrp="1"/>
          </p:cNvGraphicFramePr>
          <p:nvPr>
            <p:extLst/>
          </p:nvPr>
        </p:nvGraphicFramePr>
        <p:xfrm>
          <a:off x="432261" y="2989671"/>
          <a:ext cx="3188547" cy="2499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2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28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28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氏名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科目名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得点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564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AA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dirty="0"/>
                        <a:t>国語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90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4564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BB</a:t>
                      </a:r>
                      <a:endParaRPr kumimoji="1" lang="ja-JP" altLang="en-US" sz="1800" dirty="0"/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dirty="0"/>
                        <a:t>算数</a:t>
                      </a: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80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893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CC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dirty="0"/>
                        <a:t>国語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100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6893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DD</a:t>
                      </a:r>
                      <a:endParaRPr kumimoji="1" lang="ja-JP" altLang="en-US" sz="1800" dirty="0"/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dirty="0"/>
                        <a:t>国語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95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893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DD</a:t>
                      </a:r>
                      <a:endParaRPr kumimoji="1" lang="ja-JP" altLang="en-US" sz="1800" dirty="0"/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dirty="0"/>
                        <a:t>算数</a:t>
                      </a: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90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893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EE</a:t>
                      </a:r>
                      <a:endParaRPr kumimoji="1" lang="ja-JP" altLang="en-US" sz="1800" dirty="0"/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dirty="0"/>
                        <a:t>英語</a:t>
                      </a: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/>
                        <a:t>90</a:t>
                      </a:r>
                      <a:endParaRPr kumimoji="1" lang="ja-JP" alt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1794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686</TotalTime>
  <Words>2226</Words>
  <Application>Microsoft Office PowerPoint</Application>
  <PresentationFormat>画面に合わせる (4:3)</PresentationFormat>
  <Paragraphs>613</Paragraphs>
  <Slides>42</Slides>
  <Notes>11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42</vt:i4>
      </vt:variant>
    </vt:vector>
  </HeadingPairs>
  <TitlesOfParts>
    <vt:vector size="52" baseType="lpstr">
      <vt:lpstr>Inconsolata</vt:lpstr>
      <vt:lpstr>ＭＳ 明朝</vt:lpstr>
      <vt:lpstr>メイリオ</vt:lpstr>
      <vt:lpstr>游ゴシック</vt:lpstr>
      <vt:lpstr>Arial</vt:lpstr>
      <vt:lpstr>Calibri</vt:lpstr>
      <vt:lpstr>Century</vt:lpstr>
      <vt:lpstr>Segoe UI</vt:lpstr>
      <vt:lpstr>Times New Roman</vt:lpstr>
      <vt:lpstr>Office テーマ</vt:lpstr>
      <vt:lpstr>副問い合わせ </vt:lpstr>
      <vt:lpstr>アウトライン</vt:lpstr>
      <vt:lpstr>今日の授業で行うこと（１）</vt:lpstr>
      <vt:lpstr>今日の授業で行うこと（２）</vt:lpstr>
      <vt:lpstr>今日学習することはなぜ大切なのか</vt:lpstr>
      <vt:lpstr>SQL の書き方の例</vt:lpstr>
      <vt:lpstr>SQL の書き方の例</vt:lpstr>
      <vt:lpstr>5-1 SQL の IN</vt:lpstr>
      <vt:lpstr>SQL の IN</vt:lpstr>
      <vt:lpstr>SQL の IN</vt:lpstr>
      <vt:lpstr>5-2 副問い合わせの例</vt:lpstr>
      <vt:lpstr>副問い合わせ</vt:lpstr>
      <vt:lpstr>副問い合わせ</vt:lpstr>
      <vt:lpstr>副問い合わせ</vt:lpstr>
      <vt:lpstr>こんな場合もあります</vt:lpstr>
      <vt:lpstr>副問い合わせ</vt:lpstr>
      <vt:lpstr>5-3 副問い合わせの記述法</vt:lpstr>
      <vt:lpstr>選択条件のバリエーション</vt:lpstr>
      <vt:lpstr>＜属性名＞ IN (＜SQL 問い合わせ＞) の例（１）</vt:lpstr>
      <vt:lpstr>＜属性名＞ IN (＜SQL 問い合わせ＞) の例（２）</vt:lpstr>
      <vt:lpstr>＜属性名＞ = (＜SQL 問い合わせ＞) の例</vt:lpstr>
      <vt:lpstr>5-4 副問い合わせを含む SQL </vt:lpstr>
      <vt:lpstr>実習タイム　その①　</vt:lpstr>
      <vt:lpstr>実習タイム　その① 　</vt:lpstr>
      <vt:lpstr>実習タイム　その① 　</vt:lpstr>
      <vt:lpstr>実習タイム　その①</vt:lpstr>
      <vt:lpstr>実習タイム　その①　</vt:lpstr>
      <vt:lpstr>実習タイム　その①　</vt:lpstr>
      <vt:lpstr>実習タイム　その①　</vt:lpstr>
      <vt:lpstr>チャレンジ課題</vt:lpstr>
      <vt:lpstr>課題　</vt:lpstr>
      <vt:lpstr>PowerPoint プレゼンテーション</vt:lpstr>
      <vt:lpstr>課題　</vt:lpstr>
      <vt:lpstr>課題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 の活用</dc:title>
  <dc:creator>kaneko kunihiko</dc:creator>
  <cp:lastModifiedBy>金子　邦彦</cp:lastModifiedBy>
  <cp:revision>38</cp:revision>
  <dcterms:created xsi:type="dcterms:W3CDTF">2019-11-02T00:06:04Z</dcterms:created>
  <dcterms:modified xsi:type="dcterms:W3CDTF">2022-06-17T08:41:10Z</dcterms:modified>
</cp:coreProperties>
</file>