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2"/>
  </p:notesMasterIdLst>
  <p:sldIdLst>
    <p:sldId id="1037" r:id="rId3"/>
    <p:sldId id="572" r:id="rId4"/>
    <p:sldId id="675" r:id="rId5"/>
    <p:sldId id="676" r:id="rId6"/>
    <p:sldId id="677" r:id="rId7"/>
    <p:sldId id="678" r:id="rId8"/>
    <p:sldId id="679" r:id="rId9"/>
    <p:sldId id="566" r:id="rId10"/>
    <p:sldId id="681" r:id="rId11"/>
    <p:sldId id="547" r:id="rId12"/>
    <p:sldId id="548" r:id="rId13"/>
    <p:sldId id="611" r:id="rId14"/>
    <p:sldId id="612" r:id="rId15"/>
    <p:sldId id="613" r:id="rId16"/>
    <p:sldId id="653" r:id="rId17"/>
    <p:sldId id="654" r:id="rId18"/>
    <p:sldId id="655" r:id="rId19"/>
    <p:sldId id="668" r:id="rId20"/>
    <p:sldId id="680" r:id="rId21"/>
    <p:sldId id="669" r:id="rId22"/>
    <p:sldId id="670" r:id="rId23"/>
    <p:sldId id="671" r:id="rId24"/>
    <p:sldId id="672" r:id="rId25"/>
    <p:sldId id="673" r:id="rId26"/>
    <p:sldId id="614" r:id="rId27"/>
    <p:sldId id="674" r:id="rId28"/>
    <p:sldId id="616" r:id="rId29"/>
    <p:sldId id="682" r:id="rId30"/>
    <p:sldId id="657" r:id="rId31"/>
    <p:sldId id="620" r:id="rId32"/>
    <p:sldId id="663" r:id="rId33"/>
    <p:sldId id="638" r:id="rId34"/>
    <p:sldId id="639" r:id="rId35"/>
    <p:sldId id="623" r:id="rId36"/>
    <p:sldId id="625" r:id="rId37"/>
    <p:sldId id="626" r:id="rId38"/>
    <p:sldId id="627" r:id="rId39"/>
    <p:sldId id="664" r:id="rId40"/>
    <p:sldId id="641" r:id="rId41"/>
    <p:sldId id="640" r:id="rId42"/>
    <p:sldId id="628" r:id="rId43"/>
    <p:sldId id="629" r:id="rId44"/>
    <p:sldId id="630" r:id="rId45"/>
    <p:sldId id="642" r:id="rId46"/>
    <p:sldId id="621" r:id="rId47"/>
    <p:sldId id="644" r:id="rId48"/>
    <p:sldId id="645" r:id="rId49"/>
    <p:sldId id="646" r:id="rId50"/>
    <p:sldId id="66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2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18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2024/2/20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19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183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4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7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1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17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2024/2/20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dirty="0"/>
              <a:t>ニューラルネットワークの</a:t>
            </a:r>
            <a:br>
              <a:rPr lang="en-US" altLang="ja-JP" dirty="0"/>
            </a:br>
            <a:r>
              <a:rPr lang="ja-JP" altLang="en-US" dirty="0"/>
              <a:t>仕組み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4491161F-3D1D-8233-080B-3BBA97C41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層が直列になっている</a:t>
            </a:r>
            <a:r>
              <a:rPr kumimoji="1" lang="ja-JP" altLang="en-US" b="1" dirty="0"/>
              <a:t>ニューラルネットワーク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34669" y="1038781"/>
            <a:ext cx="1048351" cy="461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2283020" y="3966324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171122" y="1038781"/>
            <a:ext cx="1048351" cy="461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flipH="1">
            <a:off x="4219473" y="3966324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107575" y="1038781"/>
            <a:ext cx="1048351" cy="461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flipH="1">
            <a:off x="6155926" y="3966324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7044028" y="1038781"/>
            <a:ext cx="1048351" cy="461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321845" y="3022333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flipH="1">
            <a:off x="112394" y="3920158"/>
            <a:ext cx="96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入力</a:t>
            </a:r>
          </a:p>
        </p:txBody>
      </p:sp>
      <p:sp>
        <p:nvSpPr>
          <p:cNvPr id="38" name="右矢印 37"/>
          <p:cNvSpPr/>
          <p:nvPr/>
        </p:nvSpPr>
        <p:spPr>
          <a:xfrm>
            <a:off x="8390122" y="2976167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flipH="1">
            <a:off x="8180671" y="3873992"/>
            <a:ext cx="96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出力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1445162" y="6136331"/>
            <a:ext cx="73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層数が４の場合（総数はいろいろ変わる）</a:t>
            </a:r>
          </a:p>
        </p:txBody>
      </p:sp>
      <p:sp>
        <p:nvSpPr>
          <p:cNvPr id="19" name="右矢印 18"/>
          <p:cNvSpPr/>
          <p:nvPr/>
        </p:nvSpPr>
        <p:spPr>
          <a:xfrm>
            <a:off x="2462767" y="3018223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414274" y="3018822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365781" y="3019421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84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6428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ユニットと全結合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34669" y="1038781"/>
            <a:ext cx="1048351" cy="4611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171122" y="1038781"/>
            <a:ext cx="1048351" cy="4611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107575" y="1038781"/>
            <a:ext cx="1048351" cy="4611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044028" y="1038781"/>
            <a:ext cx="1048351" cy="4611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321845" y="3022333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flipH="1">
            <a:off x="112394" y="3920158"/>
            <a:ext cx="96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入力</a:t>
            </a:r>
          </a:p>
        </p:txBody>
      </p:sp>
      <p:sp>
        <p:nvSpPr>
          <p:cNvPr id="38" name="右矢印 37"/>
          <p:cNvSpPr/>
          <p:nvPr/>
        </p:nvSpPr>
        <p:spPr>
          <a:xfrm>
            <a:off x="8390122" y="2976167"/>
            <a:ext cx="544429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flipH="1">
            <a:off x="8180671" y="3873992"/>
            <a:ext cx="96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出力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1445162" y="6136331"/>
            <a:ext cx="73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ea typeface="メイリオ" panose="020B0604030504040204" pitchFamily="50" charset="-128"/>
              </a:rPr>
              <a:t>※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　層の中には、ユニットが並ぶ</a:t>
            </a:r>
          </a:p>
        </p:txBody>
      </p:sp>
      <p:sp>
        <p:nvSpPr>
          <p:cNvPr id="3" name="楕円 2"/>
          <p:cNvSpPr/>
          <p:nvPr/>
        </p:nvSpPr>
        <p:spPr>
          <a:xfrm>
            <a:off x="1427458" y="1358500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1419746" y="3029105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1412034" y="4699710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3363911" y="2076003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3363910" y="3898055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5310641" y="1217595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5310641" y="2360150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3" name="楕円 32"/>
          <p:cNvSpPr/>
          <p:nvPr/>
        </p:nvSpPr>
        <p:spPr>
          <a:xfrm>
            <a:off x="5310641" y="3502705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5310641" y="4645260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7236817" y="1194512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7236817" y="2122602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7236817" y="3050692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" name="楕円 42"/>
          <p:cNvSpPr/>
          <p:nvPr/>
        </p:nvSpPr>
        <p:spPr>
          <a:xfrm>
            <a:off x="7236817" y="3978782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" name="楕円 43"/>
          <p:cNvSpPr/>
          <p:nvPr/>
        </p:nvSpPr>
        <p:spPr>
          <a:xfrm>
            <a:off x="7236817" y="4906872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10" name="直線矢印コネクタ 9"/>
          <p:cNvCxnSpPr>
            <a:stCxn id="3" idx="6"/>
            <a:endCxn id="22" idx="2"/>
          </p:cNvCxnSpPr>
          <p:nvPr/>
        </p:nvCxnSpPr>
        <p:spPr>
          <a:xfrm>
            <a:off x="2090229" y="1666509"/>
            <a:ext cx="1273682" cy="71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3" idx="6"/>
            <a:endCxn id="23" idx="2"/>
          </p:cNvCxnSpPr>
          <p:nvPr/>
        </p:nvCxnSpPr>
        <p:spPr>
          <a:xfrm>
            <a:off x="2090229" y="1666509"/>
            <a:ext cx="1273681" cy="253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endCxn id="22" idx="2"/>
          </p:cNvCxnSpPr>
          <p:nvPr/>
        </p:nvCxnSpPr>
        <p:spPr>
          <a:xfrm flipV="1">
            <a:off x="2071927" y="2384012"/>
            <a:ext cx="1291984" cy="92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20" idx="6"/>
            <a:endCxn id="23" idx="2"/>
          </p:cNvCxnSpPr>
          <p:nvPr/>
        </p:nvCxnSpPr>
        <p:spPr>
          <a:xfrm>
            <a:off x="2082517" y="3337114"/>
            <a:ext cx="1281393" cy="86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21" idx="6"/>
            <a:endCxn id="23" idx="2"/>
          </p:cNvCxnSpPr>
          <p:nvPr/>
        </p:nvCxnSpPr>
        <p:spPr>
          <a:xfrm flipV="1">
            <a:off x="2074805" y="4206064"/>
            <a:ext cx="1289105" cy="80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endCxn id="22" idx="2"/>
          </p:cNvCxnSpPr>
          <p:nvPr/>
        </p:nvCxnSpPr>
        <p:spPr>
          <a:xfrm flipV="1">
            <a:off x="2137170" y="2384012"/>
            <a:ext cx="1226741" cy="259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22" idx="6"/>
            <a:endCxn id="24" idx="2"/>
          </p:cNvCxnSpPr>
          <p:nvPr/>
        </p:nvCxnSpPr>
        <p:spPr>
          <a:xfrm flipV="1">
            <a:off x="4026682" y="1525604"/>
            <a:ext cx="1283959" cy="85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22" idx="6"/>
          </p:cNvCxnSpPr>
          <p:nvPr/>
        </p:nvCxnSpPr>
        <p:spPr>
          <a:xfrm>
            <a:off x="4026682" y="2384012"/>
            <a:ext cx="1283959" cy="26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22" idx="6"/>
            <a:endCxn id="33" idx="2"/>
          </p:cNvCxnSpPr>
          <p:nvPr/>
        </p:nvCxnSpPr>
        <p:spPr>
          <a:xfrm>
            <a:off x="4026682" y="2384012"/>
            <a:ext cx="1283959" cy="142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22" idx="6"/>
            <a:endCxn id="36" idx="2"/>
          </p:cNvCxnSpPr>
          <p:nvPr/>
        </p:nvCxnSpPr>
        <p:spPr>
          <a:xfrm>
            <a:off x="4026682" y="2384012"/>
            <a:ext cx="1283959" cy="256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23" idx="6"/>
            <a:endCxn id="24" idx="2"/>
          </p:cNvCxnSpPr>
          <p:nvPr/>
        </p:nvCxnSpPr>
        <p:spPr>
          <a:xfrm flipV="1">
            <a:off x="4026681" y="1525604"/>
            <a:ext cx="1283960" cy="268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23" idx="6"/>
            <a:endCxn id="32" idx="2"/>
          </p:cNvCxnSpPr>
          <p:nvPr/>
        </p:nvCxnSpPr>
        <p:spPr>
          <a:xfrm flipV="1">
            <a:off x="4026681" y="2668159"/>
            <a:ext cx="1283960" cy="1537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23" idx="6"/>
            <a:endCxn id="33" idx="2"/>
          </p:cNvCxnSpPr>
          <p:nvPr/>
        </p:nvCxnSpPr>
        <p:spPr>
          <a:xfrm flipV="1">
            <a:off x="4026681" y="3810714"/>
            <a:ext cx="1283960" cy="39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23" idx="6"/>
            <a:endCxn id="36" idx="2"/>
          </p:cNvCxnSpPr>
          <p:nvPr/>
        </p:nvCxnSpPr>
        <p:spPr>
          <a:xfrm>
            <a:off x="4026681" y="4206064"/>
            <a:ext cx="1283960" cy="74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24" idx="6"/>
            <a:endCxn id="37" idx="2"/>
          </p:cNvCxnSpPr>
          <p:nvPr/>
        </p:nvCxnSpPr>
        <p:spPr>
          <a:xfrm flipV="1">
            <a:off x="5973412" y="1502521"/>
            <a:ext cx="1263405" cy="2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24" idx="6"/>
            <a:endCxn id="41" idx="2"/>
          </p:cNvCxnSpPr>
          <p:nvPr/>
        </p:nvCxnSpPr>
        <p:spPr>
          <a:xfrm>
            <a:off x="5973412" y="1525604"/>
            <a:ext cx="1263405" cy="90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24" idx="6"/>
            <a:endCxn id="42" idx="2"/>
          </p:cNvCxnSpPr>
          <p:nvPr/>
        </p:nvCxnSpPr>
        <p:spPr>
          <a:xfrm>
            <a:off x="5973412" y="1525604"/>
            <a:ext cx="1263405" cy="183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endCxn id="43" idx="2"/>
          </p:cNvCxnSpPr>
          <p:nvPr/>
        </p:nvCxnSpPr>
        <p:spPr>
          <a:xfrm>
            <a:off x="5973412" y="1525604"/>
            <a:ext cx="1263405" cy="276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endCxn id="44" idx="2"/>
          </p:cNvCxnSpPr>
          <p:nvPr/>
        </p:nvCxnSpPr>
        <p:spPr>
          <a:xfrm>
            <a:off x="5973412" y="1525604"/>
            <a:ext cx="1263405" cy="368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32" idx="6"/>
            <a:endCxn id="37" idx="2"/>
          </p:cNvCxnSpPr>
          <p:nvPr/>
        </p:nvCxnSpPr>
        <p:spPr>
          <a:xfrm flipV="1">
            <a:off x="5973412" y="1502521"/>
            <a:ext cx="1263405" cy="116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endCxn id="41" idx="2"/>
          </p:cNvCxnSpPr>
          <p:nvPr/>
        </p:nvCxnSpPr>
        <p:spPr>
          <a:xfrm flipV="1">
            <a:off x="5973412" y="2430611"/>
            <a:ext cx="1263405" cy="21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>
            <a:stCxn id="32" idx="6"/>
          </p:cNvCxnSpPr>
          <p:nvPr/>
        </p:nvCxnSpPr>
        <p:spPr>
          <a:xfrm>
            <a:off x="5973412" y="2668159"/>
            <a:ext cx="1263405" cy="69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stCxn id="32" idx="6"/>
            <a:endCxn id="43" idx="2"/>
          </p:cNvCxnSpPr>
          <p:nvPr/>
        </p:nvCxnSpPr>
        <p:spPr>
          <a:xfrm>
            <a:off x="5973412" y="2668159"/>
            <a:ext cx="1263405" cy="161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endCxn id="44" idx="2"/>
          </p:cNvCxnSpPr>
          <p:nvPr/>
        </p:nvCxnSpPr>
        <p:spPr>
          <a:xfrm>
            <a:off x="5973412" y="2668159"/>
            <a:ext cx="1263405" cy="2546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stCxn id="33" idx="6"/>
            <a:endCxn id="37" idx="2"/>
          </p:cNvCxnSpPr>
          <p:nvPr/>
        </p:nvCxnSpPr>
        <p:spPr>
          <a:xfrm flipV="1">
            <a:off x="5973412" y="1502521"/>
            <a:ext cx="1263405" cy="230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endCxn id="42" idx="2"/>
          </p:cNvCxnSpPr>
          <p:nvPr/>
        </p:nvCxnSpPr>
        <p:spPr>
          <a:xfrm flipV="1">
            <a:off x="5952005" y="3358701"/>
            <a:ext cx="1284812" cy="479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>
            <a:endCxn id="43" idx="2"/>
          </p:cNvCxnSpPr>
          <p:nvPr/>
        </p:nvCxnSpPr>
        <p:spPr>
          <a:xfrm>
            <a:off x="5941302" y="3826737"/>
            <a:ext cx="1295515" cy="46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endCxn id="44" idx="2"/>
          </p:cNvCxnSpPr>
          <p:nvPr/>
        </p:nvCxnSpPr>
        <p:spPr>
          <a:xfrm>
            <a:off x="6005522" y="3861708"/>
            <a:ext cx="1231295" cy="1353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endCxn id="44" idx="2"/>
          </p:cNvCxnSpPr>
          <p:nvPr/>
        </p:nvCxnSpPr>
        <p:spPr>
          <a:xfrm>
            <a:off x="5968060" y="4941253"/>
            <a:ext cx="1268757" cy="27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endCxn id="37" idx="2"/>
          </p:cNvCxnSpPr>
          <p:nvPr/>
        </p:nvCxnSpPr>
        <p:spPr>
          <a:xfrm flipV="1">
            <a:off x="5994819" y="1502521"/>
            <a:ext cx="1241998" cy="34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flipV="1">
            <a:off x="6015184" y="2515920"/>
            <a:ext cx="1133341" cy="238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36" idx="6"/>
            <a:endCxn id="43" idx="2"/>
          </p:cNvCxnSpPr>
          <p:nvPr/>
        </p:nvCxnSpPr>
        <p:spPr>
          <a:xfrm flipV="1">
            <a:off x="5973412" y="4286791"/>
            <a:ext cx="1263405" cy="66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 flipH="1">
            <a:off x="2277871" y="4944860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 flipH="1">
            <a:off x="4212102" y="4953268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24" name="テキスト ボックス 123"/>
          <p:cNvSpPr txBox="1"/>
          <p:nvPr/>
        </p:nvSpPr>
        <p:spPr>
          <a:xfrm flipH="1">
            <a:off x="6185196" y="5008988"/>
            <a:ext cx="96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全結合</a:t>
            </a:r>
          </a:p>
        </p:txBody>
      </p:sp>
    </p:spTree>
    <p:extLst>
      <p:ext uri="{BB962C8B-B14F-4D97-AF65-F5344CB8AC3E}">
        <p14:creationId xmlns:p14="http://schemas.microsoft.com/office/powerpoint/2010/main" val="31672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ニューラルネットワークによる予測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287" y="3616532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画素数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 784 </a:t>
            </a:r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の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モノクロ画像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があったとする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92613" y="1195719"/>
            <a:ext cx="863600" cy="4800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61724" y="1073733"/>
            <a:ext cx="863600" cy="4800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5046" y="6125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１層目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39526" y="595663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２層目</a:t>
            </a:r>
          </a:p>
        </p:txBody>
      </p:sp>
      <p:sp>
        <p:nvSpPr>
          <p:cNvPr id="10" name="楕円 9"/>
          <p:cNvSpPr/>
          <p:nvPr/>
        </p:nvSpPr>
        <p:spPr>
          <a:xfrm>
            <a:off x="2954505" y="1386038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2954505" y="2083127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954505" y="4436028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8488" y="2811189"/>
            <a:ext cx="102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806064" y="1669985"/>
            <a:ext cx="986549" cy="105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1854797" y="2529467"/>
            <a:ext cx="1068525" cy="50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951175" y="3750009"/>
            <a:ext cx="561796" cy="86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733042" y="1638037"/>
            <a:ext cx="2443349" cy="3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/>
          <p:cNvSpPr/>
          <p:nvPr/>
        </p:nvSpPr>
        <p:spPr>
          <a:xfrm>
            <a:off x="6588725" y="1242179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6588725" y="2064166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6641022" y="4518345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3730429" y="1821914"/>
            <a:ext cx="2515887" cy="51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727816" y="2005791"/>
            <a:ext cx="2482231" cy="248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3725178" y="1743851"/>
            <a:ext cx="2385226" cy="52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691547" y="2383385"/>
            <a:ext cx="2484844" cy="4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725203" y="2550570"/>
            <a:ext cx="2442054" cy="201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3730587" y="1958875"/>
            <a:ext cx="2398292" cy="261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754343" y="2632056"/>
            <a:ext cx="2374536" cy="203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3774072" y="4761326"/>
            <a:ext cx="2534105" cy="3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7523162" y="3234984"/>
            <a:ext cx="1188781" cy="1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4" y="2593843"/>
            <a:ext cx="1461906" cy="998375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283616" y="136153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活性化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5842" y="545883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データは配列</a:t>
            </a:r>
            <a:endParaRPr kumimoji="1" lang="en-US" altLang="ja-JP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（アレイ）</a:t>
            </a:r>
            <a:endParaRPr kumimoji="1" lang="en-US" altLang="ja-JP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20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</a:t>
            </a:r>
            <a:r>
              <a:rPr lang="ja-JP" altLang="en-US" b="1" dirty="0"/>
              <a:t>による予測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287" y="3616532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画素数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784 </a:t>
            </a:r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の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モノクロ画像</a:t>
            </a:r>
            <a:endParaRPr kumimoji="1" lang="en-US" altLang="ja-JP" sz="24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があったとする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92613" y="1195719"/>
            <a:ext cx="863600" cy="4800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61724" y="1073733"/>
            <a:ext cx="863600" cy="4800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5046" y="6125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１層目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39526" y="595663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２層目</a:t>
            </a:r>
          </a:p>
        </p:txBody>
      </p:sp>
      <p:sp>
        <p:nvSpPr>
          <p:cNvPr id="10" name="楕円 9"/>
          <p:cNvSpPr/>
          <p:nvPr/>
        </p:nvSpPr>
        <p:spPr>
          <a:xfrm>
            <a:off x="2954505" y="1386038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2954505" y="2083127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954505" y="4436028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8488" y="2811189"/>
            <a:ext cx="102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・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806064" y="1669985"/>
            <a:ext cx="986549" cy="105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1854797" y="2529467"/>
            <a:ext cx="1068525" cy="50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951175" y="3750009"/>
            <a:ext cx="561796" cy="86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733042" y="1638037"/>
            <a:ext cx="2443349" cy="3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/>
          <p:cNvSpPr/>
          <p:nvPr/>
        </p:nvSpPr>
        <p:spPr>
          <a:xfrm>
            <a:off x="6588725" y="4518345"/>
            <a:ext cx="567890" cy="567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6588725" y="2064166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6572408" y="1351381"/>
            <a:ext cx="567890" cy="56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3730429" y="1821914"/>
            <a:ext cx="2515887" cy="51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727816" y="2005791"/>
            <a:ext cx="2482231" cy="248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3725178" y="1743851"/>
            <a:ext cx="2385226" cy="52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691547" y="2383385"/>
            <a:ext cx="2484844" cy="4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725203" y="2550570"/>
            <a:ext cx="2442054" cy="201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3730587" y="1958875"/>
            <a:ext cx="2398292" cy="261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754343" y="2632056"/>
            <a:ext cx="2374536" cy="203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3774072" y="4761326"/>
            <a:ext cx="2534105" cy="31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7523162" y="3234984"/>
            <a:ext cx="1188781" cy="1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" y="2550569"/>
            <a:ext cx="1542612" cy="105349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447522" y="46430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活性化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5842" y="545883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データは配列</a:t>
            </a:r>
            <a:endParaRPr kumimoji="1" lang="en-US" altLang="ja-JP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（アレイ）</a:t>
            </a:r>
            <a:endParaRPr kumimoji="1" lang="en-US" altLang="ja-JP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3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ニューラルネットワークによる予測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0384" y="413536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ニューラルネットワーク</a:t>
            </a:r>
          </a:p>
        </p:txBody>
      </p:sp>
      <p:sp>
        <p:nvSpPr>
          <p:cNvPr id="5" name="右矢印 4"/>
          <p:cNvSpPr/>
          <p:nvPr/>
        </p:nvSpPr>
        <p:spPr>
          <a:xfrm>
            <a:off x="1357760" y="2284260"/>
            <a:ext cx="346819" cy="49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103" y="2096009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未知の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44703" y="1276267"/>
            <a:ext cx="416602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4451624" y="1388089"/>
            <a:ext cx="436903" cy="418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460554" y="2352683"/>
            <a:ext cx="436903" cy="418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4460555" y="1866026"/>
            <a:ext cx="436903" cy="418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5706711" y="1721009"/>
            <a:ext cx="3372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１つが活性化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en-US" altLang="ja-JP" sz="2800" dirty="0">
                <a:ea typeface="メイリオ" panose="020B0604030504040204" pitchFamily="50" charset="-128"/>
              </a:rPr>
              <a:t>            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↓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ja-JP" altLang="en-US" sz="2800" b="1" u="sng" dirty="0">
                <a:solidFill>
                  <a:srgbClr val="FF0000"/>
                </a:solidFill>
                <a:ea typeface="メイリオ" panose="020B0604030504040204" pitchFamily="50" charset="-128"/>
              </a:rPr>
              <a:t>活性化したユニット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が「２番」なら，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FF0000"/>
                </a:solidFill>
                <a:ea typeface="メイリオ" panose="020B0604030504040204" pitchFamily="50" charset="-128"/>
              </a:rPr>
              <a:t>予測結果は２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」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ea typeface="メイリオ" panose="020B0604030504040204" pitchFamily="50" charset="-128"/>
              </a:rPr>
              <a:t>の意味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820536" y="1272847"/>
            <a:ext cx="416602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36080" y="1249037"/>
            <a:ext cx="416602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451624" y="1225227"/>
            <a:ext cx="416602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4454927" y="2830620"/>
            <a:ext cx="436903" cy="418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6" name="楕円 25"/>
          <p:cNvSpPr/>
          <p:nvPr/>
        </p:nvSpPr>
        <p:spPr>
          <a:xfrm>
            <a:off x="4431323" y="3320694"/>
            <a:ext cx="436903" cy="418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17390" y="13446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0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17390" y="1873472"/>
            <a:ext cx="29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1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96853" y="23439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2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98789" y="28306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3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93464" y="33372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4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61115" y="5047741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ニューラルネットワーク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での予測は，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未知のデータ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を与えて，</a:t>
            </a:r>
            <a:r>
              <a:rPr kumimoji="1" lang="ja-JP" altLang="en-US" sz="2400" b="1" u="sng" dirty="0">
                <a:solidFill>
                  <a:srgbClr val="FF0000"/>
                </a:solidFill>
                <a:ea typeface="メイリオ" panose="020B0604030504040204" pitchFamily="50" charset="-128"/>
              </a:rPr>
              <a:t>最終層のユニットを活性化</a:t>
            </a:r>
            <a:endParaRPr kumimoji="1" lang="en-US" altLang="ja-JP" sz="2400" b="1" u="sng" dirty="0">
              <a:solidFill>
                <a:srgbClr val="FF0000"/>
              </a:solidFill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させることで行う</a:t>
            </a:r>
          </a:p>
        </p:txBody>
      </p:sp>
      <p:sp>
        <p:nvSpPr>
          <p:cNvPr id="23" name="右矢印 22"/>
          <p:cNvSpPr/>
          <p:nvPr/>
        </p:nvSpPr>
        <p:spPr>
          <a:xfrm>
            <a:off x="2466715" y="2288321"/>
            <a:ext cx="267778" cy="5424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323181" y="2284260"/>
            <a:ext cx="267778" cy="5424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4127269" y="2281693"/>
            <a:ext cx="267778" cy="5424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11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ニューラルネットワークとは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" y="776856"/>
            <a:ext cx="5979858" cy="33186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1244" y="4115482"/>
            <a:ext cx="88024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ニューラルネットワーク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が積み重なっている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の中には，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ユニット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が並ぶ．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ユニット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互いにつながり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，ときには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活性化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ニューラルネットワークで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の予測は，</a:t>
            </a:r>
          </a:p>
          <a:p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未知のデータ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を与えて，最終層の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ユニット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活性化</a:t>
            </a: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させることで行う</a:t>
            </a:r>
          </a:p>
          <a:p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41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ニューラルネットワークのバリエーション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385" y="834039"/>
            <a:ext cx="7468202" cy="875000"/>
          </a:xfrm>
        </p:spPr>
        <p:txBody>
          <a:bodyPr/>
          <a:lstStyle/>
          <a:p>
            <a:r>
              <a:rPr kumimoji="1" lang="en-US" altLang="ja-JP" dirty="0"/>
              <a:t>Recurrent Network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20792" y="1443789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45343" y="1443788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39013" y="1443784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94445" y="1443786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10" name="直線コネクタ 9"/>
          <p:cNvCxnSpPr>
            <a:stCxn id="5" idx="3"/>
            <a:endCxn id="6" idx="1"/>
          </p:cNvCxnSpPr>
          <p:nvPr/>
        </p:nvCxnSpPr>
        <p:spPr>
          <a:xfrm flipV="1">
            <a:off x="2026118" y="2225841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119788" y="2225837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4275220" y="2225836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flipH="1">
            <a:off x="1958339" y="2230322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 flipH="1">
            <a:off x="3114574" y="2225836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 flipH="1">
            <a:off x="4270809" y="2221350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714741" y="2983831"/>
            <a:ext cx="370565" cy="370629"/>
          </a:xfrm>
          <a:custGeom>
            <a:avLst/>
            <a:gdLst>
              <a:gd name="connsiteX0" fmla="*/ 302779 w 370565"/>
              <a:gd name="connsiteY0" fmla="*/ 14438 h 370629"/>
              <a:gd name="connsiteX1" fmla="*/ 365343 w 370565"/>
              <a:gd name="connsiteY1" fmla="*/ 182880 h 370629"/>
              <a:gd name="connsiteX2" fmla="*/ 182463 w 370565"/>
              <a:gd name="connsiteY2" fmla="*/ 370572 h 370629"/>
              <a:gd name="connsiteX3" fmla="*/ 4396 w 370565"/>
              <a:gd name="connsiteY3" fmla="*/ 163629 h 370629"/>
              <a:gd name="connsiteX4" fmla="*/ 71773 w 370565"/>
              <a:gd name="connsiteY4" fmla="*/ 0 h 3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65" h="370629">
                <a:moveTo>
                  <a:pt x="302779" y="14438"/>
                </a:moveTo>
                <a:cubicBezTo>
                  <a:pt x="344087" y="68981"/>
                  <a:pt x="385396" y="123524"/>
                  <a:pt x="365343" y="182880"/>
                </a:cubicBezTo>
                <a:cubicBezTo>
                  <a:pt x="345290" y="242236"/>
                  <a:pt x="242621" y="373780"/>
                  <a:pt x="182463" y="370572"/>
                </a:cubicBezTo>
                <a:cubicBezTo>
                  <a:pt x="122305" y="367364"/>
                  <a:pt x="22844" y="225391"/>
                  <a:pt x="4396" y="163629"/>
                </a:cubicBezTo>
                <a:cubicBezTo>
                  <a:pt x="-14052" y="101867"/>
                  <a:pt x="28860" y="50933"/>
                  <a:pt x="7177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3800775" y="2983831"/>
            <a:ext cx="370565" cy="370629"/>
          </a:xfrm>
          <a:custGeom>
            <a:avLst/>
            <a:gdLst>
              <a:gd name="connsiteX0" fmla="*/ 302779 w 370565"/>
              <a:gd name="connsiteY0" fmla="*/ 14438 h 370629"/>
              <a:gd name="connsiteX1" fmla="*/ 365343 w 370565"/>
              <a:gd name="connsiteY1" fmla="*/ 182880 h 370629"/>
              <a:gd name="connsiteX2" fmla="*/ 182463 w 370565"/>
              <a:gd name="connsiteY2" fmla="*/ 370572 h 370629"/>
              <a:gd name="connsiteX3" fmla="*/ 4396 w 370565"/>
              <a:gd name="connsiteY3" fmla="*/ 163629 h 370629"/>
              <a:gd name="connsiteX4" fmla="*/ 71773 w 370565"/>
              <a:gd name="connsiteY4" fmla="*/ 0 h 3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65" h="370629">
                <a:moveTo>
                  <a:pt x="302779" y="14438"/>
                </a:moveTo>
                <a:cubicBezTo>
                  <a:pt x="344087" y="68981"/>
                  <a:pt x="385396" y="123524"/>
                  <a:pt x="365343" y="182880"/>
                </a:cubicBezTo>
                <a:cubicBezTo>
                  <a:pt x="345290" y="242236"/>
                  <a:pt x="242621" y="373780"/>
                  <a:pt x="182463" y="370572"/>
                </a:cubicBezTo>
                <a:cubicBezTo>
                  <a:pt x="122305" y="367364"/>
                  <a:pt x="22844" y="225391"/>
                  <a:pt x="4396" y="163629"/>
                </a:cubicBezTo>
                <a:cubicBezTo>
                  <a:pt x="-14052" y="101867"/>
                  <a:pt x="28860" y="50933"/>
                  <a:pt x="7177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50166" y="32204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フィード</a:t>
            </a:r>
            <a:endParaRPr kumimoji="1" lang="en-US" altLang="ja-JP" dirty="0"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ea typeface="メイリオ" panose="020B0604030504040204" pitchFamily="50" charset="-128"/>
              </a:rPr>
              <a:t>バック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54270" y="32874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フィード</a:t>
            </a:r>
            <a:endParaRPr kumimoji="1" lang="en-US" altLang="ja-JP" dirty="0"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ea typeface="メイリオ" panose="020B0604030504040204" pitchFamily="50" charset="-128"/>
              </a:rPr>
              <a:t>バック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520792" y="4490184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645343" y="4490183"/>
            <a:ext cx="505326" cy="15641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39013" y="4490179"/>
            <a:ext cx="505326" cy="15641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94445" y="4490181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27" name="直線コネクタ 26"/>
          <p:cNvCxnSpPr>
            <a:stCxn id="23" idx="3"/>
            <a:endCxn id="24" idx="1"/>
          </p:cNvCxnSpPr>
          <p:nvPr/>
        </p:nvCxnSpPr>
        <p:spPr>
          <a:xfrm flipV="1">
            <a:off x="2026118" y="5272236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119788" y="5272232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4275220" y="5272231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 flipH="1">
            <a:off x="1958339" y="5276717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 flipH="1">
            <a:off x="3114574" y="5272231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 flipH="1">
            <a:off x="4270809" y="5267745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33" name="フリーフォーム 32"/>
          <p:cNvSpPr/>
          <p:nvPr/>
        </p:nvSpPr>
        <p:spPr>
          <a:xfrm>
            <a:off x="2714741" y="6030226"/>
            <a:ext cx="370565" cy="370629"/>
          </a:xfrm>
          <a:custGeom>
            <a:avLst/>
            <a:gdLst>
              <a:gd name="connsiteX0" fmla="*/ 302779 w 370565"/>
              <a:gd name="connsiteY0" fmla="*/ 14438 h 370629"/>
              <a:gd name="connsiteX1" fmla="*/ 365343 w 370565"/>
              <a:gd name="connsiteY1" fmla="*/ 182880 h 370629"/>
              <a:gd name="connsiteX2" fmla="*/ 182463 w 370565"/>
              <a:gd name="connsiteY2" fmla="*/ 370572 h 370629"/>
              <a:gd name="connsiteX3" fmla="*/ 4396 w 370565"/>
              <a:gd name="connsiteY3" fmla="*/ 163629 h 370629"/>
              <a:gd name="connsiteX4" fmla="*/ 71773 w 370565"/>
              <a:gd name="connsiteY4" fmla="*/ 0 h 3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65" h="370629">
                <a:moveTo>
                  <a:pt x="302779" y="14438"/>
                </a:moveTo>
                <a:cubicBezTo>
                  <a:pt x="344087" y="68981"/>
                  <a:pt x="385396" y="123524"/>
                  <a:pt x="365343" y="182880"/>
                </a:cubicBezTo>
                <a:cubicBezTo>
                  <a:pt x="345290" y="242236"/>
                  <a:pt x="242621" y="373780"/>
                  <a:pt x="182463" y="370572"/>
                </a:cubicBezTo>
                <a:cubicBezTo>
                  <a:pt x="122305" y="367364"/>
                  <a:pt x="22844" y="225391"/>
                  <a:pt x="4396" y="163629"/>
                </a:cubicBezTo>
                <a:cubicBezTo>
                  <a:pt x="-14052" y="101867"/>
                  <a:pt x="28860" y="50933"/>
                  <a:pt x="7177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3800775" y="6030226"/>
            <a:ext cx="370565" cy="370629"/>
          </a:xfrm>
          <a:custGeom>
            <a:avLst/>
            <a:gdLst>
              <a:gd name="connsiteX0" fmla="*/ 302779 w 370565"/>
              <a:gd name="connsiteY0" fmla="*/ 14438 h 370629"/>
              <a:gd name="connsiteX1" fmla="*/ 365343 w 370565"/>
              <a:gd name="connsiteY1" fmla="*/ 182880 h 370629"/>
              <a:gd name="connsiteX2" fmla="*/ 182463 w 370565"/>
              <a:gd name="connsiteY2" fmla="*/ 370572 h 370629"/>
              <a:gd name="connsiteX3" fmla="*/ 4396 w 370565"/>
              <a:gd name="connsiteY3" fmla="*/ 163629 h 370629"/>
              <a:gd name="connsiteX4" fmla="*/ 71773 w 370565"/>
              <a:gd name="connsiteY4" fmla="*/ 0 h 37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65" h="370629">
                <a:moveTo>
                  <a:pt x="302779" y="14438"/>
                </a:moveTo>
                <a:cubicBezTo>
                  <a:pt x="344087" y="68981"/>
                  <a:pt x="385396" y="123524"/>
                  <a:pt x="365343" y="182880"/>
                </a:cubicBezTo>
                <a:cubicBezTo>
                  <a:pt x="345290" y="242236"/>
                  <a:pt x="242621" y="373780"/>
                  <a:pt x="182463" y="370572"/>
                </a:cubicBezTo>
                <a:cubicBezTo>
                  <a:pt x="122305" y="367364"/>
                  <a:pt x="22844" y="225391"/>
                  <a:pt x="4396" y="163629"/>
                </a:cubicBezTo>
                <a:cubicBezTo>
                  <a:pt x="-14052" y="101867"/>
                  <a:pt x="28860" y="50933"/>
                  <a:pt x="7177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50166" y="6266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フィード</a:t>
            </a:r>
            <a:endParaRPr kumimoji="1" lang="en-US" altLang="ja-JP" dirty="0"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ea typeface="メイリオ" panose="020B0604030504040204" pitchFamily="50" charset="-128"/>
              </a:rPr>
              <a:t>バック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54270" y="63338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フィード</a:t>
            </a:r>
            <a:endParaRPr kumimoji="1" lang="en-US" altLang="ja-JP" dirty="0"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ea typeface="メイリオ" panose="020B0604030504040204" pitchFamily="50" charset="-128"/>
              </a:rPr>
              <a:t>バック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flipH="1">
            <a:off x="2365260" y="5484779"/>
            <a:ext cx="136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メモリユニット付き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 flipH="1">
            <a:off x="3665743" y="5475390"/>
            <a:ext cx="136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メモリユニット付き</a:t>
            </a: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99385" y="3882175"/>
            <a:ext cx="8461208" cy="148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LSTM</a:t>
            </a:r>
            <a:r>
              <a:rPr lang="ja-JP" altLang="en-US" dirty="0"/>
              <a:t> </a:t>
            </a:r>
            <a:r>
              <a:rPr lang="en-US" altLang="ja-JP" dirty="0"/>
              <a:t>Recurrent Neural Network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49877" y="181482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フィード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バック付き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67652" y="4764432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メモリユニット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付き</a:t>
            </a:r>
          </a:p>
        </p:txBody>
      </p:sp>
    </p:spTree>
    <p:extLst>
      <p:ext uri="{BB962C8B-B14F-4D97-AF65-F5344CB8AC3E}">
        <p14:creationId xmlns:p14="http://schemas.microsoft.com/office/powerpoint/2010/main" val="8162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ニューラルネットワークのバリエーション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385" y="834039"/>
            <a:ext cx="7468202" cy="875000"/>
          </a:xfrm>
        </p:spPr>
        <p:txBody>
          <a:bodyPr/>
          <a:lstStyle/>
          <a:p>
            <a:r>
              <a:rPr kumimoji="1" lang="en-US" altLang="ja-JP" dirty="0"/>
              <a:t>CNN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14866" y="1591078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39417" y="1591077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33087" y="1591073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88519" y="1591075"/>
            <a:ext cx="505326" cy="15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10" name="直線コネクタ 9"/>
          <p:cNvCxnSpPr>
            <a:stCxn id="5" idx="3"/>
            <a:endCxn id="6" idx="1"/>
          </p:cNvCxnSpPr>
          <p:nvPr/>
        </p:nvCxnSpPr>
        <p:spPr>
          <a:xfrm flipV="1">
            <a:off x="2420192" y="2373130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513862" y="2373126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4669294" y="2373125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flipH="1">
            <a:off x="2352413" y="2377611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 flipH="1">
            <a:off x="3508648" y="2373125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 flipH="1">
            <a:off x="4664883" y="2368639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43951" y="196211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畳みこみ層付き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888169" y="1595558"/>
            <a:ext cx="505326" cy="15641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43" name="直線コネクタ 42"/>
          <p:cNvCxnSpPr>
            <a:stCxn id="42" idx="3"/>
          </p:cNvCxnSpPr>
          <p:nvPr/>
        </p:nvCxnSpPr>
        <p:spPr>
          <a:xfrm flipV="1">
            <a:off x="1393495" y="2377610"/>
            <a:ext cx="6192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39319" y="338439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畳みこみ層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1236884" y="2415761"/>
            <a:ext cx="9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全結合</a:t>
            </a:r>
          </a:p>
        </p:txBody>
      </p:sp>
    </p:spTree>
    <p:extLst>
      <p:ext uri="{BB962C8B-B14F-4D97-AF65-F5344CB8AC3E}">
        <p14:creationId xmlns:p14="http://schemas.microsoft.com/office/powerpoint/2010/main" val="94549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248575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3. Python</a:t>
            </a:r>
            <a:r>
              <a:rPr lang="ja-JP" altLang="en-US" sz="3975" dirty="0">
                <a:latin typeface="メイリオ" panose="020B0604030504040204" pitchFamily="50" charset="-128"/>
              </a:rPr>
              <a:t> の配列（アレイ）と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画像データセット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12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279" y="4183805"/>
            <a:ext cx="6903107" cy="614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配列（アレイ）</a:t>
            </a:r>
            <a:r>
              <a:rPr lang="ja-JP" altLang="en-US" dirty="0"/>
              <a:t>とは，</a:t>
            </a:r>
            <a:r>
              <a:rPr lang="ja-JP" altLang="en-US" b="1" u="sng" dirty="0"/>
              <a:t>データの並び</a:t>
            </a:r>
            <a:r>
              <a:rPr lang="ja-JP" altLang="en-US" dirty="0"/>
              <a:t>で，</a:t>
            </a:r>
            <a:r>
              <a:rPr lang="ja-JP" altLang="en-US" dirty="0">
                <a:solidFill>
                  <a:schemeClr val="tx2"/>
                </a:solidFill>
              </a:rPr>
              <a:t>０から始まる番号</a:t>
            </a:r>
            <a:r>
              <a:rPr lang="ja-JP" altLang="en-US" dirty="0"/>
              <a:t>（添字）が付いている</a:t>
            </a: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17910" indent="-160735"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642938" indent="-128588"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900113" indent="-128588"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157288" indent="-128588"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kumimoji="1" sz="1575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2400"/>
              <a:pPr/>
              <a:t>19</a:t>
            </a:fld>
            <a:endParaRPr lang="en-US" altLang="ja-JP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配列（アレイ）とは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35792" y="2185412"/>
            <a:ext cx="1174376" cy="1169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10169" y="2188180"/>
            <a:ext cx="1174376" cy="1169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84545" y="2190949"/>
            <a:ext cx="1174376" cy="1169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58921" y="2193717"/>
            <a:ext cx="1174376" cy="1169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9072" y="2580165"/>
            <a:ext cx="462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a typeface="メイリオ" panose="020B0604030504040204" pitchFamily="50" charset="-128"/>
              </a:rPr>
              <a:t>180            20         250         40 </a:t>
            </a:r>
            <a:endParaRPr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05772" y="2111761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ea typeface="メイリオ" panose="020B0604030504040204" pitchFamily="50" charset="-128"/>
              </a:rPr>
              <a:t>0               1               2              3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64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253273"/>
            <a:ext cx="8461208" cy="533316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b="1" dirty="0"/>
              <a:t>機械学習とは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b="1" dirty="0"/>
              <a:t>ニューラルネットワーク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en-US" altLang="ja-JP" b="1" dirty="0"/>
              <a:t>Python </a:t>
            </a:r>
            <a:r>
              <a:rPr lang="ja-JP" altLang="en-US" b="1" dirty="0"/>
              <a:t>の配列（アレイ）と画像データセット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kumimoji="1" lang="ja-JP" altLang="en-US" b="1" dirty="0"/>
              <a:t>ニューラルネットを作るプログラム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b="1" dirty="0"/>
              <a:t>ニューラルネットワークの学習を行うプログラム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kumimoji="1" lang="ja-JP" altLang="en-US" b="1" dirty="0"/>
              <a:t>ニューラルネットワークを使うプログラム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96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画像と画素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MNIST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画像サイズ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× 28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白　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画素値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画素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の明るさに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応じた </a:t>
            </a:r>
            <a:r>
              <a:rPr kumimoji="1"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 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255 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200662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画像と配列（アレイ）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MNIST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画像サイズ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× 28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13996" y="561295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画像全体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は，サイズ 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×28 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（データの並び）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767159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 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行分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の画素値を表示したところ（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 ×7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9959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配列（アレイ）の形と次元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7978" y="52398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25292" y="52411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配列（アレイ）の形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28740" y="52398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次元数</a:t>
            </a:r>
          </a:p>
        </p:txBody>
      </p:sp>
      <p:pic>
        <p:nvPicPr>
          <p:cNvPr id="1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1421777"/>
            <a:ext cx="1839464" cy="1256220"/>
          </a:xfrm>
        </p:spPr>
      </p:pic>
      <p:sp>
        <p:nvSpPr>
          <p:cNvPr id="17" name="テキスト ボックス 16"/>
          <p:cNvSpPr txBox="1"/>
          <p:nvPr/>
        </p:nvSpPr>
        <p:spPr>
          <a:xfrm>
            <a:off x="260684" y="257249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枚の画像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75" y="1191361"/>
            <a:ext cx="826077" cy="119346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84" y="2360796"/>
            <a:ext cx="852068" cy="40809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698233" y="1783644"/>
            <a:ext cx="168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ea typeface="メイリオ" panose="020B0604030504040204" pitchFamily="50" charset="-128"/>
              </a:rPr>
              <a:t>28 × 28</a:t>
            </a:r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1385" y="181087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次元数は </a:t>
            </a:r>
            <a:r>
              <a:rPr kumimoji="1"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5652" y="3925448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60000</a:t>
            </a:r>
            <a:r>
              <a:rPr kumimoji="1" lang="ja-JP" altLang="en-US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枚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の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画像データ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セット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96" y="3816748"/>
            <a:ext cx="297773" cy="133429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642740" y="3817726"/>
            <a:ext cx="1719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ea typeface="メイリオ" panose="020B0604030504040204" pitchFamily="50" charset="-128"/>
              </a:rPr>
              <a:t>60000 ×</a:t>
            </a:r>
          </a:p>
          <a:p>
            <a:r>
              <a:rPr kumimoji="1" lang="en-US" altLang="ja-JP" sz="2800" b="1" dirty="0">
                <a:ea typeface="メイリオ" panose="020B0604030504040204" pitchFamily="50" charset="-128"/>
              </a:rPr>
              <a:t>28 × 28</a:t>
            </a:r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79947" y="406394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次元数は </a:t>
            </a:r>
            <a:r>
              <a:rPr kumimoji="1"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81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画像データセット </a:t>
            </a:r>
            <a:r>
              <a:rPr lang="en-US" altLang="ja-JP" b="1" dirty="0" err="1"/>
              <a:t>MNIST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877814" cy="5333166"/>
          </a:xfrm>
        </p:spPr>
        <p:txBody>
          <a:bodyPr/>
          <a:lstStyle/>
          <a:p>
            <a:r>
              <a:rPr lang="ja-JP" altLang="en-US" dirty="0"/>
              <a:t>濃淡画像 </a:t>
            </a:r>
            <a:r>
              <a:rPr lang="en-US" altLang="ja-JP" b="1" dirty="0"/>
              <a:t>70000</a:t>
            </a:r>
            <a:r>
              <a:rPr lang="ja-JP" altLang="en-US" dirty="0"/>
              <a:t>枚．画像サイズは </a:t>
            </a:r>
            <a:r>
              <a:rPr lang="en-US" altLang="ja-JP" dirty="0"/>
              <a:t>28 × 28</a:t>
            </a:r>
          </a:p>
          <a:p>
            <a:pPr marL="0" indent="0">
              <a:buNone/>
            </a:pPr>
            <a:r>
              <a:rPr lang="ja-JP" altLang="en-US" dirty="0"/>
              <a:t>　うち学習用 </a:t>
            </a:r>
            <a:r>
              <a:rPr lang="en-US" altLang="ja-JP" b="1" dirty="0"/>
              <a:t>60000</a:t>
            </a:r>
            <a:r>
              <a:rPr lang="ja-JP" altLang="en-US" dirty="0"/>
              <a:t>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</a:rPr>
              <a:t>配列（アレイ）の形</a:t>
            </a:r>
            <a:r>
              <a:rPr lang="ja-JP" altLang="en-US" dirty="0"/>
              <a:t>：</a:t>
            </a:r>
            <a:r>
              <a:rPr lang="en-US" altLang="ja-JP" b="1" dirty="0"/>
              <a:t>60000</a:t>
            </a:r>
            <a:r>
              <a:rPr lang="en-US" altLang="ja-JP" dirty="0"/>
              <a:t> × </a:t>
            </a:r>
            <a:r>
              <a:rPr lang="en-US" altLang="ja-JP" b="1" dirty="0"/>
              <a:t>28</a:t>
            </a:r>
            <a:r>
              <a:rPr lang="en-US" altLang="ja-JP" dirty="0"/>
              <a:t> × </a:t>
            </a:r>
            <a:r>
              <a:rPr lang="en-US" altLang="ja-JP" b="1" dirty="0"/>
              <a:t>28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テスト用 </a:t>
            </a:r>
            <a:r>
              <a:rPr lang="en-US" altLang="ja-JP" b="1" dirty="0"/>
              <a:t>10000</a:t>
            </a:r>
            <a:r>
              <a:rPr lang="ja-JP" altLang="en-US" dirty="0"/>
              <a:t>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</a:rPr>
              <a:t>配列（アレイ）の形</a:t>
            </a:r>
            <a:r>
              <a:rPr lang="ja-JP" altLang="en-US" dirty="0"/>
              <a:t>：</a:t>
            </a:r>
            <a:r>
              <a:rPr lang="en-US" altLang="ja-JP" b="1" dirty="0"/>
              <a:t>10000</a:t>
            </a:r>
            <a:r>
              <a:rPr lang="en-US" altLang="ja-JP" dirty="0"/>
              <a:t> × </a:t>
            </a:r>
            <a:r>
              <a:rPr lang="en-US" altLang="ja-JP" b="1" dirty="0"/>
              <a:t>28</a:t>
            </a:r>
            <a:r>
              <a:rPr lang="en-US" altLang="ja-JP" dirty="0"/>
              <a:t> × </a:t>
            </a:r>
            <a:r>
              <a:rPr lang="en-US" altLang="ja-JP" b="1" dirty="0"/>
              <a:t>28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42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配列（アレイ）の形と次元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152843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サイズ </a:t>
            </a:r>
            <a:r>
              <a:rPr kumimoji="1" lang="en-US" altLang="ja-JP" dirty="0"/>
              <a:t>28 × 28 </a:t>
            </a:r>
            <a:r>
              <a:rPr kumimoji="1" lang="ja-JP" altLang="en-US" dirty="0"/>
              <a:t>の濃淡画像は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配列（アレイ）の形</a:t>
            </a:r>
            <a:r>
              <a:rPr lang="ja-JP" altLang="en-US" dirty="0"/>
              <a:t>：</a:t>
            </a:r>
            <a:r>
              <a:rPr lang="en-US" altLang="ja-JP" b="1" dirty="0"/>
              <a:t>28</a:t>
            </a:r>
            <a:r>
              <a:rPr lang="en-US" altLang="ja-JP" dirty="0"/>
              <a:t> × </a:t>
            </a:r>
            <a:r>
              <a:rPr lang="en-US" altLang="ja-JP" b="1" dirty="0"/>
              <a:t>28 </a:t>
            </a:r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次元</a:t>
            </a:r>
            <a:r>
              <a:rPr lang="en-US" altLang="ja-JP" b="1" dirty="0"/>
              <a:t>: 2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サイズ </a:t>
            </a:r>
            <a:r>
              <a:rPr lang="en-US" altLang="ja-JP" dirty="0"/>
              <a:t>28 × 28 </a:t>
            </a:r>
            <a:r>
              <a:rPr lang="ja-JP" altLang="en-US" dirty="0"/>
              <a:t>の濃淡画像 </a:t>
            </a:r>
            <a:r>
              <a:rPr lang="en-US" altLang="ja-JP" dirty="0"/>
              <a:t>60000</a:t>
            </a:r>
            <a:r>
              <a:rPr lang="ja-JP" altLang="en-US" dirty="0"/>
              <a:t> 枚の画像データセットは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配列（アレイ）の形</a:t>
            </a:r>
            <a:r>
              <a:rPr lang="ja-JP" altLang="en-US" dirty="0"/>
              <a:t>：</a:t>
            </a:r>
            <a:r>
              <a:rPr lang="en-US" altLang="ja-JP" b="1" dirty="0"/>
              <a:t>60000</a:t>
            </a:r>
            <a:r>
              <a:rPr lang="en-US" altLang="ja-JP" dirty="0"/>
              <a:t> × </a:t>
            </a:r>
            <a:r>
              <a:rPr lang="en-US" altLang="ja-JP" b="1" dirty="0"/>
              <a:t>28</a:t>
            </a:r>
            <a:r>
              <a:rPr lang="en-US" altLang="ja-JP" dirty="0"/>
              <a:t> × </a:t>
            </a:r>
            <a:r>
              <a:rPr lang="en-US" altLang="ja-JP" b="1" dirty="0"/>
              <a:t>28 </a:t>
            </a:r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ja-JP" altLang="en-US" b="1" dirty="0">
                <a:solidFill>
                  <a:srgbClr val="C00000"/>
                </a:solidFill>
              </a:rPr>
              <a:t>次元</a:t>
            </a:r>
            <a:r>
              <a:rPr lang="en-US" altLang="ja-JP" b="1" dirty="0"/>
              <a:t>: 3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7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4. </a:t>
            </a:r>
            <a:r>
              <a:rPr lang="ja-JP" altLang="en-US" sz="3975" dirty="0">
                <a:latin typeface="メイリオ" panose="020B0604030504040204" pitchFamily="50" charset="-128"/>
              </a:rPr>
              <a:t>ニューラルネットワーク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を作るプログラム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15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/>
              <a:t>Python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6253"/>
            <a:ext cx="9082667" cy="56502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数多くある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さまざまな拡張機能（数百以上）がある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	</a:t>
            </a:r>
            <a:r>
              <a:rPr lang="ja-JP" altLang="en-US" sz="2400" dirty="0"/>
              <a:t>配列計算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tensorflow</a:t>
            </a:r>
            <a:r>
              <a:rPr lang="ja-JP" altLang="en-US" sz="2400" dirty="0"/>
              <a:t>　ディープラーニング（深層学習）向けの配列計算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Pybrain</a:t>
            </a:r>
            <a:r>
              <a:rPr lang="en-US" altLang="ja-JP" sz="2400" dirty="0"/>
              <a:t>	</a:t>
            </a:r>
            <a:r>
              <a:rPr lang="ja-JP" altLang="en-US" sz="2400" dirty="0"/>
              <a:t>機械学習全般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Scipy</a:t>
            </a:r>
            <a:r>
              <a:rPr lang="en-US" altLang="ja-JP" sz="2400" dirty="0"/>
              <a:t>	</a:t>
            </a:r>
            <a:r>
              <a:rPr lang="ja-JP" altLang="en-US" sz="2400" dirty="0"/>
              <a:t>最適化，積分，信号，画像，統計，フーリエ変換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/>
              <a:t>AIMA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ディープラーニング（深層学習）は，多層のニューラルネットワーク，その活用技術のこと</a:t>
            </a:r>
            <a:endParaRPr lang="en-US" altLang="ja-JP" sz="2400" dirty="0"/>
          </a:p>
          <a:p>
            <a:r>
              <a:rPr lang="ja-JP" altLang="en-US" dirty="0"/>
              <a:t>アイデアをすぐに試したい（数十行以内のプログラム）場合にも向くとされる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593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6428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ニューラルネットワークの例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4429899" y="6466063"/>
            <a:ext cx="307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層数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： </a:t>
            </a:r>
            <a:r>
              <a:rPr kumimoji="1" lang="en-US" altLang="ja-JP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2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91255" y="1009905"/>
            <a:ext cx="1571412" cy="3860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93875" y="1009905"/>
            <a:ext cx="1571412" cy="3860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639717" y="2652824"/>
            <a:ext cx="816065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flipH="1">
            <a:off x="1531986" y="3532552"/>
            <a:ext cx="14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入力</a:t>
            </a:r>
          </a:p>
        </p:txBody>
      </p:sp>
      <p:sp>
        <p:nvSpPr>
          <p:cNvPr id="38" name="右矢印 37"/>
          <p:cNvSpPr/>
          <p:nvPr/>
        </p:nvSpPr>
        <p:spPr>
          <a:xfrm>
            <a:off x="7913771" y="2579197"/>
            <a:ext cx="816065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flipH="1">
            <a:off x="7960841" y="3433940"/>
            <a:ext cx="14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出力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 flipH="1">
            <a:off x="4635657" y="3374718"/>
            <a:ext cx="14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全結合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5181600" y="4951784"/>
            <a:ext cx="382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ユニット数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3</a:t>
            </a: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この層は，「</a:t>
            </a:r>
            <a:r>
              <a:rPr kumimoji="1" lang="en-US" altLang="ja-JP" sz="2400" b="1" dirty="0" err="1">
                <a:ea typeface="メイリオ" panose="020B0604030504040204" pitchFamily="50" charset="-128"/>
              </a:rPr>
              <a:t>softmax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」になるように設定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flipH="1">
            <a:off x="2308869" y="4940978"/>
            <a:ext cx="212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ユニット数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64</a:t>
            </a:r>
          </a:p>
          <a:p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333222" y="4055772"/>
            <a:ext cx="17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4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個の数値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4856734" y="2534990"/>
            <a:ext cx="816065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17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ニューラルネットワークの動作イメージ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5" y="1869934"/>
            <a:ext cx="2419605" cy="430715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2065639" y="2300649"/>
            <a:ext cx="346819" cy="49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05938" y="1276267"/>
            <a:ext cx="1947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 </a:t>
            </a:r>
            <a:r>
              <a:rPr kumimoji="1" lang="ja-JP" altLang="en-US" sz="2400" dirty="0"/>
              <a:t>である確率</a:t>
            </a:r>
            <a:endParaRPr kumimoji="1" lang="en-US" altLang="ja-JP" sz="2400" dirty="0"/>
          </a:p>
          <a:p>
            <a:r>
              <a:rPr kumimoji="1" lang="en-US" altLang="ja-JP" sz="2400" dirty="0"/>
              <a:t>    0.0068</a:t>
            </a:r>
          </a:p>
          <a:p>
            <a:r>
              <a:rPr kumimoji="1" lang="en-US" altLang="ja-JP" sz="2400" dirty="0"/>
              <a:t>1 </a:t>
            </a:r>
            <a:r>
              <a:rPr kumimoji="1" lang="ja-JP" altLang="en-US" sz="2400" dirty="0"/>
              <a:t>である確率</a:t>
            </a:r>
            <a:endParaRPr kumimoji="1" lang="en-US" altLang="ja-JP" sz="2400" dirty="0"/>
          </a:p>
          <a:p>
            <a:r>
              <a:rPr kumimoji="1" lang="en-US" altLang="ja-JP" sz="2400" dirty="0"/>
              <a:t>    0.1592</a:t>
            </a:r>
          </a:p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 である確率</a:t>
            </a:r>
            <a:endParaRPr kumimoji="1" lang="en-US" altLang="ja-JP" sz="2400" dirty="0"/>
          </a:p>
          <a:p>
            <a:r>
              <a:rPr kumimoji="1" lang="en-US" altLang="ja-JP" sz="2400" dirty="0"/>
              <a:t>    0.8340</a:t>
            </a:r>
            <a:endParaRPr kumimoji="1" lang="ja-JP" altLang="en-US" sz="2400" dirty="0"/>
          </a:p>
        </p:txBody>
      </p:sp>
      <p:sp>
        <p:nvSpPr>
          <p:cNvPr id="23" name="右矢印 22"/>
          <p:cNvSpPr/>
          <p:nvPr/>
        </p:nvSpPr>
        <p:spPr>
          <a:xfrm>
            <a:off x="5962352" y="2250680"/>
            <a:ext cx="346819" cy="49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82119" y="1189450"/>
            <a:ext cx="1035885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2" name="正方形/長方形 11"/>
          <p:cNvSpPr/>
          <p:nvPr/>
        </p:nvSpPr>
        <p:spPr>
          <a:xfrm>
            <a:off x="4495544" y="1189450"/>
            <a:ext cx="1035885" cy="262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624407" y="2511508"/>
            <a:ext cx="87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/>
          <p:cNvSpPr/>
          <p:nvPr/>
        </p:nvSpPr>
        <p:spPr>
          <a:xfrm>
            <a:off x="4781329" y="1451700"/>
            <a:ext cx="436903" cy="41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4814634" y="3209212"/>
            <a:ext cx="436903" cy="418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4798237" y="2387418"/>
            <a:ext cx="436903" cy="41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5033085" y="3643786"/>
            <a:ext cx="283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活性化の値が</a:t>
            </a:r>
            <a:endParaRPr kumimoji="1" lang="en-US" altLang="ja-JP" sz="2000" dirty="0"/>
          </a:p>
          <a:p>
            <a:r>
              <a:rPr kumimoji="1" lang="ja-JP" altLang="en-US" sz="2000" dirty="0"/>
              <a:t>最大</a:t>
            </a:r>
            <a:endParaRPr kumimoji="1" lang="en-US" altLang="ja-JP" sz="2000" dirty="0"/>
          </a:p>
          <a:p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 flipH="1">
            <a:off x="241476" y="2956664"/>
            <a:ext cx="17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4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個の数値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034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6428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ソフトマックス </a:t>
            </a:r>
            <a:r>
              <a:rPr kumimoji="1" lang="en-US" altLang="ja-JP" b="1" dirty="0"/>
              <a:t>(</a:t>
            </a:r>
            <a:r>
              <a:rPr kumimoji="1" lang="en-US" altLang="ja-JP" b="1" dirty="0" err="1"/>
              <a:t>softmax</a:t>
            </a:r>
            <a:r>
              <a:rPr kumimoji="1" lang="en-US" altLang="ja-JP" b="1" dirty="0"/>
              <a:t>) </a:t>
            </a:r>
            <a:r>
              <a:rPr kumimoji="1" lang="ja-JP" altLang="en-US" b="1" dirty="0"/>
              <a:t>に設定された層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7662593" y="1608936"/>
            <a:ext cx="1048351" cy="28823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7855382" y="1764667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7855382" y="2692757"/>
            <a:ext cx="662771" cy="6160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7855382" y="3620847"/>
            <a:ext cx="662771" cy="61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217118" y="1333475"/>
            <a:ext cx="7071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C00000"/>
                </a:solidFill>
                <a:ea typeface="メイリオ" panose="020B0604030504040204" pitchFamily="50" charset="-128"/>
              </a:rPr>
              <a:t>ソフトマックス </a:t>
            </a:r>
            <a:r>
              <a:rPr kumimoji="1" lang="en-US" altLang="ja-JP" sz="2800" b="1" u="sng" dirty="0">
                <a:solidFill>
                  <a:srgbClr val="C00000"/>
                </a:solidFill>
                <a:ea typeface="メイリオ" panose="020B0604030504040204" pitchFamily="50" charset="-128"/>
              </a:rPr>
              <a:t>(</a:t>
            </a:r>
            <a:r>
              <a:rPr kumimoji="1" lang="en-US" altLang="ja-JP" sz="2800" b="1" u="sng" dirty="0" err="1">
                <a:solidFill>
                  <a:srgbClr val="C00000"/>
                </a:solidFill>
                <a:ea typeface="メイリオ" panose="020B0604030504040204" pitchFamily="50" charset="-128"/>
              </a:rPr>
              <a:t>softmax</a:t>
            </a:r>
            <a:r>
              <a:rPr kumimoji="1" lang="en-US" altLang="ja-JP" sz="2800" b="1" u="sng" dirty="0">
                <a:solidFill>
                  <a:srgbClr val="C00000"/>
                </a:solidFill>
                <a:ea typeface="メイリオ" panose="020B0604030504040204" pitchFamily="50" charset="-128"/>
              </a:rPr>
              <a:t>) </a:t>
            </a:r>
            <a:r>
              <a:rPr kumimoji="1" lang="ja-JP" altLang="en-US" sz="2800" u="sng" dirty="0">
                <a:ea typeface="メイリオ" panose="020B0604030504040204" pitchFamily="50" charset="-128"/>
              </a:rPr>
              <a:t>に設定したとき</a:t>
            </a:r>
            <a:endParaRPr kumimoji="1" lang="en-US" altLang="ja-JP" sz="2800" u="sng" dirty="0"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・各ユニットの活性化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の度合いは，</a:t>
            </a:r>
            <a:r>
              <a:rPr kumimoji="1" lang="ja-JP" altLang="en-US" sz="2800" b="1" u="sng" dirty="0">
                <a:ea typeface="メイリオ" panose="020B0604030504040204" pitchFamily="50" charset="-128"/>
              </a:rPr>
              <a:t>０</a:t>
            </a:r>
            <a:endParaRPr kumimoji="1" lang="en-US" altLang="ja-JP" sz="2800" b="1" u="sng" dirty="0"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u="sng" dirty="0">
                <a:ea typeface="メイリオ" panose="020B0604030504040204" pitchFamily="50" charset="-128"/>
              </a:rPr>
              <a:t>から１の数値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　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ea typeface="メイリオ" panose="020B0604030504040204" pitchFamily="50" charset="-128"/>
              </a:rPr>
              <a:t>最も値が高いもの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は「</a:t>
            </a:r>
            <a:r>
              <a:rPr kumimoji="1" lang="ja-JP" altLang="en-US" sz="2800" b="1" dirty="0">
                <a:ea typeface="メイリオ" panose="020B0604030504040204" pitchFamily="50" charset="-128"/>
              </a:rPr>
              <a:t>活性化して</a:t>
            </a:r>
            <a:r>
              <a:rPr kumimoji="1" lang="ja-JP" altLang="en-US" sz="2800" b="1" dirty="0" err="1">
                <a:ea typeface="メイリオ" panose="020B0604030504040204" pitchFamily="50" charset="-128"/>
              </a:rPr>
              <a:t>い</a:t>
            </a:r>
            <a:endParaRPr kumimoji="1" lang="en-US" altLang="ja-JP" sz="2800" b="1" dirty="0"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ea typeface="メイリオ" panose="020B0604030504040204" pitchFamily="50" charset="-128"/>
              </a:rPr>
              <a:t>　る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」，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en-US" altLang="ja-JP" sz="2800" dirty="0">
                <a:ea typeface="メイリオ" panose="020B0604030504040204" pitchFamily="50" charset="-128"/>
              </a:rPr>
              <a:t>   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それ以外は「</a:t>
            </a:r>
            <a:r>
              <a:rPr kumimoji="1" lang="ja-JP" altLang="en-US" sz="2800" b="1" dirty="0">
                <a:ea typeface="メイリオ" panose="020B0604030504040204" pitchFamily="50" charset="-128"/>
              </a:rPr>
              <a:t>活性化してない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」と考える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endParaRPr kumimoji="1" lang="en-US" altLang="ja-JP" sz="28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5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 </a:t>
            </a:r>
            <a:r>
              <a:rPr lang="ja-JP" altLang="en-US" sz="3975" dirty="0">
                <a:latin typeface="メイリオ" panose="020B0604030504040204" pitchFamily="50" charset="-128"/>
              </a:rPr>
              <a:t>機械学習とは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50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F0784C-1A93-EFF9-BA72-52B03B8EC8FD}"/>
              </a:ext>
            </a:extLst>
          </p:cNvPr>
          <p:cNvSpPr txBox="1"/>
          <p:nvPr/>
        </p:nvSpPr>
        <p:spPr>
          <a:xfrm>
            <a:off x="254272" y="1438085"/>
            <a:ext cx="86354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import </a:t>
            </a:r>
            <a:r>
              <a:rPr lang="en-US" altLang="ja-JP" sz="2400" dirty="0" err="1"/>
              <a:t>tensorflow</a:t>
            </a:r>
            <a:r>
              <a:rPr lang="en-US" altLang="ja-JP" sz="2400" dirty="0"/>
              <a:t> as </a:t>
            </a:r>
            <a:r>
              <a:rPr lang="en-US" altLang="ja-JP" sz="2400" dirty="0" err="1"/>
              <a:t>tf</a:t>
            </a:r>
            <a:r>
              <a:rPr lang="en-US" altLang="ja-JP" sz="2400" dirty="0"/>
              <a:t> </a:t>
            </a:r>
          </a:p>
          <a:p>
            <a:r>
              <a:rPr lang="en-US" altLang="ja-JP" sz="2400" dirty="0"/>
              <a:t>from </a:t>
            </a:r>
            <a:r>
              <a:rPr lang="en-US" altLang="ja-JP" sz="2400" dirty="0" err="1"/>
              <a:t>tensorflow.keras</a:t>
            </a:r>
            <a:r>
              <a:rPr lang="en-US" altLang="ja-JP" sz="2400" dirty="0"/>
              <a:t> import layers</a:t>
            </a:r>
          </a:p>
          <a:p>
            <a:endParaRPr lang="en-US" altLang="ja-JP" sz="2400" dirty="0"/>
          </a:p>
          <a:p>
            <a:r>
              <a:rPr lang="en-US" altLang="ja-JP" sz="2400" dirty="0" err="1">
                <a:solidFill>
                  <a:srgbClr val="C00000"/>
                </a:solidFill>
              </a:rPr>
              <a:t>num_classes</a:t>
            </a:r>
            <a:r>
              <a:rPr lang="en-US" altLang="ja-JP" sz="2400" dirty="0">
                <a:solidFill>
                  <a:srgbClr val="C00000"/>
                </a:solidFill>
              </a:rPr>
              <a:t> = 3</a:t>
            </a:r>
          </a:p>
          <a:p>
            <a:r>
              <a:rPr lang="en-US" altLang="ja-JP" sz="2400" dirty="0" err="1">
                <a:solidFill>
                  <a:srgbClr val="C00000"/>
                </a:solidFill>
              </a:rPr>
              <a:t>input_dim</a:t>
            </a:r>
            <a:r>
              <a:rPr lang="en-US" altLang="ja-JP" sz="2400" dirty="0">
                <a:solidFill>
                  <a:srgbClr val="C00000"/>
                </a:solidFill>
              </a:rPr>
              <a:t> = 4</a:t>
            </a:r>
          </a:p>
          <a:p>
            <a:endParaRPr lang="en-US" altLang="ja-JP" sz="2400" dirty="0"/>
          </a:p>
          <a:p>
            <a:r>
              <a:rPr lang="en-US" altLang="ja-JP" sz="2400" dirty="0"/>
              <a:t>m = </a:t>
            </a:r>
            <a:r>
              <a:rPr lang="en-US" altLang="ja-JP" sz="2400" dirty="0" err="1"/>
              <a:t>tf.keras.Sequential</a:t>
            </a:r>
            <a:r>
              <a:rPr lang="en-US" altLang="ja-JP" sz="2400" dirty="0"/>
              <a:t>(</a:t>
            </a:r>
          </a:p>
          <a:p>
            <a:r>
              <a:rPr lang="en-US" altLang="ja-JP" sz="2400" dirty="0"/>
              <a:t>    [</a:t>
            </a:r>
          </a:p>
          <a:p>
            <a:r>
              <a:rPr lang="en-US" altLang="ja-JP" sz="2400" dirty="0"/>
              <a:t>        </a:t>
            </a:r>
            <a:r>
              <a:rPr lang="en-US" altLang="ja-JP" sz="2400" dirty="0" err="1"/>
              <a:t>layers.Dense</a:t>
            </a:r>
            <a:r>
              <a:rPr lang="en-US" altLang="ja-JP" sz="2400" dirty="0"/>
              <a:t>(units=</a:t>
            </a:r>
            <a:r>
              <a:rPr lang="en-US" altLang="ja-JP" sz="2400" dirty="0">
                <a:solidFill>
                  <a:srgbClr val="C00000"/>
                </a:solidFill>
              </a:rPr>
              <a:t>64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input_dim</a:t>
            </a:r>
            <a:r>
              <a:rPr lang="en-US" altLang="ja-JP" sz="2400" dirty="0"/>
              <a:t>=</a:t>
            </a:r>
            <a:r>
              <a:rPr lang="en-US" altLang="ja-JP" sz="2400" dirty="0" err="1">
                <a:solidFill>
                  <a:srgbClr val="C00000"/>
                </a:solidFill>
              </a:rPr>
              <a:t>input_dim</a:t>
            </a:r>
            <a:r>
              <a:rPr lang="en-US" altLang="ja-JP" sz="2400" dirty="0"/>
              <a:t>, activation='</a:t>
            </a:r>
            <a:r>
              <a:rPr lang="en-US" altLang="ja-JP" sz="2400" dirty="0" err="1"/>
              <a:t>relu</a:t>
            </a:r>
            <a:r>
              <a:rPr lang="en-US" altLang="ja-JP" sz="2400" dirty="0"/>
              <a:t>'),</a:t>
            </a:r>
          </a:p>
          <a:p>
            <a:r>
              <a:rPr lang="en-US" altLang="ja-JP" sz="2400" dirty="0"/>
              <a:t>        </a:t>
            </a:r>
            <a:r>
              <a:rPr lang="en-US" altLang="ja-JP" sz="2400" dirty="0" err="1"/>
              <a:t>layers.Dense</a:t>
            </a:r>
            <a:r>
              <a:rPr lang="en-US" altLang="ja-JP" sz="2400" dirty="0"/>
              <a:t>(units=</a:t>
            </a:r>
            <a:r>
              <a:rPr lang="en-US" altLang="ja-JP" sz="2400" dirty="0" err="1">
                <a:solidFill>
                  <a:srgbClr val="C00000"/>
                </a:solidFill>
              </a:rPr>
              <a:t>num_classes</a:t>
            </a:r>
            <a:r>
              <a:rPr lang="en-US" altLang="ja-JP" sz="2400" dirty="0"/>
              <a:t>, activation='</a:t>
            </a:r>
            <a:r>
              <a:rPr lang="en-US" altLang="ja-JP" sz="2400" dirty="0" err="1">
                <a:solidFill>
                  <a:srgbClr val="C00000"/>
                </a:solidFill>
              </a:rPr>
              <a:t>softmax</a:t>
            </a:r>
            <a:r>
              <a:rPr lang="en-US" altLang="ja-JP" sz="2400" dirty="0"/>
              <a:t>'),</a:t>
            </a:r>
          </a:p>
          <a:p>
            <a:r>
              <a:rPr lang="en-US" altLang="ja-JP" sz="2400" dirty="0"/>
              <a:t>    ]</a:t>
            </a:r>
          </a:p>
          <a:p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ニューラルネットワークを作るプログラム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2228" y="3030848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ea typeface="メイリオ" panose="020B0604030504040204" pitchFamily="50" charset="-128"/>
              </a:rPr>
              <a:t>入力は </a:t>
            </a:r>
            <a:r>
              <a:rPr kumimoji="1" lang="en-US" altLang="ja-JP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4</a:t>
            </a:r>
            <a:r>
              <a:rPr kumimoji="1" lang="ja-JP" altLang="en-US" sz="2000" dirty="0">
                <a:ea typeface="メイリオ" panose="020B0604030504040204" pitchFamily="50" charset="-128"/>
              </a:rPr>
              <a:t>個の数値</a:t>
            </a:r>
            <a:endParaRPr kumimoji="1" lang="en-US" altLang="ja-JP" sz="2000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489479" y="2616088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>
                <a:ea typeface="メイリオ" panose="020B0604030504040204" pitchFamily="50" charset="-128"/>
              </a:rPr>
              <a:t>種類に分類</a:t>
            </a:r>
            <a:endParaRPr kumimoji="1" lang="ja-JP" altLang="en-US" sz="20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35344" y="5759266"/>
            <a:ext cx="2328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ea typeface="メイリオ" panose="020B0604030504040204" pitchFamily="50" charset="-128"/>
              </a:rPr>
              <a:t>「</a:t>
            </a:r>
            <a:r>
              <a:rPr kumimoji="1" lang="en-US" altLang="ja-JP" sz="2000" b="1" dirty="0" err="1">
                <a:solidFill>
                  <a:srgbClr val="C00000"/>
                </a:solidFill>
                <a:ea typeface="メイリオ" panose="020B0604030504040204" pitchFamily="50" charset="-128"/>
              </a:rPr>
              <a:t>softmax</a:t>
            </a:r>
            <a:r>
              <a:rPr kumimoji="1" lang="ja-JP" altLang="en-US" sz="2000" dirty="0">
                <a:ea typeface="メイリオ" panose="020B0604030504040204" pitchFamily="50" charset="-128"/>
              </a:rPr>
              <a:t>」に設定</a:t>
            </a:r>
            <a:endParaRPr kumimoji="1" lang="ja-JP" altLang="en-US" sz="20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/>
          <p:cNvCxnSpPr>
            <a:cxnSpLocks/>
          </p:cNvCxnSpPr>
          <p:nvPr/>
        </p:nvCxnSpPr>
        <p:spPr>
          <a:xfrm flipH="1" flipV="1">
            <a:off x="2270881" y="3144716"/>
            <a:ext cx="912403" cy="17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</p:cNvCxnSpPr>
          <p:nvPr/>
        </p:nvCxnSpPr>
        <p:spPr>
          <a:xfrm flipH="1" flipV="1">
            <a:off x="6875750" y="5219145"/>
            <a:ext cx="97161" cy="45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3911905" y="4631373"/>
            <a:ext cx="793064" cy="3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06CAF3-7477-901B-2F3C-5D11110EE66F}"/>
              </a:ext>
            </a:extLst>
          </p:cNvPr>
          <p:cNvSpPr txBox="1"/>
          <p:nvPr/>
        </p:nvSpPr>
        <p:spPr>
          <a:xfrm>
            <a:off x="4572000" y="3794091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ea typeface="メイリオ" panose="020B0604030504040204" pitchFamily="50" charset="-128"/>
              </a:rPr>
              <a:t>１層目のユニット数は </a:t>
            </a:r>
            <a:r>
              <a:rPr kumimoji="1" lang="en-US" altLang="ja-JP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64</a:t>
            </a:r>
            <a:endParaRPr kumimoji="1" lang="ja-JP" altLang="en-US" sz="20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60A2325-D219-374C-2061-0CDCCF0A32E2}"/>
              </a:ext>
            </a:extLst>
          </p:cNvPr>
          <p:cNvCxnSpPr>
            <a:cxnSpLocks/>
          </p:cNvCxnSpPr>
          <p:nvPr/>
        </p:nvCxnSpPr>
        <p:spPr>
          <a:xfrm flipH="1" flipV="1">
            <a:off x="2563282" y="2816143"/>
            <a:ext cx="912403" cy="17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662EB49-0CCF-EC73-C622-1EE181F2721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637600" y="3994146"/>
            <a:ext cx="934400" cy="39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79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プログラムで，次を指定</a:t>
            </a:r>
            <a:endParaRPr lang="en-US" altLang="ja-JP" dirty="0"/>
          </a:p>
          <a:p>
            <a:r>
              <a:rPr lang="ja-JP" altLang="en-US" dirty="0"/>
              <a:t>層の数</a:t>
            </a:r>
            <a:endParaRPr lang="en-US" altLang="ja-JP" dirty="0"/>
          </a:p>
          <a:p>
            <a:r>
              <a:rPr kumimoji="1" lang="ja-JP" altLang="en-US" dirty="0"/>
              <a:t>各層のユニットの数</a:t>
            </a:r>
            <a:endParaRPr kumimoji="1" lang="en-US" altLang="ja-JP" dirty="0"/>
          </a:p>
          <a:p>
            <a:r>
              <a:rPr lang="ja-JP" altLang="en-US" dirty="0"/>
              <a:t>各層のユニットの種類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コンピュータ上の作成されるバーチャルなもの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7095485" y="1339389"/>
            <a:ext cx="1735977" cy="1810751"/>
            <a:chOff x="9831877" y="1104514"/>
            <a:chExt cx="2031326" cy="2081599"/>
          </a:xfrm>
        </p:grpSpPr>
        <p:sp>
          <p:nvSpPr>
            <p:cNvPr id="6" name="Text Box 1035"/>
            <p:cNvSpPr txBox="1">
              <a:spLocks noChangeArrowheads="1"/>
            </p:cNvSpPr>
            <p:nvPr/>
          </p:nvSpPr>
          <p:spPr bwMode="auto">
            <a:xfrm>
              <a:off x="9831877" y="2752148"/>
              <a:ext cx="2031326" cy="43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ノートページ</a:t>
              </a:r>
            </a:p>
          </p:txBody>
        </p:sp>
        <p:pic>
          <p:nvPicPr>
            <p:cNvPr id="7" name="Picture 2" descr="https://1.bp.blogspot.com/-x66gVF1MB1I/VdLr-mQVEmI/AAAAAAAAw1Y/EA-SR-rYRsE/s800/study_daigakusei_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026" y="1104514"/>
              <a:ext cx="1864367" cy="164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06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D3F380D-89BA-52EE-972D-7346A210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607" y="1274839"/>
            <a:ext cx="4503903" cy="26174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7E82B0-2B0E-3232-3BB7-41C21EE03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3" y="1525518"/>
            <a:ext cx="4026703" cy="232827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888193" y="1747727"/>
            <a:ext cx="3453873" cy="1274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874" y="180123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■ 資料</a:t>
            </a:r>
            <a:r>
              <a:rPr lang="ja-JP" altLang="en-US" sz="2400" dirty="0"/>
              <a:t>の </a:t>
            </a:r>
            <a:r>
              <a:rPr lang="en-US" altLang="ja-JP" sz="2400" dirty="0"/>
              <a:t>Web </a:t>
            </a:r>
            <a:r>
              <a:rPr lang="ja-JP" altLang="en-US" sz="2400" dirty="0"/>
              <a:t>ページを開く</a:t>
            </a:r>
            <a:endParaRPr kumimoji="1" lang="en-US" altLang="ja-JP" sz="2400" dirty="0"/>
          </a:p>
          <a:p>
            <a:r>
              <a:rPr lang="en-US" altLang="ja-JP" sz="2400" b="1" dirty="0"/>
              <a:t>https</a:t>
            </a:r>
            <a:r>
              <a:rPr lang="en-US" altLang="ja-JP" sz="2400" dirty="0"/>
              <a:t>://</a:t>
            </a:r>
            <a:r>
              <a:rPr lang="en-US" altLang="ja-JP" sz="2400" b="1" dirty="0"/>
              <a:t>www.kkaneko.jp</a:t>
            </a:r>
            <a:r>
              <a:rPr lang="en-US" altLang="ja-JP" sz="2400" dirty="0"/>
              <a:t>/</a:t>
            </a:r>
            <a:r>
              <a:rPr lang="en-US" altLang="ja-JP" sz="2400" b="1" dirty="0"/>
              <a:t>a</a:t>
            </a:r>
            <a:r>
              <a:rPr lang="en-US" altLang="ja-JP" sz="2400" dirty="0"/>
              <a:t>/</a:t>
            </a:r>
            <a:r>
              <a:rPr lang="en-US" altLang="ja-JP" sz="2400" b="1" dirty="0"/>
              <a:t>ai.html</a:t>
            </a:r>
          </a:p>
          <a:p>
            <a:r>
              <a:rPr kumimoji="1" lang="ja-JP" altLang="en-US" sz="2400" b="1" dirty="0">
                <a:ea typeface="メイリオ" panose="020B0604030504040204" pitchFamily="50" charset="-128"/>
              </a:rPr>
              <a:t>■プログラムを，コピー，貼り付け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272" y="4506688"/>
            <a:ext cx="4324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コピーしたい範囲をマウスで選び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コピー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295799" y="2355606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42511" y="3998858"/>
            <a:ext cx="4401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ea typeface="メイリオ" panose="020B0604030504040204" pitchFamily="50" charset="-128"/>
              </a:rPr>
              <a:t>spyder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の右下の　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コンソールに張り付ける．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張り付けたあと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Enter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キー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Paste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21864" y="1731505"/>
            <a:ext cx="3718482" cy="1415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42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48028"/>
            <a:ext cx="8461208" cy="1473458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■ </a:t>
            </a:r>
            <a:r>
              <a:rPr kumimoji="1" lang="ja-JP" altLang="en-US" dirty="0">
                <a:solidFill>
                  <a:schemeClr val="tx1"/>
                </a:solidFill>
              </a:rPr>
              <a:t>ニューラルネットワークの確認表示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    </a:t>
            </a:r>
            <a:r>
              <a:rPr lang="en-US" altLang="ja-JP" b="1" dirty="0">
                <a:solidFill>
                  <a:schemeClr val="tx1"/>
                </a:solidFill>
              </a:rPr>
              <a:t>print(</a:t>
            </a:r>
            <a:r>
              <a:rPr lang="en-US" altLang="ja-JP" b="1" dirty="0" err="1">
                <a:solidFill>
                  <a:schemeClr val="tx1"/>
                </a:solidFill>
              </a:rPr>
              <a:t>m.summary</a:t>
            </a:r>
            <a:r>
              <a:rPr lang="en-US" altLang="ja-JP" b="1" dirty="0">
                <a:solidFill>
                  <a:schemeClr val="tx1"/>
                </a:solidFill>
              </a:rPr>
              <a:t>())</a:t>
            </a:r>
            <a:br>
              <a:rPr lang="en-US" altLang="ja-JP" b="1" dirty="0">
                <a:solidFill>
                  <a:schemeClr val="tx1"/>
                </a:solidFill>
              </a:rPr>
            </a:b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623559"/>
            <a:ext cx="7983955" cy="1186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ニューラルネットワークのオブジェクト名は </a:t>
            </a:r>
            <a:r>
              <a:rPr kumimoji="1" lang="en-US" altLang="ja-JP" b="1" dirty="0">
                <a:solidFill>
                  <a:srgbClr val="C00000"/>
                </a:solidFill>
              </a:rPr>
              <a:t>m</a:t>
            </a:r>
          </a:p>
          <a:p>
            <a:pPr marL="0" indent="0">
              <a:buNone/>
            </a:pPr>
            <a:r>
              <a:rPr lang="ja-JP" altLang="en-US" dirty="0"/>
              <a:t>確認表示は </a:t>
            </a:r>
            <a:r>
              <a:rPr lang="en-US" altLang="ja-JP" dirty="0"/>
              <a:t>print(</a:t>
            </a:r>
            <a:r>
              <a:rPr lang="en-US" altLang="ja-JP" b="1" dirty="0" err="1">
                <a:solidFill>
                  <a:srgbClr val="C00000"/>
                </a:solidFill>
              </a:rPr>
              <a:t>m</a:t>
            </a:r>
            <a:r>
              <a:rPr lang="en-US" altLang="ja-JP" dirty="0" err="1"/>
              <a:t>.summary</a:t>
            </a:r>
            <a:r>
              <a:rPr lang="en-US" altLang="ja-JP" dirty="0"/>
              <a:t>())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5423" y="536944"/>
            <a:ext cx="3923414" cy="547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0C67EE-00A4-FAB1-066B-6DEE5D44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0" y="1296608"/>
            <a:ext cx="7649028" cy="42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6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5. </a:t>
            </a:r>
            <a:r>
              <a:rPr lang="ja-JP" altLang="en-US" sz="3975" dirty="0">
                <a:latin typeface="メイリオ" panose="020B0604030504040204" pitchFamily="50" charset="-128"/>
              </a:rPr>
              <a:t>ニューラルネットワークの学習を行うプログラム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039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4300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6878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4300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6878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21895" y="1643215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87244" y="847493"/>
            <a:ext cx="557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画素は，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白と黒の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種類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しかないとする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693749" y="1637268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59258" y="167694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白は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0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17651" y="1685947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黒は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1,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とする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22195" y="261116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画像のサイズが 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2 × 2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のとき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143000" y="545852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668780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4300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66878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67421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19999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674219" y="425809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199999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67421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19999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67421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19999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61232" y="404720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[0, 0, 0, 0]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61231" y="572903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[0, 1, 0, 0]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106957" y="399961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[0, 0, 1, 0]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53507" y="572903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[1, 1, 1, 1]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511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学習の例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5929" y="1292650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1709" y="1292650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5929" y="1833670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71709" y="1833670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052318" y="129116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578098" y="129116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052318" y="183218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578098" y="183218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460794" y="156316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[0, 1, 0, 1]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47498" y="156316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[1, 0, 1, 0]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5938627" y="1584199"/>
            <a:ext cx="557561" cy="41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85898" y="1542119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1,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を出力させる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45929" y="2740476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71709" y="2740476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45929" y="3281496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71709" y="3281496"/>
            <a:ext cx="525780" cy="541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52318" y="2738990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578098" y="2738990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052318" y="3280010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578098" y="3280010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60794" y="301098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[1, 1, 0, 0]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347498" y="301098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[0, 0, 1, 1]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3" name="右矢印 62"/>
          <p:cNvSpPr/>
          <p:nvPr/>
        </p:nvSpPr>
        <p:spPr>
          <a:xfrm>
            <a:off x="5938627" y="3032025"/>
            <a:ext cx="557561" cy="41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785898" y="298994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2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を出力させる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97782" y="467437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その他</a:t>
            </a:r>
          </a:p>
        </p:txBody>
      </p:sp>
      <p:sp>
        <p:nvSpPr>
          <p:cNvPr id="66" name="右矢印 65"/>
          <p:cNvSpPr/>
          <p:nvPr/>
        </p:nvSpPr>
        <p:spPr>
          <a:xfrm>
            <a:off x="5938627" y="4673148"/>
            <a:ext cx="557561" cy="41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785898" y="4631068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0,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を出力させる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472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学習用データセットの例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88688" y="847493"/>
            <a:ext cx="136928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ea typeface="メイリオ" panose="020B0604030504040204" pitchFamily="50" charset="-128"/>
              </a:rPr>
              <a:t>[[0, 0, 0,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[0, 0, 0,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[0, 0, 1,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[0, 0, 1,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[0, 1, 0, 0],</a:t>
            </a:r>
          </a:p>
          <a:p>
            <a:r>
              <a:rPr kumimoji="1" lang="en-US" altLang="ja-JP" sz="2000" b="1" dirty="0">
                <a:ea typeface="メイリオ" panose="020B0604030504040204" pitchFamily="50" charset="-128"/>
              </a:rPr>
              <a:t> [0, 1, 0,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[0, 1, 1,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[0, 1, 1,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0, 0,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0, 0,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[1, 0, 1,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0, 1, 1],</a:t>
            </a:r>
          </a:p>
          <a:p>
            <a:r>
              <a:rPr kumimoji="1" lang="en-US" altLang="ja-JP" sz="2000" b="1" dirty="0">
                <a:ea typeface="メイリオ" panose="020B0604030504040204" pitchFamily="50" charset="-128"/>
              </a:rPr>
              <a:t> [1, 1, 0,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1, 0, 1],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1, 1, 0],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[1, 1, 1, 1]]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86615" y="847493"/>
            <a:ext cx="5148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ea typeface="メイリオ" panose="020B0604030504040204" pitchFamily="50" charset="-128"/>
              </a:rPr>
              <a:t>[0, 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 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 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2,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1,</a:t>
            </a:r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 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1,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</a:t>
            </a:r>
            <a:r>
              <a:rPr kumimoji="1" lang="en-US" altLang="ja-JP" sz="2000" b="1" dirty="0">
                <a:ea typeface="メイリオ" panose="020B0604030504040204" pitchFamily="50" charset="-128"/>
              </a:rPr>
              <a:t>2,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0,</a:t>
            </a:r>
          </a:p>
          <a:p>
            <a:r>
              <a:rPr kumimoji="1" lang="en-US" altLang="ja-JP" sz="2000" dirty="0">
                <a:ea typeface="メイリオ" panose="020B0604030504040204" pitchFamily="50" charset="-128"/>
              </a:rPr>
              <a:t> 0]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1059" y="616662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a typeface="メイリオ" panose="020B0604030504040204" pitchFamily="50" charset="-128"/>
              </a:rPr>
              <a:t>どういう</a:t>
            </a:r>
            <a:r>
              <a:rPr kumimoji="1" lang="ja-JP" altLang="en-US" b="1" dirty="0">
                <a:ea typeface="メイリオ" panose="020B0604030504040204" pitchFamily="50" charset="-128"/>
              </a:rPr>
              <a:t>入力</a:t>
            </a:r>
            <a:r>
              <a:rPr kumimoji="1" lang="ja-JP" altLang="en-US" dirty="0">
                <a:ea typeface="メイリオ" panose="020B0604030504040204" pitchFamily="50" charset="-128"/>
              </a:rPr>
              <a:t>のとき，どういう</a:t>
            </a:r>
            <a:r>
              <a:rPr kumimoji="1" lang="ja-JP" altLang="en-US" b="1" dirty="0">
                <a:ea typeface="メイリオ" panose="020B0604030504040204" pitchFamily="50" charset="-128"/>
              </a:rPr>
              <a:t>出力</a:t>
            </a:r>
            <a:r>
              <a:rPr kumimoji="1" lang="ja-JP" altLang="en-US" dirty="0">
                <a:ea typeface="メイリオ" panose="020B0604030504040204" pitchFamily="50" charset="-128"/>
              </a:rPr>
              <a:t>が出て欲しいかのデータ</a:t>
            </a:r>
          </a:p>
        </p:txBody>
      </p:sp>
    </p:spTree>
    <p:extLst>
      <p:ext uri="{BB962C8B-B14F-4D97-AF65-F5344CB8AC3E}">
        <p14:creationId xmlns:p14="http://schemas.microsoft.com/office/powerpoint/2010/main" val="21643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学習に使用されるデータセット</a:t>
            </a:r>
            <a:endParaRPr kumimoji="1" lang="en-US" altLang="ja-JP" dirty="0"/>
          </a:p>
          <a:p>
            <a:r>
              <a:rPr lang="ja-JP" altLang="en-US" dirty="0"/>
              <a:t>どういう入力のとき，どういう出力が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出て欲しいかのデータ</a:t>
            </a:r>
            <a:endParaRPr lang="en-US" altLang="ja-JP" dirty="0"/>
          </a:p>
          <a:p>
            <a:r>
              <a:rPr lang="ja-JP" altLang="en-US" dirty="0"/>
              <a:t>形は配列（アレイ）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2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パソコン実習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139405" cy="5333166"/>
          </a:xfrm>
        </p:spPr>
        <p:txBody>
          <a:bodyPr/>
          <a:lstStyle/>
          <a:p>
            <a:r>
              <a:rPr kumimoji="1" lang="ja-JP" altLang="en-US" dirty="0"/>
              <a:t>さきほど作成したニューラルネットワークは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未学習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3366" y="2552129"/>
            <a:ext cx="8549105" cy="4227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ニューラルネットワークのオブジェクト名は </a:t>
            </a:r>
            <a:r>
              <a:rPr lang="en-US" altLang="ja-JP" b="1" dirty="0">
                <a:solidFill>
                  <a:srgbClr val="C00000"/>
                </a:solidFill>
              </a:rPr>
              <a:t>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させるコマンド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epochs = 500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/>
              <a:t>m.compile</a:t>
            </a:r>
            <a:r>
              <a:rPr lang="en-US" altLang="ja-JP" dirty="0"/>
              <a:t>(loss=</a:t>
            </a:r>
            <a:r>
              <a:rPr lang="en-US" altLang="ja-JP" dirty="0" err="1"/>
              <a:t>tf.keras.losses.categorical_crossentropy</a:t>
            </a:r>
            <a:r>
              <a:rPr lang="en-US" altLang="ja-JP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     optimizer=</a:t>
            </a:r>
            <a:r>
              <a:rPr lang="en-US" altLang="ja-JP" dirty="0" err="1"/>
              <a:t>tf.keras.optimizers.SGD</a:t>
            </a:r>
            <a:r>
              <a:rPr lang="en-US" altLang="ja-JP" dirty="0"/>
              <a:t>(</a:t>
            </a:r>
            <a:r>
              <a:rPr lang="en-US" altLang="ja-JP" dirty="0" err="1"/>
              <a:t>lr</a:t>
            </a:r>
            <a:r>
              <a:rPr lang="en-US" altLang="ja-JP" dirty="0"/>
              <a:t>=0.01, momentum=0.9, </a:t>
            </a:r>
            <a:r>
              <a:rPr lang="en-US" altLang="ja-JP" dirty="0" err="1"/>
              <a:t>nesterov</a:t>
            </a:r>
            <a:r>
              <a:rPr lang="en-US" altLang="ja-JP" dirty="0"/>
              <a:t>=True))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/>
              <a:t>m.fit</a:t>
            </a:r>
            <a:r>
              <a:rPr lang="en-US" altLang="ja-JP" dirty="0"/>
              <a:t>(x, </a:t>
            </a:r>
            <a:r>
              <a:rPr lang="en-US" altLang="ja-JP" dirty="0" err="1"/>
              <a:t>tf.keras.utils.to_categorical</a:t>
            </a:r>
            <a:r>
              <a:rPr lang="en-US" altLang="ja-JP" dirty="0"/>
              <a:t>(y), epochs=epochs)</a:t>
            </a:r>
          </a:p>
        </p:txBody>
      </p:sp>
    </p:spTree>
    <p:extLst>
      <p:ext uri="{BB962C8B-B14F-4D97-AF65-F5344CB8AC3E}">
        <p14:creationId xmlns:p14="http://schemas.microsoft.com/office/powerpoint/2010/main" val="29885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554" y="1088300"/>
            <a:ext cx="7014870" cy="4360448"/>
          </a:xfrm>
        </p:spPr>
        <p:txBody>
          <a:bodyPr/>
          <a:lstStyle/>
          <a:p>
            <a:r>
              <a:rPr kumimoji="1" lang="ja-JP" altLang="en-US" b="1" u="sng" dirty="0">
                <a:solidFill>
                  <a:srgbClr val="FF0000"/>
                </a:solidFill>
              </a:rPr>
              <a:t>与えられたデータ（教師データ）</a:t>
            </a:r>
            <a:r>
              <a:rPr kumimoji="1" lang="ja-JP" altLang="en-US" dirty="0"/>
              <a:t>を使い，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未知のデータに対しても</a:t>
            </a:r>
            <a:r>
              <a:rPr lang="ja-JP" altLang="en-US" dirty="0"/>
              <a:t>当てはまる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パターンや規則を，コンピュータが抽出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すること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など，機械学習を可能にする，多数の技術がある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3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F7542BE-1419-C15D-399B-C19A3CD9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87" y="1041535"/>
            <a:ext cx="3540307" cy="409913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356" y="579870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■ プログラムを，コピー，貼り付け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269759"/>
            <a:ext cx="4260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コピーしたい範囲をマウスで選び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コピー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1" name="右矢印 10"/>
          <p:cNvSpPr/>
          <p:nvPr/>
        </p:nvSpPr>
        <p:spPr>
          <a:xfrm>
            <a:off x="3994375" y="2416839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76116" y="1203927"/>
            <a:ext cx="3177377" cy="3876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3092" y="4563284"/>
            <a:ext cx="4199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ea typeface="メイリオ" panose="020B0604030504040204" pitchFamily="50" charset="-128"/>
              </a:rPr>
              <a:t>spyder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の右下の　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コンソールに張り付ける．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張り付けたあと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Enter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キー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Paste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2F63727-0B3C-64B6-DE7E-6E141786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75" y="1290997"/>
            <a:ext cx="4515380" cy="28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336359" y="25116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■ </a:t>
            </a: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の終了の確認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57D515-C89F-D9CE-6B10-7A452378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04" y="1200084"/>
            <a:ext cx="7270104" cy="44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6. </a:t>
            </a:r>
            <a:r>
              <a:rPr lang="ja-JP" altLang="en-US" sz="3975" dirty="0">
                <a:latin typeface="メイリオ" panose="020B0604030504040204" pitchFamily="50" charset="-128"/>
              </a:rPr>
              <a:t>ニューラルネットワーク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を使うプログラム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539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ニューラルネットの使用例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993221" y="1091306"/>
            <a:ext cx="1571412" cy="3860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895841" y="1091306"/>
            <a:ext cx="1571412" cy="3860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641683" y="2734225"/>
            <a:ext cx="816065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flipH="1">
            <a:off x="7089289" y="4616456"/>
            <a:ext cx="205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出力は，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各ユニット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ea typeface="メイリオ" panose="020B0604030504040204" pitchFamily="50" charset="-128"/>
              </a:rPr>
              <a:t>活性化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の度合い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4682668" y="5180627"/>
            <a:ext cx="2264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ユニット数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3</a:t>
            </a: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858700" y="2616391"/>
            <a:ext cx="816065" cy="7218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5277689" y="1324763"/>
            <a:ext cx="807715" cy="738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5277688" y="3761645"/>
            <a:ext cx="807715" cy="7161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5277688" y="2508185"/>
            <a:ext cx="807715" cy="749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4918" y="1384800"/>
            <a:ext cx="192552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0.14816035</a:t>
            </a:r>
          </a:p>
          <a:p>
            <a:endParaRPr kumimoji="1" lang="en-US" altLang="ja-JP" sz="28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endParaRPr kumimoji="1" lang="en-US" altLang="ja-JP" sz="28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0.02995965</a:t>
            </a:r>
          </a:p>
          <a:p>
            <a:endParaRPr kumimoji="1" lang="en-US" altLang="ja-JP" sz="28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endParaRPr kumimoji="1" lang="en-US" altLang="ja-JP" sz="2800" b="1" dirty="0">
              <a:solidFill>
                <a:srgbClr val="C00000"/>
              </a:solidFill>
              <a:ea typeface="メイリオ" panose="020B0604030504040204" pitchFamily="50" charset="-128"/>
            </a:endParaRPr>
          </a:p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0.82188004</a:t>
            </a:r>
            <a:endParaRPr kumimoji="1"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135" y="3574858"/>
            <a:ext cx="1885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入力 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en-US" altLang="ja-JP" sz="2800" dirty="0">
                <a:ea typeface="メイリオ" panose="020B0604030504040204" pitchFamily="50" charset="-128"/>
              </a:rPr>
              <a:t> [</a:t>
            </a:r>
            <a:r>
              <a:rPr kumimoji="1" lang="en-US" altLang="ja-JP" sz="2800" b="1" dirty="0">
                <a:ea typeface="メイリオ" panose="020B0604030504040204" pitchFamily="50" charset="-128"/>
              </a:rPr>
              <a:t>0, 1, 0, 1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]</a:t>
            </a:r>
          </a:p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4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個の数値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06188" y="5180627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31968" y="5180627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6188" y="5721647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31968" y="5721647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440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3C4A080-348B-AAAF-4FF4-EECEBF9A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" y="2450314"/>
            <a:ext cx="4034564" cy="93387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356" y="582047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■ プログラムを，コピー，貼り付け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71" y="4452209"/>
            <a:ext cx="427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コピーしたい範囲をマウスで選び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コピー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260385" y="2584071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05191" y="2687006"/>
            <a:ext cx="3025757" cy="298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パソコン実習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56710" y="3428701"/>
            <a:ext cx="4185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ea typeface="メイリオ" panose="020B0604030504040204" pitchFamily="50" charset="-128"/>
              </a:rPr>
              <a:t>spyder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の右下の　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コンソールに張り付ける．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張り付けたあと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Enter 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キー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Paste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38" y="1280732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学習では，乱数が使用されるので，各自，違った値が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表示されることに注意．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D069177-F0A6-22AA-61A8-0276A176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55" y="2548563"/>
            <a:ext cx="4255649" cy="6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40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動作画面の例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2076" y="2045908"/>
            <a:ext cx="1885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入力 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en-US" altLang="ja-JP" sz="2800" dirty="0">
                <a:ea typeface="メイリオ" panose="020B0604030504040204" pitchFamily="50" charset="-128"/>
              </a:rPr>
              <a:t> [</a:t>
            </a:r>
            <a:r>
              <a:rPr kumimoji="1" lang="en-US" altLang="ja-JP" sz="2800" b="1" dirty="0">
                <a:ea typeface="メイリオ" panose="020B0604030504040204" pitchFamily="50" charset="-128"/>
              </a:rPr>
              <a:t>0, 1, 0, 1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]</a:t>
            </a:r>
          </a:p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4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個の数値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26995" y="4122235"/>
            <a:ext cx="6655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出力 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 [0.14818741, 0.8310505, 0.02076209]</a:t>
            </a:r>
          </a:p>
          <a:p>
            <a:r>
              <a:rPr kumimoji="1" lang="en-US" altLang="ja-JP" sz="2800" b="1" dirty="0">
                <a:solidFill>
                  <a:srgbClr val="C00000"/>
                </a:solidFill>
                <a:ea typeface="メイリオ" panose="020B0604030504040204" pitchFamily="50" charset="-128"/>
              </a:rPr>
              <a:t>3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個の数値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6612" y="5260548"/>
            <a:ext cx="576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0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である確率 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0.14818741</a:t>
            </a:r>
          </a:p>
          <a:p>
            <a:r>
              <a:rPr kumimoji="1" lang="en-US" altLang="ja-JP" sz="2400" dirty="0">
                <a:ea typeface="メイリオ" panose="020B0604030504040204" pitchFamily="50" charset="-128"/>
              </a:rPr>
              <a:t>1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である確率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 0.8310505</a:t>
            </a:r>
          </a:p>
          <a:p>
            <a:r>
              <a:rPr kumimoji="1" lang="en-US" altLang="ja-JP" sz="2400" dirty="0"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 である確率 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0.02076209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63793" y="3926541"/>
            <a:ext cx="7594899" cy="26678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11249" y="2097666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37029" y="2097666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11249" y="2638686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37029" y="2638686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009E0F-1053-C78A-D0D7-D527B437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97" y="675739"/>
            <a:ext cx="6580224" cy="10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3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C72359A-8046-3FD7-1E47-8B2BCF49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6" y="2301674"/>
            <a:ext cx="3875309" cy="99896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356" y="579870"/>
            <a:ext cx="725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プログラムを，コピー，貼り付け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70" y="4280087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コピーしたい範囲をマウスで選び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マウスの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右クリックメニュー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で「</a:t>
            </a:r>
            <a:r>
              <a:rPr kumimoji="1" lang="ja-JP" altLang="en-US" sz="2400" b="1" dirty="0">
                <a:ea typeface="メイリオ" panose="020B0604030504040204" pitchFamily="50" charset="-128"/>
              </a:rPr>
              <a:t>コピー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」が便利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260385" y="2411949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結合の重みの表示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27157" y="3005290"/>
            <a:ext cx="1923619" cy="3344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56D3FA-E2A2-1BB6-1601-70C07679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902" y="1250449"/>
            <a:ext cx="3805151" cy="3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6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6428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ニューラルネットワークの例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670812" y="4935531"/>
            <a:ext cx="785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>
                <a:ea typeface="メイリオ" panose="020B0604030504040204" pitchFamily="50" charset="-128"/>
              </a:rPr>
              <a:t>64</a:t>
            </a:r>
            <a:r>
              <a:rPr kumimoji="1" lang="ja-JP" altLang="en-US" sz="2400" u="sng" dirty="0">
                <a:ea typeface="メイリオ" panose="020B0604030504040204" pitchFamily="50" charset="-128"/>
              </a:rPr>
              <a:t>個のユニットと，</a:t>
            </a:r>
            <a:r>
              <a:rPr kumimoji="1" lang="en-US" altLang="ja-JP" sz="2400" u="sng" dirty="0">
                <a:ea typeface="メイリオ" panose="020B0604030504040204" pitchFamily="50" charset="-128"/>
              </a:rPr>
              <a:t>3</a:t>
            </a:r>
            <a:r>
              <a:rPr kumimoji="1" lang="ja-JP" altLang="en-US" sz="2400" u="sng" dirty="0">
                <a:ea typeface="メイリオ" panose="020B0604030504040204" pitchFamily="50" charset="-128"/>
              </a:rPr>
              <a:t>個のユニットとの結合は </a:t>
            </a:r>
            <a:r>
              <a:rPr kumimoji="1" lang="en-US" altLang="ja-JP" sz="2400" u="sng" dirty="0">
                <a:ea typeface="メイリオ" panose="020B0604030504040204" pitchFamily="50" charset="-128"/>
              </a:rPr>
              <a:t>192</a:t>
            </a:r>
            <a:r>
              <a:rPr kumimoji="1" lang="ja-JP" altLang="en-US" sz="2400" u="sng" dirty="0">
                <a:ea typeface="メイリオ" panose="020B0604030504040204" pitchFamily="50" charset="-128"/>
              </a:rPr>
              <a:t>本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 flipH="1">
            <a:off x="1471241" y="3861564"/>
            <a:ext cx="234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ユニット数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64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22930" y="1012081"/>
            <a:ext cx="1269119" cy="2702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832090" y="1009905"/>
            <a:ext cx="1269119" cy="2702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1031387" y="2162267"/>
            <a:ext cx="659079" cy="5053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flipH="1">
            <a:off x="944381" y="2778152"/>
            <a:ext cx="1166193" cy="32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入力</a:t>
            </a:r>
          </a:p>
        </p:txBody>
      </p:sp>
      <p:sp>
        <p:nvSpPr>
          <p:cNvPr id="38" name="右矢印 37"/>
          <p:cNvSpPr/>
          <p:nvPr/>
        </p:nvSpPr>
        <p:spPr>
          <a:xfrm>
            <a:off x="6463418" y="2108545"/>
            <a:ext cx="659079" cy="5053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flipH="1">
            <a:off x="6501433" y="2706940"/>
            <a:ext cx="1166193" cy="32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出力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 flipH="1">
            <a:off x="3630453" y="2091755"/>
            <a:ext cx="1166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結合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ea typeface="メイリオ" panose="020B0604030504040204" pitchFamily="50" charset="-128"/>
              </a:rPr>
              <a:t>は</a:t>
            </a:r>
            <a:endParaRPr kumimoji="1" lang="en-US" altLang="ja-JP" sz="2400" dirty="0"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ea typeface="メイリオ" panose="020B0604030504040204" pitchFamily="50" charset="-128"/>
              </a:rPr>
              <a:t>192</a:t>
            </a:r>
            <a:r>
              <a:rPr kumimoji="1" lang="en-US" altLang="ja-JP" sz="2400" dirty="0"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ea typeface="メイリオ" panose="020B0604030504040204" pitchFamily="50" charset="-128"/>
              </a:rPr>
              <a:t>本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4597542" y="3836979"/>
            <a:ext cx="234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ユニット数 </a:t>
            </a:r>
            <a:r>
              <a:rPr kumimoji="1" lang="en-US" altLang="ja-JP" sz="2400" b="1" dirty="0">
                <a:ea typeface="メイリオ" panose="020B0604030504040204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6490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結合の重み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383880" cy="5333166"/>
          </a:xfrm>
        </p:spPr>
        <p:txBody>
          <a:bodyPr/>
          <a:lstStyle/>
          <a:p>
            <a:r>
              <a:rPr kumimoji="1" lang="ja-JP" altLang="en-US" dirty="0"/>
              <a:t>ユニット間の結合の強さを「</a:t>
            </a:r>
            <a:r>
              <a:rPr kumimoji="1" lang="ja-JP" altLang="en-US" b="1" dirty="0">
                <a:solidFill>
                  <a:srgbClr val="C00000"/>
                </a:solidFill>
              </a:rPr>
              <a:t>結合の重み</a:t>
            </a:r>
            <a:r>
              <a:rPr kumimoji="1" lang="ja-JP" altLang="en-US" dirty="0"/>
              <a:t>」という．</a:t>
            </a:r>
            <a:endParaRPr kumimoji="1" lang="en-US" altLang="ja-JP" dirty="0"/>
          </a:p>
          <a:p>
            <a:r>
              <a:rPr lang="ja-JP" altLang="en-US" dirty="0"/>
              <a:t>学習では，</a:t>
            </a:r>
            <a:r>
              <a:rPr lang="ja-JP" altLang="en-US" b="1" dirty="0">
                <a:solidFill>
                  <a:srgbClr val="C00000"/>
                </a:solidFill>
              </a:rPr>
              <a:t>結合の重み</a:t>
            </a:r>
            <a:r>
              <a:rPr lang="ja-JP" altLang="en-US" dirty="0"/>
              <a:t>が</a:t>
            </a:r>
            <a:r>
              <a:rPr lang="ja-JP" altLang="en-US" u="sng" dirty="0"/>
              <a:t>変化</a:t>
            </a:r>
            <a:r>
              <a:rPr lang="ja-JP" altLang="en-US" dirty="0"/>
              <a:t>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121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ニューラルネットワーク</a:t>
            </a:r>
            <a:r>
              <a:rPr lang="ja-JP" altLang="en-US" dirty="0"/>
              <a:t>の使用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・学習により，ニューラルネットワークの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結合の重みが変化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・学習が済んだ後，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新しい入力を与えて，出力を見る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64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機械学習の用途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未知のデータ</a:t>
            </a:r>
            <a:r>
              <a:rPr kumimoji="1" lang="ja-JP" altLang="en-US" dirty="0"/>
              <a:t>の分類</a:t>
            </a:r>
            <a:endParaRPr kumimoji="1" lang="en-US" altLang="ja-JP" dirty="0"/>
          </a:p>
          <a:p>
            <a:r>
              <a:rPr lang="ja-JP" altLang="en-US" dirty="0"/>
              <a:t>予測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幅広い応用：画像認識，音声認識，自然言語処理，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データ分析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50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教師データの例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055577"/>
            <a:ext cx="8461208" cy="1123842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多数のデータの集まり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上の図では，点１つで，１つのデータ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6399" y="1960673"/>
            <a:ext cx="378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ea typeface="メイリオ" panose="020B0604030504040204" pitchFamily="50" charset="-128"/>
              </a:rPr>
              <a:t>Iris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データセット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ea typeface="メイリオ" panose="020B0604030504040204" pitchFamily="50" charset="-128"/>
              </a:rPr>
              <a:t>・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3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種，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150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のアヤメの花びらのデータ</a:t>
            </a:r>
            <a:endParaRPr kumimoji="1" lang="en-US" altLang="ja-JP" sz="2800" dirty="0">
              <a:ea typeface="メイリオ" panose="020B0604030504040204" pitchFamily="50" charset="-128"/>
            </a:endParaRPr>
          </a:p>
          <a:p>
            <a:r>
              <a:rPr kumimoji="1" lang="en-US" altLang="ja-JP" sz="2800" dirty="0">
                <a:ea typeface="メイリオ" panose="020B0604030504040204" pitchFamily="50" charset="-128"/>
              </a:rPr>
              <a:t>※ 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右図は，主成分分析の結果のプロット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6" y="792770"/>
            <a:ext cx="4358777" cy="41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教師データによる予測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0" y="4827117"/>
            <a:ext cx="8461208" cy="1123842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新し</a:t>
            </a:r>
            <a:r>
              <a:rPr lang="ja-JP" altLang="en-US" sz="2400" dirty="0"/>
              <a:t>い</a:t>
            </a:r>
            <a:r>
              <a:rPr kumimoji="1" lang="ja-JP" altLang="en-US" sz="2400" dirty="0"/>
              <a:t>データ（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未知のデータ</a:t>
            </a:r>
            <a:r>
              <a:rPr kumimoji="1" lang="ja-JP" altLang="en-US" sz="2400" dirty="0"/>
              <a:t>）が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あるとき，花の種類は何でありそうか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の利用により，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未知のデータ</a:t>
            </a:r>
            <a:r>
              <a:rPr lang="ja-JP" altLang="en-US" sz="2400" dirty="0"/>
              <a:t>についても見通し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を立てることが可能に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26" y="644893"/>
            <a:ext cx="4358777" cy="4114929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2135393" y="1479176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02125" y="120277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未知のデータ</a:t>
            </a:r>
          </a:p>
        </p:txBody>
      </p:sp>
    </p:spTree>
    <p:extLst>
      <p:ext uri="{BB962C8B-B14F-4D97-AF65-F5344CB8AC3E}">
        <p14:creationId xmlns:p14="http://schemas.microsoft.com/office/powerpoint/2010/main" val="37865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2. </a:t>
            </a:r>
            <a:r>
              <a:rPr lang="ja-JP" altLang="en-US" sz="3975" dirty="0">
                <a:latin typeface="メイリオ" panose="020B0604030504040204" pitchFamily="50" charset="-128"/>
              </a:rPr>
              <a:t>ニューラルネットワーク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68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ja-JP" altLang="en-US" b="1" dirty="0"/>
              <a:t>ニューラルネットワークの進展を助けているもの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620627" cy="5741583"/>
          </a:xfrm>
        </p:spPr>
        <p:txBody>
          <a:bodyPr>
            <a:normAutofit fontScale="925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u="sng" dirty="0"/>
              <a:t>技術革新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　　基盤技術</a:t>
            </a:r>
            <a:r>
              <a:rPr lang="en-US" altLang="ja-JP" dirty="0"/>
              <a:t>: He</a:t>
            </a:r>
            <a:r>
              <a:rPr lang="ja-JP" altLang="en-US" dirty="0"/>
              <a:t>の初期化</a:t>
            </a:r>
            <a:r>
              <a:rPr lang="en-US" altLang="ja-JP" dirty="0"/>
              <a:t>, Batch Normalization, </a:t>
            </a:r>
          </a:p>
          <a:p>
            <a:pPr marL="0" indent="0">
              <a:buNone/>
            </a:pPr>
            <a:r>
              <a:rPr lang="en-US" altLang="ja-JP" dirty="0"/>
              <a:t>		     Dropout, CNN, LTSM, GAN</a:t>
            </a:r>
            <a:r>
              <a:rPr lang="ja-JP" altLang="en-US" dirty="0"/>
              <a:t>系列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モデル</a:t>
            </a:r>
            <a:r>
              <a:rPr lang="en-US" altLang="ja-JP" dirty="0"/>
              <a:t>: VGG16 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高速にシミュレーション</a:t>
            </a:r>
            <a:r>
              <a:rPr lang="ja-JP" altLang="en-US" dirty="0"/>
              <a:t>できる高性能のコンピュータ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高性能プロセッサ、</a:t>
            </a:r>
            <a:r>
              <a:rPr lang="en-US" altLang="ja-JP" dirty="0"/>
              <a:t>GPU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の学習に役立つ</a:t>
            </a:r>
            <a:r>
              <a:rPr lang="ja-JP" altLang="en-US" b="1" u="sng" dirty="0">
                <a:solidFill>
                  <a:srgbClr val="FF0000"/>
                </a:solidFill>
              </a:rPr>
              <a:t>大量のデータ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データ計測、データ収集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939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</TotalTime>
  <Words>2101</Words>
  <Application>Microsoft Office PowerPoint</Application>
  <PresentationFormat>画面に合わせる (4:3)</PresentationFormat>
  <Paragraphs>465</Paragraphs>
  <Slides>49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メイリオ</vt:lpstr>
      <vt:lpstr>游ゴシック</vt:lpstr>
      <vt:lpstr>Arial</vt:lpstr>
      <vt:lpstr>Calibri</vt:lpstr>
      <vt:lpstr>Times New Roman</vt:lpstr>
      <vt:lpstr>Office テーマ</vt:lpstr>
      <vt:lpstr>1_Office テーマ</vt:lpstr>
      <vt:lpstr>ニューラルネットワークの 仕組み </vt:lpstr>
      <vt:lpstr>アウトライン</vt:lpstr>
      <vt:lpstr>1 機械学習とは</vt:lpstr>
      <vt:lpstr>機械学習</vt:lpstr>
      <vt:lpstr>機械学習の用途</vt:lpstr>
      <vt:lpstr>教師データの例</vt:lpstr>
      <vt:lpstr>教師データによる予測</vt:lpstr>
      <vt:lpstr>2. ニューラルネットワーク</vt:lpstr>
      <vt:lpstr>ニューラルネットワークの進展を助けているもの</vt:lpstr>
      <vt:lpstr>層が直列になっているニューラルネットワーク</vt:lpstr>
      <vt:lpstr>ユニットと全結合</vt:lpstr>
      <vt:lpstr>ニューラルネットワークによる予測</vt:lpstr>
      <vt:lpstr>ニューラルネットワークによる予測</vt:lpstr>
      <vt:lpstr>ニューラルネットワークによる予測</vt:lpstr>
      <vt:lpstr>ニューラルネットワークとは</vt:lpstr>
      <vt:lpstr>ニューラルネットワークのバリエーション</vt:lpstr>
      <vt:lpstr>ニューラルネットワークのバリエーション</vt:lpstr>
      <vt:lpstr>3. Python の配列（アレイ）と 画像データセット</vt:lpstr>
      <vt:lpstr>配列（アレイ）とは</vt:lpstr>
      <vt:lpstr>画像と画素</vt:lpstr>
      <vt:lpstr>画像と配列（アレイ）</vt:lpstr>
      <vt:lpstr>配列（アレイ）の形と次元</vt:lpstr>
      <vt:lpstr>画像データセット MNIST</vt:lpstr>
      <vt:lpstr>配列（アレイ）の形と次元</vt:lpstr>
      <vt:lpstr>4. ニューラルネットワーク を作るプログラム</vt:lpstr>
      <vt:lpstr>Python</vt:lpstr>
      <vt:lpstr>ニューラルネットワークの例</vt:lpstr>
      <vt:lpstr>ニューラルネットワークの動作イメージ</vt:lpstr>
      <vt:lpstr>ソフトマックス (softmax) に設定された層</vt:lpstr>
      <vt:lpstr>ニューラルネットワークを作るプログラム</vt:lpstr>
      <vt:lpstr>ニューラルネットワークの作成</vt:lpstr>
      <vt:lpstr>PowerPoint プレゼンテーション</vt:lpstr>
      <vt:lpstr>■ ニューラルネットワークの確認表示     print(m.summary()) </vt:lpstr>
      <vt:lpstr>5. ニューラルネットワークの学習を行うプログラム</vt:lpstr>
      <vt:lpstr>画像と画素</vt:lpstr>
      <vt:lpstr>学習の例</vt:lpstr>
      <vt:lpstr>学習用データセットの例</vt:lpstr>
      <vt:lpstr>ニューラルネットワークの学習</vt:lpstr>
      <vt:lpstr>パソコン実習</vt:lpstr>
      <vt:lpstr>ニューラルネットワークの学習</vt:lpstr>
      <vt:lpstr>PowerPoint プレゼンテーション</vt:lpstr>
      <vt:lpstr>6. ニューラルネットワーク を使うプログラム</vt:lpstr>
      <vt:lpstr>ニューラルネットの使用例</vt:lpstr>
      <vt:lpstr>パソコン実習</vt:lpstr>
      <vt:lpstr>動作画面の例</vt:lpstr>
      <vt:lpstr>結合の重みの表示</vt:lpstr>
      <vt:lpstr>ニューラルネットワークの例</vt:lpstr>
      <vt:lpstr>結合の重み</vt:lpstr>
      <vt:lpstr>ニューラルネットワークの使用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mi-10. ニューラルネットワークの仕組み</dc:title>
  <dc:creator>金子　邦彦</dc:creator>
  <cp:lastModifiedBy>金子　邦彦</cp:lastModifiedBy>
  <cp:revision>195</cp:revision>
  <dcterms:created xsi:type="dcterms:W3CDTF">2018-05-08T02:37:35Z</dcterms:created>
  <dcterms:modified xsi:type="dcterms:W3CDTF">2024-02-20T02:14:00Z</dcterms:modified>
</cp:coreProperties>
</file>