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2"/>
  </p:notesMasterIdLst>
  <p:sldIdLst>
    <p:sldId id="544" r:id="rId3"/>
    <p:sldId id="811" r:id="rId4"/>
    <p:sldId id="794" r:id="rId5"/>
    <p:sldId id="901" r:id="rId6"/>
    <p:sldId id="900" r:id="rId7"/>
    <p:sldId id="902" r:id="rId8"/>
    <p:sldId id="903" r:id="rId9"/>
    <p:sldId id="904" r:id="rId10"/>
    <p:sldId id="908" r:id="rId11"/>
    <p:sldId id="566" r:id="rId12"/>
    <p:sldId id="905" r:id="rId13"/>
    <p:sldId id="740" r:id="rId14"/>
    <p:sldId id="907" r:id="rId15"/>
    <p:sldId id="869" r:id="rId16"/>
    <p:sldId id="886" r:id="rId17"/>
    <p:sldId id="875" r:id="rId18"/>
    <p:sldId id="872" r:id="rId19"/>
    <p:sldId id="873" r:id="rId20"/>
    <p:sldId id="874" r:id="rId21"/>
    <p:sldId id="906" r:id="rId22"/>
    <p:sldId id="882" r:id="rId23"/>
    <p:sldId id="877" r:id="rId24"/>
    <p:sldId id="894" r:id="rId25"/>
    <p:sldId id="878" r:id="rId26"/>
    <p:sldId id="895" r:id="rId27"/>
    <p:sldId id="896" r:id="rId28"/>
    <p:sldId id="922" r:id="rId29"/>
    <p:sldId id="909" r:id="rId30"/>
    <p:sldId id="879" r:id="rId31"/>
    <p:sldId id="910" r:id="rId32"/>
    <p:sldId id="911" r:id="rId33"/>
    <p:sldId id="912" r:id="rId34"/>
    <p:sldId id="913" r:id="rId35"/>
    <p:sldId id="914" r:id="rId36"/>
    <p:sldId id="915" r:id="rId37"/>
    <p:sldId id="916" r:id="rId38"/>
    <p:sldId id="923" r:id="rId39"/>
    <p:sldId id="899" r:id="rId40"/>
    <p:sldId id="917" r:id="rId41"/>
    <p:sldId id="918" r:id="rId42"/>
    <p:sldId id="870" r:id="rId43"/>
    <p:sldId id="919" r:id="rId44"/>
    <p:sldId id="744" r:id="rId45"/>
    <p:sldId id="920" r:id="rId46"/>
    <p:sldId id="884" r:id="rId47"/>
    <p:sldId id="753" r:id="rId48"/>
    <p:sldId id="921" r:id="rId49"/>
    <p:sldId id="816" r:id="rId50"/>
    <p:sldId id="754" r:id="rId5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7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744" y="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A69A-4707-4D61-92AB-2A1682BD1357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35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048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792-6756-4051-9F94-0D6FAA564538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263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F4E1-74CB-4767-940E-415E66CE3E19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45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CCE8-F124-4E38-8021-73C3736673B8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538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CDA3-6006-4FF8-8295-72AFA69FA95E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72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84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09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297C-6E44-48D7-9823-EA6FF40F9728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1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CA01-312F-4205-B554-FBADE0633E35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51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5FB9-5BA3-4E80-A4F1-888B97453D4D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97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BFBE731-6ED8-4A42-8A57-3C41D7584935}" type="datetime1">
              <a:rPr kumimoji="1" lang="ja-JP" altLang="en-US" smtClean="0"/>
              <a:pPr/>
              <a:t>2021/7/20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4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xxxxxxxxxx@gmail.com" TargetMode="External"/><Relationship Id="rId2" Type="http://schemas.openxmlformats.org/officeDocument/2006/relationships/hyperlink" Target="https://accounts.google.com/SignU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ensorflow.org/tutorial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xxxxxxxxxx@gmail.com" TargetMode="External"/><Relationship Id="rId2" Type="http://schemas.openxmlformats.org/officeDocument/2006/relationships/hyperlink" Target="https://accounts.google.com/SignU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tensorflow.org/tutorial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tensorflow.org/tutorials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12-1 </a:t>
            </a:r>
            <a:r>
              <a:rPr lang="ja-JP" altLang="en-US" dirty="0"/>
              <a:t>第１２回の内容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（情報システム工学特論）</a:t>
            </a:r>
            <a:endParaRPr lang="en-US" altLang="ja-JP" dirty="0"/>
          </a:p>
          <a:p>
            <a:r>
              <a:rPr lang="en-US" altLang="ja-JP" dirty="0"/>
              <a:t>URL: https://www.kkaneko.jp/a/cs/index.html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層が直列になっているニューラルネットワーク</a:t>
            </a:r>
            <a:endParaRPr kumimoji="1" lang="ja-JP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D7DFCAB8-42D7-41D6-9F07-6400B57AFDF1}"/>
              </a:ext>
            </a:extLst>
          </p:cNvPr>
          <p:cNvSpPr/>
          <p:nvPr/>
        </p:nvSpPr>
        <p:spPr>
          <a:xfrm>
            <a:off x="3003136" y="277410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B6844EC1-ED75-43D1-9BF0-89F99F34A674}"/>
              </a:ext>
            </a:extLst>
          </p:cNvPr>
          <p:cNvSpPr/>
          <p:nvPr/>
        </p:nvSpPr>
        <p:spPr>
          <a:xfrm>
            <a:off x="3003136" y="354359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1450E3C8-4857-4213-9575-51A3D2E8BA84}"/>
              </a:ext>
            </a:extLst>
          </p:cNvPr>
          <p:cNvSpPr/>
          <p:nvPr/>
        </p:nvSpPr>
        <p:spPr>
          <a:xfrm>
            <a:off x="3003136" y="431309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B29C585D-E8BB-47A3-B6DE-2F688E723FFD}"/>
              </a:ext>
            </a:extLst>
          </p:cNvPr>
          <p:cNvSpPr/>
          <p:nvPr/>
        </p:nvSpPr>
        <p:spPr>
          <a:xfrm>
            <a:off x="2998239" y="5690667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33CA66AA-D3DE-4203-A228-E6328113EB28}"/>
              </a:ext>
            </a:extLst>
          </p:cNvPr>
          <p:cNvSpPr/>
          <p:nvPr/>
        </p:nvSpPr>
        <p:spPr>
          <a:xfrm>
            <a:off x="5657410" y="277410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94281D8B-5AE6-4632-BE0B-B8C96079B476}"/>
              </a:ext>
            </a:extLst>
          </p:cNvPr>
          <p:cNvSpPr/>
          <p:nvPr/>
        </p:nvSpPr>
        <p:spPr>
          <a:xfrm>
            <a:off x="5657410" y="356102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矢印: 右 62">
            <a:extLst>
              <a:ext uri="{FF2B5EF4-FFF2-40B4-BE49-F238E27FC236}">
                <a16:creationId xmlns:a16="http://schemas.microsoft.com/office/drawing/2014/main" id="{C7A544F5-ADA0-4FE6-A5ED-EFA29096C47C}"/>
              </a:ext>
            </a:extLst>
          </p:cNvPr>
          <p:cNvSpPr/>
          <p:nvPr/>
        </p:nvSpPr>
        <p:spPr>
          <a:xfrm>
            <a:off x="787634" y="384336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94C2D565-A40D-43CD-9541-A51A990C4BAA}"/>
              </a:ext>
            </a:extLst>
          </p:cNvPr>
          <p:cNvSpPr/>
          <p:nvPr/>
        </p:nvSpPr>
        <p:spPr>
          <a:xfrm>
            <a:off x="7429886" y="388753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0399047D-FE5D-4646-B802-866D6F2EE78F}"/>
              </a:ext>
            </a:extLst>
          </p:cNvPr>
          <p:cNvSpPr txBox="1"/>
          <p:nvPr/>
        </p:nvSpPr>
        <p:spPr>
          <a:xfrm>
            <a:off x="470137" y="469228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5941334-9694-48EF-9BAC-23847CE1E00A}"/>
              </a:ext>
            </a:extLst>
          </p:cNvPr>
          <p:cNvSpPr txBox="1"/>
          <p:nvPr/>
        </p:nvSpPr>
        <p:spPr>
          <a:xfrm>
            <a:off x="7112389" y="471153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92399E8D-32F8-428E-966A-B6017F941BAF}"/>
              </a:ext>
            </a:extLst>
          </p:cNvPr>
          <p:cNvSpPr txBox="1"/>
          <p:nvPr/>
        </p:nvSpPr>
        <p:spPr>
          <a:xfrm>
            <a:off x="2725320" y="6469217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B7C48B99-0FC0-4AA2-ACEE-BD9BA2B2C201}"/>
              </a:ext>
            </a:extLst>
          </p:cNvPr>
          <p:cNvCxnSpPr>
            <a:cxnSpLocks/>
            <a:stCxn id="48" idx="3"/>
            <a:endCxn id="60" idx="1"/>
          </p:cNvCxnSpPr>
          <p:nvPr/>
        </p:nvCxnSpPr>
        <p:spPr>
          <a:xfrm flipV="1">
            <a:off x="3369497" y="3070483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44666963-9B52-4642-8C45-B67BF6BCD67B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3369497" y="3080524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2D1BDA38-7113-4B63-A941-1BEC8EBB2D13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3369497" y="3070483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3B2FA046-288C-4D4E-947C-6F25CF4FAEA4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3369497" y="3790926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1A8B2393-2C2F-43AB-9D98-21CD9ADC143E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3357615" y="3070483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F711BD64-6F00-4C03-AEDC-B6835E190FF9}"/>
              </a:ext>
            </a:extLst>
          </p:cNvPr>
          <p:cNvCxnSpPr>
            <a:cxnSpLocks/>
            <a:stCxn id="58" idx="3"/>
            <a:endCxn id="60" idx="1"/>
          </p:cNvCxnSpPr>
          <p:nvPr/>
        </p:nvCxnSpPr>
        <p:spPr>
          <a:xfrm flipV="1">
            <a:off x="3364600" y="3070483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702EC1E1-71B7-4B96-AEB8-AFC63A00A3F5}"/>
              </a:ext>
            </a:extLst>
          </p:cNvPr>
          <p:cNvCxnSpPr>
            <a:cxnSpLocks/>
            <a:stCxn id="56" idx="3"/>
            <a:endCxn id="61" idx="1"/>
          </p:cNvCxnSpPr>
          <p:nvPr/>
        </p:nvCxnSpPr>
        <p:spPr>
          <a:xfrm flipV="1">
            <a:off x="3369497" y="3857411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4E84EFD4-2473-416A-91FE-4FA05B154DD8}"/>
              </a:ext>
            </a:extLst>
          </p:cNvPr>
          <p:cNvCxnSpPr>
            <a:cxnSpLocks/>
            <a:stCxn id="58" idx="3"/>
            <a:endCxn id="61" idx="1"/>
          </p:cNvCxnSpPr>
          <p:nvPr/>
        </p:nvCxnSpPr>
        <p:spPr>
          <a:xfrm flipV="1">
            <a:off x="3364600" y="3857411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677A388-882B-45E7-9F5A-F2B1E9B4B1AB}"/>
              </a:ext>
            </a:extLst>
          </p:cNvPr>
          <p:cNvSpPr txBox="1"/>
          <p:nvPr/>
        </p:nvSpPr>
        <p:spPr>
          <a:xfrm>
            <a:off x="5124178" y="2019184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28C2116E-D65B-4567-B49A-74D463BC387E}"/>
              </a:ext>
            </a:extLst>
          </p:cNvPr>
          <p:cNvSpPr txBox="1"/>
          <p:nvPr/>
        </p:nvSpPr>
        <p:spPr>
          <a:xfrm>
            <a:off x="3729821" y="5635058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8B0C829E-FBE4-4661-8294-546703294527}"/>
              </a:ext>
            </a:extLst>
          </p:cNvPr>
          <p:cNvSpPr/>
          <p:nvPr/>
        </p:nvSpPr>
        <p:spPr>
          <a:xfrm>
            <a:off x="5657410" y="5173423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4" name="楕円 83">
            <a:extLst>
              <a:ext uri="{FF2B5EF4-FFF2-40B4-BE49-F238E27FC236}">
                <a16:creationId xmlns:a16="http://schemas.microsoft.com/office/drawing/2014/main" id="{7A66BEB0-999A-4AEB-831C-7FBFF8154633}"/>
              </a:ext>
            </a:extLst>
          </p:cNvPr>
          <p:cNvSpPr/>
          <p:nvPr/>
        </p:nvSpPr>
        <p:spPr>
          <a:xfrm>
            <a:off x="5793733" y="4383692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楕円 84">
            <a:extLst>
              <a:ext uri="{FF2B5EF4-FFF2-40B4-BE49-F238E27FC236}">
                <a16:creationId xmlns:a16="http://schemas.microsoft.com/office/drawing/2014/main" id="{4DFD4E4F-99B5-42A0-AA10-ED15F212CA4D}"/>
              </a:ext>
            </a:extLst>
          </p:cNvPr>
          <p:cNvSpPr/>
          <p:nvPr/>
        </p:nvSpPr>
        <p:spPr>
          <a:xfrm>
            <a:off x="5793192" y="4621140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id="{A3A559DF-B338-416D-8A23-9C22EB43BEC1}"/>
              </a:ext>
            </a:extLst>
          </p:cNvPr>
          <p:cNvSpPr/>
          <p:nvPr/>
        </p:nvSpPr>
        <p:spPr>
          <a:xfrm>
            <a:off x="5793733" y="4878767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48E391CE-EEC2-4E5B-A766-7E7F8654476B}"/>
              </a:ext>
            </a:extLst>
          </p:cNvPr>
          <p:cNvCxnSpPr>
            <a:cxnSpLocks/>
            <a:stCxn id="48" idx="3"/>
            <a:endCxn id="83" idx="1"/>
          </p:cNvCxnSpPr>
          <p:nvPr/>
        </p:nvCxnSpPr>
        <p:spPr>
          <a:xfrm>
            <a:off x="3369497" y="3070485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1080789F-B9E2-4E70-9F2B-50EEC0DAEE74}"/>
              </a:ext>
            </a:extLst>
          </p:cNvPr>
          <p:cNvCxnSpPr>
            <a:cxnSpLocks/>
            <a:stCxn id="54" idx="3"/>
            <a:endCxn id="83" idx="1"/>
          </p:cNvCxnSpPr>
          <p:nvPr/>
        </p:nvCxnSpPr>
        <p:spPr>
          <a:xfrm>
            <a:off x="3369497" y="3839981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A1BC6D1D-3087-4966-A7AC-7D93CEF88C2F}"/>
              </a:ext>
            </a:extLst>
          </p:cNvPr>
          <p:cNvCxnSpPr>
            <a:cxnSpLocks/>
            <a:stCxn id="56" idx="3"/>
            <a:endCxn id="83" idx="1"/>
          </p:cNvCxnSpPr>
          <p:nvPr/>
        </p:nvCxnSpPr>
        <p:spPr>
          <a:xfrm>
            <a:off x="3369497" y="4609477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4A93ECD4-868C-4913-AA04-AEBD2DFF4E1B}"/>
              </a:ext>
            </a:extLst>
          </p:cNvPr>
          <p:cNvCxnSpPr>
            <a:cxnSpLocks/>
            <a:stCxn id="58" idx="3"/>
            <a:endCxn id="83" idx="1"/>
          </p:cNvCxnSpPr>
          <p:nvPr/>
        </p:nvCxnSpPr>
        <p:spPr>
          <a:xfrm flipV="1">
            <a:off x="3364600" y="5469806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5EAAD3F-4159-488B-B7BA-5363F9EB1250}"/>
              </a:ext>
            </a:extLst>
          </p:cNvPr>
          <p:cNvSpPr txBox="1"/>
          <p:nvPr/>
        </p:nvSpPr>
        <p:spPr>
          <a:xfrm>
            <a:off x="2409338" y="2016494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92" name="楕円 91">
            <a:extLst>
              <a:ext uri="{FF2B5EF4-FFF2-40B4-BE49-F238E27FC236}">
                <a16:creationId xmlns:a16="http://schemas.microsoft.com/office/drawing/2014/main" id="{51134AFC-7556-4F81-99EC-C776807F6F7D}"/>
              </a:ext>
            </a:extLst>
          </p:cNvPr>
          <p:cNvSpPr/>
          <p:nvPr/>
        </p:nvSpPr>
        <p:spPr>
          <a:xfrm>
            <a:off x="3116422" y="4999466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3" name="楕円 92">
            <a:extLst>
              <a:ext uri="{FF2B5EF4-FFF2-40B4-BE49-F238E27FC236}">
                <a16:creationId xmlns:a16="http://schemas.microsoft.com/office/drawing/2014/main" id="{D92271FC-88BC-4497-A4BB-F551F31F94FA}"/>
              </a:ext>
            </a:extLst>
          </p:cNvPr>
          <p:cNvSpPr/>
          <p:nvPr/>
        </p:nvSpPr>
        <p:spPr>
          <a:xfrm>
            <a:off x="3115881" y="5236914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4" name="楕円 93">
            <a:extLst>
              <a:ext uri="{FF2B5EF4-FFF2-40B4-BE49-F238E27FC236}">
                <a16:creationId xmlns:a16="http://schemas.microsoft.com/office/drawing/2014/main" id="{7EBC7B25-2463-4BEE-97EC-3B927E816623}"/>
              </a:ext>
            </a:extLst>
          </p:cNvPr>
          <p:cNvSpPr/>
          <p:nvPr/>
        </p:nvSpPr>
        <p:spPr>
          <a:xfrm>
            <a:off x="3116422" y="5494541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CF7E32E5-B893-42F8-9639-3EE1D2BFE6FA}"/>
              </a:ext>
            </a:extLst>
          </p:cNvPr>
          <p:cNvSpPr txBox="1"/>
          <p:nvPr/>
        </p:nvSpPr>
        <p:spPr>
          <a:xfrm>
            <a:off x="5380658" y="591570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89C2AFC4-299D-4A55-BCB8-73D6139D544F}"/>
              </a:ext>
            </a:extLst>
          </p:cNvPr>
          <p:cNvSpPr/>
          <p:nvPr/>
        </p:nvSpPr>
        <p:spPr>
          <a:xfrm>
            <a:off x="2247006" y="2699018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65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8B52AE-7369-49E8-A04C-6CA23D03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487" y="2195640"/>
            <a:ext cx="640135" cy="322467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1" y="181506"/>
            <a:ext cx="8424790" cy="572238"/>
          </a:xfrm>
        </p:spPr>
        <p:txBody>
          <a:bodyPr>
            <a:normAutofit/>
          </a:bodyPr>
          <a:lstStyle/>
          <a:p>
            <a:r>
              <a:rPr lang="ja-JP" altLang="en-US" dirty="0"/>
              <a:t>１０種類に分類するニューラルネットワーク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050600" y="2278720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050600" y="3048216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050600" y="381771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045703" y="519528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5704874" y="227871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5704874" y="3065646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1515952" y="3392151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689449" y="3392906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371952" y="421691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3416961" y="2575101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16961" y="2585142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16961" y="2575101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16961" y="3295544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05079" y="2575101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412064" y="2575101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3416961" y="3362029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3412064" y="3362029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171642" y="1523802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3777285" y="5139676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5704874" y="467804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5841197" y="3888310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5840656" y="4125758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5841197" y="4383385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stCxn id="17" idx="3"/>
            <a:endCxn id="44" idx="1"/>
          </p:cNvCxnSpPr>
          <p:nvPr/>
        </p:nvCxnSpPr>
        <p:spPr>
          <a:xfrm>
            <a:off x="3416961" y="2575103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>
            <a:off x="3416961" y="3344599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stCxn id="19" idx="3"/>
            <a:endCxn id="44" idx="1"/>
          </p:cNvCxnSpPr>
          <p:nvPr/>
        </p:nvCxnSpPr>
        <p:spPr>
          <a:xfrm>
            <a:off x="3416961" y="4114095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stCxn id="20" idx="3"/>
            <a:endCxn id="44" idx="1"/>
          </p:cNvCxnSpPr>
          <p:nvPr/>
        </p:nvCxnSpPr>
        <p:spPr>
          <a:xfrm flipV="1">
            <a:off x="3412064" y="4974424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5BCA330-9C50-477C-B867-4448A9D0CC8A}"/>
              </a:ext>
            </a:extLst>
          </p:cNvPr>
          <p:cNvSpPr txBox="1"/>
          <p:nvPr/>
        </p:nvSpPr>
        <p:spPr>
          <a:xfrm>
            <a:off x="2456802" y="1521112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A902E25E-A77B-4843-AF59-DCB3ADEE5D07}"/>
              </a:ext>
            </a:extLst>
          </p:cNvPr>
          <p:cNvSpPr/>
          <p:nvPr/>
        </p:nvSpPr>
        <p:spPr>
          <a:xfrm>
            <a:off x="3163886" y="4504084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3BF57C04-3EA6-4E52-B541-CD57A410EC60}"/>
              </a:ext>
            </a:extLst>
          </p:cNvPr>
          <p:cNvSpPr/>
          <p:nvPr/>
        </p:nvSpPr>
        <p:spPr>
          <a:xfrm>
            <a:off x="3163345" y="4741532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9857788-9EBF-4029-BD5F-67807C413048}"/>
              </a:ext>
            </a:extLst>
          </p:cNvPr>
          <p:cNvSpPr/>
          <p:nvPr/>
        </p:nvSpPr>
        <p:spPr>
          <a:xfrm>
            <a:off x="3163886" y="4999159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35D8CCF-7151-4B21-82AC-56ED1939AA4D}"/>
              </a:ext>
            </a:extLst>
          </p:cNvPr>
          <p:cNvSpPr txBox="1"/>
          <p:nvPr/>
        </p:nvSpPr>
        <p:spPr>
          <a:xfrm>
            <a:off x="5428122" y="542032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2294470" y="2203636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1593629-3643-42B9-9759-718DDC664E1D}"/>
              </a:ext>
            </a:extLst>
          </p:cNvPr>
          <p:cNvSpPr txBox="1"/>
          <p:nvPr/>
        </p:nvSpPr>
        <p:spPr>
          <a:xfrm flipH="1">
            <a:off x="4170906" y="808613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5E6867D-0BBA-454D-871A-CCFD4FF2E5A0}"/>
              </a:ext>
            </a:extLst>
          </p:cNvPr>
          <p:cNvSpPr txBox="1"/>
          <p:nvPr/>
        </p:nvSpPr>
        <p:spPr>
          <a:xfrm flipH="1">
            <a:off x="7314316" y="2876137"/>
            <a:ext cx="184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出力は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0732348A-6AE8-415C-BBFC-815ED52F1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76" y="3174427"/>
            <a:ext cx="952353" cy="965642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72BA2C2-5F29-4DE6-9757-142CCC277757}"/>
              </a:ext>
            </a:extLst>
          </p:cNvPr>
          <p:cNvSpPr txBox="1"/>
          <p:nvPr/>
        </p:nvSpPr>
        <p:spPr>
          <a:xfrm flipH="1">
            <a:off x="6192861" y="2281790"/>
            <a:ext cx="1840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0.94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CD85A49-DA3B-4BE5-B0E5-591CE4DF5D65}"/>
              </a:ext>
            </a:extLst>
          </p:cNvPr>
          <p:cNvSpPr txBox="1"/>
          <p:nvPr/>
        </p:nvSpPr>
        <p:spPr>
          <a:xfrm flipH="1">
            <a:off x="470136" y="5890317"/>
            <a:ext cx="8054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実際には，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のような数値である．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最も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値が高いもの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が選ばれて，分類結果となる</a:t>
            </a:r>
          </a:p>
        </p:txBody>
      </p:sp>
    </p:spTree>
    <p:extLst>
      <p:ext uri="{BB962C8B-B14F-4D97-AF65-F5344CB8AC3E}">
        <p14:creationId xmlns:p14="http://schemas.microsoft.com/office/powerpoint/2010/main" val="454475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787A15E-A558-4E30-A81C-46FAB34105BD}"/>
              </a:ext>
            </a:extLst>
          </p:cNvPr>
          <p:cNvSpPr txBox="1"/>
          <p:nvPr/>
        </p:nvSpPr>
        <p:spPr>
          <a:xfrm flipH="1">
            <a:off x="5081031" y="2190109"/>
            <a:ext cx="233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0.94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851952" y="631784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06065476-DABA-434F-A184-F8836B8E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ニューラルネットワークの学習</a:t>
            </a:r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C96E674-A6AC-44BE-B456-7C226689E2C0}"/>
              </a:ext>
            </a:extLst>
          </p:cNvPr>
          <p:cNvSpPr txBox="1"/>
          <p:nvPr/>
        </p:nvSpPr>
        <p:spPr>
          <a:xfrm flipH="1">
            <a:off x="5990468" y="429524"/>
            <a:ext cx="2238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正解は </a:t>
            </a:r>
            <a:r>
              <a:rPr kumimoji="1" lang="en-US" altLang="ja-JP" sz="2400" b="1" dirty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0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であるとする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BA8A907-8535-4FB1-884B-547D2B3D05E6}"/>
              </a:ext>
            </a:extLst>
          </p:cNvPr>
          <p:cNvSpPr txBox="1"/>
          <p:nvPr/>
        </p:nvSpPr>
        <p:spPr>
          <a:xfrm flipH="1">
            <a:off x="6757817" y="1883768"/>
            <a:ext cx="319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1F6FA74-863B-4C18-80E2-1E93F4652406}"/>
              </a:ext>
            </a:extLst>
          </p:cNvPr>
          <p:cNvSpPr txBox="1"/>
          <p:nvPr/>
        </p:nvSpPr>
        <p:spPr>
          <a:xfrm flipH="1">
            <a:off x="6757818" y="3108779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4565463-EA64-4DD1-B9D3-DD25B22DB29C}"/>
              </a:ext>
            </a:extLst>
          </p:cNvPr>
          <p:cNvSpPr txBox="1"/>
          <p:nvPr/>
        </p:nvSpPr>
        <p:spPr>
          <a:xfrm flipH="1">
            <a:off x="6757818" y="4328786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8E35E94-939B-464B-BADB-F11AA8D4F3C2}"/>
              </a:ext>
            </a:extLst>
          </p:cNvPr>
          <p:cNvCxnSpPr/>
          <p:nvPr/>
        </p:nvCxnSpPr>
        <p:spPr>
          <a:xfrm flipV="1">
            <a:off x="5303677" y="2114600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01872B49-8068-4700-89BA-EBA98E50976F}"/>
              </a:ext>
            </a:extLst>
          </p:cNvPr>
          <p:cNvCxnSpPr/>
          <p:nvPr/>
        </p:nvCxnSpPr>
        <p:spPr>
          <a:xfrm flipV="1">
            <a:off x="5323228" y="3336900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891AAF51-427E-4253-9A18-5DF792AE6878}"/>
              </a:ext>
            </a:extLst>
          </p:cNvPr>
          <p:cNvCxnSpPr/>
          <p:nvPr/>
        </p:nvCxnSpPr>
        <p:spPr>
          <a:xfrm flipV="1">
            <a:off x="5303677" y="4559198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402C688-FF4A-4CE3-9660-52CBFA5A92F1}"/>
              </a:ext>
            </a:extLst>
          </p:cNvPr>
          <p:cNvSpPr txBox="1"/>
          <p:nvPr/>
        </p:nvSpPr>
        <p:spPr>
          <a:xfrm flipH="1">
            <a:off x="5087578" y="2759418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0900227-584C-4F7C-A07C-279743353249}"/>
              </a:ext>
            </a:extLst>
          </p:cNvPr>
          <p:cNvSpPr txBox="1"/>
          <p:nvPr/>
        </p:nvSpPr>
        <p:spPr>
          <a:xfrm flipH="1">
            <a:off x="5088852" y="1583632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- 0.06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6A894F3-4D8A-4329-BF12-FF085DBE8D77}"/>
              </a:ext>
            </a:extLst>
          </p:cNvPr>
          <p:cNvSpPr txBox="1"/>
          <p:nvPr/>
        </p:nvSpPr>
        <p:spPr>
          <a:xfrm flipH="1">
            <a:off x="5062147" y="4033848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754BE8E-3EF1-49F0-8B07-56AA69A4A54D}"/>
              </a:ext>
            </a:extLst>
          </p:cNvPr>
          <p:cNvSpPr txBox="1"/>
          <p:nvPr/>
        </p:nvSpPr>
        <p:spPr>
          <a:xfrm flipH="1">
            <a:off x="5073037" y="3392278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574DCBCA-FDB0-45A6-A5B5-006F2F97FE89}"/>
              </a:ext>
            </a:extLst>
          </p:cNvPr>
          <p:cNvSpPr txBox="1"/>
          <p:nvPr/>
        </p:nvSpPr>
        <p:spPr>
          <a:xfrm flipH="1">
            <a:off x="5073037" y="4779179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9B84176A-EA8A-45D3-B7B2-80280E9CF4F8}"/>
              </a:ext>
            </a:extLst>
          </p:cNvPr>
          <p:cNvSpPr txBox="1"/>
          <p:nvPr/>
        </p:nvSpPr>
        <p:spPr>
          <a:xfrm>
            <a:off x="2877190" y="5681826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活性度が下がるように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結合の重みを調整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E0AB780B-807A-40F5-B6F6-D1F391778669}"/>
              </a:ext>
            </a:extLst>
          </p:cNvPr>
          <p:cNvSpPr txBox="1"/>
          <p:nvPr/>
        </p:nvSpPr>
        <p:spPr>
          <a:xfrm>
            <a:off x="2271275" y="1560496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活性度が上がるように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結合の重みを調整</a:t>
            </a: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1A179A58-BE57-44DE-BED6-269934B3F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623" y="1870192"/>
            <a:ext cx="640135" cy="3224670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8E1B04DA-D251-42D5-A48F-0F87F405AB7B}"/>
              </a:ext>
            </a:extLst>
          </p:cNvPr>
          <p:cNvSpPr/>
          <p:nvPr/>
        </p:nvSpPr>
        <p:spPr>
          <a:xfrm>
            <a:off x="1829736" y="195327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7D06823E-2BCC-4404-A080-9D6F485D7353}"/>
              </a:ext>
            </a:extLst>
          </p:cNvPr>
          <p:cNvSpPr/>
          <p:nvPr/>
        </p:nvSpPr>
        <p:spPr>
          <a:xfrm>
            <a:off x="1829736" y="272276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30FEDCA7-94F4-4CEA-97D9-D460B8439260}"/>
              </a:ext>
            </a:extLst>
          </p:cNvPr>
          <p:cNvSpPr/>
          <p:nvPr/>
        </p:nvSpPr>
        <p:spPr>
          <a:xfrm>
            <a:off x="1829736" y="349226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5C5A07B-DF9B-4088-B333-2940E491E1ED}"/>
              </a:ext>
            </a:extLst>
          </p:cNvPr>
          <p:cNvSpPr/>
          <p:nvPr/>
        </p:nvSpPr>
        <p:spPr>
          <a:xfrm>
            <a:off x="1824839" y="4869837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AC6CEB7C-A162-488F-8A05-C2519399FB39}"/>
              </a:ext>
            </a:extLst>
          </p:cNvPr>
          <p:cNvSpPr/>
          <p:nvPr/>
        </p:nvSpPr>
        <p:spPr>
          <a:xfrm>
            <a:off x="4484010" y="195327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77AEAD46-E153-4F13-B908-CC3061683F31}"/>
              </a:ext>
            </a:extLst>
          </p:cNvPr>
          <p:cNvSpPr/>
          <p:nvPr/>
        </p:nvSpPr>
        <p:spPr>
          <a:xfrm>
            <a:off x="4484010" y="274019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矢印: 右 58">
            <a:extLst>
              <a:ext uri="{FF2B5EF4-FFF2-40B4-BE49-F238E27FC236}">
                <a16:creationId xmlns:a16="http://schemas.microsoft.com/office/drawing/2014/main" id="{C8DBFB1D-5533-4535-9911-D5AF7D86681E}"/>
              </a:ext>
            </a:extLst>
          </p:cNvPr>
          <p:cNvSpPr/>
          <p:nvPr/>
        </p:nvSpPr>
        <p:spPr>
          <a:xfrm>
            <a:off x="1073415" y="3147730"/>
            <a:ext cx="514440" cy="56027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EF581DC5-4AA8-4C3A-B631-394CFE177A8F}"/>
              </a:ext>
            </a:extLst>
          </p:cNvPr>
          <p:cNvCxnSpPr>
            <a:cxnSpLocks/>
            <a:stCxn id="47" idx="3"/>
            <a:endCxn id="56" idx="1"/>
          </p:cNvCxnSpPr>
          <p:nvPr/>
        </p:nvCxnSpPr>
        <p:spPr>
          <a:xfrm flipV="1">
            <a:off x="2196097" y="2249653"/>
            <a:ext cx="2287913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F1EC07DE-42B2-4B0A-9E86-99F56EB1DCDA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2196097" y="2259694"/>
            <a:ext cx="2287913" cy="77688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F67E639F-CBE7-49FF-BB0E-327D7BD75D53}"/>
              </a:ext>
            </a:extLst>
          </p:cNvPr>
          <p:cNvCxnSpPr>
            <a:cxnSpLocks/>
            <a:endCxn id="56" idx="1"/>
          </p:cNvCxnSpPr>
          <p:nvPr/>
        </p:nvCxnSpPr>
        <p:spPr>
          <a:xfrm flipV="1">
            <a:off x="2196097" y="2249653"/>
            <a:ext cx="2287913" cy="7304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D6CF4B79-7BA2-4E54-BD3E-53F2837B96BB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2196097" y="2970096"/>
            <a:ext cx="2287913" cy="6648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46761BFC-99DB-48C2-B396-019FDBB8785E}"/>
              </a:ext>
            </a:extLst>
          </p:cNvPr>
          <p:cNvCxnSpPr>
            <a:cxnSpLocks/>
            <a:endCxn id="56" idx="1"/>
          </p:cNvCxnSpPr>
          <p:nvPr/>
        </p:nvCxnSpPr>
        <p:spPr>
          <a:xfrm flipV="1">
            <a:off x="2184215" y="2249653"/>
            <a:ext cx="2299795" cy="15546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943BBF0D-740B-4CBF-A6B2-8E600BF2AC8F}"/>
              </a:ext>
            </a:extLst>
          </p:cNvPr>
          <p:cNvCxnSpPr>
            <a:cxnSpLocks/>
            <a:stCxn id="54" idx="3"/>
            <a:endCxn id="56" idx="1"/>
          </p:cNvCxnSpPr>
          <p:nvPr/>
        </p:nvCxnSpPr>
        <p:spPr>
          <a:xfrm flipV="1">
            <a:off x="2191200" y="2249653"/>
            <a:ext cx="2292810" cy="29165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5B9B6956-6BC3-40DF-92CB-2CA7E18EBCAE}"/>
              </a:ext>
            </a:extLst>
          </p:cNvPr>
          <p:cNvCxnSpPr>
            <a:cxnSpLocks/>
            <a:stCxn id="51" idx="3"/>
            <a:endCxn id="57" idx="1"/>
          </p:cNvCxnSpPr>
          <p:nvPr/>
        </p:nvCxnSpPr>
        <p:spPr>
          <a:xfrm flipV="1">
            <a:off x="2196097" y="3036581"/>
            <a:ext cx="2287913" cy="75206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4656F50F-9EBA-4826-A411-CA315EAFD9A0}"/>
              </a:ext>
            </a:extLst>
          </p:cNvPr>
          <p:cNvCxnSpPr>
            <a:cxnSpLocks/>
            <a:stCxn id="54" idx="3"/>
            <a:endCxn id="57" idx="1"/>
          </p:cNvCxnSpPr>
          <p:nvPr/>
        </p:nvCxnSpPr>
        <p:spPr>
          <a:xfrm flipV="1">
            <a:off x="2191200" y="3036581"/>
            <a:ext cx="2292810" cy="21296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9B4C720A-CE7F-48DD-8961-D5C8A0020EBC}"/>
              </a:ext>
            </a:extLst>
          </p:cNvPr>
          <p:cNvSpPr txBox="1"/>
          <p:nvPr/>
        </p:nvSpPr>
        <p:spPr>
          <a:xfrm>
            <a:off x="3969639" y="921324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749CBD84-8654-4E0E-BAE6-E864B15EBAE7}"/>
              </a:ext>
            </a:extLst>
          </p:cNvPr>
          <p:cNvSpPr txBox="1"/>
          <p:nvPr/>
        </p:nvSpPr>
        <p:spPr>
          <a:xfrm>
            <a:off x="2749514" y="4953319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7AF7192D-6939-4DE8-A702-79C4638DACD2}"/>
              </a:ext>
            </a:extLst>
          </p:cNvPr>
          <p:cNvSpPr/>
          <p:nvPr/>
        </p:nvSpPr>
        <p:spPr>
          <a:xfrm>
            <a:off x="4484010" y="4352593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0" name="楕円 89">
            <a:extLst>
              <a:ext uri="{FF2B5EF4-FFF2-40B4-BE49-F238E27FC236}">
                <a16:creationId xmlns:a16="http://schemas.microsoft.com/office/drawing/2014/main" id="{E9624341-BA9C-403E-A1A6-63CC64768045}"/>
              </a:ext>
            </a:extLst>
          </p:cNvPr>
          <p:cNvSpPr/>
          <p:nvPr/>
        </p:nvSpPr>
        <p:spPr>
          <a:xfrm>
            <a:off x="4620333" y="3562862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1" name="楕円 90">
            <a:extLst>
              <a:ext uri="{FF2B5EF4-FFF2-40B4-BE49-F238E27FC236}">
                <a16:creationId xmlns:a16="http://schemas.microsoft.com/office/drawing/2014/main" id="{EFF2BBE9-CC64-4B26-968E-DE3B5350BA7A}"/>
              </a:ext>
            </a:extLst>
          </p:cNvPr>
          <p:cNvSpPr/>
          <p:nvPr/>
        </p:nvSpPr>
        <p:spPr>
          <a:xfrm>
            <a:off x="4619792" y="3800310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2" name="楕円 91">
            <a:extLst>
              <a:ext uri="{FF2B5EF4-FFF2-40B4-BE49-F238E27FC236}">
                <a16:creationId xmlns:a16="http://schemas.microsoft.com/office/drawing/2014/main" id="{02EBD02A-AB95-48B9-9AF6-0262351C5627}"/>
              </a:ext>
            </a:extLst>
          </p:cNvPr>
          <p:cNvSpPr/>
          <p:nvPr/>
        </p:nvSpPr>
        <p:spPr>
          <a:xfrm>
            <a:off x="4620333" y="4057937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08E9565E-42C0-4802-AF7E-1534ACAE64C8}"/>
              </a:ext>
            </a:extLst>
          </p:cNvPr>
          <p:cNvCxnSpPr>
            <a:cxnSpLocks/>
            <a:stCxn id="47" idx="3"/>
            <a:endCxn id="89" idx="1"/>
          </p:cNvCxnSpPr>
          <p:nvPr/>
        </p:nvCxnSpPr>
        <p:spPr>
          <a:xfrm>
            <a:off x="2196097" y="2249655"/>
            <a:ext cx="2287913" cy="239932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4088B117-3E7E-4DB8-9218-E25A95F10B2C}"/>
              </a:ext>
            </a:extLst>
          </p:cNvPr>
          <p:cNvCxnSpPr>
            <a:cxnSpLocks/>
            <a:stCxn id="48" idx="3"/>
            <a:endCxn id="89" idx="1"/>
          </p:cNvCxnSpPr>
          <p:nvPr/>
        </p:nvCxnSpPr>
        <p:spPr>
          <a:xfrm>
            <a:off x="2196097" y="3019151"/>
            <a:ext cx="2287913" cy="16298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AD70176A-CA7C-4490-BDF9-7FCA7BCC574E}"/>
              </a:ext>
            </a:extLst>
          </p:cNvPr>
          <p:cNvCxnSpPr>
            <a:cxnSpLocks/>
            <a:stCxn id="51" idx="3"/>
            <a:endCxn id="89" idx="1"/>
          </p:cNvCxnSpPr>
          <p:nvPr/>
        </p:nvCxnSpPr>
        <p:spPr>
          <a:xfrm>
            <a:off x="2196097" y="3788647"/>
            <a:ext cx="2287913" cy="8603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>
            <a:extLst>
              <a:ext uri="{FF2B5EF4-FFF2-40B4-BE49-F238E27FC236}">
                <a16:creationId xmlns:a16="http://schemas.microsoft.com/office/drawing/2014/main" id="{566FEFBC-9B02-4E10-9DCE-8CBE5DCC75E2}"/>
              </a:ext>
            </a:extLst>
          </p:cNvPr>
          <p:cNvCxnSpPr>
            <a:cxnSpLocks/>
            <a:stCxn id="54" idx="3"/>
            <a:endCxn id="89" idx="1"/>
          </p:cNvCxnSpPr>
          <p:nvPr/>
        </p:nvCxnSpPr>
        <p:spPr>
          <a:xfrm flipV="1">
            <a:off x="2191200" y="4648976"/>
            <a:ext cx="2292810" cy="51724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DD3DD643-9F51-4955-9350-EBC578162D0F}"/>
              </a:ext>
            </a:extLst>
          </p:cNvPr>
          <p:cNvSpPr txBox="1"/>
          <p:nvPr/>
        </p:nvSpPr>
        <p:spPr>
          <a:xfrm>
            <a:off x="1273467" y="883573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98" name="楕円 97">
            <a:extLst>
              <a:ext uri="{FF2B5EF4-FFF2-40B4-BE49-F238E27FC236}">
                <a16:creationId xmlns:a16="http://schemas.microsoft.com/office/drawing/2014/main" id="{B259781B-5AFD-4E8C-A960-DA594B2FF5C2}"/>
              </a:ext>
            </a:extLst>
          </p:cNvPr>
          <p:cNvSpPr/>
          <p:nvPr/>
        </p:nvSpPr>
        <p:spPr>
          <a:xfrm>
            <a:off x="1943022" y="4178636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id="{5D2047B0-EA55-4CAF-8B83-3BC787DA3778}"/>
              </a:ext>
            </a:extLst>
          </p:cNvPr>
          <p:cNvSpPr/>
          <p:nvPr/>
        </p:nvSpPr>
        <p:spPr>
          <a:xfrm>
            <a:off x="1942481" y="4416084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C8D84CB9-562F-4CBF-BDF4-BFD66F534108}"/>
              </a:ext>
            </a:extLst>
          </p:cNvPr>
          <p:cNvSpPr/>
          <p:nvPr/>
        </p:nvSpPr>
        <p:spPr>
          <a:xfrm>
            <a:off x="1943022" y="4673711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9C9F7FD1-142F-40FE-9230-32D1DDAA1A90}"/>
              </a:ext>
            </a:extLst>
          </p:cNvPr>
          <p:cNvSpPr txBox="1"/>
          <p:nvPr/>
        </p:nvSpPr>
        <p:spPr>
          <a:xfrm>
            <a:off x="4207258" y="509487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180E3B9E-DE52-43D5-A5E1-F051D147C2BC}"/>
              </a:ext>
            </a:extLst>
          </p:cNvPr>
          <p:cNvSpPr/>
          <p:nvPr/>
        </p:nvSpPr>
        <p:spPr>
          <a:xfrm>
            <a:off x="1608836" y="1878188"/>
            <a:ext cx="4123151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3" name="図 102">
            <a:extLst>
              <a:ext uri="{FF2B5EF4-FFF2-40B4-BE49-F238E27FC236}">
                <a16:creationId xmlns:a16="http://schemas.microsoft.com/office/drawing/2014/main" id="{ACA7B26D-5821-4A04-A7B7-8C8F45533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2" y="2973983"/>
            <a:ext cx="952353" cy="96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2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ニューラルネットワークの学習</a:t>
            </a:r>
            <a:endParaRPr kumimoji="1" lang="ja-JP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E07D1CDF-BF31-4DE8-9511-EB36765F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77439"/>
            <a:ext cx="8461208" cy="4480561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教師データ</a:t>
            </a:r>
            <a:r>
              <a:rPr lang="ja-JP" altLang="en-US" sz="2400" dirty="0"/>
              <a:t>（学習のためのデータ）を使用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学習</a:t>
            </a:r>
            <a:r>
              <a:rPr lang="ja-JP" altLang="en-US" sz="2400" dirty="0"/>
              <a:t>は</a:t>
            </a:r>
            <a:r>
              <a:rPr lang="ja-JP" altLang="en-US" sz="2400" b="1" u="sng" dirty="0"/>
              <a:t>自動</a:t>
            </a:r>
            <a:r>
              <a:rPr lang="ja-JP" altLang="en-US" sz="2400" dirty="0"/>
              <a:t>で行われる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① 教師データ</a:t>
            </a:r>
            <a:r>
              <a:rPr lang="ja-JP" altLang="en-US" sz="2400" dirty="0"/>
              <a:t>により，</a:t>
            </a:r>
            <a:r>
              <a:rPr lang="ja-JP" altLang="en-US" sz="2400" b="1" dirty="0">
                <a:solidFill>
                  <a:srgbClr val="C00000"/>
                </a:solidFill>
              </a:rPr>
              <a:t>ニューラルネット</a:t>
            </a:r>
            <a:r>
              <a:rPr lang="ja-JP" altLang="en-US" sz="2400" dirty="0"/>
              <a:t>を動かし，誤差を得る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② ニューロン間の結合の重み</a:t>
            </a:r>
            <a:r>
              <a:rPr lang="ja-JP" altLang="en-US" sz="2400" dirty="0"/>
              <a:t>の</a:t>
            </a:r>
            <a:r>
              <a:rPr lang="ja-JP" altLang="en-US" sz="2400" b="1" u="sng" dirty="0">
                <a:solidFill>
                  <a:srgbClr val="FF0000"/>
                </a:solidFill>
              </a:rPr>
              <a:t>上げ下げ</a:t>
            </a:r>
            <a:r>
              <a:rPr lang="ja-JP" altLang="en-US" sz="2400" dirty="0"/>
              <a:t>により、</a:t>
            </a:r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を減らす （最終層の結果が，手前の層の結合の重みに伝搬することから，フィードバックともいわれる）</a:t>
            </a:r>
            <a:endParaRPr lang="en-US" altLang="ja-JP" sz="2400" dirty="0"/>
          </a:p>
          <a:p>
            <a:r>
              <a:rPr lang="ja-JP" altLang="en-US" sz="2400" dirty="0"/>
              <a:t>ニューロンの数が増えたり減ったりなどではない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が</a:t>
            </a:r>
            <a:r>
              <a:rPr lang="ja-JP" altLang="en-US" sz="2400" b="1" u="sng" dirty="0">
                <a:solidFill>
                  <a:srgbClr val="FF0000"/>
                </a:solidFill>
              </a:rPr>
              <a:t>減らなくなったら</a:t>
            </a:r>
            <a:r>
              <a:rPr lang="ja-JP" altLang="en-US" sz="2400" dirty="0"/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最適</a:t>
            </a:r>
            <a:r>
              <a:rPr lang="ja-JP" altLang="en-US" sz="2400" dirty="0"/>
              <a:t>になったとみなす</a:t>
            </a:r>
            <a:endParaRPr lang="en-US" altLang="ja-JP" sz="2400" dirty="0"/>
          </a:p>
          <a:p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5356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2C95FC-7D86-4FBC-A1BC-51CCD0E8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学習不足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09ABC6-7404-465D-B48A-4E5A2BE1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105875" cy="533316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ニューラルネットワーク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学習</a:t>
            </a:r>
            <a:r>
              <a:rPr kumimoji="1" lang="ja-JP" altLang="en-US" dirty="0"/>
              <a:t>では，学習のためのデータ（</a:t>
            </a:r>
            <a:r>
              <a:rPr kumimoji="1" lang="ja-JP" altLang="en-US" b="1" dirty="0">
                <a:solidFill>
                  <a:srgbClr val="C00000"/>
                </a:solidFill>
              </a:rPr>
              <a:t>教師データ</a:t>
            </a:r>
            <a:r>
              <a:rPr kumimoji="1" lang="ja-JP" altLang="en-US" dirty="0"/>
              <a:t>）を使う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教師データ</a:t>
            </a:r>
            <a:r>
              <a:rPr kumimoji="1" lang="ja-JP" altLang="en-US" dirty="0"/>
              <a:t>を１回使っただけでは，</a:t>
            </a:r>
            <a:r>
              <a:rPr kumimoji="1" lang="ja-JP" altLang="en-US" b="1" dirty="0">
                <a:solidFill>
                  <a:srgbClr val="C00000"/>
                </a:solidFill>
              </a:rPr>
              <a:t>学習不足</a:t>
            </a:r>
            <a:r>
              <a:rPr kumimoji="1" lang="ja-JP" altLang="en-US" dirty="0"/>
              <a:t>の場合がある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同じ</a:t>
            </a:r>
            <a:r>
              <a:rPr kumimoji="1" lang="ja-JP" altLang="en-US" b="1" dirty="0">
                <a:solidFill>
                  <a:srgbClr val="C00000"/>
                </a:solidFill>
              </a:rPr>
              <a:t>教師データ</a:t>
            </a:r>
            <a:r>
              <a:rPr kumimoji="1" lang="ja-JP" altLang="en-US" dirty="0"/>
              <a:t>を繰り返し使って学習を行う．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繰り返しながら，誤差の減少を確認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2472B0-B20E-41DA-87A5-9425BD26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BC649377-C3CC-429D-816B-2BED48E9CC0E}"/>
              </a:ext>
            </a:extLst>
          </p:cNvPr>
          <p:cNvSpPr/>
          <p:nvPr/>
        </p:nvSpPr>
        <p:spPr>
          <a:xfrm>
            <a:off x="2194560" y="5284269"/>
            <a:ext cx="3243714" cy="1029904"/>
          </a:xfrm>
          <a:custGeom>
            <a:avLst/>
            <a:gdLst>
              <a:gd name="connsiteX0" fmla="*/ 0 w 3243714"/>
              <a:gd name="connsiteY0" fmla="*/ 0 h 1029904"/>
              <a:gd name="connsiteX1" fmla="*/ 173255 w 3243714"/>
              <a:gd name="connsiteY1" fmla="*/ 192506 h 1029904"/>
              <a:gd name="connsiteX2" fmla="*/ 298383 w 3243714"/>
              <a:gd name="connsiteY2" fmla="*/ 327259 h 1029904"/>
              <a:gd name="connsiteX3" fmla="*/ 442762 w 3243714"/>
              <a:gd name="connsiteY3" fmla="*/ 375386 h 1029904"/>
              <a:gd name="connsiteX4" fmla="*/ 818147 w 3243714"/>
              <a:gd name="connsiteY4" fmla="*/ 539015 h 1029904"/>
              <a:gd name="connsiteX5" fmla="*/ 991402 w 3243714"/>
              <a:gd name="connsiteY5" fmla="*/ 558266 h 1029904"/>
              <a:gd name="connsiteX6" fmla="*/ 1135781 w 3243714"/>
              <a:gd name="connsiteY6" fmla="*/ 596767 h 1029904"/>
              <a:gd name="connsiteX7" fmla="*/ 1299411 w 3243714"/>
              <a:gd name="connsiteY7" fmla="*/ 616017 h 1029904"/>
              <a:gd name="connsiteX8" fmla="*/ 1472665 w 3243714"/>
              <a:gd name="connsiteY8" fmla="*/ 673769 h 1029904"/>
              <a:gd name="connsiteX9" fmla="*/ 1684421 w 3243714"/>
              <a:gd name="connsiteY9" fmla="*/ 731520 h 1029904"/>
              <a:gd name="connsiteX10" fmla="*/ 1905802 w 3243714"/>
              <a:gd name="connsiteY10" fmla="*/ 770022 h 1029904"/>
              <a:gd name="connsiteX11" fmla="*/ 2165684 w 3243714"/>
              <a:gd name="connsiteY11" fmla="*/ 837398 h 1029904"/>
              <a:gd name="connsiteX12" fmla="*/ 2752825 w 3243714"/>
              <a:gd name="connsiteY12" fmla="*/ 1029904 h 1029904"/>
              <a:gd name="connsiteX13" fmla="*/ 3243714 w 3243714"/>
              <a:gd name="connsiteY13" fmla="*/ 1029904 h 102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3714" h="1029904">
                <a:moveTo>
                  <a:pt x="0" y="0"/>
                </a:moveTo>
                <a:cubicBezTo>
                  <a:pt x="119791" y="99827"/>
                  <a:pt x="5961" y="-1555"/>
                  <a:pt x="173255" y="192506"/>
                </a:cubicBezTo>
                <a:cubicBezTo>
                  <a:pt x="213278" y="238933"/>
                  <a:pt x="247662" y="292841"/>
                  <a:pt x="298383" y="327259"/>
                </a:cubicBezTo>
                <a:cubicBezTo>
                  <a:pt x="340361" y="355744"/>
                  <a:pt x="395935" y="355875"/>
                  <a:pt x="442762" y="375386"/>
                </a:cubicBezTo>
                <a:cubicBezTo>
                  <a:pt x="549318" y="419784"/>
                  <a:pt x="701155" y="509767"/>
                  <a:pt x="818147" y="539015"/>
                </a:cubicBezTo>
                <a:cubicBezTo>
                  <a:pt x="874519" y="553108"/>
                  <a:pt x="933650" y="551849"/>
                  <a:pt x="991402" y="558266"/>
                </a:cubicBezTo>
                <a:cubicBezTo>
                  <a:pt x="1039528" y="571100"/>
                  <a:pt x="1086826" y="587588"/>
                  <a:pt x="1135781" y="596767"/>
                </a:cubicBezTo>
                <a:cubicBezTo>
                  <a:pt x="1189760" y="606888"/>
                  <a:pt x="1245872" y="603780"/>
                  <a:pt x="1299411" y="616017"/>
                </a:cubicBezTo>
                <a:cubicBezTo>
                  <a:pt x="1358756" y="629582"/>
                  <a:pt x="1414357" y="656277"/>
                  <a:pt x="1472665" y="673769"/>
                </a:cubicBezTo>
                <a:cubicBezTo>
                  <a:pt x="1542743" y="694792"/>
                  <a:pt x="1613000" y="715649"/>
                  <a:pt x="1684421" y="731520"/>
                </a:cubicBezTo>
                <a:cubicBezTo>
                  <a:pt x="1757539" y="747768"/>
                  <a:pt x="1832650" y="753929"/>
                  <a:pt x="1905802" y="770022"/>
                </a:cubicBezTo>
                <a:cubicBezTo>
                  <a:pt x="1993203" y="789250"/>
                  <a:pt x="2080129" y="811148"/>
                  <a:pt x="2165684" y="837398"/>
                </a:cubicBezTo>
                <a:cubicBezTo>
                  <a:pt x="2362589" y="897812"/>
                  <a:pt x="2546860" y="1029904"/>
                  <a:pt x="2752825" y="1029904"/>
                </a:cubicBezTo>
                <a:lnTo>
                  <a:pt x="3243714" y="102990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CCC996CE-47BD-4966-8DFE-FCEC44AD3A0C}"/>
              </a:ext>
            </a:extLst>
          </p:cNvPr>
          <p:cNvSpPr/>
          <p:nvPr/>
        </p:nvSpPr>
        <p:spPr>
          <a:xfrm>
            <a:off x="1939490" y="5082909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D4EDF46-30D4-499B-8D96-533A83BC8EBD}"/>
              </a:ext>
            </a:extLst>
          </p:cNvPr>
          <p:cNvSpPr/>
          <p:nvPr/>
        </p:nvSpPr>
        <p:spPr>
          <a:xfrm>
            <a:off x="5438274" y="6032599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18063A7-3ABB-4A2A-A5B8-9FDBF5AFEB36}"/>
              </a:ext>
            </a:extLst>
          </p:cNvPr>
          <p:cNvSpPr/>
          <p:nvPr/>
        </p:nvSpPr>
        <p:spPr>
          <a:xfrm>
            <a:off x="2790423" y="5536897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8BD5AF9-947D-45FD-88AD-282F0397C7C7}"/>
              </a:ext>
            </a:extLst>
          </p:cNvPr>
          <p:cNvSpPr/>
          <p:nvPr/>
        </p:nvSpPr>
        <p:spPr>
          <a:xfrm>
            <a:off x="3705727" y="5770275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2E7D55F4-7797-413E-9ADB-CCFA86F53CBF}"/>
              </a:ext>
            </a:extLst>
          </p:cNvPr>
          <p:cNvSpPr/>
          <p:nvPr/>
        </p:nvSpPr>
        <p:spPr>
          <a:xfrm>
            <a:off x="4591253" y="6005561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369E164-32CE-494A-B642-485A53BA4B74}"/>
              </a:ext>
            </a:extLst>
          </p:cNvPr>
          <p:cNvSpPr txBox="1"/>
          <p:nvPr/>
        </p:nvSpPr>
        <p:spPr>
          <a:xfrm>
            <a:off x="2016557" y="58681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DD20BB-27F7-472B-9879-E82E5B11DDA6}"/>
              </a:ext>
            </a:extLst>
          </p:cNvPr>
          <p:cNvSpPr txBox="1"/>
          <p:nvPr/>
        </p:nvSpPr>
        <p:spPr>
          <a:xfrm>
            <a:off x="3030003" y="61213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２回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AC2FD9-56F1-4CD4-8BC6-CFFC98B23E04}"/>
              </a:ext>
            </a:extLst>
          </p:cNvPr>
          <p:cNvSpPr txBox="1"/>
          <p:nvPr/>
        </p:nvSpPr>
        <p:spPr>
          <a:xfrm>
            <a:off x="3966661" y="638937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３回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B72696-FE69-4D6B-BC02-01305FF58079}"/>
              </a:ext>
            </a:extLst>
          </p:cNvPr>
          <p:cNvSpPr txBox="1"/>
          <p:nvPr/>
        </p:nvSpPr>
        <p:spPr>
          <a:xfrm>
            <a:off x="4946668" y="64886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４回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C48E71-EFE2-49AE-B534-C2DCC06F5317}"/>
              </a:ext>
            </a:extLst>
          </p:cNvPr>
          <p:cNvSpPr txBox="1"/>
          <p:nvPr/>
        </p:nvSpPr>
        <p:spPr>
          <a:xfrm>
            <a:off x="3676334" y="481425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誤差の減少</a:t>
            </a:r>
          </a:p>
        </p:txBody>
      </p:sp>
    </p:spTree>
    <p:extLst>
      <p:ext uri="{BB962C8B-B14F-4D97-AF65-F5344CB8AC3E}">
        <p14:creationId xmlns:p14="http://schemas.microsoft.com/office/powerpoint/2010/main" val="3080462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9F2FEC-3A4B-4CE6-BA62-0BF195C4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学習と検証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5330DA-6D5A-4245-920E-0E09524D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97191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教師データ：　</a:t>
            </a:r>
            <a:r>
              <a:rPr kumimoji="1" lang="ja-JP" altLang="en-US" b="1" dirty="0"/>
              <a:t>学習</a:t>
            </a:r>
            <a:r>
              <a:rPr kumimoji="1" lang="ja-JP" altLang="en-US" dirty="0"/>
              <a:t>に使用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EDE95A-925B-477C-902A-E236E661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2F86753-D631-4FAA-B704-C279B7CE23C1}"/>
              </a:ext>
            </a:extLst>
          </p:cNvPr>
          <p:cNvSpPr txBox="1"/>
          <p:nvPr/>
        </p:nvSpPr>
        <p:spPr>
          <a:xfrm>
            <a:off x="3879432" y="2019527"/>
            <a:ext cx="203132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ネットワーク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99598230-2A82-408D-B9E1-331FE871FC1B}"/>
              </a:ext>
            </a:extLst>
          </p:cNvPr>
          <p:cNvSpPr/>
          <p:nvPr/>
        </p:nvSpPr>
        <p:spPr>
          <a:xfrm>
            <a:off x="3199704" y="2183963"/>
            <a:ext cx="294362" cy="46166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6A956D8-0FEA-40BB-B07E-6A77917A7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798" y="1915609"/>
            <a:ext cx="1461906" cy="998375"/>
          </a:xfrm>
          <a:prstGeom prst="rect">
            <a:avLst/>
          </a:prstGeom>
        </p:spPr>
      </p:pic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E0B5DD3D-795A-45B7-BFBE-D0135936CD3A}"/>
              </a:ext>
            </a:extLst>
          </p:cNvPr>
          <p:cNvSpPr txBox="1">
            <a:spLocks/>
          </p:cNvSpPr>
          <p:nvPr/>
        </p:nvSpPr>
        <p:spPr>
          <a:xfrm>
            <a:off x="321845" y="3818052"/>
            <a:ext cx="8461208" cy="155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検証データ：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学習の結果を確認するためのもの．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　　　　　教師データとは別に準備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F7565AD-B96B-48B5-AC0D-005284D90793}"/>
              </a:ext>
            </a:extLst>
          </p:cNvPr>
          <p:cNvSpPr txBox="1"/>
          <p:nvPr/>
        </p:nvSpPr>
        <p:spPr>
          <a:xfrm>
            <a:off x="3879432" y="5508630"/>
            <a:ext cx="203132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ネットワーク</a:t>
            </a: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9EC3B7D3-3CA0-482D-8FD4-AB7BADF74F36}"/>
              </a:ext>
            </a:extLst>
          </p:cNvPr>
          <p:cNvSpPr/>
          <p:nvPr/>
        </p:nvSpPr>
        <p:spPr>
          <a:xfrm>
            <a:off x="3160344" y="5675457"/>
            <a:ext cx="294362" cy="46166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914B3E8-0521-4DED-A86B-D13F0F87C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265" y="5425745"/>
            <a:ext cx="952353" cy="9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3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03A6C-112E-48D6-83E9-5ADA8CF9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前準備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Google </a:t>
            </a:r>
            <a:r>
              <a:rPr kumimoji="1" lang="ja-JP" altLang="en-US" b="1" dirty="0"/>
              <a:t>アカウントの取得が必要</a:t>
            </a:r>
            <a:endParaRPr lang="en-US" altLang="ja-JP" b="1" dirty="0"/>
          </a:p>
          <a:p>
            <a:r>
              <a:rPr kumimoji="1" lang="ja-JP" altLang="en-US" dirty="0"/>
              <a:t>次のページを使用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>
                <a:hlinkClick r:id="rId2"/>
              </a:rPr>
              <a:t>https://</a:t>
            </a:r>
            <a:r>
              <a:rPr kumimoji="1" lang="en-US" altLang="ja-JP" dirty="0" err="1">
                <a:hlinkClick r:id="rId2"/>
              </a:rPr>
              <a:t>accounts.google.com</a:t>
            </a:r>
            <a:r>
              <a:rPr kumimoji="1" lang="en-US" altLang="ja-JP" dirty="0">
                <a:hlinkClick r:id="rId2"/>
              </a:rPr>
              <a:t>/</a:t>
            </a:r>
            <a:r>
              <a:rPr kumimoji="1" lang="en-US" altLang="ja-JP" dirty="0" err="1">
                <a:hlinkClick r:id="rId2"/>
              </a:rPr>
              <a:t>SignUp</a:t>
            </a:r>
            <a:endParaRPr lang="en-US" altLang="ja-JP" dirty="0"/>
          </a:p>
          <a:p>
            <a:r>
              <a:rPr kumimoji="1" lang="ja-JP" altLang="en-US" dirty="0"/>
              <a:t>次の情報を登録する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氏名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自分が希望するメールアドレス</a:t>
            </a:r>
            <a:endParaRPr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     </a:t>
            </a:r>
            <a:r>
              <a:rPr kumimoji="1" lang="ja-JP" altLang="en-US" dirty="0"/>
              <a:t>＜ユーザー名＞</a:t>
            </a:r>
            <a:r>
              <a:rPr kumimoji="1" lang="en-US" altLang="ja-JP" dirty="0">
                <a:hlinkClick r:id="rId3"/>
              </a:rPr>
              <a:t>@</a:t>
            </a:r>
            <a:r>
              <a:rPr kumimoji="1" lang="en-US" altLang="ja-JP" dirty="0" err="1">
                <a:hlinkClick r:id="rId3"/>
              </a:rPr>
              <a:t>gmail.com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パスワード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生年月日，性別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896D71-2476-4AEA-8A0B-800F97501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146" y="3222631"/>
            <a:ext cx="2394335" cy="31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54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C4ED12-42BC-409E-91D2-A45AD90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AE47A5-E127-4CE2-8F41-C08079E22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パソコンの </a:t>
            </a:r>
            <a:r>
              <a:rPr kumimoji="1" lang="en-US" altLang="ja-JP" dirty="0"/>
              <a:t>Web </a:t>
            </a:r>
            <a:r>
              <a:rPr kumimoji="1" lang="ja-JP" altLang="en-US" dirty="0"/>
              <a:t>ブラウザで，次のページを開く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www.tensorflow.org</a:t>
            </a:r>
            <a:r>
              <a:rPr lang="en-US" altLang="ja-JP" dirty="0">
                <a:hlinkClick r:id="rId2"/>
              </a:rPr>
              <a:t>/tutorials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左側のメニューの「</a:t>
            </a:r>
            <a:r>
              <a:rPr lang="ja-JP" altLang="en-US" b="1" dirty="0"/>
              <a:t>初心者向けクイックスタート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CA0C37-6C68-4388-B735-790672A1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C86A37F-C0CB-4C8C-923B-A898F85BE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54" y="3512836"/>
            <a:ext cx="5327917" cy="32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07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C4ED12-42BC-409E-91D2-A45AD90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AE47A5-E127-4CE2-8F41-C08079E22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③</a:t>
            </a:r>
            <a:r>
              <a:rPr kumimoji="1" lang="ja-JP" altLang="en-US" dirty="0"/>
              <a:t> 「</a:t>
            </a:r>
            <a:r>
              <a:rPr kumimoji="1" lang="en-US" altLang="ja-JP" b="1" dirty="0"/>
              <a:t>Run in Google </a:t>
            </a:r>
            <a:r>
              <a:rPr kumimoji="1" lang="en-US" altLang="ja-JP" b="1" dirty="0" err="1"/>
              <a:t>Colab</a:t>
            </a:r>
            <a:r>
              <a:rPr kumimoji="1" lang="ja-JP" altLang="en-US" dirty="0"/>
              <a:t>」をクリック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CA0C37-6C68-4388-B735-790672A1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F6034F6-3DB5-4D74-A3BF-94474BCA6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202" y="1354920"/>
            <a:ext cx="5091219" cy="235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37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1AC671-C30B-4D91-B559-BDE90DF1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3377BA-4B1F-4247-BE56-551CEFA6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④</a:t>
            </a:r>
            <a:r>
              <a:rPr kumimoji="1" lang="ja-JP" altLang="en-US" dirty="0"/>
              <a:t> セルを</a:t>
            </a:r>
            <a:r>
              <a:rPr kumimoji="1" lang="ja-JP" altLang="en-US" b="1" dirty="0"/>
              <a:t>上から順に実行</a:t>
            </a:r>
            <a:r>
              <a:rPr kumimoji="1" lang="ja-JP" altLang="en-US" dirty="0"/>
              <a:t>する．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セルの実行の終了を確認してから、次のセルに移ること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5EA012-4C03-4CEE-B11B-F6975211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9108793-FAC4-4545-8C62-3C3DA47F9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99" y="2371727"/>
            <a:ext cx="4864664" cy="398462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C6D03E-4D73-4D77-96F1-FFE5C589F333}"/>
              </a:ext>
            </a:extLst>
          </p:cNvPr>
          <p:cNvSpPr txBox="1"/>
          <p:nvPr/>
        </p:nvSpPr>
        <p:spPr>
          <a:xfrm>
            <a:off x="2435192" y="639633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最後まで続ける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184914-C61D-4E15-BD8A-B5E6D015EA8B}"/>
              </a:ext>
            </a:extLst>
          </p:cNvPr>
          <p:cNvSpPr txBox="1"/>
          <p:nvPr/>
        </p:nvSpPr>
        <p:spPr>
          <a:xfrm>
            <a:off x="6360695" y="2708255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Google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アカウント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が必要</a:t>
            </a:r>
          </a:p>
        </p:txBody>
      </p:sp>
    </p:spTree>
    <p:extLst>
      <p:ext uri="{BB962C8B-B14F-4D97-AF65-F5344CB8AC3E}">
        <p14:creationId xmlns:p14="http://schemas.microsoft.com/office/powerpoint/2010/main" val="9111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第１２回</a:t>
            </a:r>
            <a:r>
              <a:rPr kumimoji="1" lang="ja-JP" altLang="en-US" sz="3500" dirty="0"/>
              <a:t>の内容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F368F8-C711-4457-A709-6FBC7F1F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370740"/>
            <a:ext cx="7720728" cy="2958332"/>
          </a:xfrm>
        </p:spPr>
        <p:txBody>
          <a:bodyPr>
            <a:normAutofit lnSpcReduction="10000"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ニューラルネットワーク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基礎</a:t>
            </a:r>
            <a:r>
              <a:rPr lang="ja-JP" altLang="en-US" dirty="0"/>
              <a:t>について，理解を深める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学習，教師データ，検証データ，学習不足，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過学習</a:t>
            </a:r>
            <a:endParaRPr lang="en-US" altLang="ja-JP" dirty="0"/>
          </a:p>
          <a:p>
            <a:r>
              <a:rPr lang="ja-JP" altLang="en-US" dirty="0"/>
              <a:t>オンライン（</a:t>
            </a:r>
            <a:r>
              <a:rPr lang="en-US" altLang="ja-JP" dirty="0"/>
              <a:t>Web </a:t>
            </a:r>
            <a:r>
              <a:rPr lang="ja-JP" altLang="en-US" dirty="0"/>
              <a:t>ブラウザを使用）の実行．（各自で実行することも可能）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A6F56FE-EA47-4182-99F7-DDD72254C41E}"/>
              </a:ext>
            </a:extLst>
          </p:cNvPr>
          <p:cNvSpPr/>
          <p:nvPr/>
        </p:nvSpPr>
        <p:spPr>
          <a:xfrm>
            <a:off x="1113521" y="5465596"/>
            <a:ext cx="7349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【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次回に向けての準備学習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次回はニューラルネットワークについて，さらに詳しく学ぶ．今回の資料を復習しておく．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723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81506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ニューラルネットワークの例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066639" y="201243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066639" y="2781927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066639" y="3551423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061742" y="4928996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5720913" y="2012429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5720913" y="279935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851137" y="3081694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3389" y="312586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533640" y="393061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5892" y="394986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3433000" y="2308812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33000" y="2318853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33000" y="2308812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33000" y="3029255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21118" y="2308812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428103" y="2308812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3433000" y="3095740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3428103" y="3095740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187681" y="1257513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5720913" y="4411752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5857236" y="3622021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5856695" y="3859469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5857236" y="4117096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stCxn id="17" idx="3"/>
            <a:endCxn id="44" idx="1"/>
          </p:cNvCxnSpPr>
          <p:nvPr/>
        </p:nvCxnSpPr>
        <p:spPr>
          <a:xfrm>
            <a:off x="3433000" y="2308814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>
            <a:off x="3433000" y="3078310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stCxn id="19" idx="3"/>
            <a:endCxn id="44" idx="1"/>
          </p:cNvCxnSpPr>
          <p:nvPr/>
        </p:nvCxnSpPr>
        <p:spPr>
          <a:xfrm>
            <a:off x="3433000" y="3847806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stCxn id="20" idx="3"/>
            <a:endCxn id="44" idx="1"/>
          </p:cNvCxnSpPr>
          <p:nvPr/>
        </p:nvCxnSpPr>
        <p:spPr>
          <a:xfrm flipV="1">
            <a:off x="3428103" y="4708135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5BCA330-9C50-477C-B867-4448A9D0CC8A}"/>
              </a:ext>
            </a:extLst>
          </p:cNvPr>
          <p:cNvSpPr txBox="1"/>
          <p:nvPr/>
        </p:nvSpPr>
        <p:spPr>
          <a:xfrm>
            <a:off x="2472841" y="1254823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A902E25E-A77B-4843-AF59-DCB3ADEE5D07}"/>
              </a:ext>
            </a:extLst>
          </p:cNvPr>
          <p:cNvSpPr/>
          <p:nvPr/>
        </p:nvSpPr>
        <p:spPr>
          <a:xfrm>
            <a:off x="3179925" y="4237795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3BF57C04-3EA6-4E52-B541-CD57A410EC60}"/>
              </a:ext>
            </a:extLst>
          </p:cNvPr>
          <p:cNvSpPr/>
          <p:nvPr/>
        </p:nvSpPr>
        <p:spPr>
          <a:xfrm>
            <a:off x="3179384" y="4475243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9857788-9EBF-4029-BD5F-67807C413048}"/>
              </a:ext>
            </a:extLst>
          </p:cNvPr>
          <p:cNvSpPr/>
          <p:nvPr/>
        </p:nvSpPr>
        <p:spPr>
          <a:xfrm>
            <a:off x="3179925" y="4732870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2310509" y="1937347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1593629-3643-42B9-9759-718DDC664E1D}"/>
              </a:ext>
            </a:extLst>
          </p:cNvPr>
          <p:cNvSpPr txBox="1"/>
          <p:nvPr/>
        </p:nvSpPr>
        <p:spPr>
          <a:xfrm flipH="1">
            <a:off x="2458452" y="5935781"/>
            <a:ext cx="193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種類は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relu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61900277-79A5-4D69-880B-218C96842529}"/>
              </a:ext>
            </a:extLst>
          </p:cNvPr>
          <p:cNvSpPr/>
          <p:nvPr/>
        </p:nvSpPr>
        <p:spPr>
          <a:xfrm rot="5400000">
            <a:off x="3146002" y="5091295"/>
            <a:ext cx="313718" cy="127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右中かっこ 42">
            <a:extLst>
              <a:ext uri="{FF2B5EF4-FFF2-40B4-BE49-F238E27FC236}">
                <a16:creationId xmlns:a16="http://schemas.microsoft.com/office/drawing/2014/main" id="{B8B0EAB9-5F20-464C-8404-2B6311D1DF42}"/>
              </a:ext>
            </a:extLst>
          </p:cNvPr>
          <p:cNvSpPr/>
          <p:nvPr/>
        </p:nvSpPr>
        <p:spPr>
          <a:xfrm rot="5400000">
            <a:off x="5764356" y="5112970"/>
            <a:ext cx="313718" cy="127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DA6EA75-8ABF-410C-87EB-2AF2B28806BA}"/>
              </a:ext>
            </a:extLst>
          </p:cNvPr>
          <p:cNvSpPr txBox="1"/>
          <p:nvPr/>
        </p:nvSpPr>
        <p:spPr>
          <a:xfrm flipH="1">
            <a:off x="5187680" y="6000945"/>
            <a:ext cx="2706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種類は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softmax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96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99EBEF-44C0-48F3-9AA1-1BBA4AC12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ニューラルネットワークを作成するプログラム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6F5592-E05A-4D93-817A-F94986866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00CFB3-64A6-4703-A5D2-8F5D4F73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0A78AA7-ABA6-4BCD-A2FF-28D0B9105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935977"/>
            <a:ext cx="8082696" cy="267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4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7D4E9A-11CF-4BE8-A138-348E5405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ニューラルネットワークの学習の様子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71AE36-2B32-4AAE-ADBE-CD299AA14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639647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同じ</a:t>
            </a:r>
            <a:r>
              <a:rPr lang="ja-JP" altLang="en-US" b="1" dirty="0">
                <a:solidFill>
                  <a:srgbClr val="C00000"/>
                </a:solidFill>
              </a:rPr>
              <a:t>教師データ</a:t>
            </a:r>
            <a:r>
              <a:rPr lang="ja-JP" altLang="en-US" dirty="0"/>
              <a:t>を繰り返し使って学習を行う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8B7180-7A16-48DA-8296-8E7C769F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ED4B2F0-9C9B-41DF-B007-F931D7E29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1809836"/>
            <a:ext cx="8027134" cy="3080600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EB7E839-A338-421B-9E8A-EC678C2AFD1C}"/>
              </a:ext>
            </a:extLst>
          </p:cNvPr>
          <p:cNvSpPr txBox="1">
            <a:spLocks/>
          </p:cNvSpPr>
          <p:nvPr/>
        </p:nvSpPr>
        <p:spPr>
          <a:xfrm>
            <a:off x="481263" y="5195520"/>
            <a:ext cx="8461208" cy="1487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繰り返し回数：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５回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繰り返しのたびに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誤差が減少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loss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の右横の数値）</a:t>
            </a:r>
          </a:p>
        </p:txBody>
      </p:sp>
    </p:spTree>
    <p:extLst>
      <p:ext uri="{BB962C8B-B14F-4D97-AF65-F5344CB8AC3E}">
        <p14:creationId xmlns:p14="http://schemas.microsoft.com/office/powerpoint/2010/main" val="2136160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5460DB-E2A4-495A-A34C-CB141AFA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検証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5BE40B-3347-412A-9C46-1C5B583CA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545957"/>
            <a:ext cx="8461208" cy="3236348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検証結果として「</a:t>
            </a:r>
            <a:r>
              <a:rPr lang="en-US" altLang="ja-JP" dirty="0"/>
              <a:t>loss</a:t>
            </a:r>
            <a:r>
              <a:rPr kumimoji="1" lang="en-US" altLang="ja-JP" dirty="0"/>
              <a:t>: 0.0707</a:t>
            </a:r>
            <a:r>
              <a:rPr kumimoji="1" lang="ja-JP" altLang="en-US" dirty="0"/>
              <a:t>」のように表示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この値は</a:t>
            </a:r>
            <a:r>
              <a:rPr lang="ja-JP" altLang="en-US" b="1" dirty="0">
                <a:solidFill>
                  <a:srgbClr val="FF0000"/>
                </a:solidFill>
              </a:rPr>
              <a:t>（正解との差）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b="1" dirty="0"/>
              <a:t>０：良い、　１：良くない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学習では、乱数が使用されるので、学習ごとに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loss</a:t>
            </a:r>
            <a:r>
              <a:rPr lang="ja-JP" altLang="en-US" dirty="0"/>
              <a:t> の値</a:t>
            </a:r>
            <a:r>
              <a:rPr kumimoji="1" lang="ja-JP" altLang="en-US" dirty="0"/>
              <a:t>は変わる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97FBD9-BCC2-4072-A9D7-6515697F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0EE9F3-5990-42C5-B38D-7F8327766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4" y="846253"/>
            <a:ext cx="8646849" cy="173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3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7D4E9A-11CF-4BE8-A138-348E5405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ニューラルネットワークによる分類の様子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71AE36-2B32-4AAE-ADBE-CD299AA14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５つの画像</a:t>
            </a:r>
            <a:r>
              <a:rPr lang="ja-JP" altLang="en-US" dirty="0"/>
              <a:t>、それぞれについて文字認識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０，１，２，３，４，５，６，７，８，９で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ある</a:t>
            </a:r>
            <a:r>
              <a:rPr lang="ja-JP" altLang="en-US" b="1" dirty="0"/>
              <a:t>確率</a:t>
            </a:r>
            <a:r>
              <a:rPr lang="ja-JP" altLang="en-US" dirty="0"/>
              <a:t>がいくらかが得られる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8B7180-7A16-48DA-8296-8E7C769F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0D58906-7322-4A9A-9FF6-D4B80D8E8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547" y="2610348"/>
            <a:ext cx="6548041" cy="40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16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2BA197CE-092B-480E-B284-13FA8FA55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588" y="5206022"/>
            <a:ext cx="5405445" cy="12242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25204A5-936E-4C56-9098-1A805F3B9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実験１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E65579-ED2D-4769-9606-6ADA18D7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（仮説）</a:t>
            </a:r>
            <a:r>
              <a:rPr kumimoji="1" lang="en-US" altLang="ja-JP" dirty="0"/>
              <a:t>0</a:t>
            </a:r>
            <a:r>
              <a:rPr kumimoji="1" lang="ja-JP" altLang="en-US" dirty="0"/>
              <a:t>学習の繰り返し回数は、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いまは　</a:t>
            </a:r>
            <a:r>
              <a:rPr kumimoji="1" lang="ja-JP" altLang="en-US" b="1" dirty="0"/>
              <a:t>５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これを</a:t>
            </a:r>
            <a:r>
              <a:rPr lang="ja-JP" altLang="en-US" b="1" u="sng" dirty="0">
                <a:solidFill>
                  <a:srgbClr val="FF0000"/>
                </a:solidFill>
              </a:rPr>
              <a:t>増やすと</a:t>
            </a:r>
            <a:r>
              <a:rPr lang="ja-JP" altLang="en-US" dirty="0"/>
              <a:t>、</a:t>
            </a:r>
            <a:r>
              <a:rPr lang="ja-JP" altLang="en-US" b="1" dirty="0">
                <a:solidFill>
                  <a:srgbClr val="C00000"/>
                </a:solidFill>
              </a:rPr>
              <a:t>誤差</a:t>
            </a:r>
            <a:r>
              <a:rPr lang="ja-JP" altLang="en-US" dirty="0"/>
              <a:t>は下がるかも。</a:t>
            </a:r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70B67B-B116-4507-8C6D-4996C140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0867667-9B74-4EF1-93C2-52252D3C4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442" y="2593343"/>
            <a:ext cx="7122311" cy="140981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6B70390-34CF-4B24-A7C9-44932F21C572}"/>
              </a:ext>
            </a:extLst>
          </p:cNvPr>
          <p:cNvSpPr/>
          <p:nvPr/>
        </p:nvSpPr>
        <p:spPr>
          <a:xfrm>
            <a:off x="5459819" y="2775098"/>
            <a:ext cx="287079" cy="4997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2140539-E90E-4F74-A399-77A47F58367E}"/>
              </a:ext>
            </a:extLst>
          </p:cNvPr>
          <p:cNvSpPr/>
          <p:nvPr/>
        </p:nvSpPr>
        <p:spPr>
          <a:xfrm>
            <a:off x="1327298" y="2757377"/>
            <a:ext cx="597195" cy="5812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D7D8A5-3F71-479B-BC52-89C004F43DDD}"/>
              </a:ext>
            </a:extLst>
          </p:cNvPr>
          <p:cNvSpPr txBox="1"/>
          <p:nvPr/>
        </p:nvSpPr>
        <p:spPr>
          <a:xfrm>
            <a:off x="5922335" y="2674088"/>
            <a:ext cx="3334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 まず、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に書き換え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5C0AED7-64D5-400E-9A33-66E566D2C0C1}"/>
              </a:ext>
            </a:extLst>
          </p:cNvPr>
          <p:cNvSpPr txBox="1"/>
          <p:nvPr/>
        </p:nvSpPr>
        <p:spPr>
          <a:xfrm>
            <a:off x="99770" y="2905496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② 実行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E05A6D8-F5D1-4D21-8757-04513B6FBA95}"/>
              </a:ext>
            </a:extLst>
          </p:cNvPr>
          <p:cNvSpPr/>
          <p:nvPr/>
        </p:nvSpPr>
        <p:spPr>
          <a:xfrm>
            <a:off x="1327298" y="5153247"/>
            <a:ext cx="597195" cy="5812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D25A64-9771-4753-B330-86FFDDC2C997}"/>
              </a:ext>
            </a:extLst>
          </p:cNvPr>
          <p:cNvSpPr txBox="1"/>
          <p:nvPr/>
        </p:nvSpPr>
        <p:spPr>
          <a:xfrm>
            <a:off x="99770" y="5301366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③ 実行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37A716D-99CA-4C4E-BDE3-86DC8E4FE256}"/>
              </a:ext>
            </a:extLst>
          </p:cNvPr>
          <p:cNvSpPr/>
          <p:nvPr/>
        </p:nvSpPr>
        <p:spPr>
          <a:xfrm>
            <a:off x="3918629" y="5772220"/>
            <a:ext cx="891363" cy="394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1BF739E-928A-4524-9EDC-7D077EE1350D}"/>
              </a:ext>
            </a:extLst>
          </p:cNvPr>
          <p:cNvSpPr txBox="1"/>
          <p:nvPr/>
        </p:nvSpPr>
        <p:spPr>
          <a:xfrm>
            <a:off x="3613720" y="4919419"/>
            <a:ext cx="387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④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loss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の右横の数値を確認</a:t>
            </a:r>
          </a:p>
        </p:txBody>
      </p:sp>
    </p:spTree>
    <p:extLst>
      <p:ext uri="{BB962C8B-B14F-4D97-AF65-F5344CB8AC3E}">
        <p14:creationId xmlns:p14="http://schemas.microsoft.com/office/powerpoint/2010/main" val="2813534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3E947D06-259D-4D57-B79D-D1BC716B5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87" y="5461256"/>
            <a:ext cx="4722628" cy="113374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628A97B-3E96-462C-BE27-D0C9C4597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046" y="1533569"/>
            <a:ext cx="5102277" cy="157873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25204A5-936E-4C56-9098-1A805F3B9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実験２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E65579-ED2D-4769-9606-6ADA18D7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3"/>
            <a:ext cx="7992815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（仮説）</a:t>
            </a:r>
            <a:r>
              <a:rPr lang="ja-JP" altLang="en-US" b="1" dirty="0">
                <a:solidFill>
                  <a:srgbClr val="C00000"/>
                </a:solidFill>
              </a:rPr>
              <a:t>ニューロン数</a:t>
            </a:r>
            <a:r>
              <a:rPr lang="ja-JP" altLang="en-US" dirty="0"/>
              <a:t>を </a:t>
            </a:r>
            <a:r>
              <a:rPr lang="en-US" altLang="ja-JP" dirty="0"/>
              <a:t>128 </a:t>
            </a:r>
            <a:r>
              <a:rPr lang="ja-JP" altLang="en-US" dirty="0"/>
              <a:t>から </a:t>
            </a:r>
            <a:r>
              <a:rPr lang="en-US" altLang="ja-JP" dirty="0"/>
              <a:t>1000 </a:t>
            </a:r>
            <a:r>
              <a:rPr lang="ja-JP" altLang="en-US" dirty="0"/>
              <a:t>に変えると、</a:t>
            </a:r>
            <a:r>
              <a:rPr lang="ja-JP" altLang="en-US" b="1" dirty="0">
                <a:solidFill>
                  <a:srgbClr val="C00000"/>
                </a:solidFill>
              </a:rPr>
              <a:t>誤差</a:t>
            </a:r>
            <a:r>
              <a:rPr lang="ja-JP" altLang="en-US" dirty="0"/>
              <a:t>は変化するかも。</a:t>
            </a:r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70B67B-B116-4507-8C6D-4996C140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6B70390-34CF-4B24-A7C9-44932F21C572}"/>
              </a:ext>
            </a:extLst>
          </p:cNvPr>
          <p:cNvSpPr/>
          <p:nvPr/>
        </p:nvSpPr>
        <p:spPr>
          <a:xfrm>
            <a:off x="4174712" y="2184425"/>
            <a:ext cx="492981" cy="2397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2140539-E90E-4F74-A399-77A47F58367E}"/>
              </a:ext>
            </a:extLst>
          </p:cNvPr>
          <p:cNvSpPr/>
          <p:nvPr/>
        </p:nvSpPr>
        <p:spPr>
          <a:xfrm>
            <a:off x="1614887" y="1603179"/>
            <a:ext cx="597195" cy="5812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D7D8A5-3F71-479B-BC52-89C004F43DDD}"/>
              </a:ext>
            </a:extLst>
          </p:cNvPr>
          <p:cNvSpPr txBox="1"/>
          <p:nvPr/>
        </p:nvSpPr>
        <p:spPr>
          <a:xfrm>
            <a:off x="4923396" y="2536164"/>
            <a:ext cx="3645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 まず、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に書き換え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5C0AED7-64D5-400E-9A33-66E566D2C0C1}"/>
              </a:ext>
            </a:extLst>
          </p:cNvPr>
          <p:cNvSpPr txBox="1"/>
          <p:nvPr/>
        </p:nvSpPr>
        <p:spPr>
          <a:xfrm>
            <a:off x="243310" y="1735915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② 実行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D25A64-9771-4753-B330-86FFDDC2C997}"/>
              </a:ext>
            </a:extLst>
          </p:cNvPr>
          <p:cNvSpPr txBox="1"/>
          <p:nvPr/>
        </p:nvSpPr>
        <p:spPr>
          <a:xfrm>
            <a:off x="121035" y="3311476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③ その下の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セルをすべて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37A716D-99CA-4C4E-BDE3-86DC8E4FE256}"/>
              </a:ext>
            </a:extLst>
          </p:cNvPr>
          <p:cNvSpPr/>
          <p:nvPr/>
        </p:nvSpPr>
        <p:spPr>
          <a:xfrm>
            <a:off x="3348219" y="5988672"/>
            <a:ext cx="1223781" cy="385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E5C674BD-4BA3-42D3-B6C2-3211E9599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895" y="3361545"/>
            <a:ext cx="2251905" cy="27815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8828DEF-4B01-433E-A1C1-A0ADE46DF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444" y="3769984"/>
            <a:ext cx="2160457" cy="19051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3CC5C23-2E91-4760-8336-BA50D09DBF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3444" y="4118266"/>
            <a:ext cx="3402625" cy="24005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E5E9BD2-2322-42CE-A30E-68452BE7D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44" y="4484229"/>
            <a:ext cx="2209992" cy="22862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65F60478-9ED3-4953-8B6D-5E0B1B1CE0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3444" y="4798715"/>
            <a:ext cx="1950889" cy="47248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93CD9A89-6BC6-40EB-9991-1A26CC4456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6538" y="3341362"/>
            <a:ext cx="2110923" cy="175275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1BB88D83-7A37-4362-AD60-D938BD3EDF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7004" y="3320405"/>
            <a:ext cx="2209992" cy="217189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B56A35E-3783-420F-9983-E9FA4E564DD2}"/>
              </a:ext>
            </a:extLst>
          </p:cNvPr>
          <p:cNvSpPr txBox="1"/>
          <p:nvPr/>
        </p:nvSpPr>
        <p:spPr>
          <a:xfrm>
            <a:off x="3677270" y="5003571"/>
            <a:ext cx="387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④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loss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の右横の数値を確認</a:t>
            </a:r>
          </a:p>
        </p:txBody>
      </p:sp>
    </p:spTree>
    <p:extLst>
      <p:ext uri="{BB962C8B-B14F-4D97-AF65-F5344CB8AC3E}">
        <p14:creationId xmlns:p14="http://schemas.microsoft.com/office/powerpoint/2010/main" val="2140350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251"/>
          </a:xfrm>
        </p:spPr>
        <p:txBody>
          <a:bodyPr/>
          <a:lstStyle/>
          <a:p>
            <a:r>
              <a:rPr lang="en-US" altLang="ja-JP" dirty="0"/>
              <a:t>12-4 </a:t>
            </a:r>
            <a:r>
              <a:rPr lang="ja-JP" altLang="en-US" dirty="0"/>
              <a:t>ニューラルネットワーク</a:t>
            </a:r>
            <a:br>
              <a:rPr lang="en-US" altLang="ja-JP" dirty="0"/>
            </a:br>
            <a:r>
              <a:rPr lang="ja-JP" altLang="en-US" dirty="0"/>
              <a:t>を用いた画像分類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字幕 5">
            <a:extLst>
              <a:ext uri="{FF2B5EF4-FFF2-40B4-BE49-F238E27FC236}">
                <a16:creationId xmlns:a16="http://schemas.microsoft.com/office/drawing/2014/main" id="{4C77BE5D-1D0C-4452-8F98-1E13943E00A2}"/>
              </a:ext>
            </a:extLst>
          </p:cNvPr>
          <p:cNvSpPr txBox="1">
            <a:spLocks/>
          </p:cNvSpPr>
          <p:nvPr/>
        </p:nvSpPr>
        <p:spPr>
          <a:xfrm>
            <a:off x="1143000" y="2954620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（人工知能の基本）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URL: https://www.kkaneko.jp/a/cs/index.html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214B82-0171-4702-ABFC-11329ED67513}"/>
              </a:ext>
            </a:extLst>
          </p:cNvPr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AC80BCC8-ADD2-43B4-884A-1F9C5044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4D0CB19-01A8-4246-B87F-EBA9DF333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17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72765C-CB59-436A-A927-CF73C7B1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画像分類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107C7A-98C7-49AC-951F-B3809523F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663497" cy="1746635"/>
          </a:xfrm>
        </p:spPr>
        <p:txBody>
          <a:bodyPr/>
          <a:lstStyle/>
          <a:p>
            <a:r>
              <a:rPr kumimoji="1" lang="ja-JP" altLang="en-US" dirty="0"/>
              <a:t>画像分類は，</a:t>
            </a:r>
            <a:r>
              <a:rPr kumimoji="1" lang="ja-JP" altLang="en-US" b="1" dirty="0"/>
              <a:t>与えられた画像</a:t>
            </a:r>
            <a:r>
              <a:rPr kumimoji="1" lang="ja-JP" altLang="en-US" dirty="0"/>
              <a:t>に対して，次を得ること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　　ラベルごとの確率</a:t>
            </a:r>
            <a:endParaRPr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504E33-58EA-4C98-902C-716C377E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C89ED8-3AB4-4D94-B525-A2559472E0D0}"/>
              </a:ext>
            </a:extLst>
          </p:cNvPr>
          <p:cNvSpPr txBox="1"/>
          <p:nvPr/>
        </p:nvSpPr>
        <p:spPr>
          <a:xfrm>
            <a:off x="725814" y="367560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画像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7BE0E0-3586-4430-BC00-89C34A6DE378}"/>
              </a:ext>
            </a:extLst>
          </p:cNvPr>
          <p:cNvSpPr txBox="1"/>
          <p:nvPr/>
        </p:nvSpPr>
        <p:spPr>
          <a:xfrm>
            <a:off x="5003143" y="3490935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ラベルごとの確率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（ラベルが１０個あれば，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確率は１０個求まる）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9C328E-B132-469D-85C5-78BEF235910B}"/>
              </a:ext>
            </a:extLst>
          </p:cNvPr>
          <p:cNvSpPr txBox="1"/>
          <p:nvPr/>
        </p:nvSpPr>
        <p:spPr>
          <a:xfrm>
            <a:off x="2556702" y="3490937"/>
            <a:ext cx="14157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画像分類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システム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B5703559-2348-408D-850E-24728A88312D}"/>
              </a:ext>
            </a:extLst>
          </p:cNvPr>
          <p:cNvSpPr/>
          <p:nvPr/>
        </p:nvSpPr>
        <p:spPr>
          <a:xfrm>
            <a:off x="1960671" y="3675602"/>
            <a:ext cx="294362" cy="46166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2C074BD6-EDD9-428D-923A-ED007A4D5E44}"/>
              </a:ext>
            </a:extLst>
          </p:cNvPr>
          <p:cNvSpPr/>
          <p:nvPr/>
        </p:nvSpPr>
        <p:spPr>
          <a:xfrm>
            <a:off x="4323915" y="3675602"/>
            <a:ext cx="294362" cy="46166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409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8462F4-4A0D-4CC5-889B-2FB3C9E8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ここで行う画像の分類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64651A-64E5-4CCD-83E7-DB0B3479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147818A-233A-4E1F-965A-9375B38CD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892" y="785565"/>
            <a:ext cx="3384724" cy="402928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157CDD-AD5A-4D5B-8AC8-686668C0C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91" y="5787530"/>
            <a:ext cx="6788201" cy="107047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画像を </a:t>
            </a:r>
            <a:r>
              <a:rPr kumimoji="1" lang="en-US" altLang="ja-JP" dirty="0"/>
              <a:t>10 </a:t>
            </a:r>
            <a:r>
              <a:rPr kumimoji="1" lang="ja-JP" altLang="en-US" dirty="0"/>
              <a:t>種類に自動分類。</a:t>
            </a:r>
            <a:endParaRPr kumimoji="1"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A6CC06E-24AC-4213-8D3F-25DB348B5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722045"/>
            <a:ext cx="4172723" cy="4260263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A23E4811-81C6-4F2D-8B31-3248E3255558}"/>
              </a:ext>
            </a:extLst>
          </p:cNvPr>
          <p:cNvSpPr txBox="1">
            <a:spLocks/>
          </p:cNvSpPr>
          <p:nvPr/>
        </p:nvSpPr>
        <p:spPr>
          <a:xfrm>
            <a:off x="1077022" y="5100225"/>
            <a:ext cx="3417546" cy="401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たくさんの画像</a:t>
            </a:r>
          </a:p>
        </p:txBody>
      </p:sp>
    </p:spTree>
    <p:extLst>
      <p:ext uri="{BB962C8B-B14F-4D97-AF65-F5344CB8AC3E}">
        <p14:creationId xmlns:p14="http://schemas.microsoft.com/office/powerpoint/2010/main" val="294591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251"/>
          </a:xfrm>
        </p:spPr>
        <p:txBody>
          <a:bodyPr/>
          <a:lstStyle/>
          <a:p>
            <a:r>
              <a:rPr lang="en-US" altLang="ja-JP" dirty="0"/>
              <a:t>12-2 </a:t>
            </a:r>
            <a:r>
              <a:rPr lang="ja-JP" altLang="en-US" dirty="0"/>
              <a:t>ニューラルネットワークを用いた分類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字幕 5">
            <a:extLst>
              <a:ext uri="{FF2B5EF4-FFF2-40B4-BE49-F238E27FC236}">
                <a16:creationId xmlns:a16="http://schemas.microsoft.com/office/drawing/2014/main" id="{4C77BE5D-1D0C-4452-8F98-1E13943E00A2}"/>
              </a:ext>
            </a:extLst>
          </p:cNvPr>
          <p:cNvSpPr txBox="1">
            <a:spLocks/>
          </p:cNvSpPr>
          <p:nvPr/>
        </p:nvSpPr>
        <p:spPr>
          <a:xfrm>
            <a:off x="1143000" y="2954620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（人工知能の基本）</a:t>
            </a:r>
            <a:endParaRPr lang="en-US" altLang="ja-JP" dirty="0"/>
          </a:p>
          <a:p>
            <a:r>
              <a:rPr lang="en-US" altLang="ja-JP" dirty="0"/>
              <a:t>URL: https://www.kkaneko.jp/a/cs/index.html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214B82-0171-4702-ABFC-11329ED67513}"/>
              </a:ext>
            </a:extLst>
          </p:cNvPr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AC80BCC8-ADD2-43B4-884A-1F9C5044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4D0CB19-01A8-4246-B87F-EBA9DF333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80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03A6C-112E-48D6-83E9-5ADA8CF9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前準備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Google </a:t>
            </a:r>
            <a:r>
              <a:rPr kumimoji="1" lang="ja-JP" altLang="en-US" b="1" dirty="0"/>
              <a:t>アカウントの取得が必要</a:t>
            </a:r>
            <a:endParaRPr lang="en-US" altLang="ja-JP" b="1" dirty="0"/>
          </a:p>
          <a:p>
            <a:r>
              <a:rPr kumimoji="1" lang="ja-JP" altLang="en-US" dirty="0"/>
              <a:t>次のページを使用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>
                <a:hlinkClick r:id="rId2"/>
              </a:rPr>
              <a:t>https://</a:t>
            </a:r>
            <a:r>
              <a:rPr kumimoji="1" lang="en-US" altLang="ja-JP" dirty="0" err="1">
                <a:hlinkClick r:id="rId2"/>
              </a:rPr>
              <a:t>accounts.google.com</a:t>
            </a:r>
            <a:r>
              <a:rPr kumimoji="1" lang="en-US" altLang="ja-JP" dirty="0">
                <a:hlinkClick r:id="rId2"/>
              </a:rPr>
              <a:t>/</a:t>
            </a:r>
            <a:r>
              <a:rPr kumimoji="1" lang="en-US" altLang="ja-JP" dirty="0" err="1">
                <a:hlinkClick r:id="rId2"/>
              </a:rPr>
              <a:t>SignUp</a:t>
            </a:r>
            <a:endParaRPr lang="en-US" altLang="ja-JP" dirty="0"/>
          </a:p>
          <a:p>
            <a:r>
              <a:rPr kumimoji="1" lang="ja-JP" altLang="en-US" dirty="0"/>
              <a:t>次の情報を登録する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氏名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自分が希望するメールアドレス</a:t>
            </a:r>
            <a:endParaRPr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     </a:t>
            </a:r>
            <a:r>
              <a:rPr kumimoji="1" lang="ja-JP" altLang="en-US" dirty="0"/>
              <a:t>＜ユーザー名＞</a:t>
            </a:r>
            <a:r>
              <a:rPr kumimoji="1" lang="en-US" altLang="ja-JP" dirty="0">
                <a:hlinkClick r:id="rId3"/>
              </a:rPr>
              <a:t>@</a:t>
            </a:r>
            <a:r>
              <a:rPr kumimoji="1" lang="en-US" altLang="ja-JP" dirty="0" err="1">
                <a:hlinkClick r:id="rId3"/>
              </a:rPr>
              <a:t>gmail.com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パスワード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生年月日，性別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896D71-2476-4AEA-8A0B-800F97501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146" y="3222631"/>
            <a:ext cx="2394335" cy="31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20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C4ED12-42BC-409E-91D2-A45AD90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AE47A5-E127-4CE2-8F41-C08079E22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パソコンの </a:t>
            </a:r>
            <a:r>
              <a:rPr kumimoji="1" lang="en-US" altLang="ja-JP" dirty="0"/>
              <a:t>Web </a:t>
            </a:r>
            <a:r>
              <a:rPr kumimoji="1" lang="ja-JP" altLang="en-US" dirty="0"/>
              <a:t>ブラウザで，次のページを開く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https://www.tensorflow.org/tutorials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左側のメニューの「</a:t>
            </a:r>
            <a:r>
              <a:rPr lang="en-US" altLang="ja-JP" b="1" dirty="0" err="1"/>
              <a:t>Keras</a:t>
            </a:r>
            <a:r>
              <a:rPr lang="en-US" altLang="ja-JP" b="1" dirty="0"/>
              <a:t> </a:t>
            </a:r>
            <a:r>
              <a:rPr lang="ja-JP" altLang="en-US" b="1" dirty="0"/>
              <a:t>による </a:t>
            </a:r>
            <a:r>
              <a:rPr lang="en-US" altLang="ja-JP" b="1" dirty="0"/>
              <a:t>ML </a:t>
            </a:r>
            <a:r>
              <a:rPr lang="ja-JP" altLang="en-US" b="1" dirty="0"/>
              <a:t>の基本</a:t>
            </a:r>
            <a:r>
              <a:rPr lang="ja-JP" altLang="en-US" dirty="0"/>
              <a:t>」を</a:t>
            </a:r>
            <a:r>
              <a:rPr lang="ja-JP" altLang="en-US" b="1" dirty="0"/>
              <a:t>展開</a:t>
            </a:r>
            <a:r>
              <a:rPr lang="ja-JP" altLang="en-US" dirty="0"/>
              <a:t>，「</a:t>
            </a:r>
            <a:r>
              <a:rPr lang="ja-JP" altLang="en-US" b="1" dirty="0"/>
              <a:t>基本的な画像分類</a:t>
            </a:r>
            <a:r>
              <a:rPr lang="ja-JP" altLang="en-US" dirty="0"/>
              <a:t>」をクリック，</a:t>
            </a:r>
            <a:r>
              <a:rPr lang="en-US" altLang="ja-JP" b="1" dirty="0"/>
              <a:t> </a:t>
            </a:r>
            <a:r>
              <a:rPr lang="ja-JP" altLang="en-US" dirty="0"/>
              <a:t>「</a:t>
            </a:r>
            <a:r>
              <a:rPr lang="en-US" altLang="ja-JP" b="1" dirty="0"/>
              <a:t>Run in Google </a:t>
            </a:r>
            <a:r>
              <a:rPr lang="en-US" altLang="ja-JP" b="1" dirty="0" err="1"/>
              <a:t>Colab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CA0C37-6C68-4388-B735-790672A1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4DFBA71-96E8-49A8-B182-EAD39EF5B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604" y="3429000"/>
            <a:ext cx="3752672" cy="334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12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1AC671-C30B-4D91-B559-BDE90DF1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3377BA-4B1F-4247-BE56-551CEFA6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③</a:t>
            </a:r>
            <a:r>
              <a:rPr kumimoji="1" lang="ja-JP" altLang="en-US" dirty="0"/>
              <a:t> セルを</a:t>
            </a:r>
            <a:r>
              <a:rPr kumimoji="1" lang="ja-JP" altLang="en-US" b="1" dirty="0"/>
              <a:t>上から順に実行</a:t>
            </a:r>
            <a:r>
              <a:rPr kumimoji="1" lang="ja-JP" altLang="en-US" dirty="0"/>
              <a:t>する．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セルの実行の終了を確認してから、次のセルに移ること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5EA012-4C03-4CEE-B11B-F6975211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C6D03E-4D73-4D77-96F1-FFE5C589F333}"/>
              </a:ext>
            </a:extLst>
          </p:cNvPr>
          <p:cNvSpPr txBox="1"/>
          <p:nvPr/>
        </p:nvSpPr>
        <p:spPr>
          <a:xfrm>
            <a:off x="2435192" y="639633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最後まで続ける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184914-C61D-4E15-BD8A-B5E6D015EA8B}"/>
              </a:ext>
            </a:extLst>
          </p:cNvPr>
          <p:cNvSpPr txBox="1"/>
          <p:nvPr/>
        </p:nvSpPr>
        <p:spPr>
          <a:xfrm>
            <a:off x="6360695" y="2708255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Google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アカウント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が必要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B1666BA-BAFC-4D09-A671-CA163035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09" y="2295215"/>
            <a:ext cx="5418290" cy="377984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CBCBBC3-1E96-4C4E-9358-D1748BA47A40}"/>
              </a:ext>
            </a:extLst>
          </p:cNvPr>
          <p:cNvSpPr/>
          <p:nvPr/>
        </p:nvSpPr>
        <p:spPr>
          <a:xfrm>
            <a:off x="849923" y="2297723"/>
            <a:ext cx="381000" cy="334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447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81506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ニューラルネットワークの例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066639" y="201243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066639" y="2781927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066639" y="3551423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061742" y="4928996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5720913" y="2012429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5720913" y="279935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851137" y="3081694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3389" y="312586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533640" y="393061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5892" y="394986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3433000" y="2308812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33000" y="2318853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33000" y="2308812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33000" y="3029255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21118" y="2308812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428103" y="2308812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3433000" y="3095740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3428103" y="3095740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187681" y="1257513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5720913" y="4411752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5857236" y="3622021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5856695" y="3859469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5857236" y="4117096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stCxn id="17" idx="3"/>
            <a:endCxn id="44" idx="1"/>
          </p:cNvCxnSpPr>
          <p:nvPr/>
        </p:nvCxnSpPr>
        <p:spPr>
          <a:xfrm>
            <a:off x="3433000" y="2308814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>
            <a:off x="3433000" y="3078310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stCxn id="19" idx="3"/>
            <a:endCxn id="44" idx="1"/>
          </p:cNvCxnSpPr>
          <p:nvPr/>
        </p:nvCxnSpPr>
        <p:spPr>
          <a:xfrm>
            <a:off x="3433000" y="3847806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stCxn id="20" idx="3"/>
            <a:endCxn id="44" idx="1"/>
          </p:cNvCxnSpPr>
          <p:nvPr/>
        </p:nvCxnSpPr>
        <p:spPr>
          <a:xfrm flipV="1">
            <a:off x="3428103" y="4708135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5BCA330-9C50-477C-B867-4448A9D0CC8A}"/>
              </a:ext>
            </a:extLst>
          </p:cNvPr>
          <p:cNvSpPr txBox="1"/>
          <p:nvPr/>
        </p:nvSpPr>
        <p:spPr>
          <a:xfrm>
            <a:off x="2472841" y="1254823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A902E25E-A77B-4843-AF59-DCB3ADEE5D07}"/>
              </a:ext>
            </a:extLst>
          </p:cNvPr>
          <p:cNvSpPr/>
          <p:nvPr/>
        </p:nvSpPr>
        <p:spPr>
          <a:xfrm>
            <a:off x="3179925" y="4237795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3BF57C04-3EA6-4E52-B541-CD57A410EC60}"/>
              </a:ext>
            </a:extLst>
          </p:cNvPr>
          <p:cNvSpPr/>
          <p:nvPr/>
        </p:nvSpPr>
        <p:spPr>
          <a:xfrm>
            <a:off x="3179384" y="4475243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9857788-9EBF-4029-BD5F-67807C413048}"/>
              </a:ext>
            </a:extLst>
          </p:cNvPr>
          <p:cNvSpPr/>
          <p:nvPr/>
        </p:nvSpPr>
        <p:spPr>
          <a:xfrm>
            <a:off x="3179925" y="4732870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2310509" y="1937347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1593629-3643-42B9-9759-718DDC664E1D}"/>
              </a:ext>
            </a:extLst>
          </p:cNvPr>
          <p:cNvSpPr txBox="1"/>
          <p:nvPr/>
        </p:nvSpPr>
        <p:spPr>
          <a:xfrm flipH="1">
            <a:off x="2458452" y="5935781"/>
            <a:ext cx="193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種類は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relu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61900277-79A5-4D69-880B-218C96842529}"/>
              </a:ext>
            </a:extLst>
          </p:cNvPr>
          <p:cNvSpPr/>
          <p:nvPr/>
        </p:nvSpPr>
        <p:spPr>
          <a:xfrm rot="5400000">
            <a:off x="3146002" y="5091295"/>
            <a:ext cx="313718" cy="127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右中かっこ 42">
            <a:extLst>
              <a:ext uri="{FF2B5EF4-FFF2-40B4-BE49-F238E27FC236}">
                <a16:creationId xmlns:a16="http://schemas.microsoft.com/office/drawing/2014/main" id="{B8B0EAB9-5F20-464C-8404-2B6311D1DF42}"/>
              </a:ext>
            </a:extLst>
          </p:cNvPr>
          <p:cNvSpPr/>
          <p:nvPr/>
        </p:nvSpPr>
        <p:spPr>
          <a:xfrm rot="5400000">
            <a:off x="5764356" y="5112970"/>
            <a:ext cx="313718" cy="127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DA6EA75-8ABF-410C-87EB-2AF2B28806BA}"/>
              </a:ext>
            </a:extLst>
          </p:cNvPr>
          <p:cNvSpPr txBox="1"/>
          <p:nvPr/>
        </p:nvSpPr>
        <p:spPr>
          <a:xfrm flipH="1">
            <a:off x="5187680" y="6000945"/>
            <a:ext cx="2706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種類は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softmax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580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99EBEF-44C0-48F3-9AA1-1BBA4AC12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ニューラルネットワークを作成するプログラム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00CFB3-64A6-4703-A5D2-8F5D4F73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D45383C-BE1A-4FE8-9EB4-7FD3B7AEA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56" y="1034130"/>
            <a:ext cx="8195785" cy="278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14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7D4E9A-11CF-4BE8-A138-348E5405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ニューラルネットワークの学習の様子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71AE36-2B32-4AAE-ADBE-CD299AA14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同じ</a:t>
            </a:r>
            <a:r>
              <a:rPr lang="ja-JP" altLang="en-US" b="1" dirty="0">
                <a:solidFill>
                  <a:srgbClr val="C00000"/>
                </a:solidFill>
              </a:rPr>
              <a:t>教師データ</a:t>
            </a:r>
            <a:r>
              <a:rPr lang="ja-JP" altLang="en-US" dirty="0"/>
              <a:t>を繰り返し使って学習を行う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8B7180-7A16-48DA-8296-8E7C769F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9FE1C43-9A2C-483D-901C-47BD77CB3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38" y="1459572"/>
            <a:ext cx="8644917" cy="3442416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90DEEEB-56D0-4473-B3D7-5CD02AB3CBDE}"/>
              </a:ext>
            </a:extLst>
          </p:cNvPr>
          <p:cNvSpPr txBox="1">
            <a:spLocks/>
          </p:cNvSpPr>
          <p:nvPr/>
        </p:nvSpPr>
        <p:spPr>
          <a:xfrm>
            <a:off x="481263" y="5195520"/>
            <a:ext cx="8461208" cy="1487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繰り返し回数：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５回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繰り返しのたびに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誤差が減少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loss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の右横の数値）</a:t>
            </a:r>
          </a:p>
        </p:txBody>
      </p:sp>
    </p:spTree>
    <p:extLst>
      <p:ext uri="{BB962C8B-B14F-4D97-AF65-F5344CB8AC3E}">
        <p14:creationId xmlns:p14="http://schemas.microsoft.com/office/powerpoint/2010/main" val="3372924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7D4E9A-11CF-4BE8-A138-348E5405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ニューラルネットワークによる予測の様子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8B7180-7A16-48DA-8296-8E7C769F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1F3C36-CE9E-43E0-924E-95DCCE5D0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032" y="644894"/>
            <a:ext cx="5406768" cy="430650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6A1BF6-0338-423C-B0AA-C84A95121F21}"/>
              </a:ext>
            </a:extLst>
          </p:cNvPr>
          <p:cNvSpPr txBox="1"/>
          <p:nvPr/>
        </p:nvSpPr>
        <p:spPr>
          <a:xfrm>
            <a:off x="464974" y="5229652"/>
            <a:ext cx="7263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１０種類のどれに分類されたかを棒グラフで表示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（ラベルが１０個あるので，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確率は１０個求まる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青：正解、　　赤や黒：不正解</a:t>
            </a:r>
          </a:p>
        </p:txBody>
      </p:sp>
    </p:spTree>
    <p:extLst>
      <p:ext uri="{BB962C8B-B14F-4D97-AF65-F5344CB8AC3E}">
        <p14:creationId xmlns:p14="http://schemas.microsoft.com/office/powerpoint/2010/main" val="3653436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251"/>
          </a:xfrm>
        </p:spPr>
        <p:txBody>
          <a:bodyPr>
            <a:normAutofit/>
          </a:bodyPr>
          <a:lstStyle/>
          <a:p>
            <a:r>
              <a:rPr lang="en-US" altLang="ja-JP" dirty="0"/>
              <a:t>12-5 </a:t>
            </a:r>
            <a:r>
              <a:rPr lang="ja-JP" altLang="en-US" dirty="0"/>
              <a:t>学習不足と過学習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字幕 5">
            <a:extLst>
              <a:ext uri="{FF2B5EF4-FFF2-40B4-BE49-F238E27FC236}">
                <a16:creationId xmlns:a16="http://schemas.microsoft.com/office/drawing/2014/main" id="{4C77BE5D-1D0C-4452-8F98-1E13943E00A2}"/>
              </a:ext>
            </a:extLst>
          </p:cNvPr>
          <p:cNvSpPr txBox="1">
            <a:spLocks/>
          </p:cNvSpPr>
          <p:nvPr/>
        </p:nvSpPr>
        <p:spPr>
          <a:xfrm>
            <a:off x="1143000" y="2954620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（人工知能の基本）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URL: https://www.kkaneko.jp/a/cs/index.html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214B82-0171-4702-ABFC-11329ED67513}"/>
              </a:ext>
            </a:extLst>
          </p:cNvPr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AC80BCC8-ADD2-43B4-884A-1F9C5044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4D0CB19-01A8-4246-B87F-EBA9DF333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89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B2ADFD-FAB1-43A2-8759-B0112477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ニューラルネットワークの学習で気を付けること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7C06E7-4BC8-4D27-A37E-2725302CE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学習</a:t>
            </a:r>
            <a:r>
              <a:rPr kumimoji="1" lang="ja-JP" altLang="en-US" dirty="0"/>
              <a:t>には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大量のデータ</a:t>
            </a:r>
            <a:r>
              <a:rPr kumimoji="1" lang="ja-JP" altLang="en-US" dirty="0"/>
              <a:t>が必要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学習の成功のため</a:t>
            </a:r>
            <a:endParaRPr lang="en-US" altLang="ja-JP" dirty="0"/>
          </a:p>
          <a:p>
            <a:r>
              <a:rPr kumimoji="1" lang="ja-JP" altLang="en-US" b="1" u="sng" dirty="0">
                <a:solidFill>
                  <a:srgbClr val="FF0000"/>
                </a:solidFill>
              </a:rPr>
              <a:t>同じ教師データ</a:t>
            </a:r>
            <a:r>
              <a:rPr kumimoji="1" lang="ja-JP" altLang="en-US" dirty="0"/>
              <a:t>を使って</a:t>
            </a:r>
            <a:r>
              <a:rPr kumimoji="1" lang="ja-JP" altLang="en-US" b="1" dirty="0">
                <a:solidFill>
                  <a:srgbClr val="C00000"/>
                </a:solidFill>
              </a:rPr>
              <a:t>学習</a:t>
            </a:r>
            <a:r>
              <a:rPr kumimoji="1" lang="ja-JP" altLang="en-US" dirty="0"/>
              <a:t>を</a:t>
            </a:r>
            <a:r>
              <a:rPr kumimoji="1" lang="ja-JP" altLang="en-US" b="1" u="sng" dirty="0">
                <a:solidFill>
                  <a:srgbClr val="FF0000"/>
                </a:solidFill>
              </a:rPr>
              <a:t>繰り返す</a:t>
            </a:r>
            <a:endParaRPr kumimoji="1"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u="sng" dirty="0"/>
              <a:t>学習不足の解消</a:t>
            </a:r>
            <a:endParaRPr lang="en-US" altLang="ja-JP" b="1" u="sng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学習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検証</a:t>
            </a:r>
            <a:r>
              <a:rPr kumimoji="1" lang="ja-JP" altLang="en-US" dirty="0"/>
              <a:t>が必要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u="sng" dirty="0"/>
              <a:t>過学習が無いことの確認</a:t>
            </a:r>
            <a:endParaRPr kumimoji="1" lang="ja-JP" altLang="en-US" b="1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824DCF-AE0F-4175-BBF1-DF2B9573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316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ニューラルネットワークの学習</a:t>
            </a:r>
            <a:endParaRPr kumimoji="1" lang="ja-JP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E07D1CDF-BF31-4DE8-9511-EB36765F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77439"/>
            <a:ext cx="8461208" cy="4480561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教師データ</a:t>
            </a:r>
            <a:r>
              <a:rPr lang="ja-JP" altLang="en-US" sz="2400" dirty="0"/>
              <a:t>（学習のためのデータ）を使用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学習</a:t>
            </a:r>
            <a:r>
              <a:rPr lang="ja-JP" altLang="en-US" sz="2400" dirty="0"/>
              <a:t>は</a:t>
            </a:r>
            <a:r>
              <a:rPr lang="ja-JP" altLang="en-US" sz="2400" b="1" u="sng" dirty="0"/>
              <a:t>自動</a:t>
            </a:r>
            <a:r>
              <a:rPr lang="ja-JP" altLang="en-US" sz="2400" dirty="0"/>
              <a:t>で行われる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① 教師データ</a:t>
            </a:r>
            <a:r>
              <a:rPr lang="ja-JP" altLang="en-US" sz="2400" dirty="0"/>
              <a:t>により，</a:t>
            </a:r>
            <a:r>
              <a:rPr lang="ja-JP" altLang="en-US" sz="2400" b="1" dirty="0">
                <a:solidFill>
                  <a:srgbClr val="C00000"/>
                </a:solidFill>
              </a:rPr>
              <a:t>ニューラルネット</a:t>
            </a:r>
            <a:r>
              <a:rPr lang="ja-JP" altLang="en-US" sz="2400" dirty="0"/>
              <a:t>を動かし，誤差を得る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② ニューロン間の結合の重み</a:t>
            </a:r>
            <a:r>
              <a:rPr lang="ja-JP" altLang="en-US" sz="2400" dirty="0"/>
              <a:t>の</a:t>
            </a:r>
            <a:r>
              <a:rPr lang="ja-JP" altLang="en-US" sz="2400" b="1" u="sng" dirty="0">
                <a:solidFill>
                  <a:srgbClr val="FF0000"/>
                </a:solidFill>
              </a:rPr>
              <a:t>上げ下げ</a:t>
            </a:r>
            <a:r>
              <a:rPr lang="ja-JP" altLang="en-US" sz="2400" dirty="0"/>
              <a:t>により、</a:t>
            </a:r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を減らす （最終層の結果が，手前の層の結合の重みに伝搬することから，フィードバックともいわれる）</a:t>
            </a:r>
            <a:endParaRPr lang="en-US" altLang="ja-JP" sz="2400" dirty="0"/>
          </a:p>
          <a:p>
            <a:r>
              <a:rPr lang="ja-JP" altLang="en-US" sz="2400" dirty="0"/>
              <a:t>ニューロンの数が増えたり減ったりなどではない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が</a:t>
            </a:r>
            <a:r>
              <a:rPr lang="ja-JP" altLang="en-US" sz="2400" b="1" u="sng" dirty="0">
                <a:solidFill>
                  <a:srgbClr val="FF0000"/>
                </a:solidFill>
              </a:rPr>
              <a:t>減らなくなったら</a:t>
            </a:r>
            <a:r>
              <a:rPr lang="ja-JP" altLang="en-US" sz="2400" dirty="0"/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最適</a:t>
            </a:r>
            <a:r>
              <a:rPr lang="ja-JP" altLang="en-US" sz="2400" dirty="0"/>
              <a:t>になったとみなす</a:t>
            </a:r>
            <a:endParaRPr lang="en-US" altLang="ja-JP" sz="2400" dirty="0"/>
          </a:p>
          <a:p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233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317" y="50232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１０種類の中から１つに分類する場合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90A53B-758F-4A3C-A0E8-C5B799A52924}"/>
              </a:ext>
            </a:extLst>
          </p:cNvPr>
          <p:cNvSpPr txBox="1"/>
          <p:nvPr/>
        </p:nvSpPr>
        <p:spPr>
          <a:xfrm flipH="1">
            <a:off x="7092072" y="4708001"/>
            <a:ext cx="1840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9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整数の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いずれか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9D36079-A68C-478B-B3F8-EB6DAFD4AE01}"/>
              </a:ext>
            </a:extLst>
          </p:cNvPr>
          <p:cNvSpPr/>
          <p:nvPr/>
        </p:nvSpPr>
        <p:spPr>
          <a:xfrm>
            <a:off x="2226689" y="2043606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77E7E234-3AF7-4811-B45B-2CFDEA7C8882}"/>
              </a:ext>
            </a:extLst>
          </p:cNvPr>
          <p:cNvSpPr/>
          <p:nvPr/>
        </p:nvSpPr>
        <p:spPr>
          <a:xfrm>
            <a:off x="767317" y="318795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577D3ED-54E3-495B-A9B0-56BF74BEAFF3}"/>
              </a:ext>
            </a:extLst>
          </p:cNvPr>
          <p:cNvSpPr/>
          <p:nvPr/>
        </p:nvSpPr>
        <p:spPr>
          <a:xfrm>
            <a:off x="7409569" y="3232121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95B680C-2B51-49DE-B0C5-E22155B56723}"/>
              </a:ext>
            </a:extLst>
          </p:cNvPr>
          <p:cNvSpPr txBox="1"/>
          <p:nvPr/>
        </p:nvSpPr>
        <p:spPr>
          <a:xfrm>
            <a:off x="449820" y="403687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68167DF-C3FC-40C2-9319-C1AEBACE7A95}"/>
              </a:ext>
            </a:extLst>
          </p:cNvPr>
          <p:cNvSpPr txBox="1"/>
          <p:nvPr/>
        </p:nvSpPr>
        <p:spPr>
          <a:xfrm>
            <a:off x="7092072" y="405612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</p:spTree>
    <p:extLst>
      <p:ext uri="{BB962C8B-B14F-4D97-AF65-F5344CB8AC3E}">
        <p14:creationId xmlns:p14="http://schemas.microsoft.com/office/powerpoint/2010/main" val="38829878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2C95FC-7D86-4FBC-A1BC-51CCD0E8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学習不足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09ABC6-7404-465D-B48A-4E5A2BE1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105875" cy="533316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ニューラルネットワーク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学習</a:t>
            </a:r>
            <a:r>
              <a:rPr kumimoji="1" lang="ja-JP" altLang="en-US" dirty="0"/>
              <a:t>では，学習のためのデータ（</a:t>
            </a:r>
            <a:r>
              <a:rPr kumimoji="1" lang="ja-JP" altLang="en-US" b="1" dirty="0">
                <a:solidFill>
                  <a:srgbClr val="C00000"/>
                </a:solidFill>
              </a:rPr>
              <a:t>教師データ</a:t>
            </a:r>
            <a:r>
              <a:rPr kumimoji="1" lang="ja-JP" altLang="en-US" dirty="0"/>
              <a:t>）を使う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教師データ</a:t>
            </a:r>
            <a:r>
              <a:rPr kumimoji="1" lang="ja-JP" altLang="en-US" dirty="0"/>
              <a:t>を１回使っただけでは，</a:t>
            </a:r>
            <a:r>
              <a:rPr kumimoji="1" lang="ja-JP" altLang="en-US" b="1" dirty="0">
                <a:solidFill>
                  <a:srgbClr val="C00000"/>
                </a:solidFill>
              </a:rPr>
              <a:t>学習不足</a:t>
            </a:r>
            <a:r>
              <a:rPr kumimoji="1" lang="ja-JP" altLang="en-US" dirty="0"/>
              <a:t>の場合がある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同じ</a:t>
            </a:r>
            <a:r>
              <a:rPr kumimoji="1" lang="ja-JP" altLang="en-US" b="1" dirty="0">
                <a:solidFill>
                  <a:srgbClr val="C00000"/>
                </a:solidFill>
              </a:rPr>
              <a:t>教師データ</a:t>
            </a:r>
            <a:r>
              <a:rPr kumimoji="1" lang="ja-JP" altLang="en-US" dirty="0"/>
              <a:t>を繰り返し使って学習を行う．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繰り返しながら，誤差の減少を確認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2472B0-B20E-41DA-87A5-9425BD26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BC649377-C3CC-429D-816B-2BED48E9CC0E}"/>
              </a:ext>
            </a:extLst>
          </p:cNvPr>
          <p:cNvSpPr/>
          <p:nvPr/>
        </p:nvSpPr>
        <p:spPr>
          <a:xfrm>
            <a:off x="2194560" y="5284269"/>
            <a:ext cx="3243714" cy="1029904"/>
          </a:xfrm>
          <a:custGeom>
            <a:avLst/>
            <a:gdLst>
              <a:gd name="connsiteX0" fmla="*/ 0 w 3243714"/>
              <a:gd name="connsiteY0" fmla="*/ 0 h 1029904"/>
              <a:gd name="connsiteX1" fmla="*/ 173255 w 3243714"/>
              <a:gd name="connsiteY1" fmla="*/ 192506 h 1029904"/>
              <a:gd name="connsiteX2" fmla="*/ 298383 w 3243714"/>
              <a:gd name="connsiteY2" fmla="*/ 327259 h 1029904"/>
              <a:gd name="connsiteX3" fmla="*/ 442762 w 3243714"/>
              <a:gd name="connsiteY3" fmla="*/ 375386 h 1029904"/>
              <a:gd name="connsiteX4" fmla="*/ 818147 w 3243714"/>
              <a:gd name="connsiteY4" fmla="*/ 539015 h 1029904"/>
              <a:gd name="connsiteX5" fmla="*/ 991402 w 3243714"/>
              <a:gd name="connsiteY5" fmla="*/ 558266 h 1029904"/>
              <a:gd name="connsiteX6" fmla="*/ 1135781 w 3243714"/>
              <a:gd name="connsiteY6" fmla="*/ 596767 h 1029904"/>
              <a:gd name="connsiteX7" fmla="*/ 1299411 w 3243714"/>
              <a:gd name="connsiteY7" fmla="*/ 616017 h 1029904"/>
              <a:gd name="connsiteX8" fmla="*/ 1472665 w 3243714"/>
              <a:gd name="connsiteY8" fmla="*/ 673769 h 1029904"/>
              <a:gd name="connsiteX9" fmla="*/ 1684421 w 3243714"/>
              <a:gd name="connsiteY9" fmla="*/ 731520 h 1029904"/>
              <a:gd name="connsiteX10" fmla="*/ 1905802 w 3243714"/>
              <a:gd name="connsiteY10" fmla="*/ 770022 h 1029904"/>
              <a:gd name="connsiteX11" fmla="*/ 2165684 w 3243714"/>
              <a:gd name="connsiteY11" fmla="*/ 837398 h 1029904"/>
              <a:gd name="connsiteX12" fmla="*/ 2752825 w 3243714"/>
              <a:gd name="connsiteY12" fmla="*/ 1029904 h 1029904"/>
              <a:gd name="connsiteX13" fmla="*/ 3243714 w 3243714"/>
              <a:gd name="connsiteY13" fmla="*/ 1029904 h 102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3714" h="1029904">
                <a:moveTo>
                  <a:pt x="0" y="0"/>
                </a:moveTo>
                <a:cubicBezTo>
                  <a:pt x="119791" y="99827"/>
                  <a:pt x="5961" y="-1555"/>
                  <a:pt x="173255" y="192506"/>
                </a:cubicBezTo>
                <a:cubicBezTo>
                  <a:pt x="213278" y="238933"/>
                  <a:pt x="247662" y="292841"/>
                  <a:pt x="298383" y="327259"/>
                </a:cubicBezTo>
                <a:cubicBezTo>
                  <a:pt x="340361" y="355744"/>
                  <a:pt x="395935" y="355875"/>
                  <a:pt x="442762" y="375386"/>
                </a:cubicBezTo>
                <a:cubicBezTo>
                  <a:pt x="549318" y="419784"/>
                  <a:pt x="701155" y="509767"/>
                  <a:pt x="818147" y="539015"/>
                </a:cubicBezTo>
                <a:cubicBezTo>
                  <a:pt x="874519" y="553108"/>
                  <a:pt x="933650" y="551849"/>
                  <a:pt x="991402" y="558266"/>
                </a:cubicBezTo>
                <a:cubicBezTo>
                  <a:pt x="1039528" y="571100"/>
                  <a:pt x="1086826" y="587588"/>
                  <a:pt x="1135781" y="596767"/>
                </a:cubicBezTo>
                <a:cubicBezTo>
                  <a:pt x="1189760" y="606888"/>
                  <a:pt x="1245872" y="603780"/>
                  <a:pt x="1299411" y="616017"/>
                </a:cubicBezTo>
                <a:cubicBezTo>
                  <a:pt x="1358756" y="629582"/>
                  <a:pt x="1414357" y="656277"/>
                  <a:pt x="1472665" y="673769"/>
                </a:cubicBezTo>
                <a:cubicBezTo>
                  <a:pt x="1542743" y="694792"/>
                  <a:pt x="1613000" y="715649"/>
                  <a:pt x="1684421" y="731520"/>
                </a:cubicBezTo>
                <a:cubicBezTo>
                  <a:pt x="1757539" y="747768"/>
                  <a:pt x="1832650" y="753929"/>
                  <a:pt x="1905802" y="770022"/>
                </a:cubicBezTo>
                <a:cubicBezTo>
                  <a:pt x="1993203" y="789250"/>
                  <a:pt x="2080129" y="811148"/>
                  <a:pt x="2165684" y="837398"/>
                </a:cubicBezTo>
                <a:cubicBezTo>
                  <a:pt x="2362589" y="897812"/>
                  <a:pt x="2546860" y="1029904"/>
                  <a:pt x="2752825" y="1029904"/>
                </a:cubicBezTo>
                <a:lnTo>
                  <a:pt x="3243714" y="102990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CCC996CE-47BD-4966-8DFE-FCEC44AD3A0C}"/>
              </a:ext>
            </a:extLst>
          </p:cNvPr>
          <p:cNvSpPr/>
          <p:nvPr/>
        </p:nvSpPr>
        <p:spPr>
          <a:xfrm>
            <a:off x="1939490" y="5082909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D4EDF46-30D4-499B-8D96-533A83BC8EBD}"/>
              </a:ext>
            </a:extLst>
          </p:cNvPr>
          <p:cNvSpPr/>
          <p:nvPr/>
        </p:nvSpPr>
        <p:spPr>
          <a:xfrm>
            <a:off x="5438274" y="6032599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18063A7-3ABB-4A2A-A5B8-9FDBF5AFEB36}"/>
              </a:ext>
            </a:extLst>
          </p:cNvPr>
          <p:cNvSpPr/>
          <p:nvPr/>
        </p:nvSpPr>
        <p:spPr>
          <a:xfrm>
            <a:off x="2790423" y="5536897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8BD5AF9-947D-45FD-88AD-282F0397C7C7}"/>
              </a:ext>
            </a:extLst>
          </p:cNvPr>
          <p:cNvSpPr/>
          <p:nvPr/>
        </p:nvSpPr>
        <p:spPr>
          <a:xfrm>
            <a:off x="3705727" y="5770275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2E7D55F4-7797-413E-9ADB-CCFA86F53CBF}"/>
              </a:ext>
            </a:extLst>
          </p:cNvPr>
          <p:cNvSpPr/>
          <p:nvPr/>
        </p:nvSpPr>
        <p:spPr>
          <a:xfrm>
            <a:off x="4591253" y="6005561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369E164-32CE-494A-B642-485A53BA4B74}"/>
              </a:ext>
            </a:extLst>
          </p:cNvPr>
          <p:cNvSpPr txBox="1"/>
          <p:nvPr/>
        </p:nvSpPr>
        <p:spPr>
          <a:xfrm>
            <a:off x="2016557" y="58681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DD20BB-27F7-472B-9879-E82E5B11DDA6}"/>
              </a:ext>
            </a:extLst>
          </p:cNvPr>
          <p:cNvSpPr txBox="1"/>
          <p:nvPr/>
        </p:nvSpPr>
        <p:spPr>
          <a:xfrm>
            <a:off x="3030003" y="61213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AC2FD9-56F1-4CD4-8BC6-CFFC98B23E04}"/>
              </a:ext>
            </a:extLst>
          </p:cNvPr>
          <p:cNvSpPr txBox="1"/>
          <p:nvPr/>
        </p:nvSpPr>
        <p:spPr>
          <a:xfrm>
            <a:off x="3966661" y="638937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３回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B72696-FE69-4D6B-BC02-01305FF58079}"/>
              </a:ext>
            </a:extLst>
          </p:cNvPr>
          <p:cNvSpPr txBox="1"/>
          <p:nvPr/>
        </p:nvSpPr>
        <p:spPr>
          <a:xfrm>
            <a:off x="4946668" y="64886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C48E71-EFE2-49AE-B534-C2DCC06F5317}"/>
              </a:ext>
            </a:extLst>
          </p:cNvPr>
          <p:cNvSpPr txBox="1"/>
          <p:nvPr/>
        </p:nvSpPr>
        <p:spPr>
          <a:xfrm>
            <a:off x="3676334" y="481425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誤差の減少</a:t>
            </a:r>
          </a:p>
        </p:txBody>
      </p:sp>
    </p:spTree>
    <p:extLst>
      <p:ext uri="{BB962C8B-B14F-4D97-AF65-F5344CB8AC3E}">
        <p14:creationId xmlns:p14="http://schemas.microsoft.com/office/powerpoint/2010/main" val="302827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2C95FC-7D86-4FBC-A1BC-51CCD0E8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09ABC6-7404-465D-B48A-4E5A2BE1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教師データ</a:t>
            </a:r>
            <a:r>
              <a:rPr kumimoji="1" lang="ja-JP" altLang="en-US" dirty="0"/>
              <a:t>での学習を終了したとき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検証データで</a:t>
            </a:r>
            <a:r>
              <a:rPr kumimoji="1" lang="ja-JP" altLang="en-US" b="1" dirty="0">
                <a:solidFill>
                  <a:srgbClr val="C00000"/>
                </a:solidFill>
              </a:rPr>
              <a:t>検証</a:t>
            </a:r>
            <a:r>
              <a:rPr kumimoji="1" lang="ja-JP" altLang="en-US" dirty="0"/>
              <a:t>すると，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学習がうまくいっていないことが分かる</a:t>
            </a:r>
            <a:r>
              <a:rPr lang="ja-JP" altLang="en-US" dirty="0"/>
              <a:t>場合がある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2472B0-B20E-41DA-87A5-9425BD26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675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過学習なし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B100C76-611C-45F2-8C75-325D28679630}"/>
              </a:ext>
            </a:extLst>
          </p:cNvPr>
          <p:cNvCxnSpPr/>
          <p:nvPr/>
        </p:nvCxnSpPr>
        <p:spPr>
          <a:xfrm flipV="1">
            <a:off x="1607419" y="1559293"/>
            <a:ext cx="0" cy="44853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DFB8001-C993-4AF3-90FC-DE0C6506C5B1}"/>
              </a:ext>
            </a:extLst>
          </p:cNvPr>
          <p:cNvCxnSpPr>
            <a:cxnSpLocks/>
          </p:cNvCxnSpPr>
          <p:nvPr/>
        </p:nvCxnSpPr>
        <p:spPr>
          <a:xfrm>
            <a:off x="1201554" y="5619549"/>
            <a:ext cx="49201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ED09FF-E16F-48C3-A57A-F2DDA2E9CE8C}"/>
              </a:ext>
            </a:extLst>
          </p:cNvPr>
          <p:cNvSpPr txBox="1"/>
          <p:nvPr/>
        </p:nvSpPr>
        <p:spPr>
          <a:xfrm>
            <a:off x="363894" y="103607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精度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C31880-EB29-46F8-AFB2-504E15C4EEC0}"/>
              </a:ext>
            </a:extLst>
          </p:cNvPr>
          <p:cNvSpPr txBox="1"/>
          <p:nvPr/>
        </p:nvSpPr>
        <p:spPr>
          <a:xfrm>
            <a:off x="5869686" y="578305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エポック数</a:t>
            </a:r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11BB030-CCB7-40C4-B80A-75609600EFE4}"/>
              </a:ext>
            </a:extLst>
          </p:cNvPr>
          <p:cNvSpPr/>
          <p:nvPr/>
        </p:nvSpPr>
        <p:spPr>
          <a:xfrm>
            <a:off x="1828800" y="2050181"/>
            <a:ext cx="4186989" cy="3177673"/>
          </a:xfrm>
          <a:custGeom>
            <a:avLst/>
            <a:gdLst>
              <a:gd name="connsiteX0" fmla="*/ 0 w 4186989"/>
              <a:gd name="connsiteY0" fmla="*/ 0 h 3177673"/>
              <a:gd name="connsiteX1" fmla="*/ 0 w 4186989"/>
              <a:gd name="connsiteY1" fmla="*/ 0 h 3177673"/>
              <a:gd name="connsiteX2" fmla="*/ 19251 w 4186989"/>
              <a:gd name="connsiteY2" fmla="*/ 125128 h 3177673"/>
              <a:gd name="connsiteX3" fmla="*/ 57752 w 4186989"/>
              <a:gd name="connsiteY3" fmla="*/ 182880 h 3177673"/>
              <a:gd name="connsiteX4" fmla="*/ 77002 w 4186989"/>
              <a:gd name="connsiteY4" fmla="*/ 269507 h 3177673"/>
              <a:gd name="connsiteX5" fmla="*/ 86627 w 4186989"/>
              <a:gd name="connsiteY5" fmla="*/ 298383 h 3177673"/>
              <a:gd name="connsiteX6" fmla="*/ 105878 w 4186989"/>
              <a:gd name="connsiteY6" fmla="*/ 404261 h 3177673"/>
              <a:gd name="connsiteX7" fmla="*/ 144379 w 4186989"/>
              <a:gd name="connsiteY7" fmla="*/ 577516 h 3177673"/>
              <a:gd name="connsiteX8" fmla="*/ 182880 w 4186989"/>
              <a:gd name="connsiteY8" fmla="*/ 789272 h 3177673"/>
              <a:gd name="connsiteX9" fmla="*/ 211756 w 4186989"/>
              <a:gd name="connsiteY9" fmla="*/ 847023 h 3177673"/>
              <a:gd name="connsiteX10" fmla="*/ 269507 w 4186989"/>
              <a:gd name="connsiteY10" fmla="*/ 943276 h 3177673"/>
              <a:gd name="connsiteX11" fmla="*/ 288758 w 4186989"/>
              <a:gd name="connsiteY11" fmla="*/ 1001027 h 3177673"/>
              <a:gd name="connsiteX12" fmla="*/ 317634 w 4186989"/>
              <a:gd name="connsiteY12" fmla="*/ 1029903 h 3177673"/>
              <a:gd name="connsiteX13" fmla="*/ 365760 w 4186989"/>
              <a:gd name="connsiteY13" fmla="*/ 1135781 h 3177673"/>
              <a:gd name="connsiteX14" fmla="*/ 423512 w 4186989"/>
              <a:gd name="connsiteY14" fmla="*/ 1203158 h 3177673"/>
              <a:gd name="connsiteX15" fmla="*/ 471638 w 4186989"/>
              <a:gd name="connsiteY15" fmla="*/ 1289785 h 3177673"/>
              <a:gd name="connsiteX16" fmla="*/ 529389 w 4186989"/>
              <a:gd name="connsiteY16" fmla="*/ 1366787 h 3177673"/>
              <a:gd name="connsiteX17" fmla="*/ 587141 w 4186989"/>
              <a:gd name="connsiteY17" fmla="*/ 1463040 h 3177673"/>
              <a:gd name="connsiteX18" fmla="*/ 606392 w 4186989"/>
              <a:gd name="connsiteY18" fmla="*/ 1511166 h 3177673"/>
              <a:gd name="connsiteX19" fmla="*/ 616017 w 4186989"/>
              <a:gd name="connsiteY19" fmla="*/ 1549667 h 3177673"/>
              <a:gd name="connsiteX20" fmla="*/ 654518 w 4186989"/>
              <a:gd name="connsiteY20" fmla="*/ 1578543 h 3177673"/>
              <a:gd name="connsiteX21" fmla="*/ 683394 w 4186989"/>
              <a:gd name="connsiteY21" fmla="*/ 1607419 h 3177673"/>
              <a:gd name="connsiteX22" fmla="*/ 731520 w 4186989"/>
              <a:gd name="connsiteY22" fmla="*/ 1684421 h 3177673"/>
              <a:gd name="connsiteX23" fmla="*/ 750771 w 4186989"/>
              <a:gd name="connsiteY23" fmla="*/ 1713297 h 3177673"/>
              <a:gd name="connsiteX24" fmla="*/ 789272 w 4186989"/>
              <a:gd name="connsiteY24" fmla="*/ 1751798 h 3177673"/>
              <a:gd name="connsiteX25" fmla="*/ 856648 w 4186989"/>
              <a:gd name="connsiteY25" fmla="*/ 1838425 h 3177673"/>
              <a:gd name="connsiteX26" fmla="*/ 895149 w 4186989"/>
              <a:gd name="connsiteY26" fmla="*/ 1867301 h 3177673"/>
              <a:gd name="connsiteX27" fmla="*/ 962526 w 4186989"/>
              <a:gd name="connsiteY27" fmla="*/ 1905802 h 3177673"/>
              <a:gd name="connsiteX28" fmla="*/ 1001027 w 4186989"/>
              <a:gd name="connsiteY28" fmla="*/ 1944303 h 3177673"/>
              <a:gd name="connsiteX29" fmla="*/ 1049154 w 4186989"/>
              <a:gd name="connsiteY29" fmla="*/ 1992430 h 3177673"/>
              <a:gd name="connsiteX30" fmla="*/ 1135781 w 4186989"/>
              <a:gd name="connsiteY30" fmla="*/ 2050181 h 3177673"/>
              <a:gd name="connsiteX31" fmla="*/ 1155032 w 4186989"/>
              <a:gd name="connsiteY31" fmla="*/ 2088682 h 3177673"/>
              <a:gd name="connsiteX32" fmla="*/ 1251284 w 4186989"/>
              <a:gd name="connsiteY32" fmla="*/ 2136808 h 3177673"/>
              <a:gd name="connsiteX33" fmla="*/ 1280160 w 4186989"/>
              <a:gd name="connsiteY33" fmla="*/ 2175310 h 3177673"/>
              <a:gd name="connsiteX34" fmla="*/ 1309036 w 4186989"/>
              <a:gd name="connsiteY34" fmla="*/ 2184935 h 3177673"/>
              <a:gd name="connsiteX35" fmla="*/ 1347537 w 4186989"/>
              <a:gd name="connsiteY35" fmla="*/ 2204185 h 3177673"/>
              <a:gd name="connsiteX36" fmla="*/ 1453415 w 4186989"/>
              <a:gd name="connsiteY36" fmla="*/ 2261937 h 3177673"/>
              <a:gd name="connsiteX37" fmla="*/ 1482291 w 4186989"/>
              <a:gd name="connsiteY37" fmla="*/ 2290813 h 3177673"/>
              <a:gd name="connsiteX38" fmla="*/ 1568918 w 4186989"/>
              <a:gd name="connsiteY38" fmla="*/ 2338939 h 3177673"/>
              <a:gd name="connsiteX39" fmla="*/ 1607419 w 4186989"/>
              <a:gd name="connsiteY39" fmla="*/ 2377440 h 3177673"/>
              <a:gd name="connsiteX40" fmla="*/ 1645920 w 4186989"/>
              <a:gd name="connsiteY40" fmla="*/ 2396691 h 3177673"/>
              <a:gd name="connsiteX41" fmla="*/ 1674796 w 4186989"/>
              <a:gd name="connsiteY41" fmla="*/ 2425566 h 3177673"/>
              <a:gd name="connsiteX42" fmla="*/ 1722922 w 4186989"/>
              <a:gd name="connsiteY42" fmla="*/ 2464067 h 3177673"/>
              <a:gd name="connsiteX43" fmla="*/ 1809549 w 4186989"/>
              <a:gd name="connsiteY43" fmla="*/ 2502568 h 3177673"/>
              <a:gd name="connsiteX44" fmla="*/ 1886552 w 4186989"/>
              <a:gd name="connsiteY44" fmla="*/ 2541070 h 3177673"/>
              <a:gd name="connsiteX45" fmla="*/ 1925053 w 4186989"/>
              <a:gd name="connsiteY45" fmla="*/ 2560320 h 3177673"/>
              <a:gd name="connsiteX46" fmla="*/ 2030931 w 4186989"/>
              <a:gd name="connsiteY46" fmla="*/ 2598821 h 3177673"/>
              <a:gd name="connsiteX47" fmla="*/ 2069432 w 4186989"/>
              <a:gd name="connsiteY47" fmla="*/ 2618072 h 3177673"/>
              <a:gd name="connsiteX48" fmla="*/ 2136808 w 4186989"/>
              <a:gd name="connsiteY48" fmla="*/ 2637322 h 3177673"/>
              <a:gd name="connsiteX49" fmla="*/ 2271562 w 4186989"/>
              <a:gd name="connsiteY49" fmla="*/ 2714324 h 3177673"/>
              <a:gd name="connsiteX50" fmla="*/ 2406316 w 4186989"/>
              <a:gd name="connsiteY50" fmla="*/ 2762451 h 3177673"/>
              <a:gd name="connsiteX51" fmla="*/ 2464067 w 4186989"/>
              <a:gd name="connsiteY51" fmla="*/ 2781701 h 3177673"/>
              <a:gd name="connsiteX52" fmla="*/ 2541069 w 4186989"/>
              <a:gd name="connsiteY52" fmla="*/ 2800952 h 3177673"/>
              <a:gd name="connsiteX53" fmla="*/ 2704699 w 4186989"/>
              <a:gd name="connsiteY53" fmla="*/ 2858703 h 3177673"/>
              <a:gd name="connsiteX54" fmla="*/ 2762451 w 4186989"/>
              <a:gd name="connsiteY54" fmla="*/ 2897204 h 3177673"/>
              <a:gd name="connsiteX55" fmla="*/ 2877954 w 4186989"/>
              <a:gd name="connsiteY55" fmla="*/ 2916455 h 3177673"/>
              <a:gd name="connsiteX56" fmla="*/ 2916455 w 4186989"/>
              <a:gd name="connsiteY56" fmla="*/ 2926080 h 3177673"/>
              <a:gd name="connsiteX57" fmla="*/ 3022333 w 4186989"/>
              <a:gd name="connsiteY57" fmla="*/ 2964581 h 3177673"/>
              <a:gd name="connsiteX58" fmla="*/ 3060834 w 4186989"/>
              <a:gd name="connsiteY58" fmla="*/ 2983832 h 3177673"/>
              <a:gd name="connsiteX59" fmla="*/ 3185962 w 4186989"/>
              <a:gd name="connsiteY59" fmla="*/ 3003082 h 3177673"/>
              <a:gd name="connsiteX60" fmla="*/ 3320716 w 4186989"/>
              <a:gd name="connsiteY60" fmla="*/ 3031958 h 3177673"/>
              <a:gd name="connsiteX61" fmla="*/ 3359217 w 4186989"/>
              <a:gd name="connsiteY61" fmla="*/ 3051208 h 3177673"/>
              <a:gd name="connsiteX62" fmla="*/ 3657600 w 4186989"/>
              <a:gd name="connsiteY62" fmla="*/ 3089710 h 3177673"/>
              <a:gd name="connsiteX63" fmla="*/ 3686476 w 4186989"/>
              <a:gd name="connsiteY63" fmla="*/ 3108960 h 3177673"/>
              <a:gd name="connsiteX64" fmla="*/ 3734602 w 4186989"/>
              <a:gd name="connsiteY64" fmla="*/ 3118585 h 3177673"/>
              <a:gd name="connsiteX65" fmla="*/ 3801979 w 4186989"/>
              <a:gd name="connsiteY65" fmla="*/ 3137836 h 3177673"/>
              <a:gd name="connsiteX66" fmla="*/ 3840480 w 4186989"/>
              <a:gd name="connsiteY66" fmla="*/ 3157086 h 3177673"/>
              <a:gd name="connsiteX67" fmla="*/ 4186989 w 4186989"/>
              <a:gd name="connsiteY67" fmla="*/ 3176337 h 3177673"/>
              <a:gd name="connsiteX68" fmla="*/ 4186989 w 4186989"/>
              <a:gd name="connsiteY68" fmla="*/ 3176337 h 31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186989" h="3177673">
                <a:moveTo>
                  <a:pt x="0" y="0"/>
                </a:moveTo>
                <a:lnTo>
                  <a:pt x="0" y="0"/>
                </a:lnTo>
                <a:cubicBezTo>
                  <a:pt x="6417" y="41709"/>
                  <a:pt x="6543" y="84887"/>
                  <a:pt x="19251" y="125128"/>
                </a:cubicBezTo>
                <a:cubicBezTo>
                  <a:pt x="26218" y="147190"/>
                  <a:pt x="49159" y="161398"/>
                  <a:pt x="57752" y="182880"/>
                </a:cubicBezTo>
                <a:cubicBezTo>
                  <a:pt x="68738" y="210344"/>
                  <a:pt x="69828" y="240810"/>
                  <a:pt x="77002" y="269507"/>
                </a:cubicBezTo>
                <a:cubicBezTo>
                  <a:pt x="79463" y="279350"/>
                  <a:pt x="84501" y="288462"/>
                  <a:pt x="86627" y="298383"/>
                </a:cubicBezTo>
                <a:cubicBezTo>
                  <a:pt x="94143" y="333458"/>
                  <a:pt x="100211" y="368840"/>
                  <a:pt x="105878" y="404261"/>
                </a:cubicBezTo>
                <a:cubicBezTo>
                  <a:pt x="130913" y="560731"/>
                  <a:pt x="103648" y="496056"/>
                  <a:pt x="144379" y="577516"/>
                </a:cubicBezTo>
                <a:cubicBezTo>
                  <a:pt x="150761" y="618998"/>
                  <a:pt x="166647" y="740574"/>
                  <a:pt x="182880" y="789272"/>
                </a:cubicBezTo>
                <a:cubicBezTo>
                  <a:pt x="189686" y="809690"/>
                  <a:pt x="204030" y="826935"/>
                  <a:pt x="211756" y="847023"/>
                </a:cubicBezTo>
                <a:cubicBezTo>
                  <a:pt x="246923" y="938458"/>
                  <a:pt x="204415" y="894456"/>
                  <a:pt x="269507" y="943276"/>
                </a:cubicBezTo>
                <a:cubicBezTo>
                  <a:pt x="275924" y="962526"/>
                  <a:pt x="278903" y="983289"/>
                  <a:pt x="288758" y="1001027"/>
                </a:cubicBezTo>
                <a:cubicBezTo>
                  <a:pt x="295369" y="1012926"/>
                  <a:pt x="311023" y="1018004"/>
                  <a:pt x="317634" y="1029903"/>
                </a:cubicBezTo>
                <a:cubicBezTo>
                  <a:pt x="369935" y="1124046"/>
                  <a:pt x="301427" y="1053067"/>
                  <a:pt x="365760" y="1135781"/>
                </a:cubicBezTo>
                <a:cubicBezTo>
                  <a:pt x="474686" y="1275827"/>
                  <a:pt x="354519" y="1099671"/>
                  <a:pt x="423512" y="1203158"/>
                </a:cubicBezTo>
                <a:cubicBezTo>
                  <a:pt x="446227" y="1294020"/>
                  <a:pt x="412282" y="1180965"/>
                  <a:pt x="471638" y="1289785"/>
                </a:cubicBezTo>
                <a:cubicBezTo>
                  <a:pt x="516240" y="1371556"/>
                  <a:pt x="458020" y="1331103"/>
                  <a:pt x="529389" y="1366787"/>
                </a:cubicBezTo>
                <a:cubicBezTo>
                  <a:pt x="574075" y="1500844"/>
                  <a:pt x="516675" y="1357342"/>
                  <a:pt x="587141" y="1463040"/>
                </a:cubicBezTo>
                <a:cubicBezTo>
                  <a:pt x="596725" y="1477416"/>
                  <a:pt x="600928" y="1494775"/>
                  <a:pt x="606392" y="1511166"/>
                </a:cubicBezTo>
                <a:cubicBezTo>
                  <a:pt x="610575" y="1523716"/>
                  <a:pt x="608328" y="1538902"/>
                  <a:pt x="616017" y="1549667"/>
                </a:cubicBezTo>
                <a:cubicBezTo>
                  <a:pt x="625341" y="1562721"/>
                  <a:pt x="642338" y="1568103"/>
                  <a:pt x="654518" y="1578543"/>
                </a:cubicBezTo>
                <a:cubicBezTo>
                  <a:pt x="664853" y="1587402"/>
                  <a:pt x="673769" y="1597794"/>
                  <a:pt x="683394" y="1607419"/>
                </a:cubicBezTo>
                <a:cubicBezTo>
                  <a:pt x="713543" y="1667718"/>
                  <a:pt x="689871" y="1626113"/>
                  <a:pt x="731520" y="1684421"/>
                </a:cubicBezTo>
                <a:cubicBezTo>
                  <a:pt x="738244" y="1693834"/>
                  <a:pt x="743242" y="1704514"/>
                  <a:pt x="750771" y="1713297"/>
                </a:cubicBezTo>
                <a:cubicBezTo>
                  <a:pt x="762583" y="1727077"/>
                  <a:pt x="777461" y="1738018"/>
                  <a:pt x="789272" y="1751798"/>
                </a:cubicBezTo>
                <a:cubicBezTo>
                  <a:pt x="857962" y="1831938"/>
                  <a:pt x="724129" y="1705906"/>
                  <a:pt x="856648" y="1838425"/>
                </a:cubicBezTo>
                <a:cubicBezTo>
                  <a:pt x="867992" y="1849769"/>
                  <a:pt x="882095" y="1857977"/>
                  <a:pt x="895149" y="1867301"/>
                </a:cubicBezTo>
                <a:cubicBezTo>
                  <a:pt x="926895" y="1889977"/>
                  <a:pt x="924926" y="1887002"/>
                  <a:pt x="962526" y="1905802"/>
                </a:cubicBezTo>
                <a:cubicBezTo>
                  <a:pt x="975360" y="1918636"/>
                  <a:pt x="990137" y="1929783"/>
                  <a:pt x="1001027" y="1944303"/>
                </a:cubicBezTo>
                <a:cubicBezTo>
                  <a:pt x="1040674" y="1997165"/>
                  <a:pt x="995452" y="1974528"/>
                  <a:pt x="1049154" y="1992430"/>
                </a:cubicBezTo>
                <a:cubicBezTo>
                  <a:pt x="1131405" y="2102101"/>
                  <a:pt x="1010693" y="1956367"/>
                  <a:pt x="1135781" y="2050181"/>
                </a:cubicBezTo>
                <a:cubicBezTo>
                  <a:pt x="1147260" y="2058790"/>
                  <a:pt x="1143553" y="2080073"/>
                  <a:pt x="1155032" y="2088682"/>
                </a:cubicBezTo>
                <a:cubicBezTo>
                  <a:pt x="1183729" y="2110205"/>
                  <a:pt x="1251284" y="2136808"/>
                  <a:pt x="1251284" y="2136808"/>
                </a:cubicBezTo>
                <a:cubicBezTo>
                  <a:pt x="1260909" y="2149642"/>
                  <a:pt x="1267836" y="2165040"/>
                  <a:pt x="1280160" y="2175310"/>
                </a:cubicBezTo>
                <a:cubicBezTo>
                  <a:pt x="1287954" y="2181805"/>
                  <a:pt x="1299710" y="2180938"/>
                  <a:pt x="1309036" y="2184935"/>
                </a:cubicBezTo>
                <a:cubicBezTo>
                  <a:pt x="1322224" y="2190587"/>
                  <a:pt x="1335233" y="2196803"/>
                  <a:pt x="1347537" y="2204185"/>
                </a:cubicBezTo>
                <a:cubicBezTo>
                  <a:pt x="1443710" y="2261889"/>
                  <a:pt x="1365849" y="2226910"/>
                  <a:pt x="1453415" y="2261937"/>
                </a:cubicBezTo>
                <a:cubicBezTo>
                  <a:pt x="1463040" y="2271562"/>
                  <a:pt x="1471214" y="2282901"/>
                  <a:pt x="1482291" y="2290813"/>
                </a:cubicBezTo>
                <a:cubicBezTo>
                  <a:pt x="1594166" y="2370723"/>
                  <a:pt x="1434638" y="2234498"/>
                  <a:pt x="1568918" y="2338939"/>
                </a:cubicBezTo>
                <a:cubicBezTo>
                  <a:pt x="1583244" y="2350082"/>
                  <a:pt x="1592899" y="2366550"/>
                  <a:pt x="1607419" y="2377440"/>
                </a:cubicBezTo>
                <a:cubicBezTo>
                  <a:pt x="1618898" y="2386049"/>
                  <a:pt x="1634244" y="2388351"/>
                  <a:pt x="1645920" y="2396691"/>
                </a:cubicBezTo>
                <a:cubicBezTo>
                  <a:pt x="1656997" y="2404603"/>
                  <a:pt x="1664552" y="2416602"/>
                  <a:pt x="1674796" y="2425566"/>
                </a:cubicBezTo>
                <a:cubicBezTo>
                  <a:pt x="1690257" y="2439094"/>
                  <a:pt x="1705829" y="2452671"/>
                  <a:pt x="1722922" y="2464067"/>
                </a:cubicBezTo>
                <a:cubicBezTo>
                  <a:pt x="1748352" y="2481021"/>
                  <a:pt x="1782448" y="2490060"/>
                  <a:pt x="1809549" y="2502568"/>
                </a:cubicBezTo>
                <a:cubicBezTo>
                  <a:pt x="1835605" y="2514594"/>
                  <a:pt x="1860884" y="2528236"/>
                  <a:pt x="1886552" y="2541070"/>
                </a:cubicBezTo>
                <a:cubicBezTo>
                  <a:pt x="1899386" y="2547487"/>
                  <a:pt x="1911441" y="2555782"/>
                  <a:pt x="1925053" y="2560320"/>
                </a:cubicBezTo>
                <a:cubicBezTo>
                  <a:pt x="1967723" y="2574544"/>
                  <a:pt x="1990762" y="2580968"/>
                  <a:pt x="2030931" y="2598821"/>
                </a:cubicBezTo>
                <a:cubicBezTo>
                  <a:pt x="2044043" y="2604648"/>
                  <a:pt x="2055947" y="2613168"/>
                  <a:pt x="2069432" y="2618072"/>
                </a:cubicBezTo>
                <a:cubicBezTo>
                  <a:pt x="2091383" y="2626054"/>
                  <a:pt x="2115121" y="2628647"/>
                  <a:pt x="2136808" y="2637322"/>
                </a:cubicBezTo>
                <a:cubicBezTo>
                  <a:pt x="2251711" y="2683283"/>
                  <a:pt x="2176062" y="2662232"/>
                  <a:pt x="2271562" y="2714324"/>
                </a:cubicBezTo>
                <a:cubicBezTo>
                  <a:pt x="2295573" y="2727421"/>
                  <a:pt x="2395567" y="2758868"/>
                  <a:pt x="2406316" y="2762451"/>
                </a:cubicBezTo>
                <a:cubicBezTo>
                  <a:pt x="2425566" y="2768868"/>
                  <a:pt x="2444381" y="2776779"/>
                  <a:pt x="2464067" y="2781701"/>
                </a:cubicBezTo>
                <a:cubicBezTo>
                  <a:pt x="2489734" y="2788118"/>
                  <a:pt x="2516296" y="2791662"/>
                  <a:pt x="2541069" y="2800952"/>
                </a:cubicBezTo>
                <a:cubicBezTo>
                  <a:pt x="2729170" y="2871490"/>
                  <a:pt x="2502813" y="2813841"/>
                  <a:pt x="2704699" y="2858703"/>
                </a:cubicBezTo>
                <a:cubicBezTo>
                  <a:pt x="2723950" y="2871537"/>
                  <a:pt x="2740502" y="2889888"/>
                  <a:pt x="2762451" y="2897204"/>
                </a:cubicBezTo>
                <a:cubicBezTo>
                  <a:pt x="2799480" y="2909547"/>
                  <a:pt x="2839590" y="2909262"/>
                  <a:pt x="2877954" y="2916455"/>
                </a:cubicBezTo>
                <a:cubicBezTo>
                  <a:pt x="2890956" y="2918893"/>
                  <a:pt x="2903621" y="2922872"/>
                  <a:pt x="2916455" y="2926080"/>
                </a:cubicBezTo>
                <a:cubicBezTo>
                  <a:pt x="2976989" y="2966437"/>
                  <a:pt x="2912051" y="2927820"/>
                  <a:pt x="3022333" y="2964581"/>
                </a:cubicBezTo>
                <a:cubicBezTo>
                  <a:pt x="3035945" y="2969118"/>
                  <a:pt x="3046867" y="2980546"/>
                  <a:pt x="3060834" y="2983832"/>
                </a:cubicBezTo>
                <a:cubicBezTo>
                  <a:pt x="3101912" y="2993497"/>
                  <a:pt x="3144467" y="2995398"/>
                  <a:pt x="3185962" y="3003082"/>
                </a:cubicBezTo>
                <a:cubicBezTo>
                  <a:pt x="3231132" y="3011447"/>
                  <a:pt x="3275798" y="3022333"/>
                  <a:pt x="3320716" y="3031958"/>
                </a:cubicBezTo>
                <a:cubicBezTo>
                  <a:pt x="3333550" y="3038375"/>
                  <a:pt x="3345353" y="3047511"/>
                  <a:pt x="3359217" y="3051208"/>
                </a:cubicBezTo>
                <a:cubicBezTo>
                  <a:pt x="3442344" y="3073375"/>
                  <a:pt x="3584368" y="3082387"/>
                  <a:pt x="3657600" y="3089710"/>
                </a:cubicBezTo>
                <a:cubicBezTo>
                  <a:pt x="3667225" y="3096127"/>
                  <a:pt x="3675644" y="3104898"/>
                  <a:pt x="3686476" y="3108960"/>
                </a:cubicBezTo>
                <a:cubicBezTo>
                  <a:pt x="3701794" y="3114704"/>
                  <a:pt x="3718731" y="3114617"/>
                  <a:pt x="3734602" y="3118585"/>
                </a:cubicBezTo>
                <a:cubicBezTo>
                  <a:pt x="3757262" y="3124250"/>
                  <a:pt x="3780028" y="3129854"/>
                  <a:pt x="3801979" y="3137836"/>
                </a:cubicBezTo>
                <a:cubicBezTo>
                  <a:pt x="3815464" y="3142739"/>
                  <a:pt x="3826439" y="3154130"/>
                  <a:pt x="3840480" y="3157086"/>
                </a:cubicBezTo>
                <a:cubicBezTo>
                  <a:pt x="3974221" y="3185242"/>
                  <a:pt x="4043749" y="3176337"/>
                  <a:pt x="4186989" y="3176337"/>
                </a:cubicBezTo>
                <a:lnTo>
                  <a:pt x="4186989" y="3176337"/>
                </a:lnTo>
              </a:path>
            </a:pathLst>
          </a:cu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7DE64B3-F699-4EB2-812D-4ACB8F6A2E02}"/>
              </a:ext>
            </a:extLst>
          </p:cNvPr>
          <p:cNvSpPr txBox="1"/>
          <p:nvPr/>
        </p:nvSpPr>
        <p:spPr>
          <a:xfrm>
            <a:off x="4572000" y="516209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学習データ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B67A9F6-7F09-4B99-A392-86D76B888C62}"/>
              </a:ext>
            </a:extLst>
          </p:cNvPr>
          <p:cNvSpPr txBox="1"/>
          <p:nvPr/>
        </p:nvSpPr>
        <p:spPr>
          <a:xfrm>
            <a:off x="4833399" y="427170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検証データ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D36968C-0344-4E1A-9C8A-A7F3B57163B4}"/>
              </a:ext>
            </a:extLst>
          </p:cNvPr>
          <p:cNvSpPr txBox="1"/>
          <p:nvPr/>
        </p:nvSpPr>
        <p:spPr>
          <a:xfrm>
            <a:off x="0" y="168886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良くない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C916D08-16D2-40FE-8D3F-A1F7C4E70155}"/>
              </a:ext>
            </a:extLst>
          </p:cNvPr>
          <p:cNvSpPr txBox="1"/>
          <p:nvPr/>
        </p:nvSpPr>
        <p:spPr>
          <a:xfrm>
            <a:off x="17045" y="505745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良い</a:t>
            </a:r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30EDAD41-69FD-4CDC-B08B-A2FC42CFA684}"/>
              </a:ext>
            </a:extLst>
          </p:cNvPr>
          <p:cNvSpPr/>
          <p:nvPr/>
        </p:nvSpPr>
        <p:spPr>
          <a:xfrm>
            <a:off x="1878657" y="1893618"/>
            <a:ext cx="4186989" cy="3177673"/>
          </a:xfrm>
          <a:custGeom>
            <a:avLst/>
            <a:gdLst>
              <a:gd name="connsiteX0" fmla="*/ 0 w 4186989"/>
              <a:gd name="connsiteY0" fmla="*/ 0 h 3177673"/>
              <a:gd name="connsiteX1" fmla="*/ 0 w 4186989"/>
              <a:gd name="connsiteY1" fmla="*/ 0 h 3177673"/>
              <a:gd name="connsiteX2" fmla="*/ 19251 w 4186989"/>
              <a:gd name="connsiteY2" fmla="*/ 125128 h 3177673"/>
              <a:gd name="connsiteX3" fmla="*/ 57752 w 4186989"/>
              <a:gd name="connsiteY3" fmla="*/ 182880 h 3177673"/>
              <a:gd name="connsiteX4" fmla="*/ 77002 w 4186989"/>
              <a:gd name="connsiteY4" fmla="*/ 269507 h 3177673"/>
              <a:gd name="connsiteX5" fmla="*/ 86627 w 4186989"/>
              <a:gd name="connsiteY5" fmla="*/ 298383 h 3177673"/>
              <a:gd name="connsiteX6" fmla="*/ 105878 w 4186989"/>
              <a:gd name="connsiteY6" fmla="*/ 404261 h 3177673"/>
              <a:gd name="connsiteX7" fmla="*/ 144379 w 4186989"/>
              <a:gd name="connsiteY7" fmla="*/ 577516 h 3177673"/>
              <a:gd name="connsiteX8" fmla="*/ 182880 w 4186989"/>
              <a:gd name="connsiteY8" fmla="*/ 789272 h 3177673"/>
              <a:gd name="connsiteX9" fmla="*/ 211756 w 4186989"/>
              <a:gd name="connsiteY9" fmla="*/ 847023 h 3177673"/>
              <a:gd name="connsiteX10" fmla="*/ 269507 w 4186989"/>
              <a:gd name="connsiteY10" fmla="*/ 943276 h 3177673"/>
              <a:gd name="connsiteX11" fmla="*/ 288758 w 4186989"/>
              <a:gd name="connsiteY11" fmla="*/ 1001027 h 3177673"/>
              <a:gd name="connsiteX12" fmla="*/ 317634 w 4186989"/>
              <a:gd name="connsiteY12" fmla="*/ 1029903 h 3177673"/>
              <a:gd name="connsiteX13" fmla="*/ 365760 w 4186989"/>
              <a:gd name="connsiteY13" fmla="*/ 1135781 h 3177673"/>
              <a:gd name="connsiteX14" fmla="*/ 423512 w 4186989"/>
              <a:gd name="connsiteY14" fmla="*/ 1203158 h 3177673"/>
              <a:gd name="connsiteX15" fmla="*/ 471638 w 4186989"/>
              <a:gd name="connsiteY15" fmla="*/ 1289785 h 3177673"/>
              <a:gd name="connsiteX16" fmla="*/ 529389 w 4186989"/>
              <a:gd name="connsiteY16" fmla="*/ 1366787 h 3177673"/>
              <a:gd name="connsiteX17" fmla="*/ 587141 w 4186989"/>
              <a:gd name="connsiteY17" fmla="*/ 1463040 h 3177673"/>
              <a:gd name="connsiteX18" fmla="*/ 606392 w 4186989"/>
              <a:gd name="connsiteY18" fmla="*/ 1511166 h 3177673"/>
              <a:gd name="connsiteX19" fmla="*/ 616017 w 4186989"/>
              <a:gd name="connsiteY19" fmla="*/ 1549667 h 3177673"/>
              <a:gd name="connsiteX20" fmla="*/ 654518 w 4186989"/>
              <a:gd name="connsiteY20" fmla="*/ 1578543 h 3177673"/>
              <a:gd name="connsiteX21" fmla="*/ 683394 w 4186989"/>
              <a:gd name="connsiteY21" fmla="*/ 1607419 h 3177673"/>
              <a:gd name="connsiteX22" fmla="*/ 731520 w 4186989"/>
              <a:gd name="connsiteY22" fmla="*/ 1684421 h 3177673"/>
              <a:gd name="connsiteX23" fmla="*/ 750771 w 4186989"/>
              <a:gd name="connsiteY23" fmla="*/ 1713297 h 3177673"/>
              <a:gd name="connsiteX24" fmla="*/ 789272 w 4186989"/>
              <a:gd name="connsiteY24" fmla="*/ 1751798 h 3177673"/>
              <a:gd name="connsiteX25" fmla="*/ 856648 w 4186989"/>
              <a:gd name="connsiteY25" fmla="*/ 1838425 h 3177673"/>
              <a:gd name="connsiteX26" fmla="*/ 895149 w 4186989"/>
              <a:gd name="connsiteY26" fmla="*/ 1867301 h 3177673"/>
              <a:gd name="connsiteX27" fmla="*/ 962526 w 4186989"/>
              <a:gd name="connsiteY27" fmla="*/ 1905802 h 3177673"/>
              <a:gd name="connsiteX28" fmla="*/ 1001027 w 4186989"/>
              <a:gd name="connsiteY28" fmla="*/ 1944303 h 3177673"/>
              <a:gd name="connsiteX29" fmla="*/ 1049154 w 4186989"/>
              <a:gd name="connsiteY29" fmla="*/ 1992430 h 3177673"/>
              <a:gd name="connsiteX30" fmla="*/ 1135781 w 4186989"/>
              <a:gd name="connsiteY30" fmla="*/ 2050181 h 3177673"/>
              <a:gd name="connsiteX31" fmla="*/ 1155032 w 4186989"/>
              <a:gd name="connsiteY31" fmla="*/ 2088682 h 3177673"/>
              <a:gd name="connsiteX32" fmla="*/ 1251284 w 4186989"/>
              <a:gd name="connsiteY32" fmla="*/ 2136808 h 3177673"/>
              <a:gd name="connsiteX33" fmla="*/ 1280160 w 4186989"/>
              <a:gd name="connsiteY33" fmla="*/ 2175310 h 3177673"/>
              <a:gd name="connsiteX34" fmla="*/ 1309036 w 4186989"/>
              <a:gd name="connsiteY34" fmla="*/ 2184935 h 3177673"/>
              <a:gd name="connsiteX35" fmla="*/ 1347537 w 4186989"/>
              <a:gd name="connsiteY35" fmla="*/ 2204185 h 3177673"/>
              <a:gd name="connsiteX36" fmla="*/ 1453415 w 4186989"/>
              <a:gd name="connsiteY36" fmla="*/ 2261937 h 3177673"/>
              <a:gd name="connsiteX37" fmla="*/ 1482291 w 4186989"/>
              <a:gd name="connsiteY37" fmla="*/ 2290813 h 3177673"/>
              <a:gd name="connsiteX38" fmla="*/ 1568918 w 4186989"/>
              <a:gd name="connsiteY38" fmla="*/ 2338939 h 3177673"/>
              <a:gd name="connsiteX39" fmla="*/ 1607419 w 4186989"/>
              <a:gd name="connsiteY39" fmla="*/ 2377440 h 3177673"/>
              <a:gd name="connsiteX40" fmla="*/ 1645920 w 4186989"/>
              <a:gd name="connsiteY40" fmla="*/ 2396691 h 3177673"/>
              <a:gd name="connsiteX41" fmla="*/ 1674796 w 4186989"/>
              <a:gd name="connsiteY41" fmla="*/ 2425566 h 3177673"/>
              <a:gd name="connsiteX42" fmla="*/ 1722922 w 4186989"/>
              <a:gd name="connsiteY42" fmla="*/ 2464067 h 3177673"/>
              <a:gd name="connsiteX43" fmla="*/ 1809549 w 4186989"/>
              <a:gd name="connsiteY43" fmla="*/ 2502568 h 3177673"/>
              <a:gd name="connsiteX44" fmla="*/ 1886552 w 4186989"/>
              <a:gd name="connsiteY44" fmla="*/ 2541070 h 3177673"/>
              <a:gd name="connsiteX45" fmla="*/ 1925053 w 4186989"/>
              <a:gd name="connsiteY45" fmla="*/ 2560320 h 3177673"/>
              <a:gd name="connsiteX46" fmla="*/ 2030931 w 4186989"/>
              <a:gd name="connsiteY46" fmla="*/ 2598821 h 3177673"/>
              <a:gd name="connsiteX47" fmla="*/ 2069432 w 4186989"/>
              <a:gd name="connsiteY47" fmla="*/ 2618072 h 3177673"/>
              <a:gd name="connsiteX48" fmla="*/ 2136808 w 4186989"/>
              <a:gd name="connsiteY48" fmla="*/ 2637322 h 3177673"/>
              <a:gd name="connsiteX49" fmla="*/ 2271562 w 4186989"/>
              <a:gd name="connsiteY49" fmla="*/ 2714324 h 3177673"/>
              <a:gd name="connsiteX50" fmla="*/ 2406316 w 4186989"/>
              <a:gd name="connsiteY50" fmla="*/ 2762451 h 3177673"/>
              <a:gd name="connsiteX51" fmla="*/ 2464067 w 4186989"/>
              <a:gd name="connsiteY51" fmla="*/ 2781701 h 3177673"/>
              <a:gd name="connsiteX52" fmla="*/ 2541069 w 4186989"/>
              <a:gd name="connsiteY52" fmla="*/ 2800952 h 3177673"/>
              <a:gd name="connsiteX53" fmla="*/ 2704699 w 4186989"/>
              <a:gd name="connsiteY53" fmla="*/ 2858703 h 3177673"/>
              <a:gd name="connsiteX54" fmla="*/ 2762451 w 4186989"/>
              <a:gd name="connsiteY54" fmla="*/ 2897204 h 3177673"/>
              <a:gd name="connsiteX55" fmla="*/ 2877954 w 4186989"/>
              <a:gd name="connsiteY55" fmla="*/ 2916455 h 3177673"/>
              <a:gd name="connsiteX56" fmla="*/ 2916455 w 4186989"/>
              <a:gd name="connsiteY56" fmla="*/ 2926080 h 3177673"/>
              <a:gd name="connsiteX57" fmla="*/ 3022333 w 4186989"/>
              <a:gd name="connsiteY57" fmla="*/ 2964581 h 3177673"/>
              <a:gd name="connsiteX58" fmla="*/ 3060834 w 4186989"/>
              <a:gd name="connsiteY58" fmla="*/ 2983832 h 3177673"/>
              <a:gd name="connsiteX59" fmla="*/ 3185962 w 4186989"/>
              <a:gd name="connsiteY59" fmla="*/ 3003082 h 3177673"/>
              <a:gd name="connsiteX60" fmla="*/ 3320716 w 4186989"/>
              <a:gd name="connsiteY60" fmla="*/ 3031958 h 3177673"/>
              <a:gd name="connsiteX61" fmla="*/ 3359217 w 4186989"/>
              <a:gd name="connsiteY61" fmla="*/ 3051208 h 3177673"/>
              <a:gd name="connsiteX62" fmla="*/ 3657600 w 4186989"/>
              <a:gd name="connsiteY62" fmla="*/ 3089710 h 3177673"/>
              <a:gd name="connsiteX63" fmla="*/ 3686476 w 4186989"/>
              <a:gd name="connsiteY63" fmla="*/ 3108960 h 3177673"/>
              <a:gd name="connsiteX64" fmla="*/ 3734602 w 4186989"/>
              <a:gd name="connsiteY64" fmla="*/ 3118585 h 3177673"/>
              <a:gd name="connsiteX65" fmla="*/ 3801979 w 4186989"/>
              <a:gd name="connsiteY65" fmla="*/ 3137836 h 3177673"/>
              <a:gd name="connsiteX66" fmla="*/ 3840480 w 4186989"/>
              <a:gd name="connsiteY66" fmla="*/ 3157086 h 3177673"/>
              <a:gd name="connsiteX67" fmla="*/ 4186989 w 4186989"/>
              <a:gd name="connsiteY67" fmla="*/ 3176337 h 3177673"/>
              <a:gd name="connsiteX68" fmla="*/ 4186989 w 4186989"/>
              <a:gd name="connsiteY68" fmla="*/ 3176337 h 31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186989" h="3177673">
                <a:moveTo>
                  <a:pt x="0" y="0"/>
                </a:moveTo>
                <a:lnTo>
                  <a:pt x="0" y="0"/>
                </a:lnTo>
                <a:cubicBezTo>
                  <a:pt x="6417" y="41709"/>
                  <a:pt x="6543" y="84887"/>
                  <a:pt x="19251" y="125128"/>
                </a:cubicBezTo>
                <a:cubicBezTo>
                  <a:pt x="26218" y="147190"/>
                  <a:pt x="49159" y="161398"/>
                  <a:pt x="57752" y="182880"/>
                </a:cubicBezTo>
                <a:cubicBezTo>
                  <a:pt x="68738" y="210344"/>
                  <a:pt x="69828" y="240810"/>
                  <a:pt x="77002" y="269507"/>
                </a:cubicBezTo>
                <a:cubicBezTo>
                  <a:pt x="79463" y="279350"/>
                  <a:pt x="84501" y="288462"/>
                  <a:pt x="86627" y="298383"/>
                </a:cubicBezTo>
                <a:cubicBezTo>
                  <a:pt x="94143" y="333458"/>
                  <a:pt x="100211" y="368840"/>
                  <a:pt x="105878" y="404261"/>
                </a:cubicBezTo>
                <a:cubicBezTo>
                  <a:pt x="130913" y="560731"/>
                  <a:pt x="103648" y="496056"/>
                  <a:pt x="144379" y="577516"/>
                </a:cubicBezTo>
                <a:cubicBezTo>
                  <a:pt x="150761" y="618998"/>
                  <a:pt x="166647" y="740574"/>
                  <a:pt x="182880" y="789272"/>
                </a:cubicBezTo>
                <a:cubicBezTo>
                  <a:pt x="189686" y="809690"/>
                  <a:pt x="204030" y="826935"/>
                  <a:pt x="211756" y="847023"/>
                </a:cubicBezTo>
                <a:cubicBezTo>
                  <a:pt x="246923" y="938458"/>
                  <a:pt x="204415" y="894456"/>
                  <a:pt x="269507" y="943276"/>
                </a:cubicBezTo>
                <a:cubicBezTo>
                  <a:pt x="275924" y="962526"/>
                  <a:pt x="278903" y="983289"/>
                  <a:pt x="288758" y="1001027"/>
                </a:cubicBezTo>
                <a:cubicBezTo>
                  <a:pt x="295369" y="1012926"/>
                  <a:pt x="311023" y="1018004"/>
                  <a:pt x="317634" y="1029903"/>
                </a:cubicBezTo>
                <a:cubicBezTo>
                  <a:pt x="369935" y="1124046"/>
                  <a:pt x="301427" y="1053067"/>
                  <a:pt x="365760" y="1135781"/>
                </a:cubicBezTo>
                <a:cubicBezTo>
                  <a:pt x="474686" y="1275827"/>
                  <a:pt x="354519" y="1099671"/>
                  <a:pt x="423512" y="1203158"/>
                </a:cubicBezTo>
                <a:cubicBezTo>
                  <a:pt x="446227" y="1294020"/>
                  <a:pt x="412282" y="1180965"/>
                  <a:pt x="471638" y="1289785"/>
                </a:cubicBezTo>
                <a:cubicBezTo>
                  <a:pt x="516240" y="1371556"/>
                  <a:pt x="458020" y="1331103"/>
                  <a:pt x="529389" y="1366787"/>
                </a:cubicBezTo>
                <a:cubicBezTo>
                  <a:pt x="574075" y="1500844"/>
                  <a:pt x="516675" y="1357342"/>
                  <a:pt x="587141" y="1463040"/>
                </a:cubicBezTo>
                <a:cubicBezTo>
                  <a:pt x="596725" y="1477416"/>
                  <a:pt x="600928" y="1494775"/>
                  <a:pt x="606392" y="1511166"/>
                </a:cubicBezTo>
                <a:cubicBezTo>
                  <a:pt x="610575" y="1523716"/>
                  <a:pt x="608328" y="1538902"/>
                  <a:pt x="616017" y="1549667"/>
                </a:cubicBezTo>
                <a:cubicBezTo>
                  <a:pt x="625341" y="1562721"/>
                  <a:pt x="642338" y="1568103"/>
                  <a:pt x="654518" y="1578543"/>
                </a:cubicBezTo>
                <a:cubicBezTo>
                  <a:pt x="664853" y="1587402"/>
                  <a:pt x="673769" y="1597794"/>
                  <a:pt x="683394" y="1607419"/>
                </a:cubicBezTo>
                <a:cubicBezTo>
                  <a:pt x="713543" y="1667718"/>
                  <a:pt x="689871" y="1626113"/>
                  <a:pt x="731520" y="1684421"/>
                </a:cubicBezTo>
                <a:cubicBezTo>
                  <a:pt x="738244" y="1693834"/>
                  <a:pt x="743242" y="1704514"/>
                  <a:pt x="750771" y="1713297"/>
                </a:cubicBezTo>
                <a:cubicBezTo>
                  <a:pt x="762583" y="1727077"/>
                  <a:pt x="777461" y="1738018"/>
                  <a:pt x="789272" y="1751798"/>
                </a:cubicBezTo>
                <a:cubicBezTo>
                  <a:pt x="857962" y="1831938"/>
                  <a:pt x="724129" y="1705906"/>
                  <a:pt x="856648" y="1838425"/>
                </a:cubicBezTo>
                <a:cubicBezTo>
                  <a:pt x="867992" y="1849769"/>
                  <a:pt x="882095" y="1857977"/>
                  <a:pt x="895149" y="1867301"/>
                </a:cubicBezTo>
                <a:cubicBezTo>
                  <a:pt x="926895" y="1889977"/>
                  <a:pt x="924926" y="1887002"/>
                  <a:pt x="962526" y="1905802"/>
                </a:cubicBezTo>
                <a:cubicBezTo>
                  <a:pt x="975360" y="1918636"/>
                  <a:pt x="990137" y="1929783"/>
                  <a:pt x="1001027" y="1944303"/>
                </a:cubicBezTo>
                <a:cubicBezTo>
                  <a:pt x="1040674" y="1997165"/>
                  <a:pt x="995452" y="1974528"/>
                  <a:pt x="1049154" y="1992430"/>
                </a:cubicBezTo>
                <a:cubicBezTo>
                  <a:pt x="1131405" y="2102101"/>
                  <a:pt x="1010693" y="1956367"/>
                  <a:pt x="1135781" y="2050181"/>
                </a:cubicBezTo>
                <a:cubicBezTo>
                  <a:pt x="1147260" y="2058790"/>
                  <a:pt x="1143553" y="2080073"/>
                  <a:pt x="1155032" y="2088682"/>
                </a:cubicBezTo>
                <a:cubicBezTo>
                  <a:pt x="1183729" y="2110205"/>
                  <a:pt x="1251284" y="2136808"/>
                  <a:pt x="1251284" y="2136808"/>
                </a:cubicBezTo>
                <a:cubicBezTo>
                  <a:pt x="1260909" y="2149642"/>
                  <a:pt x="1267836" y="2165040"/>
                  <a:pt x="1280160" y="2175310"/>
                </a:cubicBezTo>
                <a:cubicBezTo>
                  <a:pt x="1287954" y="2181805"/>
                  <a:pt x="1299710" y="2180938"/>
                  <a:pt x="1309036" y="2184935"/>
                </a:cubicBezTo>
                <a:cubicBezTo>
                  <a:pt x="1322224" y="2190587"/>
                  <a:pt x="1335233" y="2196803"/>
                  <a:pt x="1347537" y="2204185"/>
                </a:cubicBezTo>
                <a:cubicBezTo>
                  <a:pt x="1443710" y="2261889"/>
                  <a:pt x="1365849" y="2226910"/>
                  <a:pt x="1453415" y="2261937"/>
                </a:cubicBezTo>
                <a:cubicBezTo>
                  <a:pt x="1463040" y="2271562"/>
                  <a:pt x="1471214" y="2282901"/>
                  <a:pt x="1482291" y="2290813"/>
                </a:cubicBezTo>
                <a:cubicBezTo>
                  <a:pt x="1594166" y="2370723"/>
                  <a:pt x="1434638" y="2234498"/>
                  <a:pt x="1568918" y="2338939"/>
                </a:cubicBezTo>
                <a:cubicBezTo>
                  <a:pt x="1583244" y="2350082"/>
                  <a:pt x="1592899" y="2366550"/>
                  <a:pt x="1607419" y="2377440"/>
                </a:cubicBezTo>
                <a:cubicBezTo>
                  <a:pt x="1618898" y="2386049"/>
                  <a:pt x="1634244" y="2388351"/>
                  <a:pt x="1645920" y="2396691"/>
                </a:cubicBezTo>
                <a:cubicBezTo>
                  <a:pt x="1656997" y="2404603"/>
                  <a:pt x="1664552" y="2416602"/>
                  <a:pt x="1674796" y="2425566"/>
                </a:cubicBezTo>
                <a:cubicBezTo>
                  <a:pt x="1690257" y="2439094"/>
                  <a:pt x="1705829" y="2452671"/>
                  <a:pt x="1722922" y="2464067"/>
                </a:cubicBezTo>
                <a:cubicBezTo>
                  <a:pt x="1748352" y="2481021"/>
                  <a:pt x="1782448" y="2490060"/>
                  <a:pt x="1809549" y="2502568"/>
                </a:cubicBezTo>
                <a:cubicBezTo>
                  <a:pt x="1835605" y="2514594"/>
                  <a:pt x="1860884" y="2528236"/>
                  <a:pt x="1886552" y="2541070"/>
                </a:cubicBezTo>
                <a:cubicBezTo>
                  <a:pt x="1899386" y="2547487"/>
                  <a:pt x="1911441" y="2555782"/>
                  <a:pt x="1925053" y="2560320"/>
                </a:cubicBezTo>
                <a:cubicBezTo>
                  <a:pt x="1967723" y="2574544"/>
                  <a:pt x="1990762" y="2580968"/>
                  <a:pt x="2030931" y="2598821"/>
                </a:cubicBezTo>
                <a:cubicBezTo>
                  <a:pt x="2044043" y="2604648"/>
                  <a:pt x="2055947" y="2613168"/>
                  <a:pt x="2069432" y="2618072"/>
                </a:cubicBezTo>
                <a:cubicBezTo>
                  <a:pt x="2091383" y="2626054"/>
                  <a:pt x="2115121" y="2628647"/>
                  <a:pt x="2136808" y="2637322"/>
                </a:cubicBezTo>
                <a:cubicBezTo>
                  <a:pt x="2251711" y="2683283"/>
                  <a:pt x="2176062" y="2662232"/>
                  <a:pt x="2271562" y="2714324"/>
                </a:cubicBezTo>
                <a:cubicBezTo>
                  <a:pt x="2295573" y="2727421"/>
                  <a:pt x="2395567" y="2758868"/>
                  <a:pt x="2406316" y="2762451"/>
                </a:cubicBezTo>
                <a:cubicBezTo>
                  <a:pt x="2425566" y="2768868"/>
                  <a:pt x="2444381" y="2776779"/>
                  <a:pt x="2464067" y="2781701"/>
                </a:cubicBezTo>
                <a:cubicBezTo>
                  <a:pt x="2489734" y="2788118"/>
                  <a:pt x="2516296" y="2791662"/>
                  <a:pt x="2541069" y="2800952"/>
                </a:cubicBezTo>
                <a:cubicBezTo>
                  <a:pt x="2729170" y="2871490"/>
                  <a:pt x="2502813" y="2813841"/>
                  <a:pt x="2704699" y="2858703"/>
                </a:cubicBezTo>
                <a:cubicBezTo>
                  <a:pt x="2723950" y="2871537"/>
                  <a:pt x="2740502" y="2889888"/>
                  <a:pt x="2762451" y="2897204"/>
                </a:cubicBezTo>
                <a:cubicBezTo>
                  <a:pt x="2799480" y="2909547"/>
                  <a:pt x="2839590" y="2909262"/>
                  <a:pt x="2877954" y="2916455"/>
                </a:cubicBezTo>
                <a:cubicBezTo>
                  <a:pt x="2890956" y="2918893"/>
                  <a:pt x="2903621" y="2922872"/>
                  <a:pt x="2916455" y="2926080"/>
                </a:cubicBezTo>
                <a:cubicBezTo>
                  <a:pt x="2976989" y="2966437"/>
                  <a:pt x="2912051" y="2927820"/>
                  <a:pt x="3022333" y="2964581"/>
                </a:cubicBezTo>
                <a:cubicBezTo>
                  <a:pt x="3035945" y="2969118"/>
                  <a:pt x="3046867" y="2980546"/>
                  <a:pt x="3060834" y="2983832"/>
                </a:cubicBezTo>
                <a:cubicBezTo>
                  <a:pt x="3101912" y="2993497"/>
                  <a:pt x="3144467" y="2995398"/>
                  <a:pt x="3185962" y="3003082"/>
                </a:cubicBezTo>
                <a:cubicBezTo>
                  <a:pt x="3231132" y="3011447"/>
                  <a:pt x="3275798" y="3022333"/>
                  <a:pt x="3320716" y="3031958"/>
                </a:cubicBezTo>
                <a:cubicBezTo>
                  <a:pt x="3333550" y="3038375"/>
                  <a:pt x="3345353" y="3047511"/>
                  <a:pt x="3359217" y="3051208"/>
                </a:cubicBezTo>
                <a:cubicBezTo>
                  <a:pt x="3442344" y="3073375"/>
                  <a:pt x="3584368" y="3082387"/>
                  <a:pt x="3657600" y="3089710"/>
                </a:cubicBezTo>
                <a:cubicBezTo>
                  <a:pt x="3667225" y="3096127"/>
                  <a:pt x="3675644" y="3104898"/>
                  <a:pt x="3686476" y="3108960"/>
                </a:cubicBezTo>
                <a:cubicBezTo>
                  <a:pt x="3701794" y="3114704"/>
                  <a:pt x="3718731" y="3114617"/>
                  <a:pt x="3734602" y="3118585"/>
                </a:cubicBezTo>
                <a:cubicBezTo>
                  <a:pt x="3757262" y="3124250"/>
                  <a:pt x="3780028" y="3129854"/>
                  <a:pt x="3801979" y="3137836"/>
                </a:cubicBezTo>
                <a:cubicBezTo>
                  <a:pt x="3815464" y="3142739"/>
                  <a:pt x="3826439" y="3154130"/>
                  <a:pt x="3840480" y="3157086"/>
                </a:cubicBezTo>
                <a:cubicBezTo>
                  <a:pt x="3974221" y="3185242"/>
                  <a:pt x="4043749" y="3176337"/>
                  <a:pt x="4186989" y="3176337"/>
                </a:cubicBezTo>
                <a:lnTo>
                  <a:pt x="4186989" y="3176337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3F08FE8-98A9-4EC8-88F9-63AB04220CD7}"/>
              </a:ext>
            </a:extLst>
          </p:cNvPr>
          <p:cNvSpPr txBox="1"/>
          <p:nvPr/>
        </p:nvSpPr>
        <p:spPr>
          <a:xfrm>
            <a:off x="4212926" y="1688863"/>
            <a:ext cx="4134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学習の繰り返しとともに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精度が向上</a:t>
            </a:r>
          </a:p>
        </p:txBody>
      </p:sp>
    </p:spTree>
    <p:extLst>
      <p:ext uri="{BB962C8B-B14F-4D97-AF65-F5344CB8AC3E}">
        <p14:creationId xmlns:p14="http://schemas.microsoft.com/office/powerpoint/2010/main" val="37754735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過学習あり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B100C76-611C-45F2-8C75-325D28679630}"/>
              </a:ext>
            </a:extLst>
          </p:cNvPr>
          <p:cNvCxnSpPr/>
          <p:nvPr/>
        </p:nvCxnSpPr>
        <p:spPr>
          <a:xfrm flipV="1">
            <a:off x="1607419" y="1559293"/>
            <a:ext cx="0" cy="44853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DFB8001-C993-4AF3-90FC-DE0C6506C5B1}"/>
              </a:ext>
            </a:extLst>
          </p:cNvPr>
          <p:cNvCxnSpPr>
            <a:cxnSpLocks/>
          </p:cNvCxnSpPr>
          <p:nvPr/>
        </p:nvCxnSpPr>
        <p:spPr>
          <a:xfrm>
            <a:off x="1201554" y="5619549"/>
            <a:ext cx="49201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ED09FF-E16F-48C3-A57A-F2DDA2E9CE8C}"/>
              </a:ext>
            </a:extLst>
          </p:cNvPr>
          <p:cNvSpPr txBox="1"/>
          <p:nvPr/>
        </p:nvSpPr>
        <p:spPr>
          <a:xfrm>
            <a:off x="363894" y="103607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精度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C31880-EB29-46F8-AFB2-504E15C4EEC0}"/>
              </a:ext>
            </a:extLst>
          </p:cNvPr>
          <p:cNvSpPr txBox="1"/>
          <p:nvPr/>
        </p:nvSpPr>
        <p:spPr>
          <a:xfrm>
            <a:off x="5869686" y="578305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エポック数</a:t>
            </a:r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11BB030-CCB7-40C4-B80A-75609600EFE4}"/>
              </a:ext>
            </a:extLst>
          </p:cNvPr>
          <p:cNvSpPr/>
          <p:nvPr/>
        </p:nvSpPr>
        <p:spPr>
          <a:xfrm>
            <a:off x="1828800" y="2050181"/>
            <a:ext cx="4186989" cy="3177673"/>
          </a:xfrm>
          <a:custGeom>
            <a:avLst/>
            <a:gdLst>
              <a:gd name="connsiteX0" fmla="*/ 0 w 4186989"/>
              <a:gd name="connsiteY0" fmla="*/ 0 h 3177673"/>
              <a:gd name="connsiteX1" fmla="*/ 0 w 4186989"/>
              <a:gd name="connsiteY1" fmla="*/ 0 h 3177673"/>
              <a:gd name="connsiteX2" fmla="*/ 19251 w 4186989"/>
              <a:gd name="connsiteY2" fmla="*/ 125128 h 3177673"/>
              <a:gd name="connsiteX3" fmla="*/ 57752 w 4186989"/>
              <a:gd name="connsiteY3" fmla="*/ 182880 h 3177673"/>
              <a:gd name="connsiteX4" fmla="*/ 77002 w 4186989"/>
              <a:gd name="connsiteY4" fmla="*/ 269507 h 3177673"/>
              <a:gd name="connsiteX5" fmla="*/ 86627 w 4186989"/>
              <a:gd name="connsiteY5" fmla="*/ 298383 h 3177673"/>
              <a:gd name="connsiteX6" fmla="*/ 105878 w 4186989"/>
              <a:gd name="connsiteY6" fmla="*/ 404261 h 3177673"/>
              <a:gd name="connsiteX7" fmla="*/ 144379 w 4186989"/>
              <a:gd name="connsiteY7" fmla="*/ 577516 h 3177673"/>
              <a:gd name="connsiteX8" fmla="*/ 182880 w 4186989"/>
              <a:gd name="connsiteY8" fmla="*/ 789272 h 3177673"/>
              <a:gd name="connsiteX9" fmla="*/ 211756 w 4186989"/>
              <a:gd name="connsiteY9" fmla="*/ 847023 h 3177673"/>
              <a:gd name="connsiteX10" fmla="*/ 269507 w 4186989"/>
              <a:gd name="connsiteY10" fmla="*/ 943276 h 3177673"/>
              <a:gd name="connsiteX11" fmla="*/ 288758 w 4186989"/>
              <a:gd name="connsiteY11" fmla="*/ 1001027 h 3177673"/>
              <a:gd name="connsiteX12" fmla="*/ 317634 w 4186989"/>
              <a:gd name="connsiteY12" fmla="*/ 1029903 h 3177673"/>
              <a:gd name="connsiteX13" fmla="*/ 365760 w 4186989"/>
              <a:gd name="connsiteY13" fmla="*/ 1135781 h 3177673"/>
              <a:gd name="connsiteX14" fmla="*/ 423512 w 4186989"/>
              <a:gd name="connsiteY14" fmla="*/ 1203158 h 3177673"/>
              <a:gd name="connsiteX15" fmla="*/ 471638 w 4186989"/>
              <a:gd name="connsiteY15" fmla="*/ 1289785 h 3177673"/>
              <a:gd name="connsiteX16" fmla="*/ 529389 w 4186989"/>
              <a:gd name="connsiteY16" fmla="*/ 1366787 h 3177673"/>
              <a:gd name="connsiteX17" fmla="*/ 587141 w 4186989"/>
              <a:gd name="connsiteY17" fmla="*/ 1463040 h 3177673"/>
              <a:gd name="connsiteX18" fmla="*/ 606392 w 4186989"/>
              <a:gd name="connsiteY18" fmla="*/ 1511166 h 3177673"/>
              <a:gd name="connsiteX19" fmla="*/ 616017 w 4186989"/>
              <a:gd name="connsiteY19" fmla="*/ 1549667 h 3177673"/>
              <a:gd name="connsiteX20" fmla="*/ 654518 w 4186989"/>
              <a:gd name="connsiteY20" fmla="*/ 1578543 h 3177673"/>
              <a:gd name="connsiteX21" fmla="*/ 683394 w 4186989"/>
              <a:gd name="connsiteY21" fmla="*/ 1607419 h 3177673"/>
              <a:gd name="connsiteX22" fmla="*/ 731520 w 4186989"/>
              <a:gd name="connsiteY22" fmla="*/ 1684421 h 3177673"/>
              <a:gd name="connsiteX23" fmla="*/ 750771 w 4186989"/>
              <a:gd name="connsiteY23" fmla="*/ 1713297 h 3177673"/>
              <a:gd name="connsiteX24" fmla="*/ 789272 w 4186989"/>
              <a:gd name="connsiteY24" fmla="*/ 1751798 h 3177673"/>
              <a:gd name="connsiteX25" fmla="*/ 856648 w 4186989"/>
              <a:gd name="connsiteY25" fmla="*/ 1838425 h 3177673"/>
              <a:gd name="connsiteX26" fmla="*/ 895149 w 4186989"/>
              <a:gd name="connsiteY26" fmla="*/ 1867301 h 3177673"/>
              <a:gd name="connsiteX27" fmla="*/ 962526 w 4186989"/>
              <a:gd name="connsiteY27" fmla="*/ 1905802 h 3177673"/>
              <a:gd name="connsiteX28" fmla="*/ 1001027 w 4186989"/>
              <a:gd name="connsiteY28" fmla="*/ 1944303 h 3177673"/>
              <a:gd name="connsiteX29" fmla="*/ 1049154 w 4186989"/>
              <a:gd name="connsiteY29" fmla="*/ 1992430 h 3177673"/>
              <a:gd name="connsiteX30" fmla="*/ 1135781 w 4186989"/>
              <a:gd name="connsiteY30" fmla="*/ 2050181 h 3177673"/>
              <a:gd name="connsiteX31" fmla="*/ 1155032 w 4186989"/>
              <a:gd name="connsiteY31" fmla="*/ 2088682 h 3177673"/>
              <a:gd name="connsiteX32" fmla="*/ 1251284 w 4186989"/>
              <a:gd name="connsiteY32" fmla="*/ 2136808 h 3177673"/>
              <a:gd name="connsiteX33" fmla="*/ 1280160 w 4186989"/>
              <a:gd name="connsiteY33" fmla="*/ 2175310 h 3177673"/>
              <a:gd name="connsiteX34" fmla="*/ 1309036 w 4186989"/>
              <a:gd name="connsiteY34" fmla="*/ 2184935 h 3177673"/>
              <a:gd name="connsiteX35" fmla="*/ 1347537 w 4186989"/>
              <a:gd name="connsiteY35" fmla="*/ 2204185 h 3177673"/>
              <a:gd name="connsiteX36" fmla="*/ 1453415 w 4186989"/>
              <a:gd name="connsiteY36" fmla="*/ 2261937 h 3177673"/>
              <a:gd name="connsiteX37" fmla="*/ 1482291 w 4186989"/>
              <a:gd name="connsiteY37" fmla="*/ 2290813 h 3177673"/>
              <a:gd name="connsiteX38" fmla="*/ 1568918 w 4186989"/>
              <a:gd name="connsiteY38" fmla="*/ 2338939 h 3177673"/>
              <a:gd name="connsiteX39" fmla="*/ 1607419 w 4186989"/>
              <a:gd name="connsiteY39" fmla="*/ 2377440 h 3177673"/>
              <a:gd name="connsiteX40" fmla="*/ 1645920 w 4186989"/>
              <a:gd name="connsiteY40" fmla="*/ 2396691 h 3177673"/>
              <a:gd name="connsiteX41" fmla="*/ 1674796 w 4186989"/>
              <a:gd name="connsiteY41" fmla="*/ 2425566 h 3177673"/>
              <a:gd name="connsiteX42" fmla="*/ 1722922 w 4186989"/>
              <a:gd name="connsiteY42" fmla="*/ 2464067 h 3177673"/>
              <a:gd name="connsiteX43" fmla="*/ 1809549 w 4186989"/>
              <a:gd name="connsiteY43" fmla="*/ 2502568 h 3177673"/>
              <a:gd name="connsiteX44" fmla="*/ 1886552 w 4186989"/>
              <a:gd name="connsiteY44" fmla="*/ 2541070 h 3177673"/>
              <a:gd name="connsiteX45" fmla="*/ 1925053 w 4186989"/>
              <a:gd name="connsiteY45" fmla="*/ 2560320 h 3177673"/>
              <a:gd name="connsiteX46" fmla="*/ 2030931 w 4186989"/>
              <a:gd name="connsiteY46" fmla="*/ 2598821 h 3177673"/>
              <a:gd name="connsiteX47" fmla="*/ 2069432 w 4186989"/>
              <a:gd name="connsiteY47" fmla="*/ 2618072 h 3177673"/>
              <a:gd name="connsiteX48" fmla="*/ 2136808 w 4186989"/>
              <a:gd name="connsiteY48" fmla="*/ 2637322 h 3177673"/>
              <a:gd name="connsiteX49" fmla="*/ 2271562 w 4186989"/>
              <a:gd name="connsiteY49" fmla="*/ 2714324 h 3177673"/>
              <a:gd name="connsiteX50" fmla="*/ 2406316 w 4186989"/>
              <a:gd name="connsiteY50" fmla="*/ 2762451 h 3177673"/>
              <a:gd name="connsiteX51" fmla="*/ 2464067 w 4186989"/>
              <a:gd name="connsiteY51" fmla="*/ 2781701 h 3177673"/>
              <a:gd name="connsiteX52" fmla="*/ 2541069 w 4186989"/>
              <a:gd name="connsiteY52" fmla="*/ 2800952 h 3177673"/>
              <a:gd name="connsiteX53" fmla="*/ 2704699 w 4186989"/>
              <a:gd name="connsiteY53" fmla="*/ 2858703 h 3177673"/>
              <a:gd name="connsiteX54" fmla="*/ 2762451 w 4186989"/>
              <a:gd name="connsiteY54" fmla="*/ 2897204 h 3177673"/>
              <a:gd name="connsiteX55" fmla="*/ 2877954 w 4186989"/>
              <a:gd name="connsiteY55" fmla="*/ 2916455 h 3177673"/>
              <a:gd name="connsiteX56" fmla="*/ 2916455 w 4186989"/>
              <a:gd name="connsiteY56" fmla="*/ 2926080 h 3177673"/>
              <a:gd name="connsiteX57" fmla="*/ 3022333 w 4186989"/>
              <a:gd name="connsiteY57" fmla="*/ 2964581 h 3177673"/>
              <a:gd name="connsiteX58" fmla="*/ 3060834 w 4186989"/>
              <a:gd name="connsiteY58" fmla="*/ 2983832 h 3177673"/>
              <a:gd name="connsiteX59" fmla="*/ 3185962 w 4186989"/>
              <a:gd name="connsiteY59" fmla="*/ 3003082 h 3177673"/>
              <a:gd name="connsiteX60" fmla="*/ 3320716 w 4186989"/>
              <a:gd name="connsiteY60" fmla="*/ 3031958 h 3177673"/>
              <a:gd name="connsiteX61" fmla="*/ 3359217 w 4186989"/>
              <a:gd name="connsiteY61" fmla="*/ 3051208 h 3177673"/>
              <a:gd name="connsiteX62" fmla="*/ 3657600 w 4186989"/>
              <a:gd name="connsiteY62" fmla="*/ 3089710 h 3177673"/>
              <a:gd name="connsiteX63" fmla="*/ 3686476 w 4186989"/>
              <a:gd name="connsiteY63" fmla="*/ 3108960 h 3177673"/>
              <a:gd name="connsiteX64" fmla="*/ 3734602 w 4186989"/>
              <a:gd name="connsiteY64" fmla="*/ 3118585 h 3177673"/>
              <a:gd name="connsiteX65" fmla="*/ 3801979 w 4186989"/>
              <a:gd name="connsiteY65" fmla="*/ 3137836 h 3177673"/>
              <a:gd name="connsiteX66" fmla="*/ 3840480 w 4186989"/>
              <a:gd name="connsiteY66" fmla="*/ 3157086 h 3177673"/>
              <a:gd name="connsiteX67" fmla="*/ 4186989 w 4186989"/>
              <a:gd name="connsiteY67" fmla="*/ 3176337 h 3177673"/>
              <a:gd name="connsiteX68" fmla="*/ 4186989 w 4186989"/>
              <a:gd name="connsiteY68" fmla="*/ 3176337 h 31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186989" h="3177673">
                <a:moveTo>
                  <a:pt x="0" y="0"/>
                </a:moveTo>
                <a:lnTo>
                  <a:pt x="0" y="0"/>
                </a:lnTo>
                <a:cubicBezTo>
                  <a:pt x="6417" y="41709"/>
                  <a:pt x="6543" y="84887"/>
                  <a:pt x="19251" y="125128"/>
                </a:cubicBezTo>
                <a:cubicBezTo>
                  <a:pt x="26218" y="147190"/>
                  <a:pt x="49159" y="161398"/>
                  <a:pt x="57752" y="182880"/>
                </a:cubicBezTo>
                <a:cubicBezTo>
                  <a:pt x="68738" y="210344"/>
                  <a:pt x="69828" y="240810"/>
                  <a:pt x="77002" y="269507"/>
                </a:cubicBezTo>
                <a:cubicBezTo>
                  <a:pt x="79463" y="279350"/>
                  <a:pt x="84501" y="288462"/>
                  <a:pt x="86627" y="298383"/>
                </a:cubicBezTo>
                <a:cubicBezTo>
                  <a:pt x="94143" y="333458"/>
                  <a:pt x="100211" y="368840"/>
                  <a:pt x="105878" y="404261"/>
                </a:cubicBezTo>
                <a:cubicBezTo>
                  <a:pt x="130913" y="560731"/>
                  <a:pt x="103648" y="496056"/>
                  <a:pt x="144379" y="577516"/>
                </a:cubicBezTo>
                <a:cubicBezTo>
                  <a:pt x="150761" y="618998"/>
                  <a:pt x="166647" y="740574"/>
                  <a:pt x="182880" y="789272"/>
                </a:cubicBezTo>
                <a:cubicBezTo>
                  <a:pt x="189686" y="809690"/>
                  <a:pt x="204030" y="826935"/>
                  <a:pt x="211756" y="847023"/>
                </a:cubicBezTo>
                <a:cubicBezTo>
                  <a:pt x="246923" y="938458"/>
                  <a:pt x="204415" y="894456"/>
                  <a:pt x="269507" y="943276"/>
                </a:cubicBezTo>
                <a:cubicBezTo>
                  <a:pt x="275924" y="962526"/>
                  <a:pt x="278903" y="983289"/>
                  <a:pt x="288758" y="1001027"/>
                </a:cubicBezTo>
                <a:cubicBezTo>
                  <a:pt x="295369" y="1012926"/>
                  <a:pt x="311023" y="1018004"/>
                  <a:pt x="317634" y="1029903"/>
                </a:cubicBezTo>
                <a:cubicBezTo>
                  <a:pt x="369935" y="1124046"/>
                  <a:pt x="301427" y="1053067"/>
                  <a:pt x="365760" y="1135781"/>
                </a:cubicBezTo>
                <a:cubicBezTo>
                  <a:pt x="474686" y="1275827"/>
                  <a:pt x="354519" y="1099671"/>
                  <a:pt x="423512" y="1203158"/>
                </a:cubicBezTo>
                <a:cubicBezTo>
                  <a:pt x="446227" y="1294020"/>
                  <a:pt x="412282" y="1180965"/>
                  <a:pt x="471638" y="1289785"/>
                </a:cubicBezTo>
                <a:cubicBezTo>
                  <a:pt x="516240" y="1371556"/>
                  <a:pt x="458020" y="1331103"/>
                  <a:pt x="529389" y="1366787"/>
                </a:cubicBezTo>
                <a:cubicBezTo>
                  <a:pt x="574075" y="1500844"/>
                  <a:pt x="516675" y="1357342"/>
                  <a:pt x="587141" y="1463040"/>
                </a:cubicBezTo>
                <a:cubicBezTo>
                  <a:pt x="596725" y="1477416"/>
                  <a:pt x="600928" y="1494775"/>
                  <a:pt x="606392" y="1511166"/>
                </a:cubicBezTo>
                <a:cubicBezTo>
                  <a:pt x="610575" y="1523716"/>
                  <a:pt x="608328" y="1538902"/>
                  <a:pt x="616017" y="1549667"/>
                </a:cubicBezTo>
                <a:cubicBezTo>
                  <a:pt x="625341" y="1562721"/>
                  <a:pt x="642338" y="1568103"/>
                  <a:pt x="654518" y="1578543"/>
                </a:cubicBezTo>
                <a:cubicBezTo>
                  <a:pt x="664853" y="1587402"/>
                  <a:pt x="673769" y="1597794"/>
                  <a:pt x="683394" y="1607419"/>
                </a:cubicBezTo>
                <a:cubicBezTo>
                  <a:pt x="713543" y="1667718"/>
                  <a:pt x="689871" y="1626113"/>
                  <a:pt x="731520" y="1684421"/>
                </a:cubicBezTo>
                <a:cubicBezTo>
                  <a:pt x="738244" y="1693834"/>
                  <a:pt x="743242" y="1704514"/>
                  <a:pt x="750771" y="1713297"/>
                </a:cubicBezTo>
                <a:cubicBezTo>
                  <a:pt x="762583" y="1727077"/>
                  <a:pt x="777461" y="1738018"/>
                  <a:pt x="789272" y="1751798"/>
                </a:cubicBezTo>
                <a:cubicBezTo>
                  <a:pt x="857962" y="1831938"/>
                  <a:pt x="724129" y="1705906"/>
                  <a:pt x="856648" y="1838425"/>
                </a:cubicBezTo>
                <a:cubicBezTo>
                  <a:pt x="867992" y="1849769"/>
                  <a:pt x="882095" y="1857977"/>
                  <a:pt x="895149" y="1867301"/>
                </a:cubicBezTo>
                <a:cubicBezTo>
                  <a:pt x="926895" y="1889977"/>
                  <a:pt x="924926" y="1887002"/>
                  <a:pt x="962526" y="1905802"/>
                </a:cubicBezTo>
                <a:cubicBezTo>
                  <a:pt x="975360" y="1918636"/>
                  <a:pt x="990137" y="1929783"/>
                  <a:pt x="1001027" y="1944303"/>
                </a:cubicBezTo>
                <a:cubicBezTo>
                  <a:pt x="1040674" y="1997165"/>
                  <a:pt x="995452" y="1974528"/>
                  <a:pt x="1049154" y="1992430"/>
                </a:cubicBezTo>
                <a:cubicBezTo>
                  <a:pt x="1131405" y="2102101"/>
                  <a:pt x="1010693" y="1956367"/>
                  <a:pt x="1135781" y="2050181"/>
                </a:cubicBezTo>
                <a:cubicBezTo>
                  <a:pt x="1147260" y="2058790"/>
                  <a:pt x="1143553" y="2080073"/>
                  <a:pt x="1155032" y="2088682"/>
                </a:cubicBezTo>
                <a:cubicBezTo>
                  <a:pt x="1183729" y="2110205"/>
                  <a:pt x="1251284" y="2136808"/>
                  <a:pt x="1251284" y="2136808"/>
                </a:cubicBezTo>
                <a:cubicBezTo>
                  <a:pt x="1260909" y="2149642"/>
                  <a:pt x="1267836" y="2165040"/>
                  <a:pt x="1280160" y="2175310"/>
                </a:cubicBezTo>
                <a:cubicBezTo>
                  <a:pt x="1287954" y="2181805"/>
                  <a:pt x="1299710" y="2180938"/>
                  <a:pt x="1309036" y="2184935"/>
                </a:cubicBezTo>
                <a:cubicBezTo>
                  <a:pt x="1322224" y="2190587"/>
                  <a:pt x="1335233" y="2196803"/>
                  <a:pt x="1347537" y="2204185"/>
                </a:cubicBezTo>
                <a:cubicBezTo>
                  <a:pt x="1443710" y="2261889"/>
                  <a:pt x="1365849" y="2226910"/>
                  <a:pt x="1453415" y="2261937"/>
                </a:cubicBezTo>
                <a:cubicBezTo>
                  <a:pt x="1463040" y="2271562"/>
                  <a:pt x="1471214" y="2282901"/>
                  <a:pt x="1482291" y="2290813"/>
                </a:cubicBezTo>
                <a:cubicBezTo>
                  <a:pt x="1594166" y="2370723"/>
                  <a:pt x="1434638" y="2234498"/>
                  <a:pt x="1568918" y="2338939"/>
                </a:cubicBezTo>
                <a:cubicBezTo>
                  <a:pt x="1583244" y="2350082"/>
                  <a:pt x="1592899" y="2366550"/>
                  <a:pt x="1607419" y="2377440"/>
                </a:cubicBezTo>
                <a:cubicBezTo>
                  <a:pt x="1618898" y="2386049"/>
                  <a:pt x="1634244" y="2388351"/>
                  <a:pt x="1645920" y="2396691"/>
                </a:cubicBezTo>
                <a:cubicBezTo>
                  <a:pt x="1656997" y="2404603"/>
                  <a:pt x="1664552" y="2416602"/>
                  <a:pt x="1674796" y="2425566"/>
                </a:cubicBezTo>
                <a:cubicBezTo>
                  <a:pt x="1690257" y="2439094"/>
                  <a:pt x="1705829" y="2452671"/>
                  <a:pt x="1722922" y="2464067"/>
                </a:cubicBezTo>
                <a:cubicBezTo>
                  <a:pt x="1748352" y="2481021"/>
                  <a:pt x="1782448" y="2490060"/>
                  <a:pt x="1809549" y="2502568"/>
                </a:cubicBezTo>
                <a:cubicBezTo>
                  <a:pt x="1835605" y="2514594"/>
                  <a:pt x="1860884" y="2528236"/>
                  <a:pt x="1886552" y="2541070"/>
                </a:cubicBezTo>
                <a:cubicBezTo>
                  <a:pt x="1899386" y="2547487"/>
                  <a:pt x="1911441" y="2555782"/>
                  <a:pt x="1925053" y="2560320"/>
                </a:cubicBezTo>
                <a:cubicBezTo>
                  <a:pt x="1967723" y="2574544"/>
                  <a:pt x="1990762" y="2580968"/>
                  <a:pt x="2030931" y="2598821"/>
                </a:cubicBezTo>
                <a:cubicBezTo>
                  <a:pt x="2044043" y="2604648"/>
                  <a:pt x="2055947" y="2613168"/>
                  <a:pt x="2069432" y="2618072"/>
                </a:cubicBezTo>
                <a:cubicBezTo>
                  <a:pt x="2091383" y="2626054"/>
                  <a:pt x="2115121" y="2628647"/>
                  <a:pt x="2136808" y="2637322"/>
                </a:cubicBezTo>
                <a:cubicBezTo>
                  <a:pt x="2251711" y="2683283"/>
                  <a:pt x="2176062" y="2662232"/>
                  <a:pt x="2271562" y="2714324"/>
                </a:cubicBezTo>
                <a:cubicBezTo>
                  <a:pt x="2295573" y="2727421"/>
                  <a:pt x="2395567" y="2758868"/>
                  <a:pt x="2406316" y="2762451"/>
                </a:cubicBezTo>
                <a:cubicBezTo>
                  <a:pt x="2425566" y="2768868"/>
                  <a:pt x="2444381" y="2776779"/>
                  <a:pt x="2464067" y="2781701"/>
                </a:cubicBezTo>
                <a:cubicBezTo>
                  <a:pt x="2489734" y="2788118"/>
                  <a:pt x="2516296" y="2791662"/>
                  <a:pt x="2541069" y="2800952"/>
                </a:cubicBezTo>
                <a:cubicBezTo>
                  <a:pt x="2729170" y="2871490"/>
                  <a:pt x="2502813" y="2813841"/>
                  <a:pt x="2704699" y="2858703"/>
                </a:cubicBezTo>
                <a:cubicBezTo>
                  <a:pt x="2723950" y="2871537"/>
                  <a:pt x="2740502" y="2889888"/>
                  <a:pt x="2762451" y="2897204"/>
                </a:cubicBezTo>
                <a:cubicBezTo>
                  <a:pt x="2799480" y="2909547"/>
                  <a:pt x="2839590" y="2909262"/>
                  <a:pt x="2877954" y="2916455"/>
                </a:cubicBezTo>
                <a:cubicBezTo>
                  <a:pt x="2890956" y="2918893"/>
                  <a:pt x="2903621" y="2922872"/>
                  <a:pt x="2916455" y="2926080"/>
                </a:cubicBezTo>
                <a:cubicBezTo>
                  <a:pt x="2976989" y="2966437"/>
                  <a:pt x="2912051" y="2927820"/>
                  <a:pt x="3022333" y="2964581"/>
                </a:cubicBezTo>
                <a:cubicBezTo>
                  <a:pt x="3035945" y="2969118"/>
                  <a:pt x="3046867" y="2980546"/>
                  <a:pt x="3060834" y="2983832"/>
                </a:cubicBezTo>
                <a:cubicBezTo>
                  <a:pt x="3101912" y="2993497"/>
                  <a:pt x="3144467" y="2995398"/>
                  <a:pt x="3185962" y="3003082"/>
                </a:cubicBezTo>
                <a:cubicBezTo>
                  <a:pt x="3231132" y="3011447"/>
                  <a:pt x="3275798" y="3022333"/>
                  <a:pt x="3320716" y="3031958"/>
                </a:cubicBezTo>
                <a:cubicBezTo>
                  <a:pt x="3333550" y="3038375"/>
                  <a:pt x="3345353" y="3047511"/>
                  <a:pt x="3359217" y="3051208"/>
                </a:cubicBezTo>
                <a:cubicBezTo>
                  <a:pt x="3442344" y="3073375"/>
                  <a:pt x="3584368" y="3082387"/>
                  <a:pt x="3657600" y="3089710"/>
                </a:cubicBezTo>
                <a:cubicBezTo>
                  <a:pt x="3667225" y="3096127"/>
                  <a:pt x="3675644" y="3104898"/>
                  <a:pt x="3686476" y="3108960"/>
                </a:cubicBezTo>
                <a:cubicBezTo>
                  <a:pt x="3701794" y="3114704"/>
                  <a:pt x="3718731" y="3114617"/>
                  <a:pt x="3734602" y="3118585"/>
                </a:cubicBezTo>
                <a:cubicBezTo>
                  <a:pt x="3757262" y="3124250"/>
                  <a:pt x="3780028" y="3129854"/>
                  <a:pt x="3801979" y="3137836"/>
                </a:cubicBezTo>
                <a:cubicBezTo>
                  <a:pt x="3815464" y="3142739"/>
                  <a:pt x="3826439" y="3154130"/>
                  <a:pt x="3840480" y="3157086"/>
                </a:cubicBezTo>
                <a:cubicBezTo>
                  <a:pt x="3974221" y="3185242"/>
                  <a:pt x="4043749" y="3176337"/>
                  <a:pt x="4186989" y="3176337"/>
                </a:cubicBezTo>
                <a:lnTo>
                  <a:pt x="4186989" y="3176337"/>
                </a:lnTo>
              </a:path>
            </a:pathLst>
          </a:cu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7DE64B3-F699-4EB2-812D-4ACB8F6A2E02}"/>
              </a:ext>
            </a:extLst>
          </p:cNvPr>
          <p:cNvSpPr txBox="1"/>
          <p:nvPr/>
        </p:nvSpPr>
        <p:spPr>
          <a:xfrm>
            <a:off x="6075555" y="479584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学習データ</a:t>
            </a:r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C8179D44-DED5-443D-AC7F-F4D8FE9A17C1}"/>
              </a:ext>
            </a:extLst>
          </p:cNvPr>
          <p:cNvSpPr/>
          <p:nvPr/>
        </p:nvSpPr>
        <p:spPr>
          <a:xfrm>
            <a:off x="1944303" y="3041583"/>
            <a:ext cx="3840480" cy="818148"/>
          </a:xfrm>
          <a:custGeom>
            <a:avLst/>
            <a:gdLst>
              <a:gd name="connsiteX0" fmla="*/ 0 w 3975234"/>
              <a:gd name="connsiteY0" fmla="*/ 0 h 837462"/>
              <a:gd name="connsiteX1" fmla="*/ 0 w 3975234"/>
              <a:gd name="connsiteY1" fmla="*/ 0 h 837462"/>
              <a:gd name="connsiteX2" fmla="*/ 96253 w 3975234"/>
              <a:gd name="connsiteY2" fmla="*/ 57752 h 837462"/>
              <a:gd name="connsiteX3" fmla="*/ 173255 w 3975234"/>
              <a:gd name="connsiteY3" fmla="*/ 96253 h 837462"/>
              <a:gd name="connsiteX4" fmla="*/ 202131 w 3975234"/>
              <a:gd name="connsiteY4" fmla="*/ 115503 h 837462"/>
              <a:gd name="connsiteX5" fmla="*/ 259882 w 3975234"/>
              <a:gd name="connsiteY5" fmla="*/ 134754 h 837462"/>
              <a:gd name="connsiteX6" fmla="*/ 413886 w 3975234"/>
              <a:gd name="connsiteY6" fmla="*/ 192505 h 837462"/>
              <a:gd name="connsiteX7" fmla="*/ 519764 w 3975234"/>
              <a:gd name="connsiteY7" fmla="*/ 240632 h 837462"/>
              <a:gd name="connsiteX8" fmla="*/ 596766 w 3975234"/>
              <a:gd name="connsiteY8" fmla="*/ 279133 h 837462"/>
              <a:gd name="connsiteX9" fmla="*/ 721895 w 3975234"/>
              <a:gd name="connsiteY9" fmla="*/ 298383 h 837462"/>
              <a:gd name="connsiteX10" fmla="*/ 808522 w 3975234"/>
              <a:gd name="connsiteY10" fmla="*/ 336884 h 837462"/>
              <a:gd name="connsiteX11" fmla="*/ 952901 w 3975234"/>
              <a:gd name="connsiteY11" fmla="*/ 394636 h 837462"/>
              <a:gd name="connsiteX12" fmla="*/ 1001028 w 3975234"/>
              <a:gd name="connsiteY12" fmla="*/ 413886 h 837462"/>
              <a:gd name="connsiteX13" fmla="*/ 1039529 w 3975234"/>
              <a:gd name="connsiteY13" fmla="*/ 433137 h 837462"/>
              <a:gd name="connsiteX14" fmla="*/ 1328286 w 3975234"/>
              <a:gd name="connsiteY14" fmla="*/ 471638 h 837462"/>
              <a:gd name="connsiteX15" fmla="*/ 1472665 w 3975234"/>
              <a:gd name="connsiteY15" fmla="*/ 510139 h 837462"/>
              <a:gd name="connsiteX16" fmla="*/ 1607419 w 3975234"/>
              <a:gd name="connsiteY16" fmla="*/ 539015 h 837462"/>
              <a:gd name="connsiteX17" fmla="*/ 1771049 w 3975234"/>
              <a:gd name="connsiteY17" fmla="*/ 577516 h 837462"/>
              <a:gd name="connsiteX18" fmla="*/ 1915428 w 3975234"/>
              <a:gd name="connsiteY18" fmla="*/ 596766 h 837462"/>
              <a:gd name="connsiteX19" fmla="*/ 2079057 w 3975234"/>
              <a:gd name="connsiteY19" fmla="*/ 635268 h 837462"/>
              <a:gd name="connsiteX20" fmla="*/ 2146434 w 3975234"/>
              <a:gd name="connsiteY20" fmla="*/ 654518 h 837462"/>
              <a:gd name="connsiteX21" fmla="*/ 2184935 w 3975234"/>
              <a:gd name="connsiteY21" fmla="*/ 673769 h 837462"/>
              <a:gd name="connsiteX22" fmla="*/ 2444817 w 3975234"/>
              <a:gd name="connsiteY22" fmla="*/ 712270 h 837462"/>
              <a:gd name="connsiteX23" fmla="*/ 2512194 w 3975234"/>
              <a:gd name="connsiteY23" fmla="*/ 741145 h 837462"/>
              <a:gd name="connsiteX24" fmla="*/ 2800952 w 3975234"/>
              <a:gd name="connsiteY24" fmla="*/ 779646 h 837462"/>
              <a:gd name="connsiteX25" fmla="*/ 2868329 w 3975234"/>
              <a:gd name="connsiteY25" fmla="*/ 798897 h 837462"/>
              <a:gd name="connsiteX26" fmla="*/ 3975234 w 3975234"/>
              <a:gd name="connsiteY26" fmla="*/ 818148 h 837462"/>
              <a:gd name="connsiteX27" fmla="*/ 3975234 w 3975234"/>
              <a:gd name="connsiteY27" fmla="*/ 818148 h 83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975234" h="837462">
                <a:moveTo>
                  <a:pt x="0" y="0"/>
                </a:moveTo>
                <a:lnTo>
                  <a:pt x="0" y="0"/>
                </a:lnTo>
                <a:cubicBezTo>
                  <a:pt x="32084" y="19251"/>
                  <a:pt x="63545" y="39581"/>
                  <a:pt x="96253" y="57752"/>
                </a:cubicBezTo>
                <a:cubicBezTo>
                  <a:pt x="121339" y="71688"/>
                  <a:pt x="149377" y="80335"/>
                  <a:pt x="173255" y="96253"/>
                </a:cubicBezTo>
                <a:cubicBezTo>
                  <a:pt x="182880" y="102670"/>
                  <a:pt x="191560" y="110805"/>
                  <a:pt x="202131" y="115503"/>
                </a:cubicBezTo>
                <a:cubicBezTo>
                  <a:pt x="220674" y="123744"/>
                  <a:pt x="241231" y="126761"/>
                  <a:pt x="259882" y="134754"/>
                </a:cubicBezTo>
                <a:cubicBezTo>
                  <a:pt x="400809" y="195152"/>
                  <a:pt x="271925" y="157016"/>
                  <a:pt x="413886" y="192505"/>
                </a:cubicBezTo>
                <a:cubicBezTo>
                  <a:pt x="622842" y="296983"/>
                  <a:pt x="342679" y="158900"/>
                  <a:pt x="519764" y="240632"/>
                </a:cubicBezTo>
                <a:cubicBezTo>
                  <a:pt x="545820" y="252658"/>
                  <a:pt x="568403" y="274770"/>
                  <a:pt x="596766" y="279133"/>
                </a:cubicBezTo>
                <a:lnTo>
                  <a:pt x="721895" y="298383"/>
                </a:lnTo>
                <a:cubicBezTo>
                  <a:pt x="783326" y="339338"/>
                  <a:pt x="712307" y="295649"/>
                  <a:pt x="808522" y="336884"/>
                </a:cubicBezTo>
                <a:cubicBezTo>
                  <a:pt x="1038165" y="435302"/>
                  <a:pt x="750695" y="327234"/>
                  <a:pt x="952901" y="394636"/>
                </a:cubicBezTo>
                <a:cubicBezTo>
                  <a:pt x="969292" y="400100"/>
                  <a:pt x="985239" y="406869"/>
                  <a:pt x="1001028" y="413886"/>
                </a:cubicBezTo>
                <a:cubicBezTo>
                  <a:pt x="1014140" y="419713"/>
                  <a:pt x="1025522" y="430024"/>
                  <a:pt x="1039529" y="433137"/>
                </a:cubicBezTo>
                <a:cubicBezTo>
                  <a:pt x="1073697" y="440730"/>
                  <a:pt x="1302337" y="468394"/>
                  <a:pt x="1328286" y="471638"/>
                </a:cubicBezTo>
                <a:cubicBezTo>
                  <a:pt x="1386897" y="488384"/>
                  <a:pt x="1411747" y="496294"/>
                  <a:pt x="1472665" y="510139"/>
                </a:cubicBezTo>
                <a:cubicBezTo>
                  <a:pt x="1517460" y="520320"/>
                  <a:pt x="1562501" y="529390"/>
                  <a:pt x="1607419" y="539015"/>
                </a:cubicBezTo>
                <a:cubicBezTo>
                  <a:pt x="1682207" y="576408"/>
                  <a:pt x="1636026" y="558227"/>
                  <a:pt x="1771049" y="577516"/>
                </a:cubicBezTo>
                <a:lnTo>
                  <a:pt x="1915428" y="596766"/>
                </a:lnTo>
                <a:cubicBezTo>
                  <a:pt x="2013373" y="635945"/>
                  <a:pt x="1915835" y="600905"/>
                  <a:pt x="2079057" y="635268"/>
                </a:cubicBezTo>
                <a:cubicBezTo>
                  <a:pt x="2101914" y="640080"/>
                  <a:pt x="2124483" y="646536"/>
                  <a:pt x="2146434" y="654518"/>
                </a:cubicBezTo>
                <a:cubicBezTo>
                  <a:pt x="2159919" y="659422"/>
                  <a:pt x="2170848" y="671042"/>
                  <a:pt x="2184935" y="673769"/>
                </a:cubicBezTo>
                <a:cubicBezTo>
                  <a:pt x="2270912" y="690410"/>
                  <a:pt x="2444817" y="712270"/>
                  <a:pt x="2444817" y="712270"/>
                </a:cubicBezTo>
                <a:cubicBezTo>
                  <a:pt x="2467276" y="721895"/>
                  <a:pt x="2488489" y="735219"/>
                  <a:pt x="2512194" y="741145"/>
                </a:cubicBezTo>
                <a:cubicBezTo>
                  <a:pt x="2561273" y="753415"/>
                  <a:pt x="2765023" y="775419"/>
                  <a:pt x="2800952" y="779646"/>
                </a:cubicBezTo>
                <a:cubicBezTo>
                  <a:pt x="2823411" y="786063"/>
                  <a:pt x="2845472" y="794085"/>
                  <a:pt x="2868329" y="798897"/>
                </a:cubicBezTo>
                <a:cubicBezTo>
                  <a:pt x="3217830" y="872478"/>
                  <a:pt x="3723496" y="818148"/>
                  <a:pt x="3975234" y="818148"/>
                </a:cubicBezTo>
                <a:lnTo>
                  <a:pt x="3975234" y="818148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B67A9F6-7F09-4B99-A392-86D76B888C62}"/>
              </a:ext>
            </a:extLst>
          </p:cNvPr>
          <p:cNvSpPr txBox="1"/>
          <p:nvPr/>
        </p:nvSpPr>
        <p:spPr>
          <a:xfrm>
            <a:off x="5982260" y="354036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検証データ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D36968C-0344-4E1A-9C8A-A7F3B57163B4}"/>
              </a:ext>
            </a:extLst>
          </p:cNvPr>
          <p:cNvSpPr txBox="1"/>
          <p:nvPr/>
        </p:nvSpPr>
        <p:spPr>
          <a:xfrm>
            <a:off x="0" y="168886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良くない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C916D08-16D2-40FE-8D3F-A1F7C4E70155}"/>
              </a:ext>
            </a:extLst>
          </p:cNvPr>
          <p:cNvSpPr txBox="1"/>
          <p:nvPr/>
        </p:nvSpPr>
        <p:spPr>
          <a:xfrm>
            <a:off x="17045" y="505745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良い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AEE0ABA-B62E-432E-B7AD-ACA88D066CC3}"/>
              </a:ext>
            </a:extLst>
          </p:cNvPr>
          <p:cNvSpPr txBox="1"/>
          <p:nvPr/>
        </p:nvSpPr>
        <p:spPr>
          <a:xfrm>
            <a:off x="3156754" y="1332646"/>
            <a:ext cx="59298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学習の繰り返しに伴い，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学習データでの精度は改善しても，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検証データでの精度が改善しない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158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5F39BD-BD1C-4471-937C-00792925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12D7E6-EBBD-46F5-B635-D41D7371B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ニューラルネットワークの学習では，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u="sng" dirty="0"/>
              <a:t>過学習が発生していない</a:t>
            </a:r>
            <a:r>
              <a:rPr lang="ja-JP" altLang="en-US" dirty="0"/>
              <a:t>ことを確認すること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714573-45BF-47E6-A4B7-3FCF5FC8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884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C4ED12-42BC-409E-91D2-A45AD90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AE47A5-E127-4CE2-8F41-C08079E22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パソコンの </a:t>
            </a:r>
            <a:r>
              <a:rPr kumimoji="1" lang="en-US" altLang="ja-JP" dirty="0"/>
              <a:t>Web </a:t>
            </a:r>
            <a:r>
              <a:rPr kumimoji="1" lang="ja-JP" altLang="en-US" dirty="0"/>
              <a:t>ブラウザで，次のページを開く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https://www.tensorflow.org/tutorials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左側のメニューの「</a:t>
            </a:r>
            <a:r>
              <a:rPr lang="en-US" altLang="ja-JP" b="1" dirty="0" err="1"/>
              <a:t>Keras</a:t>
            </a:r>
            <a:r>
              <a:rPr lang="en-US" altLang="ja-JP" b="1" dirty="0"/>
              <a:t> </a:t>
            </a:r>
            <a:r>
              <a:rPr lang="ja-JP" altLang="en-US" b="1" dirty="0"/>
              <a:t>による </a:t>
            </a:r>
            <a:r>
              <a:rPr lang="en-US" altLang="ja-JP" b="1" dirty="0"/>
              <a:t>ML </a:t>
            </a:r>
            <a:r>
              <a:rPr lang="ja-JP" altLang="en-US" b="1" dirty="0"/>
              <a:t>の基本</a:t>
            </a:r>
            <a:r>
              <a:rPr lang="ja-JP" altLang="en-US" dirty="0"/>
              <a:t>」を</a:t>
            </a:r>
            <a:r>
              <a:rPr lang="ja-JP" altLang="en-US" b="1" dirty="0"/>
              <a:t>展開</a:t>
            </a:r>
            <a:r>
              <a:rPr lang="ja-JP" altLang="en-US" dirty="0"/>
              <a:t>，「</a:t>
            </a:r>
            <a:r>
              <a:rPr lang="ja-JP" altLang="en-US" b="1" dirty="0"/>
              <a:t>オーバーフィットとアンダーフィット</a:t>
            </a:r>
            <a:r>
              <a:rPr lang="ja-JP" altLang="en-US" dirty="0"/>
              <a:t>」をクリック，</a:t>
            </a:r>
            <a:r>
              <a:rPr lang="en-US" altLang="ja-JP" b="1" dirty="0"/>
              <a:t> </a:t>
            </a:r>
            <a:r>
              <a:rPr lang="ja-JP" altLang="en-US" dirty="0"/>
              <a:t>「</a:t>
            </a:r>
            <a:r>
              <a:rPr lang="en-US" altLang="ja-JP" b="1" dirty="0"/>
              <a:t>Run in Google </a:t>
            </a:r>
            <a:r>
              <a:rPr lang="en-US" altLang="ja-JP" b="1" dirty="0" err="1"/>
              <a:t>Colab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CA0C37-6C68-4388-B735-790672A1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3A5005E-A8A2-4C40-B224-EFFEDED19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46" y="3512835"/>
            <a:ext cx="4284200" cy="33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646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647E85-7C08-4E26-BD78-03A2A2DFB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19" y="136524"/>
            <a:ext cx="8461208" cy="5333166"/>
          </a:xfrm>
        </p:spPr>
        <p:txBody>
          <a:bodyPr/>
          <a:lstStyle/>
          <a:p>
            <a:r>
              <a:rPr kumimoji="1" lang="ja-JP" altLang="en-US" dirty="0"/>
              <a:t>３つのニューラルネットワークの学習曲線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ニューロン数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>
                <a:solidFill>
                  <a:srgbClr val="0070C0"/>
                </a:solidFill>
              </a:rPr>
              <a:t>Baseline</a:t>
            </a:r>
            <a:r>
              <a:rPr lang="en-US" altLang="ja-JP" dirty="0">
                <a:solidFill>
                  <a:srgbClr val="0070C0"/>
                </a:solidFill>
              </a:rPr>
              <a:t>: 	1</a:t>
            </a:r>
            <a:r>
              <a:rPr lang="ja-JP" altLang="en-US" dirty="0">
                <a:solidFill>
                  <a:srgbClr val="0070C0"/>
                </a:solidFill>
              </a:rPr>
              <a:t>層目は</a:t>
            </a:r>
            <a:r>
              <a:rPr lang="en-US" altLang="ja-JP" b="1" dirty="0">
                <a:solidFill>
                  <a:srgbClr val="0070C0"/>
                </a:solidFill>
              </a:rPr>
              <a:t>16</a:t>
            </a:r>
            <a:r>
              <a:rPr lang="ja-JP" altLang="en-US" dirty="0">
                <a:solidFill>
                  <a:srgbClr val="0070C0"/>
                </a:solidFill>
              </a:rPr>
              <a:t>個，</a:t>
            </a:r>
            <a:r>
              <a:rPr lang="en-US" altLang="ja-JP" dirty="0">
                <a:solidFill>
                  <a:srgbClr val="0070C0"/>
                </a:solidFill>
              </a:rPr>
              <a:t> 2</a:t>
            </a:r>
            <a:r>
              <a:rPr lang="ja-JP" altLang="en-US" dirty="0">
                <a:solidFill>
                  <a:srgbClr val="0070C0"/>
                </a:solidFill>
              </a:rPr>
              <a:t>層目は</a:t>
            </a:r>
            <a:r>
              <a:rPr lang="en-US" altLang="ja-JP" b="1" dirty="0">
                <a:solidFill>
                  <a:srgbClr val="0070C0"/>
                </a:solidFill>
              </a:rPr>
              <a:t>16</a:t>
            </a:r>
            <a:r>
              <a:rPr lang="ja-JP" altLang="en-US" dirty="0">
                <a:solidFill>
                  <a:srgbClr val="0070C0"/>
                </a:solidFill>
              </a:rPr>
              <a:t>個</a:t>
            </a:r>
            <a:endParaRPr lang="en-US" altLang="ja-JP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>
                <a:solidFill>
                  <a:srgbClr val="FF6600"/>
                </a:solidFill>
              </a:rPr>
              <a:t>Smaller</a:t>
            </a:r>
            <a:r>
              <a:rPr lang="en-US" altLang="ja-JP" dirty="0">
                <a:solidFill>
                  <a:srgbClr val="FF6600"/>
                </a:solidFill>
              </a:rPr>
              <a:t>: 	1</a:t>
            </a:r>
            <a:r>
              <a:rPr lang="ja-JP" altLang="en-US" dirty="0">
                <a:solidFill>
                  <a:srgbClr val="FF6600"/>
                </a:solidFill>
              </a:rPr>
              <a:t>層目は</a:t>
            </a:r>
            <a:r>
              <a:rPr lang="en-US" altLang="ja-JP" b="1" dirty="0">
                <a:solidFill>
                  <a:srgbClr val="FF6600"/>
                </a:solidFill>
              </a:rPr>
              <a:t>4</a:t>
            </a:r>
            <a:r>
              <a:rPr lang="ja-JP" altLang="en-US" dirty="0">
                <a:solidFill>
                  <a:srgbClr val="FF6600"/>
                </a:solidFill>
              </a:rPr>
              <a:t>個，</a:t>
            </a:r>
            <a:r>
              <a:rPr lang="en-US" altLang="ja-JP" dirty="0">
                <a:solidFill>
                  <a:srgbClr val="FF6600"/>
                </a:solidFill>
              </a:rPr>
              <a:t> 2</a:t>
            </a:r>
            <a:r>
              <a:rPr lang="ja-JP" altLang="en-US" dirty="0">
                <a:solidFill>
                  <a:srgbClr val="FF6600"/>
                </a:solidFill>
              </a:rPr>
              <a:t>層目は</a:t>
            </a:r>
            <a:r>
              <a:rPr lang="en-US" altLang="ja-JP" b="1" dirty="0">
                <a:solidFill>
                  <a:srgbClr val="FF6600"/>
                </a:solidFill>
              </a:rPr>
              <a:t>4</a:t>
            </a:r>
            <a:r>
              <a:rPr lang="ja-JP" altLang="en-US" dirty="0">
                <a:solidFill>
                  <a:srgbClr val="FF6600"/>
                </a:solidFill>
              </a:rPr>
              <a:t>個</a:t>
            </a:r>
            <a:endParaRPr kumimoji="1" lang="ja-JP" altLang="en-US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</a:rPr>
              <a:t>Bigger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: 	1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層目は</a:t>
            </a: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</a:rPr>
              <a:t>512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個，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 2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層目は</a:t>
            </a: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</a:rPr>
              <a:t>512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個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b="1" u="sng" dirty="0">
                <a:solidFill>
                  <a:srgbClr val="FF0000"/>
                </a:solidFill>
              </a:rPr>
              <a:t>ニューロン数が多い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過学習</a:t>
            </a:r>
            <a:r>
              <a:rPr lang="ja-JP" altLang="en-US" dirty="0"/>
              <a:t>が</a:t>
            </a:r>
            <a:r>
              <a:rPr lang="ja-JP" altLang="en-US" b="1" u="sng" dirty="0">
                <a:solidFill>
                  <a:srgbClr val="FF0000"/>
                </a:solidFill>
              </a:rPr>
              <a:t>起きやすい</a:t>
            </a:r>
            <a:endParaRPr kumimoji="1" lang="en-US" altLang="ja-JP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895B45-770B-4A8D-9549-A280F9FC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1CDB02-352E-409A-9A04-8693FBA54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30" y="3422279"/>
            <a:ext cx="5180022" cy="33741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D56EE8-4126-43BA-97C0-448740B7C2FA}"/>
              </a:ext>
            </a:extLst>
          </p:cNvPr>
          <p:cNvSpPr txBox="1"/>
          <p:nvPr/>
        </p:nvSpPr>
        <p:spPr>
          <a:xfrm>
            <a:off x="6805247" y="606083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実線は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学習データ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32E5C6-31CC-4503-A9B6-AB62E14A52DE}"/>
              </a:ext>
            </a:extLst>
          </p:cNvPr>
          <p:cNvSpPr txBox="1"/>
          <p:nvPr/>
        </p:nvSpPr>
        <p:spPr>
          <a:xfrm>
            <a:off x="6805247" y="412066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点線は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検証データ</a:t>
            </a: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0152F8C1-D1E2-4948-A927-36CF8BBCF5E6}"/>
              </a:ext>
            </a:extLst>
          </p:cNvPr>
          <p:cNvSpPr/>
          <p:nvPr/>
        </p:nvSpPr>
        <p:spPr>
          <a:xfrm>
            <a:off x="5322771" y="6622181"/>
            <a:ext cx="596766" cy="235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31EBF78-881A-40C9-8ABE-5DAC34445B20}"/>
              </a:ext>
            </a:extLst>
          </p:cNvPr>
          <p:cNvSpPr txBox="1"/>
          <p:nvPr/>
        </p:nvSpPr>
        <p:spPr>
          <a:xfrm>
            <a:off x="6130575" y="653681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学習の繰り返し</a:t>
            </a:r>
          </a:p>
        </p:txBody>
      </p:sp>
    </p:spTree>
    <p:extLst>
      <p:ext uri="{BB962C8B-B14F-4D97-AF65-F5344CB8AC3E}">
        <p14:creationId xmlns:p14="http://schemas.microsoft.com/office/powerpoint/2010/main" val="3356953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4A4C3-23B1-42AC-A00A-925D82C5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考察の例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2CCA27-19C3-4385-92C4-03C451DD8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76" y="569572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次のグラフから次を読み取る</a:t>
            </a:r>
            <a:endParaRPr kumimoji="1" lang="en-US" altLang="ja-JP" dirty="0"/>
          </a:p>
          <a:p>
            <a:r>
              <a:rPr lang="ja-JP" altLang="en-US" b="1" dirty="0"/>
              <a:t>学習の繰り返し回数</a:t>
            </a:r>
            <a:r>
              <a:rPr lang="ja-JP" altLang="en-US" dirty="0"/>
              <a:t>はいくつがよさそうか？</a:t>
            </a:r>
            <a:endParaRPr lang="en-US" altLang="ja-JP" dirty="0"/>
          </a:p>
          <a:p>
            <a:r>
              <a:rPr kumimoji="1" lang="ja-JP" altLang="en-US" b="1" dirty="0"/>
              <a:t>過学習</a:t>
            </a:r>
            <a:r>
              <a:rPr kumimoji="1" lang="ja-JP" altLang="en-US" dirty="0"/>
              <a:t>は発生しているか、していないか？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06DEF3-C24F-4F1F-88E8-D585880D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ABD3537-5F5D-4B20-9105-999B1DEE3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53" y="2967525"/>
            <a:ext cx="5972700" cy="389047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EDEC79-618D-4F53-8608-13B8908A4938}"/>
              </a:ext>
            </a:extLst>
          </p:cNvPr>
          <p:cNvSpPr txBox="1"/>
          <p:nvPr/>
        </p:nvSpPr>
        <p:spPr>
          <a:xfrm>
            <a:off x="-3376" y="474405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精度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60E407-ACA8-49AC-9758-990BE2C1AE03}"/>
              </a:ext>
            </a:extLst>
          </p:cNvPr>
          <p:cNvSpPr txBox="1"/>
          <p:nvPr/>
        </p:nvSpPr>
        <p:spPr>
          <a:xfrm>
            <a:off x="31996" y="288100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良くない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A87245-884F-4CEF-BACF-4A8B2DF38323}"/>
              </a:ext>
            </a:extLst>
          </p:cNvPr>
          <p:cNvSpPr txBox="1"/>
          <p:nvPr/>
        </p:nvSpPr>
        <p:spPr>
          <a:xfrm>
            <a:off x="679399" y="635635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良い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21684F7-5D5B-4CBF-9ACA-4DC80B9E7175}"/>
              </a:ext>
            </a:extLst>
          </p:cNvPr>
          <p:cNvSpPr txBox="1"/>
          <p:nvPr/>
        </p:nvSpPr>
        <p:spPr>
          <a:xfrm>
            <a:off x="1296821" y="3142617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1.0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15991C5-42B8-44A4-B232-A09C71F9C3AA}"/>
              </a:ext>
            </a:extLst>
          </p:cNvPr>
          <p:cNvSpPr txBox="1"/>
          <p:nvPr/>
        </p:nvSpPr>
        <p:spPr>
          <a:xfrm>
            <a:off x="1296821" y="5995489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44E86B8-2A68-4FC2-83DA-5C240F4C493B}"/>
              </a:ext>
            </a:extLst>
          </p:cNvPr>
          <p:cNvSpPr txBox="1"/>
          <p:nvPr/>
        </p:nvSpPr>
        <p:spPr>
          <a:xfrm>
            <a:off x="6966122" y="591909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実線は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学習データ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7FACADB-9AAA-456D-9D63-FBD6030E18FE}"/>
              </a:ext>
            </a:extLst>
          </p:cNvPr>
          <p:cNvSpPr txBox="1"/>
          <p:nvPr/>
        </p:nvSpPr>
        <p:spPr>
          <a:xfrm>
            <a:off x="6966122" y="397892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点線は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検証データ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9E33410C-E758-4E41-BB09-4F790F2970AE}"/>
              </a:ext>
            </a:extLst>
          </p:cNvPr>
          <p:cNvSpPr/>
          <p:nvPr/>
        </p:nvSpPr>
        <p:spPr>
          <a:xfrm>
            <a:off x="5960756" y="6604080"/>
            <a:ext cx="596766" cy="235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DAF612D-F0C8-479F-A760-496DCF6460F1}"/>
              </a:ext>
            </a:extLst>
          </p:cNvPr>
          <p:cNvSpPr txBox="1"/>
          <p:nvPr/>
        </p:nvSpPr>
        <p:spPr>
          <a:xfrm>
            <a:off x="6768560" y="651870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学習の繰り返し</a:t>
            </a:r>
          </a:p>
        </p:txBody>
      </p:sp>
    </p:spTree>
    <p:extLst>
      <p:ext uri="{BB962C8B-B14F-4D97-AF65-F5344CB8AC3E}">
        <p14:creationId xmlns:p14="http://schemas.microsoft.com/office/powerpoint/2010/main" val="24060191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E836BB-B582-464D-A27A-C68F6CD4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過学習の防止に役立つ技術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CB422D-DDB0-47A0-ABB6-CA4F0688B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データの拡張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　教師データの</a:t>
            </a:r>
            <a:r>
              <a:rPr lang="zh-TW" altLang="en-US" b="1" dirty="0"/>
              <a:t>拡張（増量）</a:t>
            </a:r>
            <a:r>
              <a:rPr lang="ja-JP" altLang="en-US" b="1" dirty="0"/>
              <a:t>と再学習による解決</a:t>
            </a:r>
            <a:endParaRPr lang="en-US" altLang="ja-JP" dirty="0"/>
          </a:p>
          <a:p>
            <a:r>
              <a:rPr kumimoji="1" lang="ja-JP" altLang="en-US" dirty="0"/>
              <a:t>ドロップアウト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学習の途中で，</a:t>
            </a:r>
            <a:r>
              <a:rPr lang="ja-JP" altLang="en-US" b="1" dirty="0"/>
              <a:t>ニューロン間の結合をランダムに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　無効化する</a:t>
            </a:r>
            <a:r>
              <a:rPr lang="ja-JP" altLang="en-US" dirty="0"/>
              <a:t>ことで解決</a:t>
            </a:r>
            <a:endParaRPr lang="en-US" altLang="ja-JP" dirty="0"/>
          </a:p>
          <a:p>
            <a:r>
              <a:rPr kumimoji="1" lang="ja-JP" altLang="en-US" dirty="0"/>
              <a:t>その他（正則化など）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7CEFAD-7854-45F3-AF88-C5A472FC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8426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AB6E68-4200-4907-B7B7-E7CB42CD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B84B8D-A199-4F06-BA5F-04B192BC3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ドロップアウト</a:t>
            </a:r>
            <a:r>
              <a:rPr kumimoji="1" lang="ja-JP" altLang="en-US" dirty="0"/>
              <a:t>等の技術により，過学習を緩和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166C52-10E7-4508-B58A-09F55645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74171C0-C000-41A7-AF3A-BAFB0C963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44" y="1606456"/>
            <a:ext cx="6102664" cy="364508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8750E5-3D89-40FA-8E9F-4876710C1413}"/>
              </a:ext>
            </a:extLst>
          </p:cNvPr>
          <p:cNvSpPr txBox="1"/>
          <p:nvPr/>
        </p:nvSpPr>
        <p:spPr>
          <a:xfrm>
            <a:off x="547652" y="5611636"/>
            <a:ext cx="7366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青：ドロップアウト等</a:t>
            </a:r>
            <a:r>
              <a:rPr kumimoji="1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なし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オレンジ：ドロップアウト等</a:t>
            </a:r>
            <a:r>
              <a:rPr kumimoji="1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あり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B48A76F3-6E9A-4FBC-A1B7-2B86FC57C0EE}"/>
              </a:ext>
            </a:extLst>
          </p:cNvPr>
          <p:cNvSpPr/>
          <p:nvPr/>
        </p:nvSpPr>
        <p:spPr>
          <a:xfrm>
            <a:off x="5418010" y="5310565"/>
            <a:ext cx="596766" cy="235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36A8BD-CECF-48A7-B276-4E07C9EA6D7A}"/>
              </a:ext>
            </a:extLst>
          </p:cNvPr>
          <p:cNvSpPr txBox="1"/>
          <p:nvPr/>
        </p:nvSpPr>
        <p:spPr>
          <a:xfrm>
            <a:off x="6225814" y="522519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学習の繰り返し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94F27A4-B022-43D8-90B6-9269BFD351FF}"/>
              </a:ext>
            </a:extLst>
          </p:cNvPr>
          <p:cNvSpPr txBox="1"/>
          <p:nvPr/>
        </p:nvSpPr>
        <p:spPr>
          <a:xfrm>
            <a:off x="6790830" y="424193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実線は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学習データ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3A2E72C-4C14-4721-B266-3F827FFB0455}"/>
              </a:ext>
            </a:extLst>
          </p:cNvPr>
          <p:cNvSpPr txBox="1"/>
          <p:nvPr/>
        </p:nvSpPr>
        <p:spPr>
          <a:xfrm>
            <a:off x="6790830" y="230176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点線は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検証データ</a:t>
            </a:r>
          </a:p>
        </p:txBody>
      </p:sp>
    </p:spTree>
    <p:extLst>
      <p:ext uri="{BB962C8B-B14F-4D97-AF65-F5344CB8AC3E}">
        <p14:creationId xmlns:p14="http://schemas.microsoft.com/office/powerpoint/2010/main" val="426934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81506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１０種類に分類するニューラルネットワーク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059019" y="250212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059019" y="327162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059019" y="404112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054122" y="541869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5713293" y="250212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5713293" y="3289055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843517" y="357139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85769" y="361556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526020" y="442031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68272" y="443956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781203" y="6197244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3425380" y="2798510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2808551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25380" y="2798510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3518953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13498" y="2798510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420483" y="2798510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3425380" y="3585438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3420483" y="3585438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180061" y="174721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3785704" y="536308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5713293" y="49014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5849616" y="4111719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5849075" y="4349167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5849616" y="4606794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stCxn id="17" idx="3"/>
            <a:endCxn id="44" idx="1"/>
          </p:cNvCxnSpPr>
          <p:nvPr/>
        </p:nvCxnSpPr>
        <p:spPr>
          <a:xfrm>
            <a:off x="3425380" y="2798512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>
            <a:off x="3425380" y="3568008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stCxn id="19" idx="3"/>
            <a:endCxn id="44" idx="1"/>
          </p:cNvCxnSpPr>
          <p:nvPr/>
        </p:nvCxnSpPr>
        <p:spPr>
          <a:xfrm>
            <a:off x="3425380" y="4337504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stCxn id="20" idx="3"/>
            <a:endCxn id="44" idx="1"/>
          </p:cNvCxnSpPr>
          <p:nvPr/>
        </p:nvCxnSpPr>
        <p:spPr>
          <a:xfrm flipV="1">
            <a:off x="3420483" y="5197833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5BCA330-9C50-477C-B867-4448A9D0CC8A}"/>
              </a:ext>
            </a:extLst>
          </p:cNvPr>
          <p:cNvSpPr txBox="1"/>
          <p:nvPr/>
        </p:nvSpPr>
        <p:spPr>
          <a:xfrm>
            <a:off x="2465221" y="174452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A902E25E-A77B-4843-AF59-DCB3ADEE5D07}"/>
              </a:ext>
            </a:extLst>
          </p:cNvPr>
          <p:cNvSpPr/>
          <p:nvPr/>
        </p:nvSpPr>
        <p:spPr>
          <a:xfrm>
            <a:off x="3172305" y="4727493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3BF57C04-3EA6-4E52-B541-CD57A410EC60}"/>
              </a:ext>
            </a:extLst>
          </p:cNvPr>
          <p:cNvSpPr/>
          <p:nvPr/>
        </p:nvSpPr>
        <p:spPr>
          <a:xfrm>
            <a:off x="3171764" y="4964941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9857788-9EBF-4029-BD5F-67807C413048}"/>
              </a:ext>
            </a:extLst>
          </p:cNvPr>
          <p:cNvSpPr/>
          <p:nvPr/>
        </p:nvSpPr>
        <p:spPr>
          <a:xfrm>
            <a:off x="3172305" y="5222568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35D8CCF-7151-4B21-82AC-56ED1939AA4D}"/>
              </a:ext>
            </a:extLst>
          </p:cNvPr>
          <p:cNvSpPr txBox="1"/>
          <p:nvPr/>
        </p:nvSpPr>
        <p:spPr>
          <a:xfrm>
            <a:off x="5436541" y="56437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2302889" y="2427045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F8B52AE-7369-49E8-A04C-6CA23D03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06" y="2419049"/>
            <a:ext cx="640135" cy="3224670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1593629-3643-42B9-9759-718DDC664E1D}"/>
              </a:ext>
            </a:extLst>
          </p:cNvPr>
          <p:cNvSpPr txBox="1"/>
          <p:nvPr/>
        </p:nvSpPr>
        <p:spPr>
          <a:xfrm flipH="1">
            <a:off x="2465221" y="1010438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</p:spTree>
    <p:extLst>
      <p:ext uri="{BB962C8B-B14F-4D97-AF65-F5344CB8AC3E}">
        <p14:creationId xmlns:p14="http://schemas.microsoft.com/office/powerpoint/2010/main" val="398794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8B52AE-7369-49E8-A04C-6CA23D03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06" y="2419049"/>
            <a:ext cx="640135" cy="322467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81506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１０種類に分類するニューラルネットワーク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059019" y="250212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059019" y="327162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059019" y="404112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054122" y="541869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5713293" y="2502127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5713293" y="3289055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843517" y="357139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85769" y="361556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526020" y="442031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68272" y="443956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781203" y="6197244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3425380" y="2798510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2808551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25380" y="2798510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3518953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13498" y="2798510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420483" y="2798510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3425380" y="3585438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3420483" y="3585438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180061" y="174721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3785704" y="536308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5713293" y="49014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5849616" y="4111719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5849075" y="4349167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5849616" y="4606794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stCxn id="17" idx="3"/>
            <a:endCxn id="44" idx="1"/>
          </p:cNvCxnSpPr>
          <p:nvPr/>
        </p:nvCxnSpPr>
        <p:spPr>
          <a:xfrm>
            <a:off x="3425380" y="2798512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>
            <a:off x="3425380" y="3568008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stCxn id="19" idx="3"/>
            <a:endCxn id="44" idx="1"/>
          </p:cNvCxnSpPr>
          <p:nvPr/>
        </p:nvCxnSpPr>
        <p:spPr>
          <a:xfrm>
            <a:off x="3425380" y="4337504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stCxn id="20" idx="3"/>
            <a:endCxn id="44" idx="1"/>
          </p:cNvCxnSpPr>
          <p:nvPr/>
        </p:nvCxnSpPr>
        <p:spPr>
          <a:xfrm flipV="1">
            <a:off x="3420483" y="5197833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5BCA330-9C50-477C-B867-4448A9D0CC8A}"/>
              </a:ext>
            </a:extLst>
          </p:cNvPr>
          <p:cNvSpPr txBox="1"/>
          <p:nvPr/>
        </p:nvSpPr>
        <p:spPr>
          <a:xfrm>
            <a:off x="2465221" y="174452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A902E25E-A77B-4843-AF59-DCB3ADEE5D07}"/>
              </a:ext>
            </a:extLst>
          </p:cNvPr>
          <p:cNvSpPr/>
          <p:nvPr/>
        </p:nvSpPr>
        <p:spPr>
          <a:xfrm>
            <a:off x="3172305" y="4727493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3BF57C04-3EA6-4E52-B541-CD57A410EC60}"/>
              </a:ext>
            </a:extLst>
          </p:cNvPr>
          <p:cNvSpPr/>
          <p:nvPr/>
        </p:nvSpPr>
        <p:spPr>
          <a:xfrm>
            <a:off x="3171764" y="4964941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9857788-9EBF-4029-BD5F-67807C413048}"/>
              </a:ext>
            </a:extLst>
          </p:cNvPr>
          <p:cNvSpPr/>
          <p:nvPr/>
        </p:nvSpPr>
        <p:spPr>
          <a:xfrm>
            <a:off x="3172305" y="5222568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35D8CCF-7151-4B21-82AC-56ED1939AA4D}"/>
              </a:ext>
            </a:extLst>
          </p:cNvPr>
          <p:cNvSpPr txBox="1"/>
          <p:nvPr/>
        </p:nvSpPr>
        <p:spPr>
          <a:xfrm>
            <a:off x="5436541" y="56437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2302889" y="2427045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1593629-3643-42B9-9759-718DDC664E1D}"/>
              </a:ext>
            </a:extLst>
          </p:cNvPr>
          <p:cNvSpPr txBox="1"/>
          <p:nvPr/>
        </p:nvSpPr>
        <p:spPr>
          <a:xfrm flipH="1">
            <a:off x="2465221" y="1010438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5E6867D-0BBA-454D-871A-CCFD4FF2E5A0}"/>
              </a:ext>
            </a:extLst>
          </p:cNvPr>
          <p:cNvSpPr txBox="1"/>
          <p:nvPr/>
        </p:nvSpPr>
        <p:spPr>
          <a:xfrm flipH="1">
            <a:off x="7102217" y="2863692"/>
            <a:ext cx="184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出力は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74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8B52AE-7369-49E8-A04C-6CA23D03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06" y="2419049"/>
            <a:ext cx="640135" cy="322467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81506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１０種類に分類するニューラルネットワーク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059019" y="250212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059019" y="327162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059019" y="404112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054122" y="541869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5713293" y="250212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5713293" y="3289055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843517" y="357139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85769" y="361556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526020" y="442031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68272" y="443956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781203" y="6197244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3425380" y="2798510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2808551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25380" y="2798510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3518953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13498" y="2798510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420483" y="2798510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3425380" y="3585438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3420483" y="3585438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180061" y="174721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3785704" y="536308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5713293" y="49014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5849616" y="4111719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5849075" y="4349167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5849616" y="4606794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stCxn id="17" idx="3"/>
            <a:endCxn id="44" idx="1"/>
          </p:cNvCxnSpPr>
          <p:nvPr/>
        </p:nvCxnSpPr>
        <p:spPr>
          <a:xfrm>
            <a:off x="3425380" y="2798512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>
            <a:off x="3425380" y="3568008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stCxn id="19" idx="3"/>
            <a:endCxn id="44" idx="1"/>
          </p:cNvCxnSpPr>
          <p:nvPr/>
        </p:nvCxnSpPr>
        <p:spPr>
          <a:xfrm>
            <a:off x="3425380" y="4337504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stCxn id="20" idx="3"/>
            <a:endCxn id="44" idx="1"/>
          </p:cNvCxnSpPr>
          <p:nvPr/>
        </p:nvCxnSpPr>
        <p:spPr>
          <a:xfrm flipV="1">
            <a:off x="3420483" y="5197833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5BCA330-9C50-477C-B867-4448A9D0CC8A}"/>
              </a:ext>
            </a:extLst>
          </p:cNvPr>
          <p:cNvSpPr txBox="1"/>
          <p:nvPr/>
        </p:nvSpPr>
        <p:spPr>
          <a:xfrm>
            <a:off x="2465221" y="174452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A902E25E-A77B-4843-AF59-DCB3ADEE5D07}"/>
              </a:ext>
            </a:extLst>
          </p:cNvPr>
          <p:cNvSpPr/>
          <p:nvPr/>
        </p:nvSpPr>
        <p:spPr>
          <a:xfrm>
            <a:off x="3172305" y="4727493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3BF57C04-3EA6-4E52-B541-CD57A410EC60}"/>
              </a:ext>
            </a:extLst>
          </p:cNvPr>
          <p:cNvSpPr/>
          <p:nvPr/>
        </p:nvSpPr>
        <p:spPr>
          <a:xfrm>
            <a:off x="3171764" y="4964941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9857788-9EBF-4029-BD5F-67807C413048}"/>
              </a:ext>
            </a:extLst>
          </p:cNvPr>
          <p:cNvSpPr/>
          <p:nvPr/>
        </p:nvSpPr>
        <p:spPr>
          <a:xfrm>
            <a:off x="3172305" y="5222568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35D8CCF-7151-4B21-82AC-56ED1939AA4D}"/>
              </a:ext>
            </a:extLst>
          </p:cNvPr>
          <p:cNvSpPr txBox="1"/>
          <p:nvPr/>
        </p:nvSpPr>
        <p:spPr>
          <a:xfrm>
            <a:off x="5436541" y="56437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2302889" y="2427045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1593629-3643-42B9-9759-718DDC664E1D}"/>
              </a:ext>
            </a:extLst>
          </p:cNvPr>
          <p:cNvSpPr txBox="1"/>
          <p:nvPr/>
        </p:nvSpPr>
        <p:spPr>
          <a:xfrm flipH="1">
            <a:off x="2465221" y="1010438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D824854-3D25-45F1-B528-BD3D9B28CC6D}"/>
              </a:ext>
            </a:extLst>
          </p:cNvPr>
          <p:cNvSpPr txBox="1"/>
          <p:nvPr/>
        </p:nvSpPr>
        <p:spPr>
          <a:xfrm flipH="1">
            <a:off x="7102217" y="2863692"/>
            <a:ext cx="184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出力は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91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8B52AE-7369-49E8-A04C-6CA23D03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06" y="2419049"/>
            <a:ext cx="640135" cy="322467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81506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１０種類に分類するニューラルネットワーク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059019" y="250212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059019" y="327162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059019" y="404112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054122" y="541869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5713293" y="250212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5713293" y="3289055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843517" y="357139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85769" y="361556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526020" y="442031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68272" y="443956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781203" y="6197244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3425380" y="2798510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2808551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25380" y="2798510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3518953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13498" y="2798510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420483" y="2798510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3425380" y="3585438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3420483" y="3585438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180061" y="174721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3785704" y="536308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5713293" y="4926185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5849616" y="4111719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5849075" y="4349167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5849616" y="4606794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stCxn id="17" idx="3"/>
            <a:endCxn id="44" idx="1"/>
          </p:cNvCxnSpPr>
          <p:nvPr/>
        </p:nvCxnSpPr>
        <p:spPr>
          <a:xfrm>
            <a:off x="3425380" y="2798512"/>
            <a:ext cx="2287913" cy="242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>
            <a:off x="3425380" y="3568008"/>
            <a:ext cx="2287913" cy="1654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stCxn id="19" idx="3"/>
            <a:endCxn id="44" idx="1"/>
          </p:cNvCxnSpPr>
          <p:nvPr/>
        </p:nvCxnSpPr>
        <p:spPr>
          <a:xfrm>
            <a:off x="3425380" y="4337504"/>
            <a:ext cx="2287913" cy="885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stCxn id="20" idx="3"/>
            <a:endCxn id="44" idx="1"/>
          </p:cNvCxnSpPr>
          <p:nvPr/>
        </p:nvCxnSpPr>
        <p:spPr>
          <a:xfrm flipV="1">
            <a:off x="3420483" y="5222568"/>
            <a:ext cx="2292810" cy="49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5BCA330-9C50-477C-B867-4448A9D0CC8A}"/>
              </a:ext>
            </a:extLst>
          </p:cNvPr>
          <p:cNvSpPr txBox="1"/>
          <p:nvPr/>
        </p:nvSpPr>
        <p:spPr>
          <a:xfrm>
            <a:off x="2465221" y="174452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A902E25E-A77B-4843-AF59-DCB3ADEE5D07}"/>
              </a:ext>
            </a:extLst>
          </p:cNvPr>
          <p:cNvSpPr/>
          <p:nvPr/>
        </p:nvSpPr>
        <p:spPr>
          <a:xfrm>
            <a:off x="3172305" y="4727493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3BF57C04-3EA6-4E52-B541-CD57A410EC60}"/>
              </a:ext>
            </a:extLst>
          </p:cNvPr>
          <p:cNvSpPr/>
          <p:nvPr/>
        </p:nvSpPr>
        <p:spPr>
          <a:xfrm>
            <a:off x="3171764" y="4964941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9857788-9EBF-4029-BD5F-67807C413048}"/>
              </a:ext>
            </a:extLst>
          </p:cNvPr>
          <p:cNvSpPr/>
          <p:nvPr/>
        </p:nvSpPr>
        <p:spPr>
          <a:xfrm>
            <a:off x="3172305" y="5222568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35D8CCF-7151-4B21-82AC-56ED1939AA4D}"/>
              </a:ext>
            </a:extLst>
          </p:cNvPr>
          <p:cNvSpPr txBox="1"/>
          <p:nvPr/>
        </p:nvSpPr>
        <p:spPr>
          <a:xfrm>
            <a:off x="5436541" y="56437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2302889" y="2427045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1593629-3643-42B9-9759-718DDC664E1D}"/>
              </a:ext>
            </a:extLst>
          </p:cNvPr>
          <p:cNvSpPr txBox="1"/>
          <p:nvPr/>
        </p:nvSpPr>
        <p:spPr>
          <a:xfrm flipH="1">
            <a:off x="2465221" y="1010438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D334EC2-5643-4C40-B85A-3DDBA6EDCEB9}"/>
              </a:ext>
            </a:extLst>
          </p:cNvPr>
          <p:cNvSpPr txBox="1"/>
          <p:nvPr/>
        </p:nvSpPr>
        <p:spPr>
          <a:xfrm flipH="1">
            <a:off x="7102217" y="2863692"/>
            <a:ext cx="184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出力は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44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251"/>
          </a:xfrm>
        </p:spPr>
        <p:txBody>
          <a:bodyPr/>
          <a:lstStyle/>
          <a:p>
            <a:r>
              <a:rPr lang="en-US" altLang="ja-JP" dirty="0"/>
              <a:t>12-3 </a:t>
            </a:r>
            <a:r>
              <a:rPr lang="ja-JP" altLang="en-US" dirty="0"/>
              <a:t>ニューラルネットワークの学習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字幕 5">
            <a:extLst>
              <a:ext uri="{FF2B5EF4-FFF2-40B4-BE49-F238E27FC236}">
                <a16:creationId xmlns:a16="http://schemas.microsoft.com/office/drawing/2014/main" id="{4C77BE5D-1D0C-4452-8F98-1E13943E00A2}"/>
              </a:ext>
            </a:extLst>
          </p:cNvPr>
          <p:cNvSpPr txBox="1">
            <a:spLocks/>
          </p:cNvSpPr>
          <p:nvPr/>
        </p:nvSpPr>
        <p:spPr>
          <a:xfrm>
            <a:off x="1143000" y="2954620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（人工知能の基本）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URL: https://www.kkaneko.jp/a/cs/index.html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214B82-0171-4702-ABFC-11329ED67513}"/>
              </a:ext>
            </a:extLst>
          </p:cNvPr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AC80BCC8-ADD2-43B4-884A-1F9C5044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4D0CB19-01A8-4246-B87F-EBA9DF333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20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2015</Words>
  <Application>Microsoft Office PowerPoint</Application>
  <PresentationFormat>画面に合わせる (4:3)</PresentationFormat>
  <Paragraphs>404</Paragraphs>
  <Slides>49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49</vt:i4>
      </vt:variant>
    </vt:vector>
  </HeadingPairs>
  <TitlesOfParts>
    <vt:vector size="56" baseType="lpstr">
      <vt:lpstr>メイリオ</vt:lpstr>
      <vt:lpstr>游ゴシック</vt:lpstr>
      <vt:lpstr>Arial</vt:lpstr>
      <vt:lpstr>Calibri</vt:lpstr>
      <vt:lpstr>Segoe UI</vt:lpstr>
      <vt:lpstr>Office テーマ</vt:lpstr>
      <vt:lpstr>1_Office テーマ</vt:lpstr>
      <vt:lpstr>12-1 第１２回の内容 </vt:lpstr>
      <vt:lpstr>第１２回の内容</vt:lpstr>
      <vt:lpstr>12-2 ニューラルネットワークを用いた分類</vt:lpstr>
      <vt:lpstr>１０種類の中から１つに分類する場合</vt:lpstr>
      <vt:lpstr>１０種類に分類するニューラルネットワーク</vt:lpstr>
      <vt:lpstr>１０種類に分類するニューラルネットワーク</vt:lpstr>
      <vt:lpstr>１０種類に分類するニューラルネットワーク</vt:lpstr>
      <vt:lpstr>１０種類に分類するニューラルネットワーク</vt:lpstr>
      <vt:lpstr>12-3 ニューラルネットワークの学習</vt:lpstr>
      <vt:lpstr>層が直列になっているニューラルネットワーク</vt:lpstr>
      <vt:lpstr>１０種類に分類するニューラルネットワーク</vt:lpstr>
      <vt:lpstr>ニューラルネットワークの学習</vt:lpstr>
      <vt:lpstr>ニューラルネットワークの学習</vt:lpstr>
      <vt:lpstr>学習不足</vt:lpstr>
      <vt:lpstr>学習と検証</vt:lpstr>
      <vt:lpstr>前準備</vt:lpstr>
      <vt:lpstr>手順</vt:lpstr>
      <vt:lpstr>手順</vt:lpstr>
      <vt:lpstr>PowerPoint プレゼンテーション</vt:lpstr>
      <vt:lpstr>ニューラルネットワークの例</vt:lpstr>
      <vt:lpstr>ニューラルネットワークを作成するプログラム</vt:lpstr>
      <vt:lpstr>ニューラルネットワークの学習の様子</vt:lpstr>
      <vt:lpstr>検証</vt:lpstr>
      <vt:lpstr>ニューラルネットワークによる分類の様子</vt:lpstr>
      <vt:lpstr>実験１</vt:lpstr>
      <vt:lpstr>実験２</vt:lpstr>
      <vt:lpstr>12-4 ニューラルネットワーク を用いた画像分類</vt:lpstr>
      <vt:lpstr>画像分類</vt:lpstr>
      <vt:lpstr>ここで行う画像の分類</vt:lpstr>
      <vt:lpstr>前準備</vt:lpstr>
      <vt:lpstr>手順</vt:lpstr>
      <vt:lpstr>PowerPoint プレゼンテーション</vt:lpstr>
      <vt:lpstr>ニューラルネットワークの例</vt:lpstr>
      <vt:lpstr>ニューラルネットワークを作成するプログラム</vt:lpstr>
      <vt:lpstr>ニューラルネットワークの学習の様子</vt:lpstr>
      <vt:lpstr>ニューラルネットワークによる予測の様子</vt:lpstr>
      <vt:lpstr>12-5 学習不足と過学習</vt:lpstr>
      <vt:lpstr>ニューラルネットワークの学習で気を付けること</vt:lpstr>
      <vt:lpstr>ニューラルネットワークの学習</vt:lpstr>
      <vt:lpstr>学習不足</vt:lpstr>
      <vt:lpstr>過学習</vt:lpstr>
      <vt:lpstr>過学習なし</vt:lpstr>
      <vt:lpstr>過学習あり</vt:lpstr>
      <vt:lpstr>PowerPoint プレゼンテーション</vt:lpstr>
      <vt:lpstr>手順</vt:lpstr>
      <vt:lpstr>PowerPoint プレゼンテーション</vt:lpstr>
      <vt:lpstr>考察の例</vt:lpstr>
      <vt:lpstr>過学習の防止に役立つ技術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mi-6 述語，Prolog</dc:title>
  <dc:creator>kunihiko</dc:creator>
  <cp:lastModifiedBy>邦彦 金子</cp:lastModifiedBy>
  <cp:revision>84</cp:revision>
  <cp:lastPrinted>2020-05-07T11:56:39Z</cp:lastPrinted>
  <dcterms:created xsi:type="dcterms:W3CDTF">2020-05-07T06:42:29Z</dcterms:created>
  <dcterms:modified xsi:type="dcterms:W3CDTF">2021-07-20T00:20:12Z</dcterms:modified>
</cp:coreProperties>
</file>