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33"/>
  </p:notesMasterIdLst>
  <p:sldIdLst>
    <p:sldId id="947" r:id="rId3"/>
    <p:sldId id="1279" r:id="rId4"/>
    <p:sldId id="1356" r:id="rId5"/>
    <p:sldId id="821" r:id="rId6"/>
    <p:sldId id="1348" r:id="rId7"/>
    <p:sldId id="837" r:id="rId8"/>
    <p:sldId id="838" r:id="rId9"/>
    <p:sldId id="1358" r:id="rId10"/>
    <p:sldId id="2057" r:id="rId11"/>
    <p:sldId id="1378" r:id="rId12"/>
    <p:sldId id="1754" r:id="rId13"/>
    <p:sldId id="2017" r:id="rId14"/>
    <p:sldId id="2058" r:id="rId15"/>
    <p:sldId id="2059" r:id="rId16"/>
    <p:sldId id="1891" r:id="rId17"/>
    <p:sldId id="1815" r:id="rId18"/>
    <p:sldId id="974" r:id="rId19"/>
    <p:sldId id="1843" r:id="rId20"/>
    <p:sldId id="2023" r:id="rId21"/>
    <p:sldId id="2024" r:id="rId22"/>
    <p:sldId id="1844" r:id="rId23"/>
    <p:sldId id="1316" r:id="rId24"/>
    <p:sldId id="1774" r:id="rId25"/>
    <p:sldId id="1775" r:id="rId26"/>
    <p:sldId id="1776" r:id="rId27"/>
    <p:sldId id="1934" r:id="rId28"/>
    <p:sldId id="1935" r:id="rId29"/>
    <p:sldId id="1397" r:id="rId30"/>
    <p:sldId id="823" r:id="rId31"/>
    <p:sldId id="2019" r:id="rId3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66" d="100"/>
          <a:sy n="66" d="100"/>
        </p:scale>
        <p:origin x="196" y="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44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2024/11/4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388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28062-547F-72A0-B09C-27E13D89E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CE9E2BF-F4D8-8B73-4A94-2937EB0BC1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731D979-D2BC-DD66-F243-FAE73A7BD4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9D1B86-7B3E-ED91-894E-176C96DE2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270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2024/11/4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2024/11/4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229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96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231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99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2024/11/4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9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f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trinket.io/python/0fd59392c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trinket.io/python/6c652f1c2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/94d1563844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/2b804ab19a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/597e5771f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/4e3559f879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/bdcce27488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26215" y="52118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sz="4000"/>
              <a:t>1. </a:t>
            </a:r>
            <a:r>
              <a:rPr lang="ja-JP" altLang="en-US" sz="4000"/>
              <a:t>プログラミング</a:t>
            </a:r>
            <a:r>
              <a:rPr lang="ja-JP" altLang="en-US" sz="4000" dirty="0"/>
              <a:t>の基礎と </a:t>
            </a:r>
            <a:r>
              <a:rPr lang="en-US" altLang="ja-JP" sz="4000" dirty="0"/>
              <a:t>Python </a:t>
            </a:r>
            <a:r>
              <a:rPr lang="ja-JP" altLang="en-US" sz="4000" dirty="0"/>
              <a:t>言語入門：創造的なデジタルスキル</a:t>
            </a:r>
          </a:p>
        </p:txBody>
      </p:sp>
      <p:sp>
        <p:nvSpPr>
          <p:cNvPr id="10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3415" y="3000858"/>
            <a:ext cx="6858000" cy="1655762"/>
          </a:xfrm>
        </p:spPr>
        <p:txBody>
          <a:bodyPr>
            <a:noAutofit/>
          </a:bodyPr>
          <a:lstStyle/>
          <a:p>
            <a:r>
              <a:rPr lang="en-US" altLang="ja-JP" dirty="0"/>
              <a:t>Python</a:t>
            </a:r>
            <a:r>
              <a:rPr lang="ja-JP" altLang="en-US" dirty="0"/>
              <a:t>プログラミング講座：基礎から応用まで</a:t>
            </a:r>
            <a:r>
              <a:rPr lang="en-US" altLang="ja-JP" dirty="0"/>
              <a:t>(</a:t>
            </a:r>
            <a:r>
              <a:rPr lang="ja-JP" altLang="en-US" dirty="0"/>
              <a:t>全</a:t>
            </a:r>
            <a:r>
              <a:rPr lang="en-US" altLang="ja-JP" dirty="0"/>
              <a:t>15</a:t>
            </a:r>
            <a:r>
              <a:rPr lang="ja-JP" altLang="en-US" dirty="0"/>
              <a:t>回</a:t>
            </a:r>
            <a:r>
              <a:rPr lang="en-US" altLang="ja-JP" dirty="0"/>
              <a:t>)</a:t>
            </a:r>
          </a:p>
          <a:p>
            <a:r>
              <a:rPr lang="en-US" altLang="ja-JP" dirty="0"/>
              <a:t>URL:</a:t>
            </a:r>
            <a:r>
              <a:rPr lang="ja-JP" altLang="en-US" dirty="0"/>
              <a:t> </a:t>
            </a:r>
            <a:r>
              <a:rPr lang="en-US" altLang="ja-JP" dirty="0">
                <a:hlinkClick r:id="rId3"/>
              </a:rPr>
              <a:t>https://www.kkaneko.jp/pro/pf/index.html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lvl="0"/>
            <a:fld id="{55940FB6-D91C-4C45-82A6-6C3F63B50793}" type="slidenum">
              <a:rPr lang="ja-JP" altLang="en-US" noProof="0" smtClean="0"/>
              <a:pPr lvl="0"/>
              <a:t>1</a:t>
            </a:fld>
            <a:endParaRPr lang="ja-JP" altLang="en-US" noProof="0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1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F8AC9A-61D3-2765-9D09-6A1145EE2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15" y="221838"/>
            <a:ext cx="8450085" cy="557296"/>
          </a:xfrm>
        </p:spPr>
        <p:txBody>
          <a:bodyPr/>
          <a:lstStyle/>
          <a:p>
            <a:r>
              <a:rPr lang="ja-JP" altLang="en-US" dirty="0"/>
              <a:t>プログラミング</a:t>
            </a:r>
            <a:r>
              <a:rPr kumimoji="1" lang="ja-JP" altLang="en-US" dirty="0"/>
              <a:t>の</a:t>
            </a:r>
            <a:r>
              <a:rPr lang="ja-JP" altLang="en-US" dirty="0"/>
              <a:t>達成感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EF1E50-D59B-448E-4BF5-7DFD7D58B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15" y="1120140"/>
            <a:ext cx="8528290" cy="567624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dirty="0"/>
              <a:t>自分のアイデアを形に</a:t>
            </a:r>
            <a:r>
              <a:rPr lang="ja-JP" altLang="en-US" sz="2400" dirty="0"/>
              <a:t>することで得られる</a:t>
            </a:r>
            <a:r>
              <a:rPr lang="ja-JP" altLang="en-US" sz="2400" b="1" dirty="0"/>
              <a:t>達成感</a:t>
            </a:r>
            <a:endParaRPr lang="en-US" altLang="ja-JP" sz="2400" b="1" dirty="0"/>
          </a:p>
          <a:p>
            <a:pPr>
              <a:spcBef>
                <a:spcPts val="1200"/>
              </a:spcBef>
            </a:pPr>
            <a:r>
              <a:rPr lang="ja-JP" altLang="en-US" sz="2400" b="1" dirty="0"/>
              <a:t>自分でデザイン</a:t>
            </a:r>
            <a:r>
              <a:rPr lang="ja-JP" altLang="en-US" sz="2400" dirty="0"/>
              <a:t>し、問題が生じたときは自分で解決していく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b="1" dirty="0"/>
              <a:t>自分の手でプログラムを完成させるプロセス</a:t>
            </a:r>
            <a:r>
              <a:rPr lang="ja-JP" altLang="en-US" sz="2400" dirty="0"/>
              <a:t>は、大いに</a:t>
            </a:r>
            <a:r>
              <a:rPr lang="ja-JP" altLang="en-US" sz="2400" b="1" dirty="0"/>
              <a:t>充実感</a:t>
            </a:r>
            <a:r>
              <a:rPr lang="ja-JP" altLang="en-US" sz="2400" dirty="0"/>
              <a:t>をもたらすもの</a:t>
            </a:r>
            <a:endParaRPr lang="en-US" altLang="ja-JP" sz="24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ja-JP" altLang="en-US" b="1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DE8037-9A19-EB02-EC9A-08EC700B1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047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E97AEA-70FB-11BB-72BE-F9976333E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プログラミングの活用領域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00932F-6D81-E28C-B789-0B8B2FCF4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15" y="1033434"/>
            <a:ext cx="8359848" cy="5824566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プログラム</a:t>
            </a:r>
            <a:r>
              <a:rPr kumimoji="1" lang="ja-JP" altLang="en-US" sz="2400" dirty="0"/>
              <a:t>は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人間の力を増幅</a:t>
            </a:r>
            <a:r>
              <a:rPr kumimoji="1" lang="ja-JP" altLang="en-US" sz="2400" dirty="0"/>
              <a:t>し、私たちができることを大幅に広げる</a:t>
            </a:r>
            <a:endParaRPr lang="en-US" altLang="ja-JP" sz="2400" dirty="0"/>
          </a:p>
          <a:p>
            <a:r>
              <a:rPr kumimoji="1" lang="ja-JP" altLang="en-US" sz="2400" b="1" u="sng" dirty="0">
                <a:solidFill>
                  <a:srgbClr val="FF0000"/>
                </a:solidFill>
              </a:rPr>
              <a:t>シミュレーション</a:t>
            </a:r>
            <a:r>
              <a:rPr kumimoji="1" lang="ja-JP" altLang="en-US" sz="2400" u="sng" dirty="0">
                <a:solidFill>
                  <a:srgbClr val="FF0000"/>
                </a:solidFill>
              </a:rPr>
              <a:t>、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大量データ処理</a:t>
            </a:r>
            <a:r>
              <a:rPr kumimoji="1" lang="ja-JP" altLang="en-US" sz="2400" u="sng" dirty="0">
                <a:solidFill>
                  <a:srgbClr val="FF0000"/>
                </a:solidFill>
              </a:rPr>
              <a:t>、</a:t>
            </a:r>
            <a:r>
              <a:rPr kumimoji="1" lang="en-US" altLang="ja-JP" sz="2400" b="1" u="sng" dirty="0">
                <a:solidFill>
                  <a:srgbClr val="FF0000"/>
                </a:solidFill>
              </a:rPr>
              <a:t>AI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連携</a:t>
            </a:r>
            <a:r>
              <a:rPr kumimoji="1" lang="ja-JP" altLang="en-US" sz="2400" u="sng" dirty="0">
                <a:solidFill>
                  <a:srgbClr val="FF0000"/>
                </a:solidFill>
              </a:rPr>
              <a:t>、</a:t>
            </a:r>
            <a:r>
              <a:rPr kumimoji="1" lang="en-US" altLang="ja-JP" sz="2400" b="1" u="sng" dirty="0">
                <a:solidFill>
                  <a:srgbClr val="FF0000"/>
                </a:solidFill>
              </a:rPr>
              <a:t>IT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システム制作</a:t>
            </a:r>
            <a:r>
              <a:rPr lang="ja-JP" altLang="en-US" sz="2400" dirty="0"/>
              <a:t>など、さまざまな活動で、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プログラミング</a:t>
            </a:r>
            <a:r>
              <a:rPr kumimoji="1" lang="ja-JP" altLang="en-US" sz="2400" dirty="0"/>
              <a:t>は役立つ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プログラム</a:t>
            </a:r>
            <a:r>
              <a:rPr lang="ja-JP" altLang="en-US" sz="2400" dirty="0"/>
              <a:t>を活用することで，</a:t>
            </a:r>
            <a:r>
              <a:rPr lang="ja-JP" altLang="en-US" sz="2400" b="1" u="sng" dirty="0">
                <a:solidFill>
                  <a:srgbClr val="FF0000"/>
                </a:solidFill>
              </a:rPr>
              <a:t>複雑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な作業の自動化</a:t>
            </a:r>
            <a:r>
              <a:rPr lang="ja-JP" altLang="en-US" sz="2400" dirty="0"/>
              <a:t>が可能である</a:t>
            </a:r>
            <a:endParaRPr kumimoji="1" lang="en-US" altLang="ja-JP" sz="2400" dirty="0"/>
          </a:p>
          <a:p>
            <a:endParaRPr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DF594-28FA-452F-54B7-CAB229A50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397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C3B694-16AB-C704-524C-E5F7BA809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C2A526-FEB3-341A-D8D6-C06D57AD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9D2C25-C6E8-28F5-101C-1EABABD94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D79554E-905F-6406-F4E0-585025CEC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668" y="1741337"/>
            <a:ext cx="7412477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1-2. Python</a:t>
            </a:r>
            <a:r>
              <a:rPr lang="ja-JP" altLang="en-US" sz="4500" dirty="0">
                <a:solidFill>
                  <a:schemeClr val="tx2"/>
                </a:solidFill>
              </a:rPr>
              <a:t>言語の特徴とプログラミングの可能性</a:t>
            </a: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52CCFB-9111-B197-EE1F-0A3EB1B68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086843-71B7-229A-E316-C4E106740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877302-F529-15AC-9D19-41F640DBA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C270FD6-EFDD-5875-AC28-51E7D77E7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3BE1170-5CD9-A415-9524-C34DD44C6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25F0160-291F-6D79-0C1E-BF9FAF69B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365D4E1-2409-6659-F3CB-04D927CBF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DFC99C-F30D-0BAB-5B15-4068069C2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3C55293-EECE-458D-C746-5B5281580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AD684F1-AA48-DB31-60CB-AC9BF44B9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443B3BF-2634-441A-4912-FD196BCAC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6A4088B-EF2F-BABC-8116-2FF8C36C2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287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047750"/>
            <a:ext cx="3628390" cy="514581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altLang="ja-JP" sz="2400" b="1" i="0" dirty="0">
                <a:solidFill>
                  <a:srgbClr val="C00000"/>
                </a:solidFill>
                <a:effectLst/>
                <a:latin typeface="Söhne"/>
              </a:rPr>
              <a:t>Python</a:t>
            </a:r>
            <a:r>
              <a:rPr lang="en-US" altLang="ja-JP" sz="2400" b="0" i="0" dirty="0">
                <a:effectLst/>
                <a:latin typeface="Söhne"/>
              </a:rPr>
              <a:t> </a:t>
            </a:r>
            <a:r>
              <a:rPr lang="ja-JP" altLang="en-US" sz="2400" b="0" i="0" dirty="0">
                <a:effectLst/>
                <a:latin typeface="Söhne"/>
              </a:rPr>
              <a:t>は多くの人々に利用されている</a:t>
            </a:r>
            <a:r>
              <a:rPr kumimoji="1" lang="ja-JP" altLang="en-US" sz="2400" b="1" dirty="0"/>
              <a:t>プログラミング言語</a:t>
            </a:r>
            <a:r>
              <a:rPr kumimoji="1" lang="ja-JP" altLang="en-US" sz="2400" dirty="0"/>
              <a:t>の１つ</a:t>
            </a:r>
            <a:endParaRPr kumimoji="1"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b="1" i="0" dirty="0">
                <a:effectLst/>
                <a:latin typeface="Söhne"/>
              </a:rPr>
              <a:t>読みやすさ</a:t>
            </a:r>
            <a:r>
              <a:rPr lang="ja-JP" altLang="en-US" sz="2400" dirty="0">
                <a:latin typeface="Söhne"/>
              </a:rPr>
              <a:t>，</a:t>
            </a:r>
            <a:r>
              <a:rPr lang="ja-JP" altLang="en-US" sz="2400" b="1" i="0" dirty="0">
                <a:effectLst/>
                <a:latin typeface="Söhne"/>
              </a:rPr>
              <a:t>書きやすさ</a:t>
            </a:r>
            <a:r>
              <a:rPr lang="ja-JP" altLang="en-US" sz="2400" b="0" i="0" dirty="0">
                <a:effectLst/>
                <a:latin typeface="Söhne"/>
              </a:rPr>
              <a:t>，</a:t>
            </a:r>
            <a:r>
              <a:rPr lang="ja-JP" altLang="en-US" sz="2400" b="1" i="0" dirty="0">
                <a:effectLst/>
                <a:latin typeface="Söhne"/>
              </a:rPr>
              <a:t>幅広い応用範囲</a:t>
            </a:r>
            <a:r>
              <a:rPr lang="ja-JP" altLang="en-US" sz="2400" b="0" i="0" dirty="0">
                <a:effectLst/>
                <a:latin typeface="Söhne"/>
              </a:rPr>
              <a:t>が特徴</a:t>
            </a:r>
            <a:endParaRPr kumimoji="1" lang="en-US" altLang="ja-JP" sz="2400" dirty="0"/>
          </a:p>
          <a:p>
            <a:endParaRPr lang="ja-JP" altLang="en-US" sz="18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r="45655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56350"/>
            <a:ext cx="6858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52335CED-57F0-6FA7-3F1F-5BCFB9BE8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3628390" cy="469865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Python</a:t>
            </a:r>
            <a:r>
              <a:rPr lang="ja-JP" altLang="en-US" dirty="0"/>
              <a:t> 言語の概要</a:t>
            </a:r>
          </a:p>
        </p:txBody>
      </p:sp>
    </p:spTree>
    <p:extLst>
      <p:ext uri="{BB962C8B-B14F-4D97-AF65-F5344CB8AC3E}">
        <p14:creationId xmlns:p14="http://schemas.microsoft.com/office/powerpoint/2010/main" val="854125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0AD2F-B23C-AD13-F44A-B1C1A9090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FB61A6-858E-2813-B216-C2CFF006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3200" dirty="0"/>
              <a:t>Python </a:t>
            </a:r>
            <a:r>
              <a:rPr kumimoji="1" lang="ja-JP" altLang="en-US" sz="3200" dirty="0"/>
              <a:t>言語の特徴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054164-F31C-7939-53DF-83F27A7BA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sz="2400" b="1" i="0" dirty="0">
                <a:effectLst/>
                <a:latin typeface="メイリオ" panose="020B0604030504040204" pitchFamily="50" charset="-128"/>
              </a:rPr>
              <a:t>Python</a:t>
            </a:r>
            <a:r>
              <a:rPr lang="en-US" altLang="ja-JP" sz="2400" b="0" i="0" dirty="0">
                <a:effectLst/>
                <a:latin typeface="メイリオ" panose="020B0604030504040204" pitchFamily="50" charset="-128"/>
              </a:rPr>
              <a:t> </a:t>
            </a:r>
            <a:r>
              <a:rPr lang="ja-JP" altLang="en-US" sz="2400" b="0" i="0" dirty="0">
                <a:effectLst/>
                <a:latin typeface="メイリオ" panose="020B0604030504040204" pitchFamily="50" charset="-128"/>
              </a:rPr>
              <a:t>は</a:t>
            </a:r>
            <a:r>
              <a:rPr lang="ja-JP" altLang="en-US" sz="2400" dirty="0">
                <a:latin typeface="メイリオ" panose="020B0604030504040204" pitchFamily="50" charset="-128"/>
              </a:rPr>
              <a:t>，</a:t>
            </a:r>
            <a:r>
              <a:rPr lang="ja-JP" altLang="en-US" sz="2400" b="1" dirty="0">
                <a:latin typeface="メイリオ" panose="020B0604030504040204" pitchFamily="50" charset="-128"/>
              </a:rPr>
              <a:t>直感的で読みやすい</a:t>
            </a:r>
            <a:r>
              <a:rPr lang="ja-JP" altLang="en-US" sz="2400" dirty="0">
                <a:latin typeface="メイリオ" panose="020B0604030504040204" pitchFamily="50" charset="-128"/>
              </a:rPr>
              <a:t>文法構造</a:t>
            </a:r>
            <a:endParaRPr lang="en-US" altLang="ja-JP" sz="2400" b="1" dirty="0">
              <a:latin typeface="メイリオ" panose="020B0604030504040204" pitchFamily="50" charset="-128"/>
            </a:endParaRPr>
          </a:p>
          <a:p>
            <a:r>
              <a:rPr lang="ja-JP" altLang="en-US" sz="2400" b="1" dirty="0">
                <a:latin typeface="メイリオ" panose="020B0604030504040204" pitchFamily="50" charset="-128"/>
              </a:rPr>
              <a:t>シンプルなスクリプト</a:t>
            </a:r>
            <a:r>
              <a:rPr lang="ja-JP" altLang="en-US" sz="2400" dirty="0">
                <a:latin typeface="メイリオ" panose="020B0604030504040204" pitchFamily="50" charset="-128"/>
              </a:rPr>
              <a:t>から、</a:t>
            </a:r>
            <a:r>
              <a:rPr lang="ja-JP" altLang="en-US" sz="2400" b="1" dirty="0">
                <a:latin typeface="メイリオ" panose="020B0604030504040204" pitchFamily="50" charset="-128"/>
              </a:rPr>
              <a:t>高度なプログラム</a:t>
            </a:r>
            <a:r>
              <a:rPr lang="ja-JP" altLang="en-US" sz="2400" dirty="0">
                <a:latin typeface="メイリオ" panose="020B0604030504040204" pitchFamily="50" charset="-128"/>
              </a:rPr>
              <a:t>まで，さまざまな規模の開発に対応できる</a:t>
            </a:r>
            <a:r>
              <a:rPr lang="ja-JP" altLang="en-US" sz="2400" b="1" dirty="0">
                <a:latin typeface="メイリオ" panose="020B0604030504040204" pitchFamily="50" charset="-128"/>
              </a:rPr>
              <a:t>柔軟性</a:t>
            </a:r>
            <a:r>
              <a:rPr lang="ja-JP" altLang="en-US" sz="2400" dirty="0">
                <a:latin typeface="メイリオ" panose="020B0604030504040204" pitchFamily="50" charset="-128"/>
              </a:rPr>
              <a:t>を備える</a:t>
            </a:r>
            <a:endParaRPr lang="en-U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42F888-274C-30BE-C85D-E24197229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546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FB4C9A-9A7B-C8A3-71D4-C2E7AD406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3200" dirty="0"/>
              <a:t>Python </a:t>
            </a:r>
            <a:r>
              <a:rPr kumimoji="1" lang="ja-JP" altLang="en-US" sz="3200" dirty="0"/>
              <a:t>言語の主な利点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FF1780-19A9-6837-B947-106A46AAC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000" b="1" u="sng" dirty="0"/>
              <a:t>文法のシンプルさ</a:t>
            </a:r>
            <a:r>
              <a:rPr kumimoji="1" lang="en-US" altLang="ja-JP" sz="2000" b="1" u="sng" dirty="0"/>
              <a:t> </a:t>
            </a:r>
          </a:p>
          <a:p>
            <a:pPr marL="0" indent="0">
              <a:buNone/>
            </a:pPr>
            <a:r>
              <a:rPr kumimoji="1" lang="ja-JP" altLang="en-US" sz="2000" dirty="0"/>
              <a:t>　</a:t>
            </a:r>
            <a:r>
              <a:rPr kumimoji="1" lang="ja-JP" altLang="en-US" sz="2000" b="1" dirty="0"/>
              <a:t>直観的で読みやすい</a:t>
            </a:r>
            <a:endParaRPr kumimoji="1" lang="en-US" altLang="ja-JP" sz="2000" b="1" dirty="0"/>
          </a:p>
          <a:p>
            <a:pPr marL="0" indent="0">
              <a:buNone/>
            </a:pPr>
            <a:r>
              <a:rPr kumimoji="1" lang="ja-JP" altLang="en-US" sz="2000" dirty="0"/>
              <a:t>　例</a:t>
            </a:r>
            <a:r>
              <a:rPr kumimoji="1" lang="en-US" altLang="ja-JP" sz="2000" dirty="0"/>
              <a:t>	</a:t>
            </a:r>
            <a:r>
              <a:rPr kumimoji="1" lang="en-US" altLang="ja-JP" sz="2000" b="1" dirty="0"/>
              <a:t>print </a:t>
            </a:r>
            <a:r>
              <a:rPr kumimoji="1" lang="ja-JP" altLang="en-US" sz="2000" dirty="0"/>
              <a:t>で簡単に</a:t>
            </a:r>
            <a:r>
              <a:rPr kumimoji="1" lang="ja-JP" altLang="en-US" sz="2000" b="1" dirty="0"/>
              <a:t>出力</a:t>
            </a:r>
            <a:endParaRPr lang="en-US" altLang="ja-JP" sz="2000" b="1" dirty="0"/>
          </a:p>
          <a:p>
            <a:pPr marL="0" indent="0">
              <a:buNone/>
            </a:pPr>
            <a:r>
              <a:rPr kumimoji="1" lang="en-US" altLang="ja-JP" sz="2000" b="1" dirty="0"/>
              <a:t>	if </a:t>
            </a:r>
            <a:r>
              <a:rPr kumimoji="1" lang="ja-JP" altLang="en-US" sz="2000" dirty="0"/>
              <a:t>や </a:t>
            </a:r>
            <a:r>
              <a:rPr kumimoji="1" lang="en-US" altLang="ja-JP" sz="2000" b="1" dirty="0"/>
              <a:t>else </a:t>
            </a:r>
            <a:r>
              <a:rPr kumimoji="1" lang="ja-JP" altLang="en-US" sz="2000" dirty="0"/>
              <a:t>で</a:t>
            </a:r>
            <a:r>
              <a:rPr kumimoji="1" lang="ja-JP" altLang="en-US" sz="2000" b="1" dirty="0"/>
              <a:t>条件分岐</a:t>
            </a:r>
            <a:endParaRPr lang="en-US" altLang="ja-JP" sz="2000" b="1" dirty="0"/>
          </a:p>
          <a:p>
            <a:pPr marL="0" indent="0">
              <a:buNone/>
            </a:pPr>
            <a:r>
              <a:rPr kumimoji="1" lang="en-US" altLang="ja-JP" sz="2000" b="1" dirty="0"/>
              <a:t>	for </a:t>
            </a:r>
            <a:r>
              <a:rPr kumimoji="1" lang="ja-JP" altLang="en-US" sz="2000" dirty="0"/>
              <a:t>や </a:t>
            </a:r>
            <a:r>
              <a:rPr kumimoji="1" lang="en-US" altLang="ja-JP" sz="2000" b="1" dirty="0"/>
              <a:t>while </a:t>
            </a:r>
            <a:r>
              <a:rPr kumimoji="1" lang="ja-JP" altLang="en-US" sz="2000" dirty="0"/>
              <a:t>で</a:t>
            </a:r>
            <a:r>
              <a:rPr lang="ja-JP" altLang="en-US" sz="2000" b="1" dirty="0"/>
              <a:t>繰り返し（ループ）</a:t>
            </a:r>
            <a:endParaRPr lang="en-US" altLang="ja-JP" sz="2000" b="1" dirty="0"/>
          </a:p>
          <a:p>
            <a:pPr marL="0" indent="0">
              <a:buNone/>
            </a:pPr>
            <a:r>
              <a:rPr kumimoji="1" lang="en-US" altLang="ja-JP" sz="2000" b="1" dirty="0"/>
              <a:t>	</a:t>
            </a:r>
            <a:r>
              <a:rPr kumimoji="1" lang="ja-JP" altLang="en-US" sz="2000" b="1" dirty="0"/>
              <a:t>字下げでブロック構造を示す</a:t>
            </a:r>
            <a:endParaRPr kumimoji="1" lang="en-US" altLang="ja-JP" sz="1600" dirty="0"/>
          </a:p>
          <a:p>
            <a:pPr marL="0" indent="0">
              <a:buNone/>
            </a:pPr>
            <a:r>
              <a:rPr kumimoji="1" lang="ja-JP" altLang="en-US" sz="2000" b="1" u="sng" dirty="0"/>
              <a:t>拡張性</a:t>
            </a:r>
            <a:endParaRPr lang="en-US" altLang="ja-JP" sz="2000" b="1" u="sng" dirty="0"/>
          </a:p>
          <a:p>
            <a:pPr marL="0" indent="0">
              <a:buNone/>
            </a:pPr>
            <a:r>
              <a:rPr lang="ja-JP" altLang="en-US" sz="2000" b="1" dirty="0">
                <a:latin typeface="メイリオ" panose="020B0604030504040204" pitchFamily="50" charset="-128"/>
              </a:rPr>
              <a:t>　多岐にわたる分野で利用</a:t>
            </a:r>
            <a:r>
              <a:rPr lang="ja-JP" altLang="en-US" sz="2000" dirty="0">
                <a:latin typeface="メイリオ" panose="020B0604030504040204" pitchFamily="50" charset="-128"/>
              </a:rPr>
              <a:t>が可能</a:t>
            </a:r>
            <a:endParaRPr lang="en-US" altLang="ja-JP" sz="20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/>
              <a:t>　例</a:t>
            </a:r>
            <a:r>
              <a:rPr lang="en-US" altLang="ja-JP" sz="2000" dirty="0"/>
              <a:t>	</a:t>
            </a:r>
            <a:r>
              <a:rPr kumimoji="1" lang="ja-JP" altLang="en-US" sz="2000" b="1" dirty="0"/>
              <a:t>関数やクラスを定義</a:t>
            </a:r>
            <a:r>
              <a:rPr kumimoji="1" lang="ja-JP" altLang="en-US" sz="2000" dirty="0"/>
              <a:t>する </a:t>
            </a:r>
            <a:r>
              <a:rPr kumimoji="1" lang="en-US" altLang="ja-JP" sz="2000" b="1" dirty="0"/>
              <a:t>def</a:t>
            </a:r>
            <a:r>
              <a:rPr kumimoji="1" lang="en-US" altLang="ja-JP" sz="2000" dirty="0"/>
              <a:t> </a:t>
            </a:r>
            <a:r>
              <a:rPr kumimoji="1" lang="ja-JP" altLang="en-US" sz="2000" dirty="0"/>
              <a:t>や </a:t>
            </a:r>
            <a:r>
              <a:rPr kumimoji="1" lang="en-US" altLang="ja-JP" sz="2000" b="1" dirty="0"/>
              <a:t>class</a:t>
            </a:r>
            <a:endParaRPr lang="en-US" altLang="ja-JP" sz="2000" b="1" dirty="0"/>
          </a:p>
          <a:p>
            <a:pPr marL="0" indent="0">
              <a:buNone/>
            </a:pPr>
            <a:r>
              <a:rPr kumimoji="1" lang="en-US" altLang="ja-JP" sz="2000" b="1" dirty="0"/>
              <a:t>	</a:t>
            </a:r>
            <a:r>
              <a:rPr kumimoji="1" lang="ja-JP" altLang="en-US" sz="2000" b="1" dirty="0"/>
              <a:t>継承</a:t>
            </a:r>
            <a:r>
              <a:rPr kumimoji="1" lang="ja-JP" altLang="en-US" sz="2000" dirty="0"/>
              <a:t>や</a:t>
            </a:r>
            <a:r>
              <a:rPr kumimoji="1" lang="ja-JP" altLang="en-US" sz="2000" b="1" dirty="0"/>
              <a:t>オブジェクトの属性名と値</a:t>
            </a:r>
            <a:r>
              <a:rPr kumimoji="1" lang="ja-JP" altLang="en-US" sz="2000" dirty="0"/>
              <a:t>を操作する </a:t>
            </a:r>
            <a:r>
              <a:rPr kumimoji="1" lang="en-US" altLang="ja-JP" sz="2000" b="1" dirty="0"/>
              <a:t>super</a:t>
            </a:r>
            <a:r>
              <a:rPr kumimoji="1" lang="en-US" altLang="ja-JP" sz="2000" dirty="0"/>
              <a:t> </a:t>
            </a:r>
            <a:r>
              <a:rPr kumimoji="1" lang="ja-JP" altLang="en-US" sz="2000" dirty="0"/>
              <a:t>や </a:t>
            </a:r>
            <a:r>
              <a:rPr kumimoji="1" lang="en-US" altLang="ja-JP" sz="2000" b="1" dirty="0"/>
              <a:t>vars</a:t>
            </a:r>
            <a:r>
              <a:rPr kumimoji="1" lang="en-US" altLang="ja-JP" sz="2000" dirty="0"/>
              <a:t> </a:t>
            </a:r>
          </a:p>
          <a:p>
            <a:pPr marL="0" indent="0">
              <a:buNone/>
            </a:pPr>
            <a:br>
              <a:rPr kumimoji="1" lang="en-US" altLang="ja-JP" sz="2000" b="1" u="sng" dirty="0"/>
            </a:br>
            <a:r>
              <a:rPr kumimoji="1" lang="ja-JP" altLang="en-US" sz="2000" b="1" u="sng" dirty="0"/>
              <a:t>柔軟性</a:t>
            </a:r>
            <a:endParaRPr lang="en-US" altLang="ja-JP" sz="2000" b="1" u="sng" dirty="0"/>
          </a:p>
          <a:p>
            <a:pPr marL="0" indent="0">
              <a:buNone/>
            </a:pPr>
            <a:r>
              <a:rPr lang="ja-JP" altLang="en-US" sz="2000" dirty="0">
                <a:latin typeface="メイリオ" panose="020B0604030504040204" pitchFamily="50" charset="-128"/>
              </a:rPr>
              <a:t>　シンプルなスクリプトも、高度なプログラムも作成可能</a:t>
            </a:r>
            <a:endParaRPr lang="en-US" altLang="ja-JP" sz="20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361556-1F0E-71C8-8FC4-E12042AFC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76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 </a:t>
            </a:r>
            <a:r>
              <a:rPr lang="ja-JP" altLang="en-US" dirty="0"/>
              <a:t>の概要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62761"/>
          </a:xfrm>
        </p:spPr>
        <p:txBody>
          <a:bodyPr>
            <a:norm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</a:t>
            </a:r>
            <a:r>
              <a:rPr lang="ja-JP" altLang="en-US" sz="2400" b="1" dirty="0"/>
              <a:t>オンライン</a:t>
            </a:r>
            <a:r>
              <a:rPr lang="ja-JP" altLang="en-US" sz="2400" dirty="0"/>
              <a:t>の </a:t>
            </a:r>
            <a:r>
              <a:rPr lang="en-US" altLang="ja-JP" sz="2400" b="1" dirty="0"/>
              <a:t>Python</a:t>
            </a:r>
            <a:r>
              <a:rPr lang="ja-JP" altLang="en-US" sz="2400" b="1" dirty="0"/>
              <a:t>、</a:t>
            </a:r>
            <a:r>
              <a:rPr lang="en-US" altLang="ja-JP" sz="2400" b="1" dirty="0"/>
              <a:t>HTML </a:t>
            </a:r>
            <a:r>
              <a:rPr lang="ja-JP" altLang="en-US" sz="2400" dirty="0"/>
              <a:t>等の</a:t>
            </a:r>
            <a:r>
              <a:rPr lang="ja-JP" altLang="en-US" sz="2400" b="1" dirty="0"/>
              <a:t>学習サイト</a:t>
            </a:r>
            <a:endParaRPr lang="en-US" altLang="ja-JP" sz="2400" b="1" dirty="0"/>
          </a:p>
          <a:p>
            <a:r>
              <a:rPr lang="ja-JP" altLang="en-US" sz="2400" dirty="0"/>
              <a:t>ブラウザで動作</a:t>
            </a:r>
            <a:endParaRPr lang="en-US" altLang="ja-JP" sz="2400" dirty="0"/>
          </a:p>
          <a:p>
            <a:r>
              <a:rPr lang="ja-JP" altLang="en-US" sz="2400" dirty="0"/>
              <a:t>有料の機能と無料の機能を提供</a:t>
            </a:r>
            <a:endParaRPr lang="en-US" altLang="ja-JP" sz="2400" dirty="0"/>
          </a:p>
          <a:p>
            <a:r>
              <a:rPr lang="ja-JP" altLang="en-US" sz="2400" b="1" dirty="0"/>
              <a:t>自作プログラムの公開と共有が可能</a:t>
            </a:r>
            <a:endParaRPr lang="en-US" altLang="ja-JP" sz="2400" dirty="0"/>
          </a:p>
          <a:p>
            <a:r>
              <a:rPr lang="en-US" altLang="ja-JP" sz="2400" b="1" dirty="0"/>
              <a:t>Python </a:t>
            </a:r>
            <a:r>
              <a:rPr lang="ja-JP" altLang="en-US" sz="2400" b="1" dirty="0"/>
              <a:t>の標準機能</a:t>
            </a:r>
            <a:r>
              <a:rPr lang="ja-JP" altLang="en-US" sz="2400" dirty="0"/>
              <a:t>に加え，外部ライブラリ</a:t>
            </a:r>
            <a:r>
              <a:rPr lang="en-US" altLang="ja-JP" sz="2400" dirty="0" err="1"/>
              <a:t>matplotlib.pyplot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numpy</a:t>
            </a:r>
            <a:r>
              <a:rPr lang="en-US" altLang="ja-JP" sz="2400" dirty="0"/>
              <a:t>, processing, </a:t>
            </a:r>
            <a:r>
              <a:rPr lang="en-US" altLang="ja-JP" sz="2400" dirty="0" err="1"/>
              <a:t>pygal</a:t>
            </a:r>
            <a:r>
              <a:rPr lang="ja-JP" altLang="en-US" sz="2400" dirty="0"/>
              <a:t> が利用可能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28701AC-F903-172D-EA4E-7B266B2C7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734" y="3827632"/>
            <a:ext cx="5425378" cy="265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14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585480"/>
            <a:ext cx="8822156" cy="622353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ja-JP" altLang="en-US" sz="2400" dirty="0"/>
              <a:t>公開プログラムごとに固有の </a:t>
            </a:r>
            <a:r>
              <a:rPr lang="en-US" altLang="ja-JP" sz="2400" dirty="0"/>
              <a:t>URL </a:t>
            </a:r>
            <a:r>
              <a:rPr lang="ja-JP" altLang="en-US" sz="2400" dirty="0"/>
              <a:t>が割り当てられる　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例 </a:t>
            </a:r>
            <a:r>
              <a:rPr lang="en-US" altLang="ja-JP" sz="2400" dirty="0">
                <a:hlinkClick r:id="rId2"/>
              </a:rPr>
              <a:t>https://trinket.io/python/0fd59392c8</a:t>
            </a:r>
            <a:endParaRPr lang="en-US" altLang="ja-JP" sz="2400" dirty="0"/>
          </a:p>
          <a:p>
            <a:r>
              <a:rPr lang="ja-JP" altLang="en-US" sz="2400" dirty="0"/>
              <a:t>「</a:t>
            </a:r>
            <a:r>
              <a:rPr lang="en-US" altLang="ja-JP" sz="2400" dirty="0"/>
              <a:t>Run</a:t>
            </a:r>
            <a:r>
              <a:rPr lang="ja-JP" altLang="en-US" sz="2400" dirty="0"/>
              <a:t>」ボタンによるプログラムの開始，「</a:t>
            </a:r>
            <a:r>
              <a:rPr lang="en-US" altLang="ja-JP" sz="2400" dirty="0"/>
              <a:t>STOP</a:t>
            </a:r>
            <a:r>
              <a:rPr lang="ja-JP" altLang="en-US" sz="2400" dirty="0"/>
              <a:t>」ボタンによる終了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b="1" dirty="0"/>
              <a:t>メイン画面</a:t>
            </a:r>
            <a:r>
              <a:rPr lang="ja-JP" altLang="en-US" sz="2400" dirty="0"/>
              <a:t>での</a:t>
            </a:r>
            <a:r>
              <a:rPr lang="ja-JP" altLang="en-US" sz="2400" b="1" dirty="0"/>
              <a:t>プログラム編集と再実行</a:t>
            </a:r>
            <a:r>
              <a:rPr lang="ja-JP" altLang="en-US" sz="2400" dirty="0"/>
              <a:t>が可能</a:t>
            </a:r>
            <a:endParaRPr lang="en-US" altLang="ja-JP" sz="2400" dirty="0"/>
          </a:p>
          <a:p>
            <a:r>
              <a:rPr lang="ja-JP" altLang="en-US" sz="2400" dirty="0"/>
              <a:t>左側で実行結果を確認</a:t>
            </a:r>
            <a:endParaRPr lang="en-US" altLang="ja-JP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50F07C5-FB06-0A1B-074A-B52D19376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4" y="2327545"/>
            <a:ext cx="4717189" cy="230906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 </a:t>
            </a:r>
            <a:r>
              <a:rPr kumimoji="1" lang="ja-JP" altLang="en-US" dirty="0"/>
              <a:t>の基本操作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5CFE043C-DC4C-4062-B60C-FD394D4CC3EC}"/>
              </a:ext>
            </a:extLst>
          </p:cNvPr>
          <p:cNvSpPr/>
          <p:nvPr/>
        </p:nvSpPr>
        <p:spPr>
          <a:xfrm rot="5400000">
            <a:off x="2472981" y="3758073"/>
            <a:ext cx="218512" cy="24660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8854BCCF-7937-49F2-9FE6-C07FB349A19B}"/>
              </a:ext>
            </a:extLst>
          </p:cNvPr>
          <p:cNvSpPr/>
          <p:nvPr/>
        </p:nvSpPr>
        <p:spPr>
          <a:xfrm rot="5400000">
            <a:off x="4687849" y="4209624"/>
            <a:ext cx="170463" cy="1610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6BD922-CC0B-412A-9DF4-A337A36CD975}"/>
              </a:ext>
            </a:extLst>
          </p:cNvPr>
          <p:cNvSpPr txBox="1"/>
          <p:nvPr/>
        </p:nvSpPr>
        <p:spPr>
          <a:xfrm>
            <a:off x="1476153" y="5070208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確認編集用の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メイン画面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2784C6-0936-4E5D-91AB-5FF9C54086F2}"/>
              </a:ext>
            </a:extLst>
          </p:cNvPr>
          <p:cNvSpPr txBox="1"/>
          <p:nvPr/>
        </p:nvSpPr>
        <p:spPr>
          <a:xfrm>
            <a:off x="4077673" y="52338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672B9D-D768-2700-E6C1-AE4C965CF5F4}"/>
              </a:ext>
            </a:extLst>
          </p:cNvPr>
          <p:cNvSpPr/>
          <p:nvPr/>
        </p:nvSpPr>
        <p:spPr>
          <a:xfrm>
            <a:off x="2615459" y="2840145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3A46CF-BB57-F763-CA0A-379D4E7AEFB7}"/>
              </a:ext>
            </a:extLst>
          </p:cNvPr>
          <p:cNvSpPr txBox="1"/>
          <p:nvPr/>
        </p:nvSpPr>
        <p:spPr>
          <a:xfrm>
            <a:off x="3724509" y="2579865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2217028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7"/>
            <a:ext cx="4939868" cy="1742273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演習．</a:t>
            </a:r>
            <a:br>
              <a:rPr lang="en-US" altLang="ja-JP" dirty="0"/>
            </a:br>
            <a:r>
              <a:rPr lang="en-US" altLang="ja-JP" dirty="0"/>
              <a:t>Trinket </a:t>
            </a:r>
            <a:r>
              <a:rPr lang="ja-JP" altLang="en-US" dirty="0"/>
              <a:t>による </a:t>
            </a:r>
            <a:r>
              <a:rPr lang="en-US" altLang="ja-JP" dirty="0"/>
              <a:t>Python </a:t>
            </a:r>
            <a:r>
              <a:rPr lang="ja-JP" altLang="en-US" dirty="0"/>
              <a:t>プログラム実行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083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0" i="0" dirty="0">
                <a:effectLst/>
                <a:latin typeface="Merriweather" panose="00000500000000000000" pitchFamily="2" charset="0"/>
                <a:hlinkClick r:id="rId2"/>
              </a:rPr>
              <a:t>https://trinket.io/python/6c652f1c2f</a:t>
            </a:r>
            <a:endParaRPr lang="en-US" altLang="ja-JP" b="0" i="0" dirty="0">
              <a:effectLst/>
              <a:latin typeface="Merriweather" panose="00000500000000000000" pitchFamily="2" charset="0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プログラムを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984CCAB-7257-D89C-7174-9E5F6584D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75" y="2735667"/>
            <a:ext cx="5424041" cy="2525597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BF72D09-CF18-54A3-05FD-E404CF41A5B1}"/>
              </a:ext>
            </a:extLst>
          </p:cNvPr>
          <p:cNvSpPr/>
          <p:nvPr/>
        </p:nvSpPr>
        <p:spPr>
          <a:xfrm>
            <a:off x="1883938" y="2922277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AD8014-F1FA-FD2C-BE48-B1D2447AF855}"/>
              </a:ext>
            </a:extLst>
          </p:cNvPr>
          <p:cNvSpPr txBox="1"/>
          <p:nvPr/>
        </p:nvSpPr>
        <p:spPr>
          <a:xfrm>
            <a:off x="2992988" y="2661997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2666165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97668" y="1741337"/>
            <a:ext cx="7412477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1-1. </a:t>
            </a:r>
            <a:r>
              <a:rPr lang="ja-JP" altLang="en-US" sz="4500" dirty="0">
                <a:solidFill>
                  <a:schemeClr val="tx2"/>
                </a:solidFill>
              </a:rPr>
              <a:t>プログラミングの基本と意義</a:t>
            </a: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61B2FA1-066D-4ADD-BBE4-BF05DD06C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685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5268282-7AE8-0BBC-E3F0-30DC020C3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33" y="2700629"/>
            <a:ext cx="6181939" cy="2849881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③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0" i="0" dirty="0">
                <a:effectLst/>
                <a:latin typeface="Merriweather" panose="00000500000000000000" pitchFamily="2" charset="0"/>
                <a:hlinkClick r:id="rId3"/>
              </a:rPr>
              <a:t>https://trinket.io/python/94d1563844</a:t>
            </a:r>
            <a:endParaRPr lang="en-US" altLang="ja-JP" b="0" i="0" dirty="0">
              <a:effectLst/>
              <a:latin typeface="Merriweather" panose="00000500000000000000" pitchFamily="2" charset="0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④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プログラムを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BF72D09-CF18-54A3-05FD-E404CF41A5B1}"/>
              </a:ext>
            </a:extLst>
          </p:cNvPr>
          <p:cNvSpPr/>
          <p:nvPr/>
        </p:nvSpPr>
        <p:spPr>
          <a:xfrm>
            <a:off x="1301335" y="2659809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AD8014-F1FA-FD2C-BE48-B1D2447AF855}"/>
              </a:ext>
            </a:extLst>
          </p:cNvPr>
          <p:cNvSpPr txBox="1"/>
          <p:nvPr/>
        </p:nvSpPr>
        <p:spPr>
          <a:xfrm>
            <a:off x="1828557" y="3038828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009617A-49C3-18A0-639C-BCC5D518AEAD}"/>
              </a:ext>
            </a:extLst>
          </p:cNvPr>
          <p:cNvSpPr txBox="1"/>
          <p:nvPr/>
        </p:nvSpPr>
        <p:spPr>
          <a:xfrm>
            <a:off x="6885071" y="3893807"/>
            <a:ext cx="23391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ボールが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壁に当たったら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反射する．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28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80628"/>
            <a:ext cx="4939868" cy="204314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演習．</a:t>
            </a:r>
            <a:br>
              <a:rPr lang="en-US" altLang="ja-JP" dirty="0"/>
            </a:br>
            <a:r>
              <a:rPr lang="ja-JP" altLang="en-US" dirty="0"/>
              <a:t>基本的な計算から高度な数学処理まで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4291263"/>
          </a:xfrm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</a:pP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048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6E9D3F17-3296-D696-4B03-BA6E655CA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4851"/>
            <a:ext cx="9144000" cy="2198156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A535F6-8A1B-F4A0-9BFF-D933245BC7DC}"/>
              </a:ext>
            </a:extLst>
          </p:cNvPr>
          <p:cNvSpPr txBox="1"/>
          <p:nvPr/>
        </p:nvSpPr>
        <p:spPr>
          <a:xfrm>
            <a:off x="341395" y="1418974"/>
            <a:ext cx="84612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①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trinket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の次のページを開く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游ゴシック" panose="020B0400000000000000" pitchFamily="50" charset="-128"/>
                <a:cs typeface="+mn-cs"/>
                <a:hlinkClick r:id="rId3"/>
              </a:rPr>
              <a:t>https://trinket.io/python/2b804ab19a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" panose="00000500000000000000" pitchFamily="2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②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実行結果が，次のように表示されることを確認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54B7BC5-4740-1A01-DFAE-9C56339A62C8}"/>
              </a:ext>
            </a:extLst>
          </p:cNvPr>
          <p:cNvSpPr txBox="1">
            <a:spLocks/>
          </p:cNvSpPr>
          <p:nvPr/>
        </p:nvSpPr>
        <p:spPr>
          <a:xfrm>
            <a:off x="414597" y="490595"/>
            <a:ext cx="7861157" cy="735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オペレーティングシステム（コンピュータ）のタイマーを利用した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現在日時の表示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0188D3C-340A-473A-701F-1456BCDC0C1D}"/>
              </a:ext>
            </a:extLst>
          </p:cNvPr>
          <p:cNvSpPr/>
          <p:nvPr/>
        </p:nvSpPr>
        <p:spPr>
          <a:xfrm>
            <a:off x="4970238" y="5215221"/>
            <a:ext cx="3791797" cy="4875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7DE8634-79E4-F6AC-F3FB-768002AAD9B1}"/>
              </a:ext>
            </a:extLst>
          </p:cNvPr>
          <p:cNvSpPr txBox="1"/>
          <p:nvPr/>
        </p:nvSpPr>
        <p:spPr>
          <a:xfrm>
            <a:off x="5779975" y="5994397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現在の日時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6F87B3D-628A-D338-CF65-386F41336389}"/>
              </a:ext>
            </a:extLst>
          </p:cNvPr>
          <p:cNvSpPr txBox="1"/>
          <p:nvPr/>
        </p:nvSpPr>
        <p:spPr>
          <a:xfrm>
            <a:off x="1487347" y="2994426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import datetime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now = datetime.datetime.now()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print(now)</a:t>
            </a:r>
          </a:p>
        </p:txBody>
      </p:sp>
    </p:spTree>
    <p:extLst>
      <p:ext uri="{BB962C8B-B14F-4D97-AF65-F5344CB8AC3E}">
        <p14:creationId xmlns:p14="http://schemas.microsoft.com/office/powerpoint/2010/main" val="3042855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B1145E6E-4608-4EE7-C228-F89112DDE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85" y="3817575"/>
            <a:ext cx="8580227" cy="2660626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A535F6-8A1B-F4A0-9BFF-D933245BC7DC}"/>
              </a:ext>
            </a:extLst>
          </p:cNvPr>
          <p:cNvSpPr txBox="1"/>
          <p:nvPr/>
        </p:nvSpPr>
        <p:spPr>
          <a:xfrm>
            <a:off x="341395" y="1158302"/>
            <a:ext cx="84612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③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trinket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の次のページを開く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游ゴシック" panose="020B0400000000000000" pitchFamily="50" charset="-128"/>
                <a:cs typeface="+mn-cs"/>
                <a:hlinkClick r:id="rId3"/>
              </a:rPr>
              <a:t>https://trinket.io/python/597e5771ff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" panose="00000500000000000000" pitchFamily="2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④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実行結果が，次のように表示されることを確認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54B7BC5-4740-1A01-DFAE-9C56339A62C8}"/>
              </a:ext>
            </a:extLst>
          </p:cNvPr>
          <p:cNvSpPr txBox="1">
            <a:spLocks/>
          </p:cNvSpPr>
          <p:nvPr/>
        </p:nvSpPr>
        <p:spPr>
          <a:xfrm>
            <a:off x="408785" y="275858"/>
            <a:ext cx="7861157" cy="735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平方根：面積が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7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の正方形の一辺の長さ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0188D3C-340A-473A-701F-1456BCDC0C1D}"/>
              </a:ext>
            </a:extLst>
          </p:cNvPr>
          <p:cNvSpPr/>
          <p:nvPr/>
        </p:nvSpPr>
        <p:spPr>
          <a:xfrm>
            <a:off x="5191196" y="5869295"/>
            <a:ext cx="2419059" cy="4875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8D2FA7-2C2D-2AF5-7558-9AC74D0A053E}"/>
              </a:ext>
            </a:extLst>
          </p:cNvPr>
          <p:cNvSpPr txBox="1"/>
          <p:nvPr/>
        </p:nvSpPr>
        <p:spPr>
          <a:xfrm>
            <a:off x="1753564" y="2875934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import math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print(math.sqrt(7))</a:t>
            </a:r>
          </a:p>
        </p:txBody>
      </p:sp>
    </p:spTree>
    <p:extLst>
      <p:ext uri="{BB962C8B-B14F-4D97-AF65-F5344CB8AC3E}">
        <p14:creationId xmlns:p14="http://schemas.microsoft.com/office/powerpoint/2010/main" val="2889176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980641A-C830-2751-40E5-BDBE65255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70" y="3705678"/>
            <a:ext cx="8596501" cy="2380179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A535F6-8A1B-F4A0-9BFF-D933245BC7DC}"/>
              </a:ext>
            </a:extLst>
          </p:cNvPr>
          <p:cNvSpPr txBox="1"/>
          <p:nvPr/>
        </p:nvSpPr>
        <p:spPr>
          <a:xfrm>
            <a:off x="341395" y="1127655"/>
            <a:ext cx="84612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⑤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trinket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の次のページを開く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游ゴシック" panose="020B0400000000000000" pitchFamily="50" charset="-128"/>
                <a:cs typeface="+mn-cs"/>
                <a:hlinkClick r:id="rId3"/>
              </a:rPr>
              <a:t>https://trinket.io/python/4e3559f879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" panose="00000500000000000000" pitchFamily="2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⑥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実行結果が，次のように表示されることを確認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54B7BC5-4740-1A01-DFAE-9C56339A62C8}"/>
              </a:ext>
            </a:extLst>
          </p:cNvPr>
          <p:cNvSpPr txBox="1">
            <a:spLocks/>
          </p:cNvSpPr>
          <p:nvPr/>
        </p:nvSpPr>
        <p:spPr>
          <a:xfrm>
            <a:off x="414596" y="175991"/>
            <a:ext cx="7861157" cy="735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円周率：半径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の円の面積は？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0188D3C-340A-473A-701F-1456BCDC0C1D}"/>
              </a:ext>
            </a:extLst>
          </p:cNvPr>
          <p:cNvSpPr/>
          <p:nvPr/>
        </p:nvSpPr>
        <p:spPr>
          <a:xfrm>
            <a:off x="5264067" y="5553642"/>
            <a:ext cx="2419059" cy="4875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1690F8B-D1E1-EAD9-B3AB-7D073106BE51}"/>
              </a:ext>
            </a:extLst>
          </p:cNvPr>
          <p:cNvSpPr txBox="1"/>
          <p:nvPr/>
        </p:nvSpPr>
        <p:spPr>
          <a:xfrm>
            <a:off x="2059174" y="2680464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import math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print(3 * 3 * math.pi)</a:t>
            </a:r>
          </a:p>
        </p:txBody>
      </p:sp>
    </p:spTree>
    <p:extLst>
      <p:ext uri="{BB962C8B-B14F-4D97-AF65-F5344CB8AC3E}">
        <p14:creationId xmlns:p14="http://schemas.microsoft.com/office/powerpoint/2010/main" val="3417463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F8A113F2-F03C-9691-B8CF-073351A65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95" y="4460160"/>
            <a:ext cx="8714640" cy="1907245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A535F6-8A1B-F4A0-9BFF-D933245BC7DC}"/>
              </a:ext>
            </a:extLst>
          </p:cNvPr>
          <p:cNvSpPr txBox="1"/>
          <p:nvPr/>
        </p:nvSpPr>
        <p:spPr>
          <a:xfrm>
            <a:off x="341395" y="1604071"/>
            <a:ext cx="84612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⑦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trinket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の次のページを開く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游ゴシック" panose="020B0400000000000000" pitchFamily="50" charset="-128"/>
                <a:cs typeface="+mn-cs"/>
                <a:hlinkClick r:id="rId3"/>
              </a:rPr>
              <a:t>https://trinket.io/python/bdcce27488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" panose="00000500000000000000" pitchFamily="2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⑧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実行結果が，次のように表示されることを確認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54B7BC5-4740-1A01-DFAE-9C56339A62C8}"/>
              </a:ext>
            </a:extLst>
          </p:cNvPr>
          <p:cNvSpPr txBox="1">
            <a:spLocks/>
          </p:cNvSpPr>
          <p:nvPr/>
        </p:nvSpPr>
        <p:spPr>
          <a:xfrm>
            <a:off x="414597" y="490595"/>
            <a:ext cx="7861157" cy="735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三角関数：三角形の２辺の長さが，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４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と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６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で，その間の角度が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６０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度のとき，面積は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(1/2) ×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4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×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6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× sin(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60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0188D3C-340A-473A-701F-1456BCDC0C1D}"/>
              </a:ext>
            </a:extLst>
          </p:cNvPr>
          <p:cNvSpPr/>
          <p:nvPr/>
        </p:nvSpPr>
        <p:spPr>
          <a:xfrm>
            <a:off x="6383546" y="5802191"/>
            <a:ext cx="2276708" cy="4319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9D9487-C191-5F1F-C8EA-62C4F594DBEE}"/>
              </a:ext>
            </a:extLst>
          </p:cNvPr>
          <p:cNvSpPr txBox="1"/>
          <p:nvPr/>
        </p:nvSpPr>
        <p:spPr>
          <a:xfrm>
            <a:off x="905112" y="3275092"/>
            <a:ext cx="75872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import math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print((1/2) * 4 * 6 * math.sin(60 * math.pi / 180))</a:t>
            </a:r>
          </a:p>
        </p:txBody>
      </p:sp>
    </p:spTree>
    <p:extLst>
      <p:ext uri="{BB962C8B-B14F-4D97-AF65-F5344CB8AC3E}">
        <p14:creationId xmlns:p14="http://schemas.microsoft.com/office/powerpoint/2010/main" val="1234076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142BD0-7230-F2A5-9841-EE2135DFD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プログラミングの意義と可能性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FD43DD3-99BA-2B2A-56A0-8BB5589EA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ja-JP" altLang="en-US" sz="2400" b="1" dirty="0"/>
              <a:t>プログラミング</a:t>
            </a:r>
            <a:r>
              <a:rPr kumimoji="1" lang="ja-JP" altLang="en-US" sz="2400" dirty="0"/>
              <a:t>は，</a:t>
            </a:r>
            <a:r>
              <a:rPr kumimoji="1" lang="ja-JP" altLang="en-US" sz="2400" b="1" dirty="0"/>
              <a:t>人間の力を増幅</a:t>
            </a:r>
            <a:r>
              <a:rPr kumimoji="1" lang="ja-JP" altLang="en-US" sz="2400" dirty="0"/>
              <a:t>し、私たちができることを大幅に広げる技術である</a:t>
            </a:r>
            <a:endParaRPr kumimoji="1" lang="en-US" altLang="ja-JP" sz="2400" dirty="0"/>
          </a:p>
          <a:p>
            <a:pPr lvl="1"/>
            <a:r>
              <a:rPr kumimoji="1" lang="ja-JP" altLang="en-US" b="1" dirty="0"/>
              <a:t>シミュレーション</a:t>
            </a:r>
            <a:endParaRPr lang="en-US" altLang="ja-JP" b="1" dirty="0"/>
          </a:p>
          <a:p>
            <a:pPr lvl="1"/>
            <a:r>
              <a:rPr kumimoji="1" lang="ja-JP" altLang="en-US" b="1" dirty="0"/>
              <a:t>大量データ処理</a:t>
            </a:r>
            <a:endParaRPr lang="en-US" altLang="ja-JP" b="1" dirty="0"/>
          </a:p>
          <a:p>
            <a:pPr lvl="1"/>
            <a:r>
              <a:rPr kumimoji="1" lang="en-US" altLang="ja-JP" b="1" dirty="0"/>
              <a:t>AI</a:t>
            </a:r>
            <a:r>
              <a:rPr kumimoji="1" lang="ja-JP" altLang="en-US" b="1" dirty="0"/>
              <a:t>連携</a:t>
            </a:r>
            <a:endParaRPr lang="en-US" altLang="ja-JP" b="1" dirty="0"/>
          </a:p>
          <a:p>
            <a:pPr lvl="1"/>
            <a:r>
              <a:rPr kumimoji="1" lang="en-US" altLang="ja-JP" b="1" dirty="0"/>
              <a:t>IT</a:t>
            </a:r>
            <a:r>
              <a:rPr kumimoji="1" lang="ja-JP" altLang="en-US" b="1" dirty="0"/>
              <a:t>システム制作</a:t>
            </a:r>
            <a:r>
              <a:rPr kumimoji="1" lang="ja-JP" altLang="en-US" dirty="0"/>
              <a:t>など</a:t>
            </a:r>
            <a:endParaRPr kumimoji="1" lang="en-US" altLang="ja-JP" dirty="0"/>
          </a:p>
          <a:p>
            <a:r>
              <a:rPr kumimoji="1" lang="ja-JP" altLang="en-US" sz="2400" dirty="0"/>
              <a:t>プログラミングは</a:t>
            </a:r>
            <a:r>
              <a:rPr kumimoji="1" lang="ja-JP" altLang="en-US" sz="2400" b="1" dirty="0"/>
              <a:t>クリエイティブ</a:t>
            </a:r>
            <a:r>
              <a:rPr kumimoji="1" lang="ja-JP" altLang="en-US" sz="2400" dirty="0"/>
              <a:t>な行為</a:t>
            </a:r>
            <a:endParaRPr kumimoji="1" lang="en-US" altLang="ja-JP" sz="2400" dirty="0"/>
          </a:p>
          <a:p>
            <a:r>
              <a:rPr kumimoji="1" lang="ja-JP" altLang="en-US" sz="2400" dirty="0"/>
              <a:t>さまざまな作業を</a:t>
            </a:r>
            <a:r>
              <a:rPr kumimoji="1" lang="ja-JP" altLang="en-US" sz="2400" b="1" dirty="0"/>
              <a:t>自動化</a:t>
            </a:r>
            <a:r>
              <a:rPr kumimoji="1" lang="ja-JP" altLang="en-US" sz="2400" dirty="0"/>
              <a:t>したいとき、</a:t>
            </a:r>
            <a:r>
              <a:rPr kumimoji="1" lang="ja-JP" altLang="en-US" sz="2400" b="1" dirty="0"/>
              <a:t>問題解決</a:t>
            </a:r>
            <a:r>
              <a:rPr kumimoji="1" lang="ja-JP" altLang="en-US" sz="2400" dirty="0"/>
              <a:t>したいときにも役立つ</a:t>
            </a:r>
            <a:endParaRPr kumimoji="1" lang="en-US" altLang="ja-JP" sz="2400" dirty="0"/>
          </a:p>
          <a:p>
            <a:r>
              <a:rPr kumimoji="1" lang="ja-JP" altLang="en-US" sz="2400" dirty="0"/>
              <a:t>論理的思考力の向上</a:t>
            </a:r>
            <a:endParaRPr kumimoji="1" lang="en-US" altLang="ja-JP" sz="2400" dirty="0"/>
          </a:p>
          <a:p>
            <a:r>
              <a:rPr kumimoji="1" lang="ja-JP" altLang="en-US" sz="2400" dirty="0"/>
              <a:t>問題解決能力の育成</a:t>
            </a:r>
            <a:endParaRPr kumimoji="1" lang="en-US" altLang="ja-JP" sz="2400" dirty="0"/>
          </a:p>
          <a:p>
            <a:r>
              <a:rPr kumimoji="1" lang="ja-JP" altLang="en-US" sz="2400" dirty="0"/>
              <a:t>デジタル社会での必須スキル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57820D-616D-3C49-692A-8724AC38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434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C938F7-8206-C71A-5AA1-F4BA0F072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プログラミングの応用分野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4D6734-6774-04B2-D99E-CAEEAF72B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729761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b="1" dirty="0"/>
              <a:t>Web</a:t>
            </a:r>
            <a:r>
              <a:rPr kumimoji="1" lang="ja-JP" altLang="en-US" b="1" dirty="0"/>
              <a:t>開発</a:t>
            </a:r>
          </a:p>
          <a:p>
            <a:pPr marL="0" indent="0">
              <a:buNone/>
            </a:pPr>
            <a:r>
              <a:rPr kumimoji="1" lang="ja-JP" altLang="en-US" dirty="0"/>
              <a:t>フロントエンド（</a:t>
            </a:r>
            <a:r>
              <a:rPr kumimoji="1" lang="en-US" altLang="ja-JP" dirty="0"/>
              <a:t>HTML, CSS, JavaScript</a:t>
            </a:r>
            <a:r>
              <a:rPr kumimoji="1" lang="ja-JP" altLang="en-US" dirty="0"/>
              <a:t>），バックエンド（</a:t>
            </a:r>
            <a:r>
              <a:rPr kumimoji="1" lang="en-US" altLang="ja-JP" dirty="0"/>
              <a:t>Python, Django, Flask</a:t>
            </a:r>
            <a:r>
              <a:rPr kumimoji="1" lang="ja-JP" altLang="en-US" dirty="0"/>
              <a:t>）</a:t>
            </a:r>
          </a:p>
          <a:p>
            <a:r>
              <a:rPr kumimoji="1" lang="ja-JP" altLang="en-US" b="1" dirty="0"/>
              <a:t>データ分析</a:t>
            </a:r>
          </a:p>
          <a:p>
            <a:pPr marL="0" indent="0">
              <a:buNone/>
            </a:pPr>
            <a:r>
              <a:rPr kumimoji="1" lang="ja-JP" altLang="en-US" dirty="0"/>
              <a:t>ビッグデータ処理，統計分析，データビジュアライゼーション（データの可視化）</a:t>
            </a:r>
          </a:p>
          <a:p>
            <a:r>
              <a:rPr kumimoji="1" lang="ja-JP" altLang="en-US" b="1" dirty="0"/>
              <a:t>人工知能</a:t>
            </a:r>
          </a:p>
          <a:p>
            <a:pPr marL="0" indent="0">
              <a:buNone/>
            </a:pPr>
            <a:r>
              <a:rPr kumimoji="1" lang="ja-JP" altLang="en-US" dirty="0"/>
              <a:t>自然言語処理，コンピュータビジョン（画像認識技術），予測モデリング</a:t>
            </a:r>
          </a:p>
          <a:p>
            <a:r>
              <a:rPr kumimoji="1" lang="ja-JP" altLang="en-US" b="1" dirty="0"/>
              <a:t>ゲーム開発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dirty="0"/>
              <a:t>2D</a:t>
            </a:r>
            <a:r>
              <a:rPr lang="ja-JP" altLang="en-US" dirty="0"/>
              <a:t>ゲーム，</a:t>
            </a:r>
            <a:r>
              <a:rPr kumimoji="1" lang="en-US" altLang="ja-JP" dirty="0"/>
              <a:t>3D</a:t>
            </a:r>
            <a:r>
              <a:rPr kumimoji="1" lang="ja-JP" altLang="en-US" dirty="0"/>
              <a:t>ゲーム，モバイルゲーム</a:t>
            </a:r>
          </a:p>
          <a:p>
            <a:r>
              <a:rPr kumimoji="1" lang="en-US" altLang="ja-JP" b="1" dirty="0"/>
              <a:t>IoT</a:t>
            </a:r>
            <a:r>
              <a:rPr kumimoji="1" lang="ja-JP" altLang="en-US" b="1" dirty="0"/>
              <a:t>（</a:t>
            </a:r>
            <a:r>
              <a:rPr kumimoji="1" lang="en-US" altLang="ja-JP" b="1" dirty="0"/>
              <a:t>Internet of Things</a:t>
            </a:r>
            <a:r>
              <a:rPr kumimoji="1" lang="ja-JP" altLang="en-US" b="1" dirty="0"/>
              <a:t>）</a:t>
            </a:r>
          </a:p>
          <a:p>
            <a:pPr marL="0" indent="0">
              <a:buNone/>
            </a:pPr>
            <a:r>
              <a:rPr kumimoji="1" lang="ja-JP" altLang="en-US" dirty="0"/>
              <a:t>センサーデータの収集と分析，スマートホームシステム</a:t>
            </a:r>
          </a:p>
          <a:p>
            <a:r>
              <a:rPr kumimoji="1" lang="ja-JP" altLang="en-US" b="1" dirty="0"/>
              <a:t>サイバーセキュリティ</a:t>
            </a:r>
          </a:p>
          <a:p>
            <a:pPr marL="0" indent="0">
              <a:buNone/>
            </a:pPr>
            <a:r>
              <a:rPr kumimoji="1" lang="ja-JP" altLang="en-US" dirty="0"/>
              <a:t>ネットワークセキュリティ，暗号化技術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1C0CF0-4940-B387-3E6B-3C4A4B52D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512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AF48CA-5422-E54F-E019-B133731FE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人工知能を学ぶ楽しさ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47FF0B-5FF8-5AE0-276C-E24A617C2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15" y="1033434"/>
            <a:ext cx="8256653" cy="1192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人工知能</a:t>
            </a:r>
            <a:r>
              <a:rPr lang="ja-JP" altLang="en-US" sz="2400" dirty="0"/>
              <a:t>：人間の思考を模倣し、超えることを目指す挑戦。 人工知能は、現在進行形の最先端技術であり、未来に向けてもその発展が続く、刺激と興奮に満ちた分野である。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141F0B-35FD-B2D3-E92F-77B8205F2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B1BB57A-89A5-6187-3D0E-44541DE99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49" y="2239508"/>
            <a:ext cx="3213701" cy="173634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FCB8AA0-6E77-7DE7-ED47-831A57F27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694" y="2239508"/>
            <a:ext cx="394913" cy="180531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AEB00A8-00EB-4994-2AF5-7DD2D1FB7663}"/>
              </a:ext>
            </a:extLst>
          </p:cNvPr>
          <p:cNvSpPr txBox="1"/>
          <p:nvPr/>
        </p:nvSpPr>
        <p:spPr>
          <a:xfrm>
            <a:off x="1510343" y="409783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顔情報処理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3DB349-FF52-E37D-4AA5-61FB65B6857D}"/>
              </a:ext>
            </a:extLst>
          </p:cNvPr>
          <p:cNvSpPr txBox="1"/>
          <p:nvPr/>
        </p:nvSpPr>
        <p:spPr>
          <a:xfrm>
            <a:off x="5628625" y="409783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３次元データの合成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9012146-8987-A865-2FC8-35BE362A5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101" y="2239508"/>
            <a:ext cx="1845268" cy="181903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4D2CEB9-F32A-565D-3E55-4C2307971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800" y="2225911"/>
            <a:ext cx="1456688" cy="1842880"/>
          </a:xfrm>
          <a:prstGeom prst="rect">
            <a:avLst/>
          </a:prstGeom>
        </p:spPr>
      </p:pic>
      <p:pic>
        <p:nvPicPr>
          <p:cNvPr id="16" name="図 15" descr="道路を走るトラック&#10;&#10;自動的に生成された説明">
            <a:extLst>
              <a:ext uri="{FF2B5EF4-FFF2-40B4-BE49-F238E27FC236}">
                <a16:creationId xmlns:a16="http://schemas.microsoft.com/office/drawing/2014/main" id="{1561F726-33FA-DF0E-F0A9-418224DE4B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" y="4467171"/>
            <a:ext cx="3644901" cy="1780124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AC3B172-48A3-5F72-1D29-D42F87F5C4DE}"/>
              </a:ext>
            </a:extLst>
          </p:cNvPr>
          <p:cNvSpPr txBox="1"/>
          <p:nvPr/>
        </p:nvSpPr>
        <p:spPr>
          <a:xfrm>
            <a:off x="397806" y="6247295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物体検出、指定されたキーワードは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AI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には初見（ゼロショット）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F4A00B94-977E-D6EC-D1FA-1D24762D0F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1616" y="4404261"/>
            <a:ext cx="1888494" cy="1934836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A3C0EC3-C235-3207-2169-D5555E2D68F6}"/>
              </a:ext>
            </a:extLst>
          </p:cNvPr>
          <p:cNvSpPr txBox="1"/>
          <p:nvPr/>
        </p:nvSpPr>
        <p:spPr>
          <a:xfrm>
            <a:off x="4627105" y="638579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消失点推定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A5CCFD43-1080-C24D-4A48-D913121CE6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9267" y="4450879"/>
            <a:ext cx="2300065" cy="1842880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A843B10-CD27-60F7-1499-9C3EB3311D1B}"/>
              </a:ext>
            </a:extLst>
          </p:cNvPr>
          <p:cNvSpPr txBox="1"/>
          <p:nvPr/>
        </p:nvSpPr>
        <p:spPr>
          <a:xfrm>
            <a:off x="6759704" y="642665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テキスト検出</a:t>
            </a:r>
          </a:p>
        </p:txBody>
      </p:sp>
    </p:spTree>
    <p:extLst>
      <p:ext uri="{BB962C8B-B14F-4D97-AF65-F5344CB8AC3E}">
        <p14:creationId xmlns:p14="http://schemas.microsoft.com/office/powerpoint/2010/main" val="3264066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4" y="175028"/>
            <a:ext cx="8702885" cy="446017"/>
          </a:xfrm>
        </p:spPr>
        <p:txBody>
          <a:bodyPr>
            <a:noAutofit/>
          </a:bodyPr>
          <a:lstStyle/>
          <a:p>
            <a:r>
              <a:rPr kumimoji="1" lang="en-US" altLang="ja-JP" sz="2900" dirty="0"/>
              <a:t>Python </a:t>
            </a:r>
            <a:r>
              <a:rPr lang="ja-JP" altLang="en-US" sz="2900" dirty="0"/>
              <a:t>プログラムのパソコン上での実行</a:t>
            </a:r>
            <a:endParaRPr kumimoji="1" lang="ja-JP" altLang="en-US" sz="29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13346" y="2785258"/>
            <a:ext cx="4230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作成した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を，例えば「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foo.py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」という名前の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ファイルに保存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48031" y="1938059"/>
            <a:ext cx="8461208" cy="460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①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Python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プログラムのファイル保存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②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Python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プログラムの実行 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44" y="2566792"/>
            <a:ext cx="2760198" cy="195177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11" y="5314479"/>
            <a:ext cx="4056791" cy="87714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F7315B-906F-2C7E-AB52-D3F91C8AA10C}"/>
              </a:ext>
            </a:extLst>
          </p:cNvPr>
          <p:cNvSpPr txBox="1"/>
          <p:nvPr/>
        </p:nvSpPr>
        <p:spPr>
          <a:xfrm>
            <a:off x="4940374" y="4768377"/>
            <a:ext cx="42306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プログラムを実行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するには，シェル （例えば，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Windows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の場合はコマンドプロンプト）を開き，「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 foo.py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」のようなコマンドで実行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DF38F6-BB68-6828-67E3-3EECA5A335B2}"/>
              </a:ext>
            </a:extLst>
          </p:cNvPr>
          <p:cNvSpPr txBox="1"/>
          <p:nvPr/>
        </p:nvSpPr>
        <p:spPr>
          <a:xfrm>
            <a:off x="477079" y="621045"/>
            <a:ext cx="7723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プログラムはオンライン実行（例：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Trinket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）のほか，パソコンでも実行可能．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（パソコンでの実行の場合には，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処理系のインストールが必要）</a:t>
            </a:r>
          </a:p>
        </p:txBody>
      </p:sp>
    </p:spTree>
    <p:extLst>
      <p:ext uri="{BB962C8B-B14F-4D97-AF65-F5344CB8AC3E}">
        <p14:creationId xmlns:p14="http://schemas.microsoft.com/office/powerpoint/2010/main" val="1581229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3" r="28263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5108047" cy="533316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ja-JP" altLang="en-US" sz="2400" b="1" dirty="0">
                <a:solidFill>
                  <a:srgbClr val="C00000"/>
                </a:solidFill>
              </a:rPr>
              <a:t>コンピュータ</a:t>
            </a:r>
            <a:r>
              <a:rPr lang="ja-JP" altLang="en-US" sz="2400" dirty="0"/>
              <a:t>は，</a:t>
            </a:r>
            <a:r>
              <a:rPr lang="ja-JP" altLang="en-US" sz="2400" b="1" dirty="0">
                <a:solidFill>
                  <a:srgbClr val="C00000"/>
                </a:solidFill>
              </a:rPr>
              <a:t>プログラム</a:t>
            </a:r>
            <a:r>
              <a:rPr lang="ja-JP" altLang="en-US" sz="2400" dirty="0"/>
              <a:t>に従って動作</a:t>
            </a:r>
            <a:endParaRPr lang="en-US" altLang="ja-JP" sz="24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ja-JP" altLang="en-US" sz="2400" b="1" dirty="0">
                <a:solidFill>
                  <a:srgbClr val="C00000"/>
                </a:solidFill>
              </a:rPr>
              <a:t>プログラム</a:t>
            </a:r>
            <a:r>
              <a:rPr lang="ja-JP" altLang="en-US" sz="2400" dirty="0"/>
              <a:t>は，</a:t>
            </a:r>
            <a:r>
              <a:rPr lang="ja-JP" altLang="en-US" sz="2400" b="1" dirty="0">
                <a:solidFill>
                  <a:srgbClr val="C00000"/>
                </a:solidFill>
              </a:rPr>
              <a:t>コンピュータ</a:t>
            </a:r>
            <a:r>
              <a:rPr lang="ja-JP" altLang="en-US" sz="2400" dirty="0"/>
              <a:t>に指示を出し，所定の作業を遂行させる</a:t>
            </a:r>
            <a:endParaRPr lang="en-US" altLang="ja-JP" sz="2400" dirty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ja-JP" altLang="en-US" sz="2400" dirty="0"/>
              <a:t>この関係が，コンピュータシステムの基礎</a:t>
            </a:r>
            <a:endParaRPr lang="en-US" altLang="ja-JP" sz="2400" dirty="0"/>
          </a:p>
          <a:p>
            <a:endParaRPr lang="ja-JP" altLang="en-US" sz="2400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コンピュータとプログラム</a:t>
            </a:r>
            <a:r>
              <a:rPr lang="ja-JP" altLang="en-US" dirty="0">
                <a:latin typeface="Segoe UI" panose="020B0502040204020203" pitchFamily="34" charset="0"/>
              </a:rPr>
              <a:t>の関係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03147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A1A2D-9037-DA7C-C745-5465A167B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812254-7AB4-574D-F8B0-4110F169F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72826"/>
          </a:xfrm>
        </p:spPr>
        <p:txBody>
          <a:bodyPr>
            <a:noAutofit/>
          </a:bodyPr>
          <a:lstStyle/>
          <a:p>
            <a:r>
              <a:rPr lang="ja-JP" altLang="en-US" sz="2900" dirty="0"/>
              <a:t>まとめ</a:t>
            </a:r>
            <a:endParaRPr kumimoji="1" lang="ja-JP" altLang="en-US" sz="29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183A649-41B9-1128-183D-014F16C77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45" y="1304691"/>
            <a:ext cx="7530988" cy="517960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altLang="ja-JP" sz="2400" b="1" dirty="0"/>
              <a:t>Python</a:t>
            </a:r>
            <a:r>
              <a:rPr lang="ja-JP" altLang="en-US" sz="2400" dirty="0"/>
              <a:t>は</a:t>
            </a:r>
            <a:r>
              <a:rPr lang="ja-JP" altLang="en-US" sz="2400" b="1" dirty="0"/>
              <a:t>直感的で読みやすい</a:t>
            </a:r>
            <a:r>
              <a:rPr lang="ja-JP" altLang="en-US" sz="2400" dirty="0"/>
              <a:t>文法を持つプログラミング言語．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b="1" dirty="0"/>
              <a:t>文法のシンプルさ</a:t>
            </a:r>
            <a:r>
              <a:rPr lang="ja-JP" altLang="en-US" sz="2400" dirty="0"/>
              <a:t>，</a:t>
            </a:r>
            <a:r>
              <a:rPr lang="ja-JP" altLang="en-US" sz="2400" b="1" dirty="0"/>
              <a:t>拡張性</a:t>
            </a:r>
            <a:r>
              <a:rPr lang="ja-JP" altLang="en-US" sz="2400" dirty="0"/>
              <a:t>，</a:t>
            </a:r>
            <a:r>
              <a:rPr lang="ja-JP" altLang="en-US" sz="2400" b="1" dirty="0"/>
              <a:t>柔軟性</a:t>
            </a:r>
            <a:r>
              <a:rPr lang="ja-JP" altLang="en-US" sz="2400" dirty="0"/>
              <a:t>が特徴的．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b="1" dirty="0"/>
              <a:t>基本的な計算</a:t>
            </a:r>
            <a:r>
              <a:rPr lang="ja-JP" altLang="en-US" sz="2400" dirty="0"/>
              <a:t>から</a:t>
            </a:r>
            <a:r>
              <a:rPr lang="ja-JP" altLang="en-US" sz="2400" b="1" dirty="0"/>
              <a:t>高度なプログラミング</a:t>
            </a:r>
            <a:r>
              <a:rPr lang="ja-JP" altLang="en-US" sz="2400" dirty="0"/>
              <a:t>まで幅広く対応可能．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en-US" altLang="ja-JP" sz="2400" b="1" dirty="0"/>
              <a:t>Web</a:t>
            </a:r>
            <a:r>
              <a:rPr lang="ja-JP" altLang="en-US" sz="2400" b="1" dirty="0"/>
              <a:t>開発，データ分析，</a:t>
            </a:r>
            <a:r>
              <a:rPr lang="en-US" altLang="ja-JP" sz="2400" b="1" dirty="0"/>
              <a:t>AI</a:t>
            </a:r>
            <a:r>
              <a:rPr lang="ja-JP" altLang="en-US" sz="2400" b="1" dirty="0"/>
              <a:t>，ゲーム開発など応用分野が多岐</a:t>
            </a:r>
            <a:r>
              <a:rPr lang="ja-JP" altLang="en-US" sz="2400" dirty="0"/>
              <a:t>にわたる．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b="1" dirty="0"/>
              <a:t>プログラミング</a:t>
            </a:r>
            <a:r>
              <a:rPr lang="ja-JP" altLang="en-US" sz="2400" dirty="0"/>
              <a:t>は</a:t>
            </a:r>
            <a:r>
              <a:rPr lang="ja-JP" altLang="en-US" sz="2400" b="1" dirty="0"/>
              <a:t>人間の能力を増幅</a:t>
            </a:r>
            <a:r>
              <a:rPr lang="ja-JP" altLang="en-US" sz="2400" dirty="0"/>
              <a:t>し，</a:t>
            </a:r>
            <a:r>
              <a:rPr lang="ja-JP" altLang="en-US" sz="2400" b="1" dirty="0"/>
              <a:t>創造的な活動を支援</a:t>
            </a:r>
            <a:r>
              <a:rPr lang="ja-JP" altLang="en-US" sz="2400" dirty="0"/>
              <a:t>する重要な活動である．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E9A53B-B68C-0168-59E4-0C3CC26F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596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2900" dirty="0"/>
              <a:t>プログラムの本質</a:t>
            </a:r>
            <a:endParaRPr kumimoji="1" lang="ja-JP" altLang="en-US" sz="29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1500" y="876300"/>
            <a:ext cx="7733909" cy="534036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dirty="0">
                <a:solidFill>
                  <a:srgbClr val="C00000"/>
                </a:solidFill>
                <a:latin typeface="Segoe UI" panose="020B0502040204020203" pitchFamily="34" charset="0"/>
              </a:rPr>
              <a:t>プログラム</a:t>
            </a:r>
            <a:r>
              <a:rPr lang="ja-JP" altLang="en-US" sz="2400" dirty="0">
                <a:latin typeface="Segoe UI" panose="020B0502040204020203" pitchFamily="34" charset="0"/>
              </a:rPr>
              <a:t>を設計し作成するプロセス（プログラミング）は，</a:t>
            </a:r>
            <a:r>
              <a:rPr lang="ja-JP" altLang="en-US" sz="2400" b="1" dirty="0">
                <a:latin typeface="Segoe UI" panose="020B0502040204020203" pitchFamily="34" charset="0"/>
              </a:rPr>
              <a:t>創造的な活動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</a:pPr>
            <a:r>
              <a:rPr lang="ja-JP" altLang="en-US" sz="2400" b="1" dirty="0">
                <a:solidFill>
                  <a:srgbClr val="C00000"/>
                </a:solidFill>
              </a:rPr>
              <a:t>プログラム</a:t>
            </a:r>
            <a:r>
              <a:rPr lang="ja-JP" altLang="en-US" sz="2400" dirty="0"/>
              <a:t>は，</a:t>
            </a:r>
            <a:r>
              <a:rPr lang="ja-JP" altLang="en-US" sz="2400" b="1" dirty="0">
                <a:solidFill>
                  <a:srgbClr val="C00000"/>
                </a:solidFill>
              </a:rPr>
              <a:t>コンピュータ</a:t>
            </a:r>
            <a:r>
              <a:rPr lang="ja-JP" altLang="en-US" sz="2400" dirty="0"/>
              <a:t>に指示を出し，所定の作業を遂行させる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dirty="0"/>
              <a:t>複雑な作業も</a:t>
            </a:r>
            <a:r>
              <a:rPr lang="ja-JP" altLang="en-US" sz="2400" b="1" dirty="0"/>
              <a:t>自動化</a:t>
            </a:r>
            <a:r>
              <a:rPr lang="ja-JP" altLang="en-US" sz="2400" dirty="0"/>
              <a:t>し，効率化することが可能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21" y="3869863"/>
            <a:ext cx="3937928" cy="149444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40158" y="5474135"/>
            <a:ext cx="3631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言語のプログラム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5056435" y="4389130"/>
            <a:ext cx="623455" cy="455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05342" y="5385669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375" y="3911181"/>
            <a:ext cx="2255282" cy="132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3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7892" y="154913"/>
            <a:ext cx="7945508" cy="380405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kumimoji="1" lang="ja-JP" altLang="en-US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① プログラムによるアプリケーションの実現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539750" y="5499100"/>
            <a:ext cx="8162993" cy="127635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2400" b="1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プログラム</a:t>
            </a:r>
            <a:r>
              <a:rPr lang="ja-JP" altLang="en-US" sz="2400" dirty="0">
                <a:latin typeface="Segoe UI" panose="020B0502040204020203" pitchFamily="34" charset="0"/>
              </a:rPr>
              <a:t>が動作し，</a:t>
            </a:r>
            <a:r>
              <a:rPr lang="ja-JP" altLang="en-US" sz="2400" b="1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アプリケーション</a:t>
            </a:r>
            <a:r>
              <a:rPr lang="ja-JP" altLang="en-US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の機能を実現</a:t>
            </a:r>
            <a:endParaRPr lang="en-US" altLang="ja-JP" sz="2400" dirty="0">
              <a:latin typeface="Segoe UI" panose="020B0502040204020203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449220" y="3223308"/>
            <a:ext cx="1459079" cy="175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B76304A-C28A-4AA9-8E33-2062C438C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92" y="1736983"/>
            <a:ext cx="3513112" cy="207833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020AA2-EE2B-4EE9-B4E3-385754C02F2D}"/>
              </a:ext>
            </a:extLst>
          </p:cNvPr>
          <p:cNvSpPr txBox="1"/>
          <p:nvPr/>
        </p:nvSpPr>
        <p:spPr>
          <a:xfrm>
            <a:off x="1294018" y="4070498"/>
            <a:ext cx="2063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Web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ブラウザ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52B10B5-3FBD-4F07-B07F-5272775A0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646" y="1047982"/>
            <a:ext cx="3707584" cy="300266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AB8193F-E161-4015-BEE8-44E8CDA2FB72}"/>
              </a:ext>
            </a:extLst>
          </p:cNvPr>
          <p:cNvSpPr txBox="1"/>
          <p:nvPr/>
        </p:nvSpPr>
        <p:spPr>
          <a:xfrm>
            <a:off x="4602557" y="4255164"/>
            <a:ext cx="4185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ワープロ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（マイクロソフト・ワード）</a:t>
            </a:r>
          </a:p>
        </p:txBody>
      </p:sp>
    </p:spTree>
    <p:extLst>
      <p:ext uri="{BB962C8B-B14F-4D97-AF65-F5344CB8AC3E}">
        <p14:creationId xmlns:p14="http://schemas.microsoft.com/office/powerpoint/2010/main" val="2052951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C0F79B-DB6D-46C3-A098-7DCFB2BC6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84692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② プログラム</a:t>
            </a:r>
            <a:r>
              <a:rPr lang="ja-JP" altLang="en-US" dirty="0"/>
              <a:t>による</a:t>
            </a:r>
            <a:r>
              <a:rPr kumimoji="1" lang="ja-JP" altLang="en-US" dirty="0"/>
              <a:t>コンピュータの</a:t>
            </a:r>
            <a:r>
              <a:rPr lang="ja-JP" altLang="en-US" dirty="0"/>
              <a:t>制御</a:t>
            </a:r>
            <a:endParaRPr kumimoji="1"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66B5F763-05FE-4EAA-891B-DA257D47F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7" y="1113694"/>
            <a:ext cx="5007232" cy="3438702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2C25C3-1718-41B2-8A8D-9DFA4B81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BACAC3E-37B4-44A5-8E2F-31F406C6372C}"/>
              </a:ext>
            </a:extLst>
          </p:cNvPr>
          <p:cNvSpPr txBox="1"/>
          <p:nvPr/>
        </p:nvSpPr>
        <p:spPr>
          <a:xfrm>
            <a:off x="5329123" y="1678883"/>
            <a:ext cx="38250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言語を使って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を作成．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AI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システムを構築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コンテンツ プレースホルダー 4">
            <a:extLst>
              <a:ext uri="{FF2B5EF4-FFF2-40B4-BE49-F238E27FC236}">
                <a16:creationId xmlns:a16="http://schemas.microsoft.com/office/drawing/2014/main" id="{7576B7D8-EC38-F880-4654-A1E559ADFE81}"/>
              </a:ext>
            </a:extLst>
          </p:cNvPr>
          <p:cNvSpPr txBox="1">
            <a:spLocks/>
          </p:cNvSpPr>
          <p:nvPr/>
        </p:nvSpPr>
        <p:spPr>
          <a:xfrm>
            <a:off x="539750" y="5499100"/>
            <a:ext cx="8162993" cy="127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プログラム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コンピュータ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の動作を細かくコントール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799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C0F79B-DB6D-46C3-A098-7DCFB2BC6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131593" cy="994015"/>
          </a:xfrm>
        </p:spPr>
        <p:txBody>
          <a:bodyPr>
            <a:normAutofit/>
          </a:bodyPr>
          <a:lstStyle/>
          <a:p>
            <a:r>
              <a:rPr lang="ja-JP" altLang="en-US" sz="2900" dirty="0"/>
              <a:t>③ プログラムによる</a:t>
            </a:r>
            <a:r>
              <a:rPr kumimoji="1" lang="ja-JP" altLang="en-US" sz="2900" dirty="0"/>
              <a:t>コンピュータ間連携の実現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2C25C3-1718-41B2-8A8D-9DFA4B81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" name="テキスト ボックス 27">
            <a:extLst>
              <a:ext uri="{FF2B5EF4-FFF2-40B4-BE49-F238E27FC236}">
                <a16:creationId xmlns:a16="http://schemas.microsoft.com/office/drawing/2014/main" id="{2458F1AF-E419-4B8F-9B70-BEA83F433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63" y="2121668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利用者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8515C27C-3A31-4F50-9CC3-6644A673E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8354" y="1750422"/>
            <a:ext cx="3318272" cy="1987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3587AD63-F07B-4F88-9C0C-8FCF6CF3C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660" y="2592635"/>
            <a:ext cx="2031325" cy="43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メイリオ" panose="020B0604030504040204" pitchFamily="50" charset="-128"/>
                <a:cs typeface="+mn-cs"/>
              </a:rPr>
              <a:t>コンピュータ</a:t>
            </a:r>
          </a:p>
        </p:txBody>
      </p:sp>
      <p:sp>
        <p:nvSpPr>
          <p:cNvPr id="38" name="テキスト ボックス 27">
            <a:extLst>
              <a:ext uri="{FF2B5EF4-FFF2-40B4-BE49-F238E27FC236}">
                <a16:creationId xmlns:a16="http://schemas.microsoft.com/office/drawing/2014/main" id="{E0BA8BF8-EBC2-48F5-85EB-B79F507D0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9" y="3268869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利用者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4D018FEA-E320-40C0-91AD-CAB117E3E6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4957" y="1933777"/>
            <a:ext cx="86558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0404A3E3-14D2-4D6A-8AF4-6AC89F0CE7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02792" y="2233816"/>
            <a:ext cx="1079897" cy="79176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Line 42">
            <a:extLst>
              <a:ext uri="{FF2B5EF4-FFF2-40B4-BE49-F238E27FC236}">
                <a16:creationId xmlns:a16="http://schemas.microsoft.com/office/drawing/2014/main" id="{313921FB-7E7C-43FC-975A-67BE04650D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4448" y="2073081"/>
            <a:ext cx="783431" cy="16073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テキスト ボックス 5">
            <a:extLst>
              <a:ext uri="{FF2B5EF4-FFF2-40B4-BE49-F238E27FC236}">
                <a16:creationId xmlns:a16="http://schemas.microsoft.com/office/drawing/2014/main" id="{F83B4CBC-53DE-40E6-AF26-C9878531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721" y="3903681"/>
            <a:ext cx="44935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サーバは，サービスを提供する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IT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システム</a:t>
            </a:r>
          </a:p>
        </p:txBody>
      </p:sp>
      <p:sp>
        <p:nvSpPr>
          <p:cNvPr id="47" name="Text Box 46">
            <a:extLst>
              <a:ext uri="{FF2B5EF4-FFF2-40B4-BE49-F238E27FC236}">
                <a16:creationId xmlns:a16="http://schemas.microsoft.com/office/drawing/2014/main" id="{188845FD-8344-43D4-A79F-6E19A0EC4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200" y="1303146"/>
            <a:ext cx="2031325" cy="43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メイリオ" panose="020B0604030504040204" pitchFamily="50" charset="-128"/>
                <a:cs typeface="+mn-cs"/>
              </a:rPr>
              <a:t>ネットワーク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C393171A-256D-4C44-B7A7-1BE9CF6F4865}"/>
              </a:ext>
            </a:extLst>
          </p:cNvPr>
          <p:cNvSpPr/>
          <p:nvPr/>
        </p:nvSpPr>
        <p:spPr>
          <a:xfrm>
            <a:off x="3305824" y="1750422"/>
            <a:ext cx="850771" cy="751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コンテンツ プレースホルダー 4">
            <a:extLst>
              <a:ext uri="{FF2B5EF4-FFF2-40B4-BE49-F238E27FC236}">
                <a16:creationId xmlns:a16="http://schemas.microsoft.com/office/drawing/2014/main" id="{ABD45CB1-1E6F-1967-1E72-7C82FD4480AF}"/>
              </a:ext>
            </a:extLst>
          </p:cNvPr>
          <p:cNvSpPr txBox="1">
            <a:spLocks/>
          </p:cNvSpPr>
          <p:nvPr/>
        </p:nvSpPr>
        <p:spPr>
          <a:xfrm>
            <a:off x="539750" y="5499100"/>
            <a:ext cx="8162993" cy="127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コンピュータ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同士の接続でも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プログラム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が必要．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201AA483-A3FA-EC76-B2C4-205DE1DCB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243" y="2808598"/>
            <a:ext cx="2031325" cy="43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メイリオ" panose="020B0604030504040204" pitchFamily="50" charset="-128"/>
                <a:cs typeface="+mn-cs"/>
              </a:rPr>
              <a:t>コンピュータ</a:t>
            </a:r>
          </a:p>
        </p:txBody>
      </p:sp>
      <p:sp>
        <p:nvSpPr>
          <p:cNvPr id="9" name="Text Box 31">
            <a:extLst>
              <a:ext uri="{FF2B5EF4-FFF2-40B4-BE49-F238E27FC236}">
                <a16:creationId xmlns:a16="http://schemas.microsoft.com/office/drawing/2014/main" id="{1C6FEF5D-7007-B5B5-DEB8-2C1B71B61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445" y="1729215"/>
            <a:ext cx="2031325" cy="43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メイリオ" panose="020B0604030504040204" pitchFamily="50" charset="-128"/>
                <a:cs typeface="+mn-cs"/>
              </a:rPr>
              <a:t>コンピュータ</a:t>
            </a:r>
          </a:p>
        </p:txBody>
      </p:sp>
    </p:spTree>
    <p:extLst>
      <p:ext uri="{BB962C8B-B14F-4D97-AF65-F5344CB8AC3E}">
        <p14:creationId xmlns:p14="http://schemas.microsoft.com/office/powerpoint/2010/main" val="2623846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4" r="28304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5108047" cy="5333166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ja-JP" altLang="en-US" sz="2400" dirty="0"/>
              <a:t>① </a:t>
            </a:r>
            <a:r>
              <a:rPr lang="ja-JP" altLang="en-US" sz="2400" b="1" dirty="0">
                <a:solidFill>
                  <a:srgbClr val="C00000"/>
                </a:solidFill>
              </a:rPr>
              <a:t>プログラム</a:t>
            </a:r>
            <a:r>
              <a:rPr lang="ja-JP" altLang="en-US" sz="2400" dirty="0"/>
              <a:t>の内容によって，</a:t>
            </a:r>
            <a:r>
              <a:rPr lang="ja-JP" altLang="en-US" sz="2400" b="1" dirty="0">
                <a:solidFill>
                  <a:srgbClr val="C00000"/>
                </a:solidFill>
              </a:rPr>
              <a:t>コンピュータ</a:t>
            </a:r>
            <a:r>
              <a:rPr lang="ja-JP" altLang="en-US" sz="2400" dirty="0"/>
              <a:t>は</a:t>
            </a:r>
            <a:r>
              <a:rPr lang="ja-JP" altLang="en-US" sz="2400" b="1" u="sng" dirty="0">
                <a:solidFill>
                  <a:srgbClr val="FF0000"/>
                </a:solidFill>
              </a:rPr>
              <a:t>さまざまな作業を実行</a:t>
            </a:r>
            <a:r>
              <a:rPr lang="ja-JP" altLang="en-US" sz="2400" dirty="0"/>
              <a:t>できる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dirty="0"/>
              <a:t>② </a:t>
            </a:r>
            <a:r>
              <a:rPr lang="ja-JP" altLang="en-US" sz="2400" b="1" dirty="0">
                <a:solidFill>
                  <a:srgbClr val="C00000"/>
                </a:solidFill>
              </a:rPr>
              <a:t>プログラム</a:t>
            </a:r>
            <a:r>
              <a:rPr lang="ja-JP" altLang="en-US" sz="2400" dirty="0"/>
              <a:t>を利用することで，多くの作業を</a:t>
            </a:r>
            <a:r>
              <a:rPr lang="ja-JP" altLang="en-US" sz="2400" b="1" u="sng" dirty="0">
                <a:solidFill>
                  <a:srgbClr val="FF0000"/>
                </a:solidFill>
              </a:rPr>
              <a:t>自動化</a:t>
            </a:r>
            <a:r>
              <a:rPr lang="ja-JP" altLang="en-US" sz="2400" dirty="0"/>
              <a:t>できる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dirty="0"/>
              <a:t>③ </a:t>
            </a:r>
            <a:r>
              <a:rPr lang="ja-JP" altLang="en-US" sz="2400" b="1" dirty="0">
                <a:solidFill>
                  <a:srgbClr val="C00000"/>
                </a:solidFill>
              </a:rPr>
              <a:t>プログラム</a:t>
            </a:r>
            <a:r>
              <a:rPr lang="ja-JP" altLang="en-US" sz="2400" dirty="0"/>
              <a:t>で行った作業を</a:t>
            </a:r>
            <a:r>
              <a:rPr lang="ja-JP" altLang="en-US" sz="2400" b="1" u="sng" dirty="0">
                <a:solidFill>
                  <a:srgbClr val="FF0000"/>
                </a:solidFill>
              </a:rPr>
              <a:t>いつでも再現できる</a:t>
            </a:r>
            <a:r>
              <a:rPr lang="ja-JP" altLang="en-US" sz="2400" dirty="0"/>
              <a:t>．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dirty="0"/>
              <a:t>④ </a:t>
            </a:r>
            <a:r>
              <a:rPr lang="ja-JP" altLang="en-US" sz="2400" b="1" dirty="0">
                <a:solidFill>
                  <a:srgbClr val="C00000"/>
                </a:solidFill>
              </a:rPr>
              <a:t>プログラム</a:t>
            </a:r>
            <a:r>
              <a:rPr lang="ja-JP" altLang="en-US" sz="2400" dirty="0"/>
              <a:t>は柔軟性があり，変更により，</a:t>
            </a:r>
            <a:r>
              <a:rPr lang="ja-JP" altLang="en-US" sz="2400" b="1" u="sng" dirty="0">
                <a:solidFill>
                  <a:srgbClr val="FF0000"/>
                </a:solidFill>
              </a:rPr>
              <a:t>プログラムの動作を簡単に調整できる</a:t>
            </a:r>
            <a:endParaRPr lang="en-US" altLang="ja-JP" sz="2400" b="1" u="sng" dirty="0">
              <a:solidFill>
                <a:srgbClr val="FF0000"/>
              </a:solidFill>
            </a:endParaRPr>
          </a:p>
          <a:p>
            <a:endParaRPr lang="ja-JP" altLang="en-US" sz="2400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プログラミングの４つの基本的特徴</a:t>
            </a:r>
          </a:p>
        </p:txBody>
      </p:sp>
    </p:spTree>
    <p:extLst>
      <p:ext uri="{BB962C8B-B14F-4D97-AF65-F5344CB8AC3E}">
        <p14:creationId xmlns:p14="http://schemas.microsoft.com/office/powerpoint/2010/main" val="531339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0C9BD-B375-A255-B8AA-E1CA2E740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9ABFC9B6-55CF-01FF-8F92-6A79A17C53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7" r="28287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187DC82-EC9E-746B-54C0-4457CD4FA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8A8F3CC-70E2-326C-8A64-9242F6EF5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5108047" cy="533316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未来の技術を学ぶ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ことは楽しい</a:t>
            </a:r>
          </a:p>
          <a:p>
            <a:pPr>
              <a:spcBef>
                <a:spcPts val="1200"/>
              </a:spcBef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プログラミング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クリエイティブな行為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spcBef>
                <a:spcPts val="1200"/>
              </a:spcBef>
            </a:pPr>
            <a:r>
              <a:rPr lang="ja-JP" altLang="en-US" sz="2400" dirty="0"/>
              <a:t>視覚的なプログラムを書くことで、ゲーム感覚をもって楽しみながら学習することも可能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ja-JP" altLang="en-US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F66E1AA6-98BE-B3D1-9DCC-B908BF593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latin typeface="Segoe UI" panose="020B0502040204020203" pitchFamily="34" charset="0"/>
              </a:rPr>
              <a:t>プログラミングの魅力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0979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1563</Words>
  <Application>Microsoft Office PowerPoint</Application>
  <PresentationFormat>画面に合わせる (4:3)</PresentationFormat>
  <Paragraphs>230</Paragraphs>
  <Slides>30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30</vt:i4>
      </vt:variant>
    </vt:vector>
  </HeadingPairs>
  <TitlesOfParts>
    <vt:vector size="40" baseType="lpstr">
      <vt:lpstr>Söhne</vt:lpstr>
      <vt:lpstr>メイリオ</vt:lpstr>
      <vt:lpstr>游ゴシック</vt:lpstr>
      <vt:lpstr>Arial</vt:lpstr>
      <vt:lpstr>Calibri</vt:lpstr>
      <vt:lpstr>Calibri Light</vt:lpstr>
      <vt:lpstr>Merriweather</vt:lpstr>
      <vt:lpstr>Segoe UI</vt:lpstr>
      <vt:lpstr>Office テーマ</vt:lpstr>
      <vt:lpstr>4_Office テーマ</vt:lpstr>
      <vt:lpstr>1. プログラミングの基礎と Python 言語入門：創造的なデジタルスキル</vt:lpstr>
      <vt:lpstr>1-1. プログラミングの基本と意義 </vt:lpstr>
      <vt:lpstr>コンピュータとプログラムの関係</vt:lpstr>
      <vt:lpstr>プログラムの本質</vt:lpstr>
      <vt:lpstr>① プログラムによるアプリケーションの実現</vt:lpstr>
      <vt:lpstr>② プログラムによるコンピュータの制御</vt:lpstr>
      <vt:lpstr>③ プログラムによるコンピュータ間連携の実現</vt:lpstr>
      <vt:lpstr>プログラミングの４つの基本的特徴</vt:lpstr>
      <vt:lpstr>プログラミングの魅力</vt:lpstr>
      <vt:lpstr>プログラミングの達成感</vt:lpstr>
      <vt:lpstr>プログラミングの活用領域</vt:lpstr>
      <vt:lpstr>1-2. Python言語の特徴とプログラミングの可能性 </vt:lpstr>
      <vt:lpstr>Python 言語の概要</vt:lpstr>
      <vt:lpstr>Python 言語の特徴</vt:lpstr>
      <vt:lpstr>Python 言語の主な利点</vt:lpstr>
      <vt:lpstr>Trinket の概要</vt:lpstr>
      <vt:lpstr>Trinket の基本操作</vt:lpstr>
      <vt:lpstr>演習． Trinket による Python プログラム実行</vt:lpstr>
      <vt:lpstr>PowerPoint プレゼンテーション</vt:lpstr>
      <vt:lpstr>PowerPoint プレゼンテーション</vt:lpstr>
      <vt:lpstr>演習． 基本的な計算から高度な数学処理まで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プログラミングの意義と可能性</vt:lpstr>
      <vt:lpstr>プログラミングの応用分野</vt:lpstr>
      <vt:lpstr>人工知能を学ぶ楽しさ</vt:lpstr>
      <vt:lpstr>Python プログラムのパソコン上での実行</vt:lpstr>
      <vt:lpstr>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Python，Google Colab</dc:title>
  <dc:creator>kaneko kunihiko</dc:creator>
  <cp:lastModifiedBy>金子　邦彦</cp:lastModifiedBy>
  <cp:revision>95</cp:revision>
  <dcterms:created xsi:type="dcterms:W3CDTF">2019-11-02T00:06:04Z</dcterms:created>
  <dcterms:modified xsi:type="dcterms:W3CDTF">2024-11-04T03:08:39Z</dcterms:modified>
</cp:coreProperties>
</file>