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60"/>
  </p:notesMasterIdLst>
  <p:sldIdLst>
    <p:sldId id="947" r:id="rId3"/>
    <p:sldId id="502" r:id="rId4"/>
    <p:sldId id="495" r:id="rId5"/>
    <p:sldId id="961" r:id="rId6"/>
    <p:sldId id="497" r:id="rId7"/>
    <p:sldId id="621" r:id="rId8"/>
    <p:sldId id="498" r:id="rId9"/>
    <p:sldId id="499" r:id="rId10"/>
    <p:sldId id="500" r:id="rId11"/>
    <p:sldId id="560" r:id="rId12"/>
    <p:sldId id="949" r:id="rId13"/>
    <p:sldId id="503" r:id="rId14"/>
    <p:sldId id="508" r:id="rId15"/>
    <p:sldId id="509" r:id="rId16"/>
    <p:sldId id="510" r:id="rId17"/>
    <p:sldId id="511" r:id="rId18"/>
    <p:sldId id="950" r:id="rId19"/>
    <p:sldId id="951" r:id="rId20"/>
    <p:sldId id="515" r:id="rId21"/>
    <p:sldId id="959" r:id="rId22"/>
    <p:sldId id="952" r:id="rId23"/>
    <p:sldId id="953" r:id="rId24"/>
    <p:sldId id="954" r:id="rId25"/>
    <p:sldId id="955" r:id="rId26"/>
    <p:sldId id="956" r:id="rId27"/>
    <p:sldId id="957" r:id="rId28"/>
    <p:sldId id="958" r:id="rId29"/>
    <p:sldId id="512" r:id="rId30"/>
    <p:sldId id="513" r:id="rId31"/>
    <p:sldId id="514" r:id="rId32"/>
    <p:sldId id="518" r:id="rId33"/>
    <p:sldId id="519" r:id="rId34"/>
    <p:sldId id="520" r:id="rId35"/>
    <p:sldId id="521" r:id="rId36"/>
    <p:sldId id="522" r:id="rId37"/>
    <p:sldId id="523" r:id="rId38"/>
    <p:sldId id="524" r:id="rId39"/>
    <p:sldId id="525" r:id="rId40"/>
    <p:sldId id="526" r:id="rId41"/>
    <p:sldId id="527" r:id="rId42"/>
    <p:sldId id="528" r:id="rId43"/>
    <p:sldId id="529" r:id="rId44"/>
    <p:sldId id="530" r:id="rId45"/>
    <p:sldId id="531" r:id="rId46"/>
    <p:sldId id="532" r:id="rId47"/>
    <p:sldId id="533" r:id="rId48"/>
    <p:sldId id="960" r:id="rId49"/>
    <p:sldId id="535" r:id="rId50"/>
    <p:sldId id="536" r:id="rId51"/>
    <p:sldId id="537" r:id="rId52"/>
    <p:sldId id="538" r:id="rId53"/>
    <p:sldId id="539" r:id="rId54"/>
    <p:sldId id="540" r:id="rId55"/>
    <p:sldId id="962" r:id="rId56"/>
    <p:sldId id="623" r:id="rId57"/>
    <p:sldId id="963" r:id="rId58"/>
    <p:sldId id="948" r:id="rId5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2" d="100"/>
          <a:sy n="62" d="100"/>
        </p:scale>
        <p:origin x="582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130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2022/6/2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2136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9759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004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392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134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952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8564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1176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190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0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95124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88594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83624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0235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884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312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29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971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2689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4976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649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93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2022/6/2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A69A-4707-4D61-92AB-2A1682BD1357}" type="datetime1">
              <a:rPr kumimoji="1" lang="ja-JP" altLang="en-US" smtClean="0"/>
              <a:t>2022/6/2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93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2022/6/2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8176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2792-6756-4051-9F94-0D6FAA564538}" type="datetime1">
              <a:rPr kumimoji="1" lang="ja-JP" altLang="en-US" smtClean="0"/>
              <a:t>2022/6/2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702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F4E1-74CB-4767-940E-415E66CE3E19}" type="datetime1">
              <a:rPr kumimoji="1" lang="ja-JP" altLang="en-US" smtClean="0"/>
              <a:t>2022/6/2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097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CCE8-F124-4E38-8021-73C3736673B8}" type="datetime1">
              <a:rPr kumimoji="1" lang="ja-JP" altLang="en-US" smtClean="0"/>
              <a:t>2022/6/2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6496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CDA3-6006-4FF8-8295-72AFA69FA95E}" type="datetime1">
              <a:rPr kumimoji="1" lang="ja-JP" altLang="en-US" smtClean="0"/>
              <a:t>2022/6/2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891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2022/6/2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2022/6/2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2022/6/2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2022/6/2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79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2022/6/2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84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297C-6E44-48D7-9823-EA6FF40F9728}" type="datetime1">
              <a:rPr kumimoji="1" lang="ja-JP" altLang="en-US" smtClean="0"/>
              <a:t>2022/6/2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67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CA01-312F-4205-B554-FBADE0633E35}" type="datetime1">
              <a:rPr kumimoji="1" lang="ja-JP" altLang="en-US" smtClean="0"/>
              <a:t>2022/6/2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293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5FB9-5BA3-4E80-A4F1-888B97453D4D}" type="datetime1">
              <a:rPr kumimoji="1" lang="ja-JP" altLang="en-US" smtClean="0"/>
              <a:t>2022/6/2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02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2022/6/2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EBFBE731-6ED8-4A42-8A57-3C41D7584935}" type="datetime1">
              <a:rPr kumimoji="1" lang="ja-JP" altLang="en-US" smtClean="0"/>
              <a:pPr/>
              <a:t>2022/6/2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25" y="13240"/>
            <a:ext cx="1304925" cy="12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8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cc/or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58687" y="1122363"/>
            <a:ext cx="8285172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or-4. </a:t>
            </a:r>
            <a:r>
              <a:rPr lang="ja-JP" altLang="en-US" dirty="0"/>
              <a:t>モンテカルロシミュレーション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（オペレーションズリサーチ）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https://www.kkaneko.jp/cc/or/index.html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1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/>
              <a:t>Excel </a:t>
            </a:r>
            <a:r>
              <a:rPr lang="ja-JP" altLang="en-US" sz="2400" dirty="0"/>
              <a:t>を起動．起動したら「空白のブック」を選ぶ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459" y="2488293"/>
            <a:ext cx="3823403" cy="2938511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760527" y="3243133"/>
            <a:ext cx="1554634" cy="13699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3781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21845" y="1006475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{1, 2, 3, 4, 5, 6} 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の範囲の乱数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「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=TRUNC( RAND() * 6 ) + 1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」をセル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A1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14" y="2095613"/>
            <a:ext cx="7531322" cy="2573996"/>
          </a:xfrm>
          <a:prstGeom prst="rect">
            <a:avLst/>
          </a:prstGeo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67409D5D-AF40-4537-96D3-4D20BD5C5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演習</a:t>
            </a:r>
          </a:p>
        </p:txBody>
      </p:sp>
    </p:spTree>
    <p:extLst>
      <p:ext uri="{BB962C8B-B14F-4D97-AF65-F5344CB8AC3E}">
        <p14:creationId xmlns:p14="http://schemas.microsoft.com/office/powerpoint/2010/main" val="752492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14301" y="1045787"/>
            <a:ext cx="8961020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セル 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A1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の式を，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A2, A3, A4, A5 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に「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コピー＆貼り付け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右クリックメニューが便利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53" y="2309228"/>
            <a:ext cx="2344341" cy="312578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913997" y="2947308"/>
            <a:ext cx="3969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u="sng" dirty="0"/>
              <a:t>ポイント</a:t>
            </a:r>
            <a:endParaRPr kumimoji="1" lang="en-US" altLang="ja-JP" sz="2400" b="1" dirty="0"/>
          </a:p>
          <a:p>
            <a:r>
              <a:rPr lang="ja-JP" altLang="en-US" sz="2400" b="1" dirty="0"/>
              <a:t>乱数なので、ランダムな値</a:t>
            </a:r>
            <a:endParaRPr kumimoji="1" lang="ja-JP" altLang="en-US" sz="2400" b="1" dirty="0"/>
          </a:p>
        </p:txBody>
      </p:sp>
      <p:pic>
        <p:nvPicPr>
          <p:cNvPr id="8" name="Picture 4" descr="http://3.bp.blogspot.com/-o2WVqEL1ZuU/VYS9zRFxQZI/AAAAAAAAul8/BUYlQkKCZd8/s800/saikoro_14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247" y="4607356"/>
            <a:ext cx="1017215" cy="101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5393886" y="4733197"/>
            <a:ext cx="3654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さいころを振ったときの</a:t>
            </a:r>
            <a:endParaRPr kumimoji="1" lang="en-US" altLang="ja-JP" sz="2400" dirty="0"/>
          </a:p>
          <a:p>
            <a:r>
              <a:rPr lang="ja-JP" altLang="en-US" sz="2400" dirty="0"/>
              <a:t>目の出方を再現</a:t>
            </a:r>
            <a:endParaRPr kumimoji="1" lang="ja-JP" altLang="en-US" sz="2400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D02A769-20EF-4C61-B664-2C78DB036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4750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06805" y="2714625"/>
            <a:ext cx="8500310" cy="775097"/>
          </a:xfrm>
        </p:spPr>
        <p:txBody>
          <a:bodyPr>
            <a:normAutofit/>
          </a:bodyPr>
          <a:lstStyle/>
          <a:p>
            <a:r>
              <a:rPr lang="en-US" altLang="ja-JP" sz="3600"/>
              <a:t>4-2 </a:t>
            </a:r>
            <a:r>
              <a:rPr lang="ja-JP" altLang="en-US" sz="3600" dirty="0"/>
              <a:t>乱数を用いたシミュレーションの例</a:t>
            </a:r>
          </a:p>
        </p:txBody>
      </p:sp>
    </p:spTree>
    <p:extLst>
      <p:ext uri="{BB962C8B-B14F-4D97-AF65-F5344CB8AC3E}">
        <p14:creationId xmlns:p14="http://schemas.microsoft.com/office/powerpoint/2010/main" val="1291945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シミュレーションの例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◆　</a:t>
            </a:r>
            <a:r>
              <a:rPr kumimoji="1" lang="ja-JP" altLang="en-US" dirty="0"/>
              <a:t>商品は　</a:t>
            </a:r>
            <a:r>
              <a:rPr kumimoji="1" lang="ja-JP" altLang="en-US" b="1" dirty="0"/>
              <a:t>３０円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◆　硬貨は　</a:t>
            </a:r>
            <a:r>
              <a:rPr lang="ja-JP" altLang="en-US" b="1" dirty="0"/>
              <a:t>１０円玉</a:t>
            </a:r>
            <a:r>
              <a:rPr lang="ja-JP" altLang="en-US" dirty="0"/>
              <a:t>、</a:t>
            </a:r>
            <a:r>
              <a:rPr lang="ja-JP" altLang="en-US" b="1" dirty="0"/>
              <a:t>５０円玉</a:t>
            </a:r>
            <a:r>
              <a:rPr lang="ja-JP" altLang="en-US" dirty="0"/>
              <a:t>だけが使える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ある人は</a:t>
            </a:r>
            <a:r>
              <a:rPr lang="ja-JP" altLang="en-US" b="1" dirty="0"/>
              <a:t>１０円玉</a:t>
            </a:r>
            <a:r>
              <a:rPr lang="en-US" altLang="ja-JP" b="1" dirty="0"/>
              <a:t>×</a:t>
            </a:r>
            <a:r>
              <a:rPr lang="ja-JP" altLang="en-US" b="1" dirty="0"/>
              <a:t>３枚</a:t>
            </a:r>
            <a:r>
              <a:rPr lang="ja-JP" altLang="en-US" dirty="0"/>
              <a:t>で買い物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/>
              <a:t>ある人は５０円玉</a:t>
            </a:r>
            <a:r>
              <a:rPr kumimoji="1" lang="en-US" altLang="ja-JP" dirty="0"/>
              <a:t>×</a:t>
            </a:r>
            <a:r>
              <a:rPr kumimoji="1" lang="ja-JP" altLang="en-US" dirty="0"/>
              <a:t>１枚で買い物（</a:t>
            </a:r>
            <a:r>
              <a:rPr kumimoji="1" lang="ja-JP" altLang="en-US" b="1" dirty="0"/>
              <a:t>おつり２０円</a:t>
            </a:r>
            <a:r>
              <a:rPr kumimoji="1" lang="ja-JP" altLang="en-US" dirty="0"/>
              <a:t>を受け取る）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2050" name="Picture 2" descr="http://3.bp.blogspot.com/-FKKtPXOzisc/VA7l8p1n5qI/AAAAAAAAmII/gG7RxwwU150/s800/coin_touny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20" y="4529137"/>
            <a:ext cx="1822430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.bp.blogspot.com/-2Iann0ajLi4/UZB6WjFEROI/AAAAAAAASCA/OzOKHQpedB8/s800/jidouhanbai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467" y="4529137"/>
            <a:ext cx="1129733" cy="144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543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シミュレーションの例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◆　</a:t>
            </a:r>
            <a:r>
              <a:rPr kumimoji="1" lang="ja-JP" altLang="en-US" dirty="0"/>
              <a:t>商品は　</a:t>
            </a:r>
            <a:r>
              <a:rPr kumimoji="1" lang="ja-JP" altLang="en-US" b="1" dirty="0"/>
              <a:t>３０円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◆　硬貨は　</a:t>
            </a:r>
            <a:r>
              <a:rPr lang="ja-JP" altLang="en-US" b="1" dirty="0"/>
              <a:t>１０円玉</a:t>
            </a:r>
            <a:r>
              <a:rPr lang="ja-JP" altLang="en-US" dirty="0"/>
              <a:t>、</a:t>
            </a:r>
            <a:r>
              <a:rPr lang="ja-JP" altLang="en-US" b="1" dirty="0"/>
              <a:t>５０円玉</a:t>
            </a:r>
            <a:r>
              <a:rPr lang="ja-JP" altLang="en-US" dirty="0"/>
              <a:t>だけが使える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ある人は</a:t>
            </a:r>
            <a:r>
              <a:rPr lang="ja-JP" altLang="en-US" b="1" dirty="0"/>
              <a:t>１０円玉</a:t>
            </a:r>
            <a:r>
              <a:rPr lang="en-US" altLang="ja-JP" b="1" dirty="0"/>
              <a:t>×</a:t>
            </a:r>
            <a:r>
              <a:rPr lang="ja-JP" altLang="en-US" b="1" dirty="0"/>
              <a:t>３枚</a:t>
            </a:r>
            <a:r>
              <a:rPr lang="ja-JP" altLang="en-US" dirty="0"/>
              <a:t>で買い物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sz="2400" dirty="0"/>
              <a:t>　　　</a:t>
            </a:r>
            <a:r>
              <a:rPr lang="ja-JP" altLang="en-US" sz="2400" b="1" dirty="0">
                <a:solidFill>
                  <a:srgbClr val="FF0000"/>
                </a:solidFill>
              </a:rPr>
              <a:t>自動販売機は、１０円玉が３枚増える（＋３）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/>
              <a:t>ある人は５０円玉</a:t>
            </a:r>
            <a:r>
              <a:rPr kumimoji="1" lang="en-US" altLang="ja-JP" dirty="0"/>
              <a:t>×</a:t>
            </a:r>
            <a:r>
              <a:rPr kumimoji="1" lang="ja-JP" altLang="en-US" dirty="0"/>
              <a:t>１枚で買い物（</a:t>
            </a:r>
            <a:r>
              <a:rPr kumimoji="1" lang="ja-JP" altLang="en-US" b="1" dirty="0"/>
              <a:t>おつり２０円</a:t>
            </a:r>
            <a:r>
              <a:rPr kumimoji="1" lang="ja-JP" altLang="en-US" dirty="0"/>
              <a:t>を受け取る）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sz="2400" dirty="0"/>
              <a:t>　　　</a:t>
            </a:r>
            <a:r>
              <a:rPr lang="ja-JP" altLang="en-US" sz="2400" b="1" dirty="0">
                <a:solidFill>
                  <a:srgbClr val="FF0000"/>
                </a:solidFill>
              </a:rPr>
              <a:t>自動販売機は、１０円玉が２枚減る（－２）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2050" name="Picture 2" descr="http://3.bp.blogspot.com/-FKKtPXOzisc/VA7l8p1n5qI/AAAAAAAAmII/gG7RxwwU150/s800/coin_touny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70" y="5157787"/>
            <a:ext cx="1822430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.bp.blogspot.com/-2Iann0ajLi4/UZB6WjFEROI/AAAAAAAASCA/OzOKHQpedB8/s800/jidouhanbai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217" y="5157787"/>
            <a:ext cx="1129733" cy="144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893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シミュレーションの例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◆　</a:t>
            </a:r>
            <a:r>
              <a:rPr kumimoji="1" lang="ja-JP" altLang="en-US" dirty="0"/>
              <a:t>商品は　</a:t>
            </a:r>
            <a:r>
              <a:rPr kumimoji="1" lang="ja-JP" altLang="en-US" b="1" dirty="0"/>
              <a:t>３０円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◆　硬貨は　</a:t>
            </a:r>
            <a:r>
              <a:rPr lang="ja-JP" altLang="en-US" b="1" dirty="0"/>
              <a:t>１０円玉</a:t>
            </a:r>
            <a:r>
              <a:rPr lang="ja-JP" altLang="en-US" dirty="0"/>
              <a:t>、</a:t>
            </a:r>
            <a:r>
              <a:rPr lang="ja-JP" altLang="en-US" b="1" dirty="0"/>
              <a:t>５０円玉</a:t>
            </a:r>
            <a:r>
              <a:rPr lang="ja-JP" altLang="en-US" dirty="0"/>
              <a:t>だけが使える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ある人は</a:t>
            </a:r>
            <a:r>
              <a:rPr lang="ja-JP" altLang="en-US" b="1" dirty="0"/>
              <a:t>１０円玉</a:t>
            </a:r>
            <a:r>
              <a:rPr lang="en-US" altLang="ja-JP" b="1" dirty="0"/>
              <a:t>×</a:t>
            </a:r>
            <a:r>
              <a:rPr lang="ja-JP" altLang="en-US" b="1" dirty="0"/>
              <a:t>３枚</a:t>
            </a:r>
            <a:r>
              <a:rPr lang="ja-JP" altLang="en-US" dirty="0"/>
              <a:t>で買い物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sz="2400" dirty="0"/>
              <a:t>　　　</a:t>
            </a:r>
            <a:r>
              <a:rPr lang="ja-JP" altLang="en-US" sz="2400" b="1" dirty="0">
                <a:solidFill>
                  <a:srgbClr val="FF0000"/>
                </a:solidFill>
              </a:rPr>
              <a:t>自動販売機は、１０円玉が３枚増える（＋３）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/>
              <a:t>ある人は５０円玉</a:t>
            </a:r>
            <a:r>
              <a:rPr kumimoji="1" lang="en-US" altLang="ja-JP" dirty="0"/>
              <a:t>×</a:t>
            </a:r>
            <a:r>
              <a:rPr kumimoji="1" lang="ja-JP" altLang="en-US" dirty="0"/>
              <a:t>１枚で買い物（</a:t>
            </a:r>
            <a:r>
              <a:rPr kumimoji="1" lang="ja-JP" altLang="en-US" b="1" dirty="0"/>
              <a:t>おつり２０円</a:t>
            </a:r>
            <a:r>
              <a:rPr kumimoji="1" lang="ja-JP" altLang="en-US" dirty="0"/>
              <a:t>を受け取る）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sz="2400" dirty="0"/>
              <a:t>　　　</a:t>
            </a:r>
            <a:r>
              <a:rPr lang="ja-JP" altLang="en-US" sz="2400" b="1" dirty="0">
                <a:solidFill>
                  <a:srgbClr val="FF0000"/>
                </a:solidFill>
              </a:rPr>
              <a:t>自動販売機は、１０円玉が２枚減る（－２）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2050" name="Picture 2" descr="http://3.bp.blogspot.com/-FKKtPXOzisc/VA7l8p1n5qI/AAAAAAAAmII/gG7RxwwU150/s800/coin_touny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20" y="4529137"/>
            <a:ext cx="1822430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.bp.blogspot.com/-2Iann0ajLi4/UZB6WjFEROI/AAAAAAAASCA/OzOKHQpedB8/s800/jidouhanbai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467" y="4529137"/>
            <a:ext cx="1129733" cy="144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1843087" y="2014537"/>
            <a:ext cx="4925795" cy="785813"/>
          </a:xfrm>
          <a:prstGeom prst="wedgeRoundRectCallout">
            <a:avLst>
              <a:gd name="adj1" fmla="val 22604"/>
              <a:gd name="adj2" fmla="val 10509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13734" y="2188153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あるときには３枚増える（＋３）</a:t>
            </a:r>
            <a:endParaRPr kumimoji="1" lang="ja-JP" altLang="en-US" sz="1350" b="1" dirty="0"/>
          </a:p>
        </p:txBody>
      </p:sp>
      <p:sp>
        <p:nvSpPr>
          <p:cNvPr id="9" name="角丸四角形吹き出し 8"/>
          <p:cNvSpPr/>
          <p:nvPr/>
        </p:nvSpPr>
        <p:spPr>
          <a:xfrm>
            <a:off x="2109102" y="5423552"/>
            <a:ext cx="4925795" cy="785813"/>
          </a:xfrm>
          <a:prstGeom prst="wedgeRoundRectCallout">
            <a:avLst>
              <a:gd name="adj1" fmla="val 16513"/>
              <a:gd name="adj2" fmla="val -11672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91533" y="5605334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あるときには２枚減る（－２）</a:t>
            </a:r>
            <a:endParaRPr kumimoji="1" lang="ja-JP" alt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1467765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シミュレーションにおけるイベントの例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◆　イベント１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◆　イベント２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285383" y="1494312"/>
            <a:ext cx="6647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自動販売機は、１０円玉が３枚増える（＋３）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285383" y="3918500"/>
            <a:ext cx="6340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自動販売機は、１０円玉が２枚減る（－２）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2.bp.blogspot.com/-rtaIfnE4mFI/USNoNAST9II/AAAAAAAANSk/mj5aA7XmWxY/s1600/money_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051" y="2007778"/>
            <a:ext cx="729398" cy="7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2.bp.blogspot.com/-rtaIfnE4mFI/USNoNAST9II/AAAAAAAANSk/mj5aA7XmWxY/s1600/money_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51" y="2007778"/>
            <a:ext cx="729398" cy="7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2.bp.blogspot.com/-rtaIfnE4mFI/USNoNAST9II/AAAAAAAANSk/mj5aA7XmWxY/s1600/money_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851" y="2007778"/>
            <a:ext cx="729398" cy="7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右矢印 6"/>
          <p:cNvSpPr/>
          <p:nvPr/>
        </p:nvSpPr>
        <p:spPr>
          <a:xfrm>
            <a:off x="4586287" y="2115863"/>
            <a:ext cx="514350" cy="527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11" name="Picture 4" descr="http://2.bp.blogspot.com/-2Iann0ajLi4/UZB6WjFEROI/AAAAAAAASCA/OzOKHQpedB8/s800/jidouhanbai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81" y="1997198"/>
            <a:ext cx="663519" cy="84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2.bp.blogspot.com/-rtaIfnE4mFI/USNoNAST9II/AAAAAAAANSk/mj5aA7XmWxY/s1600/money_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852" y="4577445"/>
            <a:ext cx="729398" cy="7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2.bp.blogspot.com/-rtaIfnE4mFI/USNoNAST9II/AAAAAAAANSk/mj5aA7XmWxY/s1600/money_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52" y="4577445"/>
            <a:ext cx="729398" cy="7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右矢印 14"/>
          <p:cNvSpPr/>
          <p:nvPr/>
        </p:nvSpPr>
        <p:spPr>
          <a:xfrm>
            <a:off x="2692826" y="4690729"/>
            <a:ext cx="514350" cy="527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16" name="Picture 4" descr="http://2.bp.blogspot.com/-2Iann0ajLi4/UZB6WjFEROI/AAAAAAAASCA/OzOKHQpedB8/s800/jidouhanbai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31" y="4516858"/>
            <a:ext cx="663519" cy="84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118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Excel</a:t>
            </a:r>
            <a:r>
              <a:rPr lang="ja-JP" altLang="en-US" dirty="0"/>
              <a:t> でランダムなイベントを発生させる例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0" y="1664494"/>
            <a:ext cx="8753475" cy="4735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b="1" dirty="0"/>
              <a:t>=IF(RAND() &lt; 0.7, 3, -2)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72162" y="3888111"/>
            <a:ext cx="4458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Excel </a:t>
            </a:r>
            <a:r>
              <a:rPr kumimoji="1" lang="ja-JP" altLang="en-US" sz="2400" dirty="0"/>
              <a:t>で、</a:t>
            </a:r>
            <a:endParaRPr kumimoji="1" lang="en-US" altLang="ja-JP" sz="2400" dirty="0"/>
          </a:p>
          <a:p>
            <a:r>
              <a:rPr kumimoji="1" lang="ja-JP" altLang="en-US" sz="2400" dirty="0"/>
              <a:t>式「</a:t>
            </a:r>
            <a:r>
              <a:rPr lang="en-US" altLang="ja-JP" sz="2400" dirty="0"/>
              <a:t> </a:t>
            </a:r>
            <a:r>
              <a:rPr lang="en-US" altLang="ja-JP" sz="2400" b="1" dirty="0"/>
              <a:t>=IF(RAND() &lt; 0.7, 3, -2) </a:t>
            </a:r>
            <a:r>
              <a:rPr kumimoji="1" lang="ja-JP" altLang="en-US" sz="2400" dirty="0"/>
              <a:t>」を</a:t>
            </a:r>
            <a:endParaRPr kumimoji="1" lang="en-US" altLang="ja-JP" sz="2400" dirty="0"/>
          </a:p>
          <a:p>
            <a:r>
              <a:rPr lang="ja-JP" altLang="en-US" sz="2400" dirty="0"/>
              <a:t>コピー＆貼り付け</a:t>
            </a:r>
            <a:endParaRPr kumimoji="1" lang="ja-JP" altLang="en-US" sz="2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571" y="2838160"/>
            <a:ext cx="1710929" cy="306019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552449" y="1538728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確率 </a:t>
            </a:r>
            <a:r>
              <a:rPr kumimoji="1" lang="en-US" altLang="ja-JP" sz="2400" b="1" dirty="0"/>
              <a:t>70% </a:t>
            </a:r>
            <a:r>
              <a:rPr kumimoji="1" lang="ja-JP" altLang="en-US" sz="2400" b="1" dirty="0"/>
              <a:t>で「</a:t>
            </a:r>
            <a:r>
              <a:rPr kumimoji="1" lang="en-US" altLang="ja-JP" sz="2400" b="1" dirty="0"/>
              <a:t>3</a:t>
            </a:r>
            <a:r>
              <a:rPr kumimoji="1" lang="ja-JP" altLang="en-US" sz="2400" b="1" dirty="0"/>
              <a:t>」になり、</a:t>
            </a:r>
            <a:endParaRPr kumimoji="1" lang="en-US" altLang="ja-JP" sz="2400" b="1" dirty="0"/>
          </a:p>
          <a:p>
            <a:r>
              <a:rPr lang="ja-JP" altLang="en-US" sz="2400" b="1" dirty="0"/>
              <a:t>確率 </a:t>
            </a:r>
            <a:r>
              <a:rPr lang="en-US" altLang="ja-JP" sz="2400" b="1" dirty="0"/>
              <a:t>30% </a:t>
            </a:r>
            <a:r>
              <a:rPr lang="ja-JP" altLang="en-US" sz="2400" b="1" dirty="0"/>
              <a:t>で「</a:t>
            </a:r>
            <a:r>
              <a:rPr lang="en-US" altLang="ja-JP" sz="2400" b="1" dirty="0"/>
              <a:t>-2</a:t>
            </a:r>
            <a:r>
              <a:rPr lang="ja-JP" altLang="en-US" sz="2400" b="1" dirty="0"/>
              <a:t>」になる。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68378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まとめ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11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/>
              <a:t>Excel </a:t>
            </a:r>
            <a:r>
              <a:rPr lang="ja-JP" altLang="en-US" sz="2400" dirty="0"/>
              <a:t>で </a:t>
            </a:r>
            <a:r>
              <a:rPr lang="en-US" altLang="ja-JP" sz="2400" dirty="0"/>
              <a:t>IF </a:t>
            </a:r>
            <a:r>
              <a:rPr lang="ja-JP" altLang="en-US" sz="2400" dirty="0"/>
              <a:t>と </a:t>
            </a:r>
            <a:r>
              <a:rPr lang="en-US" altLang="ja-JP" sz="2400" dirty="0"/>
              <a:t>RAND </a:t>
            </a:r>
            <a:r>
              <a:rPr lang="ja-JP" altLang="en-US" sz="2400" dirty="0"/>
              <a:t>の組み合わせ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=IF(RAND() &lt; </a:t>
            </a:r>
            <a:r>
              <a:rPr lang="en-US" altLang="ja-JP" sz="2400" b="1" dirty="0">
                <a:solidFill>
                  <a:srgbClr val="FF0000"/>
                </a:solidFill>
              </a:rPr>
              <a:t>0.7</a:t>
            </a:r>
            <a:r>
              <a:rPr lang="en-US" altLang="ja-JP" sz="2400" b="1" dirty="0"/>
              <a:t>, </a:t>
            </a:r>
            <a:r>
              <a:rPr lang="en-US" altLang="ja-JP" sz="2400" b="1" dirty="0">
                <a:solidFill>
                  <a:srgbClr val="7030A0"/>
                </a:solidFill>
              </a:rPr>
              <a:t>3</a:t>
            </a:r>
            <a:r>
              <a:rPr lang="en-US" altLang="ja-JP" sz="2400" b="1" dirty="0"/>
              <a:t>, </a:t>
            </a:r>
            <a:r>
              <a:rPr lang="en-US" altLang="ja-JP" sz="2400" b="1" dirty="0">
                <a:solidFill>
                  <a:srgbClr val="7030A0"/>
                </a:solidFill>
              </a:rPr>
              <a:t>-2</a:t>
            </a:r>
            <a:r>
              <a:rPr lang="en-US" altLang="ja-JP" sz="2400" b="1" dirty="0"/>
              <a:t>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64894" y="2695825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確率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70</a:t>
            </a:r>
            <a:r>
              <a:rPr kumimoji="1" lang="en-US" altLang="ja-JP" sz="2400" b="1" dirty="0"/>
              <a:t>% </a:t>
            </a:r>
            <a:r>
              <a:rPr kumimoji="1" lang="ja-JP" altLang="en-US" sz="2400" b="1" dirty="0"/>
              <a:t>で「</a:t>
            </a:r>
            <a:r>
              <a:rPr kumimoji="1" lang="en-US" altLang="ja-JP" sz="2400" b="1" dirty="0">
                <a:solidFill>
                  <a:srgbClr val="7030A0"/>
                </a:solidFill>
              </a:rPr>
              <a:t>3</a:t>
            </a:r>
            <a:r>
              <a:rPr kumimoji="1" lang="ja-JP" altLang="en-US" sz="2400" b="1" dirty="0"/>
              <a:t>」になり、</a:t>
            </a:r>
            <a:endParaRPr kumimoji="1" lang="en-US" altLang="ja-JP" sz="2400" b="1" dirty="0"/>
          </a:p>
          <a:p>
            <a:r>
              <a:rPr lang="ja-JP" altLang="en-US" sz="2400" b="1" dirty="0"/>
              <a:t>確率 </a:t>
            </a:r>
            <a:r>
              <a:rPr lang="en-US" altLang="ja-JP" sz="2400" b="1" dirty="0">
                <a:solidFill>
                  <a:srgbClr val="FF0000"/>
                </a:solidFill>
              </a:rPr>
              <a:t>30</a:t>
            </a:r>
            <a:r>
              <a:rPr lang="en-US" altLang="ja-JP" sz="2400" b="1" dirty="0"/>
              <a:t>% </a:t>
            </a:r>
            <a:r>
              <a:rPr lang="ja-JP" altLang="en-US" sz="2400" b="1" dirty="0"/>
              <a:t>で「</a:t>
            </a:r>
            <a:r>
              <a:rPr lang="en-US" altLang="ja-JP" sz="2400" b="1" dirty="0">
                <a:solidFill>
                  <a:srgbClr val="7030A0"/>
                </a:solidFill>
              </a:rPr>
              <a:t>-2</a:t>
            </a:r>
            <a:r>
              <a:rPr lang="ja-JP" altLang="en-US" sz="2400" b="1" dirty="0"/>
              <a:t>」になる。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83400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オペレーションズリサーチ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altLang="ja-JP" dirty="0"/>
          </a:p>
          <a:p>
            <a:r>
              <a:rPr lang="ja-JP" altLang="en-US" dirty="0"/>
              <a:t>ある行動を実行する前に、前もって、</a:t>
            </a:r>
            <a:r>
              <a:rPr lang="ja-JP" altLang="en-US" b="1" dirty="0"/>
              <a:t>データを使って確かめておく</a:t>
            </a:r>
            <a:endParaRPr lang="en-US" altLang="ja-JP" b="1" dirty="0"/>
          </a:p>
          <a:p>
            <a:endParaRPr lang="en-US" altLang="ja-JP" dirty="0"/>
          </a:p>
          <a:p>
            <a:r>
              <a:rPr lang="ja-JP" altLang="en-US" dirty="0"/>
              <a:t>現実の模倣である</a:t>
            </a:r>
            <a:r>
              <a:rPr lang="ja-JP" altLang="en-US" b="1" dirty="0"/>
              <a:t>シミュレーション</a:t>
            </a:r>
            <a:r>
              <a:rPr lang="ja-JP" altLang="en-US" dirty="0"/>
              <a:t>は、</a:t>
            </a:r>
            <a:r>
              <a:rPr lang="ja-JP" altLang="en-US" b="1" dirty="0"/>
              <a:t>オペレーションズリサーチを実施するための有効な手立て</a:t>
            </a:r>
            <a:endParaRPr lang="en-US" altLang="ja-JP" b="1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9888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/>
              <a:t>Excel </a:t>
            </a:r>
            <a:r>
              <a:rPr lang="ja-JP" altLang="en-US" sz="2400" dirty="0"/>
              <a:t>を起動．起動したら「空白のブック」を選ぶ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20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459" y="2488293"/>
            <a:ext cx="3823403" cy="2938511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760527" y="3243133"/>
            <a:ext cx="1554634" cy="13699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0399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550" y="1533525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セル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A1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値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0.7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17" y="2403872"/>
            <a:ext cx="4242246" cy="1912606"/>
          </a:xfrm>
          <a:prstGeom prst="rect">
            <a:avLst/>
          </a:prstGeo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BB057A82-3A9A-4B0A-AD6C-8702777F9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388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550" y="1533525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セル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A2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式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=IF(RAND() &lt; </a:t>
            </a:r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A$1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en-US" altLang="ja-JP" sz="2400" b="1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en-US" altLang="ja-JP" sz="2400" b="1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-2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17" y="2403872"/>
            <a:ext cx="4242246" cy="1912606"/>
          </a:xfrm>
          <a:prstGeom prst="rect">
            <a:avLst/>
          </a:prstGeo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5896470C-FF76-4E29-A122-A028EB395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82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95262" y="1190625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 セル 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A2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の式を，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A3 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A16 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に「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コピー＆貼り付け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右クリックメニューが便利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69" y="2507456"/>
            <a:ext cx="1157288" cy="322897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476082" y="3959665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確率 </a:t>
            </a:r>
            <a:r>
              <a:rPr kumimoji="1" lang="en-US" altLang="ja-JP" sz="2400" b="1" dirty="0"/>
              <a:t>70% </a:t>
            </a:r>
            <a:r>
              <a:rPr kumimoji="1" lang="ja-JP" altLang="en-US" sz="2400" b="1" dirty="0"/>
              <a:t>で「</a:t>
            </a:r>
            <a:r>
              <a:rPr kumimoji="1" lang="en-US" altLang="ja-JP" sz="2400" b="1" dirty="0"/>
              <a:t>3</a:t>
            </a:r>
            <a:r>
              <a:rPr kumimoji="1" lang="ja-JP" altLang="en-US" sz="2400" b="1" dirty="0"/>
              <a:t>」になり、</a:t>
            </a:r>
            <a:endParaRPr kumimoji="1" lang="en-US" altLang="ja-JP" sz="2400" b="1" dirty="0"/>
          </a:p>
          <a:p>
            <a:r>
              <a:rPr lang="ja-JP" altLang="en-US" sz="2400" b="1" dirty="0"/>
              <a:t>確率 </a:t>
            </a:r>
            <a:r>
              <a:rPr lang="en-US" altLang="ja-JP" sz="2400" b="1" dirty="0"/>
              <a:t>30% </a:t>
            </a:r>
            <a:r>
              <a:rPr lang="ja-JP" altLang="en-US" sz="2400" b="1" dirty="0"/>
              <a:t>で「</a:t>
            </a:r>
            <a:r>
              <a:rPr lang="en-US" altLang="ja-JP" sz="2400" b="1" dirty="0"/>
              <a:t>-2</a:t>
            </a:r>
            <a:r>
              <a:rPr lang="ja-JP" altLang="en-US" sz="2400" b="1" dirty="0"/>
              <a:t>」になる。</a:t>
            </a:r>
            <a:endParaRPr kumimoji="1" lang="ja-JP" altLang="en-US" sz="2400" b="1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AB768F7-C3AA-4424-A986-6BFC6D8A1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5926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550" y="1533525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 セル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A17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式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=SUM(A2:A16)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2518172"/>
            <a:ext cx="2825621" cy="2239566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143000" y="3993357"/>
            <a:ext cx="1578769" cy="6786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" name="角丸四角形 9"/>
          <p:cNvSpPr/>
          <p:nvPr/>
        </p:nvSpPr>
        <p:spPr>
          <a:xfrm>
            <a:off x="3364974" y="3001567"/>
            <a:ext cx="5598051" cy="257373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85933" y="3166981"/>
            <a:ext cx="5416868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１０円</a:t>
            </a:r>
            <a:r>
              <a:rPr lang="en-US" altLang="ja-JP" sz="2400" b="1" dirty="0"/>
              <a:t>×</a:t>
            </a:r>
            <a:r>
              <a:rPr lang="ja-JP" altLang="en-US" sz="2400" b="1" dirty="0"/>
              <a:t>３枚</a:t>
            </a:r>
            <a:r>
              <a:rPr lang="ja-JP" altLang="en-US" sz="2400" dirty="0"/>
              <a:t>　の人が全体の</a:t>
            </a:r>
            <a:r>
              <a:rPr lang="ja-JP" altLang="en-US" sz="2400" b="1" dirty="0">
                <a:solidFill>
                  <a:srgbClr val="FF0000"/>
                </a:solidFill>
              </a:rPr>
              <a:t>７０％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kumimoji="1" lang="ja-JP" altLang="en-US" sz="2400" b="1" dirty="0"/>
              <a:t>５０円</a:t>
            </a:r>
            <a:r>
              <a:rPr kumimoji="1" lang="en-US" altLang="ja-JP" sz="2400" b="1" dirty="0"/>
              <a:t>×</a:t>
            </a:r>
            <a:r>
              <a:rPr kumimoji="1" lang="ja-JP" altLang="en-US" sz="2400" b="1" dirty="0"/>
              <a:t>１枚</a:t>
            </a:r>
            <a:r>
              <a:rPr kumimoji="1" lang="ja-JP" altLang="en-US" sz="2400" dirty="0"/>
              <a:t>　の人が全体の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３０％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dirty="0"/>
              <a:t>のとき、</a:t>
            </a:r>
            <a:endParaRPr lang="en-US" altLang="ja-JP" sz="2400" dirty="0"/>
          </a:p>
          <a:p>
            <a:r>
              <a:rPr lang="ja-JP" altLang="en-US" sz="2400" b="1" dirty="0"/>
              <a:t>１５人</a:t>
            </a:r>
            <a:r>
              <a:rPr lang="ja-JP" altLang="en-US" sz="2400" dirty="0"/>
              <a:t>が買い物を終えると、</a:t>
            </a:r>
            <a:endParaRPr lang="en-US" altLang="ja-JP" sz="2400" dirty="0"/>
          </a:p>
          <a:p>
            <a:r>
              <a:rPr lang="ja-JP" altLang="en-US" sz="2400" b="1" dirty="0"/>
              <a:t>１０円玉は何枚増えるか（減るか）の</a:t>
            </a:r>
            <a:endParaRPr lang="en-US" altLang="ja-JP" sz="2400" b="1" dirty="0"/>
          </a:p>
          <a:p>
            <a:r>
              <a:rPr lang="ja-JP" altLang="en-US" sz="2400" b="1" dirty="0"/>
              <a:t>シミュレーション</a:t>
            </a:r>
          </a:p>
          <a:p>
            <a:endParaRPr kumimoji="1" lang="en-US" altLang="ja-JP" sz="2100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44F62904-4D6C-401B-9EF5-761DDC22F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825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550" y="1533525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 セル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A1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値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を「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0.5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」に書きかえて、</a:t>
            </a:r>
            <a:r>
              <a:rPr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セル</a:t>
            </a:r>
            <a:r>
              <a:rPr lang="en-US" altLang="ja-JP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A17 </a:t>
            </a:r>
            <a:r>
              <a:rPr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の値の変化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をみなさい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3364974" y="3001567"/>
            <a:ext cx="5637827" cy="2541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85933" y="3166981"/>
            <a:ext cx="5416868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１０円</a:t>
            </a:r>
            <a:r>
              <a:rPr lang="en-US" altLang="ja-JP" sz="2400" b="1" dirty="0"/>
              <a:t>×</a:t>
            </a:r>
            <a:r>
              <a:rPr lang="ja-JP" altLang="en-US" sz="2400" b="1" dirty="0"/>
              <a:t>３枚</a:t>
            </a:r>
            <a:r>
              <a:rPr lang="ja-JP" altLang="en-US" sz="2400" dirty="0"/>
              <a:t>　の人が全体の</a:t>
            </a:r>
            <a:r>
              <a:rPr lang="ja-JP" altLang="en-US" sz="2400" b="1" dirty="0">
                <a:solidFill>
                  <a:srgbClr val="FF0000"/>
                </a:solidFill>
              </a:rPr>
              <a:t>５０％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kumimoji="1" lang="ja-JP" altLang="en-US" sz="2400" b="1" dirty="0"/>
              <a:t>５０円</a:t>
            </a:r>
            <a:r>
              <a:rPr kumimoji="1" lang="en-US" altLang="ja-JP" sz="2400" b="1" dirty="0"/>
              <a:t>×</a:t>
            </a:r>
            <a:r>
              <a:rPr kumimoji="1" lang="ja-JP" altLang="en-US" sz="2400" b="1" dirty="0"/>
              <a:t>１枚</a:t>
            </a:r>
            <a:r>
              <a:rPr kumimoji="1" lang="ja-JP" altLang="en-US" sz="2400" dirty="0"/>
              <a:t>　の人が全体の</a:t>
            </a:r>
            <a:r>
              <a:rPr lang="ja-JP" altLang="en-US" sz="2400" b="1" dirty="0">
                <a:solidFill>
                  <a:srgbClr val="FF0000"/>
                </a:solidFill>
              </a:rPr>
              <a:t>５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０％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dirty="0"/>
              <a:t>のとき、</a:t>
            </a:r>
            <a:endParaRPr lang="en-US" altLang="ja-JP" sz="2400" dirty="0"/>
          </a:p>
          <a:p>
            <a:r>
              <a:rPr lang="ja-JP" altLang="en-US" sz="2400" b="1" dirty="0"/>
              <a:t>１５人</a:t>
            </a:r>
            <a:r>
              <a:rPr lang="ja-JP" altLang="en-US" sz="2400" dirty="0"/>
              <a:t>が買い物を終えると、</a:t>
            </a:r>
            <a:endParaRPr lang="en-US" altLang="ja-JP" sz="2400" dirty="0"/>
          </a:p>
          <a:p>
            <a:r>
              <a:rPr lang="ja-JP" altLang="en-US" sz="2400" b="1" dirty="0"/>
              <a:t>１０円玉は何枚増えるか（減るか）の</a:t>
            </a:r>
            <a:endParaRPr lang="en-US" altLang="ja-JP" sz="2400" b="1" dirty="0"/>
          </a:p>
          <a:p>
            <a:r>
              <a:rPr lang="ja-JP" altLang="en-US" sz="2400" b="1" dirty="0"/>
              <a:t>シミュレーション</a:t>
            </a:r>
          </a:p>
          <a:p>
            <a:endParaRPr kumimoji="1" lang="en-US" altLang="ja-JP" sz="21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903" y="2439062"/>
            <a:ext cx="907256" cy="3343275"/>
          </a:xfrm>
          <a:prstGeom prst="rect">
            <a:avLst/>
          </a:prstGeo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7DCB9FAD-BFBA-4758-B778-9CCAF36EB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8637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95262" y="1062038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⑥ セル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A1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値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を「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0.3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」に書きかえて、</a:t>
            </a:r>
            <a:r>
              <a:rPr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セル</a:t>
            </a:r>
            <a:r>
              <a:rPr lang="en-US" altLang="ja-JP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A17 </a:t>
            </a:r>
            <a:r>
              <a:rPr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の値の変化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をみなさい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3364974" y="3001567"/>
            <a:ext cx="5583763" cy="25546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85933" y="3166981"/>
            <a:ext cx="5416868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１０円</a:t>
            </a:r>
            <a:r>
              <a:rPr lang="en-US" altLang="ja-JP" sz="2400" b="1" dirty="0"/>
              <a:t>×</a:t>
            </a:r>
            <a:r>
              <a:rPr lang="ja-JP" altLang="en-US" sz="2400" b="1" dirty="0"/>
              <a:t>３枚</a:t>
            </a:r>
            <a:r>
              <a:rPr lang="ja-JP" altLang="en-US" sz="2400" dirty="0"/>
              <a:t>　の人が全体の</a:t>
            </a:r>
            <a:r>
              <a:rPr lang="ja-JP" altLang="en-US" sz="2400" b="1" dirty="0">
                <a:solidFill>
                  <a:srgbClr val="FF0000"/>
                </a:solidFill>
              </a:rPr>
              <a:t>３０％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kumimoji="1" lang="ja-JP" altLang="en-US" sz="2400" b="1" dirty="0"/>
              <a:t>５０円</a:t>
            </a:r>
            <a:r>
              <a:rPr kumimoji="1" lang="en-US" altLang="ja-JP" sz="2400" b="1" dirty="0"/>
              <a:t>×</a:t>
            </a:r>
            <a:r>
              <a:rPr kumimoji="1" lang="ja-JP" altLang="en-US" sz="2400" b="1" dirty="0"/>
              <a:t>１枚</a:t>
            </a:r>
            <a:r>
              <a:rPr kumimoji="1" lang="ja-JP" altLang="en-US" sz="2400" dirty="0"/>
              <a:t>　の人が全体の</a:t>
            </a:r>
            <a:r>
              <a:rPr lang="ja-JP" altLang="en-US" sz="2400" b="1" dirty="0">
                <a:solidFill>
                  <a:srgbClr val="FF0000"/>
                </a:solidFill>
              </a:rPr>
              <a:t>７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０％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dirty="0"/>
              <a:t>のとき、</a:t>
            </a:r>
            <a:endParaRPr lang="en-US" altLang="ja-JP" sz="2400" dirty="0"/>
          </a:p>
          <a:p>
            <a:r>
              <a:rPr lang="ja-JP" altLang="en-US" sz="2400" b="1" dirty="0"/>
              <a:t>１５人</a:t>
            </a:r>
            <a:r>
              <a:rPr lang="ja-JP" altLang="en-US" sz="2400" dirty="0"/>
              <a:t>が買い物を終えると、</a:t>
            </a:r>
            <a:endParaRPr lang="en-US" altLang="ja-JP" sz="2400" dirty="0"/>
          </a:p>
          <a:p>
            <a:r>
              <a:rPr lang="ja-JP" altLang="en-US" sz="2400" b="1" dirty="0"/>
              <a:t>１０円玉は何枚増えるか（減るか）の</a:t>
            </a:r>
            <a:endParaRPr lang="en-US" altLang="ja-JP" sz="2400" b="1" dirty="0"/>
          </a:p>
          <a:p>
            <a:r>
              <a:rPr lang="ja-JP" altLang="en-US" sz="2400" b="1" dirty="0"/>
              <a:t>シミュレーション</a:t>
            </a:r>
          </a:p>
          <a:p>
            <a:endParaRPr kumimoji="1" lang="en-US" altLang="ja-JP" sz="21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155" y="1993106"/>
            <a:ext cx="1062845" cy="3916627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12FFD56-0CEF-4EB6-A7AF-86B20E053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298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1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43075" y="2865313"/>
            <a:ext cx="5229225" cy="6405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=IF(RAND() &lt; </a:t>
            </a:r>
            <a:r>
              <a:rPr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0.7</a:t>
            </a:r>
            <a:r>
              <a:rPr lang="en-US" altLang="ja-JP" sz="2400" dirty="0">
                <a:latin typeface="メイリオ" panose="020B0604030504040204" pitchFamily="50" charset="-128"/>
              </a:rPr>
              <a:t>, </a:t>
            </a:r>
            <a:r>
              <a:rPr lang="en-US" altLang="ja-JP" sz="2400" dirty="0">
                <a:solidFill>
                  <a:srgbClr val="7030A0"/>
                </a:solidFill>
                <a:latin typeface="メイリオ" panose="020B0604030504040204" pitchFamily="50" charset="-128"/>
              </a:rPr>
              <a:t>3</a:t>
            </a:r>
            <a:r>
              <a:rPr lang="en-US" altLang="ja-JP" sz="2400" dirty="0">
                <a:latin typeface="メイリオ" panose="020B0604030504040204" pitchFamily="50" charset="-128"/>
              </a:rPr>
              <a:t>, </a:t>
            </a:r>
            <a:r>
              <a:rPr lang="en-US" altLang="ja-JP" sz="2400" dirty="0">
                <a:solidFill>
                  <a:srgbClr val="7030A0"/>
                </a:solidFill>
                <a:latin typeface="メイリオ" panose="020B0604030504040204" pitchFamily="50" charset="-128"/>
              </a:rPr>
              <a:t>-2</a:t>
            </a:r>
            <a:r>
              <a:rPr lang="en-US" altLang="ja-JP" sz="2400" dirty="0">
                <a:latin typeface="メイリオ" panose="020B0604030504040204" pitchFamily="50" charset="-128"/>
              </a:rPr>
              <a:t>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90394" y="3490392"/>
            <a:ext cx="4280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確率 </a:t>
            </a:r>
            <a:r>
              <a:rPr kumimoji="1"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70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% 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で「</a:t>
            </a:r>
            <a:r>
              <a:rPr kumimoji="1" lang="en-US" altLang="ja-JP" sz="2400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」になり、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確率 </a:t>
            </a:r>
            <a:r>
              <a:rPr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%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で「</a:t>
            </a:r>
            <a:r>
              <a:rPr lang="en-US" altLang="ja-JP" sz="2400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-2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」になる。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450867" y="2673995"/>
            <a:ext cx="6273908" cy="1810048"/>
          </a:xfrm>
          <a:prstGeom prst="round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314325" y="1724844"/>
            <a:ext cx="7762875" cy="64055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乱数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を使って、異なるイベントを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ランダム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に発生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314325" y="4748287"/>
            <a:ext cx="7762875" cy="64055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シミュレーション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を行った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9317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4-3 </a:t>
            </a:r>
            <a:r>
              <a:rPr lang="ja-JP" altLang="en-US" dirty="0"/>
              <a:t>シミュレーションで，</a:t>
            </a:r>
            <a:br>
              <a:rPr lang="en-US" altLang="ja-JP" dirty="0"/>
            </a:br>
            <a:r>
              <a:rPr lang="ja-JP" altLang="en-US" dirty="0"/>
              <a:t>面積を推定</a:t>
            </a: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9A550661-6539-4CEC-A67A-5CDDB3CC4A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21740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面積と面積比</a:t>
            </a:r>
          </a:p>
        </p:txBody>
      </p:sp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538C6FF1-8D0E-4B76-B964-40F5F1010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29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591708" y="2125650"/>
            <a:ext cx="2785188" cy="248427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8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37971" y="4784874"/>
            <a:ext cx="1980029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横の長さ３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5004" y="3106177"/>
            <a:ext cx="1980029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縦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の長さ３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42044" y="3106177"/>
            <a:ext cx="1980029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面積：　９</a:t>
            </a:r>
          </a:p>
        </p:txBody>
      </p:sp>
    </p:spTree>
    <p:extLst>
      <p:ext uri="{BB962C8B-B14F-4D97-AF65-F5344CB8AC3E}">
        <p14:creationId xmlns:p14="http://schemas.microsoft.com/office/powerpoint/2010/main" val="1549238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06805" y="2714625"/>
            <a:ext cx="8500310" cy="775097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4-1</a:t>
            </a:r>
            <a:r>
              <a:rPr lang="ja-JP" altLang="en-US" sz="3600" dirty="0"/>
              <a:t> 乱数</a:t>
            </a:r>
          </a:p>
        </p:txBody>
      </p:sp>
    </p:spTree>
    <p:extLst>
      <p:ext uri="{BB962C8B-B14F-4D97-AF65-F5344CB8AC3E}">
        <p14:creationId xmlns:p14="http://schemas.microsoft.com/office/powerpoint/2010/main" val="1795854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面積と面積比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30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832491" y="2097185"/>
            <a:ext cx="2785188" cy="248427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8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78754" y="4756409"/>
            <a:ext cx="1980029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横の長さ３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3169500"/>
            <a:ext cx="1980029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縦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の長さ３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17289" y="2199800"/>
            <a:ext cx="1620957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面積：９</a:t>
            </a:r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4617679" y="3692720"/>
            <a:ext cx="648186" cy="1399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フリーフォーム 9"/>
          <p:cNvSpPr/>
          <p:nvPr/>
        </p:nvSpPr>
        <p:spPr>
          <a:xfrm>
            <a:off x="1815871" y="2111181"/>
            <a:ext cx="2813180" cy="2470280"/>
          </a:xfrm>
          <a:custGeom>
            <a:avLst/>
            <a:gdLst>
              <a:gd name="connsiteX0" fmla="*/ 18662 w 3750906"/>
              <a:gd name="connsiteY0" fmla="*/ 3293706 h 3293706"/>
              <a:gd name="connsiteX1" fmla="*/ 18662 w 3750906"/>
              <a:gd name="connsiteY1" fmla="*/ 2155371 h 3293706"/>
              <a:gd name="connsiteX2" fmla="*/ 0 w 3750906"/>
              <a:gd name="connsiteY2" fmla="*/ 1856792 h 3293706"/>
              <a:gd name="connsiteX3" fmla="*/ 0 w 3750906"/>
              <a:gd name="connsiteY3" fmla="*/ 1698171 h 3293706"/>
              <a:gd name="connsiteX4" fmla="*/ 93306 w 3750906"/>
              <a:gd name="connsiteY4" fmla="*/ 1856792 h 3293706"/>
              <a:gd name="connsiteX5" fmla="*/ 242596 w 3750906"/>
              <a:gd name="connsiteY5" fmla="*/ 2024743 h 3293706"/>
              <a:gd name="connsiteX6" fmla="*/ 503853 w 3750906"/>
              <a:gd name="connsiteY6" fmla="*/ 2258008 h 3293706"/>
              <a:gd name="connsiteX7" fmla="*/ 802433 w 3750906"/>
              <a:gd name="connsiteY7" fmla="*/ 2416628 h 3293706"/>
              <a:gd name="connsiteX8" fmla="*/ 1110343 w 3750906"/>
              <a:gd name="connsiteY8" fmla="*/ 2500604 h 3293706"/>
              <a:gd name="connsiteX9" fmla="*/ 1511560 w 3750906"/>
              <a:gd name="connsiteY9" fmla="*/ 2453951 h 3293706"/>
              <a:gd name="connsiteX10" fmla="*/ 1875453 w 3750906"/>
              <a:gd name="connsiteY10" fmla="*/ 2332653 h 3293706"/>
              <a:gd name="connsiteX11" fmla="*/ 2258008 w 3750906"/>
              <a:gd name="connsiteY11" fmla="*/ 2099388 h 3293706"/>
              <a:gd name="connsiteX12" fmla="*/ 2500604 w 3750906"/>
              <a:gd name="connsiteY12" fmla="*/ 1800808 h 3293706"/>
              <a:gd name="connsiteX13" fmla="*/ 2789853 w 3750906"/>
              <a:gd name="connsiteY13" fmla="*/ 1390261 h 3293706"/>
              <a:gd name="connsiteX14" fmla="*/ 3032449 w 3750906"/>
              <a:gd name="connsiteY14" fmla="*/ 1045028 h 3293706"/>
              <a:gd name="connsiteX15" fmla="*/ 3275045 w 3750906"/>
              <a:gd name="connsiteY15" fmla="*/ 531845 h 3293706"/>
              <a:gd name="connsiteX16" fmla="*/ 3620278 w 3750906"/>
              <a:gd name="connsiteY16" fmla="*/ 111967 h 3293706"/>
              <a:gd name="connsiteX17" fmla="*/ 3713584 w 3750906"/>
              <a:gd name="connsiteY17" fmla="*/ 0 h 3293706"/>
              <a:gd name="connsiteX18" fmla="*/ 3750906 w 3750906"/>
              <a:gd name="connsiteY18" fmla="*/ 93306 h 3293706"/>
              <a:gd name="connsiteX19" fmla="*/ 3722915 w 3750906"/>
              <a:gd name="connsiteY19" fmla="*/ 1399592 h 3293706"/>
              <a:gd name="connsiteX20" fmla="*/ 3741576 w 3750906"/>
              <a:gd name="connsiteY20" fmla="*/ 2705877 h 3293706"/>
              <a:gd name="connsiteX21" fmla="*/ 3741576 w 3750906"/>
              <a:gd name="connsiteY21" fmla="*/ 3284375 h 3293706"/>
              <a:gd name="connsiteX22" fmla="*/ 18662 w 3750906"/>
              <a:gd name="connsiteY22" fmla="*/ 3293706 h 3293706"/>
              <a:gd name="connsiteX0" fmla="*/ 18662 w 3750906"/>
              <a:gd name="connsiteY0" fmla="*/ 3293706 h 3293706"/>
              <a:gd name="connsiteX1" fmla="*/ 18662 w 3750906"/>
              <a:gd name="connsiteY1" fmla="*/ 2155371 h 3293706"/>
              <a:gd name="connsiteX2" fmla="*/ 0 w 3750906"/>
              <a:gd name="connsiteY2" fmla="*/ 1856792 h 3293706"/>
              <a:gd name="connsiteX3" fmla="*/ 0 w 3750906"/>
              <a:gd name="connsiteY3" fmla="*/ 1698171 h 3293706"/>
              <a:gd name="connsiteX4" fmla="*/ 93306 w 3750906"/>
              <a:gd name="connsiteY4" fmla="*/ 1856792 h 3293706"/>
              <a:gd name="connsiteX5" fmla="*/ 242596 w 3750906"/>
              <a:gd name="connsiteY5" fmla="*/ 2024743 h 3293706"/>
              <a:gd name="connsiteX6" fmla="*/ 503853 w 3750906"/>
              <a:gd name="connsiteY6" fmla="*/ 2258008 h 3293706"/>
              <a:gd name="connsiteX7" fmla="*/ 802433 w 3750906"/>
              <a:gd name="connsiteY7" fmla="*/ 2416628 h 3293706"/>
              <a:gd name="connsiteX8" fmla="*/ 1110343 w 3750906"/>
              <a:gd name="connsiteY8" fmla="*/ 2500604 h 3293706"/>
              <a:gd name="connsiteX9" fmla="*/ 1511560 w 3750906"/>
              <a:gd name="connsiteY9" fmla="*/ 2453951 h 3293706"/>
              <a:gd name="connsiteX10" fmla="*/ 1875453 w 3750906"/>
              <a:gd name="connsiteY10" fmla="*/ 2332653 h 3293706"/>
              <a:gd name="connsiteX11" fmla="*/ 2258008 w 3750906"/>
              <a:gd name="connsiteY11" fmla="*/ 2099388 h 3293706"/>
              <a:gd name="connsiteX12" fmla="*/ 2500604 w 3750906"/>
              <a:gd name="connsiteY12" fmla="*/ 1800808 h 3293706"/>
              <a:gd name="connsiteX13" fmla="*/ 2789853 w 3750906"/>
              <a:gd name="connsiteY13" fmla="*/ 1390261 h 3293706"/>
              <a:gd name="connsiteX14" fmla="*/ 3032449 w 3750906"/>
              <a:gd name="connsiteY14" fmla="*/ 1045028 h 3293706"/>
              <a:gd name="connsiteX15" fmla="*/ 3349690 w 3750906"/>
              <a:gd name="connsiteY15" fmla="*/ 662474 h 3293706"/>
              <a:gd name="connsiteX16" fmla="*/ 3620278 w 3750906"/>
              <a:gd name="connsiteY16" fmla="*/ 111967 h 3293706"/>
              <a:gd name="connsiteX17" fmla="*/ 3713584 w 3750906"/>
              <a:gd name="connsiteY17" fmla="*/ 0 h 3293706"/>
              <a:gd name="connsiteX18" fmla="*/ 3750906 w 3750906"/>
              <a:gd name="connsiteY18" fmla="*/ 93306 h 3293706"/>
              <a:gd name="connsiteX19" fmla="*/ 3722915 w 3750906"/>
              <a:gd name="connsiteY19" fmla="*/ 1399592 h 3293706"/>
              <a:gd name="connsiteX20" fmla="*/ 3741576 w 3750906"/>
              <a:gd name="connsiteY20" fmla="*/ 2705877 h 3293706"/>
              <a:gd name="connsiteX21" fmla="*/ 3741576 w 3750906"/>
              <a:gd name="connsiteY21" fmla="*/ 3284375 h 3293706"/>
              <a:gd name="connsiteX22" fmla="*/ 18662 w 3750906"/>
              <a:gd name="connsiteY22" fmla="*/ 3293706 h 3293706"/>
              <a:gd name="connsiteX0" fmla="*/ 18662 w 3750906"/>
              <a:gd name="connsiteY0" fmla="*/ 3293706 h 3293706"/>
              <a:gd name="connsiteX1" fmla="*/ 18662 w 3750906"/>
              <a:gd name="connsiteY1" fmla="*/ 2155371 h 3293706"/>
              <a:gd name="connsiteX2" fmla="*/ 0 w 3750906"/>
              <a:gd name="connsiteY2" fmla="*/ 1856792 h 3293706"/>
              <a:gd name="connsiteX3" fmla="*/ 0 w 3750906"/>
              <a:gd name="connsiteY3" fmla="*/ 1698171 h 3293706"/>
              <a:gd name="connsiteX4" fmla="*/ 93306 w 3750906"/>
              <a:gd name="connsiteY4" fmla="*/ 1856792 h 3293706"/>
              <a:gd name="connsiteX5" fmla="*/ 242596 w 3750906"/>
              <a:gd name="connsiteY5" fmla="*/ 2024743 h 3293706"/>
              <a:gd name="connsiteX6" fmla="*/ 503853 w 3750906"/>
              <a:gd name="connsiteY6" fmla="*/ 2258008 h 3293706"/>
              <a:gd name="connsiteX7" fmla="*/ 802433 w 3750906"/>
              <a:gd name="connsiteY7" fmla="*/ 2416628 h 3293706"/>
              <a:gd name="connsiteX8" fmla="*/ 1110343 w 3750906"/>
              <a:gd name="connsiteY8" fmla="*/ 2500604 h 3293706"/>
              <a:gd name="connsiteX9" fmla="*/ 1511560 w 3750906"/>
              <a:gd name="connsiteY9" fmla="*/ 2453951 h 3293706"/>
              <a:gd name="connsiteX10" fmla="*/ 1875453 w 3750906"/>
              <a:gd name="connsiteY10" fmla="*/ 2332653 h 3293706"/>
              <a:gd name="connsiteX11" fmla="*/ 2258008 w 3750906"/>
              <a:gd name="connsiteY11" fmla="*/ 2099388 h 3293706"/>
              <a:gd name="connsiteX12" fmla="*/ 2500604 w 3750906"/>
              <a:gd name="connsiteY12" fmla="*/ 1800808 h 3293706"/>
              <a:gd name="connsiteX13" fmla="*/ 2789853 w 3750906"/>
              <a:gd name="connsiteY13" fmla="*/ 1390261 h 3293706"/>
              <a:gd name="connsiteX14" fmla="*/ 3032449 w 3750906"/>
              <a:gd name="connsiteY14" fmla="*/ 1045028 h 3293706"/>
              <a:gd name="connsiteX15" fmla="*/ 3349690 w 3750906"/>
              <a:gd name="connsiteY15" fmla="*/ 662474 h 3293706"/>
              <a:gd name="connsiteX16" fmla="*/ 3629609 w 3750906"/>
              <a:gd name="connsiteY16" fmla="*/ 177281 h 3293706"/>
              <a:gd name="connsiteX17" fmla="*/ 3713584 w 3750906"/>
              <a:gd name="connsiteY17" fmla="*/ 0 h 3293706"/>
              <a:gd name="connsiteX18" fmla="*/ 3750906 w 3750906"/>
              <a:gd name="connsiteY18" fmla="*/ 93306 h 3293706"/>
              <a:gd name="connsiteX19" fmla="*/ 3722915 w 3750906"/>
              <a:gd name="connsiteY19" fmla="*/ 1399592 h 3293706"/>
              <a:gd name="connsiteX20" fmla="*/ 3741576 w 3750906"/>
              <a:gd name="connsiteY20" fmla="*/ 2705877 h 3293706"/>
              <a:gd name="connsiteX21" fmla="*/ 3741576 w 3750906"/>
              <a:gd name="connsiteY21" fmla="*/ 3284375 h 3293706"/>
              <a:gd name="connsiteX22" fmla="*/ 18662 w 3750906"/>
              <a:gd name="connsiteY22" fmla="*/ 3293706 h 3293706"/>
              <a:gd name="connsiteX0" fmla="*/ 18662 w 3750906"/>
              <a:gd name="connsiteY0" fmla="*/ 3293706 h 3293706"/>
              <a:gd name="connsiteX1" fmla="*/ 18662 w 3750906"/>
              <a:gd name="connsiteY1" fmla="*/ 2155371 h 3293706"/>
              <a:gd name="connsiteX2" fmla="*/ 0 w 3750906"/>
              <a:gd name="connsiteY2" fmla="*/ 1856792 h 3293706"/>
              <a:gd name="connsiteX3" fmla="*/ 0 w 3750906"/>
              <a:gd name="connsiteY3" fmla="*/ 1698171 h 3293706"/>
              <a:gd name="connsiteX4" fmla="*/ 93306 w 3750906"/>
              <a:gd name="connsiteY4" fmla="*/ 1856792 h 3293706"/>
              <a:gd name="connsiteX5" fmla="*/ 242596 w 3750906"/>
              <a:gd name="connsiteY5" fmla="*/ 2024743 h 3293706"/>
              <a:gd name="connsiteX6" fmla="*/ 503853 w 3750906"/>
              <a:gd name="connsiteY6" fmla="*/ 2258008 h 3293706"/>
              <a:gd name="connsiteX7" fmla="*/ 802433 w 3750906"/>
              <a:gd name="connsiteY7" fmla="*/ 2416628 h 3293706"/>
              <a:gd name="connsiteX8" fmla="*/ 1110343 w 3750906"/>
              <a:gd name="connsiteY8" fmla="*/ 2500604 h 3293706"/>
              <a:gd name="connsiteX9" fmla="*/ 1511560 w 3750906"/>
              <a:gd name="connsiteY9" fmla="*/ 2453951 h 3293706"/>
              <a:gd name="connsiteX10" fmla="*/ 1875453 w 3750906"/>
              <a:gd name="connsiteY10" fmla="*/ 2332653 h 3293706"/>
              <a:gd name="connsiteX11" fmla="*/ 2258008 w 3750906"/>
              <a:gd name="connsiteY11" fmla="*/ 2099388 h 3293706"/>
              <a:gd name="connsiteX12" fmla="*/ 2500604 w 3750906"/>
              <a:gd name="connsiteY12" fmla="*/ 1800808 h 3293706"/>
              <a:gd name="connsiteX13" fmla="*/ 2789853 w 3750906"/>
              <a:gd name="connsiteY13" fmla="*/ 1390261 h 3293706"/>
              <a:gd name="connsiteX14" fmla="*/ 3051110 w 3750906"/>
              <a:gd name="connsiteY14" fmla="*/ 1147665 h 3293706"/>
              <a:gd name="connsiteX15" fmla="*/ 3349690 w 3750906"/>
              <a:gd name="connsiteY15" fmla="*/ 662474 h 3293706"/>
              <a:gd name="connsiteX16" fmla="*/ 3629609 w 3750906"/>
              <a:gd name="connsiteY16" fmla="*/ 177281 h 3293706"/>
              <a:gd name="connsiteX17" fmla="*/ 3713584 w 3750906"/>
              <a:gd name="connsiteY17" fmla="*/ 0 h 3293706"/>
              <a:gd name="connsiteX18" fmla="*/ 3750906 w 3750906"/>
              <a:gd name="connsiteY18" fmla="*/ 93306 h 3293706"/>
              <a:gd name="connsiteX19" fmla="*/ 3722915 w 3750906"/>
              <a:gd name="connsiteY19" fmla="*/ 1399592 h 3293706"/>
              <a:gd name="connsiteX20" fmla="*/ 3741576 w 3750906"/>
              <a:gd name="connsiteY20" fmla="*/ 2705877 h 3293706"/>
              <a:gd name="connsiteX21" fmla="*/ 3741576 w 3750906"/>
              <a:gd name="connsiteY21" fmla="*/ 3284375 h 3293706"/>
              <a:gd name="connsiteX22" fmla="*/ 18662 w 3750906"/>
              <a:gd name="connsiteY22" fmla="*/ 3293706 h 3293706"/>
              <a:gd name="connsiteX0" fmla="*/ 18662 w 3750906"/>
              <a:gd name="connsiteY0" fmla="*/ 3293706 h 3293706"/>
              <a:gd name="connsiteX1" fmla="*/ 18662 w 3750906"/>
              <a:gd name="connsiteY1" fmla="*/ 2155371 h 3293706"/>
              <a:gd name="connsiteX2" fmla="*/ 0 w 3750906"/>
              <a:gd name="connsiteY2" fmla="*/ 1856792 h 3293706"/>
              <a:gd name="connsiteX3" fmla="*/ 0 w 3750906"/>
              <a:gd name="connsiteY3" fmla="*/ 1698171 h 3293706"/>
              <a:gd name="connsiteX4" fmla="*/ 93306 w 3750906"/>
              <a:gd name="connsiteY4" fmla="*/ 1856792 h 3293706"/>
              <a:gd name="connsiteX5" fmla="*/ 242596 w 3750906"/>
              <a:gd name="connsiteY5" fmla="*/ 2024743 h 3293706"/>
              <a:gd name="connsiteX6" fmla="*/ 503853 w 3750906"/>
              <a:gd name="connsiteY6" fmla="*/ 2258008 h 3293706"/>
              <a:gd name="connsiteX7" fmla="*/ 802433 w 3750906"/>
              <a:gd name="connsiteY7" fmla="*/ 2416628 h 3293706"/>
              <a:gd name="connsiteX8" fmla="*/ 1110343 w 3750906"/>
              <a:gd name="connsiteY8" fmla="*/ 2500604 h 3293706"/>
              <a:gd name="connsiteX9" fmla="*/ 1511560 w 3750906"/>
              <a:gd name="connsiteY9" fmla="*/ 2453951 h 3293706"/>
              <a:gd name="connsiteX10" fmla="*/ 1875453 w 3750906"/>
              <a:gd name="connsiteY10" fmla="*/ 2332653 h 3293706"/>
              <a:gd name="connsiteX11" fmla="*/ 2258008 w 3750906"/>
              <a:gd name="connsiteY11" fmla="*/ 2099388 h 3293706"/>
              <a:gd name="connsiteX12" fmla="*/ 2500604 w 3750906"/>
              <a:gd name="connsiteY12" fmla="*/ 1800808 h 3293706"/>
              <a:gd name="connsiteX13" fmla="*/ 2780522 w 3750906"/>
              <a:gd name="connsiteY13" fmla="*/ 1604865 h 3293706"/>
              <a:gd name="connsiteX14" fmla="*/ 3051110 w 3750906"/>
              <a:gd name="connsiteY14" fmla="*/ 1147665 h 3293706"/>
              <a:gd name="connsiteX15" fmla="*/ 3349690 w 3750906"/>
              <a:gd name="connsiteY15" fmla="*/ 662474 h 3293706"/>
              <a:gd name="connsiteX16" fmla="*/ 3629609 w 3750906"/>
              <a:gd name="connsiteY16" fmla="*/ 177281 h 3293706"/>
              <a:gd name="connsiteX17" fmla="*/ 3713584 w 3750906"/>
              <a:gd name="connsiteY17" fmla="*/ 0 h 3293706"/>
              <a:gd name="connsiteX18" fmla="*/ 3750906 w 3750906"/>
              <a:gd name="connsiteY18" fmla="*/ 93306 h 3293706"/>
              <a:gd name="connsiteX19" fmla="*/ 3722915 w 3750906"/>
              <a:gd name="connsiteY19" fmla="*/ 1399592 h 3293706"/>
              <a:gd name="connsiteX20" fmla="*/ 3741576 w 3750906"/>
              <a:gd name="connsiteY20" fmla="*/ 2705877 h 3293706"/>
              <a:gd name="connsiteX21" fmla="*/ 3741576 w 3750906"/>
              <a:gd name="connsiteY21" fmla="*/ 3284375 h 3293706"/>
              <a:gd name="connsiteX22" fmla="*/ 18662 w 3750906"/>
              <a:gd name="connsiteY22" fmla="*/ 3293706 h 3293706"/>
              <a:gd name="connsiteX0" fmla="*/ 18662 w 3750906"/>
              <a:gd name="connsiteY0" fmla="*/ 3293706 h 3293706"/>
              <a:gd name="connsiteX1" fmla="*/ 18662 w 3750906"/>
              <a:gd name="connsiteY1" fmla="*/ 2155371 h 3293706"/>
              <a:gd name="connsiteX2" fmla="*/ 0 w 3750906"/>
              <a:gd name="connsiteY2" fmla="*/ 1856792 h 3293706"/>
              <a:gd name="connsiteX3" fmla="*/ 0 w 3750906"/>
              <a:gd name="connsiteY3" fmla="*/ 1698171 h 3293706"/>
              <a:gd name="connsiteX4" fmla="*/ 93306 w 3750906"/>
              <a:gd name="connsiteY4" fmla="*/ 1856792 h 3293706"/>
              <a:gd name="connsiteX5" fmla="*/ 242596 w 3750906"/>
              <a:gd name="connsiteY5" fmla="*/ 2024743 h 3293706"/>
              <a:gd name="connsiteX6" fmla="*/ 503853 w 3750906"/>
              <a:gd name="connsiteY6" fmla="*/ 2258008 h 3293706"/>
              <a:gd name="connsiteX7" fmla="*/ 802433 w 3750906"/>
              <a:gd name="connsiteY7" fmla="*/ 2416628 h 3293706"/>
              <a:gd name="connsiteX8" fmla="*/ 1110343 w 3750906"/>
              <a:gd name="connsiteY8" fmla="*/ 2500604 h 3293706"/>
              <a:gd name="connsiteX9" fmla="*/ 1511560 w 3750906"/>
              <a:gd name="connsiteY9" fmla="*/ 2453951 h 3293706"/>
              <a:gd name="connsiteX10" fmla="*/ 1875453 w 3750906"/>
              <a:gd name="connsiteY10" fmla="*/ 2332653 h 3293706"/>
              <a:gd name="connsiteX11" fmla="*/ 2258008 w 3750906"/>
              <a:gd name="connsiteY11" fmla="*/ 2099388 h 3293706"/>
              <a:gd name="connsiteX12" fmla="*/ 2500604 w 3750906"/>
              <a:gd name="connsiteY12" fmla="*/ 1903445 h 3293706"/>
              <a:gd name="connsiteX13" fmla="*/ 2780522 w 3750906"/>
              <a:gd name="connsiteY13" fmla="*/ 1604865 h 3293706"/>
              <a:gd name="connsiteX14" fmla="*/ 3051110 w 3750906"/>
              <a:gd name="connsiteY14" fmla="*/ 1147665 h 3293706"/>
              <a:gd name="connsiteX15" fmla="*/ 3349690 w 3750906"/>
              <a:gd name="connsiteY15" fmla="*/ 662474 h 3293706"/>
              <a:gd name="connsiteX16" fmla="*/ 3629609 w 3750906"/>
              <a:gd name="connsiteY16" fmla="*/ 177281 h 3293706"/>
              <a:gd name="connsiteX17" fmla="*/ 3713584 w 3750906"/>
              <a:gd name="connsiteY17" fmla="*/ 0 h 3293706"/>
              <a:gd name="connsiteX18" fmla="*/ 3750906 w 3750906"/>
              <a:gd name="connsiteY18" fmla="*/ 93306 h 3293706"/>
              <a:gd name="connsiteX19" fmla="*/ 3722915 w 3750906"/>
              <a:gd name="connsiteY19" fmla="*/ 1399592 h 3293706"/>
              <a:gd name="connsiteX20" fmla="*/ 3741576 w 3750906"/>
              <a:gd name="connsiteY20" fmla="*/ 2705877 h 3293706"/>
              <a:gd name="connsiteX21" fmla="*/ 3741576 w 3750906"/>
              <a:gd name="connsiteY21" fmla="*/ 3284375 h 3293706"/>
              <a:gd name="connsiteX22" fmla="*/ 18662 w 3750906"/>
              <a:gd name="connsiteY22" fmla="*/ 3293706 h 3293706"/>
              <a:gd name="connsiteX0" fmla="*/ 18662 w 3750906"/>
              <a:gd name="connsiteY0" fmla="*/ 3293706 h 3293706"/>
              <a:gd name="connsiteX1" fmla="*/ 18662 w 3750906"/>
              <a:gd name="connsiteY1" fmla="*/ 2155371 h 3293706"/>
              <a:gd name="connsiteX2" fmla="*/ 0 w 3750906"/>
              <a:gd name="connsiteY2" fmla="*/ 1856792 h 3293706"/>
              <a:gd name="connsiteX3" fmla="*/ 0 w 3750906"/>
              <a:gd name="connsiteY3" fmla="*/ 1698171 h 3293706"/>
              <a:gd name="connsiteX4" fmla="*/ 93306 w 3750906"/>
              <a:gd name="connsiteY4" fmla="*/ 1856792 h 3293706"/>
              <a:gd name="connsiteX5" fmla="*/ 242596 w 3750906"/>
              <a:gd name="connsiteY5" fmla="*/ 2024743 h 3293706"/>
              <a:gd name="connsiteX6" fmla="*/ 503853 w 3750906"/>
              <a:gd name="connsiteY6" fmla="*/ 2258008 h 3293706"/>
              <a:gd name="connsiteX7" fmla="*/ 802433 w 3750906"/>
              <a:gd name="connsiteY7" fmla="*/ 2416628 h 3293706"/>
              <a:gd name="connsiteX8" fmla="*/ 1110343 w 3750906"/>
              <a:gd name="connsiteY8" fmla="*/ 2500604 h 3293706"/>
              <a:gd name="connsiteX9" fmla="*/ 1511560 w 3750906"/>
              <a:gd name="connsiteY9" fmla="*/ 2453951 h 3293706"/>
              <a:gd name="connsiteX10" fmla="*/ 1875453 w 3750906"/>
              <a:gd name="connsiteY10" fmla="*/ 2332653 h 3293706"/>
              <a:gd name="connsiteX11" fmla="*/ 2248677 w 3750906"/>
              <a:gd name="connsiteY11" fmla="*/ 2164702 h 3293706"/>
              <a:gd name="connsiteX12" fmla="*/ 2500604 w 3750906"/>
              <a:gd name="connsiteY12" fmla="*/ 1903445 h 3293706"/>
              <a:gd name="connsiteX13" fmla="*/ 2780522 w 3750906"/>
              <a:gd name="connsiteY13" fmla="*/ 1604865 h 3293706"/>
              <a:gd name="connsiteX14" fmla="*/ 3051110 w 3750906"/>
              <a:gd name="connsiteY14" fmla="*/ 1147665 h 3293706"/>
              <a:gd name="connsiteX15" fmla="*/ 3349690 w 3750906"/>
              <a:gd name="connsiteY15" fmla="*/ 662474 h 3293706"/>
              <a:gd name="connsiteX16" fmla="*/ 3629609 w 3750906"/>
              <a:gd name="connsiteY16" fmla="*/ 177281 h 3293706"/>
              <a:gd name="connsiteX17" fmla="*/ 3713584 w 3750906"/>
              <a:gd name="connsiteY17" fmla="*/ 0 h 3293706"/>
              <a:gd name="connsiteX18" fmla="*/ 3750906 w 3750906"/>
              <a:gd name="connsiteY18" fmla="*/ 93306 h 3293706"/>
              <a:gd name="connsiteX19" fmla="*/ 3722915 w 3750906"/>
              <a:gd name="connsiteY19" fmla="*/ 1399592 h 3293706"/>
              <a:gd name="connsiteX20" fmla="*/ 3741576 w 3750906"/>
              <a:gd name="connsiteY20" fmla="*/ 2705877 h 3293706"/>
              <a:gd name="connsiteX21" fmla="*/ 3741576 w 3750906"/>
              <a:gd name="connsiteY21" fmla="*/ 3284375 h 3293706"/>
              <a:gd name="connsiteX22" fmla="*/ 18662 w 3750906"/>
              <a:gd name="connsiteY22" fmla="*/ 3293706 h 3293706"/>
              <a:gd name="connsiteX0" fmla="*/ 18662 w 3750906"/>
              <a:gd name="connsiteY0" fmla="*/ 3293706 h 3293706"/>
              <a:gd name="connsiteX1" fmla="*/ 18662 w 3750906"/>
              <a:gd name="connsiteY1" fmla="*/ 2155371 h 3293706"/>
              <a:gd name="connsiteX2" fmla="*/ 0 w 3750906"/>
              <a:gd name="connsiteY2" fmla="*/ 1856792 h 3293706"/>
              <a:gd name="connsiteX3" fmla="*/ 0 w 3750906"/>
              <a:gd name="connsiteY3" fmla="*/ 1698171 h 3293706"/>
              <a:gd name="connsiteX4" fmla="*/ 93306 w 3750906"/>
              <a:gd name="connsiteY4" fmla="*/ 1856792 h 3293706"/>
              <a:gd name="connsiteX5" fmla="*/ 242596 w 3750906"/>
              <a:gd name="connsiteY5" fmla="*/ 2024743 h 3293706"/>
              <a:gd name="connsiteX6" fmla="*/ 503853 w 3750906"/>
              <a:gd name="connsiteY6" fmla="*/ 2258008 h 3293706"/>
              <a:gd name="connsiteX7" fmla="*/ 802433 w 3750906"/>
              <a:gd name="connsiteY7" fmla="*/ 2416628 h 3293706"/>
              <a:gd name="connsiteX8" fmla="*/ 1110343 w 3750906"/>
              <a:gd name="connsiteY8" fmla="*/ 2500604 h 3293706"/>
              <a:gd name="connsiteX9" fmla="*/ 1511560 w 3750906"/>
              <a:gd name="connsiteY9" fmla="*/ 2453951 h 3293706"/>
              <a:gd name="connsiteX10" fmla="*/ 1884784 w 3750906"/>
              <a:gd name="connsiteY10" fmla="*/ 2407298 h 3293706"/>
              <a:gd name="connsiteX11" fmla="*/ 2248677 w 3750906"/>
              <a:gd name="connsiteY11" fmla="*/ 2164702 h 3293706"/>
              <a:gd name="connsiteX12" fmla="*/ 2500604 w 3750906"/>
              <a:gd name="connsiteY12" fmla="*/ 1903445 h 3293706"/>
              <a:gd name="connsiteX13" fmla="*/ 2780522 w 3750906"/>
              <a:gd name="connsiteY13" fmla="*/ 1604865 h 3293706"/>
              <a:gd name="connsiteX14" fmla="*/ 3051110 w 3750906"/>
              <a:gd name="connsiteY14" fmla="*/ 1147665 h 3293706"/>
              <a:gd name="connsiteX15" fmla="*/ 3349690 w 3750906"/>
              <a:gd name="connsiteY15" fmla="*/ 662474 h 3293706"/>
              <a:gd name="connsiteX16" fmla="*/ 3629609 w 3750906"/>
              <a:gd name="connsiteY16" fmla="*/ 177281 h 3293706"/>
              <a:gd name="connsiteX17" fmla="*/ 3713584 w 3750906"/>
              <a:gd name="connsiteY17" fmla="*/ 0 h 3293706"/>
              <a:gd name="connsiteX18" fmla="*/ 3750906 w 3750906"/>
              <a:gd name="connsiteY18" fmla="*/ 93306 h 3293706"/>
              <a:gd name="connsiteX19" fmla="*/ 3722915 w 3750906"/>
              <a:gd name="connsiteY19" fmla="*/ 1399592 h 3293706"/>
              <a:gd name="connsiteX20" fmla="*/ 3741576 w 3750906"/>
              <a:gd name="connsiteY20" fmla="*/ 2705877 h 3293706"/>
              <a:gd name="connsiteX21" fmla="*/ 3741576 w 3750906"/>
              <a:gd name="connsiteY21" fmla="*/ 3284375 h 3293706"/>
              <a:gd name="connsiteX22" fmla="*/ 18662 w 3750906"/>
              <a:gd name="connsiteY22" fmla="*/ 3293706 h 3293706"/>
              <a:gd name="connsiteX0" fmla="*/ 18662 w 3750906"/>
              <a:gd name="connsiteY0" fmla="*/ 3293706 h 3293706"/>
              <a:gd name="connsiteX1" fmla="*/ 18662 w 3750906"/>
              <a:gd name="connsiteY1" fmla="*/ 2155371 h 3293706"/>
              <a:gd name="connsiteX2" fmla="*/ 0 w 3750906"/>
              <a:gd name="connsiteY2" fmla="*/ 1856792 h 3293706"/>
              <a:gd name="connsiteX3" fmla="*/ 0 w 3750906"/>
              <a:gd name="connsiteY3" fmla="*/ 1698171 h 3293706"/>
              <a:gd name="connsiteX4" fmla="*/ 93306 w 3750906"/>
              <a:gd name="connsiteY4" fmla="*/ 1856792 h 3293706"/>
              <a:gd name="connsiteX5" fmla="*/ 242596 w 3750906"/>
              <a:gd name="connsiteY5" fmla="*/ 2024743 h 3293706"/>
              <a:gd name="connsiteX6" fmla="*/ 503853 w 3750906"/>
              <a:gd name="connsiteY6" fmla="*/ 2258008 h 3293706"/>
              <a:gd name="connsiteX7" fmla="*/ 802433 w 3750906"/>
              <a:gd name="connsiteY7" fmla="*/ 2416628 h 3293706"/>
              <a:gd name="connsiteX8" fmla="*/ 1110343 w 3750906"/>
              <a:gd name="connsiteY8" fmla="*/ 2500604 h 3293706"/>
              <a:gd name="connsiteX9" fmla="*/ 1483568 w 3750906"/>
              <a:gd name="connsiteY9" fmla="*/ 2519265 h 3293706"/>
              <a:gd name="connsiteX10" fmla="*/ 1884784 w 3750906"/>
              <a:gd name="connsiteY10" fmla="*/ 2407298 h 3293706"/>
              <a:gd name="connsiteX11" fmla="*/ 2248677 w 3750906"/>
              <a:gd name="connsiteY11" fmla="*/ 2164702 h 3293706"/>
              <a:gd name="connsiteX12" fmla="*/ 2500604 w 3750906"/>
              <a:gd name="connsiteY12" fmla="*/ 1903445 h 3293706"/>
              <a:gd name="connsiteX13" fmla="*/ 2780522 w 3750906"/>
              <a:gd name="connsiteY13" fmla="*/ 1604865 h 3293706"/>
              <a:gd name="connsiteX14" fmla="*/ 3051110 w 3750906"/>
              <a:gd name="connsiteY14" fmla="*/ 1147665 h 3293706"/>
              <a:gd name="connsiteX15" fmla="*/ 3349690 w 3750906"/>
              <a:gd name="connsiteY15" fmla="*/ 662474 h 3293706"/>
              <a:gd name="connsiteX16" fmla="*/ 3629609 w 3750906"/>
              <a:gd name="connsiteY16" fmla="*/ 177281 h 3293706"/>
              <a:gd name="connsiteX17" fmla="*/ 3713584 w 3750906"/>
              <a:gd name="connsiteY17" fmla="*/ 0 h 3293706"/>
              <a:gd name="connsiteX18" fmla="*/ 3750906 w 3750906"/>
              <a:gd name="connsiteY18" fmla="*/ 93306 h 3293706"/>
              <a:gd name="connsiteX19" fmla="*/ 3722915 w 3750906"/>
              <a:gd name="connsiteY19" fmla="*/ 1399592 h 3293706"/>
              <a:gd name="connsiteX20" fmla="*/ 3741576 w 3750906"/>
              <a:gd name="connsiteY20" fmla="*/ 2705877 h 3293706"/>
              <a:gd name="connsiteX21" fmla="*/ 3741576 w 3750906"/>
              <a:gd name="connsiteY21" fmla="*/ 3284375 h 3293706"/>
              <a:gd name="connsiteX22" fmla="*/ 18662 w 3750906"/>
              <a:gd name="connsiteY22" fmla="*/ 3293706 h 3293706"/>
              <a:gd name="connsiteX0" fmla="*/ 18662 w 3750906"/>
              <a:gd name="connsiteY0" fmla="*/ 3293706 h 3293706"/>
              <a:gd name="connsiteX1" fmla="*/ 18662 w 3750906"/>
              <a:gd name="connsiteY1" fmla="*/ 2155371 h 3293706"/>
              <a:gd name="connsiteX2" fmla="*/ 0 w 3750906"/>
              <a:gd name="connsiteY2" fmla="*/ 1856792 h 3293706"/>
              <a:gd name="connsiteX3" fmla="*/ 0 w 3750906"/>
              <a:gd name="connsiteY3" fmla="*/ 1698171 h 3293706"/>
              <a:gd name="connsiteX4" fmla="*/ 93306 w 3750906"/>
              <a:gd name="connsiteY4" fmla="*/ 1856792 h 3293706"/>
              <a:gd name="connsiteX5" fmla="*/ 242596 w 3750906"/>
              <a:gd name="connsiteY5" fmla="*/ 2024743 h 3293706"/>
              <a:gd name="connsiteX6" fmla="*/ 503853 w 3750906"/>
              <a:gd name="connsiteY6" fmla="*/ 2258008 h 3293706"/>
              <a:gd name="connsiteX7" fmla="*/ 802433 w 3750906"/>
              <a:gd name="connsiteY7" fmla="*/ 2416628 h 3293706"/>
              <a:gd name="connsiteX8" fmla="*/ 1110343 w 3750906"/>
              <a:gd name="connsiteY8" fmla="*/ 2500604 h 3293706"/>
              <a:gd name="connsiteX9" fmla="*/ 1483568 w 3750906"/>
              <a:gd name="connsiteY9" fmla="*/ 2519265 h 3293706"/>
              <a:gd name="connsiteX10" fmla="*/ 1810139 w 3750906"/>
              <a:gd name="connsiteY10" fmla="*/ 2323322 h 3293706"/>
              <a:gd name="connsiteX11" fmla="*/ 2248677 w 3750906"/>
              <a:gd name="connsiteY11" fmla="*/ 2164702 h 3293706"/>
              <a:gd name="connsiteX12" fmla="*/ 2500604 w 3750906"/>
              <a:gd name="connsiteY12" fmla="*/ 1903445 h 3293706"/>
              <a:gd name="connsiteX13" fmla="*/ 2780522 w 3750906"/>
              <a:gd name="connsiteY13" fmla="*/ 1604865 h 3293706"/>
              <a:gd name="connsiteX14" fmla="*/ 3051110 w 3750906"/>
              <a:gd name="connsiteY14" fmla="*/ 1147665 h 3293706"/>
              <a:gd name="connsiteX15" fmla="*/ 3349690 w 3750906"/>
              <a:gd name="connsiteY15" fmla="*/ 662474 h 3293706"/>
              <a:gd name="connsiteX16" fmla="*/ 3629609 w 3750906"/>
              <a:gd name="connsiteY16" fmla="*/ 177281 h 3293706"/>
              <a:gd name="connsiteX17" fmla="*/ 3713584 w 3750906"/>
              <a:gd name="connsiteY17" fmla="*/ 0 h 3293706"/>
              <a:gd name="connsiteX18" fmla="*/ 3750906 w 3750906"/>
              <a:gd name="connsiteY18" fmla="*/ 93306 h 3293706"/>
              <a:gd name="connsiteX19" fmla="*/ 3722915 w 3750906"/>
              <a:gd name="connsiteY19" fmla="*/ 1399592 h 3293706"/>
              <a:gd name="connsiteX20" fmla="*/ 3741576 w 3750906"/>
              <a:gd name="connsiteY20" fmla="*/ 2705877 h 3293706"/>
              <a:gd name="connsiteX21" fmla="*/ 3741576 w 3750906"/>
              <a:gd name="connsiteY21" fmla="*/ 3284375 h 3293706"/>
              <a:gd name="connsiteX22" fmla="*/ 18662 w 3750906"/>
              <a:gd name="connsiteY22" fmla="*/ 3293706 h 3293706"/>
              <a:gd name="connsiteX0" fmla="*/ 18662 w 3750906"/>
              <a:gd name="connsiteY0" fmla="*/ 3293706 h 3293706"/>
              <a:gd name="connsiteX1" fmla="*/ 18662 w 3750906"/>
              <a:gd name="connsiteY1" fmla="*/ 2155371 h 3293706"/>
              <a:gd name="connsiteX2" fmla="*/ 0 w 3750906"/>
              <a:gd name="connsiteY2" fmla="*/ 1856792 h 3293706"/>
              <a:gd name="connsiteX3" fmla="*/ 0 w 3750906"/>
              <a:gd name="connsiteY3" fmla="*/ 1698171 h 3293706"/>
              <a:gd name="connsiteX4" fmla="*/ 93306 w 3750906"/>
              <a:gd name="connsiteY4" fmla="*/ 1856792 h 3293706"/>
              <a:gd name="connsiteX5" fmla="*/ 242596 w 3750906"/>
              <a:gd name="connsiteY5" fmla="*/ 2024743 h 3293706"/>
              <a:gd name="connsiteX6" fmla="*/ 503853 w 3750906"/>
              <a:gd name="connsiteY6" fmla="*/ 2258008 h 3293706"/>
              <a:gd name="connsiteX7" fmla="*/ 802433 w 3750906"/>
              <a:gd name="connsiteY7" fmla="*/ 2416628 h 3293706"/>
              <a:gd name="connsiteX8" fmla="*/ 1110343 w 3750906"/>
              <a:gd name="connsiteY8" fmla="*/ 2500604 h 3293706"/>
              <a:gd name="connsiteX9" fmla="*/ 1483568 w 3750906"/>
              <a:gd name="connsiteY9" fmla="*/ 2519265 h 3293706"/>
              <a:gd name="connsiteX10" fmla="*/ 1810139 w 3750906"/>
              <a:gd name="connsiteY10" fmla="*/ 2323322 h 3293706"/>
              <a:gd name="connsiteX11" fmla="*/ 2248677 w 3750906"/>
              <a:gd name="connsiteY11" fmla="*/ 2108718 h 3293706"/>
              <a:gd name="connsiteX12" fmla="*/ 2500604 w 3750906"/>
              <a:gd name="connsiteY12" fmla="*/ 1903445 h 3293706"/>
              <a:gd name="connsiteX13" fmla="*/ 2780522 w 3750906"/>
              <a:gd name="connsiteY13" fmla="*/ 1604865 h 3293706"/>
              <a:gd name="connsiteX14" fmla="*/ 3051110 w 3750906"/>
              <a:gd name="connsiteY14" fmla="*/ 1147665 h 3293706"/>
              <a:gd name="connsiteX15" fmla="*/ 3349690 w 3750906"/>
              <a:gd name="connsiteY15" fmla="*/ 662474 h 3293706"/>
              <a:gd name="connsiteX16" fmla="*/ 3629609 w 3750906"/>
              <a:gd name="connsiteY16" fmla="*/ 177281 h 3293706"/>
              <a:gd name="connsiteX17" fmla="*/ 3713584 w 3750906"/>
              <a:gd name="connsiteY17" fmla="*/ 0 h 3293706"/>
              <a:gd name="connsiteX18" fmla="*/ 3750906 w 3750906"/>
              <a:gd name="connsiteY18" fmla="*/ 93306 h 3293706"/>
              <a:gd name="connsiteX19" fmla="*/ 3722915 w 3750906"/>
              <a:gd name="connsiteY19" fmla="*/ 1399592 h 3293706"/>
              <a:gd name="connsiteX20" fmla="*/ 3741576 w 3750906"/>
              <a:gd name="connsiteY20" fmla="*/ 2705877 h 3293706"/>
              <a:gd name="connsiteX21" fmla="*/ 3741576 w 3750906"/>
              <a:gd name="connsiteY21" fmla="*/ 3284375 h 3293706"/>
              <a:gd name="connsiteX22" fmla="*/ 18662 w 3750906"/>
              <a:gd name="connsiteY22" fmla="*/ 3293706 h 3293706"/>
              <a:gd name="connsiteX0" fmla="*/ 18662 w 3750906"/>
              <a:gd name="connsiteY0" fmla="*/ 3293706 h 3293706"/>
              <a:gd name="connsiteX1" fmla="*/ 18662 w 3750906"/>
              <a:gd name="connsiteY1" fmla="*/ 2155371 h 3293706"/>
              <a:gd name="connsiteX2" fmla="*/ 0 w 3750906"/>
              <a:gd name="connsiteY2" fmla="*/ 1856792 h 3293706"/>
              <a:gd name="connsiteX3" fmla="*/ 0 w 3750906"/>
              <a:gd name="connsiteY3" fmla="*/ 1698171 h 3293706"/>
              <a:gd name="connsiteX4" fmla="*/ 93306 w 3750906"/>
              <a:gd name="connsiteY4" fmla="*/ 1856792 h 3293706"/>
              <a:gd name="connsiteX5" fmla="*/ 242596 w 3750906"/>
              <a:gd name="connsiteY5" fmla="*/ 2024743 h 3293706"/>
              <a:gd name="connsiteX6" fmla="*/ 503853 w 3750906"/>
              <a:gd name="connsiteY6" fmla="*/ 2258008 h 3293706"/>
              <a:gd name="connsiteX7" fmla="*/ 802433 w 3750906"/>
              <a:gd name="connsiteY7" fmla="*/ 2416628 h 3293706"/>
              <a:gd name="connsiteX8" fmla="*/ 1110343 w 3750906"/>
              <a:gd name="connsiteY8" fmla="*/ 2500604 h 3293706"/>
              <a:gd name="connsiteX9" fmla="*/ 1483568 w 3750906"/>
              <a:gd name="connsiteY9" fmla="*/ 2519265 h 3293706"/>
              <a:gd name="connsiteX10" fmla="*/ 1810139 w 3750906"/>
              <a:gd name="connsiteY10" fmla="*/ 2323322 h 3293706"/>
              <a:gd name="connsiteX11" fmla="*/ 2248677 w 3750906"/>
              <a:gd name="connsiteY11" fmla="*/ 2108718 h 3293706"/>
              <a:gd name="connsiteX12" fmla="*/ 2491273 w 3750906"/>
              <a:gd name="connsiteY12" fmla="*/ 1828800 h 3293706"/>
              <a:gd name="connsiteX13" fmla="*/ 2780522 w 3750906"/>
              <a:gd name="connsiteY13" fmla="*/ 1604865 h 3293706"/>
              <a:gd name="connsiteX14" fmla="*/ 3051110 w 3750906"/>
              <a:gd name="connsiteY14" fmla="*/ 1147665 h 3293706"/>
              <a:gd name="connsiteX15" fmla="*/ 3349690 w 3750906"/>
              <a:gd name="connsiteY15" fmla="*/ 662474 h 3293706"/>
              <a:gd name="connsiteX16" fmla="*/ 3629609 w 3750906"/>
              <a:gd name="connsiteY16" fmla="*/ 177281 h 3293706"/>
              <a:gd name="connsiteX17" fmla="*/ 3713584 w 3750906"/>
              <a:gd name="connsiteY17" fmla="*/ 0 h 3293706"/>
              <a:gd name="connsiteX18" fmla="*/ 3750906 w 3750906"/>
              <a:gd name="connsiteY18" fmla="*/ 93306 h 3293706"/>
              <a:gd name="connsiteX19" fmla="*/ 3722915 w 3750906"/>
              <a:gd name="connsiteY19" fmla="*/ 1399592 h 3293706"/>
              <a:gd name="connsiteX20" fmla="*/ 3741576 w 3750906"/>
              <a:gd name="connsiteY20" fmla="*/ 2705877 h 3293706"/>
              <a:gd name="connsiteX21" fmla="*/ 3741576 w 3750906"/>
              <a:gd name="connsiteY21" fmla="*/ 3284375 h 3293706"/>
              <a:gd name="connsiteX22" fmla="*/ 18662 w 3750906"/>
              <a:gd name="connsiteY22" fmla="*/ 3293706 h 3293706"/>
              <a:gd name="connsiteX0" fmla="*/ 18662 w 3750906"/>
              <a:gd name="connsiteY0" fmla="*/ 3293706 h 3293706"/>
              <a:gd name="connsiteX1" fmla="*/ 18662 w 3750906"/>
              <a:gd name="connsiteY1" fmla="*/ 2155371 h 3293706"/>
              <a:gd name="connsiteX2" fmla="*/ 0 w 3750906"/>
              <a:gd name="connsiteY2" fmla="*/ 1856792 h 3293706"/>
              <a:gd name="connsiteX3" fmla="*/ 0 w 3750906"/>
              <a:gd name="connsiteY3" fmla="*/ 1698171 h 3293706"/>
              <a:gd name="connsiteX4" fmla="*/ 93306 w 3750906"/>
              <a:gd name="connsiteY4" fmla="*/ 1856792 h 3293706"/>
              <a:gd name="connsiteX5" fmla="*/ 242596 w 3750906"/>
              <a:gd name="connsiteY5" fmla="*/ 2024743 h 3293706"/>
              <a:gd name="connsiteX6" fmla="*/ 503853 w 3750906"/>
              <a:gd name="connsiteY6" fmla="*/ 2258008 h 3293706"/>
              <a:gd name="connsiteX7" fmla="*/ 802433 w 3750906"/>
              <a:gd name="connsiteY7" fmla="*/ 2416628 h 3293706"/>
              <a:gd name="connsiteX8" fmla="*/ 1110343 w 3750906"/>
              <a:gd name="connsiteY8" fmla="*/ 2500604 h 3293706"/>
              <a:gd name="connsiteX9" fmla="*/ 1483568 w 3750906"/>
              <a:gd name="connsiteY9" fmla="*/ 2519265 h 3293706"/>
              <a:gd name="connsiteX10" fmla="*/ 1810139 w 3750906"/>
              <a:gd name="connsiteY10" fmla="*/ 2323322 h 3293706"/>
              <a:gd name="connsiteX11" fmla="*/ 2248677 w 3750906"/>
              <a:gd name="connsiteY11" fmla="*/ 2108718 h 3293706"/>
              <a:gd name="connsiteX12" fmla="*/ 2491273 w 3750906"/>
              <a:gd name="connsiteY12" fmla="*/ 1828800 h 3293706"/>
              <a:gd name="connsiteX13" fmla="*/ 2771192 w 3750906"/>
              <a:gd name="connsiteY13" fmla="*/ 1520889 h 3293706"/>
              <a:gd name="connsiteX14" fmla="*/ 3051110 w 3750906"/>
              <a:gd name="connsiteY14" fmla="*/ 1147665 h 3293706"/>
              <a:gd name="connsiteX15" fmla="*/ 3349690 w 3750906"/>
              <a:gd name="connsiteY15" fmla="*/ 662474 h 3293706"/>
              <a:gd name="connsiteX16" fmla="*/ 3629609 w 3750906"/>
              <a:gd name="connsiteY16" fmla="*/ 177281 h 3293706"/>
              <a:gd name="connsiteX17" fmla="*/ 3713584 w 3750906"/>
              <a:gd name="connsiteY17" fmla="*/ 0 h 3293706"/>
              <a:gd name="connsiteX18" fmla="*/ 3750906 w 3750906"/>
              <a:gd name="connsiteY18" fmla="*/ 93306 h 3293706"/>
              <a:gd name="connsiteX19" fmla="*/ 3722915 w 3750906"/>
              <a:gd name="connsiteY19" fmla="*/ 1399592 h 3293706"/>
              <a:gd name="connsiteX20" fmla="*/ 3741576 w 3750906"/>
              <a:gd name="connsiteY20" fmla="*/ 2705877 h 3293706"/>
              <a:gd name="connsiteX21" fmla="*/ 3741576 w 3750906"/>
              <a:gd name="connsiteY21" fmla="*/ 3284375 h 3293706"/>
              <a:gd name="connsiteX22" fmla="*/ 18662 w 3750906"/>
              <a:gd name="connsiteY22" fmla="*/ 3293706 h 3293706"/>
              <a:gd name="connsiteX0" fmla="*/ 18662 w 3750906"/>
              <a:gd name="connsiteY0" fmla="*/ 3293706 h 3293706"/>
              <a:gd name="connsiteX1" fmla="*/ 18662 w 3750906"/>
              <a:gd name="connsiteY1" fmla="*/ 2155371 h 3293706"/>
              <a:gd name="connsiteX2" fmla="*/ 0 w 3750906"/>
              <a:gd name="connsiteY2" fmla="*/ 1856792 h 3293706"/>
              <a:gd name="connsiteX3" fmla="*/ 0 w 3750906"/>
              <a:gd name="connsiteY3" fmla="*/ 1698171 h 3293706"/>
              <a:gd name="connsiteX4" fmla="*/ 93306 w 3750906"/>
              <a:gd name="connsiteY4" fmla="*/ 1856792 h 3293706"/>
              <a:gd name="connsiteX5" fmla="*/ 242596 w 3750906"/>
              <a:gd name="connsiteY5" fmla="*/ 2024743 h 3293706"/>
              <a:gd name="connsiteX6" fmla="*/ 503853 w 3750906"/>
              <a:gd name="connsiteY6" fmla="*/ 2258008 h 3293706"/>
              <a:gd name="connsiteX7" fmla="*/ 802433 w 3750906"/>
              <a:gd name="connsiteY7" fmla="*/ 2416628 h 3293706"/>
              <a:gd name="connsiteX8" fmla="*/ 1110343 w 3750906"/>
              <a:gd name="connsiteY8" fmla="*/ 2500604 h 3293706"/>
              <a:gd name="connsiteX9" fmla="*/ 1483568 w 3750906"/>
              <a:gd name="connsiteY9" fmla="*/ 2519265 h 3293706"/>
              <a:gd name="connsiteX10" fmla="*/ 1810139 w 3750906"/>
              <a:gd name="connsiteY10" fmla="*/ 2323322 h 3293706"/>
              <a:gd name="connsiteX11" fmla="*/ 2248677 w 3750906"/>
              <a:gd name="connsiteY11" fmla="*/ 2108718 h 3293706"/>
              <a:gd name="connsiteX12" fmla="*/ 2491273 w 3750906"/>
              <a:gd name="connsiteY12" fmla="*/ 1828800 h 3293706"/>
              <a:gd name="connsiteX13" fmla="*/ 2771192 w 3750906"/>
              <a:gd name="connsiteY13" fmla="*/ 1520889 h 3293706"/>
              <a:gd name="connsiteX14" fmla="*/ 3051110 w 3750906"/>
              <a:gd name="connsiteY14" fmla="*/ 1147665 h 3293706"/>
              <a:gd name="connsiteX15" fmla="*/ 3349690 w 3750906"/>
              <a:gd name="connsiteY15" fmla="*/ 662474 h 3293706"/>
              <a:gd name="connsiteX16" fmla="*/ 3629609 w 3750906"/>
              <a:gd name="connsiteY16" fmla="*/ 177281 h 3293706"/>
              <a:gd name="connsiteX17" fmla="*/ 3713584 w 3750906"/>
              <a:gd name="connsiteY17" fmla="*/ 0 h 3293706"/>
              <a:gd name="connsiteX18" fmla="*/ 3750906 w 3750906"/>
              <a:gd name="connsiteY18" fmla="*/ 93306 h 3293706"/>
              <a:gd name="connsiteX19" fmla="*/ 3722915 w 3750906"/>
              <a:gd name="connsiteY19" fmla="*/ 1399592 h 3293706"/>
              <a:gd name="connsiteX20" fmla="*/ 3741576 w 3750906"/>
              <a:gd name="connsiteY20" fmla="*/ 2705877 h 3293706"/>
              <a:gd name="connsiteX21" fmla="*/ 3741576 w 3750906"/>
              <a:gd name="connsiteY21" fmla="*/ 3284375 h 3293706"/>
              <a:gd name="connsiteX22" fmla="*/ 18662 w 3750906"/>
              <a:gd name="connsiteY22" fmla="*/ 3293706 h 3293706"/>
              <a:gd name="connsiteX0" fmla="*/ 18662 w 3750906"/>
              <a:gd name="connsiteY0" fmla="*/ 3293706 h 3293706"/>
              <a:gd name="connsiteX1" fmla="*/ 18662 w 3750906"/>
              <a:gd name="connsiteY1" fmla="*/ 2155371 h 3293706"/>
              <a:gd name="connsiteX2" fmla="*/ 0 w 3750906"/>
              <a:gd name="connsiteY2" fmla="*/ 1856792 h 3293706"/>
              <a:gd name="connsiteX3" fmla="*/ 0 w 3750906"/>
              <a:gd name="connsiteY3" fmla="*/ 1698171 h 3293706"/>
              <a:gd name="connsiteX4" fmla="*/ 93306 w 3750906"/>
              <a:gd name="connsiteY4" fmla="*/ 1856792 h 3293706"/>
              <a:gd name="connsiteX5" fmla="*/ 242596 w 3750906"/>
              <a:gd name="connsiteY5" fmla="*/ 2024743 h 3293706"/>
              <a:gd name="connsiteX6" fmla="*/ 503853 w 3750906"/>
              <a:gd name="connsiteY6" fmla="*/ 2258008 h 3293706"/>
              <a:gd name="connsiteX7" fmla="*/ 802433 w 3750906"/>
              <a:gd name="connsiteY7" fmla="*/ 2416628 h 3293706"/>
              <a:gd name="connsiteX8" fmla="*/ 1110343 w 3750906"/>
              <a:gd name="connsiteY8" fmla="*/ 2500604 h 3293706"/>
              <a:gd name="connsiteX9" fmla="*/ 1483568 w 3750906"/>
              <a:gd name="connsiteY9" fmla="*/ 2519265 h 3293706"/>
              <a:gd name="connsiteX10" fmla="*/ 1810139 w 3750906"/>
              <a:gd name="connsiteY10" fmla="*/ 2323322 h 3293706"/>
              <a:gd name="connsiteX11" fmla="*/ 2248677 w 3750906"/>
              <a:gd name="connsiteY11" fmla="*/ 2108718 h 3293706"/>
              <a:gd name="connsiteX12" fmla="*/ 2491273 w 3750906"/>
              <a:gd name="connsiteY12" fmla="*/ 1828800 h 3293706"/>
              <a:gd name="connsiteX13" fmla="*/ 2771192 w 3750906"/>
              <a:gd name="connsiteY13" fmla="*/ 1520889 h 3293706"/>
              <a:gd name="connsiteX14" fmla="*/ 3051110 w 3750906"/>
              <a:gd name="connsiteY14" fmla="*/ 1147665 h 3293706"/>
              <a:gd name="connsiteX15" fmla="*/ 3349690 w 3750906"/>
              <a:gd name="connsiteY15" fmla="*/ 662474 h 3293706"/>
              <a:gd name="connsiteX16" fmla="*/ 3629609 w 3750906"/>
              <a:gd name="connsiteY16" fmla="*/ 177281 h 3293706"/>
              <a:gd name="connsiteX17" fmla="*/ 3713584 w 3750906"/>
              <a:gd name="connsiteY17" fmla="*/ 0 h 3293706"/>
              <a:gd name="connsiteX18" fmla="*/ 3750906 w 3750906"/>
              <a:gd name="connsiteY18" fmla="*/ 93306 h 3293706"/>
              <a:gd name="connsiteX19" fmla="*/ 3722915 w 3750906"/>
              <a:gd name="connsiteY19" fmla="*/ 1399592 h 3293706"/>
              <a:gd name="connsiteX20" fmla="*/ 3741576 w 3750906"/>
              <a:gd name="connsiteY20" fmla="*/ 2705877 h 3293706"/>
              <a:gd name="connsiteX21" fmla="*/ 3741576 w 3750906"/>
              <a:gd name="connsiteY21" fmla="*/ 3284375 h 3293706"/>
              <a:gd name="connsiteX22" fmla="*/ 18662 w 3750906"/>
              <a:gd name="connsiteY22" fmla="*/ 3293706 h 3293706"/>
              <a:gd name="connsiteX0" fmla="*/ 18662 w 3750906"/>
              <a:gd name="connsiteY0" fmla="*/ 3293706 h 3293706"/>
              <a:gd name="connsiteX1" fmla="*/ 18662 w 3750906"/>
              <a:gd name="connsiteY1" fmla="*/ 2155371 h 3293706"/>
              <a:gd name="connsiteX2" fmla="*/ 0 w 3750906"/>
              <a:gd name="connsiteY2" fmla="*/ 1856792 h 3293706"/>
              <a:gd name="connsiteX3" fmla="*/ 0 w 3750906"/>
              <a:gd name="connsiteY3" fmla="*/ 1698171 h 3293706"/>
              <a:gd name="connsiteX4" fmla="*/ 93306 w 3750906"/>
              <a:gd name="connsiteY4" fmla="*/ 1856792 h 3293706"/>
              <a:gd name="connsiteX5" fmla="*/ 242596 w 3750906"/>
              <a:gd name="connsiteY5" fmla="*/ 2024743 h 3293706"/>
              <a:gd name="connsiteX6" fmla="*/ 503853 w 3750906"/>
              <a:gd name="connsiteY6" fmla="*/ 2258008 h 3293706"/>
              <a:gd name="connsiteX7" fmla="*/ 802433 w 3750906"/>
              <a:gd name="connsiteY7" fmla="*/ 2416628 h 3293706"/>
              <a:gd name="connsiteX8" fmla="*/ 1110343 w 3750906"/>
              <a:gd name="connsiteY8" fmla="*/ 2500604 h 3293706"/>
              <a:gd name="connsiteX9" fmla="*/ 1483568 w 3750906"/>
              <a:gd name="connsiteY9" fmla="*/ 2519265 h 3293706"/>
              <a:gd name="connsiteX10" fmla="*/ 1866123 w 3750906"/>
              <a:gd name="connsiteY10" fmla="*/ 2360645 h 3293706"/>
              <a:gd name="connsiteX11" fmla="*/ 2248677 w 3750906"/>
              <a:gd name="connsiteY11" fmla="*/ 2108718 h 3293706"/>
              <a:gd name="connsiteX12" fmla="*/ 2491273 w 3750906"/>
              <a:gd name="connsiteY12" fmla="*/ 1828800 h 3293706"/>
              <a:gd name="connsiteX13" fmla="*/ 2771192 w 3750906"/>
              <a:gd name="connsiteY13" fmla="*/ 1520889 h 3293706"/>
              <a:gd name="connsiteX14" fmla="*/ 3051110 w 3750906"/>
              <a:gd name="connsiteY14" fmla="*/ 1147665 h 3293706"/>
              <a:gd name="connsiteX15" fmla="*/ 3349690 w 3750906"/>
              <a:gd name="connsiteY15" fmla="*/ 662474 h 3293706"/>
              <a:gd name="connsiteX16" fmla="*/ 3629609 w 3750906"/>
              <a:gd name="connsiteY16" fmla="*/ 177281 h 3293706"/>
              <a:gd name="connsiteX17" fmla="*/ 3713584 w 3750906"/>
              <a:gd name="connsiteY17" fmla="*/ 0 h 3293706"/>
              <a:gd name="connsiteX18" fmla="*/ 3750906 w 3750906"/>
              <a:gd name="connsiteY18" fmla="*/ 93306 h 3293706"/>
              <a:gd name="connsiteX19" fmla="*/ 3722915 w 3750906"/>
              <a:gd name="connsiteY19" fmla="*/ 1399592 h 3293706"/>
              <a:gd name="connsiteX20" fmla="*/ 3741576 w 3750906"/>
              <a:gd name="connsiteY20" fmla="*/ 2705877 h 3293706"/>
              <a:gd name="connsiteX21" fmla="*/ 3741576 w 3750906"/>
              <a:gd name="connsiteY21" fmla="*/ 3284375 h 3293706"/>
              <a:gd name="connsiteX22" fmla="*/ 18662 w 3750906"/>
              <a:gd name="connsiteY22" fmla="*/ 3293706 h 3293706"/>
              <a:gd name="connsiteX0" fmla="*/ 18662 w 3750906"/>
              <a:gd name="connsiteY0" fmla="*/ 3293706 h 3293706"/>
              <a:gd name="connsiteX1" fmla="*/ 18662 w 3750906"/>
              <a:gd name="connsiteY1" fmla="*/ 2155371 h 3293706"/>
              <a:gd name="connsiteX2" fmla="*/ 0 w 3750906"/>
              <a:gd name="connsiteY2" fmla="*/ 1856792 h 3293706"/>
              <a:gd name="connsiteX3" fmla="*/ 0 w 3750906"/>
              <a:gd name="connsiteY3" fmla="*/ 1698171 h 3293706"/>
              <a:gd name="connsiteX4" fmla="*/ 93306 w 3750906"/>
              <a:gd name="connsiteY4" fmla="*/ 1856792 h 3293706"/>
              <a:gd name="connsiteX5" fmla="*/ 242596 w 3750906"/>
              <a:gd name="connsiteY5" fmla="*/ 2024743 h 3293706"/>
              <a:gd name="connsiteX6" fmla="*/ 475862 w 3750906"/>
              <a:gd name="connsiteY6" fmla="*/ 2286000 h 3293706"/>
              <a:gd name="connsiteX7" fmla="*/ 802433 w 3750906"/>
              <a:gd name="connsiteY7" fmla="*/ 2416628 h 3293706"/>
              <a:gd name="connsiteX8" fmla="*/ 1110343 w 3750906"/>
              <a:gd name="connsiteY8" fmla="*/ 2500604 h 3293706"/>
              <a:gd name="connsiteX9" fmla="*/ 1483568 w 3750906"/>
              <a:gd name="connsiteY9" fmla="*/ 2519265 h 3293706"/>
              <a:gd name="connsiteX10" fmla="*/ 1866123 w 3750906"/>
              <a:gd name="connsiteY10" fmla="*/ 2360645 h 3293706"/>
              <a:gd name="connsiteX11" fmla="*/ 2248677 w 3750906"/>
              <a:gd name="connsiteY11" fmla="*/ 2108718 h 3293706"/>
              <a:gd name="connsiteX12" fmla="*/ 2491273 w 3750906"/>
              <a:gd name="connsiteY12" fmla="*/ 1828800 h 3293706"/>
              <a:gd name="connsiteX13" fmla="*/ 2771192 w 3750906"/>
              <a:gd name="connsiteY13" fmla="*/ 1520889 h 3293706"/>
              <a:gd name="connsiteX14" fmla="*/ 3051110 w 3750906"/>
              <a:gd name="connsiteY14" fmla="*/ 1147665 h 3293706"/>
              <a:gd name="connsiteX15" fmla="*/ 3349690 w 3750906"/>
              <a:gd name="connsiteY15" fmla="*/ 662474 h 3293706"/>
              <a:gd name="connsiteX16" fmla="*/ 3629609 w 3750906"/>
              <a:gd name="connsiteY16" fmla="*/ 177281 h 3293706"/>
              <a:gd name="connsiteX17" fmla="*/ 3713584 w 3750906"/>
              <a:gd name="connsiteY17" fmla="*/ 0 h 3293706"/>
              <a:gd name="connsiteX18" fmla="*/ 3750906 w 3750906"/>
              <a:gd name="connsiteY18" fmla="*/ 93306 h 3293706"/>
              <a:gd name="connsiteX19" fmla="*/ 3722915 w 3750906"/>
              <a:gd name="connsiteY19" fmla="*/ 1399592 h 3293706"/>
              <a:gd name="connsiteX20" fmla="*/ 3741576 w 3750906"/>
              <a:gd name="connsiteY20" fmla="*/ 2705877 h 3293706"/>
              <a:gd name="connsiteX21" fmla="*/ 3741576 w 3750906"/>
              <a:gd name="connsiteY21" fmla="*/ 3284375 h 3293706"/>
              <a:gd name="connsiteX22" fmla="*/ 18662 w 3750906"/>
              <a:gd name="connsiteY22" fmla="*/ 3293706 h 3293706"/>
              <a:gd name="connsiteX0" fmla="*/ 18662 w 3750906"/>
              <a:gd name="connsiteY0" fmla="*/ 3293706 h 3293706"/>
              <a:gd name="connsiteX1" fmla="*/ 18662 w 3750906"/>
              <a:gd name="connsiteY1" fmla="*/ 2155371 h 3293706"/>
              <a:gd name="connsiteX2" fmla="*/ 0 w 3750906"/>
              <a:gd name="connsiteY2" fmla="*/ 1856792 h 3293706"/>
              <a:gd name="connsiteX3" fmla="*/ 0 w 3750906"/>
              <a:gd name="connsiteY3" fmla="*/ 1698171 h 3293706"/>
              <a:gd name="connsiteX4" fmla="*/ 93306 w 3750906"/>
              <a:gd name="connsiteY4" fmla="*/ 1856792 h 3293706"/>
              <a:gd name="connsiteX5" fmla="*/ 242596 w 3750906"/>
              <a:gd name="connsiteY5" fmla="*/ 2024743 h 3293706"/>
              <a:gd name="connsiteX6" fmla="*/ 475862 w 3750906"/>
              <a:gd name="connsiteY6" fmla="*/ 2286000 h 3293706"/>
              <a:gd name="connsiteX7" fmla="*/ 774441 w 3750906"/>
              <a:gd name="connsiteY7" fmla="*/ 2453951 h 3293706"/>
              <a:gd name="connsiteX8" fmla="*/ 1110343 w 3750906"/>
              <a:gd name="connsiteY8" fmla="*/ 2500604 h 3293706"/>
              <a:gd name="connsiteX9" fmla="*/ 1483568 w 3750906"/>
              <a:gd name="connsiteY9" fmla="*/ 2519265 h 3293706"/>
              <a:gd name="connsiteX10" fmla="*/ 1866123 w 3750906"/>
              <a:gd name="connsiteY10" fmla="*/ 2360645 h 3293706"/>
              <a:gd name="connsiteX11" fmla="*/ 2248677 w 3750906"/>
              <a:gd name="connsiteY11" fmla="*/ 2108718 h 3293706"/>
              <a:gd name="connsiteX12" fmla="*/ 2491273 w 3750906"/>
              <a:gd name="connsiteY12" fmla="*/ 1828800 h 3293706"/>
              <a:gd name="connsiteX13" fmla="*/ 2771192 w 3750906"/>
              <a:gd name="connsiteY13" fmla="*/ 1520889 h 3293706"/>
              <a:gd name="connsiteX14" fmla="*/ 3051110 w 3750906"/>
              <a:gd name="connsiteY14" fmla="*/ 1147665 h 3293706"/>
              <a:gd name="connsiteX15" fmla="*/ 3349690 w 3750906"/>
              <a:gd name="connsiteY15" fmla="*/ 662474 h 3293706"/>
              <a:gd name="connsiteX16" fmla="*/ 3629609 w 3750906"/>
              <a:gd name="connsiteY16" fmla="*/ 177281 h 3293706"/>
              <a:gd name="connsiteX17" fmla="*/ 3713584 w 3750906"/>
              <a:gd name="connsiteY17" fmla="*/ 0 h 3293706"/>
              <a:gd name="connsiteX18" fmla="*/ 3750906 w 3750906"/>
              <a:gd name="connsiteY18" fmla="*/ 93306 h 3293706"/>
              <a:gd name="connsiteX19" fmla="*/ 3722915 w 3750906"/>
              <a:gd name="connsiteY19" fmla="*/ 1399592 h 3293706"/>
              <a:gd name="connsiteX20" fmla="*/ 3741576 w 3750906"/>
              <a:gd name="connsiteY20" fmla="*/ 2705877 h 3293706"/>
              <a:gd name="connsiteX21" fmla="*/ 3741576 w 3750906"/>
              <a:gd name="connsiteY21" fmla="*/ 3284375 h 3293706"/>
              <a:gd name="connsiteX22" fmla="*/ 18662 w 3750906"/>
              <a:gd name="connsiteY22" fmla="*/ 3293706 h 3293706"/>
              <a:gd name="connsiteX0" fmla="*/ 18662 w 3750906"/>
              <a:gd name="connsiteY0" fmla="*/ 3293706 h 3293706"/>
              <a:gd name="connsiteX1" fmla="*/ 18662 w 3750906"/>
              <a:gd name="connsiteY1" fmla="*/ 2155371 h 3293706"/>
              <a:gd name="connsiteX2" fmla="*/ 0 w 3750906"/>
              <a:gd name="connsiteY2" fmla="*/ 1856792 h 3293706"/>
              <a:gd name="connsiteX3" fmla="*/ 0 w 3750906"/>
              <a:gd name="connsiteY3" fmla="*/ 1698171 h 3293706"/>
              <a:gd name="connsiteX4" fmla="*/ 93306 w 3750906"/>
              <a:gd name="connsiteY4" fmla="*/ 1856792 h 3293706"/>
              <a:gd name="connsiteX5" fmla="*/ 242596 w 3750906"/>
              <a:gd name="connsiteY5" fmla="*/ 2024743 h 3293706"/>
              <a:gd name="connsiteX6" fmla="*/ 475862 w 3750906"/>
              <a:gd name="connsiteY6" fmla="*/ 2286000 h 3293706"/>
              <a:gd name="connsiteX7" fmla="*/ 774441 w 3750906"/>
              <a:gd name="connsiteY7" fmla="*/ 2453951 h 3293706"/>
              <a:gd name="connsiteX8" fmla="*/ 1119674 w 3750906"/>
              <a:gd name="connsiteY8" fmla="*/ 2528596 h 3293706"/>
              <a:gd name="connsiteX9" fmla="*/ 1483568 w 3750906"/>
              <a:gd name="connsiteY9" fmla="*/ 2519265 h 3293706"/>
              <a:gd name="connsiteX10" fmla="*/ 1866123 w 3750906"/>
              <a:gd name="connsiteY10" fmla="*/ 2360645 h 3293706"/>
              <a:gd name="connsiteX11" fmla="*/ 2248677 w 3750906"/>
              <a:gd name="connsiteY11" fmla="*/ 2108718 h 3293706"/>
              <a:gd name="connsiteX12" fmla="*/ 2491273 w 3750906"/>
              <a:gd name="connsiteY12" fmla="*/ 1828800 h 3293706"/>
              <a:gd name="connsiteX13" fmla="*/ 2771192 w 3750906"/>
              <a:gd name="connsiteY13" fmla="*/ 1520889 h 3293706"/>
              <a:gd name="connsiteX14" fmla="*/ 3051110 w 3750906"/>
              <a:gd name="connsiteY14" fmla="*/ 1147665 h 3293706"/>
              <a:gd name="connsiteX15" fmla="*/ 3349690 w 3750906"/>
              <a:gd name="connsiteY15" fmla="*/ 662474 h 3293706"/>
              <a:gd name="connsiteX16" fmla="*/ 3629609 w 3750906"/>
              <a:gd name="connsiteY16" fmla="*/ 177281 h 3293706"/>
              <a:gd name="connsiteX17" fmla="*/ 3713584 w 3750906"/>
              <a:gd name="connsiteY17" fmla="*/ 0 h 3293706"/>
              <a:gd name="connsiteX18" fmla="*/ 3750906 w 3750906"/>
              <a:gd name="connsiteY18" fmla="*/ 93306 h 3293706"/>
              <a:gd name="connsiteX19" fmla="*/ 3722915 w 3750906"/>
              <a:gd name="connsiteY19" fmla="*/ 1399592 h 3293706"/>
              <a:gd name="connsiteX20" fmla="*/ 3741576 w 3750906"/>
              <a:gd name="connsiteY20" fmla="*/ 2705877 h 3293706"/>
              <a:gd name="connsiteX21" fmla="*/ 3741576 w 3750906"/>
              <a:gd name="connsiteY21" fmla="*/ 3284375 h 3293706"/>
              <a:gd name="connsiteX22" fmla="*/ 18662 w 3750906"/>
              <a:gd name="connsiteY22" fmla="*/ 3293706 h 3293706"/>
              <a:gd name="connsiteX0" fmla="*/ 18662 w 3750906"/>
              <a:gd name="connsiteY0" fmla="*/ 3293706 h 3293706"/>
              <a:gd name="connsiteX1" fmla="*/ 18662 w 3750906"/>
              <a:gd name="connsiteY1" fmla="*/ 2155371 h 3293706"/>
              <a:gd name="connsiteX2" fmla="*/ 0 w 3750906"/>
              <a:gd name="connsiteY2" fmla="*/ 1856792 h 3293706"/>
              <a:gd name="connsiteX3" fmla="*/ 0 w 3750906"/>
              <a:gd name="connsiteY3" fmla="*/ 1698171 h 3293706"/>
              <a:gd name="connsiteX4" fmla="*/ 93306 w 3750906"/>
              <a:gd name="connsiteY4" fmla="*/ 1856792 h 3293706"/>
              <a:gd name="connsiteX5" fmla="*/ 242596 w 3750906"/>
              <a:gd name="connsiteY5" fmla="*/ 2024743 h 3293706"/>
              <a:gd name="connsiteX6" fmla="*/ 475862 w 3750906"/>
              <a:gd name="connsiteY6" fmla="*/ 2286000 h 3293706"/>
              <a:gd name="connsiteX7" fmla="*/ 774441 w 3750906"/>
              <a:gd name="connsiteY7" fmla="*/ 2453951 h 3293706"/>
              <a:gd name="connsiteX8" fmla="*/ 1119674 w 3750906"/>
              <a:gd name="connsiteY8" fmla="*/ 2528596 h 3293706"/>
              <a:gd name="connsiteX9" fmla="*/ 1483568 w 3750906"/>
              <a:gd name="connsiteY9" fmla="*/ 2519265 h 3293706"/>
              <a:gd name="connsiteX10" fmla="*/ 1866123 w 3750906"/>
              <a:gd name="connsiteY10" fmla="*/ 2360645 h 3293706"/>
              <a:gd name="connsiteX11" fmla="*/ 2248677 w 3750906"/>
              <a:gd name="connsiteY11" fmla="*/ 2108718 h 3293706"/>
              <a:gd name="connsiteX12" fmla="*/ 2491273 w 3750906"/>
              <a:gd name="connsiteY12" fmla="*/ 1828800 h 3293706"/>
              <a:gd name="connsiteX13" fmla="*/ 2771192 w 3750906"/>
              <a:gd name="connsiteY13" fmla="*/ 1520889 h 3293706"/>
              <a:gd name="connsiteX14" fmla="*/ 3051110 w 3750906"/>
              <a:gd name="connsiteY14" fmla="*/ 1147665 h 3293706"/>
              <a:gd name="connsiteX15" fmla="*/ 3349690 w 3750906"/>
              <a:gd name="connsiteY15" fmla="*/ 662474 h 3293706"/>
              <a:gd name="connsiteX16" fmla="*/ 3629609 w 3750906"/>
              <a:gd name="connsiteY16" fmla="*/ 177281 h 3293706"/>
              <a:gd name="connsiteX17" fmla="*/ 3713584 w 3750906"/>
              <a:gd name="connsiteY17" fmla="*/ 0 h 3293706"/>
              <a:gd name="connsiteX18" fmla="*/ 3750906 w 3750906"/>
              <a:gd name="connsiteY18" fmla="*/ 93306 h 3293706"/>
              <a:gd name="connsiteX19" fmla="*/ 3722915 w 3750906"/>
              <a:gd name="connsiteY19" fmla="*/ 1399592 h 3293706"/>
              <a:gd name="connsiteX20" fmla="*/ 3741576 w 3750906"/>
              <a:gd name="connsiteY20" fmla="*/ 2705877 h 3293706"/>
              <a:gd name="connsiteX21" fmla="*/ 3741576 w 3750906"/>
              <a:gd name="connsiteY21" fmla="*/ 3284375 h 3293706"/>
              <a:gd name="connsiteX22" fmla="*/ 18662 w 3750906"/>
              <a:gd name="connsiteY22" fmla="*/ 3293706 h 3293706"/>
              <a:gd name="connsiteX0" fmla="*/ 18662 w 3750906"/>
              <a:gd name="connsiteY0" fmla="*/ 3293706 h 3293706"/>
              <a:gd name="connsiteX1" fmla="*/ 18662 w 3750906"/>
              <a:gd name="connsiteY1" fmla="*/ 2155371 h 3293706"/>
              <a:gd name="connsiteX2" fmla="*/ 0 w 3750906"/>
              <a:gd name="connsiteY2" fmla="*/ 1856792 h 3293706"/>
              <a:gd name="connsiteX3" fmla="*/ 0 w 3750906"/>
              <a:gd name="connsiteY3" fmla="*/ 1698171 h 3293706"/>
              <a:gd name="connsiteX4" fmla="*/ 93306 w 3750906"/>
              <a:gd name="connsiteY4" fmla="*/ 1856792 h 3293706"/>
              <a:gd name="connsiteX5" fmla="*/ 242596 w 3750906"/>
              <a:gd name="connsiteY5" fmla="*/ 2024743 h 3293706"/>
              <a:gd name="connsiteX6" fmla="*/ 475862 w 3750906"/>
              <a:gd name="connsiteY6" fmla="*/ 2286000 h 3293706"/>
              <a:gd name="connsiteX7" fmla="*/ 774441 w 3750906"/>
              <a:gd name="connsiteY7" fmla="*/ 2453951 h 3293706"/>
              <a:gd name="connsiteX8" fmla="*/ 1119674 w 3750906"/>
              <a:gd name="connsiteY8" fmla="*/ 2528596 h 3293706"/>
              <a:gd name="connsiteX9" fmla="*/ 1455576 w 3750906"/>
              <a:gd name="connsiteY9" fmla="*/ 2500604 h 3293706"/>
              <a:gd name="connsiteX10" fmla="*/ 1866123 w 3750906"/>
              <a:gd name="connsiteY10" fmla="*/ 2360645 h 3293706"/>
              <a:gd name="connsiteX11" fmla="*/ 2248677 w 3750906"/>
              <a:gd name="connsiteY11" fmla="*/ 2108718 h 3293706"/>
              <a:gd name="connsiteX12" fmla="*/ 2491273 w 3750906"/>
              <a:gd name="connsiteY12" fmla="*/ 1828800 h 3293706"/>
              <a:gd name="connsiteX13" fmla="*/ 2771192 w 3750906"/>
              <a:gd name="connsiteY13" fmla="*/ 1520889 h 3293706"/>
              <a:gd name="connsiteX14" fmla="*/ 3051110 w 3750906"/>
              <a:gd name="connsiteY14" fmla="*/ 1147665 h 3293706"/>
              <a:gd name="connsiteX15" fmla="*/ 3349690 w 3750906"/>
              <a:gd name="connsiteY15" fmla="*/ 662474 h 3293706"/>
              <a:gd name="connsiteX16" fmla="*/ 3629609 w 3750906"/>
              <a:gd name="connsiteY16" fmla="*/ 177281 h 3293706"/>
              <a:gd name="connsiteX17" fmla="*/ 3713584 w 3750906"/>
              <a:gd name="connsiteY17" fmla="*/ 0 h 3293706"/>
              <a:gd name="connsiteX18" fmla="*/ 3750906 w 3750906"/>
              <a:gd name="connsiteY18" fmla="*/ 93306 h 3293706"/>
              <a:gd name="connsiteX19" fmla="*/ 3722915 w 3750906"/>
              <a:gd name="connsiteY19" fmla="*/ 1399592 h 3293706"/>
              <a:gd name="connsiteX20" fmla="*/ 3741576 w 3750906"/>
              <a:gd name="connsiteY20" fmla="*/ 2705877 h 3293706"/>
              <a:gd name="connsiteX21" fmla="*/ 3741576 w 3750906"/>
              <a:gd name="connsiteY21" fmla="*/ 3284375 h 3293706"/>
              <a:gd name="connsiteX22" fmla="*/ 18662 w 3750906"/>
              <a:gd name="connsiteY22" fmla="*/ 3293706 h 3293706"/>
              <a:gd name="connsiteX0" fmla="*/ 18662 w 3750906"/>
              <a:gd name="connsiteY0" fmla="*/ 3293706 h 3293706"/>
              <a:gd name="connsiteX1" fmla="*/ 18662 w 3750906"/>
              <a:gd name="connsiteY1" fmla="*/ 2155371 h 3293706"/>
              <a:gd name="connsiteX2" fmla="*/ 0 w 3750906"/>
              <a:gd name="connsiteY2" fmla="*/ 1856792 h 3293706"/>
              <a:gd name="connsiteX3" fmla="*/ 0 w 3750906"/>
              <a:gd name="connsiteY3" fmla="*/ 1698171 h 3293706"/>
              <a:gd name="connsiteX4" fmla="*/ 93306 w 3750906"/>
              <a:gd name="connsiteY4" fmla="*/ 1856792 h 3293706"/>
              <a:gd name="connsiteX5" fmla="*/ 242596 w 3750906"/>
              <a:gd name="connsiteY5" fmla="*/ 2024743 h 3293706"/>
              <a:gd name="connsiteX6" fmla="*/ 475862 w 3750906"/>
              <a:gd name="connsiteY6" fmla="*/ 2286000 h 3293706"/>
              <a:gd name="connsiteX7" fmla="*/ 774441 w 3750906"/>
              <a:gd name="connsiteY7" fmla="*/ 2453951 h 3293706"/>
              <a:gd name="connsiteX8" fmla="*/ 1119674 w 3750906"/>
              <a:gd name="connsiteY8" fmla="*/ 2528596 h 3293706"/>
              <a:gd name="connsiteX9" fmla="*/ 1455576 w 3750906"/>
              <a:gd name="connsiteY9" fmla="*/ 2500604 h 3293706"/>
              <a:gd name="connsiteX10" fmla="*/ 1856792 w 3750906"/>
              <a:gd name="connsiteY10" fmla="*/ 2332653 h 3293706"/>
              <a:gd name="connsiteX11" fmla="*/ 2248677 w 3750906"/>
              <a:gd name="connsiteY11" fmla="*/ 2108718 h 3293706"/>
              <a:gd name="connsiteX12" fmla="*/ 2491273 w 3750906"/>
              <a:gd name="connsiteY12" fmla="*/ 1828800 h 3293706"/>
              <a:gd name="connsiteX13" fmla="*/ 2771192 w 3750906"/>
              <a:gd name="connsiteY13" fmla="*/ 1520889 h 3293706"/>
              <a:gd name="connsiteX14" fmla="*/ 3051110 w 3750906"/>
              <a:gd name="connsiteY14" fmla="*/ 1147665 h 3293706"/>
              <a:gd name="connsiteX15" fmla="*/ 3349690 w 3750906"/>
              <a:gd name="connsiteY15" fmla="*/ 662474 h 3293706"/>
              <a:gd name="connsiteX16" fmla="*/ 3629609 w 3750906"/>
              <a:gd name="connsiteY16" fmla="*/ 177281 h 3293706"/>
              <a:gd name="connsiteX17" fmla="*/ 3713584 w 3750906"/>
              <a:gd name="connsiteY17" fmla="*/ 0 h 3293706"/>
              <a:gd name="connsiteX18" fmla="*/ 3750906 w 3750906"/>
              <a:gd name="connsiteY18" fmla="*/ 93306 h 3293706"/>
              <a:gd name="connsiteX19" fmla="*/ 3722915 w 3750906"/>
              <a:gd name="connsiteY19" fmla="*/ 1399592 h 3293706"/>
              <a:gd name="connsiteX20" fmla="*/ 3741576 w 3750906"/>
              <a:gd name="connsiteY20" fmla="*/ 2705877 h 3293706"/>
              <a:gd name="connsiteX21" fmla="*/ 3741576 w 3750906"/>
              <a:gd name="connsiteY21" fmla="*/ 3284375 h 3293706"/>
              <a:gd name="connsiteX22" fmla="*/ 18662 w 3750906"/>
              <a:gd name="connsiteY22" fmla="*/ 3293706 h 3293706"/>
              <a:gd name="connsiteX0" fmla="*/ 18662 w 3750906"/>
              <a:gd name="connsiteY0" fmla="*/ 3293706 h 3293706"/>
              <a:gd name="connsiteX1" fmla="*/ 18662 w 3750906"/>
              <a:gd name="connsiteY1" fmla="*/ 2155371 h 3293706"/>
              <a:gd name="connsiteX2" fmla="*/ 0 w 3750906"/>
              <a:gd name="connsiteY2" fmla="*/ 1856792 h 3293706"/>
              <a:gd name="connsiteX3" fmla="*/ 0 w 3750906"/>
              <a:gd name="connsiteY3" fmla="*/ 1698171 h 3293706"/>
              <a:gd name="connsiteX4" fmla="*/ 93306 w 3750906"/>
              <a:gd name="connsiteY4" fmla="*/ 1856792 h 3293706"/>
              <a:gd name="connsiteX5" fmla="*/ 242596 w 3750906"/>
              <a:gd name="connsiteY5" fmla="*/ 2024743 h 3293706"/>
              <a:gd name="connsiteX6" fmla="*/ 475862 w 3750906"/>
              <a:gd name="connsiteY6" fmla="*/ 2286000 h 3293706"/>
              <a:gd name="connsiteX7" fmla="*/ 774441 w 3750906"/>
              <a:gd name="connsiteY7" fmla="*/ 2453951 h 3293706"/>
              <a:gd name="connsiteX8" fmla="*/ 1119674 w 3750906"/>
              <a:gd name="connsiteY8" fmla="*/ 2528596 h 3293706"/>
              <a:gd name="connsiteX9" fmla="*/ 1455576 w 3750906"/>
              <a:gd name="connsiteY9" fmla="*/ 2500604 h 3293706"/>
              <a:gd name="connsiteX10" fmla="*/ 1856792 w 3750906"/>
              <a:gd name="connsiteY10" fmla="*/ 2332653 h 3293706"/>
              <a:gd name="connsiteX11" fmla="*/ 2230016 w 3750906"/>
              <a:gd name="connsiteY11" fmla="*/ 2108718 h 3293706"/>
              <a:gd name="connsiteX12" fmla="*/ 2491273 w 3750906"/>
              <a:gd name="connsiteY12" fmla="*/ 1828800 h 3293706"/>
              <a:gd name="connsiteX13" fmla="*/ 2771192 w 3750906"/>
              <a:gd name="connsiteY13" fmla="*/ 1520889 h 3293706"/>
              <a:gd name="connsiteX14" fmla="*/ 3051110 w 3750906"/>
              <a:gd name="connsiteY14" fmla="*/ 1147665 h 3293706"/>
              <a:gd name="connsiteX15" fmla="*/ 3349690 w 3750906"/>
              <a:gd name="connsiteY15" fmla="*/ 662474 h 3293706"/>
              <a:gd name="connsiteX16" fmla="*/ 3629609 w 3750906"/>
              <a:gd name="connsiteY16" fmla="*/ 177281 h 3293706"/>
              <a:gd name="connsiteX17" fmla="*/ 3713584 w 3750906"/>
              <a:gd name="connsiteY17" fmla="*/ 0 h 3293706"/>
              <a:gd name="connsiteX18" fmla="*/ 3750906 w 3750906"/>
              <a:gd name="connsiteY18" fmla="*/ 93306 h 3293706"/>
              <a:gd name="connsiteX19" fmla="*/ 3722915 w 3750906"/>
              <a:gd name="connsiteY19" fmla="*/ 1399592 h 3293706"/>
              <a:gd name="connsiteX20" fmla="*/ 3741576 w 3750906"/>
              <a:gd name="connsiteY20" fmla="*/ 2705877 h 3293706"/>
              <a:gd name="connsiteX21" fmla="*/ 3741576 w 3750906"/>
              <a:gd name="connsiteY21" fmla="*/ 3284375 h 3293706"/>
              <a:gd name="connsiteX22" fmla="*/ 18662 w 3750906"/>
              <a:gd name="connsiteY22" fmla="*/ 3293706 h 3293706"/>
              <a:gd name="connsiteX0" fmla="*/ 18662 w 3750906"/>
              <a:gd name="connsiteY0" fmla="*/ 3293706 h 3293706"/>
              <a:gd name="connsiteX1" fmla="*/ 18662 w 3750906"/>
              <a:gd name="connsiteY1" fmla="*/ 2155371 h 3293706"/>
              <a:gd name="connsiteX2" fmla="*/ 0 w 3750906"/>
              <a:gd name="connsiteY2" fmla="*/ 1856792 h 3293706"/>
              <a:gd name="connsiteX3" fmla="*/ 0 w 3750906"/>
              <a:gd name="connsiteY3" fmla="*/ 1698171 h 3293706"/>
              <a:gd name="connsiteX4" fmla="*/ 93306 w 3750906"/>
              <a:gd name="connsiteY4" fmla="*/ 1856792 h 3293706"/>
              <a:gd name="connsiteX5" fmla="*/ 242596 w 3750906"/>
              <a:gd name="connsiteY5" fmla="*/ 2024743 h 3293706"/>
              <a:gd name="connsiteX6" fmla="*/ 475862 w 3750906"/>
              <a:gd name="connsiteY6" fmla="*/ 2286000 h 3293706"/>
              <a:gd name="connsiteX7" fmla="*/ 774441 w 3750906"/>
              <a:gd name="connsiteY7" fmla="*/ 2453951 h 3293706"/>
              <a:gd name="connsiteX8" fmla="*/ 1119674 w 3750906"/>
              <a:gd name="connsiteY8" fmla="*/ 2528596 h 3293706"/>
              <a:gd name="connsiteX9" fmla="*/ 1455576 w 3750906"/>
              <a:gd name="connsiteY9" fmla="*/ 2500604 h 3293706"/>
              <a:gd name="connsiteX10" fmla="*/ 1856792 w 3750906"/>
              <a:gd name="connsiteY10" fmla="*/ 2332653 h 3293706"/>
              <a:gd name="connsiteX11" fmla="*/ 2230016 w 3750906"/>
              <a:gd name="connsiteY11" fmla="*/ 2108718 h 3293706"/>
              <a:gd name="connsiteX12" fmla="*/ 2472611 w 3750906"/>
              <a:gd name="connsiteY12" fmla="*/ 1828800 h 3293706"/>
              <a:gd name="connsiteX13" fmla="*/ 2771192 w 3750906"/>
              <a:gd name="connsiteY13" fmla="*/ 1520889 h 3293706"/>
              <a:gd name="connsiteX14" fmla="*/ 3051110 w 3750906"/>
              <a:gd name="connsiteY14" fmla="*/ 1147665 h 3293706"/>
              <a:gd name="connsiteX15" fmla="*/ 3349690 w 3750906"/>
              <a:gd name="connsiteY15" fmla="*/ 662474 h 3293706"/>
              <a:gd name="connsiteX16" fmla="*/ 3629609 w 3750906"/>
              <a:gd name="connsiteY16" fmla="*/ 177281 h 3293706"/>
              <a:gd name="connsiteX17" fmla="*/ 3713584 w 3750906"/>
              <a:gd name="connsiteY17" fmla="*/ 0 h 3293706"/>
              <a:gd name="connsiteX18" fmla="*/ 3750906 w 3750906"/>
              <a:gd name="connsiteY18" fmla="*/ 93306 h 3293706"/>
              <a:gd name="connsiteX19" fmla="*/ 3722915 w 3750906"/>
              <a:gd name="connsiteY19" fmla="*/ 1399592 h 3293706"/>
              <a:gd name="connsiteX20" fmla="*/ 3741576 w 3750906"/>
              <a:gd name="connsiteY20" fmla="*/ 2705877 h 3293706"/>
              <a:gd name="connsiteX21" fmla="*/ 3741576 w 3750906"/>
              <a:gd name="connsiteY21" fmla="*/ 3284375 h 3293706"/>
              <a:gd name="connsiteX22" fmla="*/ 18662 w 3750906"/>
              <a:gd name="connsiteY22" fmla="*/ 3293706 h 3293706"/>
              <a:gd name="connsiteX0" fmla="*/ 18662 w 3750906"/>
              <a:gd name="connsiteY0" fmla="*/ 3293706 h 3293706"/>
              <a:gd name="connsiteX1" fmla="*/ 18662 w 3750906"/>
              <a:gd name="connsiteY1" fmla="*/ 2155371 h 3293706"/>
              <a:gd name="connsiteX2" fmla="*/ 0 w 3750906"/>
              <a:gd name="connsiteY2" fmla="*/ 1856792 h 3293706"/>
              <a:gd name="connsiteX3" fmla="*/ 0 w 3750906"/>
              <a:gd name="connsiteY3" fmla="*/ 1698171 h 3293706"/>
              <a:gd name="connsiteX4" fmla="*/ 93306 w 3750906"/>
              <a:gd name="connsiteY4" fmla="*/ 1856792 h 3293706"/>
              <a:gd name="connsiteX5" fmla="*/ 242596 w 3750906"/>
              <a:gd name="connsiteY5" fmla="*/ 2024743 h 3293706"/>
              <a:gd name="connsiteX6" fmla="*/ 494524 w 3750906"/>
              <a:gd name="connsiteY6" fmla="*/ 2267339 h 3293706"/>
              <a:gd name="connsiteX7" fmla="*/ 774441 w 3750906"/>
              <a:gd name="connsiteY7" fmla="*/ 2453951 h 3293706"/>
              <a:gd name="connsiteX8" fmla="*/ 1119674 w 3750906"/>
              <a:gd name="connsiteY8" fmla="*/ 2528596 h 3293706"/>
              <a:gd name="connsiteX9" fmla="*/ 1455576 w 3750906"/>
              <a:gd name="connsiteY9" fmla="*/ 2500604 h 3293706"/>
              <a:gd name="connsiteX10" fmla="*/ 1856792 w 3750906"/>
              <a:gd name="connsiteY10" fmla="*/ 2332653 h 3293706"/>
              <a:gd name="connsiteX11" fmla="*/ 2230016 w 3750906"/>
              <a:gd name="connsiteY11" fmla="*/ 2108718 h 3293706"/>
              <a:gd name="connsiteX12" fmla="*/ 2472611 w 3750906"/>
              <a:gd name="connsiteY12" fmla="*/ 1828800 h 3293706"/>
              <a:gd name="connsiteX13" fmla="*/ 2771192 w 3750906"/>
              <a:gd name="connsiteY13" fmla="*/ 1520889 h 3293706"/>
              <a:gd name="connsiteX14" fmla="*/ 3051110 w 3750906"/>
              <a:gd name="connsiteY14" fmla="*/ 1147665 h 3293706"/>
              <a:gd name="connsiteX15" fmla="*/ 3349690 w 3750906"/>
              <a:gd name="connsiteY15" fmla="*/ 662474 h 3293706"/>
              <a:gd name="connsiteX16" fmla="*/ 3629609 w 3750906"/>
              <a:gd name="connsiteY16" fmla="*/ 177281 h 3293706"/>
              <a:gd name="connsiteX17" fmla="*/ 3713584 w 3750906"/>
              <a:gd name="connsiteY17" fmla="*/ 0 h 3293706"/>
              <a:gd name="connsiteX18" fmla="*/ 3750906 w 3750906"/>
              <a:gd name="connsiteY18" fmla="*/ 93306 h 3293706"/>
              <a:gd name="connsiteX19" fmla="*/ 3722915 w 3750906"/>
              <a:gd name="connsiteY19" fmla="*/ 1399592 h 3293706"/>
              <a:gd name="connsiteX20" fmla="*/ 3741576 w 3750906"/>
              <a:gd name="connsiteY20" fmla="*/ 2705877 h 3293706"/>
              <a:gd name="connsiteX21" fmla="*/ 3741576 w 3750906"/>
              <a:gd name="connsiteY21" fmla="*/ 3284375 h 3293706"/>
              <a:gd name="connsiteX22" fmla="*/ 18662 w 3750906"/>
              <a:gd name="connsiteY22" fmla="*/ 3293706 h 329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50906" h="3293706">
                <a:moveTo>
                  <a:pt x="18662" y="3293706"/>
                </a:moveTo>
                <a:lnTo>
                  <a:pt x="18662" y="2155371"/>
                </a:lnTo>
                <a:lnTo>
                  <a:pt x="0" y="1856792"/>
                </a:lnTo>
                <a:lnTo>
                  <a:pt x="0" y="1698171"/>
                </a:lnTo>
                <a:lnTo>
                  <a:pt x="93306" y="1856792"/>
                </a:lnTo>
                <a:lnTo>
                  <a:pt x="242596" y="2024743"/>
                </a:lnTo>
                <a:lnTo>
                  <a:pt x="494524" y="2267339"/>
                </a:lnTo>
                <a:lnTo>
                  <a:pt x="774441" y="2453951"/>
                </a:lnTo>
                <a:lnTo>
                  <a:pt x="1119674" y="2528596"/>
                </a:lnTo>
                <a:lnTo>
                  <a:pt x="1455576" y="2500604"/>
                </a:lnTo>
                <a:lnTo>
                  <a:pt x="1856792" y="2332653"/>
                </a:lnTo>
                <a:lnTo>
                  <a:pt x="2230016" y="2108718"/>
                </a:lnTo>
                <a:lnTo>
                  <a:pt x="2472611" y="1828800"/>
                </a:lnTo>
                <a:cubicBezTo>
                  <a:pt x="2569027" y="1691951"/>
                  <a:pt x="2674776" y="1634412"/>
                  <a:pt x="2771192" y="1520889"/>
                </a:cubicBezTo>
                <a:cubicBezTo>
                  <a:pt x="2867609" y="1407367"/>
                  <a:pt x="2964024" y="1228530"/>
                  <a:pt x="3051110" y="1147665"/>
                </a:cubicBezTo>
                <a:lnTo>
                  <a:pt x="3349690" y="662474"/>
                </a:lnTo>
                <a:lnTo>
                  <a:pt x="3629609" y="177281"/>
                </a:lnTo>
                <a:lnTo>
                  <a:pt x="3713584" y="0"/>
                </a:lnTo>
                <a:lnTo>
                  <a:pt x="3750906" y="93306"/>
                </a:lnTo>
                <a:lnTo>
                  <a:pt x="3722915" y="1399592"/>
                </a:lnTo>
                <a:lnTo>
                  <a:pt x="3741576" y="2705877"/>
                </a:lnTo>
                <a:lnTo>
                  <a:pt x="3741576" y="3284375"/>
                </a:lnTo>
                <a:lnTo>
                  <a:pt x="18662" y="329370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8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4617679" y="2421423"/>
            <a:ext cx="648186" cy="13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368607" y="3487425"/>
            <a:ext cx="3775393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面積：４．５としたら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63597" y="4325522"/>
            <a:ext cx="2698175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面積比は　</a:t>
            </a:r>
            <a:endParaRPr lang="en-US" altLang="ja-JP" sz="28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　対　０．５</a:t>
            </a:r>
            <a:endParaRPr kumimoji="1" lang="ja-JP" altLang="en-US" sz="28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478060" y="2205941"/>
            <a:ext cx="138371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基準</a:t>
            </a:r>
            <a:endParaRPr kumimoji="1" lang="ja-JP" altLang="en-US" sz="28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0826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550" y="1011739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 </a:t>
            </a:r>
            <a:r>
              <a:rPr lang="en-US" altLang="ja-JP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-1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以上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未満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の乱数の式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　「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=RAND()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* 3 - 1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」をセル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A1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25" y="2467801"/>
            <a:ext cx="8097126" cy="2518245"/>
          </a:xfrm>
          <a:prstGeom prst="rect">
            <a:avLst/>
          </a:prstGeom>
        </p:spPr>
      </p:pic>
      <p:sp>
        <p:nvSpPr>
          <p:cNvPr id="9" name="タイトル 8">
            <a:extLst>
              <a:ext uri="{FF2B5EF4-FFF2-40B4-BE49-F238E27FC236}">
                <a16:creationId xmlns:a16="http://schemas.microsoft.com/office/drawing/2014/main" id="{FA9AACE8-92F4-458D-ADD5-C6F62F3EE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63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21845" y="958798"/>
            <a:ext cx="819985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 セル 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A1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の式を，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A2 </a:t>
            </a:r>
            <a:r>
              <a:rPr lang="ja-JP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A20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と、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B1</a:t>
            </a:r>
            <a:r>
              <a:rPr lang="ja-JP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から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B20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に「</a:t>
            </a:r>
            <a:r>
              <a:rPr lang="ja-JP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コピー＆貼り付け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   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右クリックメニューが便利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13724" y="4552105"/>
            <a:ext cx="5211683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実行のたびに、違う値になる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（乱数なので、ランダムな値）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09" y="2898326"/>
            <a:ext cx="1335516" cy="3729755"/>
          </a:xfrm>
          <a:prstGeom prst="rect">
            <a:avLst/>
          </a:prstGeom>
        </p:spPr>
      </p:pic>
      <p:sp>
        <p:nvSpPr>
          <p:cNvPr id="9" name="タイトル 8">
            <a:extLst>
              <a:ext uri="{FF2B5EF4-FFF2-40B4-BE49-F238E27FC236}">
                <a16:creationId xmlns:a16="http://schemas.microsoft.com/office/drawing/2014/main" id="{0BB9AB8B-6BAA-464E-89A6-5B8B540E9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1047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933" y="2607934"/>
            <a:ext cx="4786313" cy="928688"/>
          </a:xfrm>
          <a:prstGeom prst="rect">
            <a:avLst/>
          </a:prstGeom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1D4F2072-A274-44DF-B83B-AB8F99A23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ja-JP" altLang="en-US" sz="2400" b="1" dirty="0"/>
              <a:t>セル </a:t>
            </a:r>
            <a:r>
              <a:rPr lang="en-US" altLang="ja-JP" sz="2400" b="1" dirty="0"/>
              <a:t>A1 </a:t>
            </a:r>
            <a:r>
              <a:rPr lang="ja-JP" altLang="en-US" sz="2400" b="1" dirty="0"/>
              <a:t>から </a:t>
            </a:r>
            <a:r>
              <a:rPr lang="en-US" altLang="ja-JP" sz="2400" b="1" dirty="0"/>
              <a:t>B20 </a:t>
            </a:r>
            <a:r>
              <a:rPr lang="ja-JP" altLang="en-US" sz="2400" b="1" dirty="0" err="1"/>
              <a:t>まで</a:t>
            </a:r>
            <a:r>
              <a:rPr lang="ja-JP" altLang="en-US" sz="2400" dirty="0" err="1"/>
              <a:t>の</a:t>
            </a:r>
            <a:r>
              <a:rPr lang="ja-JP" altLang="en-US" sz="2400" dirty="0"/>
              <a:t>エリア</a:t>
            </a:r>
            <a:r>
              <a:rPr lang="en-US" altLang="ja-JP" sz="2400" dirty="0"/>
              <a:t> </a:t>
            </a:r>
            <a:r>
              <a:rPr lang="ja-JP" altLang="en-US" sz="2400" dirty="0"/>
              <a:t>を，マウスでドラッグして（</a:t>
            </a:r>
            <a:r>
              <a:rPr lang="ja-JP" altLang="en-US" sz="2400" b="1" dirty="0"/>
              <a:t>範囲選択</a:t>
            </a:r>
            <a:r>
              <a:rPr lang="ja-JP" altLang="en-US" sz="2400" dirty="0"/>
              <a:t>），</a:t>
            </a:r>
            <a:r>
              <a:rPr lang="ja-JP" altLang="en-US" sz="2400" b="1" dirty="0"/>
              <a:t>散布図</a:t>
            </a:r>
            <a:r>
              <a:rPr lang="ja-JP" altLang="en-US" sz="2400" dirty="0"/>
              <a:t>を選ぶ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33</a:t>
            </a:fld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7649170" y="2996581"/>
            <a:ext cx="313730" cy="23942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26599" y="3521549"/>
            <a:ext cx="3877985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ここに散布図を作るための</a:t>
            </a:r>
            <a:endParaRPr kumimoji="1"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プルダウンメニューがある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5943906"/>
            <a:ext cx="44935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マウスでドラッグ（範囲選択）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2672050" y="2841948"/>
            <a:ext cx="454686" cy="548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298212" y="2526514"/>
            <a:ext cx="469731" cy="26839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917260" y="2196200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挿入タブ</a:t>
            </a:r>
          </a:p>
        </p:txBody>
      </p:sp>
      <p:sp>
        <p:nvSpPr>
          <p:cNvPr id="19" name="右矢印 18"/>
          <p:cNvSpPr/>
          <p:nvPr/>
        </p:nvSpPr>
        <p:spPr>
          <a:xfrm rot="5627575">
            <a:off x="4840730" y="3655489"/>
            <a:ext cx="454686" cy="548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829102" y="4916470"/>
            <a:ext cx="233910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乱数の散布図が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得られる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664" y="2249584"/>
            <a:ext cx="1208462" cy="337492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983" y="4270421"/>
            <a:ext cx="2998730" cy="157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147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AE0A84CB-3DFE-4787-A464-07A6E4C3C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34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215" y="1552908"/>
            <a:ext cx="5318829" cy="3501682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2603532" y="1727647"/>
            <a:ext cx="3753308" cy="3103726"/>
          </a:xfrm>
          <a:prstGeom prst="rect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2565" y="5179027"/>
            <a:ext cx="7007046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縦の長さ３，横の長さ３の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正方形の中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に，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青い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点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２０個</a:t>
            </a:r>
          </a:p>
        </p:txBody>
      </p:sp>
    </p:spTree>
    <p:extLst>
      <p:ext uri="{BB962C8B-B14F-4D97-AF65-F5344CB8AC3E}">
        <p14:creationId xmlns:p14="http://schemas.microsoft.com/office/powerpoint/2010/main" val="18206715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22251" y="1002933"/>
            <a:ext cx="7750174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④ 放物線の式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=0.5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* 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A1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*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A1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」をセル </a:t>
            </a:r>
            <a:r>
              <a:rPr lang="en-US" altLang="ja-JP" sz="2400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C1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5517" y="5412582"/>
            <a:ext cx="5123518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C1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に式「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=0.5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* 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A1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*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 A1 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401948"/>
            <a:ext cx="6858000" cy="2893219"/>
          </a:xfrm>
          <a:prstGeom prst="rect">
            <a:avLst/>
          </a:prstGeom>
        </p:spPr>
      </p:pic>
      <p:sp>
        <p:nvSpPr>
          <p:cNvPr id="9" name="タイトル 8">
            <a:extLst>
              <a:ext uri="{FF2B5EF4-FFF2-40B4-BE49-F238E27FC236}">
                <a16:creationId xmlns:a16="http://schemas.microsoft.com/office/drawing/2014/main" id="{B30ECF63-5B93-4C8C-B73A-F5D7FF99F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506956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90525" y="1050925"/>
            <a:ext cx="785812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⑤ セル 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C1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の式を，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C2 </a:t>
            </a:r>
            <a:r>
              <a:rPr lang="ja-JP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C20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に「</a:t>
            </a:r>
            <a:r>
              <a:rPr lang="ja-JP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コピー＆貼り付け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   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右クリックメニューが便利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720" y="2664912"/>
            <a:ext cx="2080479" cy="4132459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06C075B7-3FF3-4EA9-BABF-BBFB1A679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293929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933" y="2607934"/>
            <a:ext cx="4786313" cy="928688"/>
          </a:xfrm>
          <a:prstGeom prst="rect">
            <a:avLst/>
          </a:prstGeom>
        </p:spPr>
      </p:pic>
      <p:sp>
        <p:nvSpPr>
          <p:cNvPr id="11" name="タイトル 10">
            <a:extLst>
              <a:ext uri="{FF2B5EF4-FFF2-40B4-BE49-F238E27FC236}">
                <a16:creationId xmlns:a16="http://schemas.microsoft.com/office/drawing/2014/main" id="{326AFAD2-F640-40F5-BE68-D7E7C648E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⑥ 今度は，</a:t>
            </a:r>
            <a:r>
              <a:rPr lang="en-US" altLang="ja-JP" sz="2400" dirty="0"/>
              <a:t> </a:t>
            </a:r>
            <a:r>
              <a:rPr lang="ja-JP" altLang="en-US" sz="2400" b="1" dirty="0"/>
              <a:t>セル </a:t>
            </a:r>
            <a:r>
              <a:rPr lang="en-US" altLang="ja-JP" sz="2400" b="1" dirty="0"/>
              <a:t>A1 </a:t>
            </a:r>
            <a:r>
              <a:rPr lang="ja-JP" altLang="en-US" sz="2400" b="1" dirty="0"/>
              <a:t>から </a:t>
            </a:r>
            <a:r>
              <a:rPr lang="en-US" altLang="ja-JP" sz="2400" b="1" dirty="0"/>
              <a:t>C20 </a:t>
            </a:r>
            <a:r>
              <a:rPr lang="ja-JP" altLang="en-US" sz="2400" b="1" dirty="0" err="1"/>
              <a:t>まで</a:t>
            </a:r>
            <a:r>
              <a:rPr lang="ja-JP" altLang="en-US" sz="2400" dirty="0" err="1"/>
              <a:t>の</a:t>
            </a:r>
            <a:r>
              <a:rPr lang="ja-JP" altLang="en-US" sz="2400" dirty="0"/>
              <a:t>エリア</a:t>
            </a:r>
            <a:r>
              <a:rPr lang="en-US" altLang="ja-JP" sz="2400" dirty="0"/>
              <a:t> </a:t>
            </a:r>
            <a:r>
              <a:rPr lang="ja-JP" altLang="en-US" sz="2400" dirty="0"/>
              <a:t>を，マウスでドラッグして（</a:t>
            </a:r>
            <a:r>
              <a:rPr lang="ja-JP" altLang="en-US" sz="2400" b="1" dirty="0"/>
              <a:t>範囲選択</a:t>
            </a:r>
            <a:r>
              <a:rPr lang="ja-JP" altLang="en-US" sz="2400" dirty="0"/>
              <a:t>），</a:t>
            </a:r>
            <a:r>
              <a:rPr lang="ja-JP" altLang="en-US" sz="2400" b="1" dirty="0"/>
              <a:t>散布図</a:t>
            </a:r>
            <a:r>
              <a:rPr lang="ja-JP" altLang="en-US" sz="2400" dirty="0"/>
              <a:t>を選ぶ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37</a:t>
            </a:fld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7649170" y="2996581"/>
            <a:ext cx="313730" cy="23942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25260" y="3514333"/>
            <a:ext cx="3877985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ここに散布図を作るための</a:t>
            </a:r>
            <a:endParaRPr kumimoji="1"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プルダウンメニューがある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39" y="5728085"/>
            <a:ext cx="44935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マウスでドラッグ（範囲選択）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2672050" y="2841948"/>
            <a:ext cx="454686" cy="548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298212" y="2526514"/>
            <a:ext cx="469731" cy="26839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917260" y="2196200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挿入タブ</a:t>
            </a:r>
          </a:p>
        </p:txBody>
      </p:sp>
      <p:sp>
        <p:nvSpPr>
          <p:cNvPr id="19" name="右矢印 18"/>
          <p:cNvSpPr/>
          <p:nvPr/>
        </p:nvSpPr>
        <p:spPr>
          <a:xfrm rot="5627575">
            <a:off x="4840730" y="3655489"/>
            <a:ext cx="454686" cy="548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328769" y="4897088"/>
            <a:ext cx="141577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散布図が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得られる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44" y="2369324"/>
            <a:ext cx="1564126" cy="310682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969" y="4213274"/>
            <a:ext cx="1908520" cy="180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098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262D94C6-0382-45AB-91C5-37666512F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38</a:t>
            </a:fld>
            <a:endParaRPr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624" y="1616475"/>
            <a:ext cx="4497246" cy="4255242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1311063" y="2192233"/>
            <a:ext cx="4087414" cy="3193056"/>
          </a:xfrm>
          <a:prstGeom prst="rect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691315" y="1938705"/>
            <a:ext cx="326243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青い点は全部で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２０個</a:t>
            </a:r>
            <a:endParaRPr kumimoji="1" lang="en-US" altLang="ja-JP" sz="24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（分布はランダム）</a:t>
            </a:r>
            <a:endParaRPr kumimoji="1" lang="ja-JP" altLang="en-US" sz="24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91881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>
            <a:extLst>
              <a:ext uri="{FF2B5EF4-FFF2-40B4-BE49-F238E27FC236}">
                <a16:creationId xmlns:a16="http://schemas.microsoft.com/office/drawing/2014/main" id="{6D2FE2EC-E047-4F29-9A6C-832F7488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39</a:t>
            </a:fld>
            <a:endParaRPr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624" y="1616475"/>
            <a:ext cx="4497246" cy="4255242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1311063" y="2192233"/>
            <a:ext cx="4087414" cy="3193056"/>
          </a:xfrm>
          <a:prstGeom prst="rect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91315" y="1938705"/>
            <a:ext cx="326243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青い点は全部で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２０個</a:t>
            </a:r>
            <a:endParaRPr kumimoji="1" lang="en-US" altLang="ja-JP" sz="24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（分布はランダム）</a:t>
            </a:r>
            <a:endParaRPr kumimoji="1" lang="ja-JP" altLang="en-US" sz="24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フリーフォーム 5"/>
          <p:cNvSpPr/>
          <p:nvPr/>
        </p:nvSpPr>
        <p:spPr>
          <a:xfrm>
            <a:off x="1292469" y="2580543"/>
            <a:ext cx="4106008" cy="2813539"/>
          </a:xfrm>
          <a:custGeom>
            <a:avLst/>
            <a:gdLst>
              <a:gd name="connsiteX0" fmla="*/ 58616 w 5474677"/>
              <a:gd name="connsiteY0" fmla="*/ 1547446 h 3751385"/>
              <a:gd name="connsiteX1" fmla="*/ 386862 w 5474677"/>
              <a:gd name="connsiteY1" fmla="*/ 1770185 h 3751385"/>
              <a:gd name="connsiteX2" fmla="*/ 949570 w 5474677"/>
              <a:gd name="connsiteY2" fmla="*/ 1981200 h 3751385"/>
              <a:gd name="connsiteX3" fmla="*/ 1441939 w 5474677"/>
              <a:gd name="connsiteY3" fmla="*/ 2086708 h 3751385"/>
              <a:gd name="connsiteX4" fmla="*/ 2110154 w 5474677"/>
              <a:gd name="connsiteY4" fmla="*/ 2133600 h 3751385"/>
              <a:gd name="connsiteX5" fmla="*/ 2426677 w 5474677"/>
              <a:gd name="connsiteY5" fmla="*/ 2098431 h 3751385"/>
              <a:gd name="connsiteX6" fmla="*/ 3024554 w 5474677"/>
              <a:gd name="connsiteY6" fmla="*/ 1946031 h 3751385"/>
              <a:gd name="connsiteX7" fmla="*/ 3598985 w 5474677"/>
              <a:gd name="connsiteY7" fmla="*/ 1676400 h 3751385"/>
              <a:gd name="connsiteX8" fmla="*/ 4196862 w 5474677"/>
              <a:gd name="connsiteY8" fmla="*/ 1219200 h 3751385"/>
              <a:gd name="connsiteX9" fmla="*/ 4607170 w 5474677"/>
              <a:gd name="connsiteY9" fmla="*/ 937846 h 3751385"/>
              <a:gd name="connsiteX10" fmla="*/ 5076093 w 5474677"/>
              <a:gd name="connsiteY10" fmla="*/ 480646 h 3751385"/>
              <a:gd name="connsiteX11" fmla="*/ 5322277 w 5474677"/>
              <a:gd name="connsiteY11" fmla="*/ 199292 h 3751385"/>
              <a:gd name="connsiteX12" fmla="*/ 5439508 w 5474677"/>
              <a:gd name="connsiteY12" fmla="*/ 0 h 3751385"/>
              <a:gd name="connsiteX13" fmla="*/ 5427785 w 5474677"/>
              <a:gd name="connsiteY13" fmla="*/ 363415 h 3751385"/>
              <a:gd name="connsiteX14" fmla="*/ 5474677 w 5474677"/>
              <a:gd name="connsiteY14" fmla="*/ 2028092 h 3751385"/>
              <a:gd name="connsiteX15" fmla="*/ 5474677 w 5474677"/>
              <a:gd name="connsiteY15" fmla="*/ 3751385 h 3751385"/>
              <a:gd name="connsiteX16" fmla="*/ 46893 w 5474677"/>
              <a:gd name="connsiteY16" fmla="*/ 3727939 h 3751385"/>
              <a:gd name="connsiteX17" fmla="*/ 35170 w 5474677"/>
              <a:gd name="connsiteY17" fmla="*/ 1746739 h 3751385"/>
              <a:gd name="connsiteX18" fmla="*/ 0 w 5474677"/>
              <a:gd name="connsiteY18" fmla="*/ 1594339 h 375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74677" h="3751385">
                <a:moveTo>
                  <a:pt x="58616" y="1547446"/>
                </a:moveTo>
                <a:lnTo>
                  <a:pt x="386862" y="1770185"/>
                </a:lnTo>
                <a:lnTo>
                  <a:pt x="949570" y="1981200"/>
                </a:lnTo>
                <a:lnTo>
                  <a:pt x="1441939" y="2086708"/>
                </a:lnTo>
                <a:lnTo>
                  <a:pt x="2110154" y="2133600"/>
                </a:lnTo>
                <a:lnTo>
                  <a:pt x="2426677" y="2098431"/>
                </a:lnTo>
                <a:lnTo>
                  <a:pt x="3024554" y="1946031"/>
                </a:lnTo>
                <a:lnTo>
                  <a:pt x="3598985" y="1676400"/>
                </a:lnTo>
                <a:lnTo>
                  <a:pt x="4196862" y="1219200"/>
                </a:lnTo>
                <a:lnTo>
                  <a:pt x="4607170" y="937846"/>
                </a:lnTo>
                <a:lnTo>
                  <a:pt x="5076093" y="480646"/>
                </a:lnTo>
                <a:lnTo>
                  <a:pt x="5322277" y="199292"/>
                </a:lnTo>
                <a:lnTo>
                  <a:pt x="5439508" y="0"/>
                </a:lnTo>
                <a:lnTo>
                  <a:pt x="5427785" y="363415"/>
                </a:lnTo>
                <a:lnTo>
                  <a:pt x="5474677" y="2028092"/>
                </a:lnTo>
                <a:lnTo>
                  <a:pt x="5474677" y="3751385"/>
                </a:lnTo>
                <a:lnTo>
                  <a:pt x="46893" y="3727939"/>
                </a:lnTo>
                <a:cubicBezTo>
                  <a:pt x="42985" y="3067539"/>
                  <a:pt x="39078" y="2407139"/>
                  <a:pt x="35170" y="1746739"/>
                </a:cubicBezTo>
                <a:lnTo>
                  <a:pt x="0" y="1594339"/>
                </a:lnTo>
              </a:path>
            </a:pathLst>
          </a:custGeom>
          <a:solidFill>
            <a:srgbClr val="FFC000">
              <a:alpha val="20000"/>
            </a:srgbClr>
          </a:solidFill>
          <a:ln>
            <a:solidFill>
              <a:srgbClr val="FFC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 flipV="1">
            <a:off x="5364736" y="4311522"/>
            <a:ext cx="326579" cy="193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615316" y="4311521"/>
            <a:ext cx="3570208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この中に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点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が</a:t>
            </a:r>
            <a:r>
              <a:rPr kumimoji="1" lang="ja-JP" altLang="en-US" sz="2400" b="1" u="sng" dirty="0">
                <a:latin typeface="Arial" panose="020B0604020202020204" pitchFamily="34" charset="0"/>
                <a:ea typeface="メイリオ" panose="020B0604030504040204" pitchFamily="50" charset="-128"/>
              </a:rPr>
              <a:t>何個あるか</a:t>
            </a:r>
            <a:endParaRPr kumimoji="1" lang="en-US" altLang="ja-JP" sz="2400" b="1" u="sng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数える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→　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面積比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が推定できる</a:t>
            </a:r>
          </a:p>
        </p:txBody>
      </p:sp>
    </p:spTree>
    <p:extLst>
      <p:ext uri="{BB962C8B-B14F-4D97-AF65-F5344CB8AC3E}">
        <p14:creationId xmlns:p14="http://schemas.microsoft.com/office/powerpoint/2010/main" val="3356080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500" dirty="0"/>
              <a:t>乱数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3FD5D7A0-5D8A-44F2-ABBC-E10DB4343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487167"/>
            <a:ext cx="8461208" cy="4138314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</a:rPr>
              <a:t>乱数</a:t>
            </a:r>
            <a:r>
              <a:rPr lang="ja-JP" altLang="en-US" dirty="0">
                <a:latin typeface="メイリオ" panose="020B0604030504040204" pitchFamily="50" charset="-128"/>
              </a:rPr>
              <a:t>は、</a:t>
            </a:r>
            <a:r>
              <a:rPr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ランダムな数値</a:t>
            </a:r>
            <a:r>
              <a:rPr lang="ja-JP" altLang="en-US" dirty="0">
                <a:latin typeface="メイリオ" panose="020B0604030504040204" pitchFamily="50" charset="-128"/>
              </a:rPr>
              <a:t>のこと．</a:t>
            </a:r>
            <a:endParaRPr lang="en-US" altLang="ja-JP" dirty="0">
              <a:latin typeface="メイリオ" panose="020B0604030504040204" pitchFamily="50" charset="-128"/>
            </a:endParaRPr>
          </a:p>
          <a:p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乱数</a:t>
            </a:r>
            <a:r>
              <a:rPr lang="ja-JP" altLang="en-US" b="1" dirty="0">
                <a:latin typeface="メイリオ" panose="020B0604030504040204" pitchFamily="50" charset="-128"/>
              </a:rPr>
              <a:t>は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シミュレーション</a:t>
            </a:r>
            <a:r>
              <a:rPr lang="ja-JP" altLang="en-US" b="1" dirty="0">
                <a:latin typeface="メイリオ" panose="020B0604030504040204" pitchFamily="50" charset="-128"/>
              </a:rPr>
              <a:t>に欠かせない</a:t>
            </a:r>
            <a:r>
              <a:rPr lang="ja-JP" altLang="en-US" dirty="0">
                <a:latin typeface="メイリオ" panose="020B0604030504040204" pitchFamily="50" charset="-128"/>
              </a:rPr>
              <a:t>．</a:t>
            </a:r>
            <a:endParaRPr lang="en-US" altLang="ja-JP" dirty="0">
              <a:latin typeface="メイリオ" panose="020B0604030504040204" pitchFamily="50" charset="-128"/>
            </a:endParaRPr>
          </a:p>
          <a:p>
            <a:endParaRPr lang="ja-JP" altLang="en-US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BB8B5789-94EE-451C-A927-F53CF5C5C216}"/>
              </a:ext>
            </a:extLst>
          </p:cNvPr>
          <p:cNvSpPr txBox="1">
            <a:spLocks/>
          </p:cNvSpPr>
          <p:nvPr/>
        </p:nvSpPr>
        <p:spPr>
          <a:xfrm>
            <a:off x="425196" y="4505973"/>
            <a:ext cx="8090230" cy="87028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コンピュータゲームで，敵キャラがランダムに登場する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＝　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乱数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を使って「現実感」を出す例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シミュレーションで，現実世界の再現のために乱数を使うことも</a:t>
            </a:r>
          </a:p>
        </p:txBody>
      </p:sp>
      <p:pic>
        <p:nvPicPr>
          <p:cNvPr id="14" name="Picture 6" descr="http://4.bp.blogspot.com/-UG7TIwmFcYc/VYS9NTm1w5I/AAAAAAAAulw/VcKHP6Xqz30/s800/saikoro_236.png">
            <a:extLst>
              <a:ext uri="{FF2B5EF4-FFF2-40B4-BE49-F238E27FC236}">
                <a16:creationId xmlns:a16="http://schemas.microsoft.com/office/drawing/2014/main" id="{715CC8A4-D9EA-472D-9FD7-941551597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097" y="2143984"/>
            <a:ext cx="1806429" cy="180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5174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14459" y="1050256"/>
            <a:ext cx="7394442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⑦「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=(B1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&gt;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C1)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」をセル </a:t>
            </a:r>
            <a:r>
              <a:rPr lang="en-US" altLang="ja-JP" sz="2400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D1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58" y="2237917"/>
            <a:ext cx="7291832" cy="2769302"/>
          </a:xfrm>
          <a:prstGeom prst="rect">
            <a:avLst/>
          </a:prstGeom>
        </p:spPr>
      </p:pic>
      <p:sp>
        <p:nvSpPr>
          <p:cNvPr id="9" name="タイトル 8">
            <a:extLst>
              <a:ext uri="{FF2B5EF4-FFF2-40B4-BE49-F238E27FC236}">
                <a16:creationId xmlns:a16="http://schemas.microsoft.com/office/drawing/2014/main" id="{DDA26D4F-E628-47AA-94AB-CC6EABCE7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265839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349" y="2287179"/>
            <a:ext cx="2930382" cy="2654674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21845" y="985544"/>
            <a:ext cx="8183980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⑧ セル 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D1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の式を，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D2 </a:t>
            </a:r>
            <a:r>
              <a:rPr lang="ja-JP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D20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に「</a:t>
            </a:r>
            <a:r>
              <a:rPr lang="ja-JP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コピー＆貼り付け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   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右クリックメニューが便利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1" y="2627252"/>
            <a:ext cx="2050172" cy="3297310"/>
          </a:xfrm>
          <a:prstGeom prst="rect">
            <a:avLst/>
          </a:prstGeom>
        </p:spPr>
      </p:pic>
      <p:cxnSp>
        <p:nvCxnSpPr>
          <p:cNvPr id="10" name="直線矢印コネクタ 9"/>
          <p:cNvCxnSpPr/>
          <p:nvPr/>
        </p:nvCxnSpPr>
        <p:spPr>
          <a:xfrm flipV="1">
            <a:off x="5533745" y="3830717"/>
            <a:ext cx="8793" cy="808891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 flipV="1">
            <a:off x="5704982" y="3958575"/>
            <a:ext cx="19329" cy="197455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5898064" y="3846222"/>
            <a:ext cx="8793" cy="174097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6047062" y="3759172"/>
            <a:ext cx="8793" cy="348194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4499780" y="4999217"/>
            <a:ext cx="4644220" cy="13849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列：青点，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C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列：オレンジ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D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列：</a:t>
            </a:r>
            <a:r>
              <a:rPr lang="ja-JP" altLang="en-US" sz="2400" b="1" u="sng" dirty="0">
                <a:solidFill>
                  <a:srgbClr val="7030A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オレンジ点の方が上</a:t>
            </a:r>
            <a:endParaRPr lang="en-US" altLang="ja-JP" sz="2400" b="1" u="sng" dirty="0">
              <a:solidFill>
                <a:srgbClr val="7030A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          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だったら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 FALSE</a:t>
            </a:r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79627E20-D289-4A2A-A2A8-0B7DBBCB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41</a:t>
            </a:fld>
            <a:endParaRPr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6666" y="5924562"/>
            <a:ext cx="5211683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実行のたびに、違う値になる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（乱数なので、ランダムな値）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50328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095" y="1778060"/>
            <a:ext cx="2930382" cy="265467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78" y="1552908"/>
            <a:ext cx="2050172" cy="3297310"/>
          </a:xfrm>
          <a:prstGeom prst="rect">
            <a:avLst/>
          </a:prstGeom>
        </p:spPr>
      </p:pic>
      <p:cxnSp>
        <p:nvCxnSpPr>
          <p:cNvPr id="10" name="直線矢印コネクタ 9"/>
          <p:cNvCxnSpPr/>
          <p:nvPr/>
        </p:nvCxnSpPr>
        <p:spPr>
          <a:xfrm flipV="1">
            <a:off x="6052491" y="3321597"/>
            <a:ext cx="8793" cy="808891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 flipV="1">
            <a:off x="6223728" y="3449456"/>
            <a:ext cx="19329" cy="197455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6416810" y="3337102"/>
            <a:ext cx="8793" cy="174097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6565808" y="3250053"/>
            <a:ext cx="8793" cy="348194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5450988" y="4977063"/>
            <a:ext cx="3530134" cy="10618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列：青点，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C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列：オレンジ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D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列：</a:t>
            </a:r>
            <a:r>
              <a:rPr lang="ja-JP" altLang="en-US" sz="2400" b="1" u="sng" dirty="0">
                <a:solidFill>
                  <a:srgbClr val="7030A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オレンジ点の方が上</a:t>
            </a:r>
            <a:endParaRPr lang="en-US" altLang="ja-JP" sz="2400" b="1" u="sng" dirty="0">
              <a:solidFill>
                <a:srgbClr val="7030A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          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だったら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 FALSE</a:t>
            </a:r>
          </a:p>
        </p:txBody>
      </p:sp>
      <p:sp>
        <p:nvSpPr>
          <p:cNvPr id="14" name="フリーフォーム 13"/>
          <p:cNvSpPr/>
          <p:nvPr/>
        </p:nvSpPr>
        <p:spPr>
          <a:xfrm>
            <a:off x="5943717" y="2203167"/>
            <a:ext cx="2837137" cy="2545233"/>
          </a:xfrm>
          <a:custGeom>
            <a:avLst/>
            <a:gdLst>
              <a:gd name="connsiteX0" fmla="*/ 58616 w 5474677"/>
              <a:gd name="connsiteY0" fmla="*/ 1547446 h 3751385"/>
              <a:gd name="connsiteX1" fmla="*/ 386862 w 5474677"/>
              <a:gd name="connsiteY1" fmla="*/ 1770185 h 3751385"/>
              <a:gd name="connsiteX2" fmla="*/ 949570 w 5474677"/>
              <a:gd name="connsiteY2" fmla="*/ 1981200 h 3751385"/>
              <a:gd name="connsiteX3" fmla="*/ 1441939 w 5474677"/>
              <a:gd name="connsiteY3" fmla="*/ 2086708 h 3751385"/>
              <a:gd name="connsiteX4" fmla="*/ 2110154 w 5474677"/>
              <a:gd name="connsiteY4" fmla="*/ 2133600 h 3751385"/>
              <a:gd name="connsiteX5" fmla="*/ 2426677 w 5474677"/>
              <a:gd name="connsiteY5" fmla="*/ 2098431 h 3751385"/>
              <a:gd name="connsiteX6" fmla="*/ 3024554 w 5474677"/>
              <a:gd name="connsiteY6" fmla="*/ 1946031 h 3751385"/>
              <a:gd name="connsiteX7" fmla="*/ 3598985 w 5474677"/>
              <a:gd name="connsiteY7" fmla="*/ 1676400 h 3751385"/>
              <a:gd name="connsiteX8" fmla="*/ 4196862 w 5474677"/>
              <a:gd name="connsiteY8" fmla="*/ 1219200 h 3751385"/>
              <a:gd name="connsiteX9" fmla="*/ 4607170 w 5474677"/>
              <a:gd name="connsiteY9" fmla="*/ 937846 h 3751385"/>
              <a:gd name="connsiteX10" fmla="*/ 5076093 w 5474677"/>
              <a:gd name="connsiteY10" fmla="*/ 480646 h 3751385"/>
              <a:gd name="connsiteX11" fmla="*/ 5322277 w 5474677"/>
              <a:gd name="connsiteY11" fmla="*/ 199292 h 3751385"/>
              <a:gd name="connsiteX12" fmla="*/ 5439508 w 5474677"/>
              <a:gd name="connsiteY12" fmla="*/ 0 h 3751385"/>
              <a:gd name="connsiteX13" fmla="*/ 5427785 w 5474677"/>
              <a:gd name="connsiteY13" fmla="*/ 363415 h 3751385"/>
              <a:gd name="connsiteX14" fmla="*/ 5474677 w 5474677"/>
              <a:gd name="connsiteY14" fmla="*/ 2028092 h 3751385"/>
              <a:gd name="connsiteX15" fmla="*/ 5474677 w 5474677"/>
              <a:gd name="connsiteY15" fmla="*/ 3751385 h 3751385"/>
              <a:gd name="connsiteX16" fmla="*/ 46893 w 5474677"/>
              <a:gd name="connsiteY16" fmla="*/ 3727939 h 3751385"/>
              <a:gd name="connsiteX17" fmla="*/ 35170 w 5474677"/>
              <a:gd name="connsiteY17" fmla="*/ 1746739 h 3751385"/>
              <a:gd name="connsiteX18" fmla="*/ 0 w 5474677"/>
              <a:gd name="connsiteY18" fmla="*/ 1594339 h 375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74677" h="3751385">
                <a:moveTo>
                  <a:pt x="58616" y="1547446"/>
                </a:moveTo>
                <a:lnTo>
                  <a:pt x="386862" y="1770185"/>
                </a:lnTo>
                <a:lnTo>
                  <a:pt x="949570" y="1981200"/>
                </a:lnTo>
                <a:lnTo>
                  <a:pt x="1441939" y="2086708"/>
                </a:lnTo>
                <a:lnTo>
                  <a:pt x="2110154" y="2133600"/>
                </a:lnTo>
                <a:lnTo>
                  <a:pt x="2426677" y="2098431"/>
                </a:lnTo>
                <a:lnTo>
                  <a:pt x="3024554" y="1946031"/>
                </a:lnTo>
                <a:lnTo>
                  <a:pt x="3598985" y="1676400"/>
                </a:lnTo>
                <a:lnTo>
                  <a:pt x="4196862" y="1219200"/>
                </a:lnTo>
                <a:lnTo>
                  <a:pt x="4607170" y="937846"/>
                </a:lnTo>
                <a:lnTo>
                  <a:pt x="5076093" y="480646"/>
                </a:lnTo>
                <a:lnTo>
                  <a:pt x="5322277" y="199292"/>
                </a:lnTo>
                <a:lnTo>
                  <a:pt x="5439508" y="0"/>
                </a:lnTo>
                <a:lnTo>
                  <a:pt x="5427785" y="363415"/>
                </a:lnTo>
                <a:lnTo>
                  <a:pt x="5474677" y="2028092"/>
                </a:lnTo>
                <a:lnTo>
                  <a:pt x="5474677" y="3751385"/>
                </a:lnTo>
                <a:lnTo>
                  <a:pt x="46893" y="3727939"/>
                </a:lnTo>
                <a:cubicBezTo>
                  <a:pt x="42985" y="3067539"/>
                  <a:pt x="39078" y="2407139"/>
                  <a:pt x="35170" y="1746739"/>
                </a:cubicBezTo>
                <a:lnTo>
                  <a:pt x="0" y="1594339"/>
                </a:lnTo>
              </a:path>
            </a:pathLst>
          </a:custGeom>
          <a:solidFill>
            <a:srgbClr val="FFC000">
              <a:alpha val="20000"/>
            </a:srgbClr>
          </a:solidFill>
          <a:ln>
            <a:solidFill>
              <a:srgbClr val="FFC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" name="楕円 3"/>
          <p:cNvSpPr/>
          <p:nvPr/>
        </p:nvSpPr>
        <p:spPr>
          <a:xfrm>
            <a:off x="1550425" y="1552907"/>
            <a:ext cx="823499" cy="352786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859637" y="1778060"/>
            <a:ext cx="2827697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結果</a:t>
            </a:r>
            <a:endParaRPr lang="en-US" altLang="ja-JP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endParaRPr kumimoji="1" lang="en-US" altLang="ja-JP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en-US" altLang="ja-JP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FALSE</a:t>
            </a:r>
            <a:r>
              <a:rPr lang="ja-JP" alt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の数：</a:t>
            </a:r>
            <a:r>
              <a:rPr lang="en-US" altLang="ja-JP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</a:t>
            </a:r>
            <a:r>
              <a:rPr lang="ja-JP" alt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個</a:t>
            </a:r>
            <a:endParaRPr kumimoji="1" lang="en-US" altLang="ja-JP" sz="2400" b="1" u="sng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3924348" y="3544498"/>
            <a:ext cx="537659" cy="366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785338" y="4352748"/>
            <a:ext cx="3358662" cy="469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5339644" y="3981520"/>
            <a:ext cx="557451" cy="317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2968987" y="4253451"/>
            <a:ext cx="2339103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この中に青い点</a:t>
            </a:r>
            <a:endParaRPr kumimoji="1" lang="en-US" altLang="ja-JP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</a:t>
            </a: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１１個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DB9F5EDD-6625-4EF4-9D2E-C528921BE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42</a:t>
            </a:fld>
            <a:endParaRPr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8391" y="5507977"/>
            <a:ext cx="5211683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実行のたびに、違う値になる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（乱数なので、ランダムな値）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7829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86" y="1983266"/>
            <a:ext cx="4258036" cy="3360060"/>
          </a:xfrm>
          <a:prstGeom prst="rect">
            <a:avLst/>
          </a:prstGeom>
        </p:spPr>
      </p:pic>
      <p:sp>
        <p:nvSpPr>
          <p:cNvPr id="19" name="フリーフォーム 18"/>
          <p:cNvSpPr/>
          <p:nvPr/>
        </p:nvSpPr>
        <p:spPr>
          <a:xfrm>
            <a:off x="417131" y="2521330"/>
            <a:ext cx="4122545" cy="3221540"/>
          </a:xfrm>
          <a:custGeom>
            <a:avLst/>
            <a:gdLst>
              <a:gd name="connsiteX0" fmla="*/ 58616 w 5474677"/>
              <a:gd name="connsiteY0" fmla="*/ 1547446 h 3751385"/>
              <a:gd name="connsiteX1" fmla="*/ 386862 w 5474677"/>
              <a:gd name="connsiteY1" fmla="*/ 1770185 h 3751385"/>
              <a:gd name="connsiteX2" fmla="*/ 949570 w 5474677"/>
              <a:gd name="connsiteY2" fmla="*/ 1981200 h 3751385"/>
              <a:gd name="connsiteX3" fmla="*/ 1441939 w 5474677"/>
              <a:gd name="connsiteY3" fmla="*/ 2086708 h 3751385"/>
              <a:gd name="connsiteX4" fmla="*/ 2110154 w 5474677"/>
              <a:gd name="connsiteY4" fmla="*/ 2133600 h 3751385"/>
              <a:gd name="connsiteX5" fmla="*/ 2426677 w 5474677"/>
              <a:gd name="connsiteY5" fmla="*/ 2098431 h 3751385"/>
              <a:gd name="connsiteX6" fmla="*/ 3024554 w 5474677"/>
              <a:gd name="connsiteY6" fmla="*/ 1946031 h 3751385"/>
              <a:gd name="connsiteX7" fmla="*/ 3598985 w 5474677"/>
              <a:gd name="connsiteY7" fmla="*/ 1676400 h 3751385"/>
              <a:gd name="connsiteX8" fmla="*/ 4196862 w 5474677"/>
              <a:gd name="connsiteY8" fmla="*/ 1219200 h 3751385"/>
              <a:gd name="connsiteX9" fmla="*/ 4607170 w 5474677"/>
              <a:gd name="connsiteY9" fmla="*/ 937846 h 3751385"/>
              <a:gd name="connsiteX10" fmla="*/ 5076093 w 5474677"/>
              <a:gd name="connsiteY10" fmla="*/ 480646 h 3751385"/>
              <a:gd name="connsiteX11" fmla="*/ 5322277 w 5474677"/>
              <a:gd name="connsiteY11" fmla="*/ 199292 h 3751385"/>
              <a:gd name="connsiteX12" fmla="*/ 5439508 w 5474677"/>
              <a:gd name="connsiteY12" fmla="*/ 0 h 3751385"/>
              <a:gd name="connsiteX13" fmla="*/ 5427785 w 5474677"/>
              <a:gd name="connsiteY13" fmla="*/ 363415 h 3751385"/>
              <a:gd name="connsiteX14" fmla="*/ 5474677 w 5474677"/>
              <a:gd name="connsiteY14" fmla="*/ 2028092 h 3751385"/>
              <a:gd name="connsiteX15" fmla="*/ 5474677 w 5474677"/>
              <a:gd name="connsiteY15" fmla="*/ 3751385 h 3751385"/>
              <a:gd name="connsiteX16" fmla="*/ 46893 w 5474677"/>
              <a:gd name="connsiteY16" fmla="*/ 3727939 h 3751385"/>
              <a:gd name="connsiteX17" fmla="*/ 35170 w 5474677"/>
              <a:gd name="connsiteY17" fmla="*/ 1746739 h 3751385"/>
              <a:gd name="connsiteX18" fmla="*/ 0 w 5474677"/>
              <a:gd name="connsiteY18" fmla="*/ 1594339 h 375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74677" h="3751385">
                <a:moveTo>
                  <a:pt x="58616" y="1547446"/>
                </a:moveTo>
                <a:lnTo>
                  <a:pt x="386862" y="1770185"/>
                </a:lnTo>
                <a:lnTo>
                  <a:pt x="949570" y="1981200"/>
                </a:lnTo>
                <a:lnTo>
                  <a:pt x="1441939" y="2086708"/>
                </a:lnTo>
                <a:lnTo>
                  <a:pt x="2110154" y="2133600"/>
                </a:lnTo>
                <a:lnTo>
                  <a:pt x="2426677" y="2098431"/>
                </a:lnTo>
                <a:lnTo>
                  <a:pt x="3024554" y="1946031"/>
                </a:lnTo>
                <a:lnTo>
                  <a:pt x="3598985" y="1676400"/>
                </a:lnTo>
                <a:lnTo>
                  <a:pt x="4196862" y="1219200"/>
                </a:lnTo>
                <a:lnTo>
                  <a:pt x="4607170" y="937846"/>
                </a:lnTo>
                <a:lnTo>
                  <a:pt x="5076093" y="480646"/>
                </a:lnTo>
                <a:lnTo>
                  <a:pt x="5322277" y="199292"/>
                </a:lnTo>
                <a:lnTo>
                  <a:pt x="5439508" y="0"/>
                </a:lnTo>
                <a:lnTo>
                  <a:pt x="5427785" y="363415"/>
                </a:lnTo>
                <a:lnTo>
                  <a:pt x="5474677" y="2028092"/>
                </a:lnTo>
                <a:lnTo>
                  <a:pt x="5474677" y="3751385"/>
                </a:lnTo>
                <a:lnTo>
                  <a:pt x="46893" y="3727939"/>
                </a:lnTo>
                <a:cubicBezTo>
                  <a:pt x="42985" y="3067539"/>
                  <a:pt x="39078" y="2407139"/>
                  <a:pt x="35170" y="1746739"/>
                </a:cubicBezTo>
                <a:lnTo>
                  <a:pt x="0" y="1594339"/>
                </a:lnTo>
              </a:path>
            </a:pathLst>
          </a:custGeom>
          <a:solidFill>
            <a:srgbClr val="FFC000">
              <a:alpha val="20000"/>
            </a:srgbClr>
          </a:solidFill>
          <a:ln>
            <a:solidFill>
              <a:srgbClr val="FFC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86997" y="5242087"/>
            <a:ext cx="4880354" cy="593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CB223F56-230D-4E9C-82CF-CBDB20B56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43</a:t>
            </a:fld>
            <a:endParaRPr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58529" y="2027452"/>
            <a:ext cx="4087414" cy="3193056"/>
          </a:xfrm>
          <a:prstGeom prst="rect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22582" y="1649326"/>
            <a:ext cx="3647152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青い点は全部で</a:t>
            </a:r>
            <a:r>
              <a:rPr kumimoji="1" lang="ja-JP" altLang="en-US" sz="27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２０個</a:t>
            </a:r>
            <a:endParaRPr kumimoji="1" lang="en-US" altLang="ja-JP" sz="27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7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（分布はランダム）</a:t>
            </a:r>
            <a:endParaRPr kumimoji="1" lang="ja-JP" altLang="en-US" sz="27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4436934" y="3317468"/>
            <a:ext cx="858948" cy="38187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363628" y="3027086"/>
            <a:ext cx="3300904" cy="1246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この中に</a:t>
            </a:r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点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が</a:t>
            </a:r>
            <a:r>
              <a:rPr lang="ja-JP" altLang="en-US" sz="27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１１個</a:t>
            </a:r>
            <a:endParaRPr lang="en-US" altLang="ja-JP" sz="27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7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とすると</a:t>
            </a:r>
            <a:endParaRPr lang="en-US" altLang="ja-JP" sz="27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kumimoji="1"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675167" y="4055261"/>
            <a:ext cx="4493538" cy="203132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面積比は　</a:t>
            </a:r>
            <a:r>
              <a:rPr kumimoji="1"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１　：　０．５５</a:t>
            </a:r>
            <a:endParaRPr kumimoji="1" lang="en-US" altLang="ja-JP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正方形の面積：９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オレンジ色部分の面積：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　たぶん　９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×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０．５５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＝４．９５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kumimoji="1"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53628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で条件に合致するセルを数える</a:t>
            </a:r>
          </a:p>
        </p:txBody>
      </p:sp>
      <p:sp>
        <p:nvSpPr>
          <p:cNvPr id="11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/>
              <a:t>=COUNTIF(D1:D20, FALSE)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44</a:t>
            </a:fld>
            <a:endParaRPr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21321" y="2593891"/>
            <a:ext cx="6611554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セルの範囲 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D1:D20 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の中で，</a:t>
            </a:r>
            <a:endParaRPr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値が 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FALSE 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になっているものを数える</a:t>
            </a:r>
          </a:p>
        </p:txBody>
      </p:sp>
    </p:spTree>
    <p:extLst>
      <p:ext uri="{BB962C8B-B14F-4D97-AF65-F5344CB8AC3E}">
        <p14:creationId xmlns:p14="http://schemas.microsoft.com/office/powerpoint/2010/main" val="11181517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21845" y="1091989"/>
            <a:ext cx="8287350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⑨ 「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=COUNTIF(D1:D20, FALSE)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」をセル 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D21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に書いて，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 FALSE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の数を数える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05" y="3031517"/>
            <a:ext cx="8035287" cy="1336430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85FC2EFB-28B4-4170-9561-4F3B818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551535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4-4 </a:t>
            </a:r>
            <a:r>
              <a:rPr lang="ja-JP" altLang="en-US" dirty="0"/>
              <a:t>シミュレーションで</a:t>
            </a:r>
            <a:br>
              <a:rPr lang="en-US" altLang="ja-JP" dirty="0"/>
            </a:br>
            <a:r>
              <a:rPr lang="ja-JP" altLang="en-US" dirty="0"/>
              <a:t>円周率を求める</a:t>
            </a: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714D74FB-249E-4AFE-9DF8-15AA652887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076184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/>
              <a:t>Excel </a:t>
            </a:r>
            <a:r>
              <a:rPr lang="ja-JP" altLang="en-US" sz="2400" dirty="0"/>
              <a:t>を起動．起動したら「空白のブック」を選ぶ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47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459" y="2488293"/>
            <a:ext cx="3823403" cy="2938511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760527" y="3243133"/>
            <a:ext cx="1554634" cy="13699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58231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21845" y="1048118"/>
            <a:ext cx="8126830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 </a:t>
            </a:r>
            <a:r>
              <a:rPr lang="en-US" altLang="ja-JP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-1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以上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未満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の乱数の式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=RAND()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* 2 - 1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」をセル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A1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05" y="2451405"/>
            <a:ext cx="8195190" cy="2423930"/>
          </a:xfrm>
          <a:prstGeom prst="rect">
            <a:avLst/>
          </a:prstGeom>
        </p:spPr>
      </p:pic>
      <p:sp>
        <p:nvSpPr>
          <p:cNvPr id="9" name="タイトル 8">
            <a:extLst>
              <a:ext uri="{FF2B5EF4-FFF2-40B4-BE49-F238E27FC236}">
                <a16:creationId xmlns:a16="http://schemas.microsoft.com/office/drawing/2014/main" id="{1DD3C952-C628-4D7B-A335-87D23D5EA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27230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90525" y="1050925"/>
            <a:ext cx="809942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 セル 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A1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の式を，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A2 </a:t>
            </a:r>
            <a:r>
              <a:rPr lang="ja-JP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A100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と、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B1</a:t>
            </a:r>
            <a:r>
              <a:rPr lang="ja-JP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から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B100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に「</a:t>
            </a:r>
            <a:r>
              <a:rPr lang="ja-JP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コピー＆貼り付け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   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右クリックメニューが便利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4" y="3050263"/>
            <a:ext cx="789899" cy="372866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262" y="3050263"/>
            <a:ext cx="789900" cy="372866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0000" y="3050263"/>
            <a:ext cx="789900" cy="3728664"/>
          </a:xfrm>
          <a:prstGeom prst="rect">
            <a:avLst/>
          </a:prstGeom>
        </p:spPr>
      </p:pic>
      <p:sp>
        <p:nvSpPr>
          <p:cNvPr id="11" name="タイトル 10">
            <a:extLst>
              <a:ext uri="{FF2B5EF4-FFF2-40B4-BE49-F238E27FC236}">
                <a16:creationId xmlns:a16="http://schemas.microsoft.com/office/drawing/2014/main" id="{4376A698-0781-4890-B1BC-BFF7FC978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49</a:t>
            </a:fld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58528" y="4555477"/>
            <a:ext cx="5211683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実行のたびに、違う値になる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（乱数なので、ランダムな値）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4553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Excel </a:t>
            </a:r>
            <a:r>
              <a:rPr kumimoji="1" lang="ja-JP" altLang="en-US" dirty="0"/>
              <a:t>で乱数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0" y="1664494"/>
            <a:ext cx="8753475" cy="4735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b="1" dirty="0"/>
              <a:t>=RAND()</a:t>
            </a:r>
            <a:r>
              <a:rPr lang="en-US" altLang="ja-JP" sz="2400" dirty="0"/>
              <a:t>				0 </a:t>
            </a:r>
            <a:r>
              <a:rPr lang="ja-JP" altLang="en-US" sz="2400" dirty="0"/>
              <a:t>以上 </a:t>
            </a:r>
            <a:r>
              <a:rPr lang="en-US" altLang="ja-JP" sz="2400" dirty="0"/>
              <a:t>1 </a:t>
            </a:r>
            <a:r>
              <a:rPr lang="ja-JP" altLang="en-US" sz="2400" dirty="0"/>
              <a:t>未満の乱数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74" y="2362060"/>
            <a:ext cx="2727232" cy="342970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112279" y="3771901"/>
            <a:ext cx="3832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Excel </a:t>
            </a:r>
            <a:r>
              <a:rPr kumimoji="1" lang="ja-JP" altLang="en-US" sz="2400" dirty="0"/>
              <a:t>で、式「</a:t>
            </a:r>
            <a:r>
              <a:rPr kumimoji="1" lang="en-US" altLang="ja-JP" sz="2400" b="1" dirty="0"/>
              <a:t>=RAND()</a:t>
            </a:r>
            <a:r>
              <a:rPr kumimoji="1" lang="ja-JP" altLang="en-US" sz="2400" dirty="0"/>
              <a:t>」を</a:t>
            </a:r>
            <a:endParaRPr kumimoji="1" lang="en-US" altLang="ja-JP" sz="2400" dirty="0"/>
          </a:p>
          <a:p>
            <a:r>
              <a:rPr lang="ja-JP" altLang="en-US" sz="2400" dirty="0"/>
              <a:t>コピー＆貼り付け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861475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358" y="2588884"/>
            <a:ext cx="4786313" cy="928688"/>
          </a:xfrm>
          <a:prstGeom prst="rect">
            <a:avLst/>
          </a:prstGeom>
        </p:spPr>
      </p:pic>
      <p:sp>
        <p:nvSpPr>
          <p:cNvPr id="11" name="タイトル 10">
            <a:extLst>
              <a:ext uri="{FF2B5EF4-FFF2-40B4-BE49-F238E27FC236}">
                <a16:creationId xmlns:a16="http://schemas.microsoft.com/office/drawing/2014/main" id="{65B8BE31-CEE9-4BB2-8352-5EC817C41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③ </a:t>
            </a:r>
            <a:r>
              <a:rPr lang="ja-JP" altLang="en-US" b="1" dirty="0"/>
              <a:t>セル </a:t>
            </a:r>
            <a:r>
              <a:rPr lang="en-US" altLang="ja-JP" b="1" dirty="0"/>
              <a:t>A1 </a:t>
            </a:r>
            <a:r>
              <a:rPr lang="ja-JP" altLang="en-US" b="1" dirty="0"/>
              <a:t>から </a:t>
            </a:r>
            <a:r>
              <a:rPr lang="en-US" altLang="ja-JP" b="1" dirty="0"/>
              <a:t>B100 </a:t>
            </a:r>
            <a:r>
              <a:rPr lang="ja-JP" altLang="en-US" b="1" dirty="0" err="1"/>
              <a:t>まで</a:t>
            </a:r>
            <a:r>
              <a:rPr lang="ja-JP" altLang="en-US" dirty="0" err="1"/>
              <a:t>の</a:t>
            </a:r>
            <a:r>
              <a:rPr lang="ja-JP" altLang="en-US" dirty="0"/>
              <a:t>エリア</a:t>
            </a:r>
            <a:r>
              <a:rPr lang="en-US" altLang="ja-JP" dirty="0"/>
              <a:t> </a:t>
            </a:r>
            <a:r>
              <a:rPr lang="ja-JP" altLang="en-US" dirty="0"/>
              <a:t>を，マウスでドラッグして（</a:t>
            </a:r>
            <a:r>
              <a:rPr lang="ja-JP" altLang="en-US" b="1" dirty="0"/>
              <a:t>範囲選択</a:t>
            </a:r>
            <a:r>
              <a:rPr lang="ja-JP" altLang="en-US" dirty="0"/>
              <a:t>），</a:t>
            </a:r>
            <a:r>
              <a:rPr lang="ja-JP" altLang="en-US" b="1" dirty="0"/>
              <a:t>散布図</a:t>
            </a:r>
            <a:r>
              <a:rPr lang="ja-JP" altLang="en-US" dirty="0"/>
              <a:t>を選ぶ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50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7620595" y="2977531"/>
            <a:ext cx="313730" cy="23942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63960" y="3481608"/>
            <a:ext cx="3877985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ここに散布図を作るための</a:t>
            </a:r>
            <a:endParaRPr kumimoji="1"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プルダウンメニューがある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964" y="5851845"/>
            <a:ext cx="44935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マウスでドラッグ（範囲選択）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2643475" y="2822898"/>
            <a:ext cx="454686" cy="548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269637" y="2507464"/>
            <a:ext cx="469731" cy="26839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888685" y="2177150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挿入タブ</a:t>
            </a:r>
          </a:p>
        </p:txBody>
      </p:sp>
      <p:sp>
        <p:nvSpPr>
          <p:cNvPr id="19" name="右矢印 18"/>
          <p:cNvSpPr/>
          <p:nvPr/>
        </p:nvSpPr>
        <p:spPr>
          <a:xfrm rot="5627575">
            <a:off x="4812155" y="3636439"/>
            <a:ext cx="454686" cy="548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800527" y="4897420"/>
            <a:ext cx="233910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乱数の散布図が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得られる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813" y="2177150"/>
            <a:ext cx="704202" cy="332413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988" y="4152365"/>
            <a:ext cx="2150363" cy="169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039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520" y="1552908"/>
            <a:ext cx="5349800" cy="4228067"/>
          </a:xfrm>
          <a:prstGeom prst="rect">
            <a:avLst/>
          </a:prstGeom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B8BA1C8D-4908-4CE9-8708-5BC145776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51</a:t>
            </a:fld>
            <a:endParaRPr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699239" y="2343150"/>
            <a:ext cx="3367454" cy="2629911"/>
          </a:xfrm>
          <a:prstGeom prst="rect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11215" y="5090443"/>
            <a:ext cx="6032421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縦の長さ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２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，横の長さ２の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正方形の中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に，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青い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点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１０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０個</a:t>
            </a:r>
          </a:p>
        </p:txBody>
      </p:sp>
    </p:spTree>
    <p:extLst>
      <p:ext uri="{BB962C8B-B14F-4D97-AF65-F5344CB8AC3E}">
        <p14:creationId xmlns:p14="http://schemas.microsoft.com/office/powerpoint/2010/main" val="19466811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75114" y="368801"/>
            <a:ext cx="748347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④ 中心 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(0, 0)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で半径１の円の式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=(A1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*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A1</a:t>
            </a:r>
            <a:r>
              <a:rPr lang="ja-JP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+ B1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*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B1 ) &lt; 1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」をセル </a:t>
            </a:r>
            <a:r>
              <a:rPr lang="en-US" altLang="ja-JP" sz="2400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C1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767" y="1417740"/>
            <a:ext cx="6129612" cy="1525937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52</a:t>
            </a:fld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32C529A-684D-4CBF-BF12-FAAECAA47C9C}"/>
              </a:ext>
            </a:extLst>
          </p:cNvPr>
          <p:cNvSpPr txBox="1"/>
          <p:nvPr/>
        </p:nvSpPr>
        <p:spPr>
          <a:xfrm>
            <a:off x="442613" y="3252156"/>
            <a:ext cx="81932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点が「半径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の円の中にあるか」を調べている</a:t>
            </a: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１００個の点全てを調べ，</a:t>
            </a: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円の中の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点の数が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60 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なら，円の面積は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60 * 4 / 100</a:t>
            </a:r>
            <a:endParaRPr kumimoji="1" lang="ja-JP" altLang="en-US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4084393-3B4F-473F-B4C3-4E3BD8CB9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895" y="4613096"/>
            <a:ext cx="2515491" cy="1988049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077020D-5619-4963-9049-18952C7795CA}"/>
              </a:ext>
            </a:extLst>
          </p:cNvPr>
          <p:cNvSpPr/>
          <p:nvPr/>
        </p:nvSpPr>
        <p:spPr>
          <a:xfrm>
            <a:off x="1309244" y="5015375"/>
            <a:ext cx="1567519" cy="1222866"/>
          </a:xfrm>
          <a:prstGeom prst="rect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518988B-8EE4-4434-A29F-C47B83DF3423}"/>
              </a:ext>
            </a:extLst>
          </p:cNvPr>
          <p:cNvSpPr txBox="1"/>
          <p:nvPr/>
        </p:nvSpPr>
        <p:spPr>
          <a:xfrm>
            <a:off x="239484" y="6409687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縦の長さ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，横の長さ２の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正方形</a:t>
            </a: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BD21E1F-1FBA-41D0-8BBC-C98072B2911C}"/>
              </a:ext>
            </a:extLst>
          </p:cNvPr>
          <p:cNvSpPr/>
          <p:nvPr/>
        </p:nvSpPr>
        <p:spPr>
          <a:xfrm>
            <a:off x="1309244" y="5026211"/>
            <a:ext cx="1511012" cy="1222866"/>
          </a:xfrm>
          <a:prstGeom prst="ellipse">
            <a:avLst/>
          </a:prstGeom>
          <a:solidFill>
            <a:schemeClr val="accent4">
              <a:lumMod val="20000"/>
              <a:lumOff val="80000"/>
              <a:alpha val="47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1429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86597" y="1047208"/>
            <a:ext cx="8555874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⑤ セル 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C1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の式を，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C2 </a:t>
            </a:r>
            <a:r>
              <a:rPr lang="ja-JP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C100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に「</a:t>
            </a:r>
            <a:r>
              <a:rPr lang="ja-JP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コピー＆貼り付け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   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右クリックメニューが便利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108" y="2649508"/>
            <a:ext cx="1549370" cy="330811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035" y="2847723"/>
            <a:ext cx="3072089" cy="256485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726411" y="5568328"/>
            <a:ext cx="4852610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青い点が，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円の内側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にあれば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TRUE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楕円 8"/>
          <p:cNvSpPr/>
          <p:nvPr/>
        </p:nvSpPr>
        <p:spPr>
          <a:xfrm>
            <a:off x="4712677" y="3123433"/>
            <a:ext cx="2540977" cy="2013439"/>
          </a:xfrm>
          <a:prstGeom prst="ellipse">
            <a:avLst/>
          </a:prstGeom>
          <a:solidFill>
            <a:srgbClr val="FFC000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8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13FD2B2A-4B58-4777-81A0-5CC889D5E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659758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Excel </a:t>
            </a:r>
            <a:r>
              <a:rPr kumimoji="1" lang="ja-JP" altLang="en-US" dirty="0"/>
              <a:t>で条件に合致するセルを数える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099543"/>
            <a:ext cx="8461208" cy="1039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b="1" dirty="0">
                <a:latin typeface="メイリオ" panose="020B0604030504040204" pitchFamily="50" charset="-128"/>
              </a:rPr>
              <a:t>=</a:t>
            </a:r>
            <a:r>
              <a:rPr lang="en-US" altLang="ja-JP" b="1" dirty="0" err="1">
                <a:latin typeface="メイリオ" panose="020B0604030504040204" pitchFamily="50" charset="-128"/>
              </a:rPr>
              <a:t>COUNTIF</a:t>
            </a:r>
            <a:r>
              <a:rPr lang="en-US" altLang="ja-JP" b="1" dirty="0">
                <a:latin typeface="メイリオ" panose="020B0604030504040204" pitchFamily="50" charset="-128"/>
              </a:rPr>
              <a:t>(</a:t>
            </a:r>
            <a:r>
              <a:rPr lang="en-US" altLang="ja-JP" b="1" dirty="0" err="1">
                <a:solidFill>
                  <a:srgbClr val="C00000"/>
                </a:solidFill>
                <a:latin typeface="メイリオ" panose="020B0604030504040204" pitchFamily="50" charset="-128"/>
              </a:rPr>
              <a:t>C1:C100</a:t>
            </a:r>
            <a:r>
              <a:rPr lang="en-US" altLang="ja-JP" b="1" dirty="0">
                <a:latin typeface="メイリオ" panose="020B0604030504040204" pitchFamily="50" charset="-128"/>
              </a:rPr>
              <a:t>, </a:t>
            </a:r>
            <a:r>
              <a: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</a:rPr>
              <a:t>TRUE</a:t>
            </a:r>
            <a:r>
              <a:rPr lang="en-US" altLang="ja-JP" b="1" dirty="0">
                <a:latin typeface="メイリオ" panose="020B0604030504040204" pitchFamily="50" charset="-128"/>
              </a:rPr>
              <a:t>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21321" y="2593891"/>
            <a:ext cx="64700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セルの範囲 </a:t>
            </a:r>
            <a:r>
              <a:rPr kumimoji="0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C1:C100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の中で，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値が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TRUE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になっているものを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数える</a:t>
            </a:r>
          </a:p>
        </p:txBody>
      </p:sp>
    </p:spTree>
    <p:extLst>
      <p:ext uri="{BB962C8B-B14F-4D97-AF65-F5344CB8AC3E}">
        <p14:creationId xmlns:p14="http://schemas.microsoft.com/office/powerpoint/2010/main" val="17604254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95263" y="530225"/>
            <a:ext cx="7539038" cy="45434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⑥ セル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C101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=COUNTIF(C1:C100, TRUE)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」を書いて，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TRUE 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の数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を数える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076BD9E-4514-4B3F-A249-E49CF1F5E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26" y="2439949"/>
            <a:ext cx="8201845" cy="278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245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20650" y="384175"/>
            <a:ext cx="8753475" cy="45434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⑦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C102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=C101 * 4 / 100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」をセル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C102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に書いて，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結果を確認する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→　円周率に</a:t>
            </a:r>
            <a:r>
              <a:rPr kumimoji="1" lang="ja-JP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近い近い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値が求まる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※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円の面積　＝　円周率　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×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（半径）</a:t>
            </a:r>
            <a:r>
              <a:rPr kumimoji="1" lang="ja-JP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01957E5-CCFB-44BD-AE6D-E502C6171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927" y="3860002"/>
            <a:ext cx="6694146" cy="140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119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29879E-059A-48C8-BCCB-E7535D582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演習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849CC7-6FA7-412A-9F8C-55C80E645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今までは，点の数を１００個にしていたが，２００個に増やして，円周率を求めてみる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C069F8-6AC0-42FC-B953-BC857DB2C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0557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500" dirty="0"/>
              <a:t>乱数の範囲の調整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3FD5D7A0-5D8A-44F2-ABBC-E10DB4343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46" y="4936334"/>
            <a:ext cx="2928804" cy="1582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元の乱数は </a:t>
            </a:r>
            <a:r>
              <a:rPr lang="en-US" altLang="ja-JP" b="1" dirty="0"/>
              <a:t>0 </a:t>
            </a:r>
            <a:r>
              <a:rPr lang="ja-JP" altLang="en-US" b="1" dirty="0"/>
              <a:t>から </a:t>
            </a:r>
            <a:r>
              <a:rPr lang="en-US" altLang="ja-JP" b="1" dirty="0"/>
              <a:t>1 </a:t>
            </a:r>
            <a:r>
              <a:rPr lang="ja-JP" altLang="en-US" dirty="0"/>
              <a:t>の範囲とする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4E20AEA-3017-4746-8550-CA3EB8F75F00}"/>
              </a:ext>
            </a:extLst>
          </p:cNvPr>
          <p:cNvSpPr/>
          <p:nvPr/>
        </p:nvSpPr>
        <p:spPr>
          <a:xfrm>
            <a:off x="1074157" y="3050075"/>
            <a:ext cx="90170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F9D7755-86DF-4622-BA05-92511CB8D432}"/>
              </a:ext>
            </a:extLst>
          </p:cNvPr>
          <p:cNvSpPr txBox="1"/>
          <p:nvPr/>
        </p:nvSpPr>
        <p:spPr>
          <a:xfrm>
            <a:off x="686807" y="36139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D7B5FE1-EE30-404A-8780-CC9744E4D82F}"/>
              </a:ext>
            </a:extLst>
          </p:cNvPr>
          <p:cNvSpPr txBox="1"/>
          <p:nvPr/>
        </p:nvSpPr>
        <p:spPr>
          <a:xfrm>
            <a:off x="686807" y="28654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A286257-08E1-4122-A33D-72BBC95DFF35}"/>
              </a:ext>
            </a:extLst>
          </p:cNvPr>
          <p:cNvSpPr/>
          <p:nvPr/>
        </p:nvSpPr>
        <p:spPr>
          <a:xfrm>
            <a:off x="4020557" y="2346019"/>
            <a:ext cx="901700" cy="1427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1BFA549-80C6-48A6-A25D-5A12B52C65EF}"/>
              </a:ext>
            </a:extLst>
          </p:cNvPr>
          <p:cNvSpPr txBox="1"/>
          <p:nvPr/>
        </p:nvSpPr>
        <p:spPr>
          <a:xfrm>
            <a:off x="3633207" y="36139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9DC334F-38B9-48E4-BD0B-2A5248FFA1C1}"/>
              </a:ext>
            </a:extLst>
          </p:cNvPr>
          <p:cNvSpPr txBox="1"/>
          <p:nvPr/>
        </p:nvSpPr>
        <p:spPr>
          <a:xfrm>
            <a:off x="3633207" y="21005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コンテンツ プレースホルダー 11">
            <a:extLst>
              <a:ext uri="{FF2B5EF4-FFF2-40B4-BE49-F238E27FC236}">
                <a16:creationId xmlns:a16="http://schemas.microsoft.com/office/drawing/2014/main" id="{27FD2992-118F-4813-BB7B-A4967F4BFD38}"/>
              </a:ext>
            </a:extLst>
          </p:cNvPr>
          <p:cNvSpPr txBox="1">
            <a:spLocks/>
          </p:cNvSpPr>
          <p:nvPr/>
        </p:nvSpPr>
        <p:spPr>
          <a:xfrm>
            <a:off x="3228250" y="4956006"/>
            <a:ext cx="2778850" cy="1582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倍すると，範囲は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0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から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77CC473-85B6-4050-8892-F255BBA0F642}"/>
              </a:ext>
            </a:extLst>
          </p:cNvPr>
          <p:cNvSpPr/>
          <p:nvPr/>
        </p:nvSpPr>
        <p:spPr>
          <a:xfrm>
            <a:off x="6885071" y="3050075"/>
            <a:ext cx="90170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01D4C44-A392-47BB-AA50-AB3B15D24B31}"/>
              </a:ext>
            </a:extLst>
          </p:cNvPr>
          <p:cNvSpPr txBox="1"/>
          <p:nvPr/>
        </p:nvSpPr>
        <p:spPr>
          <a:xfrm>
            <a:off x="6516771" y="4337846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-1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B9393D9-4F97-47EF-8960-719B2FE31108}"/>
              </a:ext>
            </a:extLst>
          </p:cNvPr>
          <p:cNvSpPr txBox="1"/>
          <p:nvPr/>
        </p:nvSpPr>
        <p:spPr>
          <a:xfrm>
            <a:off x="6552037" y="28753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コンテンツ プレースホルダー 11">
            <a:extLst>
              <a:ext uri="{FF2B5EF4-FFF2-40B4-BE49-F238E27FC236}">
                <a16:creationId xmlns:a16="http://schemas.microsoft.com/office/drawing/2014/main" id="{029C1366-8660-4D52-8962-75596ACB0BB2}"/>
              </a:ext>
            </a:extLst>
          </p:cNvPr>
          <p:cNvSpPr txBox="1">
            <a:spLocks/>
          </p:cNvSpPr>
          <p:nvPr/>
        </p:nvSpPr>
        <p:spPr>
          <a:xfrm>
            <a:off x="6092764" y="4956006"/>
            <a:ext cx="2778850" cy="1582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倍して，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1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引くと，範囲は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-1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から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1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218736B-FD7C-4E48-A0C3-939D59F0E6CC}"/>
              </a:ext>
            </a:extLst>
          </p:cNvPr>
          <p:cNvSpPr/>
          <p:nvPr/>
        </p:nvSpPr>
        <p:spPr>
          <a:xfrm>
            <a:off x="6885071" y="3059997"/>
            <a:ext cx="901700" cy="1427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123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Excel </a:t>
            </a:r>
            <a:r>
              <a:rPr kumimoji="1" lang="ja-JP" altLang="en-US" dirty="0"/>
              <a:t>で乱数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959643"/>
            <a:ext cx="8753475" cy="12299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/>
              <a:t>=</a:t>
            </a:r>
            <a:r>
              <a:rPr lang="en-US" altLang="ja-JP" sz="2400" dirty="0">
                <a:solidFill>
                  <a:srgbClr val="FF0000"/>
                </a:solidFill>
              </a:rPr>
              <a:t>TRUNC( </a:t>
            </a:r>
            <a:r>
              <a:rPr lang="en-US" altLang="ja-JP" sz="2400" dirty="0"/>
              <a:t>RAND() </a:t>
            </a:r>
            <a:r>
              <a:rPr lang="en-US" altLang="ja-JP" sz="2400" dirty="0">
                <a:solidFill>
                  <a:srgbClr val="FF0000"/>
                </a:solidFill>
              </a:rPr>
              <a:t>* 10 ) + 1</a:t>
            </a:r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en-US" altLang="ja-JP" sz="2400" dirty="0">
                <a:solidFill>
                  <a:srgbClr val="FF0000"/>
                </a:solidFill>
              </a:rPr>
              <a:t>1</a:t>
            </a:r>
            <a:r>
              <a:rPr lang="en-US" altLang="ja-JP" sz="2400" dirty="0"/>
              <a:t> </a:t>
            </a:r>
            <a:r>
              <a:rPr lang="ja-JP" altLang="en-US" sz="2400" dirty="0"/>
              <a:t>以上 </a:t>
            </a:r>
            <a:r>
              <a:rPr lang="en-US" altLang="ja-JP" sz="2400" dirty="0">
                <a:solidFill>
                  <a:srgbClr val="FF0000"/>
                </a:solidFill>
              </a:rPr>
              <a:t>11</a:t>
            </a:r>
            <a:r>
              <a:rPr lang="en-US" altLang="ja-JP" sz="2400" dirty="0"/>
              <a:t> </a:t>
            </a:r>
            <a:r>
              <a:rPr lang="ja-JP" altLang="en-US" sz="2400" dirty="0"/>
              <a:t>未満の乱数を</a:t>
            </a:r>
            <a:r>
              <a:rPr lang="ja-JP" altLang="en-US" sz="2400" dirty="0">
                <a:solidFill>
                  <a:srgbClr val="FF0000"/>
                </a:solidFill>
              </a:rPr>
              <a:t>整数化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　　 </a:t>
            </a:r>
            <a:r>
              <a:rPr lang="en-US" altLang="ja-JP" sz="2400"/>
              <a:t>(</a:t>
            </a:r>
            <a:r>
              <a:rPr lang="en-US" altLang="ja-JP" sz="2400" dirty="0"/>
              <a:t>1, 2, 3, 4, 5, 6, 7, 8, 9, 10)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29184" y="4119117"/>
            <a:ext cx="44807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Excel </a:t>
            </a:r>
            <a:r>
              <a:rPr kumimoji="1" lang="ja-JP" altLang="en-US" sz="2400" dirty="0"/>
              <a:t>で、</a:t>
            </a:r>
            <a:endParaRPr kumimoji="1" lang="en-US" altLang="ja-JP" sz="2400" dirty="0"/>
          </a:p>
          <a:p>
            <a:r>
              <a:rPr kumimoji="1" lang="ja-JP" altLang="en-US" sz="2400" dirty="0"/>
              <a:t>式「</a:t>
            </a:r>
            <a:r>
              <a:rPr lang="en-US" altLang="ja-JP" sz="2400" b="1" dirty="0"/>
              <a:t>=</a:t>
            </a:r>
            <a:r>
              <a:rPr lang="en-US" altLang="ja-JP" sz="2400" b="1" dirty="0">
                <a:solidFill>
                  <a:srgbClr val="FF0000"/>
                </a:solidFill>
              </a:rPr>
              <a:t>TRUNC( </a:t>
            </a:r>
            <a:r>
              <a:rPr lang="en-US" altLang="ja-JP" sz="2400" b="1" dirty="0"/>
              <a:t>RAND() </a:t>
            </a:r>
            <a:r>
              <a:rPr lang="en-US" altLang="ja-JP" sz="2400" b="1" dirty="0">
                <a:solidFill>
                  <a:srgbClr val="FF0000"/>
                </a:solidFill>
              </a:rPr>
              <a:t>* 10 ) + 1</a:t>
            </a:r>
            <a:r>
              <a:rPr kumimoji="1" lang="ja-JP" altLang="en-US" sz="2400" dirty="0"/>
              <a:t>」</a:t>
            </a:r>
            <a:endParaRPr kumimoji="1" lang="en-US" altLang="ja-JP" sz="2400" dirty="0"/>
          </a:p>
          <a:p>
            <a:r>
              <a:rPr kumimoji="1" lang="ja-JP" altLang="en-US" sz="2400" dirty="0"/>
              <a:t>を</a:t>
            </a:r>
            <a:r>
              <a:rPr lang="ja-JP" altLang="en-US" sz="2400" dirty="0"/>
              <a:t>コピー＆貼り付け</a:t>
            </a:r>
            <a:endParaRPr kumimoji="1"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89" y="3054986"/>
            <a:ext cx="2565866" cy="322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80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Excel </a:t>
            </a:r>
            <a:r>
              <a:rPr kumimoji="1" lang="ja-JP" altLang="en-US" dirty="0"/>
              <a:t>で乱数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/>
              <a:t>=RAND()			0 </a:t>
            </a:r>
            <a:r>
              <a:rPr lang="ja-JP" altLang="en-US" sz="2400" dirty="0"/>
              <a:t>以上 </a:t>
            </a:r>
            <a:r>
              <a:rPr lang="en-US" altLang="ja-JP" sz="2400" dirty="0"/>
              <a:t>1 </a:t>
            </a:r>
            <a:r>
              <a:rPr lang="ja-JP" altLang="en-US" sz="2400" dirty="0"/>
              <a:t>未満の乱数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=RAND() </a:t>
            </a:r>
            <a:r>
              <a:rPr lang="en-US" altLang="ja-JP" sz="2400" dirty="0">
                <a:solidFill>
                  <a:srgbClr val="FF0000"/>
                </a:solidFill>
              </a:rPr>
              <a:t>*</a:t>
            </a:r>
            <a:r>
              <a:rPr lang="en-US" altLang="ja-JP" sz="2400" dirty="0"/>
              <a:t> </a:t>
            </a:r>
            <a:r>
              <a:rPr lang="en-US" altLang="ja-JP" sz="2400" dirty="0">
                <a:solidFill>
                  <a:srgbClr val="FF0000"/>
                </a:solidFill>
              </a:rPr>
              <a:t>10</a:t>
            </a:r>
            <a:r>
              <a:rPr lang="en-US" altLang="ja-JP" sz="2400" dirty="0"/>
              <a:t>		0 </a:t>
            </a:r>
            <a:r>
              <a:rPr lang="ja-JP" altLang="en-US" sz="2400" dirty="0"/>
              <a:t>以上 </a:t>
            </a:r>
            <a:r>
              <a:rPr lang="en-US" altLang="ja-JP" sz="2400" dirty="0">
                <a:solidFill>
                  <a:srgbClr val="FF0000"/>
                </a:solidFill>
              </a:rPr>
              <a:t>10</a:t>
            </a:r>
            <a:r>
              <a:rPr lang="en-US" altLang="ja-JP" sz="2400" dirty="0"/>
              <a:t> </a:t>
            </a:r>
            <a:r>
              <a:rPr lang="ja-JP" altLang="en-US" sz="2400" dirty="0"/>
              <a:t>未満の乱数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=</a:t>
            </a:r>
            <a:r>
              <a:rPr lang="en-US" altLang="ja-JP" sz="2400" dirty="0">
                <a:solidFill>
                  <a:srgbClr val="FF0000"/>
                </a:solidFill>
              </a:rPr>
              <a:t>TRUNC( </a:t>
            </a:r>
            <a:r>
              <a:rPr lang="en-US" altLang="ja-JP" sz="2400" dirty="0"/>
              <a:t>RAND() </a:t>
            </a:r>
            <a:r>
              <a:rPr lang="en-US" altLang="ja-JP" sz="2400" dirty="0">
                <a:solidFill>
                  <a:srgbClr val="FF0000"/>
                </a:solidFill>
              </a:rPr>
              <a:t>* 10 )</a:t>
            </a:r>
            <a:r>
              <a:rPr lang="en-US" altLang="ja-JP" sz="2400" dirty="0"/>
              <a:t>	0 </a:t>
            </a:r>
            <a:r>
              <a:rPr lang="ja-JP" altLang="en-US" sz="2400" dirty="0"/>
              <a:t>以上 </a:t>
            </a:r>
            <a:r>
              <a:rPr lang="en-US" altLang="ja-JP" sz="2400" dirty="0">
                <a:solidFill>
                  <a:srgbClr val="FF0000"/>
                </a:solidFill>
              </a:rPr>
              <a:t>10</a:t>
            </a:r>
            <a:r>
              <a:rPr lang="en-US" altLang="ja-JP" sz="2400" dirty="0"/>
              <a:t> </a:t>
            </a:r>
            <a:r>
              <a:rPr lang="ja-JP" altLang="en-US" sz="2400" dirty="0"/>
              <a:t>未満の乱数を</a:t>
            </a:r>
            <a:r>
              <a:rPr lang="ja-JP" altLang="en-US" sz="2400" dirty="0">
                <a:solidFill>
                  <a:srgbClr val="FF0000"/>
                </a:solidFill>
              </a:rPr>
              <a:t>整数化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　　　　　　　　　　　</a:t>
            </a:r>
            <a:r>
              <a:rPr lang="en-US" altLang="ja-JP" sz="2400" dirty="0"/>
              <a:t> 	(0, 1, 2, 3, 4, 5, 6, 7, 8, 9)</a:t>
            </a:r>
          </a:p>
          <a:p>
            <a:pPr marL="0" indent="0">
              <a:buNone/>
            </a:pPr>
            <a:r>
              <a:rPr lang="en-US" altLang="ja-JP" sz="2400" dirty="0"/>
              <a:t>=</a:t>
            </a:r>
            <a:r>
              <a:rPr lang="en-US" altLang="ja-JP" sz="2400" dirty="0">
                <a:solidFill>
                  <a:srgbClr val="FF0000"/>
                </a:solidFill>
              </a:rPr>
              <a:t>TRUNC( </a:t>
            </a:r>
            <a:r>
              <a:rPr lang="en-US" altLang="ja-JP" sz="2400" dirty="0"/>
              <a:t>RAND() </a:t>
            </a:r>
            <a:r>
              <a:rPr lang="en-US" altLang="ja-JP" sz="2400" dirty="0">
                <a:solidFill>
                  <a:srgbClr val="FF0000"/>
                </a:solidFill>
              </a:rPr>
              <a:t>* 10 ) + 1</a:t>
            </a:r>
            <a:r>
              <a:rPr lang="en-US" altLang="ja-JP" sz="2400" dirty="0"/>
              <a:t>	</a:t>
            </a:r>
          </a:p>
          <a:p>
            <a:pPr marL="0" indent="0">
              <a:buNone/>
            </a:pPr>
            <a:r>
              <a:rPr lang="en-US" altLang="ja-JP" sz="2400" dirty="0">
                <a:solidFill>
                  <a:srgbClr val="FF0000"/>
                </a:solidFill>
              </a:rPr>
              <a:t>				1</a:t>
            </a:r>
            <a:r>
              <a:rPr lang="en-US" altLang="ja-JP" sz="2400" dirty="0"/>
              <a:t> </a:t>
            </a:r>
            <a:r>
              <a:rPr lang="ja-JP" altLang="en-US" sz="2400" dirty="0"/>
              <a:t>以上 </a:t>
            </a:r>
            <a:r>
              <a:rPr lang="en-US" altLang="ja-JP" sz="2400" dirty="0">
                <a:solidFill>
                  <a:srgbClr val="FF0000"/>
                </a:solidFill>
              </a:rPr>
              <a:t>11</a:t>
            </a:r>
            <a:r>
              <a:rPr lang="en-US" altLang="ja-JP" sz="2400" dirty="0"/>
              <a:t> </a:t>
            </a:r>
            <a:r>
              <a:rPr lang="ja-JP" altLang="en-US" sz="2400" dirty="0"/>
              <a:t>未満の乱数を</a:t>
            </a:r>
            <a:r>
              <a:rPr lang="ja-JP" altLang="en-US" sz="2400" dirty="0">
                <a:solidFill>
                  <a:srgbClr val="FF0000"/>
                </a:solidFill>
              </a:rPr>
              <a:t>整数化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　　　　　　　　　　　</a:t>
            </a:r>
            <a:r>
              <a:rPr lang="en-US" altLang="ja-JP" sz="2400" dirty="0"/>
              <a:t> 	(1, 2, 3, 4, 5, 6, 7, 8, 9, 10)</a:t>
            </a:r>
          </a:p>
          <a:p>
            <a:pPr marL="0" indent="0">
              <a:buNone/>
            </a:pPr>
            <a:r>
              <a:rPr lang="en-US" altLang="ja-JP" sz="2400" dirty="0"/>
              <a:t>				</a:t>
            </a:r>
          </a:p>
          <a:p>
            <a:pPr marL="0" indent="0">
              <a:buNone/>
            </a:pPr>
            <a:r>
              <a:rPr lang="en-US" altLang="ja-JP" sz="2400" dirty="0"/>
              <a:t>※</a:t>
            </a:r>
            <a:r>
              <a:rPr lang="ja-JP" altLang="en-US" sz="2400" dirty="0"/>
              <a:t> </a:t>
            </a:r>
            <a:r>
              <a:rPr lang="en-US" altLang="ja-JP" sz="2400" b="1" dirty="0"/>
              <a:t>TRUNC</a:t>
            </a:r>
            <a:r>
              <a:rPr lang="en-US" altLang="ja-JP" sz="2400" dirty="0"/>
              <a:t> </a:t>
            </a:r>
            <a:r>
              <a:rPr lang="ja-JP" altLang="en-US" sz="2400" dirty="0"/>
              <a:t>による</a:t>
            </a:r>
            <a:r>
              <a:rPr lang="ja-JP" altLang="en-US" sz="2400" b="1" dirty="0"/>
              <a:t>整数化</a:t>
            </a:r>
            <a:r>
              <a:rPr lang="ja-JP" altLang="en-US" sz="2400" dirty="0"/>
              <a:t>は、</a:t>
            </a:r>
            <a:r>
              <a:rPr lang="ja-JP" altLang="en-US" sz="2400" b="1" dirty="0"/>
              <a:t>小数点以下切り捨て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219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905" y="1137840"/>
            <a:ext cx="8169087" cy="38790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sz="2400" b="1" dirty="0"/>
              <a:t>=RAND()	</a:t>
            </a:r>
            <a:r>
              <a:rPr lang="en-US" altLang="ja-JP" sz="2400" dirty="0"/>
              <a:t>				</a:t>
            </a:r>
          </a:p>
          <a:p>
            <a:pPr marL="0" indent="0">
              <a:buNone/>
            </a:pPr>
            <a:r>
              <a:rPr lang="en-US" altLang="ja-JP" sz="2400" dirty="0"/>
              <a:t>	0 </a:t>
            </a:r>
            <a:r>
              <a:rPr lang="ja-JP" altLang="en-US" sz="2400" dirty="0"/>
              <a:t>以上 </a:t>
            </a:r>
            <a:r>
              <a:rPr lang="en-US" altLang="ja-JP" sz="2400" dirty="0"/>
              <a:t>1 </a:t>
            </a:r>
            <a:r>
              <a:rPr lang="ja-JP" altLang="en-US" sz="2400" dirty="0"/>
              <a:t>未満の乱数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=</a:t>
            </a:r>
            <a:r>
              <a:rPr lang="en-US" altLang="ja-JP" sz="2400" b="1" dirty="0">
                <a:solidFill>
                  <a:srgbClr val="FF0000"/>
                </a:solidFill>
              </a:rPr>
              <a:t>TRUNC( </a:t>
            </a:r>
            <a:r>
              <a:rPr lang="en-US" altLang="ja-JP" sz="2400" b="1" dirty="0"/>
              <a:t>RAND() </a:t>
            </a:r>
            <a:r>
              <a:rPr lang="en-US" altLang="ja-JP" sz="2400" b="1" dirty="0">
                <a:solidFill>
                  <a:srgbClr val="FF0000"/>
                </a:solidFill>
              </a:rPr>
              <a:t>* 10 ) + 1</a:t>
            </a:r>
            <a:r>
              <a:rPr lang="en-US" altLang="ja-JP" sz="2400" dirty="0"/>
              <a:t>	</a:t>
            </a:r>
          </a:p>
          <a:p>
            <a:pPr marL="0" indent="0">
              <a:buNone/>
            </a:pPr>
            <a:r>
              <a:rPr lang="en-US" altLang="ja-JP" sz="2400" dirty="0">
                <a:solidFill>
                  <a:srgbClr val="FF0000"/>
                </a:solidFill>
              </a:rPr>
              <a:t>	1</a:t>
            </a:r>
            <a:r>
              <a:rPr lang="en-US" altLang="ja-JP" sz="2400" dirty="0"/>
              <a:t> </a:t>
            </a:r>
            <a:r>
              <a:rPr lang="ja-JP" altLang="en-US" sz="2400" dirty="0"/>
              <a:t>以上 </a:t>
            </a:r>
            <a:r>
              <a:rPr lang="en-US" altLang="ja-JP" sz="2400" dirty="0">
                <a:solidFill>
                  <a:srgbClr val="FF0000"/>
                </a:solidFill>
              </a:rPr>
              <a:t>11</a:t>
            </a:r>
            <a:r>
              <a:rPr lang="en-US" altLang="ja-JP" sz="2400" dirty="0"/>
              <a:t> </a:t>
            </a:r>
            <a:r>
              <a:rPr lang="ja-JP" altLang="en-US" sz="2400" dirty="0"/>
              <a:t>未満の乱数を</a:t>
            </a:r>
            <a:r>
              <a:rPr lang="ja-JP" altLang="en-US" sz="2400" dirty="0">
                <a:solidFill>
                  <a:srgbClr val="FF0000"/>
                </a:solidFill>
              </a:rPr>
              <a:t>整数化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　　　</a:t>
            </a:r>
            <a:r>
              <a:rPr lang="en-US" altLang="ja-JP" sz="2400"/>
              <a:t>(</a:t>
            </a:r>
            <a:r>
              <a:rPr lang="en-US" altLang="ja-JP" sz="2400" dirty="0"/>
              <a:t>1, 2, 3, 4, 5, 6, 7, 8, 9, 10)</a:t>
            </a:r>
          </a:p>
          <a:p>
            <a:pPr marL="0" indent="0">
              <a:buNone/>
            </a:pPr>
            <a:r>
              <a:rPr lang="en-US" altLang="ja-JP" sz="2400" dirty="0"/>
              <a:t>				</a:t>
            </a:r>
          </a:p>
          <a:p>
            <a:pPr marL="0" indent="0">
              <a:buNone/>
            </a:pPr>
            <a:r>
              <a:rPr lang="en-US" altLang="ja-JP" sz="2400" dirty="0"/>
              <a:t>※</a:t>
            </a:r>
            <a:r>
              <a:rPr lang="ja-JP" altLang="en-US" sz="2400" dirty="0"/>
              <a:t> </a:t>
            </a:r>
            <a:r>
              <a:rPr lang="en-US" altLang="ja-JP" sz="2400" b="1" dirty="0"/>
              <a:t>TRUNC</a:t>
            </a:r>
            <a:r>
              <a:rPr lang="en-US" altLang="ja-JP" sz="2400" dirty="0"/>
              <a:t> </a:t>
            </a:r>
            <a:r>
              <a:rPr lang="ja-JP" altLang="en-US" sz="2400" dirty="0"/>
              <a:t>によ</a:t>
            </a:r>
            <a:r>
              <a:rPr lang="ja-JP" altLang="en-US" sz="2700" dirty="0"/>
              <a:t>る</a:t>
            </a:r>
            <a:r>
              <a:rPr lang="ja-JP" altLang="en-US" sz="2700" b="1" dirty="0"/>
              <a:t>整数化</a:t>
            </a:r>
            <a:r>
              <a:rPr lang="ja-JP" altLang="en-US" sz="2700" dirty="0"/>
              <a:t>は、</a:t>
            </a:r>
            <a:r>
              <a:rPr lang="ja-JP" altLang="en-US" sz="2700" b="1" dirty="0"/>
              <a:t>小数点以下切り捨て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ja-JP" sz="27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7952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2298</Words>
  <Application>Microsoft Office PowerPoint</Application>
  <PresentationFormat>画面に合わせる (4:3)</PresentationFormat>
  <Paragraphs>347</Paragraphs>
  <Slides>57</Slides>
  <Notes>23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57</vt:i4>
      </vt:variant>
    </vt:vector>
  </HeadingPairs>
  <TitlesOfParts>
    <vt:vector size="64" baseType="lpstr">
      <vt:lpstr>メイリオ</vt:lpstr>
      <vt:lpstr>游ゴシック</vt:lpstr>
      <vt:lpstr>Arial</vt:lpstr>
      <vt:lpstr>Calibri</vt:lpstr>
      <vt:lpstr>Segoe UI</vt:lpstr>
      <vt:lpstr>Office テーマ</vt:lpstr>
      <vt:lpstr>1_Office テーマ</vt:lpstr>
      <vt:lpstr>or-4. モンテカルロシミュレーション </vt:lpstr>
      <vt:lpstr>オペレーションズリサーチ</vt:lpstr>
      <vt:lpstr>4-1 乱数</vt:lpstr>
      <vt:lpstr>乱数</vt:lpstr>
      <vt:lpstr>Excel で乱数</vt:lpstr>
      <vt:lpstr>乱数の範囲の調整</vt:lpstr>
      <vt:lpstr>Excel で乱数</vt:lpstr>
      <vt:lpstr>Excel で乱数</vt:lpstr>
      <vt:lpstr>まとめ</vt:lpstr>
      <vt:lpstr>演習</vt:lpstr>
      <vt:lpstr>演習</vt:lpstr>
      <vt:lpstr>PowerPoint プレゼンテーション</vt:lpstr>
      <vt:lpstr>4-2 乱数を用いたシミュレーションの例</vt:lpstr>
      <vt:lpstr>シミュレーションの例</vt:lpstr>
      <vt:lpstr>シミュレーションの例</vt:lpstr>
      <vt:lpstr>シミュレーションの例</vt:lpstr>
      <vt:lpstr>シミュレーションにおけるイベントの例</vt:lpstr>
      <vt:lpstr>Excel でランダムなイベントを発生させる例</vt:lpstr>
      <vt:lpstr>まとめ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まとめ</vt:lpstr>
      <vt:lpstr>4-3 シミュレーションで， 面積を推定</vt:lpstr>
      <vt:lpstr>面積と面積比</vt:lpstr>
      <vt:lpstr>面積と面積比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Excel で条件に合致するセルを数える</vt:lpstr>
      <vt:lpstr>PowerPoint プレゼンテーション</vt:lpstr>
      <vt:lpstr>4-4 シミュレーションで 円周率を求める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Excel で条件に合致するセルを数える</vt:lpstr>
      <vt:lpstr>PowerPoint プレゼンテーション</vt:lpstr>
      <vt:lpstr>PowerPoint プレゼンテーション</vt:lpstr>
      <vt:lpstr>演習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モンテカルロシミュレーション</dc:title>
  <dc:creator>kaneko kunihiko</dc:creator>
  <cp:lastModifiedBy>金子　邦彦</cp:lastModifiedBy>
  <cp:revision>46</cp:revision>
  <dcterms:created xsi:type="dcterms:W3CDTF">2019-11-02T00:06:04Z</dcterms:created>
  <dcterms:modified xsi:type="dcterms:W3CDTF">2022-06-02T01:27:57Z</dcterms:modified>
</cp:coreProperties>
</file>