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947" r:id="rId2"/>
    <p:sldId id="948" r:id="rId3"/>
    <p:sldId id="612" r:id="rId4"/>
    <p:sldId id="615" r:id="rId5"/>
    <p:sldId id="648" r:id="rId6"/>
    <p:sldId id="649" r:id="rId7"/>
    <p:sldId id="1008" r:id="rId8"/>
    <p:sldId id="568" r:id="rId9"/>
    <p:sldId id="560" r:id="rId10"/>
    <p:sldId id="954" r:id="rId11"/>
    <p:sldId id="955" r:id="rId12"/>
    <p:sldId id="583" r:id="rId13"/>
    <p:sldId id="958" r:id="rId14"/>
    <p:sldId id="625" r:id="rId15"/>
    <p:sldId id="1024" r:id="rId16"/>
    <p:sldId id="590" r:id="rId17"/>
    <p:sldId id="624" r:id="rId18"/>
    <p:sldId id="1023" r:id="rId19"/>
    <p:sldId id="1020" r:id="rId20"/>
    <p:sldId id="1022" r:id="rId21"/>
    <p:sldId id="613" r:id="rId22"/>
    <p:sldId id="586" r:id="rId23"/>
    <p:sldId id="627" r:id="rId24"/>
    <p:sldId id="588" r:id="rId25"/>
    <p:sldId id="589" r:id="rId26"/>
    <p:sldId id="630" r:id="rId27"/>
    <p:sldId id="1025" r:id="rId28"/>
    <p:sldId id="1026" r:id="rId29"/>
    <p:sldId id="1027" r:id="rId30"/>
    <p:sldId id="1028" r:id="rId31"/>
    <p:sldId id="597" r:id="rId32"/>
    <p:sldId id="596" r:id="rId33"/>
    <p:sldId id="595" r:id="rId34"/>
    <p:sldId id="634" r:id="rId35"/>
    <p:sldId id="614" r:id="rId36"/>
    <p:sldId id="592" r:id="rId37"/>
    <p:sldId id="594" r:id="rId38"/>
    <p:sldId id="616" r:id="rId39"/>
    <p:sldId id="1029" r:id="rId40"/>
    <p:sldId id="949" r:id="rId41"/>
    <p:sldId id="1030" r:id="rId42"/>
    <p:sldId id="617" r:id="rId43"/>
    <p:sldId id="622" r:id="rId44"/>
    <p:sldId id="623" r:id="rId45"/>
    <p:sldId id="600" r:id="rId46"/>
    <p:sldId id="601" r:id="rId47"/>
    <p:sldId id="603" r:id="rId48"/>
    <p:sldId id="609" r:id="rId49"/>
    <p:sldId id="604" r:id="rId5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59" d="100"/>
          <a:sy n="59" d="100"/>
        </p:scale>
        <p:origin x="398" y="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2024/9/2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2024/9/2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2024/9/2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2024/9/2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2024/9/2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2024/9/2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db/ue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436730"/>
          </a:xfrm>
        </p:spPr>
        <p:txBody>
          <a:bodyPr>
            <a:noAutofit/>
          </a:bodyPr>
          <a:lstStyle/>
          <a:p>
            <a:r>
              <a:rPr lang="en-US" altLang="ja-JP" dirty="0"/>
              <a:t>ue-8. Unreal Engine 4 </a:t>
            </a:r>
            <a:r>
              <a:rPr lang="ja-JP" altLang="en-US" dirty="0"/>
              <a:t>の</a:t>
            </a:r>
            <a:br>
              <a:rPr lang="en-US" altLang="ja-JP" dirty="0"/>
            </a:br>
            <a:r>
              <a:rPr lang="ja-JP" altLang="en-US" dirty="0"/>
              <a:t>中間まとめ</a:t>
            </a:r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762" y="3173652"/>
            <a:ext cx="8278696" cy="1436730"/>
          </a:xfrm>
        </p:spPr>
        <p:txBody>
          <a:bodyPr>
            <a:noAutofit/>
          </a:bodyPr>
          <a:lstStyle/>
          <a:p>
            <a:r>
              <a:rPr lang="ja-JP" altLang="en-US" dirty="0"/>
              <a:t>（</a:t>
            </a:r>
            <a:r>
              <a:rPr lang="en-US" altLang="ja-JP" dirty="0"/>
              <a:t>Unreal Engine 4 </a:t>
            </a:r>
            <a:r>
              <a:rPr lang="ja-JP" altLang="en-US" dirty="0"/>
              <a:t>入門）</a:t>
            </a:r>
            <a:endParaRPr lang="en-US" altLang="ja-JP" dirty="0"/>
          </a:p>
          <a:p>
            <a:r>
              <a:rPr lang="en-US" altLang="ja-JP" dirty="0">
                <a:hlinkClick r:id="rId3"/>
              </a:rPr>
              <a:t>URL:https://www.kkaneko.jp/db/ue/index.html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15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26142DE4-391A-4354-8DAC-81B87EF56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29" y="770651"/>
            <a:ext cx="8753906" cy="5347408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B55A583-E69C-4F47-885A-26704635B109}"/>
              </a:ext>
            </a:extLst>
          </p:cNvPr>
          <p:cNvSpPr/>
          <p:nvPr/>
        </p:nvSpPr>
        <p:spPr>
          <a:xfrm>
            <a:off x="534940" y="3403801"/>
            <a:ext cx="8049592" cy="68693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A083167-60E1-455C-9C5B-D54F8118F044}"/>
              </a:ext>
            </a:extLst>
          </p:cNvPr>
          <p:cNvSpPr/>
          <p:nvPr/>
        </p:nvSpPr>
        <p:spPr>
          <a:xfrm>
            <a:off x="4885155" y="5675971"/>
            <a:ext cx="1473200" cy="56123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タイトル 5">
            <a:extLst>
              <a:ext uri="{FF2B5EF4-FFF2-40B4-BE49-F238E27FC236}">
                <a16:creationId xmlns:a16="http://schemas.microsoft.com/office/drawing/2014/main" id="{09042AD8-5A01-4B55-A269-9308B18F7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③ 「</a:t>
            </a:r>
            <a:r>
              <a:rPr lang="ja-JP" altLang="en-US" b="1" dirty="0"/>
              <a:t>ゲーム</a:t>
            </a:r>
            <a:r>
              <a:rPr lang="ja-JP" altLang="en-US" dirty="0"/>
              <a:t>」を選び，「</a:t>
            </a:r>
            <a:r>
              <a:rPr lang="ja-JP" altLang="en-US" b="1" dirty="0"/>
              <a:t>次へ</a:t>
            </a:r>
            <a:r>
              <a:rPr lang="ja-JP" altLang="en-US" dirty="0"/>
              <a:t>」をクリック</a:t>
            </a:r>
          </a:p>
        </p:txBody>
      </p:sp>
    </p:spTree>
    <p:extLst>
      <p:ext uri="{BB962C8B-B14F-4D97-AF65-F5344CB8AC3E}">
        <p14:creationId xmlns:p14="http://schemas.microsoft.com/office/powerpoint/2010/main" val="3028118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A8D5120-FAAE-4336-90D3-DC3B5D2A7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15" y="1009436"/>
            <a:ext cx="8540940" cy="519426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052134" cy="1077797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④ ためしに「</a:t>
            </a:r>
            <a:r>
              <a:rPr lang="en-US" altLang="ja-JP" b="1" dirty="0"/>
              <a:t>Blank</a:t>
            </a:r>
            <a:r>
              <a:rPr lang="ja-JP" altLang="en-US" dirty="0"/>
              <a:t>」を選び，「</a:t>
            </a:r>
            <a:r>
              <a:rPr lang="ja-JP" altLang="en-US" b="1" dirty="0"/>
              <a:t>次へ</a:t>
            </a:r>
            <a:r>
              <a:rPr lang="ja-JP" altLang="en-US" dirty="0"/>
              <a:t>」をクリック</a:t>
            </a:r>
            <a:br>
              <a:rPr lang="ja-JP" altLang="en-US" dirty="0"/>
            </a:b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B55A583-E69C-4F47-885A-26704635B109}"/>
              </a:ext>
            </a:extLst>
          </p:cNvPr>
          <p:cNvSpPr/>
          <p:nvPr/>
        </p:nvSpPr>
        <p:spPr>
          <a:xfrm>
            <a:off x="281215" y="1576193"/>
            <a:ext cx="813659" cy="95043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A083167-60E1-455C-9C5B-D54F8118F044}"/>
              </a:ext>
            </a:extLst>
          </p:cNvPr>
          <p:cNvSpPr/>
          <p:nvPr/>
        </p:nvSpPr>
        <p:spPr>
          <a:xfrm>
            <a:off x="5057157" y="5837954"/>
            <a:ext cx="1355673" cy="45010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541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6FF727A-2CA0-4552-9A2F-A2D28096A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1302048"/>
            <a:ext cx="8376987" cy="508991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184481" cy="1088288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⑤ 「</a:t>
            </a:r>
            <a:r>
              <a:rPr lang="ja-JP" altLang="en-US" b="1" dirty="0"/>
              <a:t>ブループリント</a:t>
            </a:r>
            <a:r>
              <a:rPr lang="ja-JP" altLang="en-US" dirty="0"/>
              <a:t>」を選び，「</a:t>
            </a:r>
            <a:r>
              <a:rPr lang="ja-JP" altLang="en-US" b="1" dirty="0"/>
              <a:t>プロジェクトを作成</a:t>
            </a:r>
            <a:r>
              <a:rPr lang="ja-JP" altLang="en-US" dirty="0"/>
              <a:t>」をクリック．プロジェクトの保存場所を確認しておく．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CC4A05-685E-4BED-B89E-68119E2EA6FE}"/>
              </a:ext>
            </a:extLst>
          </p:cNvPr>
          <p:cNvSpPr/>
          <p:nvPr/>
        </p:nvSpPr>
        <p:spPr>
          <a:xfrm>
            <a:off x="6192295" y="6034911"/>
            <a:ext cx="1385552" cy="45010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7457555-5CE4-4A0C-B60B-9713AB8FB3FF}"/>
              </a:ext>
            </a:extLst>
          </p:cNvPr>
          <p:cNvSpPr/>
          <p:nvPr/>
        </p:nvSpPr>
        <p:spPr>
          <a:xfrm>
            <a:off x="445168" y="2002330"/>
            <a:ext cx="3681578" cy="96345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11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082213" cy="1340951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⑥ </a:t>
            </a:r>
            <a:r>
              <a:rPr lang="en-US" altLang="ja-JP" dirty="0"/>
              <a:t>Unreal Editor</a:t>
            </a:r>
            <a:r>
              <a:rPr lang="ja-JP" altLang="en-US" dirty="0"/>
              <a:t>（アンリアル・エディタ）が起動する． 「</a:t>
            </a:r>
            <a:r>
              <a:rPr lang="ja-JP" altLang="en-US" b="1" dirty="0"/>
              <a:t>スターターコンテンツ有り</a:t>
            </a:r>
            <a:r>
              <a:rPr lang="ja-JP" altLang="en-US" dirty="0"/>
              <a:t>」を選んだので、スターターコンテンツが入っている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E46A67D-5056-4217-93D2-30820CDF3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3" y="1435297"/>
            <a:ext cx="9025386" cy="485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97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8-2. </a:t>
            </a:r>
            <a:r>
              <a:rPr kumimoji="1" lang="ja-JP" altLang="en-US" dirty="0"/>
              <a:t>アクタの追加，スターターコンテンツの利用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0380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C33430C-0FCA-4251-8C84-39C04F869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994" y="1219805"/>
            <a:ext cx="7483059" cy="531910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アクタを配置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1337027" y="1814241"/>
            <a:ext cx="1718840" cy="35921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853067" y="2410776"/>
            <a:ext cx="713528" cy="35912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-28057" y="1668488"/>
            <a:ext cx="1365084" cy="1008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dirty="0"/>
              <a:t>配置モード</a:t>
            </a:r>
          </a:p>
        </p:txBody>
      </p:sp>
      <p:cxnSp>
        <p:nvCxnSpPr>
          <p:cNvPr id="10" name="直線矢印コネクタ 9"/>
          <p:cNvCxnSpPr>
            <a:cxnSpLocks/>
          </p:cNvCxnSpPr>
          <p:nvPr/>
        </p:nvCxnSpPr>
        <p:spPr>
          <a:xfrm>
            <a:off x="3892373" y="4764888"/>
            <a:ext cx="1685034" cy="5049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C7B5367-0E33-4C0D-9C81-19DF6572F9B5}"/>
              </a:ext>
            </a:extLst>
          </p:cNvPr>
          <p:cNvSpPr/>
          <p:nvPr/>
        </p:nvSpPr>
        <p:spPr>
          <a:xfrm>
            <a:off x="1248795" y="2676157"/>
            <a:ext cx="1453316" cy="35921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952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E2DC457A-C069-4DC9-B35B-6045301FD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2783"/>
            <a:ext cx="9144000" cy="431447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アウトライナで</a:t>
            </a:r>
            <a:r>
              <a:rPr lang="ja-JP" altLang="en-US" dirty="0"/>
              <a:t>アクタの表示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6960267" y="3408029"/>
            <a:ext cx="1982203" cy="30972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6" name="コンテンツ プレースホルダー 2"/>
          <p:cNvSpPr txBox="1">
            <a:spLocks/>
          </p:cNvSpPr>
          <p:nvPr/>
        </p:nvSpPr>
        <p:spPr>
          <a:xfrm>
            <a:off x="1511466" y="5197258"/>
            <a:ext cx="6841958" cy="1095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dirty="0"/>
              <a:t>シェイプを追加すると，アウトライナの表示が</a:t>
            </a:r>
            <a:r>
              <a:rPr lang="ja-JP" altLang="en-US" b="1" dirty="0"/>
              <a:t>増える</a:t>
            </a:r>
          </a:p>
        </p:txBody>
      </p:sp>
    </p:spTree>
    <p:extLst>
      <p:ext uri="{BB962C8B-B14F-4D97-AF65-F5344CB8AC3E}">
        <p14:creationId xmlns:p14="http://schemas.microsoft.com/office/powerpoint/2010/main" val="2676182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>
            <a:extLst>
              <a:ext uri="{FF2B5EF4-FFF2-40B4-BE49-F238E27FC236}">
                <a16:creationId xmlns:a16="http://schemas.microsoft.com/office/drawing/2014/main" id="{95511DAE-86E2-48EC-A2DC-AA4B7CF99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873" y="3473859"/>
            <a:ext cx="4245293" cy="236991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838AE02-B575-4126-8B09-BC664B02C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73859"/>
            <a:ext cx="4245293" cy="234511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71225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アクタの表示・非表示はアウトライナで行う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397637" y="1713760"/>
            <a:ext cx="454483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アウトライナには，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全てのアクタが階層構造で表示される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90537" y="5987019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表示・非表示の切り替え</a:t>
            </a:r>
          </a:p>
        </p:txBody>
      </p:sp>
      <p:sp>
        <p:nvSpPr>
          <p:cNvPr id="12" name="左右矢印 11"/>
          <p:cNvSpPr/>
          <p:nvPr/>
        </p:nvSpPr>
        <p:spPr>
          <a:xfrm>
            <a:off x="4149344" y="4337549"/>
            <a:ext cx="742950" cy="4064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98618" y="4575465"/>
            <a:ext cx="1224726" cy="10011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3051945" y="4844239"/>
            <a:ext cx="1345692" cy="22682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7699690" y="4844239"/>
            <a:ext cx="1345692" cy="22682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7878239-F790-443F-9D3E-3D68FCB2A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79" y="1039031"/>
            <a:ext cx="4149344" cy="1986523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348A94F-9065-4996-A7A9-F540CB3E25F1}"/>
              </a:ext>
            </a:extLst>
          </p:cNvPr>
          <p:cNvSpPr/>
          <p:nvPr/>
        </p:nvSpPr>
        <p:spPr>
          <a:xfrm>
            <a:off x="3402215" y="1400163"/>
            <a:ext cx="914008" cy="109555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DDA3E8B-F563-4C19-A150-DB954C812A25}"/>
              </a:ext>
            </a:extLst>
          </p:cNvPr>
          <p:cNvSpPr/>
          <p:nvPr/>
        </p:nvSpPr>
        <p:spPr>
          <a:xfrm>
            <a:off x="4953585" y="4598303"/>
            <a:ext cx="1224726" cy="10011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2316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067378-3FF0-423D-922C-F72ED4E93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アクタの削除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84731BD-BC8E-42F3-A8A2-6656CF690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22CEC3-2E4B-4D58-B279-7F8ADB9C9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59F24B9-6DDB-4581-87A3-08DA26606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76" y="1915728"/>
            <a:ext cx="7281966" cy="371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59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9FEC4B-713F-4D86-ABA5-AC1651928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スターターコンテンツ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05929F6-5974-4640-A25A-BA8C4B760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576147"/>
          </a:xfrm>
        </p:spPr>
        <p:txBody>
          <a:bodyPr/>
          <a:lstStyle/>
          <a:p>
            <a:r>
              <a:rPr kumimoji="1" lang="ja-JP" altLang="en-US" dirty="0"/>
              <a:t>コンテンツブラウザでブラウズできる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F7B9C72-1582-4522-B6EE-3B6005F91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6CEEB5A-485D-4371-A2F4-131C85A61FE7}"/>
              </a:ext>
            </a:extLst>
          </p:cNvPr>
          <p:cNvSpPr txBox="1"/>
          <p:nvPr/>
        </p:nvSpPr>
        <p:spPr>
          <a:xfrm>
            <a:off x="521934" y="3380197"/>
            <a:ext cx="37465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① コンテンツブラウザ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で「</a:t>
            </a:r>
            <a:r>
              <a:rPr kumimoji="1" lang="en-US" altLang="ja-JP" sz="20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StarterContent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」を開く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E17EE89-4B07-4A88-B584-3CDC3CBF633E}"/>
              </a:ext>
            </a:extLst>
          </p:cNvPr>
          <p:cNvSpPr txBox="1"/>
          <p:nvPr/>
        </p:nvSpPr>
        <p:spPr>
          <a:xfrm>
            <a:off x="4488945" y="3483163"/>
            <a:ext cx="3861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② いくつかのフォルダが現れる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2721F69-DC06-46FF-AD96-5E2DCFADE2EB}"/>
              </a:ext>
            </a:extLst>
          </p:cNvPr>
          <p:cNvSpPr txBox="1"/>
          <p:nvPr/>
        </p:nvSpPr>
        <p:spPr>
          <a:xfrm>
            <a:off x="4319027" y="6184970"/>
            <a:ext cx="4031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④ 「</a:t>
            </a:r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Textures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」のフォルダには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テクスチャがある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A55D615-74DD-4426-A81A-824B76FAC9F8}"/>
              </a:ext>
            </a:extLst>
          </p:cNvPr>
          <p:cNvSpPr txBox="1"/>
          <p:nvPr/>
        </p:nvSpPr>
        <p:spPr>
          <a:xfrm>
            <a:off x="321845" y="6157730"/>
            <a:ext cx="3866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③ 「</a:t>
            </a:r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Shapes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」のフォルダには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シェイプがある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44F32DB3-B9FA-4734-9DEB-0157508DE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69" y="1303940"/>
            <a:ext cx="3320715" cy="2082867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5B2F377-C83E-4166-853B-604D842205E3}"/>
              </a:ext>
            </a:extLst>
          </p:cNvPr>
          <p:cNvSpPr/>
          <p:nvPr/>
        </p:nvSpPr>
        <p:spPr>
          <a:xfrm>
            <a:off x="569686" y="2678809"/>
            <a:ext cx="645504" cy="6358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D9D649D-E177-4F4A-8F36-53D0FDBA1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081" y="1303940"/>
            <a:ext cx="3406997" cy="2070898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C469C95-9D69-4FFA-A8D0-B2D133F33A29}"/>
              </a:ext>
            </a:extLst>
          </p:cNvPr>
          <p:cNvSpPr/>
          <p:nvPr/>
        </p:nvSpPr>
        <p:spPr>
          <a:xfrm>
            <a:off x="4606238" y="2678809"/>
            <a:ext cx="2763104" cy="69602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2DE54EA7-F966-4180-9A7D-7D85519B1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35" y="4049995"/>
            <a:ext cx="3393650" cy="2062785"/>
          </a:xfrm>
          <a:prstGeom prst="rect">
            <a:avLst/>
          </a:prstGeom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2781648-B1B2-4189-AD2D-2471D62CA5DC}"/>
              </a:ext>
            </a:extLst>
          </p:cNvPr>
          <p:cNvSpPr/>
          <p:nvPr/>
        </p:nvSpPr>
        <p:spPr>
          <a:xfrm>
            <a:off x="521934" y="5272497"/>
            <a:ext cx="2618308" cy="84028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00C30DB3-7EB2-4308-A9A0-04693D092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991598"/>
            <a:ext cx="3445078" cy="2142534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2536801-1EB8-4A7E-B3FA-23C812AF02FC}"/>
              </a:ext>
            </a:extLst>
          </p:cNvPr>
          <p:cNvSpPr/>
          <p:nvPr/>
        </p:nvSpPr>
        <p:spPr>
          <a:xfrm>
            <a:off x="4552448" y="5340111"/>
            <a:ext cx="2816893" cy="79402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1745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4A5DE441-2837-4AD8-AB77-7A5C40834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2" y="1235231"/>
            <a:ext cx="9144000" cy="4898397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C57F04C-D9EC-493B-B73D-F99DE3FF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4F5853-D9F7-4A29-8B49-ECC1CE831DE0}"/>
              </a:ext>
            </a:extLst>
          </p:cNvPr>
          <p:cNvSpPr txBox="1"/>
          <p:nvPr/>
        </p:nvSpPr>
        <p:spPr>
          <a:xfrm>
            <a:off x="110653" y="634580"/>
            <a:ext cx="2608406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モードタブ</a:t>
            </a:r>
            <a:endParaRPr kumimoji="1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さまざまなモードの切り替え</a:t>
            </a: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0C852C7-264B-494F-B665-BD45B435CE2A}"/>
              </a:ext>
            </a:extLst>
          </p:cNvPr>
          <p:cNvSpPr/>
          <p:nvPr/>
        </p:nvSpPr>
        <p:spPr bwMode="auto">
          <a:xfrm>
            <a:off x="35582" y="1259915"/>
            <a:ext cx="1732595" cy="507831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B909038-8308-4062-843E-0E8631BC9E1C}"/>
              </a:ext>
            </a:extLst>
          </p:cNvPr>
          <p:cNvSpPr txBox="1"/>
          <p:nvPr/>
        </p:nvSpPr>
        <p:spPr>
          <a:xfrm>
            <a:off x="5839527" y="918852"/>
            <a:ext cx="3127779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アウトライナー</a:t>
            </a:r>
            <a:endParaRPr kumimoji="0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すべてのアクターを階層構造で表示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02115BD-4081-4B45-8697-24B1427D067B}"/>
              </a:ext>
            </a:extLst>
          </p:cNvPr>
          <p:cNvSpPr/>
          <p:nvPr/>
        </p:nvSpPr>
        <p:spPr bwMode="auto">
          <a:xfrm>
            <a:off x="7345240" y="1517218"/>
            <a:ext cx="1798759" cy="1164813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5C50C6-994E-49A3-BAF6-647348212F14}"/>
              </a:ext>
            </a:extLst>
          </p:cNvPr>
          <p:cNvSpPr/>
          <p:nvPr/>
        </p:nvSpPr>
        <p:spPr bwMode="auto">
          <a:xfrm>
            <a:off x="7285122" y="2682031"/>
            <a:ext cx="1840007" cy="2658751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88F9B3B-3E69-43BB-AB65-0947A046BB72}"/>
              </a:ext>
            </a:extLst>
          </p:cNvPr>
          <p:cNvSpPr/>
          <p:nvPr/>
        </p:nvSpPr>
        <p:spPr bwMode="auto">
          <a:xfrm>
            <a:off x="1407695" y="1911143"/>
            <a:ext cx="5931569" cy="2658751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AD9AB6-618A-4B36-A2D0-7D736B6C426B}"/>
              </a:ext>
            </a:extLst>
          </p:cNvPr>
          <p:cNvSpPr txBox="1"/>
          <p:nvPr/>
        </p:nvSpPr>
        <p:spPr>
          <a:xfrm>
            <a:off x="2782169" y="2682031"/>
            <a:ext cx="3485249" cy="71558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ビューポート</a:t>
            </a:r>
            <a:endParaRPr kumimoji="1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ゲームプレイ中は，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「</a:t>
            </a:r>
            <a:r>
              <a:rPr kumimoji="0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W</a:t>
            </a: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」，「</a:t>
            </a:r>
            <a:r>
              <a:rPr kumimoji="0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A</a:t>
            </a: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」，「</a:t>
            </a:r>
            <a:r>
              <a:rPr kumimoji="0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S</a:t>
            </a: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」，「</a:t>
            </a:r>
            <a:r>
              <a:rPr kumimoji="0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D</a:t>
            </a: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」などで操作</a:t>
            </a: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F849ACF-58A0-487D-8FF6-2A32C400135C}"/>
              </a:ext>
            </a:extLst>
          </p:cNvPr>
          <p:cNvSpPr/>
          <p:nvPr/>
        </p:nvSpPr>
        <p:spPr bwMode="auto">
          <a:xfrm>
            <a:off x="25130" y="4575768"/>
            <a:ext cx="7259992" cy="1482132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70C248-57AB-4EA6-BB45-4D218DC88DAA}"/>
              </a:ext>
            </a:extLst>
          </p:cNvPr>
          <p:cNvSpPr txBox="1"/>
          <p:nvPr/>
        </p:nvSpPr>
        <p:spPr>
          <a:xfrm>
            <a:off x="6117655" y="4331918"/>
            <a:ext cx="295465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詳細タブ</a:t>
            </a:r>
            <a:endParaRPr kumimoji="0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アクターの詳細情報の編集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アクターの移動・回転・スケール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編集可能なプロパティの編集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7B3BFC8-CB67-497F-9013-F13227A7B44F}"/>
              </a:ext>
            </a:extLst>
          </p:cNvPr>
          <p:cNvSpPr txBox="1"/>
          <p:nvPr/>
        </p:nvSpPr>
        <p:spPr>
          <a:xfrm>
            <a:off x="2800637" y="4750559"/>
            <a:ext cx="2435282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コンテンツブラウザ</a:t>
            </a:r>
            <a:endParaRPr kumimoji="0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コンテンツアセットの編集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201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E957CAE-B541-4993-9BF8-814A165C7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57" y="1637834"/>
            <a:ext cx="7759700" cy="480843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A53F09-5D5F-4E4D-A81E-870459F38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スターターコンテンツを用いたシェイプの追加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5E2F94E-B4B7-4292-AA72-880169A5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E0A3243E-9667-424A-80FE-BD7B0679E918}"/>
              </a:ext>
            </a:extLst>
          </p:cNvPr>
          <p:cNvSpPr txBox="1">
            <a:spLocks/>
          </p:cNvSpPr>
          <p:nvPr/>
        </p:nvSpPr>
        <p:spPr>
          <a:xfrm>
            <a:off x="406947" y="737062"/>
            <a:ext cx="8394730" cy="115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b="1" dirty="0"/>
              <a:t>コンテンツブラウザ</a:t>
            </a:r>
            <a:r>
              <a:rPr lang="ja-JP" altLang="en-US" dirty="0"/>
              <a:t>で</a:t>
            </a:r>
            <a:r>
              <a:rPr lang="en-US" altLang="ja-JP" b="1" u="sng" dirty="0"/>
              <a:t> Shapes </a:t>
            </a:r>
            <a:r>
              <a:rPr lang="ja-JP" altLang="en-US" b="1" u="sng" dirty="0"/>
              <a:t>を選び</a:t>
            </a:r>
            <a:r>
              <a:rPr lang="ja-JP" altLang="en-US" dirty="0"/>
              <a:t>，ビューポートにドラッグ＆ドロップ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DEF950D-9FA2-4B66-A4B1-CE4D1A5B5930}"/>
              </a:ext>
            </a:extLst>
          </p:cNvPr>
          <p:cNvSpPr/>
          <p:nvPr/>
        </p:nvSpPr>
        <p:spPr>
          <a:xfrm>
            <a:off x="1911294" y="4815513"/>
            <a:ext cx="1384355" cy="154083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7072752E-7044-432E-8A03-97131AEAC535}"/>
              </a:ext>
            </a:extLst>
          </p:cNvPr>
          <p:cNvCxnSpPr>
            <a:cxnSpLocks/>
          </p:cNvCxnSpPr>
          <p:nvPr/>
        </p:nvCxnSpPr>
        <p:spPr>
          <a:xfrm flipV="1">
            <a:off x="2603471" y="4042052"/>
            <a:ext cx="127029" cy="7734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329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8-3. </a:t>
            </a:r>
            <a:r>
              <a:rPr lang="ja-JP" altLang="en-US" dirty="0"/>
              <a:t>編集時のビューポートの操作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3869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7122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視線方向へ</a:t>
            </a:r>
            <a:r>
              <a:rPr kumimoji="1" lang="ja-JP" altLang="en-US" dirty="0"/>
              <a:t>の前進後退：マウスホイールの回転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C06399E-71EF-47EB-8ACD-D3B76AA7C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484" y="700168"/>
            <a:ext cx="4603727" cy="191485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3991D35-A6E9-47D0-AF28-B9044DCBA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941" y="2757907"/>
            <a:ext cx="4649270" cy="191485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9726A5E-851B-4B90-B618-B913B4617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941" y="4866774"/>
            <a:ext cx="4633037" cy="191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5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71225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ビューポートの前進後退：マウスホイール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8" y="1388256"/>
            <a:ext cx="4328336" cy="258684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820" y="1388256"/>
            <a:ext cx="4392529" cy="258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63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1031472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ビューポートのパン，チルト：</a:t>
            </a:r>
            <a:br>
              <a:rPr kumimoji="1" lang="en-US" altLang="ja-JP" dirty="0"/>
            </a:br>
            <a:r>
              <a:rPr kumimoji="1" lang="ja-JP" altLang="en-US" dirty="0"/>
              <a:t>マウスの右ボタンを押しながらマウス移動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227" y="2994505"/>
            <a:ext cx="2964977" cy="179718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087" y="2974165"/>
            <a:ext cx="3037825" cy="181704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9" y="2999007"/>
            <a:ext cx="3023851" cy="180198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3228" y="1213406"/>
            <a:ext cx="2964978" cy="175065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3227" y="4836358"/>
            <a:ext cx="3009429" cy="179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31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1031472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ビューポートのパン，前進後退：</a:t>
            </a:r>
            <a:br>
              <a:rPr kumimoji="1" lang="en-US" altLang="ja-JP" dirty="0"/>
            </a:br>
            <a:r>
              <a:rPr kumimoji="1" lang="ja-JP" altLang="en-US" dirty="0"/>
              <a:t>マウスの左ボタンを押しながらマウス移動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216" y="3080516"/>
            <a:ext cx="3035351" cy="178519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216" y="1222630"/>
            <a:ext cx="3116544" cy="183573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216" y="4910015"/>
            <a:ext cx="3035351" cy="1811461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80517"/>
            <a:ext cx="2982092" cy="1785198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3691" y="3058365"/>
            <a:ext cx="3080309" cy="182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05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8-4</a:t>
            </a:r>
            <a:r>
              <a:rPr kumimoji="1" lang="en-US" altLang="ja-JP" dirty="0"/>
              <a:t>. </a:t>
            </a:r>
            <a:r>
              <a:rPr lang="ja-JP" altLang="en-US" dirty="0"/>
              <a:t>アクタの移動，回転，拡大縮小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892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アクタの移動，回転，拡大縮小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b="1" dirty="0">
                <a:solidFill>
                  <a:srgbClr val="C00000"/>
                </a:solidFill>
              </a:rPr>
              <a:t>アクタ</a:t>
            </a:r>
            <a:r>
              <a:rPr lang="ja-JP" altLang="en-US" dirty="0"/>
              <a:t>を選択すると，ツール（３種類）のいずれかが表示される．</a:t>
            </a:r>
            <a:endParaRPr lang="en-US" altLang="ja-JP" dirty="0"/>
          </a:p>
          <a:p>
            <a:pPr lvl="1"/>
            <a:r>
              <a:rPr kumimoji="1" lang="ja-JP" altLang="en-US" dirty="0"/>
              <a:t>移動ツール</a:t>
            </a:r>
            <a:endParaRPr kumimoji="1" lang="en-US" altLang="ja-JP" dirty="0"/>
          </a:p>
          <a:p>
            <a:pPr lvl="1"/>
            <a:r>
              <a:rPr lang="ja-JP" altLang="en-US" dirty="0"/>
              <a:t>回転ツール</a:t>
            </a:r>
            <a:endParaRPr lang="en-US" altLang="ja-JP" dirty="0"/>
          </a:p>
          <a:p>
            <a:pPr lvl="1"/>
            <a:r>
              <a:rPr kumimoji="1" lang="ja-JP" altLang="en-US" dirty="0"/>
              <a:t>拡大縮小ツール</a:t>
            </a:r>
            <a:endParaRPr kumimoji="1" lang="en-US" altLang="ja-JP" dirty="0"/>
          </a:p>
          <a:p>
            <a:r>
              <a:rPr lang="ja-JP" altLang="en-US" dirty="0"/>
              <a:t>「詳細タブ」で，</a:t>
            </a:r>
            <a:r>
              <a:rPr lang="ja-JP" altLang="en-US" b="1" dirty="0">
                <a:solidFill>
                  <a:srgbClr val="C00000"/>
                </a:solidFill>
              </a:rPr>
              <a:t>アクタ</a:t>
            </a:r>
            <a:r>
              <a:rPr lang="ja-JP" altLang="en-US" dirty="0"/>
              <a:t>の属性を確認，変更できる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84153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074669" cy="891772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アクターの</a:t>
            </a:r>
            <a:r>
              <a:rPr lang="ja-JP" altLang="en-US" dirty="0"/>
              <a:t>移動</a:t>
            </a:r>
            <a:r>
              <a:rPr kumimoji="1" lang="ja-JP" altLang="en-US" dirty="0"/>
              <a:t>：アクターを選択ののち，</a:t>
            </a:r>
            <a:br>
              <a:rPr kumimoji="1" lang="en-US" altLang="ja-JP" dirty="0"/>
            </a:br>
            <a:r>
              <a:rPr lang="ja-JP" altLang="en-US" dirty="0"/>
              <a:t>移動ツールで移動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28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1992193"/>
            <a:ext cx="4050130" cy="323010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933514" y="5416426"/>
            <a:ext cx="3005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アクターを選択すると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移動ツール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が表示される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446" y="1992193"/>
            <a:ext cx="3951108" cy="323010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248339" y="5416426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移動ツール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の赤，緑，青の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矢印を用いて移動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938778" y="2284111"/>
            <a:ext cx="1909322" cy="227836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650000" y="3138062"/>
            <a:ext cx="1746514" cy="181493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9495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7"/>
            <a:ext cx="8074669" cy="1206097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アクターの回転：アクターを選択ののち，</a:t>
            </a:r>
            <a:br>
              <a:rPr kumimoji="1" lang="en-US" altLang="ja-JP" dirty="0"/>
            </a:br>
            <a:r>
              <a:rPr kumimoji="1" lang="en-US" altLang="ja-JP" dirty="0"/>
              <a:t>E</a:t>
            </a:r>
            <a:r>
              <a:rPr kumimoji="1" lang="ja-JP" altLang="en-US" dirty="0"/>
              <a:t> キー（またはメニュー）で，回転ツール</a:t>
            </a:r>
            <a:r>
              <a:rPr lang="ja-JP" altLang="en-US" dirty="0"/>
              <a:t>に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33514" y="5416426"/>
            <a:ext cx="35189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アクターを選択ののち，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E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キーか，メニューで「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回転</a:t>
            </a:r>
            <a:endParaRPr kumimoji="1" lang="en-US" altLang="ja-JP" sz="20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ツール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」を選ぶ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41370" y="6002408"/>
            <a:ext cx="3005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回転ツール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の赤，緑，青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を用いて回転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510521"/>
            <a:ext cx="3124201" cy="3776507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1981200" y="3333749"/>
            <a:ext cx="1733550" cy="188854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304925" y="1445202"/>
            <a:ext cx="504825" cy="5469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179" y="1353414"/>
            <a:ext cx="2148335" cy="220310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0179" y="3661419"/>
            <a:ext cx="2221271" cy="229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51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ja-JP" b="1" dirty="0"/>
              <a:t>Unreal Engine </a:t>
            </a:r>
            <a:r>
              <a:rPr lang="ja-JP" altLang="en-US" b="1" dirty="0"/>
              <a:t>の起動</a:t>
            </a:r>
            <a:r>
              <a:rPr lang="ja-JP" altLang="en-US" dirty="0"/>
              <a:t>と</a:t>
            </a:r>
            <a:r>
              <a:rPr lang="ja-JP" altLang="en-US" b="1" dirty="0">
                <a:solidFill>
                  <a:srgbClr val="C00000"/>
                </a:solidFill>
              </a:rPr>
              <a:t>ブループリント</a:t>
            </a:r>
            <a:r>
              <a:rPr kumimoji="1" lang="ja-JP" altLang="en-US" b="1" dirty="0">
                <a:solidFill>
                  <a:srgbClr val="C00000"/>
                </a:solidFill>
              </a:rPr>
              <a:t>プロジェクト</a:t>
            </a:r>
            <a:r>
              <a:rPr kumimoji="1" lang="ja-JP" altLang="en-US" dirty="0"/>
              <a:t>の作成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b="1" dirty="0">
                <a:solidFill>
                  <a:srgbClr val="C00000"/>
                </a:solidFill>
              </a:rPr>
              <a:t>シェイプ</a:t>
            </a:r>
            <a:r>
              <a:rPr kumimoji="1" lang="ja-JP" altLang="en-US" dirty="0"/>
              <a:t>の追加，</a:t>
            </a:r>
            <a:r>
              <a:rPr lang="ja-JP" altLang="en-US" dirty="0"/>
              <a:t>削除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dirty="0"/>
              <a:t>編集時の</a:t>
            </a:r>
            <a:r>
              <a:rPr lang="ja-JP" altLang="en-US" b="1" dirty="0">
                <a:solidFill>
                  <a:srgbClr val="C00000"/>
                </a:solidFill>
              </a:rPr>
              <a:t>ビューポート</a:t>
            </a:r>
            <a:r>
              <a:rPr lang="ja-JP" altLang="en-US" dirty="0"/>
              <a:t>の操作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b="1" dirty="0">
                <a:solidFill>
                  <a:srgbClr val="C00000"/>
                </a:solidFill>
              </a:rPr>
              <a:t>アクタ</a:t>
            </a:r>
            <a:r>
              <a:rPr lang="ja-JP" altLang="en-US" dirty="0"/>
              <a:t>の移動，回転，拡大縮小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en-US" altLang="ja-JP" b="1" dirty="0">
                <a:solidFill>
                  <a:srgbClr val="C00000"/>
                </a:solidFill>
              </a:rPr>
              <a:t>Player Start</a:t>
            </a:r>
          </a:p>
          <a:p>
            <a:pPr marL="514350" indent="-514350">
              <a:buFont typeface="+mj-lt"/>
              <a:buAutoNum type="arabicPeriod"/>
            </a:pPr>
            <a:r>
              <a:rPr lang="ja-JP" altLang="en-US" b="1" dirty="0">
                <a:solidFill>
                  <a:srgbClr val="C00000"/>
                </a:solidFill>
              </a:rPr>
              <a:t>物理シミュレーション</a:t>
            </a:r>
            <a:endParaRPr lang="en-US" altLang="ja-JP" b="1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ja-JP" altLang="en-US" b="1" dirty="0">
                <a:solidFill>
                  <a:srgbClr val="C00000"/>
                </a:solidFill>
              </a:rPr>
              <a:t>レベルブループリント</a:t>
            </a:r>
            <a:endParaRPr kumimoji="1" lang="ja-JP" altLang="en-US" b="1" dirty="0">
              <a:solidFill>
                <a:srgbClr val="C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4951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45" y="1464334"/>
            <a:ext cx="4076763" cy="386888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7"/>
            <a:ext cx="8074669" cy="1206097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アクターの拡大縮小：アクターを選択ののち，</a:t>
            </a:r>
            <a:br>
              <a:rPr kumimoji="1" lang="en-US" altLang="ja-JP" dirty="0"/>
            </a:br>
            <a:r>
              <a:rPr kumimoji="1" lang="en-US" altLang="ja-JP" dirty="0"/>
              <a:t>R</a:t>
            </a:r>
            <a:r>
              <a:rPr kumimoji="1" lang="ja-JP" altLang="en-US" dirty="0"/>
              <a:t> キー（またはメニュー）で，スケールツール</a:t>
            </a:r>
            <a:r>
              <a:rPr lang="ja-JP" altLang="en-US" dirty="0"/>
              <a:t>に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33514" y="5416426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アクターを選択ののち，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R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キーか，メニューで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スケールツール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」を選ぶ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41370" y="6002408"/>
            <a:ext cx="35189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スケールツール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の赤，緑，青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を用いて拡大縮小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981200" y="3333749"/>
            <a:ext cx="1733550" cy="188854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600200" y="1381124"/>
            <a:ext cx="504825" cy="5469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015" y="1197634"/>
            <a:ext cx="2023737" cy="227922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683" y="3557277"/>
            <a:ext cx="1438286" cy="236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45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7707730" cy="1063222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位置，回転，拡大縮小は，「詳細」でも操作できる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31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35" y="1535897"/>
            <a:ext cx="8876549" cy="401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63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グリッドスナップ値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メニューで設定．移動，回転，拡大縮小のグリッドスナップの単位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32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18" y="2278853"/>
            <a:ext cx="7623903" cy="1321597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2571750" y="2207550"/>
            <a:ext cx="4495800" cy="7737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14246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01" y="1995478"/>
            <a:ext cx="4699848" cy="389097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アクターの複製 </a:t>
            </a:r>
            <a:r>
              <a:rPr lang="en-US" altLang="ja-JP" dirty="0"/>
              <a:t>(Clone)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アンドゥは，メニューで</a:t>
            </a:r>
            <a:r>
              <a:rPr lang="ja-JP" altLang="en-US" dirty="0"/>
              <a:t>「編集」，</a:t>
            </a:r>
            <a:r>
              <a:rPr kumimoji="1" lang="ja-JP" altLang="en-US" dirty="0"/>
              <a:t>「複製」を選ぶか，</a:t>
            </a:r>
            <a:r>
              <a:rPr lang="en-US" altLang="ja-JP" dirty="0"/>
              <a:t>  [CTRL] + w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847726" y="2359951"/>
            <a:ext cx="1074069" cy="4876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23902" y="4942387"/>
            <a:ext cx="4151998" cy="54337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267" y="1974539"/>
            <a:ext cx="3807792" cy="391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720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アンド</a:t>
            </a:r>
            <a:r>
              <a:rPr lang="ja-JP" altLang="en-US" dirty="0"/>
              <a:t>ゥ</a:t>
            </a:r>
            <a:r>
              <a:rPr kumimoji="1" lang="ja-JP" altLang="en-US" dirty="0"/>
              <a:t> </a:t>
            </a:r>
            <a:r>
              <a:rPr kumimoji="1" lang="en-US" altLang="ja-JP" dirty="0"/>
              <a:t>(Undo)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アンドゥは，メニューで</a:t>
            </a:r>
            <a:r>
              <a:rPr lang="ja-JP" altLang="en-US" dirty="0"/>
              <a:t>「編集」，</a:t>
            </a:r>
            <a:r>
              <a:rPr kumimoji="1" lang="ja-JP" altLang="en-US" dirty="0"/>
              <a:t>「アンドゥ」を選ぶか，</a:t>
            </a:r>
            <a:r>
              <a:rPr lang="en-US" altLang="ja-JP" dirty="0"/>
              <a:t>  [CTRL] z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34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657" y="2284100"/>
            <a:ext cx="6714192" cy="2935599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2019300" y="2807625"/>
            <a:ext cx="1609725" cy="6404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257425" y="3607697"/>
            <a:ext cx="5505450" cy="6404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04624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8-5</a:t>
            </a:r>
            <a:r>
              <a:rPr kumimoji="1" lang="en-US" altLang="ja-JP" dirty="0"/>
              <a:t>. </a:t>
            </a:r>
            <a:r>
              <a:rPr kumimoji="1" lang="ja-JP" altLang="en-US" dirty="0"/>
              <a:t>プレイヤーのスタート</a:t>
            </a:r>
            <a:br>
              <a:rPr kumimoji="1" lang="en-US" altLang="ja-JP" dirty="0"/>
            </a:br>
            <a:r>
              <a:rPr kumimoji="1" lang="ja-JP" altLang="en-US" dirty="0"/>
              <a:t>（</a:t>
            </a:r>
            <a:r>
              <a:rPr lang="en-US" altLang="ja-JP" dirty="0"/>
              <a:t>Player Start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45453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Player Start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36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435" y="1398566"/>
            <a:ext cx="5473622" cy="3161831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4552449" y="2231571"/>
            <a:ext cx="1370870" cy="3041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674248" y="2218431"/>
            <a:ext cx="1250381" cy="193991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878167" y="4731649"/>
            <a:ext cx="7077129" cy="21263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1" dirty="0">
                <a:solidFill>
                  <a:srgbClr val="C00000"/>
                </a:solidFill>
              </a:rPr>
              <a:t>Player Start </a:t>
            </a:r>
            <a:r>
              <a:rPr lang="ja-JP" altLang="en-US" dirty="0"/>
              <a:t>は，ゲームプレイ中にユーザの代理となる</a:t>
            </a:r>
            <a:r>
              <a:rPr lang="ja-JP" altLang="en-US" b="1" dirty="0">
                <a:solidFill>
                  <a:srgbClr val="C00000"/>
                </a:solidFill>
              </a:rPr>
              <a:t>アクタ</a:t>
            </a:r>
            <a:endParaRPr lang="en-US" altLang="ja-JP" b="1" dirty="0">
              <a:solidFill>
                <a:srgbClr val="C00000"/>
              </a:solidFill>
            </a:endParaRPr>
          </a:p>
          <a:p>
            <a:r>
              <a:rPr lang="ja-JP" altLang="en-US" b="1" dirty="0"/>
              <a:t>アウトライナ</a:t>
            </a:r>
            <a:r>
              <a:rPr lang="ja-JP" altLang="en-US" dirty="0"/>
              <a:t>では</a:t>
            </a:r>
            <a:r>
              <a:rPr lang="ja-JP" altLang="en-US" b="1" dirty="0"/>
              <a:t>「</a:t>
            </a:r>
            <a:r>
              <a:rPr lang="en-US" altLang="ja-JP" b="1" dirty="0"/>
              <a:t>Player Start</a:t>
            </a:r>
            <a:r>
              <a:rPr lang="ja-JP" altLang="en-US" b="1" dirty="0"/>
              <a:t>」</a:t>
            </a:r>
            <a:r>
              <a:rPr lang="ja-JP" altLang="en-US" dirty="0"/>
              <a:t>と表示される</a:t>
            </a:r>
            <a:endParaRPr lang="en-US" altLang="ja-JP" dirty="0"/>
          </a:p>
          <a:p>
            <a:r>
              <a:rPr lang="ja-JP" altLang="en-US" b="1" dirty="0"/>
              <a:t>位置</a:t>
            </a:r>
            <a:r>
              <a:rPr lang="ja-JP" altLang="en-US" dirty="0"/>
              <a:t>，</a:t>
            </a:r>
            <a:r>
              <a:rPr lang="ja-JP" altLang="en-US" b="1" dirty="0"/>
              <a:t>向き</a:t>
            </a:r>
            <a:r>
              <a:rPr lang="ja-JP" altLang="en-US" dirty="0"/>
              <a:t>がある</a:t>
            </a:r>
          </a:p>
        </p:txBody>
      </p:sp>
    </p:spTree>
    <p:extLst>
      <p:ext uri="{BB962C8B-B14F-4D97-AF65-F5344CB8AC3E}">
        <p14:creationId xmlns:p14="http://schemas.microsoft.com/office/powerpoint/2010/main" val="1694872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37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477" y="458255"/>
            <a:ext cx="4527122" cy="2562301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5031821" y="543982"/>
            <a:ext cx="480215" cy="5048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477" y="3808308"/>
            <a:ext cx="4596684" cy="2648766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2126695" y="4279000"/>
            <a:ext cx="3640465" cy="217807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1" name="下矢印 10"/>
          <p:cNvSpPr/>
          <p:nvPr/>
        </p:nvSpPr>
        <p:spPr>
          <a:xfrm>
            <a:off x="2840070" y="3176936"/>
            <a:ext cx="381467" cy="5778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下矢印 11"/>
          <p:cNvSpPr/>
          <p:nvPr/>
        </p:nvSpPr>
        <p:spPr>
          <a:xfrm flipV="1">
            <a:off x="3682477" y="3102194"/>
            <a:ext cx="381467" cy="6011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07563" y="176148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編集中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6215" y="4809525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ゲーム</a:t>
            </a:r>
            <a:endParaRPr kumimoji="1" lang="en-US" altLang="ja-JP" dirty="0"/>
          </a:p>
          <a:p>
            <a:r>
              <a:rPr kumimoji="1" lang="ja-JP" altLang="en-US" dirty="0"/>
              <a:t>プレイ中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767161" y="4639706"/>
            <a:ext cx="34417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Player Start </a:t>
            </a:r>
            <a:r>
              <a:rPr kumimoji="1" lang="ja-JP" altLang="en-US" dirty="0"/>
              <a:t>の視点</a:t>
            </a:r>
            <a:endParaRPr kumimoji="1" lang="en-US" altLang="ja-JP" dirty="0"/>
          </a:p>
          <a:p>
            <a:r>
              <a:rPr lang="ja-JP" altLang="en-US" dirty="0"/>
              <a:t>パン，チルト：マウス操作</a:t>
            </a:r>
            <a:endParaRPr lang="en-US" altLang="ja-JP" dirty="0"/>
          </a:p>
          <a:p>
            <a:r>
              <a:rPr kumimoji="1" lang="ja-JP" altLang="en-US" dirty="0"/>
              <a:t>前進後退，左右：</a:t>
            </a:r>
            <a:r>
              <a:rPr kumimoji="1" lang="en-US" altLang="ja-JP" dirty="0"/>
              <a:t>W, S, A, D </a:t>
            </a:r>
            <a:r>
              <a:rPr kumimoji="1" lang="ja-JP" altLang="en-US" dirty="0"/>
              <a:t>キー</a:t>
            </a:r>
          </a:p>
          <a:p>
            <a:endParaRPr kumimoji="1" lang="en-US" altLang="ja-JP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440066" y="156108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編集者の視点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349991" y="3102194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「プレイ」</a:t>
            </a:r>
            <a:endParaRPr kumimoji="1" lang="en-US" altLang="ja-JP" dirty="0"/>
          </a:p>
          <a:p>
            <a:r>
              <a:rPr kumimoji="1" lang="ja-JP" altLang="en-US" dirty="0"/>
              <a:t>をクリック</a:t>
            </a:r>
            <a:endParaRPr kumimoji="1" lang="en-US" altLang="ja-JP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128329" y="3240693"/>
            <a:ext cx="1038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ESC </a:t>
            </a:r>
            <a:r>
              <a:rPr kumimoji="1" lang="ja-JP" altLang="en-US" dirty="0"/>
              <a:t>キー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699029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8-6. </a:t>
            </a:r>
            <a:r>
              <a:rPr lang="ja-JP" altLang="en-US" dirty="0"/>
              <a:t>物理シミュレーション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64127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0529CD7E-384D-4DB0-BE7E-CEBDFF4FA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304" y="1724333"/>
            <a:ext cx="5408290" cy="481458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物理シミュレーション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① </a:t>
            </a:r>
            <a:r>
              <a:rPr kumimoji="1" lang="ja-JP" altLang="en-US" dirty="0"/>
              <a:t>アクターを選び，「</a:t>
            </a:r>
            <a:r>
              <a:rPr lang="ja-JP" altLang="en-US" b="1" dirty="0"/>
              <a:t>物理</a:t>
            </a:r>
            <a:r>
              <a:rPr lang="ja-JP" altLang="en-US" dirty="0"/>
              <a:t> </a:t>
            </a:r>
            <a:r>
              <a:rPr lang="en-US" altLang="ja-JP" dirty="0"/>
              <a:t>(</a:t>
            </a:r>
            <a:r>
              <a:rPr kumimoji="1" lang="en-US" altLang="ja-JP" dirty="0"/>
              <a:t>Physics)</a:t>
            </a:r>
            <a:r>
              <a:rPr kumimoji="1" lang="ja-JP" altLang="en-US" dirty="0"/>
              <a:t>」の下の「</a:t>
            </a:r>
            <a:r>
              <a:rPr kumimoji="1" lang="en-US" altLang="ja-JP" b="1" dirty="0"/>
              <a:t>Simulate Physics</a:t>
            </a:r>
            <a:r>
              <a:rPr kumimoji="1" lang="ja-JP" altLang="en-US" dirty="0"/>
              <a:t>」を</a:t>
            </a:r>
            <a:r>
              <a:rPr kumimoji="1" lang="ja-JP" altLang="en-US" b="1" dirty="0"/>
              <a:t>チェック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39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4795726" y="5398621"/>
            <a:ext cx="1611424" cy="2062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795726" y="3387881"/>
            <a:ext cx="2297223" cy="2062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7282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8-1</a:t>
            </a:r>
            <a:r>
              <a:rPr kumimoji="1" lang="en-US" altLang="ja-JP" dirty="0"/>
              <a:t>. Unreal Engine </a:t>
            </a:r>
            <a:r>
              <a:rPr kumimoji="1" lang="ja-JP" altLang="en-US" dirty="0"/>
              <a:t>の起動とブループリント</a:t>
            </a:r>
            <a:r>
              <a:rPr lang="ja-JP" altLang="en-US" dirty="0"/>
              <a:t>プロジェクトの作成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73971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F03F030E-EC53-44AF-B07D-A9A4F4169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78" y="1974747"/>
            <a:ext cx="7639443" cy="398800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物理シミュレーション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② </a:t>
            </a:r>
            <a:r>
              <a:rPr lang="ja-JP" altLang="en-US" b="1" dirty="0"/>
              <a:t>アクター</a:t>
            </a:r>
            <a:r>
              <a:rPr lang="ja-JP" altLang="en-US" dirty="0"/>
              <a:t>を</a:t>
            </a:r>
            <a:r>
              <a:rPr lang="ja-JP" altLang="en-US" b="1" dirty="0"/>
              <a:t>移動</a:t>
            </a:r>
            <a:r>
              <a:rPr lang="ja-JP" altLang="en-US" dirty="0"/>
              <a:t>しておく（</a:t>
            </a:r>
            <a:r>
              <a:rPr kumimoji="1" lang="ja-JP" altLang="en-US" dirty="0"/>
              <a:t>アクター</a:t>
            </a:r>
            <a:r>
              <a:rPr lang="ja-JP" altLang="en-US" dirty="0"/>
              <a:t>の</a:t>
            </a:r>
            <a:r>
              <a:rPr lang="ja-JP" altLang="en-US" b="1" dirty="0"/>
              <a:t>最初の位置</a:t>
            </a:r>
            <a:r>
              <a:rPr lang="ja-JP" altLang="en-US" dirty="0"/>
              <a:t>になる）</a:t>
            </a:r>
            <a:endParaRPr kumimoji="1" lang="ja-JP" altLang="en-US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40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11426" y="2993747"/>
            <a:ext cx="1566974" cy="13750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294077" y="2746531"/>
            <a:ext cx="423974" cy="36496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96002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B2845922-0F95-4315-AEB4-D1B02AC4A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3771901"/>
            <a:ext cx="6220632" cy="304355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CDCCF27-83CD-40E2-9828-162EA22CE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0" y="1429233"/>
            <a:ext cx="6192416" cy="216573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物理シミュレーション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③ ゲームを開始して確認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41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5673741" y="2663803"/>
            <a:ext cx="1372391" cy="28259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043783" y="4552101"/>
            <a:ext cx="4880767" cy="217807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91006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8-7</a:t>
            </a:r>
            <a:r>
              <a:rPr kumimoji="1" lang="en-US" altLang="ja-JP" dirty="0"/>
              <a:t>. </a:t>
            </a:r>
            <a:r>
              <a:rPr lang="ja-JP" altLang="en-US" dirty="0"/>
              <a:t>レベルブループリント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96404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レベルブループリントの例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「</a:t>
            </a:r>
            <a:r>
              <a:rPr kumimoji="1" lang="en-US" altLang="ja-JP" b="1" dirty="0"/>
              <a:t>w</a:t>
            </a:r>
            <a:r>
              <a:rPr kumimoji="1" lang="ja-JP" altLang="en-US" dirty="0"/>
              <a:t>」キーが押されたとき，「</a:t>
            </a:r>
            <a:r>
              <a:rPr kumimoji="1" lang="en-US" altLang="ja-JP" dirty="0"/>
              <a:t>Hello</a:t>
            </a:r>
            <a:r>
              <a:rPr kumimoji="1" lang="ja-JP" altLang="en-US" dirty="0"/>
              <a:t>」と表示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43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609" y="2794157"/>
            <a:ext cx="2716631" cy="228923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78" y="2646128"/>
            <a:ext cx="5790044" cy="260971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139551" y="5527502"/>
            <a:ext cx="3518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レベルブループリントの画面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799390" y="5538834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プレイ画面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445884" y="1543472"/>
            <a:ext cx="64251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イベント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： 「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w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」キー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, Pressed</a:t>
            </a:r>
          </a:p>
          <a:p>
            <a:r>
              <a:rPr kumimoji="1"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アクション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： 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Print String</a:t>
            </a:r>
            <a:r>
              <a:rPr kumimoji="1" lang="ja-JP" altLang="en-US" sz="24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，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Hello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」と表示</a:t>
            </a:r>
          </a:p>
        </p:txBody>
      </p:sp>
    </p:spTree>
    <p:extLst>
      <p:ext uri="{BB962C8B-B14F-4D97-AF65-F5344CB8AC3E}">
        <p14:creationId xmlns:p14="http://schemas.microsoft.com/office/powerpoint/2010/main" val="30080497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レベルブループリント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b="1" dirty="0">
                <a:solidFill>
                  <a:srgbClr val="C00000"/>
                </a:solidFill>
              </a:rPr>
              <a:t>レベルノードプリント</a:t>
            </a:r>
            <a:r>
              <a:rPr kumimoji="1" lang="ja-JP" altLang="en-US" dirty="0"/>
              <a:t>の編集では，</a:t>
            </a:r>
            <a:r>
              <a:rPr kumimoji="1" lang="ja-JP" altLang="en-US" b="1" dirty="0"/>
              <a:t>ノードの作成</a:t>
            </a:r>
            <a:r>
              <a:rPr kumimoji="1" lang="ja-JP" altLang="en-US" dirty="0"/>
              <a:t>や，</a:t>
            </a:r>
            <a:r>
              <a:rPr kumimoji="1" lang="ja-JP" altLang="en-US" b="1" dirty="0"/>
              <a:t>ノード間の接続</a:t>
            </a:r>
            <a:r>
              <a:rPr kumimoji="1" lang="ja-JP" altLang="en-US" dirty="0"/>
              <a:t>を行う．</a:t>
            </a:r>
            <a:endParaRPr kumimoji="1" lang="en-US" altLang="ja-JP" dirty="0"/>
          </a:p>
          <a:p>
            <a:r>
              <a:rPr lang="ja-JP" altLang="en-US" dirty="0"/>
              <a:t>編集はビジュアルに行う</a:t>
            </a:r>
            <a:endParaRPr kumimoji="1" lang="en-US" altLang="ja-JP" dirty="0"/>
          </a:p>
          <a:p>
            <a:r>
              <a:rPr lang="ja-JP" altLang="en-US" b="1" dirty="0">
                <a:solidFill>
                  <a:srgbClr val="C00000"/>
                </a:solidFill>
              </a:rPr>
              <a:t>イベント</a:t>
            </a:r>
            <a:r>
              <a:rPr lang="ja-JP" altLang="en-US" dirty="0"/>
              <a:t>発生において，どのような振る舞いを行うか（</a:t>
            </a:r>
            <a:r>
              <a:rPr lang="ja-JP" altLang="en-US" b="1" dirty="0">
                <a:solidFill>
                  <a:srgbClr val="C00000"/>
                </a:solidFill>
              </a:rPr>
              <a:t>アクション</a:t>
            </a:r>
            <a:r>
              <a:rPr lang="ja-JP" altLang="en-US" dirty="0"/>
              <a:t>）を指定できる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78374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989FA2C7-CE69-4992-B81B-C39F7D4D7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75" y="1379541"/>
            <a:ext cx="8277650" cy="402610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レベルブループリントを開く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781161"/>
          </a:xfrm>
        </p:spPr>
        <p:txBody>
          <a:bodyPr/>
          <a:lstStyle/>
          <a:p>
            <a:r>
              <a:rPr kumimoji="1" lang="ja-JP" altLang="en-US" b="1" dirty="0">
                <a:solidFill>
                  <a:srgbClr val="C00000"/>
                </a:solidFill>
              </a:rPr>
              <a:t>レベルブループリント</a:t>
            </a:r>
            <a:r>
              <a:rPr kumimoji="1" lang="ja-JP" altLang="en-US" dirty="0"/>
              <a:t>を開くには，メニュー操作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45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5879120" y="1351018"/>
            <a:ext cx="1005951" cy="72442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888144" y="2863232"/>
            <a:ext cx="2509898" cy="40334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473338" y="5727934"/>
            <a:ext cx="8461208" cy="1095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dirty="0"/>
              <a:t>ゲームをプレイ中の場合には，</a:t>
            </a:r>
            <a:r>
              <a:rPr lang="ja-JP" altLang="en-US" b="1" dirty="0"/>
              <a:t>ゲームを終了してから</a:t>
            </a:r>
            <a:r>
              <a:rPr lang="ja-JP" altLang="en-US" dirty="0"/>
              <a:t>，レベルブループリントを開くこと</a:t>
            </a:r>
          </a:p>
        </p:txBody>
      </p:sp>
    </p:spTree>
    <p:extLst>
      <p:ext uri="{BB962C8B-B14F-4D97-AF65-F5344CB8AC3E}">
        <p14:creationId xmlns:p14="http://schemas.microsoft.com/office/powerpoint/2010/main" val="33396056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レベルブループリントの画面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46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E00946B-C7CA-4DE0-99C1-C5C7C3E13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11" y="785857"/>
            <a:ext cx="9138120" cy="542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67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レベルブループリントでノードの追加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65234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右クリックしたのち，ノードの種類を選ぶ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47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0" y="1558115"/>
            <a:ext cx="3369685" cy="209948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800544" y="3779324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右クリック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086205" y="3799966"/>
            <a:ext cx="50577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右クリックしたら「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検索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」の画面が出る．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検索により，候補を選ぶことができるよう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になる．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68" y="1558115"/>
            <a:ext cx="3451232" cy="2127702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4974078" y="2270423"/>
            <a:ext cx="1509272" cy="41562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609078" y="3258919"/>
            <a:ext cx="1699772" cy="41562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067994" y="5676896"/>
            <a:ext cx="1980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ノードを選ぶと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ノードが増える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FDE438F4-CF25-4C40-AE96-6946BE667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7107" y="4815629"/>
            <a:ext cx="3279425" cy="196262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938DBD5-B81F-4AA9-A6F8-0E57C8B37E70}"/>
              </a:ext>
            </a:extLst>
          </p:cNvPr>
          <p:cNvSpPr/>
          <p:nvPr/>
        </p:nvSpPr>
        <p:spPr>
          <a:xfrm>
            <a:off x="4672620" y="5682912"/>
            <a:ext cx="1126601" cy="70187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29359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0DFDB5EB-67C2-4881-8E52-9292383F4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950" y="2173813"/>
            <a:ext cx="3937202" cy="337837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キーボードイベント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48</a:t>
            </a:fld>
            <a:endParaRPr kumimoji="1" lang="ja-JP" altLang="en-US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321845" y="846253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レベルブループリントで，右クリックしたのち，「</a:t>
            </a:r>
            <a:r>
              <a:rPr lang="ja-JP" altLang="en-US" b="1" dirty="0"/>
              <a:t>インプット</a:t>
            </a:r>
            <a:r>
              <a:rPr lang="ja-JP" altLang="en-US" dirty="0"/>
              <a:t>」を展開，「</a:t>
            </a:r>
            <a:r>
              <a:rPr lang="ja-JP" altLang="en-US" b="1" dirty="0"/>
              <a:t>キーボードイベント</a:t>
            </a:r>
            <a:r>
              <a:rPr lang="ja-JP" altLang="en-US" dirty="0"/>
              <a:t>」を展開し，キーの種類を選ぶ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45" y="2048933"/>
            <a:ext cx="3369685" cy="209948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29098" y="4224753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レベルブループリントで，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右クリック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4056202" y="2834249"/>
            <a:ext cx="946897" cy="31229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161950" y="4704502"/>
            <a:ext cx="1369860" cy="29108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237" y="5619741"/>
            <a:ext cx="2357455" cy="1238259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4338237" y="6013348"/>
            <a:ext cx="1369860" cy="29108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980897" y="5913999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キーの種類を選ぶ</a:t>
            </a:r>
          </a:p>
        </p:txBody>
      </p:sp>
    </p:spTree>
    <p:extLst>
      <p:ext uri="{BB962C8B-B14F-4D97-AF65-F5344CB8AC3E}">
        <p14:creationId xmlns:p14="http://schemas.microsoft.com/office/powerpoint/2010/main" val="3050634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>
            <a:extLst>
              <a:ext uri="{FF2B5EF4-FFF2-40B4-BE49-F238E27FC236}">
                <a16:creationId xmlns:a16="http://schemas.microsoft.com/office/drawing/2014/main" id="{32171A7B-4BD7-465A-A1C8-725365A8A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575" y="4200396"/>
            <a:ext cx="3052325" cy="194194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E2E4458D-96F4-43AB-A2B2-21F4ECD7D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1" y="4262227"/>
            <a:ext cx="3842001" cy="160731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ノード間の接続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6523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ノード間の接続はマウス操作で行う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49</a:t>
            </a:fld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737542" y="3341197"/>
            <a:ext cx="4254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イベント </a:t>
            </a:r>
            <a:r>
              <a:rPr kumimoji="1" lang="en-US" altLang="ja-JP" sz="20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BeginPlay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の「実行」と，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Print String 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関数の「実行」をつないだところ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右矢印 13"/>
          <p:cNvSpPr/>
          <p:nvPr/>
        </p:nvSpPr>
        <p:spPr>
          <a:xfrm>
            <a:off x="4330198" y="2042016"/>
            <a:ext cx="222250" cy="5833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2414360" y="5157939"/>
            <a:ext cx="1506052" cy="19543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99993" y="6213644"/>
            <a:ext cx="3930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ゲーム開始する．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4295061" y="4480692"/>
            <a:ext cx="649918" cy="31734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852847" y="6127680"/>
            <a:ext cx="3930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ゲーム開始時に「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Hello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」と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表示されるようになる．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80EBC38-4D5E-47D4-93EF-A481BD5951CE}"/>
              </a:ext>
            </a:extLst>
          </p:cNvPr>
          <p:cNvSpPr txBox="1"/>
          <p:nvPr/>
        </p:nvSpPr>
        <p:spPr>
          <a:xfrm>
            <a:off x="1764633" y="3448918"/>
            <a:ext cx="1104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接続前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BEB0A2B-FCC9-4931-B504-3E6B4E32D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44357"/>
            <a:ext cx="4248368" cy="179396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B327017-B466-4FE2-9898-7FB4761049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4278" y="1549747"/>
            <a:ext cx="4108661" cy="167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27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ブループリント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7970100" cy="5333166"/>
          </a:xfrm>
        </p:spPr>
        <p:txBody>
          <a:bodyPr/>
          <a:lstStyle/>
          <a:p>
            <a:r>
              <a:rPr lang="ja-JP" altLang="en-US" b="1" dirty="0">
                <a:solidFill>
                  <a:srgbClr val="C00000"/>
                </a:solidFill>
              </a:rPr>
              <a:t>ブループリント（</a:t>
            </a:r>
            <a:r>
              <a:rPr lang="en-US" altLang="ja-JP" b="1" dirty="0">
                <a:solidFill>
                  <a:srgbClr val="C00000"/>
                </a:solidFill>
              </a:rPr>
              <a:t>Blueprint</a:t>
            </a:r>
            <a:r>
              <a:rPr lang="ja-JP" altLang="en-US" b="1" dirty="0">
                <a:solidFill>
                  <a:srgbClr val="C00000"/>
                </a:solidFill>
              </a:rPr>
              <a:t>）</a:t>
            </a:r>
            <a:r>
              <a:rPr lang="en-US" altLang="ja-JP" dirty="0"/>
              <a:t> </a:t>
            </a:r>
            <a:r>
              <a:rPr lang="ja-JP" altLang="en-US" dirty="0"/>
              <a:t>とは，</a:t>
            </a:r>
            <a:r>
              <a:rPr lang="ja-JP" altLang="en-US" b="1" dirty="0"/>
              <a:t>ビジュアル</a:t>
            </a:r>
            <a:r>
              <a:rPr lang="ja-JP" altLang="en-US" dirty="0"/>
              <a:t>に</a:t>
            </a:r>
            <a:r>
              <a:rPr lang="ja-JP" altLang="en-US" b="1" dirty="0">
                <a:solidFill>
                  <a:srgbClr val="C00000"/>
                </a:solidFill>
              </a:rPr>
              <a:t>スクリプト</a:t>
            </a:r>
            <a:r>
              <a:rPr lang="ja-JP" altLang="en-US" dirty="0"/>
              <a:t>を作成できるシステム</a:t>
            </a:r>
            <a:endParaRPr lang="en-US" altLang="ja-JP" dirty="0"/>
          </a:p>
          <a:p>
            <a:r>
              <a:rPr kumimoji="1" lang="ja-JP" altLang="en-US" b="1" dirty="0">
                <a:solidFill>
                  <a:srgbClr val="C00000"/>
                </a:solidFill>
              </a:rPr>
              <a:t>スクリプト</a:t>
            </a:r>
            <a:r>
              <a:rPr kumimoji="1" lang="ja-JP" altLang="en-US" dirty="0"/>
              <a:t>は，「書かれたもの」，「台本」のような意味．</a:t>
            </a:r>
            <a:r>
              <a:rPr kumimoji="1" lang="en-US" altLang="ja-JP" dirty="0"/>
              <a:t>Unreal Engine </a:t>
            </a:r>
            <a:r>
              <a:rPr kumimoji="1" lang="ja-JP" altLang="en-US" dirty="0"/>
              <a:t>では，ゲームでの</a:t>
            </a:r>
            <a:r>
              <a:rPr kumimoji="1" lang="ja-JP" altLang="en-US" b="1" dirty="0">
                <a:solidFill>
                  <a:srgbClr val="C00000"/>
                </a:solidFill>
              </a:rPr>
              <a:t>イベント</a:t>
            </a:r>
            <a:r>
              <a:rPr kumimoji="1" lang="ja-JP" altLang="en-US" dirty="0"/>
              <a:t>や</a:t>
            </a:r>
            <a:r>
              <a:rPr kumimoji="1" lang="ja-JP" altLang="en-US" b="1" dirty="0">
                <a:solidFill>
                  <a:srgbClr val="C00000"/>
                </a:solidFill>
              </a:rPr>
              <a:t>アクション</a:t>
            </a:r>
            <a:r>
              <a:rPr kumimoji="1" lang="ja-JP" altLang="en-US" dirty="0"/>
              <a:t>についての記述である．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6961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プロジェクトの新規作成での設定項目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新規プロジェクトのカテゴリ</a:t>
            </a:r>
            <a:r>
              <a:rPr lang="ja-JP" altLang="en-US" dirty="0"/>
              <a:t>： </a:t>
            </a:r>
            <a:r>
              <a:rPr lang="ja-JP" altLang="en-US" b="1" dirty="0"/>
              <a:t>ゲーム</a:t>
            </a:r>
            <a:r>
              <a:rPr lang="ja-JP" altLang="en-US" dirty="0"/>
              <a:t>など</a:t>
            </a:r>
            <a:endParaRPr kumimoji="1" lang="en-US" altLang="ja-JP" dirty="0"/>
          </a:p>
          <a:p>
            <a:r>
              <a:rPr lang="ja-JP" altLang="en-US" dirty="0"/>
              <a:t>テンプレート： </a:t>
            </a:r>
            <a:r>
              <a:rPr lang="en-US" altLang="ja-JP" b="1" dirty="0"/>
              <a:t>Blank</a:t>
            </a:r>
            <a:r>
              <a:rPr lang="en-US" altLang="ja-JP" dirty="0"/>
              <a:t> </a:t>
            </a:r>
            <a:r>
              <a:rPr lang="ja-JP" altLang="en-US" dirty="0"/>
              <a:t>など</a:t>
            </a:r>
            <a:endParaRPr lang="en-US" altLang="ja-JP" dirty="0"/>
          </a:p>
          <a:p>
            <a:r>
              <a:rPr kumimoji="1" lang="ja-JP" altLang="en-US" dirty="0"/>
              <a:t>種類： </a:t>
            </a:r>
            <a:r>
              <a:rPr kumimoji="1" lang="ja-JP" altLang="en-US" b="1" dirty="0"/>
              <a:t>ブループリント</a:t>
            </a:r>
            <a:r>
              <a:rPr kumimoji="1" lang="ja-JP" altLang="en-US" dirty="0"/>
              <a:t>あるいは </a:t>
            </a:r>
            <a:r>
              <a:rPr kumimoji="1" lang="en-US" altLang="ja-JP" b="1" dirty="0"/>
              <a:t>C++</a:t>
            </a:r>
          </a:p>
          <a:p>
            <a:r>
              <a:rPr lang="ja-JP" altLang="en-US" dirty="0"/>
              <a:t>スターターコンテンツ： </a:t>
            </a:r>
            <a:r>
              <a:rPr lang="ja-JP" altLang="en-US" b="1" dirty="0"/>
              <a:t>有り</a:t>
            </a:r>
            <a:r>
              <a:rPr lang="ja-JP" altLang="en-US" dirty="0"/>
              <a:t>あるいは</a:t>
            </a:r>
            <a:r>
              <a:rPr lang="ja-JP" altLang="en-US" b="1" dirty="0" err="1"/>
              <a:t>無し</a:t>
            </a:r>
            <a:endParaRPr lang="en-US" altLang="ja-JP" b="1" dirty="0"/>
          </a:p>
          <a:p>
            <a:pPr marL="0" indent="0">
              <a:buNone/>
            </a:pPr>
            <a:r>
              <a:rPr kumimoji="1" lang="ja-JP" altLang="en-US" dirty="0"/>
              <a:t>など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7223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r>
              <a:rPr lang="ja-JP" altLang="en-US" dirty="0"/>
              <a:t>実習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ja-JP" altLang="en-US" sz="2400" dirty="0"/>
              <a:t>資料：</a:t>
            </a:r>
            <a:r>
              <a:rPr lang="ja-JP" altLang="en-US" sz="2400" b="1" dirty="0"/>
              <a:t>８～１３</a:t>
            </a:r>
            <a:endParaRPr lang="en-US" altLang="ja-JP" sz="2400" b="1" dirty="0"/>
          </a:p>
          <a:p>
            <a:pPr>
              <a:spcAft>
                <a:spcPts val="600"/>
              </a:spcAft>
            </a:pPr>
            <a:endParaRPr lang="en-US" altLang="ja-JP" sz="2400" b="1" dirty="0"/>
          </a:p>
          <a:p>
            <a:r>
              <a:rPr lang="en-US" altLang="ja-JP" b="1" dirty="0"/>
              <a:t>Unreal Engine</a:t>
            </a:r>
            <a:r>
              <a:rPr lang="en-US" altLang="ja-JP" dirty="0"/>
              <a:t> </a:t>
            </a:r>
            <a:r>
              <a:rPr lang="ja-JP" altLang="en-US" dirty="0"/>
              <a:t>を</a:t>
            </a:r>
            <a:r>
              <a:rPr lang="ja-JP" altLang="en-US" b="1" dirty="0"/>
              <a:t>起動</a:t>
            </a:r>
            <a:r>
              <a:rPr lang="ja-JP" altLang="en-US" dirty="0"/>
              <a:t>し，次の設定で，</a:t>
            </a:r>
            <a:r>
              <a:rPr lang="ja-JP" altLang="en-US" b="1" dirty="0"/>
              <a:t>プロジェクトを新規作成</a:t>
            </a:r>
            <a:endParaRPr lang="en-US" altLang="ja-JP" dirty="0"/>
          </a:p>
          <a:p>
            <a:pPr lvl="1"/>
            <a:r>
              <a:rPr lang="ja-JP" altLang="en-US" dirty="0"/>
              <a:t>ゲーム</a:t>
            </a:r>
            <a:endParaRPr lang="en-US" altLang="ja-JP" dirty="0"/>
          </a:p>
          <a:p>
            <a:pPr lvl="1"/>
            <a:r>
              <a:rPr lang="en-US" altLang="ja-JP" dirty="0"/>
              <a:t>Blank</a:t>
            </a:r>
          </a:p>
          <a:p>
            <a:pPr lvl="1"/>
            <a:r>
              <a:rPr lang="ja-JP" altLang="en-US" dirty="0"/>
              <a:t>ブループリント</a:t>
            </a:r>
            <a:endParaRPr lang="en-US" altLang="ja-JP" dirty="0"/>
          </a:p>
          <a:p>
            <a:pPr lvl="1"/>
            <a:r>
              <a:rPr lang="ja-JP" altLang="en-US" dirty="0"/>
              <a:t>スターターコンテンツ有り</a:t>
            </a:r>
          </a:p>
          <a:p>
            <a:pPr>
              <a:spcAft>
                <a:spcPts val="600"/>
              </a:spcAft>
            </a:pPr>
            <a:endParaRPr lang="en-US" altLang="ja-JP" sz="1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23" r="29155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E2AA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625281" y="6356350"/>
            <a:ext cx="1227100" cy="36512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6F77370-7F48-49C1-8603-DB37AE8840E1}" type="slidenum">
              <a:rPr lang="ja-JP" altLang="en-US" sz="2600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186264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2E4E80C3-6F83-445A-970A-DD40E272E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7357"/>
            <a:ext cx="9144000" cy="504486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262114"/>
            <a:ext cx="8461208" cy="594406"/>
          </a:xfrm>
        </p:spPr>
        <p:txBody>
          <a:bodyPr>
            <a:noAutofit/>
          </a:bodyPr>
          <a:lstStyle/>
          <a:p>
            <a:r>
              <a:rPr lang="ja-JP" altLang="en-US" dirty="0"/>
              <a:t>① </a:t>
            </a:r>
            <a:r>
              <a:rPr lang="en-US" altLang="ja-JP" dirty="0"/>
              <a:t>Epic Games Launcher </a:t>
            </a:r>
            <a:r>
              <a:rPr lang="ja-JP" altLang="en-US" dirty="0"/>
              <a:t>で「</a:t>
            </a:r>
            <a:r>
              <a:rPr lang="en-US" altLang="ja-JP" b="1" dirty="0"/>
              <a:t>Unreal Engine</a:t>
            </a:r>
            <a:r>
              <a:rPr lang="ja-JP" altLang="en-US" dirty="0"/>
              <a:t>」，「</a:t>
            </a:r>
            <a:r>
              <a:rPr lang="ja-JP" altLang="en-US" b="1" dirty="0"/>
              <a:t>ライブラリ</a:t>
            </a:r>
            <a:r>
              <a:rPr lang="ja-JP" altLang="en-US" dirty="0"/>
              <a:t>」と操作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86489" y="3789947"/>
            <a:ext cx="1650447" cy="55841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337562" y="1415464"/>
            <a:ext cx="1203034" cy="60937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773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59B26DD-46BB-46DB-97B3-1063AF61C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2921"/>
            <a:ext cx="9144000" cy="506391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2928" y="492592"/>
            <a:ext cx="8461208" cy="711494"/>
          </a:xfrm>
        </p:spPr>
        <p:txBody>
          <a:bodyPr>
            <a:noAutofit/>
          </a:bodyPr>
          <a:lstStyle/>
          <a:p>
            <a:r>
              <a:rPr lang="ja-JP" altLang="en-US" dirty="0"/>
              <a:t>② ライブラリタブで，</a:t>
            </a:r>
            <a:r>
              <a:rPr lang="ja-JP" altLang="en-US" b="1" dirty="0"/>
              <a:t>インストール済みのバージョン</a:t>
            </a:r>
            <a:r>
              <a:rPr lang="ja-JP" altLang="en-US" dirty="0"/>
              <a:t>を確認ののち，「</a:t>
            </a:r>
            <a:r>
              <a:rPr lang="ja-JP" altLang="en-US" b="1" dirty="0"/>
              <a:t>起動</a:t>
            </a:r>
            <a:r>
              <a:rPr lang="ja-JP" altLang="en-US" dirty="0"/>
              <a:t>」をクリックして，</a:t>
            </a:r>
            <a:r>
              <a:rPr lang="en-US" altLang="ja-JP" dirty="0"/>
              <a:t>Unreal Engine </a:t>
            </a:r>
            <a:r>
              <a:rPr lang="ja-JP" altLang="en-US" dirty="0"/>
              <a:t>を起動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024328" y="3714072"/>
            <a:ext cx="1595798" cy="58721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008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1242</Words>
  <Application>Microsoft Office PowerPoint</Application>
  <PresentationFormat>画面に合わせる (4:3)</PresentationFormat>
  <Paragraphs>212</Paragraphs>
  <Slides>49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49</vt:i4>
      </vt:variant>
    </vt:vector>
  </HeadingPairs>
  <TitlesOfParts>
    <vt:vector size="55" baseType="lpstr">
      <vt:lpstr>メイリオ</vt:lpstr>
      <vt:lpstr>游ゴシック</vt:lpstr>
      <vt:lpstr>Arial</vt:lpstr>
      <vt:lpstr>Calibri</vt:lpstr>
      <vt:lpstr>Lucida Console</vt:lpstr>
      <vt:lpstr>Office テーマ</vt:lpstr>
      <vt:lpstr>ue-8. Unreal Engine 4 の 中間まとめ</vt:lpstr>
      <vt:lpstr>PowerPoint プレゼンテーション</vt:lpstr>
      <vt:lpstr>PowerPoint プレゼンテーション</vt:lpstr>
      <vt:lpstr>8-1. Unreal Engine の起動とブループリントプロジェクトの作成</vt:lpstr>
      <vt:lpstr>ブループリント</vt:lpstr>
      <vt:lpstr>プロジェクトの新規作成での設定項目</vt:lpstr>
      <vt:lpstr>実習</vt:lpstr>
      <vt:lpstr>① Epic Games Launcher で「Unreal Engine」，「ライブラリ」と操作</vt:lpstr>
      <vt:lpstr>② ライブラリタブで，インストール済みのバージョンを確認ののち，「起動」をクリックして，Unreal Engine を起動</vt:lpstr>
      <vt:lpstr>③ 「ゲーム」を選び，「次へ」をクリック</vt:lpstr>
      <vt:lpstr>④ ためしに「Blank」を選び，「次へ」をクリック </vt:lpstr>
      <vt:lpstr>⑤ 「ブループリント」を選び，「プロジェクトを作成」をクリック．プロジェクトの保存場所を確認しておく．</vt:lpstr>
      <vt:lpstr>⑥ Unreal Editor（アンリアル・エディタ）が起動する． 「スターターコンテンツ有り」を選んだので、スターターコンテンツが入っている</vt:lpstr>
      <vt:lpstr>8-2. アクタの追加，スターターコンテンツの利用</vt:lpstr>
      <vt:lpstr>アクタを配置</vt:lpstr>
      <vt:lpstr>アウトライナでアクタの表示</vt:lpstr>
      <vt:lpstr>アクタの表示・非表示はアウトライナで行う</vt:lpstr>
      <vt:lpstr>アクタの削除</vt:lpstr>
      <vt:lpstr>スターターコンテンツ</vt:lpstr>
      <vt:lpstr>スターターコンテンツを用いたシェイプの追加</vt:lpstr>
      <vt:lpstr>8-3. 編集時のビューポートの操作</vt:lpstr>
      <vt:lpstr>視線方向への前進後退：マウスホイールの回転</vt:lpstr>
      <vt:lpstr>ビューポートの前進後退：マウスホイール</vt:lpstr>
      <vt:lpstr>ビューポートのパン，チルト： マウスの右ボタンを押しながらマウス移動</vt:lpstr>
      <vt:lpstr>ビューポートのパン，前進後退： マウスの左ボタンを押しながらマウス移動</vt:lpstr>
      <vt:lpstr>8-4. アクタの移動，回転，拡大縮小</vt:lpstr>
      <vt:lpstr>アクタの移動，回転，拡大縮小</vt:lpstr>
      <vt:lpstr>アクターの移動：アクターを選択ののち， 移動ツールで移動</vt:lpstr>
      <vt:lpstr>アクターの回転：アクターを選択ののち， E キー（またはメニュー）で，回転ツールに</vt:lpstr>
      <vt:lpstr>アクターの拡大縮小：アクターを選択ののち， R キー（またはメニュー）で，スケールツールに</vt:lpstr>
      <vt:lpstr>位置，回転，拡大縮小は，「詳細」でも操作できる</vt:lpstr>
      <vt:lpstr>グリッドスナップ値</vt:lpstr>
      <vt:lpstr>アクターの複製 (Clone)</vt:lpstr>
      <vt:lpstr>アンドゥ (Undo)</vt:lpstr>
      <vt:lpstr>8-5. プレイヤーのスタート （Player Start）</vt:lpstr>
      <vt:lpstr>Player Start</vt:lpstr>
      <vt:lpstr>PowerPoint プレゼンテーション</vt:lpstr>
      <vt:lpstr>8-6. 物理シミュレーション</vt:lpstr>
      <vt:lpstr>物理シミュレーション</vt:lpstr>
      <vt:lpstr>物理シミュレーション</vt:lpstr>
      <vt:lpstr>物理シミュレーション</vt:lpstr>
      <vt:lpstr>8-7. レベルブループリント</vt:lpstr>
      <vt:lpstr>レベルブループリントの例</vt:lpstr>
      <vt:lpstr>レベルブループリント</vt:lpstr>
      <vt:lpstr>レベルブループリントを開く</vt:lpstr>
      <vt:lpstr>レベルブループリントの画面</vt:lpstr>
      <vt:lpstr>レベルブループリントでノードの追加</vt:lpstr>
      <vt:lpstr>キーボードイベント</vt:lpstr>
      <vt:lpstr>ノード間の接続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ue-8. 中間まとめ</dc:title>
  <dc:creator>kaneko kunihiko</dc:creator>
  <cp:lastModifiedBy>金子　邦彦</cp:lastModifiedBy>
  <cp:revision>16</cp:revision>
  <dcterms:created xsi:type="dcterms:W3CDTF">2020-01-10T17:29:52Z</dcterms:created>
  <dcterms:modified xsi:type="dcterms:W3CDTF">2024-09-02T01:03:05Z</dcterms:modified>
</cp:coreProperties>
</file>