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544" r:id="rId2"/>
    <p:sldId id="793" r:id="rId3"/>
    <p:sldId id="794" r:id="rId4"/>
    <p:sldId id="795" r:id="rId5"/>
    <p:sldId id="796" r:id="rId6"/>
    <p:sldId id="799" r:id="rId7"/>
    <p:sldId id="261" r:id="rId8"/>
    <p:sldId id="801" r:id="rId9"/>
    <p:sldId id="797" r:id="rId10"/>
    <p:sldId id="798" r:id="rId11"/>
    <p:sldId id="802" r:id="rId12"/>
    <p:sldId id="803" r:id="rId13"/>
    <p:sldId id="804" r:id="rId14"/>
    <p:sldId id="805" r:id="rId15"/>
    <p:sldId id="806" r:id="rId16"/>
    <p:sldId id="807" r:id="rId17"/>
    <p:sldId id="808" r:id="rId18"/>
    <p:sldId id="809" r:id="rId19"/>
    <p:sldId id="275" r:id="rId20"/>
    <p:sldId id="266" r:id="rId21"/>
    <p:sldId id="810" r:id="rId22"/>
    <p:sldId id="811" r:id="rId23"/>
    <p:sldId id="819" r:id="rId24"/>
    <p:sldId id="820" r:id="rId25"/>
    <p:sldId id="814" r:id="rId26"/>
    <p:sldId id="283" r:id="rId27"/>
    <p:sldId id="816" r:id="rId28"/>
    <p:sldId id="822" r:id="rId29"/>
    <p:sldId id="817" r:id="rId30"/>
    <p:sldId id="818" r:id="rId3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1" autoAdjust="0"/>
    <p:restoredTop sz="94660"/>
  </p:normalViewPr>
  <p:slideViewPr>
    <p:cSldViewPr snapToGrid="0">
      <p:cViewPr varScale="1">
        <p:scale>
          <a:sx n="59" d="100"/>
          <a:sy n="59" d="100"/>
        </p:scale>
        <p:origin x="85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VMWare </a:t>
            </a:r>
            <a:r>
              <a:rPr lang="en-US" altLang="ja-JP" dirty="0"/>
              <a:t>Workstation Player </a:t>
            </a:r>
            <a:r>
              <a:rPr lang="ja-JP" altLang="en-US" dirty="0"/>
              <a:t>のインストール，仮想マシンの作成と通信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60" y="4363597"/>
            <a:ext cx="1473994" cy="1473994"/>
          </a:xfrm>
          <a:prstGeom prst="rect">
            <a:avLst/>
          </a:prstGeom>
        </p:spPr>
      </p:pic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923041" y="3718076"/>
            <a:ext cx="5413277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https://www.kkaneko.jp/cc</a:t>
            </a:r>
            <a:r>
              <a:rPr lang="en-US" altLang="ja-JP" sz="2400">
                <a:latin typeface="Arial" panose="020B0604020202020204" pitchFamily="34" charset="0"/>
                <a:ea typeface="メイリオ" panose="020B0604030504040204" pitchFamily="50" charset="-128"/>
              </a:rPr>
              <a:t>/vmware/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index.html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① </a:t>
            </a:r>
            <a:r>
              <a:rPr lang="en-US" altLang="ja-JP" sz="2800" dirty="0">
                <a:solidFill>
                  <a:schemeClr val="bg1"/>
                </a:solidFill>
              </a:rPr>
              <a:t>Ubuntu </a:t>
            </a:r>
            <a:r>
              <a:rPr lang="ja-JP" altLang="en-US" sz="2800" dirty="0">
                <a:solidFill>
                  <a:schemeClr val="bg1"/>
                </a:solidFill>
              </a:rPr>
              <a:t>新規仮想マシンの作成と起動（続き）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3EB46FF-F91B-4306-BE33-CFD3D343AA36}"/>
              </a:ext>
            </a:extLst>
          </p:cNvPr>
          <p:cNvSpPr txBox="1"/>
          <p:nvPr/>
        </p:nvSpPr>
        <p:spPr>
          <a:xfrm>
            <a:off x="619636" y="3366869"/>
            <a:ext cx="140134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⑨ 設定完了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4" name="右矢印 8">
            <a:extLst>
              <a:ext uri="{FF2B5EF4-FFF2-40B4-BE49-F238E27FC236}">
                <a16:creationId xmlns:a16="http://schemas.microsoft.com/office/drawing/2014/main" id="{93D0F5BD-F036-42AD-A09D-905FCCEA6808}"/>
              </a:ext>
            </a:extLst>
          </p:cNvPr>
          <p:cNvSpPr/>
          <p:nvPr/>
        </p:nvSpPr>
        <p:spPr>
          <a:xfrm>
            <a:off x="2373437" y="2300963"/>
            <a:ext cx="273633" cy="448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5" name="右矢印 39">
            <a:extLst>
              <a:ext uri="{FF2B5EF4-FFF2-40B4-BE49-F238E27FC236}">
                <a16:creationId xmlns:a16="http://schemas.microsoft.com/office/drawing/2014/main" id="{35155B7C-D922-4D70-B4AF-BC7685231D58}"/>
              </a:ext>
            </a:extLst>
          </p:cNvPr>
          <p:cNvSpPr/>
          <p:nvPr/>
        </p:nvSpPr>
        <p:spPr>
          <a:xfrm>
            <a:off x="85538" y="2300963"/>
            <a:ext cx="273633" cy="448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76821A40-BCC7-48EA-90F3-2B6006664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76" y="1727058"/>
            <a:ext cx="1920056" cy="1639811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01BFB236-65D5-4BA7-917F-6E77C5CB6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176" y="1727058"/>
            <a:ext cx="2112687" cy="1639811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488D833-4593-49D9-A2A8-1F4BD2E5C2C7}"/>
              </a:ext>
            </a:extLst>
          </p:cNvPr>
          <p:cNvSpPr txBox="1"/>
          <p:nvPr/>
        </p:nvSpPr>
        <p:spPr>
          <a:xfrm>
            <a:off x="2485097" y="3378410"/>
            <a:ext cx="255550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⑩ 起動（再生）の開始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DE0CB63-ECE4-46E7-A471-573970C58348}"/>
              </a:ext>
            </a:extLst>
          </p:cNvPr>
          <p:cNvSpPr/>
          <p:nvPr/>
        </p:nvSpPr>
        <p:spPr>
          <a:xfrm>
            <a:off x="1526958" y="3171869"/>
            <a:ext cx="472612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7CB358-3D55-4E62-A0DE-67075A6CF05D}"/>
              </a:ext>
            </a:extLst>
          </p:cNvPr>
          <p:cNvSpPr/>
          <p:nvPr/>
        </p:nvSpPr>
        <p:spPr>
          <a:xfrm>
            <a:off x="2647071" y="1973837"/>
            <a:ext cx="1010530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B607BC2-0266-4209-ACAE-DC72EFF85A06}"/>
              </a:ext>
            </a:extLst>
          </p:cNvPr>
          <p:cNvSpPr/>
          <p:nvPr/>
        </p:nvSpPr>
        <p:spPr>
          <a:xfrm>
            <a:off x="3558657" y="2962785"/>
            <a:ext cx="624724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4D095DE2-EED0-46D6-8F64-7E7B85058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416" y="1735382"/>
            <a:ext cx="1997903" cy="1639811"/>
          </a:xfrm>
          <a:prstGeom prst="rect">
            <a:avLst/>
          </a:prstGeom>
        </p:spPr>
      </p:pic>
      <p:sp>
        <p:nvSpPr>
          <p:cNvPr id="63" name="右矢印 47">
            <a:extLst>
              <a:ext uri="{FF2B5EF4-FFF2-40B4-BE49-F238E27FC236}">
                <a16:creationId xmlns:a16="http://schemas.microsoft.com/office/drawing/2014/main" id="{ABC9832F-AFA9-42F2-BBDF-D3F704464EE2}"/>
              </a:ext>
            </a:extLst>
          </p:cNvPr>
          <p:cNvSpPr/>
          <p:nvPr/>
        </p:nvSpPr>
        <p:spPr>
          <a:xfrm>
            <a:off x="4858823" y="2300963"/>
            <a:ext cx="273633" cy="448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A283027-3FD8-4B83-94D0-BA4A02582AF6}"/>
              </a:ext>
            </a:extLst>
          </p:cNvPr>
          <p:cNvSpPr txBox="1"/>
          <p:nvPr/>
        </p:nvSpPr>
        <p:spPr>
          <a:xfrm>
            <a:off x="5184416" y="3383517"/>
            <a:ext cx="163217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⑪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Ubuntu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が起動する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7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② ネットワークアダブタを「ブリッジ」に設定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B22C57E-9892-4B9F-ADC3-1ABAEAB7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43" y="1680132"/>
            <a:ext cx="2475455" cy="192502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A0FD705-A3B2-448D-BB5C-66CB12BB5411}"/>
              </a:ext>
            </a:extLst>
          </p:cNvPr>
          <p:cNvSpPr txBox="1"/>
          <p:nvPr/>
        </p:nvSpPr>
        <p:spPr>
          <a:xfrm>
            <a:off x="362943" y="3676215"/>
            <a:ext cx="278634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① 仮想マシン設定の編集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" name="右矢印 6">
            <a:extLst>
              <a:ext uri="{FF2B5EF4-FFF2-40B4-BE49-F238E27FC236}">
                <a16:creationId xmlns:a16="http://schemas.microsoft.com/office/drawing/2014/main" id="{C2C1A23D-9367-4437-AEAE-C72F2AC7F5E6}"/>
              </a:ext>
            </a:extLst>
          </p:cNvPr>
          <p:cNvSpPr/>
          <p:nvPr/>
        </p:nvSpPr>
        <p:spPr>
          <a:xfrm>
            <a:off x="3104319" y="2453231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EC585BC-0474-45E3-989F-EA80477EF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44" y="1713299"/>
            <a:ext cx="5015024" cy="1934730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7F3944E-83C5-4B35-8324-97258A14EE88}"/>
              </a:ext>
            </a:extLst>
          </p:cNvPr>
          <p:cNvSpPr/>
          <p:nvPr/>
        </p:nvSpPr>
        <p:spPr>
          <a:xfrm>
            <a:off x="3556884" y="2447641"/>
            <a:ext cx="1381904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826473D-966B-47F5-99FC-5D312BBC1281}"/>
              </a:ext>
            </a:extLst>
          </p:cNvPr>
          <p:cNvSpPr/>
          <p:nvPr/>
        </p:nvSpPr>
        <p:spPr>
          <a:xfrm>
            <a:off x="5945256" y="2583163"/>
            <a:ext cx="2394539" cy="5821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13050DB-D0F5-48B0-A409-AA6FC2429764}"/>
              </a:ext>
            </a:extLst>
          </p:cNvPr>
          <p:cNvSpPr txBox="1"/>
          <p:nvPr/>
        </p:nvSpPr>
        <p:spPr>
          <a:xfrm>
            <a:off x="4379206" y="3643615"/>
            <a:ext cx="49151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②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CD/DVD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の設定（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ドライブ名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を設定する）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4" name="右矢印 11">
            <a:extLst>
              <a:ext uri="{FF2B5EF4-FFF2-40B4-BE49-F238E27FC236}">
                <a16:creationId xmlns:a16="http://schemas.microsoft.com/office/drawing/2014/main" id="{ADE1CE34-4EA8-46E5-8F31-E07F4B90BC90}"/>
              </a:ext>
            </a:extLst>
          </p:cNvPr>
          <p:cNvSpPr/>
          <p:nvPr/>
        </p:nvSpPr>
        <p:spPr>
          <a:xfrm>
            <a:off x="340126" y="4985613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BBB8DFEF-7DDC-44ED-9D68-3451BBE5A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25" y="4126350"/>
            <a:ext cx="4022638" cy="1885612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F8AEA3C-DABD-45DA-A4D5-F9BF08528489}"/>
              </a:ext>
            </a:extLst>
          </p:cNvPr>
          <p:cNvSpPr/>
          <p:nvPr/>
        </p:nvSpPr>
        <p:spPr>
          <a:xfrm>
            <a:off x="2595566" y="4515993"/>
            <a:ext cx="1979328" cy="524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DC85B31-207C-4DC9-B020-2CEF710F2C99}"/>
              </a:ext>
            </a:extLst>
          </p:cNvPr>
          <p:cNvSpPr/>
          <p:nvPr/>
        </p:nvSpPr>
        <p:spPr>
          <a:xfrm>
            <a:off x="691026" y="4585881"/>
            <a:ext cx="1399592" cy="204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643BC81-527F-4285-AD71-C6792D212E74}"/>
              </a:ext>
            </a:extLst>
          </p:cNvPr>
          <p:cNvSpPr txBox="1"/>
          <p:nvPr/>
        </p:nvSpPr>
        <p:spPr>
          <a:xfrm>
            <a:off x="440185" y="6131657"/>
            <a:ext cx="457048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③　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ネットワークアダブタ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は「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ブリッジ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9" name="右矢印 16">
            <a:extLst>
              <a:ext uri="{FF2B5EF4-FFF2-40B4-BE49-F238E27FC236}">
                <a16:creationId xmlns:a16="http://schemas.microsoft.com/office/drawing/2014/main" id="{96D93518-B2D8-47A0-B425-01E5D8FF0D65}"/>
              </a:ext>
            </a:extLst>
          </p:cNvPr>
          <p:cNvSpPr/>
          <p:nvPr/>
        </p:nvSpPr>
        <p:spPr>
          <a:xfrm>
            <a:off x="4795329" y="4985613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0BED0878-16EF-497B-9962-8F47AF0FF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491" y="4042242"/>
            <a:ext cx="2822400" cy="2153568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3F73724-7B6A-43F4-AD2E-4260A859192F}"/>
              </a:ext>
            </a:extLst>
          </p:cNvPr>
          <p:cNvSpPr/>
          <p:nvPr/>
        </p:nvSpPr>
        <p:spPr>
          <a:xfrm>
            <a:off x="6869743" y="6011961"/>
            <a:ext cx="546321" cy="1921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12B5B36-8550-4399-8B1F-EE5FD0E75BD0}"/>
              </a:ext>
            </a:extLst>
          </p:cNvPr>
          <p:cNvSpPr txBox="1"/>
          <p:nvPr/>
        </p:nvSpPr>
        <p:spPr>
          <a:xfrm>
            <a:off x="5943769" y="6204062"/>
            <a:ext cx="9925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④　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OK</a:t>
            </a:r>
            <a:endParaRPr kumimoji="1" lang="ja-JP" altLang="en-US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C83E428-3BAB-4E81-BFD8-F5254FAB771B}"/>
              </a:ext>
            </a:extLst>
          </p:cNvPr>
          <p:cNvSpPr/>
          <p:nvPr/>
        </p:nvSpPr>
        <p:spPr>
          <a:xfrm>
            <a:off x="1355018" y="3286393"/>
            <a:ext cx="1005410" cy="1230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CA851AD-860F-4984-860D-0783F974018B}"/>
              </a:ext>
            </a:extLst>
          </p:cNvPr>
          <p:cNvSpPr/>
          <p:nvPr/>
        </p:nvSpPr>
        <p:spPr>
          <a:xfrm>
            <a:off x="340126" y="1955330"/>
            <a:ext cx="1127674" cy="2326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③ </a:t>
            </a:r>
            <a:r>
              <a:rPr lang="en-US" altLang="ja-JP" sz="2800" dirty="0">
                <a:solidFill>
                  <a:schemeClr val="bg1"/>
                </a:solidFill>
              </a:rPr>
              <a:t>Ubuntu </a:t>
            </a:r>
            <a:r>
              <a:rPr lang="ja-JP" altLang="en-US" sz="2800" dirty="0">
                <a:solidFill>
                  <a:schemeClr val="bg1"/>
                </a:solidFill>
              </a:rPr>
              <a:t>インストールの開始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8630076-BA5C-4D39-AC9D-D923FCACE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75" y="1677635"/>
            <a:ext cx="2768459" cy="187013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FE9EB52-5422-426F-8C46-ACACAEF1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88" y="1584291"/>
            <a:ext cx="2475455" cy="192502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4234BFD-241E-4BFF-8870-D1C03A454C17}"/>
              </a:ext>
            </a:extLst>
          </p:cNvPr>
          <p:cNvSpPr txBox="1"/>
          <p:nvPr/>
        </p:nvSpPr>
        <p:spPr>
          <a:xfrm>
            <a:off x="622488" y="3580374"/>
            <a:ext cx="232467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⑤ 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仮想マシンの再生</a:t>
            </a:r>
            <a:endParaRPr kumimoji="1" lang="ja-JP" altLang="en-US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右矢印 6">
            <a:extLst>
              <a:ext uri="{FF2B5EF4-FFF2-40B4-BE49-F238E27FC236}">
                <a16:creationId xmlns:a16="http://schemas.microsoft.com/office/drawing/2014/main" id="{0550BD8D-DC97-47A4-8BAB-DA3520246F04}"/>
              </a:ext>
            </a:extLst>
          </p:cNvPr>
          <p:cNvSpPr/>
          <p:nvPr/>
        </p:nvSpPr>
        <p:spPr>
          <a:xfrm>
            <a:off x="3363864" y="2357390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6E0D016-9E1B-4CBB-81CD-57198B95E8AE}"/>
              </a:ext>
            </a:extLst>
          </p:cNvPr>
          <p:cNvSpPr/>
          <p:nvPr/>
        </p:nvSpPr>
        <p:spPr>
          <a:xfrm>
            <a:off x="5684448" y="3130127"/>
            <a:ext cx="928785" cy="297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F2B0B1-ED36-4702-9E5D-C590E68C1E41}"/>
              </a:ext>
            </a:extLst>
          </p:cNvPr>
          <p:cNvSpPr txBox="1"/>
          <p:nvPr/>
        </p:nvSpPr>
        <p:spPr>
          <a:xfrm>
            <a:off x="4638751" y="3547774"/>
            <a:ext cx="186301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⑥ 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後で通知する</a:t>
            </a:r>
            <a:endParaRPr kumimoji="1" lang="ja-JP" altLang="en-US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3" name="右矢印 11">
            <a:extLst>
              <a:ext uri="{FF2B5EF4-FFF2-40B4-BE49-F238E27FC236}">
                <a16:creationId xmlns:a16="http://schemas.microsoft.com/office/drawing/2014/main" id="{194299D5-A054-463A-85DC-BD8B03D298DF}"/>
              </a:ext>
            </a:extLst>
          </p:cNvPr>
          <p:cNvSpPr/>
          <p:nvPr/>
        </p:nvSpPr>
        <p:spPr>
          <a:xfrm>
            <a:off x="622758" y="5002817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368DBD0-233F-48E1-8821-1DD5962F5F30}"/>
              </a:ext>
            </a:extLst>
          </p:cNvPr>
          <p:cNvSpPr txBox="1"/>
          <p:nvPr/>
        </p:nvSpPr>
        <p:spPr>
          <a:xfrm>
            <a:off x="622488" y="6281688"/>
            <a:ext cx="459132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⑦ 「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Ubuntu 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をインストール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471CBC4-8CCE-4A50-B104-919979BAE31E}"/>
              </a:ext>
            </a:extLst>
          </p:cNvPr>
          <p:cNvSpPr/>
          <p:nvPr/>
        </p:nvSpPr>
        <p:spPr>
          <a:xfrm>
            <a:off x="1473207" y="3083964"/>
            <a:ext cx="1381904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5688E79-C66D-4682-90DF-C7B7044E5F2D}"/>
              </a:ext>
            </a:extLst>
          </p:cNvPr>
          <p:cNvSpPr/>
          <p:nvPr/>
        </p:nvSpPr>
        <p:spPr>
          <a:xfrm>
            <a:off x="622487" y="1874979"/>
            <a:ext cx="1381904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E3F1A2F-FCDB-486B-8576-BDB7DA955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23" y="4012581"/>
            <a:ext cx="2764621" cy="2269108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4565960-ACF7-492E-846C-B9923E7F8B7F}"/>
              </a:ext>
            </a:extLst>
          </p:cNvPr>
          <p:cNvSpPr/>
          <p:nvPr/>
        </p:nvSpPr>
        <p:spPr>
          <a:xfrm>
            <a:off x="2685464" y="5326967"/>
            <a:ext cx="928785" cy="297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664329D0-E7AC-4F42-BE5C-FAA668222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195" y="3938833"/>
            <a:ext cx="2889647" cy="2371725"/>
          </a:xfrm>
          <a:prstGeom prst="rect">
            <a:avLst/>
          </a:prstGeom>
        </p:spPr>
      </p:pic>
      <p:sp>
        <p:nvSpPr>
          <p:cNvPr id="30" name="右矢印 26">
            <a:extLst>
              <a:ext uri="{FF2B5EF4-FFF2-40B4-BE49-F238E27FC236}">
                <a16:creationId xmlns:a16="http://schemas.microsoft.com/office/drawing/2014/main" id="{212A74F9-9032-414C-B883-E7179F7F223F}"/>
              </a:ext>
            </a:extLst>
          </p:cNvPr>
          <p:cNvSpPr/>
          <p:nvPr/>
        </p:nvSpPr>
        <p:spPr>
          <a:xfrm>
            <a:off x="4250716" y="4897262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5A644FD-A7A1-4F8C-9C10-ABBB6085591C}"/>
              </a:ext>
            </a:extLst>
          </p:cNvPr>
          <p:cNvSpPr txBox="1"/>
          <p:nvPr/>
        </p:nvSpPr>
        <p:spPr>
          <a:xfrm>
            <a:off x="5192472" y="6306608"/>
            <a:ext cx="278634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⑧ 「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続ける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1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④ </a:t>
            </a:r>
            <a:r>
              <a:rPr lang="en-US" altLang="ja-JP" sz="2800" dirty="0">
                <a:solidFill>
                  <a:schemeClr val="bg1"/>
                </a:solidFill>
              </a:rPr>
              <a:t>Ubuntu </a:t>
            </a:r>
            <a:r>
              <a:rPr lang="ja-JP" altLang="en-US" sz="2800" dirty="0">
                <a:solidFill>
                  <a:schemeClr val="bg1"/>
                </a:solidFill>
              </a:rPr>
              <a:t>インストールの続き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B1EDA31-8B17-408D-91E9-7D06517B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8" y="1535831"/>
            <a:ext cx="2939143" cy="241235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68410DE-7469-4CB5-833C-6C1CE069F13E}"/>
              </a:ext>
            </a:extLst>
          </p:cNvPr>
          <p:cNvSpPr txBox="1"/>
          <p:nvPr/>
        </p:nvSpPr>
        <p:spPr>
          <a:xfrm>
            <a:off x="231899" y="3991606"/>
            <a:ext cx="347883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⑩ 「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</a:t>
            </a:r>
            <a:endParaRPr kumimoji="1" lang="ja-JP" altLang="en-US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BD5BF8F-3D41-4008-9FF5-3E32E1BA0D1F}"/>
              </a:ext>
            </a:extLst>
          </p:cNvPr>
          <p:cNvSpPr/>
          <p:nvPr/>
        </p:nvSpPr>
        <p:spPr>
          <a:xfrm>
            <a:off x="2536394" y="3457734"/>
            <a:ext cx="562167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1" name="右矢印 7">
            <a:extLst>
              <a:ext uri="{FF2B5EF4-FFF2-40B4-BE49-F238E27FC236}">
                <a16:creationId xmlns:a16="http://schemas.microsoft.com/office/drawing/2014/main" id="{4F6A9B2A-9B5B-4B76-A1D0-680D1292A90A}"/>
              </a:ext>
            </a:extLst>
          </p:cNvPr>
          <p:cNvSpPr/>
          <p:nvPr/>
        </p:nvSpPr>
        <p:spPr>
          <a:xfrm>
            <a:off x="3339430" y="2514572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814D149-C913-4677-9D32-DDF390571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948" y="2023035"/>
            <a:ext cx="5179219" cy="1700213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8D54035-182C-4B66-8971-5D67DFF9A53E}"/>
              </a:ext>
            </a:extLst>
          </p:cNvPr>
          <p:cNvSpPr/>
          <p:nvPr/>
        </p:nvSpPr>
        <p:spPr>
          <a:xfrm>
            <a:off x="8172875" y="3360234"/>
            <a:ext cx="562167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A13B1B3-4099-46BE-B3D5-C1900A7DEADB}"/>
              </a:ext>
            </a:extLst>
          </p:cNvPr>
          <p:cNvSpPr txBox="1"/>
          <p:nvPr/>
        </p:nvSpPr>
        <p:spPr>
          <a:xfrm>
            <a:off x="4692820" y="3714607"/>
            <a:ext cx="301717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⑪ 「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続ける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」をクリック．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その後，しばらく待つ</a:t>
            </a:r>
          </a:p>
        </p:txBody>
      </p:sp>
      <p:sp>
        <p:nvSpPr>
          <p:cNvPr id="25" name="右矢印 11">
            <a:extLst>
              <a:ext uri="{FF2B5EF4-FFF2-40B4-BE49-F238E27FC236}">
                <a16:creationId xmlns:a16="http://schemas.microsoft.com/office/drawing/2014/main" id="{7E8EAB7D-3058-4E35-A1B7-34F993C09387}"/>
              </a:ext>
            </a:extLst>
          </p:cNvPr>
          <p:cNvSpPr/>
          <p:nvPr/>
        </p:nvSpPr>
        <p:spPr>
          <a:xfrm>
            <a:off x="231899" y="5143472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E074855E-7B23-4040-8EDE-C777CB6FF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16" y="4287053"/>
            <a:ext cx="2236577" cy="1840257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D5ADDB8-699E-479A-A85A-6F00AD0FDA82}"/>
              </a:ext>
            </a:extLst>
          </p:cNvPr>
          <p:cNvSpPr txBox="1"/>
          <p:nvPr/>
        </p:nvSpPr>
        <p:spPr>
          <a:xfrm>
            <a:off x="518816" y="6092333"/>
            <a:ext cx="274094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⑫ 「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Tokyo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」を確認し，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続ける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1967637-C910-45DC-9F38-85EF555549AF}"/>
              </a:ext>
            </a:extLst>
          </p:cNvPr>
          <p:cNvSpPr/>
          <p:nvPr/>
        </p:nvSpPr>
        <p:spPr>
          <a:xfrm>
            <a:off x="2455232" y="5702659"/>
            <a:ext cx="562167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6A98524-3327-411F-8BC9-3BB53DF76436}"/>
              </a:ext>
            </a:extLst>
          </p:cNvPr>
          <p:cNvSpPr/>
          <p:nvPr/>
        </p:nvSpPr>
        <p:spPr>
          <a:xfrm>
            <a:off x="608410" y="5605159"/>
            <a:ext cx="886889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0" name="右矢印 16">
            <a:extLst>
              <a:ext uri="{FF2B5EF4-FFF2-40B4-BE49-F238E27FC236}">
                <a16:creationId xmlns:a16="http://schemas.microsoft.com/office/drawing/2014/main" id="{4B19C3DE-203F-4574-AC99-D6E5CBBA683E}"/>
              </a:ext>
            </a:extLst>
          </p:cNvPr>
          <p:cNvSpPr/>
          <p:nvPr/>
        </p:nvSpPr>
        <p:spPr>
          <a:xfrm>
            <a:off x="3250452" y="5132588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90E62516-D19F-469D-92B8-C4D621501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628" y="4287053"/>
            <a:ext cx="2289254" cy="1883599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EC237AD-6241-4583-B30E-FA973D24F94B}"/>
              </a:ext>
            </a:extLst>
          </p:cNvPr>
          <p:cNvSpPr/>
          <p:nvPr/>
        </p:nvSpPr>
        <p:spPr>
          <a:xfrm>
            <a:off x="3843486" y="5392454"/>
            <a:ext cx="562167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2940DC1-F772-431D-85D0-452230D9B389}"/>
              </a:ext>
            </a:extLst>
          </p:cNvPr>
          <p:cNvSpPr/>
          <p:nvPr/>
        </p:nvSpPr>
        <p:spPr>
          <a:xfrm>
            <a:off x="4917416" y="4928933"/>
            <a:ext cx="562167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7104658-CB06-4D0D-8509-1A715368482B}"/>
              </a:ext>
            </a:extLst>
          </p:cNvPr>
          <p:cNvSpPr txBox="1"/>
          <p:nvPr/>
        </p:nvSpPr>
        <p:spPr>
          <a:xfrm>
            <a:off x="3569642" y="6157858"/>
            <a:ext cx="4570482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⑬「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日本語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」になっていることを確認し，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続ける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5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⑤ パスワードと自動ログインの設定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コンテンツ プレースホルダー 13">
            <a:extLst>
              <a:ext uri="{FF2B5EF4-FFF2-40B4-BE49-F238E27FC236}">
                <a16:creationId xmlns:a16="http://schemas.microsoft.com/office/drawing/2014/main" id="{2881E9EB-DFD6-4BCF-B126-88D5AA1B6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92" y="1741334"/>
            <a:ext cx="8461208" cy="5333166"/>
          </a:xfr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C1AC160-467A-4B4A-8669-1C57EA412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96" y="1614324"/>
            <a:ext cx="6315075" cy="4954067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F30168F-1C3C-43B7-8757-36F251375DC6}"/>
              </a:ext>
            </a:extLst>
          </p:cNvPr>
          <p:cNvSpPr/>
          <p:nvPr/>
        </p:nvSpPr>
        <p:spPr>
          <a:xfrm>
            <a:off x="5713629" y="3291256"/>
            <a:ext cx="27238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＜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任意の英文字と数字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＞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97E0BE1-983A-4D0F-B250-7CA8B08B009D}"/>
              </a:ext>
            </a:extLst>
          </p:cNvPr>
          <p:cNvSpPr/>
          <p:nvPr/>
        </p:nvSpPr>
        <p:spPr>
          <a:xfrm>
            <a:off x="4608678" y="4009076"/>
            <a:ext cx="27238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＜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任意の英文字と数字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＞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6ECD2B0-3DD7-4DAF-A2AA-41E9C4C78C85}"/>
              </a:ext>
            </a:extLst>
          </p:cNvPr>
          <p:cNvSpPr/>
          <p:nvPr/>
        </p:nvSpPr>
        <p:spPr>
          <a:xfrm>
            <a:off x="4608678" y="4427738"/>
            <a:ext cx="27238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＜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任意の英文字と数字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＞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F794B81-EF7F-426E-862E-3365ECC331B9}"/>
              </a:ext>
            </a:extLst>
          </p:cNvPr>
          <p:cNvSpPr/>
          <p:nvPr/>
        </p:nvSpPr>
        <p:spPr>
          <a:xfrm>
            <a:off x="4374801" y="3611279"/>
            <a:ext cx="16209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コンピュータの名前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8CCAA3F-D4D9-4B07-AF58-992726921A13}"/>
              </a:ext>
            </a:extLst>
          </p:cNvPr>
          <p:cNvSpPr/>
          <p:nvPr/>
        </p:nvSpPr>
        <p:spPr>
          <a:xfrm>
            <a:off x="2821380" y="4773987"/>
            <a:ext cx="1787297" cy="315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660BD4C-30B5-4F2F-8C58-760829829AF7}"/>
              </a:ext>
            </a:extLst>
          </p:cNvPr>
          <p:cNvSpPr/>
          <p:nvPr/>
        </p:nvSpPr>
        <p:spPr>
          <a:xfrm>
            <a:off x="5764605" y="5701454"/>
            <a:ext cx="963304" cy="315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B273ED5-DE5E-47D1-8FB0-E44AC1673ACC}"/>
              </a:ext>
            </a:extLst>
          </p:cNvPr>
          <p:cNvSpPr/>
          <p:nvPr/>
        </p:nvSpPr>
        <p:spPr>
          <a:xfrm>
            <a:off x="4694403" y="4804040"/>
            <a:ext cx="41088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「自動的にログインする」をチェック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0189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⑥ </a:t>
            </a:r>
            <a:r>
              <a:rPr lang="en-US" altLang="ja-JP" sz="2800" dirty="0">
                <a:solidFill>
                  <a:schemeClr val="bg1"/>
                </a:solidFill>
              </a:rPr>
              <a:t>Ubuntu </a:t>
            </a:r>
            <a:r>
              <a:rPr lang="ja-JP" altLang="en-US" sz="2800" dirty="0">
                <a:solidFill>
                  <a:schemeClr val="bg1"/>
                </a:solidFill>
              </a:rPr>
              <a:t>インストールの続き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0369612-0FE0-45BC-B86C-2DDBA0DD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34" y="1703917"/>
            <a:ext cx="3127346" cy="257889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8CF6273-DEF1-4BA2-8B96-076B3A7A1B19}"/>
              </a:ext>
            </a:extLst>
          </p:cNvPr>
          <p:cNvSpPr txBox="1"/>
          <p:nvPr/>
        </p:nvSpPr>
        <p:spPr>
          <a:xfrm>
            <a:off x="314834" y="4374418"/>
            <a:ext cx="417133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⑮ 「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今すぐ再起動する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」をクリック．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" name="右矢印 6">
            <a:extLst>
              <a:ext uri="{FF2B5EF4-FFF2-40B4-BE49-F238E27FC236}">
                <a16:creationId xmlns:a16="http://schemas.microsoft.com/office/drawing/2014/main" id="{8BA31C0D-C5D5-4CE6-80F3-AB51360E12EC}"/>
              </a:ext>
            </a:extLst>
          </p:cNvPr>
          <p:cNvSpPr/>
          <p:nvPr/>
        </p:nvSpPr>
        <p:spPr>
          <a:xfrm>
            <a:off x="3649317" y="2884500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835C424-8960-4F80-9524-F0AF710C2829}"/>
              </a:ext>
            </a:extLst>
          </p:cNvPr>
          <p:cNvSpPr txBox="1"/>
          <p:nvPr/>
        </p:nvSpPr>
        <p:spPr>
          <a:xfrm>
            <a:off x="4532108" y="4374418"/>
            <a:ext cx="4339650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１分くらい待っても起動しない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ときは「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ゲストを再起動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5461674-F3A6-4817-9BD1-2453C295E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889" y="1755101"/>
            <a:ext cx="4731703" cy="2573513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3FC03B4-D2DC-4760-A4D1-B3B18159F3FE}"/>
              </a:ext>
            </a:extLst>
          </p:cNvPr>
          <p:cNvSpPr/>
          <p:nvPr/>
        </p:nvSpPr>
        <p:spPr>
          <a:xfrm>
            <a:off x="2723598" y="3273088"/>
            <a:ext cx="876237" cy="2453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EDF1D83-9FC9-4F46-AAD5-4C9DEEF1D123}"/>
              </a:ext>
            </a:extLst>
          </p:cNvPr>
          <p:cNvSpPr/>
          <p:nvPr/>
        </p:nvSpPr>
        <p:spPr>
          <a:xfrm>
            <a:off x="4093990" y="2385035"/>
            <a:ext cx="2328749" cy="2453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CD681F9-E638-4565-937E-AB8FD1B30DBD}"/>
              </a:ext>
            </a:extLst>
          </p:cNvPr>
          <p:cNvSpPr/>
          <p:nvPr/>
        </p:nvSpPr>
        <p:spPr>
          <a:xfrm>
            <a:off x="6798419" y="2857626"/>
            <a:ext cx="1460264" cy="2453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790B51C-D3EF-4A3F-8A08-F127D4EE4551}"/>
              </a:ext>
            </a:extLst>
          </p:cNvPr>
          <p:cNvSpPr/>
          <p:nvPr/>
        </p:nvSpPr>
        <p:spPr>
          <a:xfrm>
            <a:off x="3936233" y="1959974"/>
            <a:ext cx="886307" cy="2582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1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590E8F-9342-45C5-B6BE-9BF2BE8240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3. Ubuntu </a:t>
            </a:r>
            <a:r>
              <a:rPr lang="ja-JP" altLang="en-US" dirty="0"/>
              <a:t>仮想マシンを使ってみる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7ED5BB91-A386-445A-B201-0646B1F6F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AFEF7E-E6E0-4C59-B109-1F75697A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351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端末（コンソール）を開く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BE9A2E5-38C4-4563-9CFF-F53EF4B7B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9" y="2162454"/>
            <a:ext cx="2943840" cy="209400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950DA72-72BF-454D-A7F3-5495995C1762}"/>
              </a:ext>
            </a:extLst>
          </p:cNvPr>
          <p:cNvSpPr/>
          <p:nvPr/>
        </p:nvSpPr>
        <p:spPr>
          <a:xfrm>
            <a:off x="585156" y="2734837"/>
            <a:ext cx="1664494" cy="350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6">
            <a:extLst>
              <a:ext uri="{FF2B5EF4-FFF2-40B4-BE49-F238E27FC236}">
                <a16:creationId xmlns:a16="http://schemas.microsoft.com/office/drawing/2014/main" id="{57BF524D-6CE1-442B-8EC1-1B64EB1A0996}"/>
              </a:ext>
            </a:extLst>
          </p:cNvPr>
          <p:cNvSpPr/>
          <p:nvPr/>
        </p:nvSpPr>
        <p:spPr>
          <a:xfrm>
            <a:off x="3262847" y="2964215"/>
            <a:ext cx="371475" cy="507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9713ADC-D146-4200-BB4C-CAC83441B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372" y="2339578"/>
            <a:ext cx="5293519" cy="1507331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FD68C08-60E3-49A8-A9F8-93CE2374F42B}"/>
              </a:ext>
            </a:extLst>
          </p:cNvPr>
          <p:cNvSpPr txBox="1"/>
          <p:nvPr/>
        </p:nvSpPr>
        <p:spPr>
          <a:xfrm>
            <a:off x="3888409" y="4179375"/>
            <a:ext cx="5170482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例えば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ifconfig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-a 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IP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アドレス（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inet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アドレス）を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知ることができる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1B8A69-5D1E-42A1-87AE-E1ADCA4B3A48}"/>
              </a:ext>
            </a:extLst>
          </p:cNvPr>
          <p:cNvSpPr txBox="1"/>
          <p:nvPr/>
        </p:nvSpPr>
        <p:spPr>
          <a:xfrm>
            <a:off x="152959" y="4511841"/>
            <a:ext cx="5170482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右クリックメニューで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端末を開く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473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マシンの停止（シャットダウン）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FED0D4-8D14-424A-815F-6F84DA92F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25" y="2091725"/>
            <a:ext cx="3777215" cy="362531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595BB77-8346-4DC2-8321-76552E02C16A}"/>
              </a:ext>
            </a:extLst>
          </p:cNvPr>
          <p:cNvSpPr/>
          <p:nvPr/>
        </p:nvSpPr>
        <p:spPr>
          <a:xfrm>
            <a:off x="3557416" y="2709747"/>
            <a:ext cx="585723" cy="350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4A5B88-D1DD-40C5-900B-253D0E51118D}"/>
              </a:ext>
            </a:extLst>
          </p:cNvPr>
          <p:cNvSpPr/>
          <p:nvPr/>
        </p:nvSpPr>
        <p:spPr>
          <a:xfrm>
            <a:off x="1012150" y="5139666"/>
            <a:ext cx="1826295" cy="350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9D98589-51DC-452B-B011-B98E83AA8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23" y="2772471"/>
            <a:ext cx="3407569" cy="230028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4F4247D-B9EF-4845-AA39-2C6D93B0334F}"/>
              </a:ext>
            </a:extLst>
          </p:cNvPr>
          <p:cNvSpPr/>
          <p:nvPr/>
        </p:nvSpPr>
        <p:spPr>
          <a:xfrm>
            <a:off x="6535578" y="3484219"/>
            <a:ext cx="1625048" cy="15296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14">
            <a:extLst>
              <a:ext uri="{FF2B5EF4-FFF2-40B4-BE49-F238E27FC236}">
                <a16:creationId xmlns:a16="http://schemas.microsoft.com/office/drawing/2014/main" id="{F3FF0DCC-2C53-4CAB-ACAD-7F65C40D559A}"/>
              </a:ext>
            </a:extLst>
          </p:cNvPr>
          <p:cNvSpPr/>
          <p:nvPr/>
        </p:nvSpPr>
        <p:spPr>
          <a:xfrm>
            <a:off x="4336094" y="3669012"/>
            <a:ext cx="371475" cy="507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FAB296-61CC-4DBE-AF05-946CFE1B735E}"/>
              </a:ext>
            </a:extLst>
          </p:cNvPr>
          <p:cNvSpPr txBox="1"/>
          <p:nvPr/>
        </p:nvSpPr>
        <p:spPr>
          <a:xfrm>
            <a:off x="253204" y="5846415"/>
            <a:ext cx="5170482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画面右上のメニューで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「シャットダウン」を選ぶ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72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VMWare </a:t>
            </a:r>
            <a:r>
              <a:rPr lang="ja-JP" altLang="en-US" dirty="0"/>
              <a:t>使用上の注意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/>
              <a:t>キーボード，マウスの信号は仮想マシン側（ゲスト側）に送られる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en-US" altLang="ja-JP" dirty="0"/>
              <a:t>Windows </a:t>
            </a:r>
            <a:r>
              <a:rPr lang="ja-JP" altLang="en-US" dirty="0"/>
              <a:t>（ホスト側）の操作を行いたいときは，モードを切り替える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4181557" y="3936207"/>
            <a:ext cx="314325" cy="750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 flipV="1">
            <a:off x="3114675" y="3936207"/>
            <a:ext cx="314325" cy="708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64557" y="3238251"/>
            <a:ext cx="3954929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仮想マシンを操作できるモード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50269" y="4977549"/>
            <a:ext cx="3773790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Windows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を操作できるモード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1051" y="4029176"/>
            <a:ext cx="2933624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ALT, 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を同時押し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84862" y="4029176"/>
            <a:ext cx="418377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VMWare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のウインドウをクリック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9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アウトライン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VMWare Workstation Player </a:t>
            </a:r>
            <a:r>
              <a:rPr lang="ja-JP" altLang="en-US" dirty="0"/>
              <a:t>のインストール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仮想マシンの作成と </a:t>
            </a:r>
            <a:r>
              <a:rPr lang="en-US" altLang="ja-JP" dirty="0"/>
              <a:t>Ubuntu </a:t>
            </a:r>
            <a:r>
              <a:rPr lang="ja-JP" altLang="en-US" dirty="0"/>
              <a:t>のインストール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Ubuntu</a:t>
            </a:r>
            <a:r>
              <a:rPr lang="ja-JP" altLang="en-US" dirty="0"/>
              <a:t> 仮想マシンを使ってみる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仮想マシン間の通信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r>
              <a:rPr lang="ja-JP" altLang="en-US" b="1" u="sng" dirty="0"/>
              <a:t>２台の仮想マシン間で通信したい</a:t>
            </a:r>
            <a:r>
              <a:rPr lang="ja-JP" altLang="en-US" dirty="0"/>
              <a:t>ときは「</a:t>
            </a:r>
            <a:r>
              <a:rPr lang="ja-JP" altLang="en-US" b="1" dirty="0"/>
              <a:t>ブリッジ</a:t>
            </a:r>
            <a:r>
              <a:rPr lang="ja-JP" altLang="en-US" dirty="0"/>
              <a:t>」に設定するのが便利である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5316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4. </a:t>
            </a:r>
            <a:r>
              <a:rPr lang="ja-JP" altLang="en-US" dirty="0"/>
              <a:t>仮想マシンを２台作成し，</a:t>
            </a:r>
            <a:br>
              <a:rPr lang="en-US" altLang="ja-JP" dirty="0"/>
            </a:br>
            <a:r>
              <a:rPr lang="ja-JP" altLang="en-US" dirty="0"/>
              <a:t>その間で通信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3A01C7D1-5885-4A0F-AE2E-7A16463F1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826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ワーキングディレクトリの確認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5EC28DCD-619A-44F9-A3D7-8BC53C6A8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99" y="1524834"/>
            <a:ext cx="8408193" cy="1262111"/>
          </a:xfrm>
        </p:spPr>
        <p:txBody>
          <a:bodyPr>
            <a:noAutofit/>
          </a:bodyPr>
          <a:lstStyle/>
          <a:p>
            <a:r>
              <a:rPr lang="ja-JP" altLang="en-US" dirty="0"/>
              <a:t>ワーキングディレクトリの確認は，仮想マシンを</a:t>
            </a:r>
            <a:r>
              <a:rPr lang="ja-JP" altLang="en-US" b="1" dirty="0"/>
              <a:t>停止（シャットダウン）した状態</a:t>
            </a:r>
            <a:r>
              <a:rPr lang="ja-JP" altLang="en-US" dirty="0"/>
              <a:t>で行う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2E30AF5-5232-488A-A0B0-C95A7709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72" y="2707502"/>
            <a:ext cx="2475455" cy="192502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CFB1852-0F37-401D-AE47-6E5947ADD2EF}"/>
              </a:ext>
            </a:extLst>
          </p:cNvPr>
          <p:cNvSpPr txBox="1"/>
          <p:nvPr/>
        </p:nvSpPr>
        <p:spPr>
          <a:xfrm>
            <a:off x="208172" y="4703586"/>
            <a:ext cx="249299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仮想マシン設定の編集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6" name="右矢印 6">
            <a:extLst>
              <a:ext uri="{FF2B5EF4-FFF2-40B4-BE49-F238E27FC236}">
                <a16:creationId xmlns:a16="http://schemas.microsoft.com/office/drawing/2014/main" id="{5848CBFD-6CA2-45E9-99A6-1A408103B30E}"/>
              </a:ext>
            </a:extLst>
          </p:cNvPr>
          <p:cNvSpPr/>
          <p:nvPr/>
        </p:nvSpPr>
        <p:spPr>
          <a:xfrm>
            <a:off x="2949548" y="3480602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F665BB9-5AA1-49EE-9520-435CE6C7798B}"/>
              </a:ext>
            </a:extLst>
          </p:cNvPr>
          <p:cNvSpPr/>
          <p:nvPr/>
        </p:nvSpPr>
        <p:spPr>
          <a:xfrm>
            <a:off x="1200247" y="4313764"/>
            <a:ext cx="1005410" cy="1230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05DE43D-890A-463A-A4C6-36B5230B75BB}"/>
              </a:ext>
            </a:extLst>
          </p:cNvPr>
          <p:cNvSpPr/>
          <p:nvPr/>
        </p:nvSpPr>
        <p:spPr>
          <a:xfrm>
            <a:off x="185355" y="2982701"/>
            <a:ext cx="1127674" cy="2326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A017B4D-E269-4341-8FBD-C46BDCF5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160" y="2724469"/>
            <a:ext cx="4051829" cy="3178590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6D7B615-5D99-405E-8937-84B2F55914F2}"/>
              </a:ext>
            </a:extLst>
          </p:cNvPr>
          <p:cNvSpPr/>
          <p:nvPr/>
        </p:nvSpPr>
        <p:spPr>
          <a:xfrm>
            <a:off x="3961788" y="2859699"/>
            <a:ext cx="652921" cy="1230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372C1C3-F21F-4605-9FD3-594B79B4A5C1}"/>
              </a:ext>
            </a:extLst>
          </p:cNvPr>
          <p:cNvSpPr/>
          <p:nvPr/>
        </p:nvSpPr>
        <p:spPr>
          <a:xfrm>
            <a:off x="5627721" y="4250293"/>
            <a:ext cx="2028359" cy="3822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B1E4B7-16C5-4B88-8E79-583B24CD9ED6}"/>
              </a:ext>
            </a:extLst>
          </p:cNvPr>
          <p:cNvSpPr txBox="1"/>
          <p:nvPr/>
        </p:nvSpPr>
        <p:spPr>
          <a:xfrm>
            <a:off x="3424648" y="5983409"/>
            <a:ext cx="387798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「オプション」タブをクリックし，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ワーキングディレクトリを確認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6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仮想マシンのコピー（複製）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32D401-E68D-4DB4-9C5B-674E7B6F654B}"/>
              </a:ext>
            </a:extLst>
          </p:cNvPr>
          <p:cNvSpPr txBox="1"/>
          <p:nvPr/>
        </p:nvSpPr>
        <p:spPr>
          <a:xfrm>
            <a:off x="86258" y="4541277"/>
            <a:ext cx="4011609" cy="14361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Windows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で「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ワーキングディレ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クトリ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１つ上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のディレクト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リ（フォルダ）を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開く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4B7574-5BC5-4772-909C-CD28A69AC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8" y="2500922"/>
            <a:ext cx="3760913" cy="1733928"/>
          </a:xfrm>
          <a:prstGeom prst="rect">
            <a:avLst/>
          </a:prstGeom>
        </p:spPr>
      </p:pic>
      <p:sp>
        <p:nvSpPr>
          <p:cNvPr id="7" name="右矢印 15">
            <a:extLst>
              <a:ext uri="{FF2B5EF4-FFF2-40B4-BE49-F238E27FC236}">
                <a16:creationId xmlns:a16="http://schemas.microsoft.com/office/drawing/2014/main" id="{3135FDE0-B9C7-4C7D-9180-03606C4996EA}"/>
              </a:ext>
            </a:extLst>
          </p:cNvPr>
          <p:cNvSpPr/>
          <p:nvPr/>
        </p:nvSpPr>
        <p:spPr>
          <a:xfrm>
            <a:off x="4073817" y="3272873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EB52D1-D8E0-4F8C-8F9F-A39B6C3D5A97}"/>
              </a:ext>
            </a:extLst>
          </p:cNvPr>
          <p:cNvSpPr txBox="1"/>
          <p:nvPr/>
        </p:nvSpPr>
        <p:spPr>
          <a:xfrm>
            <a:off x="4843245" y="4541277"/>
            <a:ext cx="4385381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仮想マシン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ディレクトリ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（フォルダ）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を丸ごと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コピー</a:t>
            </a:r>
            <a:endParaRPr lang="en-US" altLang="ja-JP" sz="2400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して，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貼り付け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477EAC7-4A53-490F-809E-98C85F0E1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45" y="2615440"/>
            <a:ext cx="3970390" cy="1830504"/>
          </a:xfrm>
          <a:prstGeom prst="rect">
            <a:avLst/>
          </a:prstGeom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3E409F15-9312-40EB-B409-704D80E2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99" y="1524834"/>
            <a:ext cx="8408193" cy="1262111"/>
          </a:xfrm>
        </p:spPr>
        <p:txBody>
          <a:bodyPr>
            <a:noAutofit/>
          </a:bodyPr>
          <a:lstStyle/>
          <a:p>
            <a:r>
              <a:rPr lang="ja-JP" altLang="en-US" dirty="0"/>
              <a:t>仮想マシンのコピー（複製）は，仮想マシンを</a:t>
            </a:r>
            <a:r>
              <a:rPr lang="ja-JP" altLang="en-US" b="1" dirty="0"/>
              <a:t>停止（シャットダウン）した状態</a:t>
            </a:r>
            <a:r>
              <a:rPr lang="ja-JP" altLang="en-US" dirty="0"/>
              <a:t>で行う</a:t>
            </a:r>
          </a:p>
        </p:txBody>
      </p:sp>
    </p:spTree>
    <p:extLst>
      <p:ext uri="{BB962C8B-B14F-4D97-AF65-F5344CB8AC3E}">
        <p14:creationId xmlns:p14="http://schemas.microsoft.com/office/powerpoint/2010/main" val="827941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仮想マシンのコピー（複製）続き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974E8B8-83E9-49D3-85EA-0D223753231A}"/>
              </a:ext>
            </a:extLst>
          </p:cNvPr>
          <p:cNvSpPr txBox="1"/>
          <p:nvPr/>
        </p:nvSpPr>
        <p:spPr>
          <a:xfrm>
            <a:off x="86258" y="4541277"/>
            <a:ext cx="4070345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VMWare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Player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」→「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ファイル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」→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開く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と操作</a:t>
            </a:r>
          </a:p>
        </p:txBody>
      </p:sp>
      <p:sp>
        <p:nvSpPr>
          <p:cNvPr id="14" name="右矢印 15">
            <a:extLst>
              <a:ext uri="{FF2B5EF4-FFF2-40B4-BE49-F238E27FC236}">
                <a16:creationId xmlns:a16="http://schemas.microsoft.com/office/drawing/2014/main" id="{5B1ABB4E-C74A-45B4-B638-AB59C14E45EB}"/>
              </a:ext>
            </a:extLst>
          </p:cNvPr>
          <p:cNvSpPr/>
          <p:nvPr/>
        </p:nvSpPr>
        <p:spPr>
          <a:xfrm>
            <a:off x="4327622" y="3289599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BA22E6-4D7F-4196-BAAB-9AEF04E530BE}"/>
              </a:ext>
            </a:extLst>
          </p:cNvPr>
          <p:cNvSpPr txBox="1"/>
          <p:nvPr/>
        </p:nvSpPr>
        <p:spPr>
          <a:xfrm>
            <a:off x="4758619" y="4541275"/>
            <a:ext cx="3647152" cy="18150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先ほど新しく作られた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ディレクトリ（フォルダ）</a:t>
            </a:r>
            <a:endParaRPr lang="en-US" altLang="ja-JP" sz="2400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の下に移動</a:t>
            </a:r>
            <a:endParaRPr lang="en-US" altLang="ja-JP" sz="2400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5447533-8B58-49B5-AF92-805DD9FE1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0" y="2674202"/>
            <a:ext cx="4053696" cy="1557610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F393F4C-B416-4E91-8EA7-8C5D3AB70155}"/>
              </a:ext>
            </a:extLst>
          </p:cNvPr>
          <p:cNvSpPr/>
          <p:nvPr/>
        </p:nvSpPr>
        <p:spPr>
          <a:xfrm>
            <a:off x="45220" y="2856107"/>
            <a:ext cx="724214" cy="1672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306A8F6-A5DA-4D12-AB2D-A8A4C3ED4C24}"/>
              </a:ext>
            </a:extLst>
          </p:cNvPr>
          <p:cNvSpPr/>
          <p:nvPr/>
        </p:nvSpPr>
        <p:spPr>
          <a:xfrm>
            <a:off x="159573" y="3038012"/>
            <a:ext cx="2090186" cy="1672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6A30D9C-58AE-48CE-AD2B-2C754DCD2B4E}"/>
              </a:ext>
            </a:extLst>
          </p:cNvPr>
          <p:cNvSpPr/>
          <p:nvPr/>
        </p:nvSpPr>
        <p:spPr>
          <a:xfrm>
            <a:off x="2524353" y="3173500"/>
            <a:ext cx="1665884" cy="184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AC2012D-D2FD-4308-A5BA-BBDA2A5C0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87" y="2576473"/>
            <a:ext cx="4443413" cy="1707356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94638A1-CF1C-4662-B753-A399AE6A685E}"/>
              </a:ext>
            </a:extLst>
          </p:cNvPr>
          <p:cNvSpPr/>
          <p:nvPr/>
        </p:nvSpPr>
        <p:spPr>
          <a:xfrm>
            <a:off x="5124889" y="3503403"/>
            <a:ext cx="1808381" cy="241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05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仮想マシンのコピー（複製）続き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40A9DF-69A5-4577-8FBC-1E351C516B6F}"/>
              </a:ext>
            </a:extLst>
          </p:cNvPr>
          <p:cNvSpPr txBox="1"/>
          <p:nvPr/>
        </p:nvSpPr>
        <p:spPr>
          <a:xfrm>
            <a:off x="173748" y="5445236"/>
            <a:ext cx="3712876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拡張子「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vmx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」のファイル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を選び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開く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97D33D8-581C-4A9D-8764-83B0DCBD6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60892"/>
            <a:ext cx="4411655" cy="307347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AD1F65E-D9CD-4DB8-B88C-1782CC858D1F}"/>
              </a:ext>
            </a:extLst>
          </p:cNvPr>
          <p:cNvSpPr/>
          <p:nvPr/>
        </p:nvSpPr>
        <p:spPr>
          <a:xfrm>
            <a:off x="173748" y="2795559"/>
            <a:ext cx="1808381" cy="241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24A1DE1-F5DF-449A-8C1C-26E066530E40}"/>
              </a:ext>
            </a:extLst>
          </p:cNvPr>
          <p:cNvSpPr/>
          <p:nvPr/>
        </p:nvSpPr>
        <p:spPr>
          <a:xfrm>
            <a:off x="3134590" y="5012826"/>
            <a:ext cx="746035" cy="241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E1BAB99-F2F9-4405-8E17-BF6C8F97E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577" y="2556328"/>
            <a:ext cx="3464719" cy="2085975"/>
          </a:xfrm>
          <a:prstGeom prst="rect">
            <a:avLst/>
          </a:prstGeom>
        </p:spPr>
      </p:pic>
      <p:sp>
        <p:nvSpPr>
          <p:cNvPr id="10" name="右矢印 10">
            <a:extLst>
              <a:ext uri="{FF2B5EF4-FFF2-40B4-BE49-F238E27FC236}">
                <a16:creationId xmlns:a16="http://schemas.microsoft.com/office/drawing/2014/main" id="{DCB95EFB-CDEB-420D-B7A6-015AFE6BCAC2}"/>
              </a:ext>
            </a:extLst>
          </p:cNvPr>
          <p:cNvSpPr/>
          <p:nvPr/>
        </p:nvSpPr>
        <p:spPr>
          <a:xfrm>
            <a:off x="4664239" y="3599316"/>
            <a:ext cx="286917" cy="454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428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コピーした仮想マシンの初回起動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26BF325-9A77-480E-8EFD-BF5E8E816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2015066"/>
            <a:ext cx="8461208" cy="4401419"/>
          </a:xfrm>
        </p:spPr>
        <p:txBody>
          <a:bodyPr>
            <a:noAutofit/>
          </a:bodyPr>
          <a:lstStyle/>
          <a:p>
            <a:r>
              <a:rPr lang="ja-JP" altLang="en-US" dirty="0"/>
              <a:t>コピーしたマシンの初回起動時には，確認表示が出る．</a:t>
            </a:r>
            <a:endParaRPr lang="en-US" altLang="ja-JP" dirty="0"/>
          </a:p>
          <a:p>
            <a:r>
              <a:rPr lang="ja-JP" altLang="en-US" dirty="0"/>
              <a:t>「コピーしました」をクリック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A4CDDE-7E0E-480F-920F-CA225B290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992" y="3908614"/>
            <a:ext cx="5257604" cy="214274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41A57C-45DD-4EBF-8938-5C238DAF81F5}"/>
              </a:ext>
            </a:extLst>
          </p:cNvPr>
          <p:cNvSpPr/>
          <p:nvPr/>
        </p:nvSpPr>
        <p:spPr>
          <a:xfrm>
            <a:off x="4055533" y="5418667"/>
            <a:ext cx="1693334" cy="482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0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F3754387-9614-4554-B83E-32DD7475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いまから行うこと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136355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VMware</a:t>
            </a:r>
            <a:r>
              <a:rPr lang="ja-JP" altLang="en-US" sz="2400" b="1" dirty="0"/>
              <a:t>を２つ起動</a:t>
            </a:r>
            <a:r>
              <a:rPr lang="ja-JP" altLang="en-US" sz="2400" dirty="0"/>
              <a:t>し，それぞれで，別の仮想マシンを起動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73926" y="2217809"/>
            <a:ext cx="7886700" cy="3991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その２つの仮想マシン間で通信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54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① 各仮想マシンの </a:t>
            </a:r>
            <a:r>
              <a:rPr lang="en-US" altLang="ja-JP" sz="2800" dirty="0">
                <a:solidFill>
                  <a:schemeClr val="bg1"/>
                </a:solidFill>
              </a:rPr>
              <a:t>IP </a:t>
            </a:r>
            <a:r>
              <a:rPr lang="ja-JP" altLang="en-US" sz="2800" dirty="0">
                <a:solidFill>
                  <a:schemeClr val="bg1"/>
                </a:solidFill>
              </a:rPr>
              <a:t>アドレスの確認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0B22F24-7B54-483B-A104-A97A38769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608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VMware</a:t>
            </a:r>
            <a:r>
              <a:rPr lang="ja-JP" altLang="en-US" sz="2400" b="1" dirty="0"/>
              <a:t>を２つ起動</a:t>
            </a:r>
            <a:r>
              <a:rPr lang="ja-JP" altLang="en-US" sz="2400" dirty="0"/>
              <a:t>し，それぞれで，別の仮想マシンを起動</a:t>
            </a:r>
            <a:endParaRPr lang="en-US" altLang="ja-JP" sz="2400" dirty="0"/>
          </a:p>
          <a:p>
            <a:r>
              <a:rPr lang="ja-JP" altLang="en-US" sz="2400" dirty="0"/>
              <a:t>それぞれの</a:t>
            </a:r>
            <a:r>
              <a:rPr lang="ja-JP" altLang="en-US" sz="2400" b="1" dirty="0"/>
              <a:t>仮想マシンで，端末を開き，「</a:t>
            </a:r>
            <a:r>
              <a:rPr lang="en-US" altLang="ja-JP" sz="2400" b="1" dirty="0"/>
              <a:t>ifconfig -a</a:t>
            </a:r>
            <a:r>
              <a:rPr lang="ja-JP" altLang="en-US" sz="2400" b="1" dirty="0"/>
              <a:t>」を実行</a:t>
            </a:r>
            <a:endParaRPr lang="en-US" altLang="ja-JP" sz="2400" b="1" dirty="0"/>
          </a:p>
          <a:p>
            <a:r>
              <a:rPr lang="ja-JP" altLang="en-US" sz="2400" b="1" dirty="0"/>
              <a:t>違う </a:t>
            </a:r>
            <a:r>
              <a:rPr lang="en-US" altLang="ja-JP" sz="2400" b="1" dirty="0"/>
              <a:t>IP </a:t>
            </a:r>
            <a:r>
              <a:rPr lang="ja-JP" altLang="en-US" sz="2400" b="1" dirty="0"/>
              <a:t>アドレス </a:t>
            </a:r>
            <a:r>
              <a:rPr lang="en-US" altLang="ja-JP" sz="2400" b="1" dirty="0"/>
              <a:t>(</a:t>
            </a:r>
            <a:r>
              <a:rPr lang="en-US" altLang="ja-JP" sz="2400" b="1" dirty="0" err="1"/>
              <a:t>inet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アドレス</a:t>
            </a:r>
            <a:r>
              <a:rPr lang="en-US" altLang="ja-JP" sz="2400" b="1" dirty="0"/>
              <a:t>) </a:t>
            </a:r>
            <a:r>
              <a:rPr lang="ja-JP" altLang="en-US" sz="2400" b="1" dirty="0"/>
              <a:t>が割り当てられている</a:t>
            </a:r>
            <a:r>
              <a:rPr lang="ja-JP" altLang="en-US" sz="2400" dirty="0"/>
              <a:t>ことを確認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それぞれの </a:t>
            </a:r>
            <a:r>
              <a:rPr lang="en-US" altLang="ja-JP" sz="2400" dirty="0"/>
              <a:t>IP </a:t>
            </a:r>
            <a:r>
              <a:rPr lang="ja-JP" altLang="en-US" sz="2400" dirty="0"/>
              <a:t>アドレスを使用する</a:t>
            </a:r>
          </a:p>
          <a:p>
            <a:endParaRPr lang="ja-JP" altLang="en-US" sz="2400" b="1" dirty="0"/>
          </a:p>
          <a:p>
            <a:endParaRPr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1A4C72C-46B7-413E-BBB6-D01E88E3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4151426"/>
            <a:ext cx="3749536" cy="87989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2F7BF0-CFD9-464E-823A-F190C161E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51426"/>
            <a:ext cx="3749536" cy="8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24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② </a:t>
            </a:r>
            <a:r>
              <a:rPr lang="en-US" altLang="ja-JP" sz="2800" dirty="0" err="1">
                <a:solidFill>
                  <a:schemeClr val="bg1"/>
                </a:solidFill>
              </a:rPr>
              <a:t>netcat</a:t>
            </a:r>
            <a:r>
              <a:rPr lang="en-US" altLang="ja-JP" sz="2800" dirty="0">
                <a:solidFill>
                  <a:schemeClr val="bg1"/>
                </a:solidFill>
              </a:rPr>
              <a:t> </a:t>
            </a:r>
            <a:r>
              <a:rPr lang="ja-JP" altLang="en-US" sz="2800" dirty="0">
                <a:solidFill>
                  <a:schemeClr val="bg1"/>
                </a:solidFill>
              </a:rPr>
              <a:t>サーバの起動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0210C8B-1B19-45A1-A997-66B956CEE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9" y="1524834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まず，一方の仮想マシンで次のように操作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762C828-1E0D-49F2-AC2F-FEA683720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39" y="2323488"/>
            <a:ext cx="6131496" cy="420766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0515E2C-C545-4770-B7DB-EA01EB6CFB42}"/>
              </a:ext>
            </a:extLst>
          </p:cNvPr>
          <p:cNvSpPr/>
          <p:nvPr/>
        </p:nvSpPr>
        <p:spPr>
          <a:xfrm>
            <a:off x="1391401" y="2202957"/>
            <a:ext cx="1513610" cy="303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9662CC0-F8E0-495D-8CCC-7DC4DE948C15}"/>
              </a:ext>
            </a:extLst>
          </p:cNvPr>
          <p:cNvSpPr/>
          <p:nvPr/>
        </p:nvSpPr>
        <p:spPr>
          <a:xfrm>
            <a:off x="1296151" y="2627377"/>
            <a:ext cx="2809010" cy="303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4DA4050-FFDC-451C-9EA5-5A84AF0A396B}"/>
              </a:ext>
            </a:extLst>
          </p:cNvPr>
          <p:cNvSpPr/>
          <p:nvPr/>
        </p:nvSpPr>
        <p:spPr>
          <a:xfrm>
            <a:off x="1467601" y="6096325"/>
            <a:ext cx="1513610" cy="303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9964B12-3756-48BD-B2DC-FC5E3AE27F2C}"/>
              </a:ext>
            </a:extLst>
          </p:cNvPr>
          <p:cNvSpPr/>
          <p:nvPr/>
        </p:nvSpPr>
        <p:spPr>
          <a:xfrm>
            <a:off x="3163465" y="2069362"/>
            <a:ext cx="1685077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noAutofit/>
          </a:bodyPr>
          <a:lstStyle/>
          <a:p>
            <a:r>
              <a:rPr lang="en-US" altLang="ja-JP" sz="2700" dirty="0" err="1">
                <a:latin typeface="Arial" panose="020B0604020202020204" pitchFamily="34" charset="0"/>
                <a:ea typeface="メイリオ" panose="020B0604030504040204" pitchFamily="50" charset="-128"/>
              </a:rPr>
              <a:t>ifconfig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-a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7C863D1-4FAB-4D7E-9C51-9B4ACBC36E16}"/>
              </a:ext>
            </a:extLst>
          </p:cNvPr>
          <p:cNvSpPr/>
          <p:nvPr/>
        </p:nvSpPr>
        <p:spPr>
          <a:xfrm>
            <a:off x="4284863" y="2565862"/>
            <a:ext cx="458343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noAutofit/>
          </a:bodyPr>
          <a:lstStyle/>
          <a:p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IP 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アドレス 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2700" dirty="0" err="1">
                <a:latin typeface="Arial" panose="020B0604020202020204" pitchFamily="34" charset="0"/>
                <a:ea typeface="メイリオ" panose="020B0604030504040204" pitchFamily="50" charset="-128"/>
              </a:rPr>
              <a:t>inet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アドレス）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を確認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201A67B-D64F-4C33-B09F-8C254E49023F}"/>
              </a:ext>
            </a:extLst>
          </p:cNvPr>
          <p:cNvSpPr/>
          <p:nvPr/>
        </p:nvSpPr>
        <p:spPr>
          <a:xfrm>
            <a:off x="3163465" y="5798146"/>
            <a:ext cx="566212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noAutofit/>
          </a:bodyPr>
          <a:lstStyle/>
          <a:p>
            <a:r>
              <a:rPr lang="en-US" altLang="ja-JP" sz="2700" dirty="0" err="1">
                <a:latin typeface="Arial" panose="020B0604020202020204" pitchFamily="34" charset="0"/>
                <a:ea typeface="メイリオ" panose="020B0604030504040204" pitchFamily="50" charset="-128"/>
              </a:rPr>
              <a:t>nc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-l -p 1234</a:t>
            </a: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（ポート 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1234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番でサーバを開設）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128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③ </a:t>
            </a:r>
            <a:r>
              <a:rPr lang="en-US" altLang="ja-JP" sz="2800" dirty="0" err="1">
                <a:solidFill>
                  <a:schemeClr val="bg1"/>
                </a:solidFill>
              </a:rPr>
              <a:t>netcat</a:t>
            </a:r>
            <a:r>
              <a:rPr lang="en-US" altLang="ja-JP" sz="2800" dirty="0">
                <a:solidFill>
                  <a:schemeClr val="bg1"/>
                </a:solidFill>
              </a:rPr>
              <a:t> </a:t>
            </a:r>
            <a:r>
              <a:rPr lang="ja-JP" altLang="en-US" sz="2800" dirty="0">
                <a:solidFill>
                  <a:schemeClr val="bg1"/>
                </a:solidFill>
              </a:rPr>
              <a:t>クライアントの起動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DF66AD6-2D80-4D8D-92F7-96BAED8C4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36" y="1718319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もう１つの仮想マシンで，次のように操作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F28CED5-F652-4079-9696-6BB829E6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85" y="2525844"/>
            <a:ext cx="6175898" cy="167997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8E5958B-957A-4F4A-BAA7-9CEC42291D4E}"/>
              </a:ext>
            </a:extLst>
          </p:cNvPr>
          <p:cNvSpPr/>
          <p:nvPr/>
        </p:nvSpPr>
        <p:spPr>
          <a:xfrm>
            <a:off x="5227543" y="2837231"/>
            <a:ext cx="3916457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noAutofit/>
          </a:bodyPr>
          <a:lstStyle/>
          <a:p>
            <a:r>
              <a:rPr lang="en-US" altLang="ja-JP" sz="2700" dirty="0" err="1">
                <a:latin typeface="Arial" panose="020B0604020202020204" pitchFamily="34" charset="0"/>
                <a:ea typeface="メイリオ" panose="020B0604030504040204" pitchFamily="50" charset="-128"/>
              </a:rPr>
              <a:t>nc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＜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IP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アドレス＞ 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1234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9C8E77E-11B7-4155-90DA-92704A846FEC}"/>
              </a:ext>
            </a:extLst>
          </p:cNvPr>
          <p:cNvSpPr/>
          <p:nvPr/>
        </p:nvSpPr>
        <p:spPr>
          <a:xfrm>
            <a:off x="1510122" y="3408999"/>
            <a:ext cx="2954655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好きなメッセージ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477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590E8F-9342-45C5-B6BE-9BF2BE8240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1. VMWare Workstation Player </a:t>
            </a:r>
            <a:r>
              <a:rPr lang="ja-JP" altLang="en-US" dirty="0"/>
              <a:t>のインストール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7ED5BB91-A386-445A-B201-0646B1F6F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AFEF7E-E6E0-4C59-B109-1F75697A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3152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④ ２台間で通信していることを確認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AFFA3C5-F85C-4B08-8A27-A0137B6FD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58" y="1524834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通信できていることが分かる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5D943E9-F260-47D8-B208-092DE2025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" y="2223323"/>
            <a:ext cx="8986172" cy="324720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87C706C-5226-4F17-A58F-5FAF782E64F2}"/>
              </a:ext>
            </a:extLst>
          </p:cNvPr>
          <p:cNvSpPr/>
          <p:nvPr/>
        </p:nvSpPr>
        <p:spPr>
          <a:xfrm>
            <a:off x="441728" y="2900771"/>
            <a:ext cx="2485160" cy="4742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A5BB9BD-757B-4064-A150-EB244418CB6E}"/>
              </a:ext>
            </a:extLst>
          </p:cNvPr>
          <p:cNvSpPr/>
          <p:nvPr/>
        </p:nvSpPr>
        <p:spPr>
          <a:xfrm>
            <a:off x="5251853" y="4901021"/>
            <a:ext cx="2485160" cy="4742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① ダウンロード </a:t>
            </a:r>
            <a:r>
              <a:rPr lang="en-US" altLang="ja-JP" sz="2800" dirty="0">
                <a:solidFill>
                  <a:schemeClr val="bg1"/>
                </a:solidFill>
              </a:rPr>
              <a:t>VMware Workstation Player</a:t>
            </a:r>
            <a:br>
              <a:rPr lang="en-US" altLang="ja-JP" sz="2800" dirty="0">
                <a:solidFill>
                  <a:schemeClr val="bg1"/>
                </a:solidFill>
              </a:rPr>
            </a:br>
            <a:r>
              <a:rPr lang="ja-JP" altLang="en-US" sz="2800" dirty="0">
                <a:solidFill>
                  <a:schemeClr val="bg1"/>
                </a:solidFill>
              </a:rPr>
              <a:t>の </a:t>
            </a:r>
            <a:r>
              <a:rPr lang="en-US" altLang="ja-JP" sz="2800" dirty="0">
                <a:solidFill>
                  <a:schemeClr val="bg1"/>
                </a:solidFill>
              </a:rPr>
              <a:t>Web </a:t>
            </a:r>
            <a:r>
              <a:rPr lang="ja-JP" altLang="en-US" sz="2800" dirty="0">
                <a:solidFill>
                  <a:schemeClr val="bg1"/>
                </a:solidFill>
              </a:rPr>
              <a:t>ページを開く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E3C8AA45-1E72-406D-BB36-0761C741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637553"/>
            <a:ext cx="8461208" cy="4541866"/>
          </a:xfrm>
        </p:spPr>
        <p:txBody>
          <a:bodyPr>
            <a:noAutofit/>
          </a:bodyPr>
          <a:lstStyle/>
          <a:p>
            <a:r>
              <a:rPr lang="en-US" altLang="ja-JP" dirty="0"/>
              <a:t>https://</a:t>
            </a:r>
            <a:r>
              <a:rPr lang="en-US" altLang="ja-JP" dirty="0" err="1"/>
              <a:t>www.vmware.com</a:t>
            </a:r>
            <a:r>
              <a:rPr lang="en-US" altLang="ja-JP" dirty="0"/>
              <a:t>/go/get-player-</a:t>
            </a:r>
            <a:r>
              <a:rPr lang="en-US" altLang="ja-JP" dirty="0" err="1"/>
              <a:t>jp</a:t>
            </a: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AABBA7A-E80F-4341-8B15-353B59FC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53" y="2407048"/>
            <a:ext cx="5316304" cy="35937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6B5484C-9673-4F21-A7BB-706CEFD4BD75}"/>
              </a:ext>
            </a:extLst>
          </p:cNvPr>
          <p:cNvSpPr/>
          <p:nvPr/>
        </p:nvSpPr>
        <p:spPr>
          <a:xfrm>
            <a:off x="5378570" y="3824206"/>
            <a:ext cx="1309524" cy="5123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28C732E-1A87-4071-A190-758B9FC72F46}"/>
              </a:ext>
            </a:extLst>
          </p:cNvPr>
          <p:cNvSpPr/>
          <p:nvPr/>
        </p:nvSpPr>
        <p:spPr>
          <a:xfrm>
            <a:off x="5378570" y="4912478"/>
            <a:ext cx="1309524" cy="5123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7CD27D-50B4-405D-A826-E27005E33FBB}"/>
              </a:ext>
            </a:extLst>
          </p:cNvPr>
          <p:cNvSpPr txBox="1"/>
          <p:nvPr/>
        </p:nvSpPr>
        <p:spPr>
          <a:xfrm>
            <a:off x="6997014" y="3885642"/>
            <a:ext cx="161935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Windows 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D15094F-EE74-45DC-BA61-D83640837A2F}"/>
              </a:ext>
            </a:extLst>
          </p:cNvPr>
          <p:cNvSpPr txBox="1"/>
          <p:nvPr/>
        </p:nvSpPr>
        <p:spPr>
          <a:xfrm>
            <a:off x="6997014" y="4972459"/>
            <a:ext cx="1170513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Linux 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版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34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② </a:t>
            </a:r>
            <a:r>
              <a:rPr lang="en-US" altLang="ja-JP" sz="2800" dirty="0">
                <a:solidFill>
                  <a:schemeClr val="bg1"/>
                </a:solidFill>
              </a:rPr>
              <a:t>VMWare Workstation Player </a:t>
            </a:r>
            <a:r>
              <a:rPr lang="ja-JP" altLang="en-US" sz="2800" dirty="0">
                <a:solidFill>
                  <a:schemeClr val="bg1"/>
                </a:solidFill>
              </a:rPr>
              <a:t>のインストール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9D33B79-C5F2-49C7-845F-7EBD45BD0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22" y="1882612"/>
            <a:ext cx="1000125" cy="111442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6EECFA-FB17-426D-B825-94EDF26ECAA2}"/>
              </a:ext>
            </a:extLst>
          </p:cNvPr>
          <p:cNvSpPr txBox="1"/>
          <p:nvPr/>
        </p:nvSpPr>
        <p:spPr>
          <a:xfrm>
            <a:off x="0" y="3134936"/>
            <a:ext cx="203132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①ファイルを実行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E7EA1BF-2A85-4CBE-B27B-1A6A4A81F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61" y="1629546"/>
            <a:ext cx="2005177" cy="154764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10AD79-2484-4BE2-AB85-07E4101FC243}"/>
              </a:ext>
            </a:extLst>
          </p:cNvPr>
          <p:cNvSpPr/>
          <p:nvPr/>
        </p:nvSpPr>
        <p:spPr>
          <a:xfrm>
            <a:off x="3241784" y="2921002"/>
            <a:ext cx="502527" cy="25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C91EB84-4E6B-461A-9BFF-65C8F6FA6ACC}"/>
              </a:ext>
            </a:extLst>
          </p:cNvPr>
          <p:cNvSpPr txBox="1"/>
          <p:nvPr/>
        </p:nvSpPr>
        <p:spPr>
          <a:xfrm>
            <a:off x="2143732" y="3308060"/>
            <a:ext cx="2262158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②ようこそ画面では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次へ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</a:t>
            </a:r>
          </a:p>
        </p:txBody>
      </p:sp>
      <p:sp>
        <p:nvSpPr>
          <p:cNvPr id="21" name="右矢印 9">
            <a:extLst>
              <a:ext uri="{FF2B5EF4-FFF2-40B4-BE49-F238E27FC236}">
                <a16:creationId xmlns:a16="http://schemas.microsoft.com/office/drawing/2014/main" id="{28C5833E-1C8D-42FE-B630-CBA1D0CFCE3C}"/>
              </a:ext>
            </a:extLst>
          </p:cNvPr>
          <p:cNvSpPr/>
          <p:nvPr/>
        </p:nvSpPr>
        <p:spPr>
          <a:xfrm>
            <a:off x="1548124" y="2237849"/>
            <a:ext cx="291662" cy="469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BE54716-926F-4225-ABCC-50EB3E948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298" y="1629547"/>
            <a:ext cx="1990961" cy="1547646"/>
          </a:xfrm>
          <a:prstGeom prst="rect">
            <a:avLst/>
          </a:prstGeom>
        </p:spPr>
      </p:pic>
      <p:sp>
        <p:nvSpPr>
          <p:cNvPr id="23" name="右矢印 12">
            <a:extLst>
              <a:ext uri="{FF2B5EF4-FFF2-40B4-BE49-F238E27FC236}">
                <a16:creationId xmlns:a16="http://schemas.microsoft.com/office/drawing/2014/main" id="{47E63502-AB9B-4324-819D-05075ECE82CB}"/>
              </a:ext>
            </a:extLst>
          </p:cNvPr>
          <p:cNvSpPr/>
          <p:nvPr/>
        </p:nvSpPr>
        <p:spPr>
          <a:xfrm>
            <a:off x="4153375" y="2168613"/>
            <a:ext cx="291662" cy="469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425EC6-F573-47FE-90C0-4DECCE6B4C98}"/>
              </a:ext>
            </a:extLst>
          </p:cNvPr>
          <p:cNvSpPr txBox="1"/>
          <p:nvPr/>
        </p:nvSpPr>
        <p:spPr>
          <a:xfrm>
            <a:off x="4445037" y="3308059"/>
            <a:ext cx="203132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③ライセンス条項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の確認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059D474C-4663-4A18-98B3-60DF6EF46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998" y="1590172"/>
            <a:ext cx="2057400" cy="1587020"/>
          </a:xfrm>
          <a:prstGeom prst="rect">
            <a:avLst/>
          </a:prstGeom>
        </p:spPr>
      </p:pic>
      <p:sp>
        <p:nvSpPr>
          <p:cNvPr id="26" name="右矢印 15">
            <a:extLst>
              <a:ext uri="{FF2B5EF4-FFF2-40B4-BE49-F238E27FC236}">
                <a16:creationId xmlns:a16="http://schemas.microsoft.com/office/drawing/2014/main" id="{1B9F9F77-FEB1-4E10-8B1E-2EBA46DC8677}"/>
              </a:ext>
            </a:extLst>
          </p:cNvPr>
          <p:cNvSpPr/>
          <p:nvPr/>
        </p:nvSpPr>
        <p:spPr>
          <a:xfrm>
            <a:off x="6592515" y="2168613"/>
            <a:ext cx="291662" cy="469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1550D2F-30C2-4DFB-A3E6-530E45FFE589}"/>
              </a:ext>
            </a:extLst>
          </p:cNvPr>
          <p:cNvSpPr txBox="1"/>
          <p:nvPr/>
        </p:nvSpPr>
        <p:spPr>
          <a:xfrm>
            <a:off x="6985421" y="3266836"/>
            <a:ext cx="1569660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④カスタム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セットアップ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5A42050-34A6-4F86-AB67-A19DA3F68219}"/>
              </a:ext>
            </a:extLst>
          </p:cNvPr>
          <p:cNvSpPr/>
          <p:nvPr/>
        </p:nvSpPr>
        <p:spPr>
          <a:xfrm>
            <a:off x="4622252" y="1998342"/>
            <a:ext cx="1807943" cy="11365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E6BB2FB-A254-4B52-8CBE-EE8C2763E4DE}"/>
              </a:ext>
            </a:extLst>
          </p:cNvPr>
          <p:cNvSpPr/>
          <p:nvPr/>
        </p:nvSpPr>
        <p:spPr>
          <a:xfrm>
            <a:off x="7031983" y="2127492"/>
            <a:ext cx="1733645" cy="25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E97C05A-1F40-48D7-B3F8-547CF69E5329}"/>
              </a:ext>
            </a:extLst>
          </p:cNvPr>
          <p:cNvSpPr/>
          <p:nvPr/>
        </p:nvSpPr>
        <p:spPr>
          <a:xfrm>
            <a:off x="8172704" y="2913505"/>
            <a:ext cx="502527" cy="25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B66899ED-8D97-4D91-B3AA-C6AA78C96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20" y="3970722"/>
            <a:ext cx="1934234" cy="1481623"/>
          </a:xfrm>
          <a:prstGeom prst="rect">
            <a:avLst/>
          </a:prstGeom>
        </p:spPr>
      </p:pic>
      <p:sp>
        <p:nvSpPr>
          <p:cNvPr id="32" name="右矢印 23">
            <a:extLst>
              <a:ext uri="{FF2B5EF4-FFF2-40B4-BE49-F238E27FC236}">
                <a16:creationId xmlns:a16="http://schemas.microsoft.com/office/drawing/2014/main" id="{B4F1799B-8595-4686-80E4-147F8AE8AF77}"/>
              </a:ext>
            </a:extLst>
          </p:cNvPr>
          <p:cNvSpPr/>
          <p:nvPr/>
        </p:nvSpPr>
        <p:spPr>
          <a:xfrm>
            <a:off x="16121" y="4488908"/>
            <a:ext cx="272678" cy="455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A12F6DC-F1F3-4069-9F99-BD2B67312173}"/>
              </a:ext>
            </a:extLst>
          </p:cNvPr>
          <p:cNvSpPr txBox="1"/>
          <p:nvPr/>
        </p:nvSpPr>
        <p:spPr>
          <a:xfrm>
            <a:off x="202981" y="5508151"/>
            <a:ext cx="2262158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⑤ユーザエクスペリ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エンスの設定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4" name="右矢印 25">
            <a:extLst>
              <a:ext uri="{FF2B5EF4-FFF2-40B4-BE49-F238E27FC236}">
                <a16:creationId xmlns:a16="http://schemas.microsoft.com/office/drawing/2014/main" id="{94276E10-FE3B-4803-AE07-6599B9978034}"/>
              </a:ext>
            </a:extLst>
          </p:cNvPr>
          <p:cNvSpPr/>
          <p:nvPr/>
        </p:nvSpPr>
        <p:spPr>
          <a:xfrm>
            <a:off x="2290882" y="4483711"/>
            <a:ext cx="272678" cy="455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3AFFEA1A-6261-4909-A27D-4A56D0413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6014" y="3984581"/>
            <a:ext cx="1947799" cy="1492014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E1EAE52-C7BF-41D0-8BF4-24D14B922377}"/>
              </a:ext>
            </a:extLst>
          </p:cNvPr>
          <p:cNvSpPr txBox="1"/>
          <p:nvPr/>
        </p:nvSpPr>
        <p:spPr>
          <a:xfrm>
            <a:off x="2621574" y="5573818"/>
            <a:ext cx="203132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⑥ショートカット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60043FE-D030-466B-B1A6-E0F887C5059B}"/>
              </a:ext>
            </a:extLst>
          </p:cNvPr>
          <p:cNvSpPr/>
          <p:nvPr/>
        </p:nvSpPr>
        <p:spPr>
          <a:xfrm>
            <a:off x="1481859" y="5241254"/>
            <a:ext cx="469819" cy="2486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8EB0286-E3FF-4F0C-995D-5A89BCDAA5C6}"/>
              </a:ext>
            </a:extLst>
          </p:cNvPr>
          <p:cNvSpPr/>
          <p:nvPr/>
        </p:nvSpPr>
        <p:spPr>
          <a:xfrm>
            <a:off x="3744311" y="5241254"/>
            <a:ext cx="469819" cy="2486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1674248-EAA7-4025-84A1-AF92F3B8CB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5219" y="3964750"/>
            <a:ext cx="1963391" cy="1503958"/>
          </a:xfrm>
          <a:prstGeom prst="rect">
            <a:avLst/>
          </a:prstGeom>
        </p:spPr>
      </p:pic>
      <p:sp>
        <p:nvSpPr>
          <p:cNvPr id="40" name="右矢印 33">
            <a:extLst>
              <a:ext uri="{FF2B5EF4-FFF2-40B4-BE49-F238E27FC236}">
                <a16:creationId xmlns:a16="http://schemas.microsoft.com/office/drawing/2014/main" id="{5F8E4FAA-2871-48E2-9012-0F4AAD46FB10}"/>
              </a:ext>
            </a:extLst>
          </p:cNvPr>
          <p:cNvSpPr/>
          <p:nvPr/>
        </p:nvSpPr>
        <p:spPr>
          <a:xfrm>
            <a:off x="4576267" y="4502767"/>
            <a:ext cx="272678" cy="455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C0A3222-6D65-42CB-9EC7-279BF7220E99}"/>
              </a:ext>
            </a:extLst>
          </p:cNvPr>
          <p:cNvSpPr/>
          <p:nvPr/>
        </p:nvSpPr>
        <p:spPr>
          <a:xfrm>
            <a:off x="6003661" y="5237057"/>
            <a:ext cx="469819" cy="2486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CC63284-E2FD-4630-AE66-7108BBC3FE78}"/>
              </a:ext>
            </a:extLst>
          </p:cNvPr>
          <p:cNvSpPr txBox="1"/>
          <p:nvPr/>
        </p:nvSpPr>
        <p:spPr>
          <a:xfrm>
            <a:off x="4748006" y="5564965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⑦インストール開始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3" name="右矢印 37">
            <a:extLst>
              <a:ext uri="{FF2B5EF4-FFF2-40B4-BE49-F238E27FC236}">
                <a16:creationId xmlns:a16="http://schemas.microsoft.com/office/drawing/2014/main" id="{54097ACB-6790-4970-B5D6-361D0A4F6060}"/>
              </a:ext>
            </a:extLst>
          </p:cNvPr>
          <p:cNvSpPr/>
          <p:nvPr/>
        </p:nvSpPr>
        <p:spPr>
          <a:xfrm>
            <a:off x="6849082" y="4501487"/>
            <a:ext cx="272678" cy="455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EBA358BA-3789-4103-BA4A-E44F196A5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2232" y="3987028"/>
            <a:ext cx="1944605" cy="1489568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C20AFCD-3641-4120-B1B5-9D2AB920C1A3}"/>
              </a:ext>
            </a:extLst>
          </p:cNvPr>
          <p:cNvSpPr txBox="1"/>
          <p:nvPr/>
        </p:nvSpPr>
        <p:spPr>
          <a:xfrm>
            <a:off x="6985420" y="5543251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⑧インストール完了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5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590E8F-9342-45C5-B6BE-9BF2BE8240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2. </a:t>
            </a:r>
            <a:r>
              <a:rPr lang="ja-JP" altLang="en-US" dirty="0"/>
              <a:t>仮想マシンの作成と </a:t>
            </a:r>
            <a:r>
              <a:rPr lang="en-US" altLang="ja-JP" dirty="0"/>
              <a:t>Ubuntu </a:t>
            </a:r>
            <a:r>
              <a:rPr lang="ja-JP" altLang="en-US" dirty="0"/>
              <a:t>のインストール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7ED5BB91-A386-445A-B201-0646B1F6F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AFEF7E-E6E0-4C59-B109-1F75697A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853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仮想マシン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コンピュータの中に，</a:t>
            </a:r>
            <a:r>
              <a:rPr lang="ja-JP" altLang="en-US" b="1" dirty="0"/>
              <a:t>仮想（バーチャル）マシン</a:t>
            </a:r>
            <a:r>
              <a:rPr lang="ja-JP" altLang="en-US" dirty="0"/>
              <a:t>を作る</a:t>
            </a:r>
            <a:endParaRPr lang="en-US" altLang="ja-JP" dirty="0"/>
          </a:p>
          <a:p>
            <a:pPr lvl="1"/>
            <a:r>
              <a:rPr lang="ja-JP" altLang="en-US" dirty="0"/>
              <a:t>作成，コピー，抹消が簡単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作成した仮想（バーチャル）マシンで，別のオペレーティングシステム </a:t>
            </a:r>
            <a:r>
              <a:rPr lang="en-US" altLang="ja-JP" dirty="0"/>
              <a:t>(Linux </a:t>
            </a:r>
            <a:r>
              <a:rPr lang="ja-JP" altLang="en-US" dirty="0"/>
              <a:t>など）を起動することも簡単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862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C9BC8F3-7E5B-42AD-8834-BFD25CE4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09" y="5978181"/>
            <a:ext cx="8461208" cy="469865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dirty="0"/>
              <a:t>Ubuntu</a:t>
            </a:r>
            <a:r>
              <a:rPr kumimoji="1" lang="ja-JP" altLang="en-US" dirty="0"/>
              <a:t> 設定表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8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88044"/>
              </p:ext>
            </p:extLst>
          </p:nvPr>
        </p:nvGraphicFramePr>
        <p:xfrm>
          <a:off x="159398" y="785676"/>
          <a:ext cx="8658030" cy="491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753">
                  <a:extLst>
                    <a:ext uri="{9D8B030D-6E8A-4147-A177-3AD203B41FA5}">
                      <a16:colId xmlns:a16="http://schemas.microsoft.com/office/drawing/2014/main" val="642189501"/>
                    </a:ext>
                  </a:extLst>
                </a:gridCol>
                <a:gridCol w="5906277">
                  <a:extLst>
                    <a:ext uri="{9D8B030D-6E8A-4147-A177-3AD203B41FA5}">
                      <a16:colId xmlns:a16="http://schemas.microsoft.com/office/drawing/2014/main" val="81108217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設定項目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設定内容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844576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CD/DVD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各自，</a:t>
                      </a:r>
                      <a:r>
                        <a:rPr kumimoji="1" lang="ja-JP" altLang="en-US" sz="1800" b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ドライブ名</a:t>
                      </a: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を，</a:t>
                      </a:r>
                      <a:r>
                        <a:rPr kumimoji="1" lang="ja-JP" altLang="en-US" sz="1800" b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適切に設定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17496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ネットワークアダブタ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２台の仮想マシンを作り，通信したい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ので，「</a:t>
                      </a:r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ブリッジ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」に設定．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ふつうは「</a:t>
                      </a:r>
                      <a:r>
                        <a:rPr kumimoji="1" lang="en-US" altLang="ja-JP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NAT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」（デフォルト設定）で</a:t>
                      </a: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OK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019641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どこに住んでいますか</a:t>
                      </a:r>
                      <a:endParaRPr kumimoji="1" lang="en-US" altLang="ja-JP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（タイムゾーン）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Tokyo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2836405"/>
                  </a:ext>
                </a:extLst>
              </a:tr>
              <a:tr h="598535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キーボードレイアウト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日本語 </a:t>
                      </a:r>
                      <a:r>
                        <a:rPr kumimoji="1" lang="en-US" altLang="ja-JP" sz="1800" b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/ </a:t>
                      </a:r>
                      <a:r>
                        <a:rPr kumimoji="1" lang="ja-JP" altLang="en-US" sz="1800" b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日本語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297215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あなたの名前，ユーザー名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＜任意の英文字と数字＞</a:t>
                      </a:r>
                      <a:endParaRPr kumimoji="1" lang="en-US" altLang="ja-JP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9018614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パスワード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＜任意の英文字と数字＞</a:t>
                      </a:r>
                      <a:endParaRPr kumimoji="1" lang="en-US" altLang="ja-JP" sz="180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787502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コンピュータの名前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＜任意の英文字と数字＞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今日は「</a:t>
                      </a:r>
                      <a:r>
                        <a:rPr kumimoji="1" lang="en-US" altLang="ja-JP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c1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」のように設定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6347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92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 ① </a:t>
            </a:r>
            <a:r>
              <a:rPr lang="en-US" altLang="ja-JP" sz="2800" dirty="0">
                <a:solidFill>
                  <a:schemeClr val="bg1"/>
                </a:solidFill>
              </a:rPr>
              <a:t>Ubuntu </a:t>
            </a:r>
            <a:r>
              <a:rPr lang="ja-JP" altLang="en-US" sz="2800" dirty="0">
                <a:solidFill>
                  <a:schemeClr val="bg1"/>
                </a:solidFill>
              </a:rPr>
              <a:t>新規仮想マシンの作成と起動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0EBF92D-8F35-48E9-A63E-1F249A7CE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4" y="1604595"/>
            <a:ext cx="2069151" cy="159662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016E176-200A-4D68-A97E-FD3BDC8BDA37}"/>
              </a:ext>
            </a:extLst>
          </p:cNvPr>
          <p:cNvSpPr txBox="1"/>
          <p:nvPr/>
        </p:nvSpPr>
        <p:spPr>
          <a:xfrm>
            <a:off x="73967" y="3244406"/>
            <a:ext cx="2262158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①「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新規</a:t>
            </a:r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仮想マシン</a:t>
            </a:r>
            <a:endParaRPr kumimoji="1" lang="en-US" altLang="ja-JP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の作成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30F8B47-4E0C-4885-901C-FAF48D0CF4FD}"/>
              </a:ext>
            </a:extLst>
          </p:cNvPr>
          <p:cNvSpPr/>
          <p:nvPr/>
        </p:nvSpPr>
        <p:spPr>
          <a:xfrm>
            <a:off x="1034683" y="1950078"/>
            <a:ext cx="1015486" cy="2058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" name="右矢印 8">
            <a:extLst>
              <a:ext uri="{FF2B5EF4-FFF2-40B4-BE49-F238E27FC236}">
                <a16:creationId xmlns:a16="http://schemas.microsoft.com/office/drawing/2014/main" id="{FC968BBC-4999-430C-892C-0CD90AAB629D}"/>
              </a:ext>
            </a:extLst>
          </p:cNvPr>
          <p:cNvSpPr/>
          <p:nvPr/>
        </p:nvSpPr>
        <p:spPr>
          <a:xfrm>
            <a:off x="2213551" y="2214028"/>
            <a:ext cx="273633" cy="448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51C73D8-D0A0-4D60-B668-34E32263C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890" y="1604595"/>
            <a:ext cx="1887930" cy="1596629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350A8E8-FF96-4B6A-89B6-25DA22DF0017}"/>
              </a:ext>
            </a:extLst>
          </p:cNvPr>
          <p:cNvSpPr txBox="1"/>
          <p:nvPr/>
        </p:nvSpPr>
        <p:spPr>
          <a:xfrm>
            <a:off x="2390493" y="3244406"/>
            <a:ext cx="2262158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②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後で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OS 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をイン</a:t>
            </a:r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ストール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7EABD95-6CCC-440E-8440-6E2A2A54381A}"/>
              </a:ext>
            </a:extLst>
          </p:cNvPr>
          <p:cNvSpPr/>
          <p:nvPr/>
        </p:nvSpPr>
        <p:spPr>
          <a:xfrm>
            <a:off x="2584877" y="2708889"/>
            <a:ext cx="1310381" cy="280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0190D18-CFE4-444A-9DEC-2144403AC659}"/>
              </a:ext>
            </a:extLst>
          </p:cNvPr>
          <p:cNvSpPr/>
          <p:nvPr/>
        </p:nvSpPr>
        <p:spPr>
          <a:xfrm>
            <a:off x="3564284" y="3006224"/>
            <a:ext cx="472612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04B373C8-B48B-4A4A-86D1-C419F0065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441" y="1604595"/>
            <a:ext cx="1895064" cy="1596629"/>
          </a:xfrm>
          <a:prstGeom prst="rect">
            <a:avLst/>
          </a:prstGeom>
        </p:spPr>
      </p:pic>
      <p:sp>
        <p:nvSpPr>
          <p:cNvPr id="25" name="右矢印 14">
            <a:extLst>
              <a:ext uri="{FF2B5EF4-FFF2-40B4-BE49-F238E27FC236}">
                <a16:creationId xmlns:a16="http://schemas.microsoft.com/office/drawing/2014/main" id="{9226DB85-0556-467F-9AD2-E8B4120ACCBF}"/>
              </a:ext>
            </a:extLst>
          </p:cNvPr>
          <p:cNvSpPr/>
          <p:nvPr/>
        </p:nvSpPr>
        <p:spPr>
          <a:xfrm>
            <a:off x="4455102" y="2178500"/>
            <a:ext cx="273633" cy="448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CFBD22E-E762-41C4-AFBF-15ACC3DEACDC}"/>
              </a:ext>
            </a:extLst>
          </p:cNvPr>
          <p:cNvSpPr/>
          <p:nvPr/>
        </p:nvSpPr>
        <p:spPr>
          <a:xfrm>
            <a:off x="5893147" y="3006224"/>
            <a:ext cx="472612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CE2ECD3-E940-464D-8D55-DB42E4CD68ED}"/>
              </a:ext>
            </a:extLst>
          </p:cNvPr>
          <p:cNvSpPr/>
          <p:nvPr/>
        </p:nvSpPr>
        <p:spPr>
          <a:xfrm>
            <a:off x="4770593" y="1882051"/>
            <a:ext cx="1815020" cy="7452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3BCF6C-AEBA-4C2D-929E-ECA8AB2607A7}"/>
              </a:ext>
            </a:extLst>
          </p:cNvPr>
          <p:cNvSpPr txBox="1"/>
          <p:nvPr/>
        </p:nvSpPr>
        <p:spPr>
          <a:xfrm>
            <a:off x="4692453" y="3244405"/>
            <a:ext cx="2486578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③ゲスト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OS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の選択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Ubuntu 64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ビット」</a:t>
            </a:r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E8B1C1B5-C85A-473F-8AC6-20A1A0C7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394" y="1616478"/>
            <a:ext cx="1894114" cy="1596629"/>
          </a:xfrm>
          <a:prstGeom prst="rect">
            <a:avLst/>
          </a:prstGeom>
        </p:spPr>
      </p:pic>
      <p:sp>
        <p:nvSpPr>
          <p:cNvPr id="30" name="右矢印 19">
            <a:extLst>
              <a:ext uri="{FF2B5EF4-FFF2-40B4-BE49-F238E27FC236}">
                <a16:creationId xmlns:a16="http://schemas.microsoft.com/office/drawing/2014/main" id="{AD9DA6AD-3F53-4CD8-A73B-52601F047624}"/>
              </a:ext>
            </a:extLst>
          </p:cNvPr>
          <p:cNvSpPr/>
          <p:nvPr/>
        </p:nvSpPr>
        <p:spPr>
          <a:xfrm>
            <a:off x="6722349" y="2178500"/>
            <a:ext cx="273633" cy="448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1A9DD2A-17A4-4A8D-A5DA-DCF1CECB6125}"/>
              </a:ext>
            </a:extLst>
          </p:cNvPr>
          <p:cNvSpPr/>
          <p:nvPr/>
        </p:nvSpPr>
        <p:spPr>
          <a:xfrm>
            <a:off x="7047394" y="1882051"/>
            <a:ext cx="1517037" cy="296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92AEE92-A431-47CF-A42B-DD6F10938C4D}"/>
              </a:ext>
            </a:extLst>
          </p:cNvPr>
          <p:cNvSpPr/>
          <p:nvPr/>
        </p:nvSpPr>
        <p:spPr>
          <a:xfrm>
            <a:off x="8157715" y="3018107"/>
            <a:ext cx="472612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06B73C3-13FD-4BDD-B4A0-CBC7EA3253E9}"/>
              </a:ext>
            </a:extLst>
          </p:cNvPr>
          <p:cNvSpPr txBox="1"/>
          <p:nvPr/>
        </p:nvSpPr>
        <p:spPr>
          <a:xfrm>
            <a:off x="7117288" y="3244405"/>
            <a:ext cx="180049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④仮想マシン名</a:t>
            </a:r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4" name="右矢印 23">
            <a:extLst>
              <a:ext uri="{FF2B5EF4-FFF2-40B4-BE49-F238E27FC236}">
                <a16:creationId xmlns:a16="http://schemas.microsoft.com/office/drawing/2014/main" id="{B7C35443-18E2-4F5F-840A-339EDD524BA6}"/>
              </a:ext>
            </a:extLst>
          </p:cNvPr>
          <p:cNvSpPr/>
          <p:nvPr/>
        </p:nvSpPr>
        <p:spPr>
          <a:xfrm>
            <a:off x="0" y="4431839"/>
            <a:ext cx="273633" cy="448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96D446A1-E396-4BFA-A1DB-C339A9473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75" y="3865140"/>
            <a:ext cx="1916717" cy="1596629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892FDE-9760-4C4B-A41F-E12E9064C7B4}"/>
              </a:ext>
            </a:extLst>
          </p:cNvPr>
          <p:cNvSpPr txBox="1"/>
          <p:nvPr/>
        </p:nvSpPr>
        <p:spPr>
          <a:xfrm>
            <a:off x="31103" y="5504951"/>
            <a:ext cx="249299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⑤ディスク容量の指定</a:t>
            </a:r>
            <a:endParaRPr kumimoji="1" lang="en-US" altLang="ja-JP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7" name="右矢印 26">
            <a:extLst>
              <a:ext uri="{FF2B5EF4-FFF2-40B4-BE49-F238E27FC236}">
                <a16:creationId xmlns:a16="http://schemas.microsoft.com/office/drawing/2014/main" id="{F4B79B2F-324A-48EE-B850-1EC4EC4D36EA}"/>
              </a:ext>
            </a:extLst>
          </p:cNvPr>
          <p:cNvSpPr/>
          <p:nvPr/>
        </p:nvSpPr>
        <p:spPr>
          <a:xfrm>
            <a:off x="2286866" y="4431839"/>
            <a:ext cx="273633" cy="448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BC2F2A0-9731-468B-991D-AABB27AF2514}"/>
              </a:ext>
            </a:extLst>
          </p:cNvPr>
          <p:cNvSpPr/>
          <p:nvPr/>
        </p:nvSpPr>
        <p:spPr>
          <a:xfrm>
            <a:off x="405075" y="4205705"/>
            <a:ext cx="1172768" cy="1829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603B55-AA29-473B-ACFC-6DDB8B904D37}"/>
              </a:ext>
            </a:extLst>
          </p:cNvPr>
          <p:cNvSpPr/>
          <p:nvPr/>
        </p:nvSpPr>
        <p:spPr>
          <a:xfrm>
            <a:off x="1419950" y="5266769"/>
            <a:ext cx="472612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E55ED498-986E-42E9-A48A-94047D81D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2092" y="3867653"/>
            <a:ext cx="1965539" cy="1637298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27B6EDC-F1F0-4B3D-A199-3DF6CBBB9AB3}"/>
              </a:ext>
            </a:extLst>
          </p:cNvPr>
          <p:cNvSpPr/>
          <p:nvPr/>
        </p:nvSpPr>
        <p:spPr>
          <a:xfrm>
            <a:off x="2644979" y="4967626"/>
            <a:ext cx="796829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F0FC5A9-F8D7-4E5E-854D-DB6D2DB2743A}"/>
              </a:ext>
            </a:extLst>
          </p:cNvPr>
          <p:cNvSpPr txBox="1"/>
          <p:nvPr/>
        </p:nvSpPr>
        <p:spPr>
          <a:xfrm>
            <a:off x="2619760" y="5508951"/>
            <a:ext cx="203132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⑥ハードウエアの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カスタマイズ開始</a:t>
            </a:r>
            <a:endParaRPr kumimoji="1" lang="en-US" altLang="ja-JP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3" name="右矢印 32">
            <a:extLst>
              <a:ext uri="{FF2B5EF4-FFF2-40B4-BE49-F238E27FC236}">
                <a16:creationId xmlns:a16="http://schemas.microsoft.com/office/drawing/2014/main" id="{17E8159B-EDA9-4048-A598-1DAA2149625E}"/>
              </a:ext>
            </a:extLst>
          </p:cNvPr>
          <p:cNvSpPr/>
          <p:nvPr/>
        </p:nvSpPr>
        <p:spPr>
          <a:xfrm>
            <a:off x="4626131" y="4461893"/>
            <a:ext cx="273633" cy="448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518C1818-9B9C-4D4D-B047-F7F9F61FAB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1574" y="3865141"/>
            <a:ext cx="1854864" cy="1597880"/>
          </a:xfrm>
          <a:prstGeom prst="rect">
            <a:avLst/>
          </a:prstGeom>
        </p:spPr>
      </p:pic>
      <p:sp>
        <p:nvSpPr>
          <p:cNvPr id="45" name="右矢印 34">
            <a:extLst>
              <a:ext uri="{FF2B5EF4-FFF2-40B4-BE49-F238E27FC236}">
                <a16:creationId xmlns:a16="http://schemas.microsoft.com/office/drawing/2014/main" id="{2D2AAEAB-A692-4C65-AAD8-2707E764B9C6}"/>
              </a:ext>
            </a:extLst>
          </p:cNvPr>
          <p:cNvSpPr/>
          <p:nvPr/>
        </p:nvSpPr>
        <p:spPr>
          <a:xfrm>
            <a:off x="6843654" y="4448898"/>
            <a:ext cx="273633" cy="448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7A1AF309-16F1-429C-BD8D-842D52D5C0FE}"/>
              </a:ext>
            </a:extLst>
          </p:cNvPr>
          <p:cNvSpPr/>
          <p:nvPr/>
        </p:nvSpPr>
        <p:spPr>
          <a:xfrm>
            <a:off x="5893146" y="4056504"/>
            <a:ext cx="756359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AC47EAE-08EA-4440-BAF2-D1A46AD91889}"/>
              </a:ext>
            </a:extLst>
          </p:cNvPr>
          <p:cNvSpPr txBox="1"/>
          <p:nvPr/>
        </p:nvSpPr>
        <p:spPr>
          <a:xfrm>
            <a:off x="4670463" y="5515611"/>
            <a:ext cx="249299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⑦メモリサイズの設定</a:t>
            </a:r>
            <a:endParaRPr kumimoji="1" lang="en-US" altLang="ja-JP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AF244627-7F01-4F83-9543-86C8104ED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4504" y="3841595"/>
            <a:ext cx="1993099" cy="1716963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99324824-F475-49E3-8546-BC34F0B23C97}"/>
              </a:ext>
            </a:extLst>
          </p:cNvPr>
          <p:cNvSpPr/>
          <p:nvPr/>
        </p:nvSpPr>
        <p:spPr>
          <a:xfrm>
            <a:off x="7180381" y="4078086"/>
            <a:ext cx="756359" cy="141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842F8EC-6904-4118-9147-B909605556B2}"/>
              </a:ext>
            </a:extLst>
          </p:cNvPr>
          <p:cNvSpPr/>
          <p:nvPr/>
        </p:nvSpPr>
        <p:spPr>
          <a:xfrm>
            <a:off x="8186252" y="4334339"/>
            <a:ext cx="885899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C33B55B8-A1D6-4017-9C90-FBC72E3BEED7}"/>
              </a:ext>
            </a:extLst>
          </p:cNvPr>
          <p:cNvSpPr/>
          <p:nvPr/>
        </p:nvSpPr>
        <p:spPr>
          <a:xfrm>
            <a:off x="8468896" y="5407451"/>
            <a:ext cx="472612" cy="19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3DAB93D-7ADF-482A-BEF6-777F0C38249D}"/>
              </a:ext>
            </a:extLst>
          </p:cNvPr>
          <p:cNvSpPr txBox="1"/>
          <p:nvPr/>
        </p:nvSpPr>
        <p:spPr>
          <a:xfrm>
            <a:off x="7047394" y="5568202"/>
            <a:ext cx="180049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⑧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ISO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イメージ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ファイルの設定</a:t>
            </a:r>
            <a:endParaRPr kumimoji="1" lang="en-US" altLang="ja-JP" b="1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00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1079</Words>
  <Application>Microsoft Office PowerPoint</Application>
  <PresentationFormat>画面に合わせる (4:3)</PresentationFormat>
  <Paragraphs>204</Paragraphs>
  <Slides>30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6" baseType="lpstr">
      <vt:lpstr>メイリオ</vt:lpstr>
      <vt:lpstr>游ゴシック</vt:lpstr>
      <vt:lpstr>Arial</vt:lpstr>
      <vt:lpstr>Calibri</vt:lpstr>
      <vt:lpstr>Calibri Light</vt:lpstr>
      <vt:lpstr>Office テーマ</vt:lpstr>
      <vt:lpstr>VMWare Workstation Player のインストール，仮想マシンの作成と通信</vt:lpstr>
      <vt:lpstr>アウトライン</vt:lpstr>
      <vt:lpstr>1. VMWare Workstation Player のインストール</vt:lpstr>
      <vt:lpstr>① ダウンロード VMware Workstation Player の Web ページを開く</vt:lpstr>
      <vt:lpstr>② VMWare Workstation Player のインストール</vt:lpstr>
      <vt:lpstr>2. 仮想マシンの作成と Ubuntu のインストール</vt:lpstr>
      <vt:lpstr>仮想マシン</vt:lpstr>
      <vt:lpstr>Ubuntu 設定表</vt:lpstr>
      <vt:lpstr> ① Ubuntu 新規仮想マシンの作成と起動</vt:lpstr>
      <vt:lpstr>① Ubuntu 新規仮想マシンの作成と起動（続き）</vt:lpstr>
      <vt:lpstr>② ネットワークアダブタを「ブリッジ」に設定</vt:lpstr>
      <vt:lpstr>③ Ubuntu インストールの開始</vt:lpstr>
      <vt:lpstr>④ Ubuntu インストールの続き</vt:lpstr>
      <vt:lpstr>⑤ パスワードと自動ログインの設定</vt:lpstr>
      <vt:lpstr>⑥ Ubuntu インストールの続き</vt:lpstr>
      <vt:lpstr>3. Ubuntu 仮想マシンを使ってみる</vt:lpstr>
      <vt:lpstr>端末（コンソール）を開く</vt:lpstr>
      <vt:lpstr>マシンの停止（シャットダウン）</vt:lpstr>
      <vt:lpstr>VMWare 使用上の注意</vt:lpstr>
      <vt:lpstr>4. 仮想マシンを２台作成し， その間で通信</vt:lpstr>
      <vt:lpstr>ワーキングディレクトリの確認</vt:lpstr>
      <vt:lpstr>仮想マシンのコピー（複製）</vt:lpstr>
      <vt:lpstr>仮想マシンのコピー（複製）続き</vt:lpstr>
      <vt:lpstr>仮想マシンのコピー（複製）続き</vt:lpstr>
      <vt:lpstr>コピーした仮想マシンの初回起動</vt:lpstr>
      <vt:lpstr>いまから行うこと</vt:lpstr>
      <vt:lpstr>① 各仮想マシンの IP アドレスの確認</vt:lpstr>
      <vt:lpstr>② netcat サーバの起動</vt:lpstr>
      <vt:lpstr>③ netcat クライアントの起動</vt:lpstr>
      <vt:lpstr>④ ２台間で通信していることを確認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VMWare Workstation Player のインストール，仮想マシンの作成と通信</dc:title>
  <dc:creator>kaneko kunihiko</dc:creator>
  <cp:lastModifiedBy>金子　邦彦</cp:lastModifiedBy>
  <cp:revision>7</cp:revision>
  <dcterms:created xsi:type="dcterms:W3CDTF">2019-12-24T12:49:10Z</dcterms:created>
  <dcterms:modified xsi:type="dcterms:W3CDTF">2021-07-24T12:57:43Z</dcterms:modified>
</cp:coreProperties>
</file>