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544" r:id="rId2"/>
    <p:sldId id="1750" r:id="rId3"/>
    <p:sldId id="696" r:id="rId4"/>
    <p:sldId id="1389" r:id="rId5"/>
    <p:sldId id="1365" r:id="rId6"/>
    <p:sldId id="1745" r:id="rId7"/>
    <p:sldId id="1383" r:id="rId8"/>
    <p:sldId id="1392" r:id="rId9"/>
    <p:sldId id="1393" r:id="rId10"/>
    <p:sldId id="1394" r:id="rId11"/>
    <p:sldId id="1790" r:id="rId12"/>
    <p:sldId id="1396" r:id="rId13"/>
    <p:sldId id="1404" r:id="rId14"/>
    <p:sldId id="1406" r:id="rId15"/>
    <p:sldId id="1748" r:id="rId16"/>
    <p:sldId id="1405" r:id="rId17"/>
    <p:sldId id="1358" r:id="rId18"/>
    <p:sldId id="1408" r:id="rId19"/>
    <p:sldId id="1409" r:id="rId20"/>
    <p:sldId id="1410" r:id="rId21"/>
    <p:sldId id="1411" r:id="rId22"/>
    <p:sldId id="1412" r:id="rId23"/>
    <p:sldId id="1413" r:id="rId24"/>
    <p:sldId id="1414" r:id="rId25"/>
    <p:sldId id="1415" r:id="rId26"/>
    <p:sldId id="1416" r:id="rId27"/>
    <p:sldId id="1417" r:id="rId28"/>
    <p:sldId id="1418" r:id="rId29"/>
    <p:sldId id="1419" r:id="rId30"/>
    <p:sldId id="1420" r:id="rId31"/>
    <p:sldId id="1421" r:id="rId32"/>
    <p:sldId id="1422" r:id="rId33"/>
    <p:sldId id="1423" r:id="rId34"/>
    <p:sldId id="1424" r:id="rId35"/>
    <p:sldId id="1425" r:id="rId36"/>
    <p:sldId id="1746" r:id="rId37"/>
    <p:sldId id="1378" r:id="rId38"/>
    <p:sldId id="1791" r:id="rId39"/>
    <p:sldId id="1792" r:id="rId40"/>
    <p:sldId id="1747" r:id="rId41"/>
    <p:sldId id="1399" r:id="rId42"/>
    <p:sldId id="823" r:id="rId43"/>
    <p:sldId id="974" r:id="rId44"/>
    <p:sldId id="1067" r:id="rId45"/>
    <p:sldId id="1757" r:id="rId46"/>
    <p:sldId id="1760" r:id="rId47"/>
    <p:sldId id="1793" r:id="rId48"/>
    <p:sldId id="1761" r:id="rId49"/>
    <p:sldId id="1744" r:id="rId50"/>
    <p:sldId id="1749" r:id="rId5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618" autoAdjust="0"/>
    <p:restoredTop sz="94660"/>
  </p:normalViewPr>
  <p:slideViewPr>
    <p:cSldViewPr snapToGrid="0">
      <p:cViewPr varScale="1">
        <p:scale>
          <a:sx n="55" d="100"/>
          <a:sy n="55" d="100"/>
        </p:scale>
        <p:origin x="823" y="1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13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683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388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10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8AAC-77C1-4008-9465-32B322AA2FD1}" type="datetime1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2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  <p:sldLayoutId id="214748367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cc/cs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codecombat.com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trinket.io/python/cdc4896571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5366def2f4" TargetMode="External"/><Relationship Id="rId2" Type="http://schemas.openxmlformats.org/officeDocument/2006/relationships/hyperlink" Target="https://trinket.io/python/f29bfe71c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inket.io/python/f8cd554693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f29bfe71cd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5366def2f4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trinket.io/python/f8cd554693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3671" y="1122363"/>
            <a:ext cx="8589461" cy="238760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cs-10. Python </a:t>
            </a:r>
            <a:r>
              <a:rPr lang="ja-JP" altLang="en-US" sz="4000" dirty="0"/>
              <a:t>プログラミングの基本 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（コンピューターサイエンス）</a:t>
            </a:r>
            <a:endParaRPr lang="en-US" altLang="ja-JP" dirty="0"/>
          </a:p>
          <a:p>
            <a:r>
              <a:rPr lang="en-US" altLang="ja-JP" dirty="0"/>
              <a:t>URL: </a:t>
            </a:r>
            <a:r>
              <a:rPr lang="en-US" altLang="ja-JP" dirty="0">
                <a:hlinkClick r:id="rId3"/>
              </a:rPr>
              <a:t>https://www.kkaneko.jp/cc/cs/index.html</a:t>
            </a:r>
            <a:endParaRPr lang="en-US" altLang="ja-JP" dirty="0"/>
          </a:p>
          <a:p>
            <a:endParaRPr lang="ja-JP" altLang="en-US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4047DBB5-87E7-41C0-8239-B092FFAB73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FFBA522-E2E3-4CDA-AF45-568B247B5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4" y="1503394"/>
            <a:ext cx="4147540" cy="228014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引数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8E832F-FD47-4546-8791-D31FC85AA709}"/>
              </a:ext>
            </a:extLst>
          </p:cNvPr>
          <p:cNvSpPr txBox="1"/>
          <p:nvPr/>
        </p:nvSpPr>
        <p:spPr>
          <a:xfrm>
            <a:off x="5085123" y="4718673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オブジェクトとメソッド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30ACA-3FAE-4472-AFDD-C409F18CCE1B}"/>
              </a:ext>
            </a:extLst>
          </p:cNvPr>
          <p:cNvSpPr txBox="1"/>
          <p:nvPr/>
        </p:nvSpPr>
        <p:spPr>
          <a:xfrm>
            <a:off x="1143413" y="387443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実行画面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5203D-D268-4DD8-B26D-A0B4A2A5C0CF}"/>
              </a:ext>
            </a:extLst>
          </p:cNvPr>
          <p:cNvSpPr/>
          <p:nvPr/>
        </p:nvSpPr>
        <p:spPr>
          <a:xfrm>
            <a:off x="469933" y="2218369"/>
            <a:ext cx="1638115" cy="344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1543121" y="9905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23AF4FE-EF80-46D6-BF72-EF429BC215D1}"/>
              </a:ext>
            </a:extLst>
          </p:cNvPr>
          <p:cNvSpPr/>
          <p:nvPr/>
        </p:nvSpPr>
        <p:spPr>
          <a:xfrm>
            <a:off x="2495654" y="3256929"/>
            <a:ext cx="1638115" cy="344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BACD433-F1A3-45B9-AAA7-14A463BB583E}"/>
              </a:ext>
            </a:extLst>
          </p:cNvPr>
          <p:cNvSpPr/>
          <p:nvPr/>
        </p:nvSpPr>
        <p:spPr>
          <a:xfrm>
            <a:off x="1832059" y="1705509"/>
            <a:ext cx="971371" cy="3303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1090138-FD19-4080-9800-A67DF188F661}"/>
              </a:ext>
            </a:extLst>
          </p:cNvPr>
          <p:cNvSpPr/>
          <p:nvPr/>
        </p:nvSpPr>
        <p:spPr>
          <a:xfrm>
            <a:off x="1793728" y="1683609"/>
            <a:ext cx="347170" cy="906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AAFAA14-98EE-463B-9A1F-F0B701828C07}"/>
              </a:ext>
            </a:extLst>
          </p:cNvPr>
          <p:cNvSpPr/>
          <p:nvPr/>
        </p:nvSpPr>
        <p:spPr>
          <a:xfrm>
            <a:off x="2477532" y="1683609"/>
            <a:ext cx="347170" cy="1972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8756DC53-5A06-4ED7-A4AF-24DAF54F6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986" y="1504531"/>
            <a:ext cx="3892060" cy="3069915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8AEC289-91BA-4409-9B17-D88BE55F1304}"/>
              </a:ext>
            </a:extLst>
          </p:cNvPr>
          <p:cNvSpPr txBox="1"/>
          <p:nvPr/>
        </p:nvSpPr>
        <p:spPr>
          <a:xfrm>
            <a:off x="5201396" y="5732267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引数がある場合もあれば，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ない場合もある．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57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132ED0-DF85-4BA1-8BDC-2F71B2B9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49" y="19870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変数，代入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8400BA-D1FA-4C88-99DD-99B9EFF6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43" y="845876"/>
            <a:ext cx="7978936" cy="6012124"/>
          </a:xfrm>
        </p:spPr>
        <p:txBody>
          <a:bodyPr>
            <a:no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変数</a:t>
            </a:r>
            <a:r>
              <a:rPr lang="ja-JP" altLang="en-US" sz="2400" dirty="0"/>
              <a:t>：プログラム内で名前を付けて利用する</a:t>
            </a:r>
            <a:r>
              <a:rPr lang="ja-JP" altLang="en-US" sz="2400" b="1" u="sng" dirty="0">
                <a:solidFill>
                  <a:srgbClr val="FF0000"/>
                </a:solidFill>
              </a:rPr>
              <a:t>オブジェクト</a:t>
            </a:r>
            <a:r>
              <a:rPr lang="ja-JP" altLang="en-US" sz="2400" dirty="0"/>
              <a:t>で，</a:t>
            </a:r>
            <a:r>
              <a:rPr lang="ja-JP" altLang="en-US" sz="2400" b="1" u="sng" dirty="0">
                <a:solidFill>
                  <a:srgbClr val="FF0000"/>
                </a:solidFill>
              </a:rPr>
              <a:t>値を保存</a:t>
            </a:r>
            <a:r>
              <a:rPr lang="ja-JP" altLang="en-US" sz="2400" dirty="0"/>
              <a:t>し，後から</a:t>
            </a:r>
            <a:r>
              <a:rPr lang="ja-JP" altLang="en-US" sz="2400" b="1" u="sng" dirty="0">
                <a:solidFill>
                  <a:srgbClr val="FF0000"/>
                </a:solidFill>
              </a:rPr>
              <a:t>参照</a:t>
            </a:r>
            <a:r>
              <a:rPr lang="ja-JP" altLang="en-US" sz="2400" dirty="0"/>
              <a:t>できる（「変数」は，数学の変数とは違う意味）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代入</a:t>
            </a:r>
            <a:r>
              <a:rPr lang="ja-JP" altLang="en-US" sz="2400" dirty="0"/>
              <a:t>：プログラムで，「</a:t>
            </a:r>
            <a:r>
              <a:rPr lang="en-US" altLang="ja-JP" sz="2400" b="1" u="sng" dirty="0"/>
              <a:t>x = 100</a:t>
            </a:r>
            <a:r>
              <a:rPr lang="ja-JP" altLang="en-US" sz="2400" dirty="0"/>
              <a:t>」のように書くことで，</a:t>
            </a:r>
            <a:r>
              <a:rPr lang="en-US" altLang="ja-JP" sz="2400" b="1" u="sng" dirty="0">
                <a:solidFill>
                  <a:srgbClr val="FF0000"/>
                </a:solidFill>
              </a:rPr>
              <a:t>x </a:t>
            </a:r>
            <a:r>
              <a:rPr lang="ja-JP" altLang="en-US" sz="2400" b="1" u="sng" dirty="0">
                <a:solidFill>
                  <a:srgbClr val="FF0000"/>
                </a:solidFill>
              </a:rPr>
              <a:t>という名前の変数に、値 </a:t>
            </a:r>
            <a:r>
              <a:rPr lang="en-US" altLang="ja-JP" sz="2400" b="1" u="sng" dirty="0">
                <a:solidFill>
                  <a:srgbClr val="FF0000"/>
                </a:solidFill>
              </a:rPr>
              <a:t>100 </a:t>
            </a:r>
            <a:r>
              <a:rPr lang="ja-JP" altLang="en-US" sz="2400" b="1" u="sng" dirty="0">
                <a:solidFill>
                  <a:srgbClr val="FF0000"/>
                </a:solidFill>
              </a:rPr>
              <a:t>が保存</a:t>
            </a:r>
            <a:r>
              <a:rPr lang="ja-JP" altLang="en-US" sz="2400" dirty="0"/>
              <a:t>される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D4A4FB-CA78-4DC9-B60F-2F7EB373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0C6124D-4DE1-26E1-2C85-5CD593F4071F}"/>
              </a:ext>
            </a:extLst>
          </p:cNvPr>
          <p:cNvSpPr txBox="1"/>
          <p:nvPr/>
        </p:nvSpPr>
        <p:spPr>
          <a:xfrm>
            <a:off x="3294656" y="3779882"/>
            <a:ext cx="1092205" cy="3601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プログラム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8EA2AFC-AFB4-6B49-31A5-7668A16BEE6B}"/>
              </a:ext>
            </a:extLst>
          </p:cNvPr>
          <p:cNvSpPr txBox="1"/>
          <p:nvPr/>
        </p:nvSpPr>
        <p:spPr>
          <a:xfrm>
            <a:off x="2199956" y="3055302"/>
            <a:ext cx="3987359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2800" b="1" dirty="0"/>
              <a:t>x = 100</a:t>
            </a:r>
          </a:p>
        </p:txBody>
      </p:sp>
    </p:spTree>
    <p:extLst>
      <p:ext uri="{BB962C8B-B14F-4D97-AF65-F5344CB8AC3E}">
        <p14:creationId xmlns:p14="http://schemas.microsoft.com/office/powerpoint/2010/main" val="3957994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370D47-DED3-49AB-BA11-61B5E724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メソッドアクセスと代入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4EB492-B2F9-46BC-95A8-BF634642E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1" y="2826286"/>
            <a:ext cx="8896349" cy="30701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600" dirty="0"/>
          </a:p>
          <a:p>
            <a:r>
              <a:rPr lang="ja-JP" altLang="en-US" sz="2600" b="1" dirty="0">
                <a:solidFill>
                  <a:srgbClr val="C00000"/>
                </a:solidFill>
              </a:rPr>
              <a:t>代入</a:t>
            </a:r>
            <a:r>
              <a:rPr lang="ja-JP" altLang="en-US" sz="2600" dirty="0"/>
              <a:t>：</a:t>
            </a:r>
            <a:r>
              <a:rPr lang="ja-JP" altLang="en-US" sz="2600" b="1" dirty="0"/>
              <a:t>オブジェクト名 </a:t>
            </a:r>
            <a:r>
              <a:rPr lang="ja-JP" altLang="en-US" sz="2600" dirty="0"/>
              <a:t>＋ 「</a:t>
            </a:r>
            <a:r>
              <a:rPr lang="en-US" altLang="ja-JP" sz="2600" b="1" dirty="0">
                <a:solidFill>
                  <a:srgbClr val="C00000"/>
                </a:solidFill>
              </a:rPr>
              <a:t>=</a:t>
            </a:r>
            <a:r>
              <a:rPr lang="ja-JP" altLang="en-US" sz="2600" dirty="0"/>
              <a:t>」　</a:t>
            </a:r>
            <a:endParaRPr lang="en-US" altLang="ja-JP" sz="2600" dirty="0"/>
          </a:p>
          <a:p>
            <a:pPr marL="0" indent="0">
              <a:buNone/>
            </a:pPr>
            <a:r>
              <a:rPr lang="en-US" altLang="ja-JP" sz="2600" dirty="0"/>
              <a:t>	      </a:t>
            </a:r>
            <a:r>
              <a:rPr lang="ja-JP" altLang="en-US" sz="2600" dirty="0"/>
              <a:t>＋ 式または値またはメソッド呼び出し</a:t>
            </a:r>
            <a:endParaRPr lang="en-US" altLang="ja-JP" sz="2600" dirty="0"/>
          </a:p>
          <a:p>
            <a:r>
              <a:rPr kumimoji="1" lang="ja-JP" altLang="en-US" sz="2600" b="1" dirty="0">
                <a:solidFill>
                  <a:srgbClr val="C00000"/>
                </a:solidFill>
              </a:rPr>
              <a:t>メソッド</a:t>
            </a:r>
            <a:r>
              <a:rPr lang="ja-JP" altLang="en-US" sz="2600" b="1" dirty="0">
                <a:solidFill>
                  <a:srgbClr val="C00000"/>
                </a:solidFill>
              </a:rPr>
              <a:t>アクセス</a:t>
            </a:r>
            <a:r>
              <a:rPr lang="ja-JP" altLang="en-US" sz="2600" dirty="0"/>
              <a:t>：</a:t>
            </a:r>
            <a:r>
              <a:rPr lang="ja-JP" altLang="en-US" sz="2600" b="1" dirty="0"/>
              <a:t>オブジェクト名 </a:t>
            </a:r>
            <a:r>
              <a:rPr lang="ja-JP" altLang="en-US" sz="2600" dirty="0"/>
              <a:t> ＋ 「</a:t>
            </a:r>
            <a:r>
              <a:rPr lang="en-US" altLang="ja-JP" sz="2600" b="1" dirty="0">
                <a:solidFill>
                  <a:srgbClr val="C00000"/>
                </a:solidFill>
              </a:rPr>
              <a:t>.</a:t>
            </a:r>
            <a:r>
              <a:rPr lang="ja-JP" altLang="en-US" sz="2600" dirty="0"/>
              <a:t>」</a:t>
            </a:r>
            <a:endParaRPr lang="en-US" altLang="ja-JP" sz="2600" dirty="0"/>
          </a:p>
          <a:p>
            <a:pPr marL="0" indent="0">
              <a:buNone/>
            </a:pPr>
            <a:r>
              <a:rPr lang="en-US" altLang="ja-JP" sz="2600" dirty="0"/>
              <a:t>	      </a:t>
            </a:r>
            <a:r>
              <a:rPr lang="ja-JP" altLang="en-US" sz="2600" dirty="0"/>
              <a:t>＋ </a:t>
            </a:r>
            <a:r>
              <a:rPr lang="ja-JP" altLang="en-US" sz="2600" b="1" dirty="0"/>
              <a:t>メソッド名 </a:t>
            </a:r>
            <a:r>
              <a:rPr lang="ja-JP" altLang="en-US" sz="2600" dirty="0"/>
              <a:t>＋「</a:t>
            </a:r>
            <a:r>
              <a:rPr lang="en-US" altLang="ja-JP" sz="2600" b="1" dirty="0">
                <a:solidFill>
                  <a:srgbClr val="C00000"/>
                </a:solidFill>
              </a:rPr>
              <a:t>()</a:t>
            </a:r>
            <a:r>
              <a:rPr lang="ja-JP" altLang="en-US" sz="2600" dirty="0"/>
              <a:t>」 （引数を付けることも）</a:t>
            </a:r>
            <a:endParaRPr lang="en-US" altLang="ja-JP" sz="2600" dirty="0"/>
          </a:p>
          <a:p>
            <a:pPr marL="0" indent="0">
              <a:buNone/>
            </a:pPr>
            <a:endParaRPr kumimoji="1"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91DED0-E5AB-4654-958A-7913142D9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FF33B2-AEBC-2739-FBE6-7F724E1FA137}"/>
              </a:ext>
            </a:extLst>
          </p:cNvPr>
          <p:cNvSpPr txBox="1"/>
          <p:nvPr/>
        </p:nvSpPr>
        <p:spPr>
          <a:xfrm>
            <a:off x="1117600" y="858349"/>
            <a:ext cx="7156450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2800" b="1" dirty="0"/>
              <a:t>x = 100</a:t>
            </a:r>
          </a:p>
          <a:p>
            <a:pPr marL="0" indent="0">
              <a:buNone/>
            </a:pPr>
            <a:r>
              <a:rPr lang="en-US" altLang="ja-JP" sz="2800" b="1" dirty="0"/>
              <a:t>a = x + 200</a:t>
            </a:r>
          </a:p>
          <a:p>
            <a:pPr marL="0" indent="0">
              <a:buNone/>
            </a:pPr>
            <a:r>
              <a:rPr lang="en-US" altLang="ja-JP" sz="2800" b="1" dirty="0"/>
              <a:t>enermy1 = </a:t>
            </a:r>
            <a:r>
              <a:rPr lang="en-US" altLang="ja-JP" sz="2800" b="1" dirty="0" err="1"/>
              <a:t>hero.findNearestEnemy</a:t>
            </a:r>
            <a:r>
              <a:rPr lang="en-US" altLang="ja-JP" sz="2800" b="1" dirty="0"/>
              <a:t>()</a:t>
            </a:r>
          </a:p>
          <a:p>
            <a:pPr marL="0" indent="0">
              <a:buNone/>
            </a:pPr>
            <a:r>
              <a:rPr lang="en-US" altLang="ja-JP" sz="2800" b="1" dirty="0" err="1"/>
              <a:t>hero.attack</a:t>
            </a:r>
            <a:r>
              <a:rPr lang="en-US" altLang="ja-JP" sz="2800" b="1" dirty="0"/>
              <a:t>(enemy1)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B4AE5CB-D3F1-C7A3-5BFB-86A32538115F}"/>
              </a:ext>
            </a:extLst>
          </p:cNvPr>
          <p:cNvSpPr txBox="1"/>
          <p:nvPr/>
        </p:nvSpPr>
        <p:spPr>
          <a:xfrm>
            <a:off x="2683305" y="2755527"/>
            <a:ext cx="3297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Python </a:t>
            </a:r>
            <a:r>
              <a:rPr kumimoji="1" lang="ja-JP" altLang="en-US" sz="2400" dirty="0"/>
              <a:t>プログラムの例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CF6AC4F-78A0-3D6E-41DB-FE152783AA7E}"/>
              </a:ext>
            </a:extLst>
          </p:cNvPr>
          <p:cNvSpPr txBox="1"/>
          <p:nvPr/>
        </p:nvSpPr>
        <p:spPr>
          <a:xfrm>
            <a:off x="268006" y="5643738"/>
            <a:ext cx="82227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Python </a:t>
            </a:r>
            <a:r>
              <a:rPr lang="ja-JP" altLang="en-US" sz="2400" dirty="0"/>
              <a:t>プログラムでは，その他にも，属性アクセス，関数呼び出し，制御，「</a:t>
            </a:r>
            <a:r>
              <a:rPr lang="en-US" altLang="ja-JP" sz="2400" dirty="0"/>
              <a:t>*</a:t>
            </a:r>
            <a:r>
              <a:rPr lang="ja-JP" altLang="en-US" sz="2400" dirty="0"/>
              <a:t>」</a:t>
            </a:r>
            <a:r>
              <a:rPr lang="en-US" altLang="ja-JP" sz="2400" dirty="0"/>
              <a:t>, </a:t>
            </a:r>
            <a:r>
              <a:rPr lang="ja-JP" altLang="en-US" sz="2400" dirty="0"/>
              <a:t>「</a:t>
            </a:r>
            <a:r>
              <a:rPr lang="en-US" altLang="ja-JP" sz="2400" dirty="0"/>
              <a:t>+</a:t>
            </a:r>
            <a:r>
              <a:rPr lang="ja-JP" altLang="en-US" sz="2400" dirty="0"/>
              <a:t>」などの演算子，コマンド，定義など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59537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10-2.</a:t>
            </a:r>
            <a:r>
              <a:rPr lang="ja-JP" altLang="en-US" sz="4000" dirty="0"/>
              <a:t> </a:t>
            </a:r>
            <a:r>
              <a:rPr kumimoji="1" lang="ja-JP" altLang="en-US" sz="4000" dirty="0"/>
              <a:t>コードコンバット（</a:t>
            </a:r>
            <a:r>
              <a:rPr kumimoji="1" lang="en-US" altLang="ja-JP" sz="4000" dirty="0"/>
              <a:t>Code Combat</a:t>
            </a:r>
            <a:r>
              <a:rPr kumimoji="1" lang="ja-JP" altLang="en-US" sz="4000" dirty="0"/>
              <a:t>）を用いたプログラミング演習</a:t>
            </a:r>
            <a:br>
              <a:rPr lang="en-US" altLang="ja-JP" sz="3600" dirty="0"/>
            </a:br>
            <a:endParaRPr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A793F25-BB79-E393-B4A5-95F4D91615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1929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コードコンバット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7764" y="1103705"/>
            <a:ext cx="7977203" cy="4793833"/>
          </a:xfrm>
        </p:spPr>
        <p:txBody>
          <a:bodyPr>
            <a:noAutofit/>
          </a:bodyPr>
          <a:lstStyle/>
          <a:p>
            <a:r>
              <a:rPr lang="ja-JP" altLang="en-US" sz="2400" b="1" dirty="0"/>
              <a:t>コードコンバット</a:t>
            </a:r>
            <a:r>
              <a:rPr lang="ja-JP" altLang="en-US" sz="2400" dirty="0"/>
              <a:t>は，</a:t>
            </a:r>
            <a:r>
              <a:rPr lang="en-US" altLang="ja-JP" sz="2400" b="1" dirty="0"/>
              <a:t>Python</a:t>
            </a:r>
            <a:r>
              <a:rPr lang="ja-JP" altLang="en-US" sz="2400" b="1" dirty="0"/>
              <a:t> プログラム学習</a:t>
            </a:r>
            <a:r>
              <a:rPr lang="ja-JP" altLang="en-US" sz="2400" dirty="0"/>
              <a:t>などができるゲーム．オンラインで実行．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ゲーム内で、キャラクタに指示をするためにプログラムを書く</a:t>
            </a:r>
            <a:endParaRPr lang="en-US" altLang="ja-JP" sz="2400" dirty="0"/>
          </a:p>
          <a:p>
            <a:endParaRPr lang="en-US" altLang="ja-JP" sz="2400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25D567F-21EF-2365-4584-4AF9DF281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832" y="3732862"/>
            <a:ext cx="5061068" cy="278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79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コードコンバットの授業の範囲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5251" y="762417"/>
            <a:ext cx="9048750" cy="5333166"/>
          </a:xfrm>
        </p:spPr>
        <p:txBody>
          <a:bodyPr>
            <a:noAutofit/>
          </a:bodyPr>
          <a:lstStyle/>
          <a:p>
            <a:r>
              <a:rPr lang="ja-JP" altLang="en-US" sz="2400" b="1" dirty="0"/>
              <a:t>無料、クラスコード無し：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b="1" dirty="0"/>
              <a:t>	</a:t>
            </a:r>
            <a:r>
              <a:rPr lang="en-US" altLang="ja-JP" sz="2400" dirty="0"/>
              <a:t>Python </a:t>
            </a:r>
            <a:r>
              <a:rPr lang="ja-JP" altLang="en-US" sz="2400" dirty="0"/>
              <a:t>の</a:t>
            </a:r>
            <a:r>
              <a:rPr lang="ja-JP" altLang="en-US" sz="2400" b="1" dirty="0"/>
              <a:t>５つのレベル</a:t>
            </a:r>
            <a:r>
              <a:rPr lang="ja-JP" altLang="en-US" sz="2400" dirty="0"/>
              <a:t>のゲームなど　</a:t>
            </a:r>
            <a:r>
              <a:rPr lang="ja-JP" altLang="en-US" sz="2400" b="1" dirty="0"/>
              <a:t>　　</a:t>
            </a:r>
            <a:r>
              <a:rPr lang="ja-JP" altLang="en-US" sz="2400" b="1" dirty="0">
                <a:solidFill>
                  <a:srgbClr val="FF0000"/>
                </a:solidFill>
              </a:rPr>
              <a:t>授業の範囲内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sz="2400" b="1" dirty="0"/>
          </a:p>
          <a:p>
            <a:r>
              <a:rPr lang="ja-JP" altLang="en-US" sz="2400" b="1" dirty="0"/>
              <a:t>有料（会員登録）：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ja-JP" altLang="en-US" sz="2400" dirty="0"/>
              <a:t>５００以上のレベル</a:t>
            </a:r>
            <a:r>
              <a:rPr lang="ja-JP" altLang="en-US" sz="2400" b="1" dirty="0"/>
              <a:t>　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400" b="1" dirty="0"/>
              <a:t>          </a:t>
            </a:r>
            <a:r>
              <a:rPr lang="ja-JP" altLang="en-US" sz="2400" b="1" dirty="0"/>
              <a:t>←　興味のある人のみ（各自の判断）</a:t>
            </a:r>
            <a:endParaRPr lang="en-US" altLang="ja-JP" sz="2400" b="1" dirty="0"/>
          </a:p>
          <a:p>
            <a:r>
              <a:rPr lang="ja-JP" altLang="en-US" sz="2400" b="1" dirty="0"/>
              <a:t>無料、クラスコードあり：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dirty="0"/>
              <a:t>	Python</a:t>
            </a:r>
            <a:r>
              <a:rPr lang="ja-JP" altLang="en-US" sz="2400" dirty="0"/>
              <a:t> のより多くのレベルのゲーム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         </a:t>
            </a:r>
            <a:r>
              <a:rPr lang="ja-JP" altLang="en-US" sz="2400" dirty="0"/>
              <a:t>（各自で、名前、メールアドレス等の登録が必要です）   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           </a:t>
            </a:r>
            <a:r>
              <a:rPr lang="ja-JP" altLang="en-US" sz="2400" b="1" dirty="0"/>
              <a:t>←　挑戦は、興味のある人の自習とします（各自の判断）</a:t>
            </a:r>
            <a:endParaRPr lang="en-US" altLang="ja-JP" sz="2400" b="1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11B7AD1-231E-3771-4868-9EFF9C09DF81}"/>
              </a:ext>
            </a:extLst>
          </p:cNvPr>
          <p:cNvSpPr/>
          <p:nvPr/>
        </p:nvSpPr>
        <p:spPr>
          <a:xfrm>
            <a:off x="95250" y="644893"/>
            <a:ext cx="6629400" cy="14125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C192A0-D264-AF07-147F-8E7AF0E70ECF}"/>
              </a:ext>
            </a:extLst>
          </p:cNvPr>
          <p:cNvSpPr txBox="1"/>
          <p:nvPr/>
        </p:nvSpPr>
        <p:spPr>
          <a:xfrm>
            <a:off x="844550" y="5940852"/>
            <a:ext cx="68770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この授業では，</a:t>
            </a:r>
            <a:r>
              <a:rPr lang="ja-JP" altLang="en-US" sz="2400" b="1" u="sng" dirty="0">
                <a:solidFill>
                  <a:srgbClr val="FF0000"/>
                </a:solidFill>
              </a:rPr>
              <a:t>会員登録しない、クラスコードも使わない</a:t>
            </a:r>
            <a:r>
              <a:rPr lang="ja-JP" altLang="en-US" sz="2400" dirty="0">
                <a:solidFill>
                  <a:srgbClr val="FF0000"/>
                </a:solidFill>
              </a:rPr>
              <a:t>として説明する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92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49E41A-25D5-4A32-BA84-9DFD6FDD2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971255" cy="98702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コードコンバットの最初の５つのレベルのトピックス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06EAB5-98C2-4D60-8487-C7D00ACC0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297102"/>
            <a:ext cx="8461208" cy="6011747"/>
          </a:xfrm>
        </p:spPr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オブジェクト</a:t>
            </a:r>
            <a:r>
              <a:rPr lang="ja-JP" altLang="en-US" sz="2400" b="1" dirty="0"/>
              <a:t>と</a:t>
            </a:r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ja-JP" b="1" dirty="0" err="1"/>
              <a:t>hero.moveDown</a:t>
            </a:r>
            <a:r>
              <a:rPr lang="en-US" altLang="ja-JP" b="1" dirty="0"/>
              <a:t>()</a:t>
            </a:r>
          </a:p>
          <a:p>
            <a:pPr marL="457200" lvl="1" indent="0">
              <a:buNone/>
            </a:pPr>
            <a:r>
              <a:rPr lang="en-US" altLang="ja-JP" dirty="0"/>
              <a:t>hero </a:t>
            </a:r>
            <a:r>
              <a:rPr lang="ja-JP" altLang="en-US" dirty="0"/>
              <a:t>は</a:t>
            </a:r>
            <a:r>
              <a:rPr lang="ja-JP" altLang="en-US" b="1" dirty="0">
                <a:solidFill>
                  <a:srgbClr val="C00000"/>
                </a:solidFill>
              </a:rPr>
              <a:t>オブジェクト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ja-JP" dirty="0" err="1"/>
              <a:t>moveDown</a:t>
            </a:r>
            <a:r>
              <a:rPr lang="en-US" altLang="ja-JP" dirty="0"/>
              <a:t>() </a:t>
            </a:r>
            <a:r>
              <a:rPr lang="ja-JP" altLang="en-US" dirty="0"/>
              <a:t>は</a:t>
            </a:r>
            <a:r>
              <a:rPr lang="ja-JP" altLang="en-US" b="1" dirty="0">
                <a:solidFill>
                  <a:srgbClr val="C00000"/>
                </a:solidFill>
              </a:rPr>
              <a:t>メソッド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sz="2400" b="1" dirty="0">
                <a:solidFill>
                  <a:srgbClr val="C00000"/>
                </a:solidFill>
              </a:rPr>
              <a:t>文字列</a:t>
            </a:r>
            <a:r>
              <a:rPr lang="ja-JP" altLang="en-US" sz="2400" dirty="0"/>
              <a:t>は「</a:t>
            </a:r>
            <a:r>
              <a:rPr lang="en-US" altLang="ja-JP" sz="2400" dirty="0"/>
              <a:t>"</a:t>
            </a:r>
            <a:r>
              <a:rPr lang="ja-JP" altLang="en-US" sz="2400" dirty="0"/>
              <a:t>」または「</a:t>
            </a:r>
            <a:r>
              <a:rPr lang="en-US" altLang="ja-JP" sz="2400" dirty="0"/>
              <a:t>'</a:t>
            </a:r>
            <a:r>
              <a:rPr lang="ja-JP" altLang="en-US" sz="2400" dirty="0"/>
              <a:t>」で</a:t>
            </a:r>
            <a:r>
              <a:rPr lang="ja-JP" altLang="en-US" sz="2400" b="1" dirty="0"/>
              <a:t>囲む</a:t>
            </a:r>
            <a:endParaRPr lang="en-US" altLang="ja-JP" sz="2400" b="1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呼び出しでは，</a:t>
            </a:r>
            <a:r>
              <a:rPr lang="ja-JP" altLang="en-US" sz="2400" b="1" dirty="0">
                <a:solidFill>
                  <a:srgbClr val="C00000"/>
                </a:solidFill>
              </a:rPr>
              <a:t>引数</a:t>
            </a:r>
            <a:r>
              <a:rPr lang="ja-JP" altLang="en-US" sz="2400" dirty="0"/>
              <a:t>を指定できる</a:t>
            </a:r>
            <a:endParaRPr lang="en-US" altLang="ja-JP" sz="2400" dirty="0"/>
          </a:p>
          <a:p>
            <a:pPr marL="457200" lvl="1" indent="0">
              <a:buNone/>
            </a:pPr>
            <a:r>
              <a:rPr lang="en-US" altLang="ja-JP" b="1" dirty="0" err="1"/>
              <a:t>hero.attack</a:t>
            </a:r>
            <a:r>
              <a:rPr lang="en-US" altLang="ja-JP" b="1" dirty="0"/>
              <a:t>("fence", 36, 26)</a:t>
            </a:r>
          </a:p>
          <a:p>
            <a:pPr marL="457200" lvl="1" indent="0">
              <a:buNone/>
            </a:pPr>
            <a:r>
              <a:rPr lang="en-US" altLang="ja-JP" b="1" dirty="0" err="1"/>
              <a:t>hero.attack</a:t>
            </a:r>
            <a:r>
              <a:rPr lang="en-US" altLang="ja-JP" b="1" dirty="0"/>
              <a:t>(enemy1)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5FA11C-DC6E-4065-9F66-D5CEB94B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2CC67B1-EFB9-44AC-BA56-18E2D9108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17" y="4935517"/>
            <a:ext cx="4664954" cy="186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70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  <a:br>
              <a:rPr lang="en-US" altLang="ja-JP" dirty="0"/>
            </a:br>
            <a:r>
              <a:rPr lang="ja-JP" altLang="en-US" b="1" dirty="0"/>
              <a:t>プログラミングを行う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内容</a:t>
            </a:r>
            <a:r>
              <a:rPr lang="en-US" altLang="ja-JP" sz="2400" b="1" dirty="0"/>
              <a:t>】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プログラミング学習サイト </a:t>
            </a:r>
            <a:r>
              <a:rPr lang="en-US" altLang="ja-JP" sz="2400" b="1" dirty="0" err="1"/>
              <a:t>CodeCombat</a:t>
            </a:r>
            <a:r>
              <a:rPr lang="en-US" altLang="ja-JP" sz="2400" b="1" dirty="0"/>
              <a:t> </a:t>
            </a:r>
            <a:r>
              <a:rPr lang="ja-JP" altLang="en-US" sz="2400" b="1" dirty="0"/>
              <a:t>無料の機能、クラスコード無しで、各自、プログラミングを行う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オブジェクト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メソッド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引数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文字列</a:t>
            </a:r>
            <a:endParaRPr lang="en-US" altLang="ja-JP" b="1" dirty="0"/>
          </a:p>
          <a:p>
            <a:pPr marL="457200" lvl="1" indent="0">
              <a:spcAft>
                <a:spcPts val="600"/>
              </a:spcAft>
              <a:buNone/>
            </a:pPr>
            <a:endParaRPr lang="en-US" altLang="ja-JP" b="1" dirty="0"/>
          </a:p>
          <a:p>
            <a:pPr lvl="1">
              <a:spcAft>
                <a:spcPts val="600"/>
              </a:spcAft>
            </a:pPr>
            <a:endParaRPr lang="en-US" altLang="ja-JP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09557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① </a:t>
            </a:r>
            <a:r>
              <a:rPr lang="en-US" altLang="ja-JP" dirty="0"/>
              <a:t>Web </a:t>
            </a:r>
            <a:r>
              <a:rPr lang="ja-JP" altLang="en-US" dirty="0"/>
              <a:t>ブラウザを使う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>
                <a:hlinkClick r:id="rId2"/>
              </a:rPr>
              <a:t>https://codecombat.com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10852" y="1763767"/>
            <a:ext cx="6464891" cy="23083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「課金のメッセージ」などで心配なことが</a:t>
            </a:r>
            <a:endParaRPr kumimoji="0" lang="en-US" altLang="ja-JP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あるときは，無理に使い続けないこと</a:t>
            </a:r>
          </a:p>
        </p:txBody>
      </p:sp>
      <p:pic>
        <p:nvPicPr>
          <p:cNvPr id="7" name="図 6" descr="電子機器, ブルー が含まれている画像&#10;&#10;自動的に生成された説明">
            <a:extLst>
              <a:ext uri="{FF2B5EF4-FFF2-40B4-BE49-F238E27FC236}">
                <a16:creationId xmlns:a16="http://schemas.microsoft.com/office/drawing/2014/main" id="{DE7FC9E6-BC5A-4B28-91ED-25A89314A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9" y="3276047"/>
            <a:ext cx="4966864" cy="176902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DEB3F78-8E56-4941-9C1E-56A61BC4102A}"/>
              </a:ext>
            </a:extLst>
          </p:cNvPr>
          <p:cNvSpPr txBox="1"/>
          <p:nvPr/>
        </p:nvSpPr>
        <p:spPr>
          <a:xfrm>
            <a:off x="2412565" y="5246427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課金のメッセージの例</a:t>
            </a:r>
          </a:p>
        </p:txBody>
      </p:sp>
    </p:spTree>
    <p:extLst>
      <p:ext uri="{BB962C8B-B14F-4D97-AF65-F5344CB8AC3E}">
        <p14:creationId xmlns:p14="http://schemas.microsoft.com/office/powerpoint/2010/main" val="143049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DF5D1CB-B1DA-4B9D-A393-979080A26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44" y="1878521"/>
            <a:ext cx="6946232" cy="350931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② 「今すぐプレイ」をクリック 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689046" cy="5333166"/>
          </a:xfrm>
        </p:spPr>
        <p:txBody>
          <a:bodyPr>
            <a:noAutofit/>
          </a:bodyPr>
          <a:lstStyle/>
          <a:p>
            <a:r>
              <a:rPr lang="ja-JP" altLang="en-US" sz="2400" dirty="0"/>
              <a:t>「</a:t>
            </a:r>
            <a:r>
              <a:rPr lang="ja-JP" altLang="en-US" sz="2400" b="1" dirty="0"/>
              <a:t>日本語</a:t>
            </a:r>
            <a:r>
              <a:rPr lang="ja-JP" altLang="en-US" sz="2400" dirty="0"/>
              <a:t>」になっていない場合には，日本語に変える</a:t>
            </a:r>
            <a:endParaRPr lang="en-US" altLang="ja-JP" sz="2400" dirty="0"/>
          </a:p>
          <a:p>
            <a:r>
              <a:rPr lang="ja-JP" altLang="en-US" sz="2400" dirty="0"/>
              <a:t>アカウント登録やログインは行わないことにする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226658" y="4705349"/>
            <a:ext cx="1621045" cy="4544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782702" y="2233696"/>
            <a:ext cx="828210" cy="3858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6281239" y="1840029"/>
            <a:ext cx="150019" cy="3718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86498BC-6D26-4AF2-9A97-26C3EF7E4F97}"/>
              </a:ext>
            </a:extLst>
          </p:cNvPr>
          <p:cNvSpPr/>
          <p:nvPr/>
        </p:nvSpPr>
        <p:spPr>
          <a:xfrm>
            <a:off x="2547468" y="1828695"/>
            <a:ext cx="1846006" cy="3858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A706F7F-6B6F-3CDF-AF86-8640F1173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630" y="3843656"/>
            <a:ext cx="4348327" cy="3014344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956BF3A-539B-49F2-AAE5-BE7B0ADC7DF9}"/>
              </a:ext>
            </a:extLst>
          </p:cNvPr>
          <p:cNvSpPr/>
          <p:nvPr/>
        </p:nvSpPr>
        <p:spPr>
          <a:xfrm>
            <a:off x="6477406" y="5979605"/>
            <a:ext cx="1546965" cy="4404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197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22787" y="1524000"/>
            <a:ext cx="6614934" cy="30543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①情報工学における未来志向</a:t>
            </a:r>
            <a:endParaRPr lang="ja-JP" altLang="en-US" sz="2400" dirty="0"/>
          </a:p>
          <a:p>
            <a:pPr marL="0" indent="0">
              <a:buNone/>
            </a:pP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②プログラミングの楽しさと達成感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③プログラミングの基本的な概念</a:t>
            </a:r>
            <a:endParaRPr lang="ja-JP" altLang="en-US" sz="2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8357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1F06FA1-B846-F3FB-7878-68864BC74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0" y="1015688"/>
            <a:ext cx="8353273" cy="570578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241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③ キースガードのダンジョンを選んでみる。「ゲームスタート」をクリック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172BF93-D44F-E1ED-17AB-1D1E0A84AE53}"/>
              </a:ext>
            </a:extLst>
          </p:cNvPr>
          <p:cNvSpPr/>
          <p:nvPr/>
        </p:nvSpPr>
        <p:spPr>
          <a:xfrm>
            <a:off x="484616" y="4317092"/>
            <a:ext cx="1230792" cy="5461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11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7B83359A-B5E0-B463-17B2-BA50930DD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29" y="1659612"/>
            <a:ext cx="7662577" cy="462688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241"/>
            <a:ext cx="8161254" cy="560390"/>
          </a:xfrm>
        </p:spPr>
        <p:txBody>
          <a:bodyPr>
            <a:noAutofit/>
          </a:bodyPr>
          <a:lstStyle/>
          <a:p>
            <a:r>
              <a:rPr lang="ja-JP" altLang="en-US" dirty="0"/>
              <a:t>④ 「キースガードのダンジョン」の最初のダンジョンを選ぶ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D5CC236-2E3C-4AD4-BB3D-6694DD2151CE}"/>
              </a:ext>
            </a:extLst>
          </p:cNvPr>
          <p:cNvSpPr txBox="1"/>
          <p:nvPr/>
        </p:nvSpPr>
        <p:spPr>
          <a:xfrm>
            <a:off x="123431" y="645348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最初のダンジョン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FF15EF-0100-4873-9BBC-209915FB677C}"/>
              </a:ext>
            </a:extLst>
          </p:cNvPr>
          <p:cNvSpPr txBox="1"/>
          <p:nvPr/>
        </p:nvSpPr>
        <p:spPr>
          <a:xfrm>
            <a:off x="7879811" y="349907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ゴール</a:t>
            </a: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7C849ADC-73E6-FD0D-E82E-2A819BF3E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149090"/>
            <a:ext cx="8180805" cy="5603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音声が出るので、このとき、各自で「</a:t>
            </a:r>
            <a:r>
              <a:rPr lang="ja-JP" altLang="en-US" sz="2400" b="1" dirty="0"/>
              <a:t>音量</a:t>
            </a:r>
            <a:r>
              <a:rPr lang="ja-JP" altLang="en-US" sz="2400" dirty="0"/>
              <a:t>」を調整 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071ABE0-37CB-E498-F419-58B239AF3494}"/>
              </a:ext>
            </a:extLst>
          </p:cNvPr>
          <p:cNvSpPr/>
          <p:nvPr/>
        </p:nvSpPr>
        <p:spPr>
          <a:xfrm>
            <a:off x="615951" y="4235450"/>
            <a:ext cx="1104900" cy="10477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5660828-D34F-AA89-649F-4837DE603338}"/>
              </a:ext>
            </a:extLst>
          </p:cNvPr>
          <p:cNvSpPr/>
          <p:nvPr/>
        </p:nvSpPr>
        <p:spPr>
          <a:xfrm>
            <a:off x="6742185" y="3206035"/>
            <a:ext cx="1104900" cy="10477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472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⑤ 「ゲームスタート」をクリック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7EDC632-6AD0-C8BC-17A4-440951974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79" y="1088356"/>
            <a:ext cx="8591992" cy="518186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56EF421-0C15-C4E2-62BA-E8CB94FBF7E5}"/>
              </a:ext>
            </a:extLst>
          </p:cNvPr>
          <p:cNvSpPr/>
          <p:nvPr/>
        </p:nvSpPr>
        <p:spPr>
          <a:xfrm>
            <a:off x="1085349" y="3823149"/>
            <a:ext cx="1524501" cy="4948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1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014577E-864C-4B09-C07B-0B296C8D6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39" y="1168134"/>
            <a:ext cx="8569765" cy="518821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76388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⑥ 「</a:t>
            </a:r>
            <a:r>
              <a:rPr lang="en-US" altLang="ja-JP" dirty="0"/>
              <a:t>Python</a:t>
            </a:r>
            <a:r>
              <a:rPr lang="ja-JP" altLang="en-US" dirty="0"/>
              <a:t>（デフォルト）」を選び、「次へ」をクリック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ECEF779-E7BF-B4E6-8957-387C11374AFE}"/>
              </a:ext>
            </a:extLst>
          </p:cNvPr>
          <p:cNvSpPr/>
          <p:nvPr/>
        </p:nvSpPr>
        <p:spPr>
          <a:xfrm>
            <a:off x="2413000" y="4368800"/>
            <a:ext cx="2889250" cy="5968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A7324C0-F255-F41B-C8DD-CBA5D5D031EB}"/>
              </a:ext>
            </a:extLst>
          </p:cNvPr>
          <p:cNvSpPr/>
          <p:nvPr/>
        </p:nvSpPr>
        <p:spPr>
          <a:xfrm>
            <a:off x="5440446" y="4260850"/>
            <a:ext cx="1444625" cy="8001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416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009355" cy="758422"/>
          </a:xfrm>
        </p:spPr>
        <p:txBody>
          <a:bodyPr>
            <a:noAutofit/>
          </a:bodyPr>
          <a:lstStyle/>
          <a:p>
            <a:r>
              <a:rPr lang="ja-JP" altLang="en-US" dirty="0"/>
              <a:t>⑦ 使用可能なアイテムを選ぶ（</a:t>
            </a:r>
            <a:r>
              <a:rPr lang="ja-JP" altLang="en-US" b="1" dirty="0"/>
              <a:t>ダブルクリック</a:t>
            </a:r>
            <a:r>
              <a:rPr lang="ja-JP" altLang="en-US" dirty="0"/>
              <a:t>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DEC5B04-7116-07D4-EB10-D84411B95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1085719"/>
            <a:ext cx="8623743" cy="511836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4E68BAE-339D-7BF4-0BD2-85203BFB08FA}"/>
              </a:ext>
            </a:extLst>
          </p:cNvPr>
          <p:cNvSpPr/>
          <p:nvPr/>
        </p:nvSpPr>
        <p:spPr>
          <a:xfrm>
            <a:off x="3706116" y="2343599"/>
            <a:ext cx="1454651" cy="6091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33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⑧「ゲームスタート」をクリック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D727A2D-315E-792D-C91A-39E2DC92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85" y="849180"/>
            <a:ext cx="8620568" cy="515964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CAAC998-D63B-5AAC-7E8F-C7EE95F82EB8}"/>
              </a:ext>
            </a:extLst>
          </p:cNvPr>
          <p:cNvSpPr/>
          <p:nvPr/>
        </p:nvSpPr>
        <p:spPr>
          <a:xfrm>
            <a:off x="3667615" y="4143523"/>
            <a:ext cx="1454651" cy="6091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631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⑨ 「レベルスタート」をクリック 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4603062-DEB8-B4AA-7E1D-33C20B8F6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53" y="838067"/>
            <a:ext cx="8630094" cy="5181866"/>
          </a:xfrm>
          <a:prstGeom prst="rect">
            <a:avLst/>
          </a:prstGeom>
        </p:spPr>
      </p:pic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D053D82F-E93A-EFD1-9B3C-0760E81E6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0990D09-16F9-B633-AE5B-82A7116C51AD}"/>
              </a:ext>
            </a:extLst>
          </p:cNvPr>
          <p:cNvSpPr/>
          <p:nvPr/>
        </p:nvSpPr>
        <p:spPr>
          <a:xfrm>
            <a:off x="5149515" y="5091764"/>
            <a:ext cx="3542097" cy="731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227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6CB52B6-62D4-D78E-BBBB-36D4686E9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" y="1289115"/>
            <a:ext cx="9060965" cy="468289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76388"/>
            <a:ext cx="7301063" cy="528387"/>
          </a:xfrm>
        </p:spPr>
        <p:txBody>
          <a:bodyPr>
            <a:noAutofit/>
          </a:bodyPr>
          <a:lstStyle/>
          <a:p>
            <a:r>
              <a:rPr lang="ja-JP" altLang="en-US" b="1" dirty="0"/>
              <a:t>ヒント</a:t>
            </a:r>
            <a:r>
              <a:rPr lang="ja-JP" altLang="en-US" dirty="0"/>
              <a:t>を見たいときは、「ヒント」をクリック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9B9C9F-8623-5969-5E96-B9C419DBECDE}"/>
              </a:ext>
            </a:extLst>
          </p:cNvPr>
          <p:cNvSpPr/>
          <p:nvPr/>
        </p:nvSpPr>
        <p:spPr>
          <a:xfrm>
            <a:off x="8081603" y="1201754"/>
            <a:ext cx="1020879" cy="5582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8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D5DD1FB-34F3-820B-3F0F-20BC0FEEA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" y="1505015"/>
            <a:ext cx="9060965" cy="468289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582328"/>
            <a:ext cx="7994082" cy="505327"/>
          </a:xfrm>
        </p:spPr>
        <p:txBody>
          <a:bodyPr>
            <a:noAutofit/>
          </a:bodyPr>
          <a:lstStyle/>
          <a:p>
            <a:r>
              <a:rPr lang="ja-JP" altLang="en-US" b="1" dirty="0"/>
              <a:t>メソッドの説明を見たい</a:t>
            </a:r>
            <a:r>
              <a:rPr lang="ja-JP" altLang="en-US" dirty="0"/>
              <a:t>ときは、「メソッド」のリストの中から、説明を見たいメソッドをクリック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EA3787C-CDED-0124-F5CA-F7EBAE93895F}"/>
              </a:ext>
            </a:extLst>
          </p:cNvPr>
          <p:cNvSpPr/>
          <p:nvPr/>
        </p:nvSpPr>
        <p:spPr>
          <a:xfrm flipH="1" flipV="1">
            <a:off x="5149582" y="5255526"/>
            <a:ext cx="2076717" cy="102014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02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714442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⑩ 編集画面で、試しに、「</a:t>
            </a:r>
            <a:r>
              <a:rPr lang="en-US" altLang="ja-JP" dirty="0" err="1"/>
              <a:t>hero.moveDown</a:t>
            </a:r>
            <a:r>
              <a:rPr lang="en-US" altLang="ja-JP" dirty="0"/>
              <a:t>()</a:t>
            </a:r>
            <a:r>
              <a:rPr lang="ja-JP" altLang="en-US" dirty="0"/>
              <a:t>」と追加して、「</a:t>
            </a:r>
            <a:r>
              <a:rPr lang="ja-JP" altLang="en-US" b="1" dirty="0"/>
              <a:t>実行</a:t>
            </a:r>
            <a:r>
              <a:rPr lang="ja-JP" altLang="en-US" dirty="0"/>
              <a:t>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F8F569B-E3AE-3E2C-4A5D-C5477065A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42" y="1602225"/>
            <a:ext cx="6406214" cy="511925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D758331-D77C-7E1D-BF0B-F417FCD567FE}"/>
              </a:ext>
            </a:extLst>
          </p:cNvPr>
          <p:cNvSpPr/>
          <p:nvPr/>
        </p:nvSpPr>
        <p:spPr>
          <a:xfrm flipV="1">
            <a:off x="1260909" y="3031957"/>
            <a:ext cx="2194560" cy="3970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861E468-DFEB-F1E6-A2A4-9CE35B4BEADD}"/>
              </a:ext>
            </a:extLst>
          </p:cNvPr>
          <p:cNvSpPr/>
          <p:nvPr/>
        </p:nvSpPr>
        <p:spPr>
          <a:xfrm flipV="1">
            <a:off x="1260910" y="5996538"/>
            <a:ext cx="3051208" cy="7249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945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73321" y="2706624"/>
            <a:ext cx="4986684" cy="348386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 sz="2400" dirty="0">
                <a:latin typeface="メイリオ" panose="020B0604030504040204" pitchFamily="50" charset="-128"/>
              </a:rPr>
              <a:t>プログラミングの基礎①（オブジェクトとメソッド，引数</a:t>
            </a:r>
            <a:r>
              <a:rPr lang="ja-JP" altLang="en-US" sz="2400" dirty="0">
                <a:latin typeface="メイリオ" panose="020B0604030504040204" pitchFamily="50" charset="-128"/>
              </a:rPr>
              <a:t>，代入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）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メイリオ" panose="020B0604030504040204" pitchFamily="50" charset="-128"/>
              </a:rPr>
              <a:t>コードコンバットを用いたプログラミング演習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メイリオ" panose="020B0604030504040204" pitchFamily="50" charset="-128"/>
              </a:rPr>
              <a:t>プログラミングの楽しさと達成感</a:t>
            </a:r>
            <a:endParaRPr lang="en-US" altLang="ja-JP" sz="2400" dirty="0">
              <a:latin typeface="メイリオ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4512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AA31E1B-04D7-2258-C26B-C621185EF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2" y="1940357"/>
            <a:ext cx="8954276" cy="467908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960"/>
            <a:ext cx="8061459" cy="533564"/>
          </a:xfrm>
        </p:spPr>
        <p:txBody>
          <a:bodyPr>
            <a:noAutofit/>
          </a:bodyPr>
          <a:lstStyle/>
          <a:p>
            <a:r>
              <a:rPr lang="ja-JP" altLang="en-US" dirty="0"/>
              <a:t>⑪ 「実行」で，キャラクタが動くので確認する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396" y="1023185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 err="1"/>
              <a:t>hero.moveRight</a:t>
            </a:r>
            <a:r>
              <a:rPr lang="en-US" altLang="ja-JP" dirty="0"/>
              <a:t>() </a:t>
            </a:r>
            <a:r>
              <a:rPr lang="ja-JP" altLang="en-US" dirty="0"/>
              <a:t>で</a:t>
            </a:r>
            <a:r>
              <a:rPr lang="ja-JP" altLang="en-US" b="1" dirty="0"/>
              <a:t>右に動き</a:t>
            </a:r>
            <a:r>
              <a:rPr lang="ja-JP" altLang="en-US" dirty="0"/>
              <a:t>、</a:t>
            </a:r>
            <a:r>
              <a:rPr lang="en-US" altLang="ja-JP" dirty="0" err="1"/>
              <a:t>hero.moveDown</a:t>
            </a:r>
            <a:r>
              <a:rPr lang="en-US" altLang="ja-JP" dirty="0"/>
              <a:t>() </a:t>
            </a:r>
            <a:r>
              <a:rPr lang="ja-JP" altLang="en-US" dirty="0"/>
              <a:t>で</a:t>
            </a:r>
            <a:r>
              <a:rPr lang="ja-JP" altLang="en-US" b="1" dirty="0"/>
              <a:t>下に動く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3686918-F0D8-4C47-EDC4-557C08792AB4}"/>
              </a:ext>
            </a:extLst>
          </p:cNvPr>
          <p:cNvSpPr/>
          <p:nvPr/>
        </p:nvSpPr>
        <p:spPr>
          <a:xfrm flipV="1">
            <a:off x="149024" y="3248679"/>
            <a:ext cx="3393207" cy="22811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928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4ED7F3C-75AE-74C5-61BA-713BD4740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561" y="2557654"/>
            <a:ext cx="7163192" cy="393522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429410"/>
            <a:ext cx="7526824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迷ったら，「ミッション（目標）」や「ヒント」を確認する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396" y="1100635"/>
            <a:ext cx="8461208" cy="5333166"/>
          </a:xfrm>
        </p:spPr>
        <p:txBody>
          <a:bodyPr>
            <a:noAutofit/>
          </a:bodyPr>
          <a:lstStyle/>
          <a:p>
            <a:r>
              <a:rPr lang="ja-JP" altLang="en-US" dirty="0"/>
              <a:t>プログラミングの練習だけでなく，</a:t>
            </a:r>
            <a:r>
              <a:rPr lang="ja-JP" altLang="en-US" b="1" dirty="0"/>
              <a:t>ゲーム要素（パズル）</a:t>
            </a:r>
            <a:r>
              <a:rPr lang="ja-JP" altLang="en-US" dirty="0"/>
              <a:t>もある．楽しんで解く．</a:t>
            </a:r>
            <a:endParaRPr lang="en-US" altLang="ja-JP" dirty="0"/>
          </a:p>
          <a:p>
            <a:r>
              <a:rPr lang="ja-JP" altLang="en-US" dirty="0"/>
              <a:t>ヒントや説明が，英語で表示される場合がある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FE97728-01C4-CAB1-CF9A-263289588B08}"/>
              </a:ext>
            </a:extLst>
          </p:cNvPr>
          <p:cNvSpPr/>
          <p:nvPr/>
        </p:nvSpPr>
        <p:spPr>
          <a:xfrm flipV="1">
            <a:off x="1388991" y="2892256"/>
            <a:ext cx="1520391" cy="6383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C80109F-F989-759B-DD13-34790392E000}"/>
              </a:ext>
            </a:extLst>
          </p:cNvPr>
          <p:cNvSpPr txBox="1"/>
          <p:nvPr/>
        </p:nvSpPr>
        <p:spPr>
          <a:xfrm>
            <a:off x="13312" y="2892256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すべての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目標達成</a:t>
            </a:r>
            <a:endParaRPr kumimoji="1" lang="en-US" altLang="ja-JP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を目指す</a:t>
            </a:r>
          </a:p>
        </p:txBody>
      </p:sp>
    </p:spTree>
    <p:extLst>
      <p:ext uri="{BB962C8B-B14F-4D97-AF65-F5344CB8AC3E}">
        <p14:creationId xmlns:p14="http://schemas.microsoft.com/office/powerpoint/2010/main" val="1881624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C8697E8-8C6A-1657-AC50-5A2C0A67D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15" y="1652115"/>
            <a:ext cx="8485443" cy="470423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4450" y="422535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⑫「目標：成功！」になるまで、編集画面を書き換えて、「実行」を繰り返す。 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4450" y="1093760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木法が成功したら、「完了」をクリック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AEAC324-ABB5-7CDF-EE59-69836B62FF37}"/>
              </a:ext>
            </a:extLst>
          </p:cNvPr>
          <p:cNvSpPr/>
          <p:nvPr/>
        </p:nvSpPr>
        <p:spPr>
          <a:xfrm flipV="1">
            <a:off x="6735691" y="4695655"/>
            <a:ext cx="1849509" cy="6383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095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⑬　完了の確認．「</a:t>
            </a:r>
            <a:r>
              <a:rPr lang="ja-JP" altLang="en-US" b="1" dirty="0"/>
              <a:t>続ける</a:t>
            </a:r>
            <a:r>
              <a:rPr lang="ja-JP" altLang="en-US" dirty="0"/>
              <a:t>」をクリック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5" y="833622"/>
            <a:ext cx="8254888" cy="538932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884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続けてみる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706960" cy="5333166"/>
          </a:xfrm>
        </p:spPr>
        <p:txBody>
          <a:bodyPr>
            <a:noAutofit/>
          </a:bodyPr>
          <a:lstStyle/>
          <a:p>
            <a:r>
              <a:rPr lang="ja-JP" altLang="en-US" b="1" u="sng" dirty="0">
                <a:solidFill>
                  <a:srgbClr val="FF0000"/>
                </a:solidFill>
              </a:rPr>
              <a:t>赤い旗</a:t>
            </a:r>
            <a:r>
              <a:rPr lang="ja-JP" altLang="en-US" dirty="0"/>
              <a:t>を選択できる</a:t>
            </a:r>
            <a:endParaRPr lang="en-US" altLang="ja-JP" dirty="0"/>
          </a:p>
          <a:p>
            <a:r>
              <a:rPr lang="ja-JP" altLang="en-US" dirty="0"/>
              <a:t>有料のものもある</a:t>
            </a:r>
            <a:endParaRPr lang="ja-JP" altLang="en-US" u="sng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 descr="屋内, テーブル, 椅子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47A48CE7-620E-42C2-B3C6-F71DC0CEF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61" y="2339499"/>
            <a:ext cx="1250954" cy="172054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1FB230-365C-491A-9FEA-E45D14F86F5A}"/>
              </a:ext>
            </a:extLst>
          </p:cNvPr>
          <p:cNvSpPr txBox="1"/>
          <p:nvPr/>
        </p:nvSpPr>
        <p:spPr>
          <a:xfrm>
            <a:off x="201529" y="415034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赤い旗をたどる</a:t>
            </a:r>
          </a:p>
        </p:txBody>
      </p:sp>
      <p:pic>
        <p:nvPicPr>
          <p:cNvPr id="12" name="図 11" descr="屋内, テーブル, 座る, イエロー が含まれている画像&#10;&#10;自動的に生成された説明">
            <a:extLst>
              <a:ext uri="{FF2B5EF4-FFF2-40B4-BE49-F238E27FC236}">
                <a16:creationId xmlns:a16="http://schemas.microsoft.com/office/drawing/2014/main" id="{7493A390-F083-448C-9C03-E30E98D99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88" y="4723066"/>
            <a:ext cx="842625" cy="159633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FFB315B-4D16-4EA9-8081-941AB909943B}"/>
              </a:ext>
            </a:extLst>
          </p:cNvPr>
          <p:cNvSpPr txBox="1"/>
          <p:nvPr/>
        </p:nvSpPr>
        <p:spPr>
          <a:xfrm>
            <a:off x="201529" y="637197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青い旗はクリア済み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44CE760-F615-0E0B-19D4-E1A5A1CA8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258" y="2000869"/>
            <a:ext cx="5443395" cy="382684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A1C490E-5409-43C1-49B1-DA5A3A521964}"/>
              </a:ext>
            </a:extLst>
          </p:cNvPr>
          <p:cNvSpPr txBox="1"/>
          <p:nvPr/>
        </p:nvSpPr>
        <p:spPr>
          <a:xfrm>
            <a:off x="4081379" y="6004645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「（ロック）」と表示される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場合は有料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474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続けてみる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 descr="屋内, テーブル, 建物, 部屋 が含まれている画像&#10;&#10;自動的に生成された説明">
            <a:extLst>
              <a:ext uri="{FF2B5EF4-FFF2-40B4-BE49-F238E27FC236}">
                <a16:creationId xmlns:a16="http://schemas.microsoft.com/office/drawing/2014/main" id="{F0E17951-054B-989B-0698-13C77B7450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83" y="1146348"/>
            <a:ext cx="1699175" cy="909036"/>
          </a:xfrm>
          <a:prstGeom prst="rect">
            <a:avLst/>
          </a:prstGeom>
        </p:spPr>
      </p:pic>
      <p:pic>
        <p:nvPicPr>
          <p:cNvPr id="9" name="図 8" descr="屋内, 建物, テーブル, 装飾 が含まれている画像&#10;&#10;自動的に生成された説明">
            <a:extLst>
              <a:ext uri="{FF2B5EF4-FFF2-40B4-BE49-F238E27FC236}">
                <a16:creationId xmlns:a16="http://schemas.microsoft.com/office/drawing/2014/main" id="{D6879BF6-32F0-DD0C-DCF0-B59CB0DA1E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54" y="1146348"/>
            <a:ext cx="1451791" cy="893949"/>
          </a:xfrm>
          <a:prstGeom prst="rect">
            <a:avLst/>
          </a:prstGeom>
        </p:spPr>
      </p:pic>
      <p:pic>
        <p:nvPicPr>
          <p:cNvPr id="11" name="図 10" descr="建物, 光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FF052FCC-16C2-3FD2-F0A4-A95620638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30" y="1146348"/>
            <a:ext cx="1442686" cy="893950"/>
          </a:xfrm>
          <a:prstGeom prst="rect">
            <a:avLst/>
          </a:prstGeom>
        </p:spPr>
      </p:pic>
      <p:pic>
        <p:nvPicPr>
          <p:cNvPr id="13" name="図 12" descr="屋内, テーブル, コンピュータ, 建物 が含まれている画像&#10;&#10;自動的に生成された説明">
            <a:extLst>
              <a:ext uri="{FF2B5EF4-FFF2-40B4-BE49-F238E27FC236}">
                <a16:creationId xmlns:a16="http://schemas.microsoft.com/office/drawing/2014/main" id="{13CA5CF4-99C0-E99E-40FF-B8A84F74BE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19" y="1160282"/>
            <a:ext cx="1110473" cy="893950"/>
          </a:xfrm>
          <a:prstGeom prst="rect">
            <a:avLst/>
          </a:prstGeom>
        </p:spPr>
      </p:pic>
      <p:pic>
        <p:nvPicPr>
          <p:cNvPr id="15" name="図 14" descr="建物の前にある交通信号機&#10;&#10;中程度の精度で自動的に生成された説明">
            <a:extLst>
              <a:ext uri="{FF2B5EF4-FFF2-40B4-BE49-F238E27FC236}">
                <a16:creationId xmlns:a16="http://schemas.microsoft.com/office/drawing/2014/main" id="{D93515F9-E65A-1553-74F8-5D0462BD3A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70" y="1256159"/>
            <a:ext cx="1430085" cy="734855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2B6CEC6-5380-6FE4-F0F9-FAE87E92E25D}"/>
              </a:ext>
            </a:extLst>
          </p:cNvPr>
          <p:cNvSpPr txBox="1"/>
          <p:nvPr/>
        </p:nvSpPr>
        <p:spPr>
          <a:xfrm>
            <a:off x="1754858" y="2249999"/>
            <a:ext cx="6332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i="0" dirty="0">
                <a:solidFill>
                  <a:srgbClr val="1E1E1E"/>
                </a:solidFill>
                <a:effectLst/>
                <a:latin typeface="ヒラギノ角ゴ Pro W3"/>
              </a:rPr>
              <a:t>無料で、クラスコードを使わず</a:t>
            </a:r>
            <a:r>
              <a:rPr lang="ja-JP" altLang="en-US" sz="2400" b="0" i="0" dirty="0">
                <a:solidFill>
                  <a:srgbClr val="1E1E1E"/>
                </a:solidFill>
                <a:effectLst/>
                <a:latin typeface="ヒラギノ角ゴ Pro W3"/>
              </a:rPr>
              <a:t>に、</a:t>
            </a:r>
            <a:r>
              <a:rPr lang="en-US" altLang="ja-JP" sz="2400" b="1" i="0" dirty="0">
                <a:solidFill>
                  <a:srgbClr val="1E1E1E"/>
                </a:solidFill>
                <a:effectLst/>
                <a:latin typeface="ヒラギノ角ゴ Pro W3"/>
              </a:rPr>
              <a:t>Python </a:t>
            </a:r>
            <a:r>
              <a:rPr lang="ja-JP" altLang="en-US" sz="2400" b="1" i="0" dirty="0">
                <a:solidFill>
                  <a:srgbClr val="1E1E1E"/>
                </a:solidFill>
                <a:effectLst/>
                <a:latin typeface="ヒラギノ角ゴ Pro W3"/>
              </a:rPr>
              <a:t>の </a:t>
            </a:r>
            <a:r>
              <a:rPr lang="en-US" altLang="ja-JP" sz="2400" b="1" i="0" dirty="0">
                <a:solidFill>
                  <a:srgbClr val="1E1E1E"/>
                </a:solidFill>
                <a:effectLst/>
                <a:latin typeface="ヒラギノ角ゴ Pro W3"/>
              </a:rPr>
              <a:t>5</a:t>
            </a:r>
            <a:r>
              <a:rPr lang="ja-JP" altLang="en-US" sz="2400" b="1" i="0" dirty="0">
                <a:solidFill>
                  <a:srgbClr val="1E1E1E"/>
                </a:solidFill>
                <a:effectLst/>
                <a:latin typeface="ヒラギノ角ゴ Pro W3"/>
              </a:rPr>
              <a:t>つのレベル</a:t>
            </a:r>
            <a:r>
              <a:rPr lang="ja-JP" altLang="en-US" sz="2400" b="0" i="0" dirty="0">
                <a:solidFill>
                  <a:srgbClr val="1E1E1E"/>
                </a:solidFill>
                <a:effectLst/>
                <a:latin typeface="ヒラギノ角ゴ Pro W3"/>
              </a:rPr>
              <a:t>を学ぶことができる</a:t>
            </a:r>
            <a:endParaRPr lang="ja-JP" altLang="en-US" sz="24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E205F1B-8CFB-D45C-8049-A21688C712E8}"/>
              </a:ext>
            </a:extLst>
          </p:cNvPr>
          <p:cNvSpPr txBox="1"/>
          <p:nvPr/>
        </p:nvSpPr>
        <p:spPr>
          <a:xfrm>
            <a:off x="203281" y="3526653"/>
            <a:ext cx="8461208" cy="23083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次のことは、</a:t>
            </a:r>
            <a:r>
              <a:rPr lang="ja-JP" altLang="en-US" sz="2400" b="1" u="sng" dirty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各自の判断とする</a:t>
            </a:r>
            <a:endParaRPr lang="en-US" altLang="ja-JP" sz="2400" b="1" u="sng" dirty="0">
              <a:solidFill>
                <a:prstClr val="black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（このことは、授業の成績に関係しない。）</a:t>
            </a:r>
            <a:endParaRPr kumimoji="0" lang="en-US" altLang="ja-JP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b="1" u="sng" dirty="0">
              <a:solidFill>
                <a:prstClr val="black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①</a:t>
            </a:r>
            <a:r>
              <a:rPr kumimoji="0" lang="en-US" altLang="ja-JP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CODECOMBAT</a:t>
            </a:r>
            <a:r>
              <a:rPr kumimoji="0" lang="ja-JP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プレミアムへの登録</a:t>
            </a:r>
            <a:endParaRPr kumimoji="0" lang="en-US" altLang="ja-JP" sz="24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・・・　</a:t>
            </a:r>
            <a:r>
              <a:rPr kumimoji="0" lang="ja-JP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有料</a:t>
            </a:r>
            <a:endParaRPr kumimoji="0" lang="en-US" altLang="ja-JP" sz="24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②</a:t>
            </a:r>
            <a:r>
              <a:rPr lang="ja-JP" altLang="en-US" sz="2400" dirty="0"/>
              <a:t>クラスコード（大学のセレッソで案内）の利用</a:t>
            </a:r>
            <a:endParaRPr lang="en-US" altLang="ja-JP" sz="2400" dirty="0"/>
          </a:p>
          <a:p>
            <a:pPr>
              <a:defRPr/>
            </a:pPr>
            <a:r>
              <a:rPr kumimoji="0" lang="ja-JP" altLang="en-US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</a:t>
            </a:r>
            <a:r>
              <a:rPr lang="ja-JP" altLang="en-US" sz="2400" dirty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・・・　登録が必要。使い方や、何ができるかは、</a:t>
            </a:r>
            <a:endParaRPr lang="en-US" altLang="ja-JP" sz="2400" dirty="0">
              <a:solidFill>
                <a:prstClr val="black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2400" dirty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　　　　　各自で自主的に試し、調べてください</a:t>
            </a:r>
            <a:r>
              <a:rPr kumimoji="0" lang="ja-JP" altLang="en-US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</a:t>
            </a:r>
            <a:endParaRPr kumimoji="0" lang="en-US" altLang="ja-JP" sz="240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521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10-3.</a:t>
            </a:r>
            <a:r>
              <a:rPr lang="ja-JP" altLang="en-US" sz="4000" dirty="0"/>
              <a:t> </a:t>
            </a:r>
            <a:r>
              <a:rPr kumimoji="1" lang="ja-JP" altLang="en-US" sz="4000" dirty="0"/>
              <a:t>プログラミング</a:t>
            </a:r>
            <a:r>
              <a:rPr lang="ja-JP" altLang="en-US" sz="4000" dirty="0"/>
              <a:t>の楽しさと達成感</a:t>
            </a:r>
            <a:br>
              <a:rPr lang="en-US" altLang="ja-JP" sz="3600" dirty="0"/>
            </a:br>
            <a:endParaRPr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A793F25-BB79-E393-B4A5-95F4D91615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05642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F8AC9A-61D3-2765-9D09-6A1145EE2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15" y="221838"/>
            <a:ext cx="8450085" cy="557296"/>
          </a:xfrm>
        </p:spPr>
        <p:txBody>
          <a:bodyPr/>
          <a:lstStyle/>
          <a:p>
            <a:r>
              <a:rPr lang="ja-JP" altLang="en-US" dirty="0"/>
              <a:t>プログラミング</a:t>
            </a:r>
            <a:r>
              <a:rPr kumimoji="1" lang="ja-JP" altLang="en-US" dirty="0"/>
              <a:t>の</a:t>
            </a:r>
            <a:r>
              <a:rPr lang="ja-JP" altLang="en-US" dirty="0"/>
              <a:t>楽しさと達成感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EF1E50-D59B-448E-4BF5-7DFD7D58B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5" y="1120140"/>
            <a:ext cx="8528290" cy="5676247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楽しさ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未来の技術を学ぶ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ことは楽しい。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プログラミングは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クリエイティブな行為。</a:t>
            </a:r>
            <a:endParaRPr lang="en-US" altLang="ja-JP" b="1" i="0" dirty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ja-JP" altLang="en-US" dirty="0"/>
              <a:t>視覚的なプログラムを書くことで、ゲーム感覚をもって楽しみながら学習することも可能。</a:t>
            </a:r>
            <a:endParaRPr lang="en-US" altLang="ja-JP" b="1" dirty="0">
              <a:solidFill>
                <a:srgbClr val="374151"/>
              </a:solidFill>
              <a:latin typeface="Söhne"/>
            </a:endParaRPr>
          </a:p>
          <a:p>
            <a:pPr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ja-JP" altLang="en-US" sz="2400" b="1" dirty="0"/>
              <a:t>達成感</a:t>
            </a:r>
            <a:endParaRPr lang="en-US" altLang="ja-JP" sz="2400" b="1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ja-JP" altLang="en-US" b="1" dirty="0"/>
              <a:t>自分のアイデアを形に</a:t>
            </a:r>
            <a:r>
              <a:rPr lang="ja-JP" altLang="en-US" dirty="0"/>
              <a:t>することで得られる達成感</a:t>
            </a:r>
            <a:endParaRPr lang="en-US" altLang="ja-JP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ja-JP" altLang="en-US" dirty="0"/>
              <a:t>自分でデザインし、問題が生じたときは自分で解決していく。</a:t>
            </a:r>
            <a:endParaRPr lang="en-US" altLang="ja-JP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ja-JP" altLang="en-US" b="1" dirty="0"/>
              <a:t>自分の手でプログラムを完成させるプロセス</a:t>
            </a:r>
            <a:r>
              <a:rPr lang="ja-JP" altLang="en-US" dirty="0"/>
              <a:t>は、大いに充実感をもたらすもの。</a:t>
            </a:r>
            <a:endParaRPr lang="en-US" altLang="ja-JP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endParaRPr lang="ja-JP" altLang="en-US" b="1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DE8037-9A19-EB02-EC9A-08EC700B1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5047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D7A77E-DAAB-1413-DAE9-3470148D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タートルグラフィックス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EA5173-DBF6-2E24-2F25-0E7E1C324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カーソルを使って絵を描く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522B42-52AF-D0AE-19E0-30F31420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20BF10A-7077-A044-8A01-C50D1821E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2159519"/>
            <a:ext cx="4768456" cy="137273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2867005-06D9-5668-E59E-F7137E5A7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175" y="1715235"/>
            <a:ext cx="3061210" cy="219241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DDE0297-29E6-0BDA-76E9-66415A2F0D03}"/>
              </a:ext>
            </a:extLst>
          </p:cNvPr>
          <p:cNvSpPr txBox="1"/>
          <p:nvPr/>
        </p:nvSpPr>
        <p:spPr>
          <a:xfrm>
            <a:off x="5782270" y="3534455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０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0) </a:t>
            </a:r>
            <a:endParaRPr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6BEDD02-5E15-0294-768F-613B1685E173}"/>
              </a:ext>
            </a:extLst>
          </p:cNvPr>
          <p:cNvSpPr txBox="1"/>
          <p:nvPr/>
        </p:nvSpPr>
        <p:spPr>
          <a:xfrm>
            <a:off x="5782269" y="1715235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０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100) </a:t>
            </a:r>
            <a:endParaRPr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CAD6B46-D400-1605-56C3-620E1EB8C15F}"/>
              </a:ext>
            </a:extLst>
          </p:cNvPr>
          <p:cNvSpPr txBox="1"/>
          <p:nvPr/>
        </p:nvSpPr>
        <p:spPr>
          <a:xfrm>
            <a:off x="7183624" y="3601149"/>
            <a:ext cx="18298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(100, 0) </a:t>
            </a:r>
            <a:endParaRPr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53E7F2B-4588-20AA-09E0-F8A028D20B57}"/>
              </a:ext>
            </a:extLst>
          </p:cNvPr>
          <p:cNvSpPr txBox="1"/>
          <p:nvPr/>
        </p:nvSpPr>
        <p:spPr>
          <a:xfrm>
            <a:off x="699941" y="3532257"/>
            <a:ext cx="4689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タートルグラフィックスの機能をインポートする「import turtle」が必要</a:t>
            </a:r>
          </a:p>
        </p:txBody>
      </p:sp>
    </p:spTree>
    <p:extLst>
      <p:ext uri="{BB962C8B-B14F-4D97-AF65-F5344CB8AC3E}">
        <p14:creationId xmlns:p14="http://schemas.microsoft.com/office/powerpoint/2010/main" val="821902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D7A77E-DAAB-1413-DAE9-3470148D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タートルグラフィックス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EA5173-DBF6-2E24-2F25-0E7E1C324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主なメソッド</a:t>
            </a:r>
            <a:endParaRPr kumimoji="1" lang="en-US" altLang="ja-JP" sz="2400" dirty="0"/>
          </a:p>
          <a:p>
            <a:r>
              <a:rPr lang="en-US" altLang="ja-JP" sz="2400" b="1" dirty="0" err="1"/>
              <a:t>goto</a:t>
            </a:r>
            <a:r>
              <a:rPr lang="ja-JP" altLang="en-US" sz="2400" dirty="0"/>
              <a:t>（＜横方向の値＞，</a:t>
            </a:r>
            <a:r>
              <a:rPr lang="en-US" altLang="ja-JP" sz="2400" dirty="0"/>
              <a:t>&lt;</a:t>
            </a:r>
            <a:r>
              <a:rPr lang="ja-JP" altLang="en-US" sz="2400" dirty="0"/>
              <a:t>縦方向の値</a:t>
            </a:r>
            <a:r>
              <a:rPr lang="en-US" altLang="ja-JP" sz="2400" dirty="0"/>
              <a:t>&gt;</a:t>
            </a:r>
            <a:r>
              <a:rPr lang="ja-JP" altLang="en-US" sz="2400" dirty="0"/>
              <a:t>）</a:t>
            </a:r>
            <a:r>
              <a:rPr lang="en-US" altLang="ja-JP" sz="2400" dirty="0"/>
              <a:t>	</a:t>
            </a:r>
            <a:r>
              <a:rPr lang="ja-JP" altLang="en-US" sz="2400" b="1" dirty="0"/>
              <a:t>移動</a:t>
            </a:r>
            <a:endParaRPr kumimoji="1" lang="en-US" altLang="ja-JP" sz="2400" b="1" dirty="0"/>
          </a:p>
          <a:p>
            <a:r>
              <a:rPr kumimoji="1" lang="en-US" altLang="ja-JP" sz="2400" b="1" dirty="0"/>
              <a:t>forward</a:t>
            </a:r>
            <a:r>
              <a:rPr kumimoji="1" lang="en-US" altLang="ja-JP" sz="2400" dirty="0"/>
              <a:t>(</a:t>
            </a:r>
            <a:r>
              <a:rPr kumimoji="1" lang="ja-JP" altLang="en-US" sz="2400" dirty="0"/>
              <a:t>＜移動量＞</a:t>
            </a:r>
            <a:r>
              <a:rPr kumimoji="1" lang="en-US" altLang="ja-JP" sz="2400" dirty="0"/>
              <a:t>)		</a:t>
            </a:r>
            <a:r>
              <a:rPr lang="ja-JP" altLang="en-US" sz="2400" b="1" dirty="0"/>
              <a:t>前進</a:t>
            </a:r>
            <a:endParaRPr kumimoji="1" lang="en-US" altLang="ja-JP" sz="2400" b="1" dirty="0"/>
          </a:p>
          <a:p>
            <a:r>
              <a:rPr lang="en-US" altLang="ja-JP" sz="2400" b="1" dirty="0" err="1"/>
              <a:t>backword</a:t>
            </a:r>
            <a:r>
              <a:rPr lang="en-US" altLang="ja-JP" sz="2400" dirty="0"/>
              <a:t>(</a:t>
            </a:r>
            <a:r>
              <a:rPr kumimoji="1" lang="ja-JP" altLang="en-US" sz="2400" dirty="0"/>
              <a:t>＜移動量＞</a:t>
            </a:r>
            <a:r>
              <a:rPr lang="en-US" altLang="ja-JP" sz="2400" dirty="0"/>
              <a:t>)		</a:t>
            </a:r>
            <a:r>
              <a:rPr lang="ja-JP" altLang="en-US" sz="2400" b="1" dirty="0"/>
              <a:t>後退</a:t>
            </a:r>
            <a:endParaRPr lang="en-US" altLang="ja-JP" sz="2400" b="1" dirty="0"/>
          </a:p>
          <a:p>
            <a:r>
              <a:rPr kumimoji="1" lang="en-US" altLang="ja-JP" sz="2400" b="1" dirty="0"/>
              <a:t>right</a:t>
            </a:r>
            <a:r>
              <a:rPr kumimoji="1" lang="en-US" altLang="ja-JP" sz="2400" dirty="0"/>
              <a:t>(</a:t>
            </a:r>
            <a:r>
              <a:rPr kumimoji="1" lang="ja-JP" altLang="en-US" sz="2400" dirty="0"/>
              <a:t>＜角度＞</a:t>
            </a:r>
            <a:r>
              <a:rPr kumimoji="1" lang="en-US" altLang="ja-JP" sz="2400" dirty="0"/>
              <a:t>)			</a:t>
            </a:r>
            <a:r>
              <a:rPr kumimoji="1" lang="ja-JP" altLang="en-US" sz="2400" b="1" dirty="0"/>
              <a:t>右回りに回転</a:t>
            </a:r>
            <a:endParaRPr kumimoji="1" lang="en-US" altLang="ja-JP" sz="2400" b="1" dirty="0"/>
          </a:p>
          <a:p>
            <a:r>
              <a:rPr lang="en-US" altLang="ja-JP" sz="2400" b="1" dirty="0"/>
              <a:t>left</a:t>
            </a:r>
            <a:r>
              <a:rPr lang="en-US" altLang="ja-JP" sz="2400" dirty="0"/>
              <a:t>(</a:t>
            </a:r>
            <a:r>
              <a:rPr kumimoji="1" lang="ja-JP" altLang="en-US" sz="2400" dirty="0"/>
              <a:t>＜角度＞</a:t>
            </a:r>
            <a:r>
              <a:rPr lang="en-US" altLang="ja-JP" sz="2400" dirty="0"/>
              <a:t>)			</a:t>
            </a:r>
            <a:r>
              <a:rPr lang="ja-JP" altLang="en-US" sz="2400" b="1" dirty="0"/>
              <a:t>左回りに回転</a:t>
            </a: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522B42-52AF-D0AE-19E0-30F31420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39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2EE38D8-2560-84FF-BA1D-CE49A63D3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27" y="1158037"/>
            <a:ext cx="4834994" cy="139189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F3295F0-DAA2-E5B8-D5E6-7D03D6F99D30}"/>
              </a:ext>
            </a:extLst>
          </p:cNvPr>
          <p:cNvSpPr/>
          <p:nvPr/>
        </p:nvSpPr>
        <p:spPr>
          <a:xfrm>
            <a:off x="1344284" y="1905348"/>
            <a:ext cx="2396625" cy="3175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2108F82-D59C-1882-5454-4418B783BC0E}"/>
              </a:ext>
            </a:extLst>
          </p:cNvPr>
          <p:cNvSpPr/>
          <p:nvPr/>
        </p:nvSpPr>
        <p:spPr>
          <a:xfrm>
            <a:off x="1344283" y="2232429"/>
            <a:ext cx="2396625" cy="3175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B14F909-DDA9-569C-9BB0-57505D5528AF}"/>
              </a:ext>
            </a:extLst>
          </p:cNvPr>
          <p:cNvSpPr/>
          <p:nvPr/>
        </p:nvSpPr>
        <p:spPr>
          <a:xfrm>
            <a:off x="960239" y="1587847"/>
            <a:ext cx="307737" cy="31750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162B31F-C123-AD29-50E4-380E6D0C8380}"/>
              </a:ext>
            </a:extLst>
          </p:cNvPr>
          <p:cNvSpPr/>
          <p:nvPr/>
        </p:nvSpPr>
        <p:spPr>
          <a:xfrm>
            <a:off x="960238" y="1905347"/>
            <a:ext cx="307737" cy="31750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6BB4677-D97B-094C-21E5-A2C7C13C1D04}"/>
              </a:ext>
            </a:extLst>
          </p:cNvPr>
          <p:cNvSpPr/>
          <p:nvPr/>
        </p:nvSpPr>
        <p:spPr>
          <a:xfrm>
            <a:off x="960237" y="2222847"/>
            <a:ext cx="307737" cy="31750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2847A5E-170C-7490-B4DF-C67705BF5409}"/>
              </a:ext>
            </a:extLst>
          </p:cNvPr>
          <p:cNvSpPr txBox="1"/>
          <p:nvPr/>
        </p:nvSpPr>
        <p:spPr>
          <a:xfrm>
            <a:off x="2131077" y="258742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メソッド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1907377-75BD-74F3-2C86-80D98B5CEC37}"/>
              </a:ext>
            </a:extLst>
          </p:cNvPr>
          <p:cNvSpPr txBox="1"/>
          <p:nvPr/>
        </p:nvSpPr>
        <p:spPr>
          <a:xfrm>
            <a:off x="99752" y="268399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6">
                    <a:lumMod val="75000"/>
                  </a:schemeClr>
                </a:solidFill>
              </a:rPr>
              <a:t>オブジェクト</a:t>
            </a:r>
          </a:p>
        </p:txBody>
      </p:sp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id="{236AFE9D-F94B-D32E-8540-F93E1A91D3BC}"/>
              </a:ext>
            </a:extLst>
          </p:cNvPr>
          <p:cNvSpPr txBox="1">
            <a:spLocks/>
          </p:cNvSpPr>
          <p:nvPr/>
        </p:nvSpPr>
        <p:spPr>
          <a:xfrm>
            <a:off x="4523874" y="1196542"/>
            <a:ext cx="4258252" cy="2441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1">
                <a:solidFill>
                  <a:srgbClr val="C00000"/>
                </a:solidFill>
              </a:rPr>
              <a:t>メソッド</a:t>
            </a:r>
            <a:r>
              <a:rPr lang="ja-JP" altLang="en-US" sz="2400"/>
              <a:t>は、オブジェクトが持つ機能を呼び出すためのもの</a:t>
            </a:r>
            <a:endParaRPr lang="en-US" altLang="ja-JP" sz="2400"/>
          </a:p>
          <a:p>
            <a:r>
              <a:rPr lang="ja-JP" altLang="en-US" sz="2400"/>
              <a:t>「</a:t>
            </a:r>
            <a:r>
              <a:rPr lang="en-US" altLang="ja-JP" sz="2400" b="1"/>
              <a:t>goto</a:t>
            </a:r>
            <a:r>
              <a:rPr lang="ja-JP" altLang="en-US" sz="2400"/>
              <a:t>」は</a:t>
            </a:r>
            <a:r>
              <a:rPr lang="ja-JP" altLang="en-US" sz="2400" b="1"/>
              <a:t>指定した座標への移動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404400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91387" y="1122363"/>
            <a:ext cx="8751084" cy="238760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10-1. </a:t>
            </a:r>
            <a:r>
              <a:rPr lang="ja-JP" altLang="en-US" sz="4000" dirty="0"/>
              <a:t>プログラミングの基礎①（オブジェクトとメソッド，引数，代入）</a:t>
            </a:r>
            <a:br>
              <a:rPr lang="en-US" altLang="ja-JP" sz="4000" dirty="0"/>
            </a:b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A793F25-BB79-E393-B4A5-95F4D91615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33297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ja-JP" altLang="en-US" dirty="0"/>
              <a:t>演習</a:t>
            </a:r>
            <a:br>
              <a:rPr lang="en-US" altLang="ja-JP" dirty="0"/>
            </a:br>
            <a:r>
              <a:rPr lang="ja-JP" altLang="en-US" b="1" dirty="0"/>
              <a:t>プログラミングはクリエイティブ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構成</a:t>
            </a:r>
            <a:r>
              <a:rPr lang="en-US" altLang="ja-JP" sz="2400" b="1" dirty="0"/>
              <a:t>】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①オブジェクト生成、形状の設定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②移動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③色、円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モジュールのインポート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オブジェクトの生成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/>
              <a:t>メソッド（移動</a:t>
            </a:r>
            <a:r>
              <a:rPr lang="ja-JP" altLang="en-US" b="1" dirty="0"/>
              <a:t>）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endParaRPr lang="en-US" altLang="ja-JP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40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67364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A8D419-8929-E752-7E30-35C7B6F5B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40880"/>
            <a:ext cx="8620626" cy="6180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各自の自発的な演習、自己研鑽の時間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① </a:t>
            </a:r>
            <a:r>
              <a:rPr kumimoji="1" lang="en-US" altLang="ja-JP" sz="2400" b="1" dirty="0"/>
              <a:t>Python</a:t>
            </a:r>
            <a:r>
              <a:rPr kumimoji="1" lang="ja-JP" altLang="en-US" sz="2400" b="1" dirty="0"/>
              <a:t>でグラフィックスを描く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000" dirty="0"/>
              <a:t>　資料のプログラムを動かし理解を深める</a:t>
            </a:r>
            <a:endParaRPr kumimoji="1" lang="en-US" altLang="ja-JP" sz="2000" b="1" dirty="0"/>
          </a:p>
          <a:p>
            <a:pPr marL="0" indent="0">
              <a:buNone/>
            </a:pPr>
            <a:r>
              <a:rPr lang="ja-JP" altLang="en-US" sz="2400" b="1" dirty="0"/>
              <a:t>② </a:t>
            </a:r>
            <a:r>
              <a:rPr lang="en-US" altLang="ja-JP" sz="2400" b="1" dirty="0"/>
              <a:t>Python</a:t>
            </a:r>
            <a:r>
              <a:rPr lang="ja-JP" altLang="en-US" sz="2400" b="1" dirty="0"/>
              <a:t>の基本を押さえる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000" dirty="0"/>
              <a:t>　オブジェクト、メソッド、引数</a:t>
            </a:r>
          </a:p>
          <a:p>
            <a:pPr marL="0" indent="0">
              <a:buNone/>
            </a:pPr>
            <a:r>
              <a:rPr lang="ja-JP" altLang="en-US" sz="2400" dirty="0"/>
              <a:t>③ </a:t>
            </a:r>
            <a:r>
              <a:rPr lang="ja-JP" altLang="en-US" sz="2400" b="1" dirty="0"/>
              <a:t>発想力、創造力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>
                <a:solidFill>
                  <a:srgbClr val="FF0000"/>
                </a:solidFill>
              </a:rPr>
              <a:t>　</a:t>
            </a:r>
            <a:r>
              <a:rPr kumimoji="1" lang="en-US" altLang="ja-JP" sz="2400" dirty="0">
                <a:solidFill>
                  <a:srgbClr val="FF0000"/>
                </a:solidFill>
              </a:rPr>
              <a:t>turtle</a:t>
            </a:r>
            <a:r>
              <a:rPr kumimoji="1" lang="ja-JP" altLang="en-US" sz="2400" dirty="0">
                <a:solidFill>
                  <a:srgbClr val="FF0000"/>
                </a:solidFill>
              </a:rPr>
              <a:t>モジュールを使用して、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あなた自身がデザインした図形を描く</a:t>
            </a:r>
            <a:r>
              <a:rPr kumimoji="1" lang="ja-JP" altLang="en-US" sz="2400" dirty="0"/>
              <a:t>。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④ 自主性、自己研鑽力、</a:t>
            </a:r>
            <a:r>
              <a:rPr kumimoji="1" lang="ja-JP" altLang="en-US" sz="2400" b="1" dirty="0"/>
              <a:t>自分なりに工夫したこと</a:t>
            </a:r>
            <a:r>
              <a:rPr kumimoji="1" lang="ja-JP" altLang="en-US" sz="2400" dirty="0"/>
              <a:t>を振り返る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　説明されなかった機能（他の図形の書き方）などを自主的に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調べ、理解し、自分で試してみる</a:t>
            </a:r>
            <a:r>
              <a:rPr kumimoji="1" lang="ja-JP" altLang="en-US" sz="2400" dirty="0"/>
              <a:t>。</a:t>
            </a:r>
            <a:r>
              <a:rPr lang="ja-JP" altLang="en-US" sz="2400" dirty="0">
                <a:solidFill>
                  <a:srgbClr val="FF0000"/>
                </a:solidFill>
              </a:rPr>
              <a:t>そして、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自分なりに工夫したこと</a:t>
            </a:r>
            <a:r>
              <a:rPr kumimoji="1" lang="ja-JP" altLang="en-US" sz="2400" dirty="0">
                <a:solidFill>
                  <a:srgbClr val="FF0000"/>
                </a:solidFill>
              </a:rPr>
              <a:t>を振り返り、省察する</a:t>
            </a:r>
            <a:r>
              <a:rPr lang="ja-JP" altLang="en-US" sz="2400" dirty="0">
                <a:solidFill>
                  <a:srgbClr val="FF0000"/>
                </a:solidFill>
              </a:rPr>
              <a:t>ことで、さらに実力アップ。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B6A1B5-3253-7116-0418-56D4FD35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8519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58A90F-92D6-4F03-8819-199DBCBC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trinket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CC115E-177C-4A9A-B883-1E1A7F49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962761"/>
          </a:xfrm>
        </p:spPr>
        <p:txBody>
          <a:bodyPr>
            <a:normAutofit/>
          </a:bodyPr>
          <a:lstStyle/>
          <a:p>
            <a:r>
              <a:rPr lang="en-US" altLang="ja-JP" sz="2400" b="1" dirty="0"/>
              <a:t>Trinket</a:t>
            </a:r>
            <a:r>
              <a:rPr lang="en-US" altLang="ja-JP" sz="2400" dirty="0"/>
              <a:t> </a:t>
            </a:r>
            <a:r>
              <a:rPr lang="ja-JP" altLang="en-US" sz="2400" dirty="0"/>
              <a:t>は</a:t>
            </a:r>
            <a:r>
              <a:rPr lang="ja-JP" altLang="en-US" sz="2400" b="1" dirty="0"/>
              <a:t>オンライン</a:t>
            </a:r>
            <a:r>
              <a:rPr lang="ja-JP" altLang="en-US" sz="2400" dirty="0"/>
              <a:t>の </a:t>
            </a:r>
            <a:r>
              <a:rPr lang="en-US" altLang="ja-JP" sz="2400" b="1" dirty="0"/>
              <a:t>Python</a:t>
            </a:r>
            <a:r>
              <a:rPr lang="ja-JP" altLang="en-US" sz="2400" b="1" dirty="0"/>
              <a:t>、</a:t>
            </a:r>
            <a:r>
              <a:rPr lang="en-US" altLang="ja-JP" sz="2400" b="1" dirty="0"/>
              <a:t>HTML </a:t>
            </a:r>
            <a:r>
              <a:rPr lang="ja-JP" altLang="en-US" sz="2400" dirty="0"/>
              <a:t>等の</a:t>
            </a:r>
            <a:r>
              <a:rPr lang="ja-JP" altLang="en-US" sz="2400" b="1" dirty="0"/>
              <a:t>学習サイト</a:t>
            </a:r>
            <a:endParaRPr lang="en-US" altLang="ja-JP" sz="2400" b="1" dirty="0"/>
          </a:p>
          <a:p>
            <a:r>
              <a:rPr lang="ja-JP" altLang="en-US" sz="2400" dirty="0"/>
              <a:t>有料の機能と無料の機能がある</a:t>
            </a:r>
            <a:endParaRPr lang="en-US" altLang="ja-JP" sz="2400" dirty="0"/>
          </a:p>
          <a:p>
            <a:r>
              <a:rPr lang="ja-JP" altLang="en-US" sz="2400" b="1" dirty="0"/>
              <a:t>自分が作成した </a:t>
            </a:r>
            <a:r>
              <a:rPr lang="en-US" altLang="ja-JP" sz="2400" b="1" dirty="0"/>
              <a:t>Python </a:t>
            </a:r>
            <a:r>
              <a:rPr lang="ja-JP" altLang="en-US" sz="2400" b="1" dirty="0"/>
              <a:t>プログラムを公開し、他の人に実行してもらうことが可能</a:t>
            </a:r>
            <a:r>
              <a:rPr lang="ja-JP" altLang="en-US" sz="2400" dirty="0"/>
              <a:t>（そのとき、書き替えて実行も可能）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en-US" altLang="ja-JP" sz="2400" b="1" dirty="0"/>
              <a:t>Python </a:t>
            </a:r>
            <a:r>
              <a:rPr lang="ja-JP" altLang="en-US" sz="2400" b="1" dirty="0"/>
              <a:t>の標準機能</a:t>
            </a:r>
            <a:r>
              <a:rPr lang="ja-JP" altLang="en-US" sz="2400" dirty="0"/>
              <a:t>を登載、その他、次のモジュールやパッケージがインストール済み</a:t>
            </a:r>
          </a:p>
          <a:p>
            <a:pPr marL="0" indent="0">
              <a:buNone/>
            </a:pPr>
            <a:r>
              <a:rPr lang="en-US" altLang="ja-JP" sz="2400" dirty="0"/>
              <a:t>math, </a:t>
            </a:r>
            <a:r>
              <a:rPr lang="en-US" altLang="ja-JP" sz="2400" dirty="0" err="1"/>
              <a:t>matplotlib.pyplot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numpy</a:t>
            </a:r>
            <a:r>
              <a:rPr lang="en-US" altLang="ja-JP" sz="2400" dirty="0"/>
              <a:t>, operator, processing, </a:t>
            </a:r>
            <a:r>
              <a:rPr lang="en-US" altLang="ja-JP" sz="2400" dirty="0" err="1"/>
              <a:t>pygal</a:t>
            </a:r>
            <a:r>
              <a:rPr lang="en-US" altLang="ja-JP" sz="2400" dirty="0"/>
              <a:t>, random, re, string, time, turtle, </a:t>
            </a:r>
            <a:r>
              <a:rPr lang="en-US" altLang="ja-JP" sz="2400" dirty="0" err="1"/>
              <a:t>urllib.request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15B582-13F3-4F13-B0B0-2DF09684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2956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CC115E-177C-4A9A-B883-1E1A7F49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585480"/>
            <a:ext cx="8822156" cy="622353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ja-JP" sz="2400" b="1" dirty="0"/>
              <a:t>trinket</a:t>
            </a:r>
            <a:r>
              <a:rPr lang="en-US" altLang="ja-JP" sz="2400" dirty="0"/>
              <a:t> </a:t>
            </a:r>
            <a:r>
              <a:rPr lang="ja-JP" altLang="en-US" sz="2400" dirty="0"/>
              <a:t>は </a:t>
            </a:r>
            <a:r>
              <a:rPr lang="en-US" altLang="ja-JP" sz="2400" b="1" dirty="0"/>
              <a:t>Python, HTML </a:t>
            </a:r>
            <a:r>
              <a:rPr lang="ja-JP" altLang="en-US" sz="2400" b="1" dirty="0"/>
              <a:t>などのプログラムを書き実行できる</a:t>
            </a:r>
            <a:r>
              <a:rPr lang="ja-JP" altLang="en-US" sz="2400" dirty="0"/>
              <a:t>サイト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>
                <a:hlinkClick r:id="rId2"/>
              </a:rPr>
              <a:t>https://trinket.io/python/cdc4896571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のように、違うプログラムには違う </a:t>
            </a:r>
            <a:r>
              <a:rPr lang="en-US" altLang="ja-JP" sz="2400" dirty="0"/>
              <a:t>URL </a:t>
            </a:r>
            <a:r>
              <a:rPr lang="ja-JP" altLang="en-US" sz="2400" dirty="0"/>
              <a:t>が割り当てられる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lang="ja-JP" altLang="en-US" sz="2400" dirty="0"/>
              <a:t>実行が開始しないときは、「</a:t>
            </a:r>
            <a:r>
              <a:rPr lang="ja-JP" altLang="en-US" sz="2400" b="1" dirty="0"/>
              <a:t>実行ボタン</a:t>
            </a:r>
            <a:r>
              <a:rPr lang="ja-JP" altLang="en-US" sz="2400" dirty="0"/>
              <a:t>」で</a:t>
            </a:r>
            <a:r>
              <a:rPr lang="ja-JP" altLang="en-US" sz="2400" b="1" dirty="0"/>
              <a:t>実行</a:t>
            </a:r>
            <a:endParaRPr lang="en-US" altLang="ja-JP" sz="2400" b="1" dirty="0"/>
          </a:p>
          <a:p>
            <a:r>
              <a:rPr lang="ja-JP" altLang="en-US" sz="2400" dirty="0"/>
              <a:t>ソースコードを</a:t>
            </a:r>
            <a:r>
              <a:rPr lang="ja-JP" altLang="en-US" sz="2400" b="1" dirty="0"/>
              <a:t>書き替えて再度実行</a:t>
            </a:r>
            <a:r>
              <a:rPr lang="ja-JP" altLang="en-US" sz="2400" dirty="0"/>
              <a:t>することも可能</a:t>
            </a:r>
            <a:endParaRPr lang="en-US" altLang="ja-JP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50F07C5-FB06-0A1B-074A-B52D1937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234" y="2327545"/>
            <a:ext cx="4717189" cy="230906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158A90F-92D6-4F03-8819-199DBCBC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trinket </a:t>
            </a:r>
            <a:r>
              <a:rPr kumimoji="1" lang="ja-JP" altLang="en-US" dirty="0"/>
              <a:t>でのプログラム実行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15B582-13F3-4F13-B0B0-2DF09684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5CFE043C-DC4C-4062-B60C-FD394D4CC3EC}"/>
              </a:ext>
            </a:extLst>
          </p:cNvPr>
          <p:cNvSpPr/>
          <p:nvPr/>
        </p:nvSpPr>
        <p:spPr>
          <a:xfrm rot="5400000">
            <a:off x="2472981" y="3758073"/>
            <a:ext cx="218512" cy="24660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8854BCCF-7937-49F2-9FE6-C07FB349A19B}"/>
              </a:ext>
            </a:extLst>
          </p:cNvPr>
          <p:cNvSpPr/>
          <p:nvPr/>
        </p:nvSpPr>
        <p:spPr>
          <a:xfrm rot="5400000">
            <a:off x="4687849" y="4209624"/>
            <a:ext cx="170463" cy="16109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6BD922-CC0B-412A-9DF4-A337A36CD975}"/>
              </a:ext>
            </a:extLst>
          </p:cNvPr>
          <p:cNvSpPr txBox="1"/>
          <p:nvPr/>
        </p:nvSpPr>
        <p:spPr>
          <a:xfrm>
            <a:off x="1476153" y="5070208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ソースコードの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メイン画面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2784C6-0936-4E5D-91AB-5FF9C54086F2}"/>
              </a:ext>
            </a:extLst>
          </p:cNvPr>
          <p:cNvSpPr txBox="1"/>
          <p:nvPr/>
        </p:nvSpPr>
        <p:spPr>
          <a:xfrm>
            <a:off x="4077673" y="523385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5672B9D-D768-2700-E6C1-AE4C965CF5F4}"/>
              </a:ext>
            </a:extLst>
          </p:cNvPr>
          <p:cNvSpPr/>
          <p:nvPr/>
        </p:nvSpPr>
        <p:spPr>
          <a:xfrm>
            <a:off x="2615459" y="2840145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23A46CF-BB57-F763-CA0A-379D4E7AEFB7}"/>
              </a:ext>
            </a:extLst>
          </p:cNvPr>
          <p:cNvSpPr txBox="1"/>
          <p:nvPr/>
        </p:nvSpPr>
        <p:spPr>
          <a:xfrm>
            <a:off x="3724509" y="2579865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22170282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995445-A72F-658A-C5CB-B6A706A3A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60E2BAD-9A81-38A6-726F-7C0F2D8B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44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82F0EEF-7EF2-6E6B-3C6B-8AEDAFB0B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706" y="1284251"/>
            <a:ext cx="5826588" cy="46847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DE6905A4-520C-E8AF-AE4F-2F37779DE85E}"/>
              </a:ext>
            </a:extLst>
          </p:cNvPr>
          <p:cNvCxnSpPr/>
          <p:nvPr/>
        </p:nvCxnSpPr>
        <p:spPr>
          <a:xfrm>
            <a:off x="1121658" y="3640100"/>
            <a:ext cx="690068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D4733D1F-107D-6283-D382-A3B0B0AE594F}"/>
              </a:ext>
            </a:extLst>
          </p:cNvPr>
          <p:cNvCxnSpPr>
            <a:cxnSpLocks/>
          </p:cNvCxnSpPr>
          <p:nvPr/>
        </p:nvCxnSpPr>
        <p:spPr>
          <a:xfrm flipV="1">
            <a:off x="4474458" y="1098550"/>
            <a:ext cx="0" cy="4922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387F1A-AE97-AAE8-0C9B-02DB3BE5D711}"/>
              </a:ext>
            </a:extLst>
          </p:cNvPr>
          <p:cNvSpPr txBox="1"/>
          <p:nvPr/>
        </p:nvSpPr>
        <p:spPr>
          <a:xfrm>
            <a:off x="2332493" y="4028415"/>
            <a:ext cx="2309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亀の最初の位置は </a:t>
            </a:r>
            <a:r>
              <a:rPr lang="en-US" altLang="ja-JP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(0, 0) </a:t>
            </a:r>
            <a:endParaRPr lang="ja-JP" altLang="en-US" sz="2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E6BB04C-8851-F4F4-BA81-1745B8D18903}"/>
              </a:ext>
            </a:extLst>
          </p:cNvPr>
          <p:cNvSpPr txBox="1"/>
          <p:nvPr/>
        </p:nvSpPr>
        <p:spPr>
          <a:xfrm>
            <a:off x="6303535" y="3797582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プラスの数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0) </a:t>
            </a:r>
            <a:endParaRPr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99CA41-1B45-C259-5E42-A51E0413F172}"/>
              </a:ext>
            </a:extLst>
          </p:cNvPr>
          <p:cNvSpPr txBox="1"/>
          <p:nvPr/>
        </p:nvSpPr>
        <p:spPr>
          <a:xfrm>
            <a:off x="96481" y="3704732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マイナスの数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0) </a:t>
            </a:r>
            <a:endParaRPr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F505DD-9DED-3887-7933-61FF5CA34B06}"/>
              </a:ext>
            </a:extLst>
          </p:cNvPr>
          <p:cNvSpPr txBox="1"/>
          <p:nvPr/>
        </p:nvSpPr>
        <p:spPr>
          <a:xfrm>
            <a:off x="4416229" y="1322821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(0, </a:t>
            </a:r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プラスの数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 </a:t>
            </a:r>
            <a:endParaRPr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94797BE-FBC5-A402-17E8-8E72B4889A69}"/>
              </a:ext>
            </a:extLst>
          </p:cNvPr>
          <p:cNvSpPr txBox="1"/>
          <p:nvPr/>
        </p:nvSpPr>
        <p:spPr>
          <a:xfrm>
            <a:off x="4416228" y="5475877"/>
            <a:ext cx="3069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(0, </a:t>
            </a:r>
            <a:r>
              <a:rPr lang="ja-JP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マイナスの数</a:t>
            </a:r>
            <a:r>
              <a:rPr lang="en-US" altLang="ja-JP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 </a:t>
            </a:r>
            <a:endParaRPr lang="ja-JP" alt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353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9819F1-AEC7-7BD8-1778-AD33F0BDE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16C331-14E2-B107-C69C-8A1538F23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①</a:t>
            </a:r>
            <a:r>
              <a:rPr lang="ja-JP" altLang="en-US" dirty="0"/>
              <a:t>１</a:t>
            </a:r>
            <a:r>
              <a:rPr kumimoji="1" lang="ja-JP" altLang="en-US" dirty="0"/>
              <a:t>つめ</a:t>
            </a:r>
          </a:p>
          <a:p>
            <a:pPr marL="0" indent="0">
              <a:buNone/>
            </a:pPr>
            <a:r>
              <a:rPr kumimoji="1" lang="en-US" altLang="ja-JP" dirty="0">
                <a:hlinkClick r:id="rId2"/>
              </a:rPr>
              <a:t>https://trinket.io/python/f29bfe71cd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②２つめ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b="0" i="0" dirty="0">
                <a:effectLst/>
                <a:hlinkClick r:id="rId3"/>
              </a:rPr>
              <a:t>https://trinket.io/python/5366def2f4</a:t>
            </a:r>
            <a:endParaRPr lang="en-US" altLang="ja-JP" b="0" i="0" dirty="0">
              <a:effectLst/>
            </a:endParaRP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③３つめ</a:t>
            </a:r>
          </a:p>
          <a:p>
            <a:pPr marL="0" indent="0">
              <a:buNone/>
            </a:pPr>
            <a:r>
              <a:rPr kumimoji="1" lang="en-US" altLang="ja-JP" dirty="0">
                <a:hlinkClick r:id="rId4"/>
              </a:rPr>
              <a:t>https://trinket.io/python/f8cd554693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C9C950-2B86-7D8B-52EB-8C1604AC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47283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1C1ABE2-C5B9-F0CB-A9D5-BDC305894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614" y="4585566"/>
            <a:ext cx="2389008" cy="221082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73D6206-47B5-FF10-5D51-4C71E97A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①</a:t>
            </a:r>
            <a:r>
              <a:rPr kumimoji="1" lang="en-US" altLang="ja-JP" dirty="0">
                <a:hlinkClick r:id="rId3"/>
              </a:rPr>
              <a:t>https://trinket.io/python/f29bfe71cd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AE3347-4C7B-BD83-D4EA-6C1E59C2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6" y="861456"/>
            <a:ext cx="3516134" cy="272218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/>
              <a:t>import turtle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ja-JP" sz="2600" dirty="0"/>
              <a:t>t</a:t>
            </a:r>
            <a:r>
              <a:rPr kumimoji="1" lang="en-US" altLang="ja-JP" sz="2600" dirty="0"/>
              <a:t> = </a:t>
            </a:r>
            <a:r>
              <a:rPr kumimoji="1" lang="en-US" altLang="ja-JP" sz="2600" dirty="0" err="1"/>
              <a:t>turtle.Turtle</a:t>
            </a:r>
            <a:r>
              <a:rPr kumimoji="1" lang="en-US" altLang="ja-JP" sz="2600" dirty="0"/>
              <a:t>()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600" dirty="0">
                <a:solidFill>
                  <a:srgbClr val="FF0000"/>
                </a:solidFill>
              </a:rPr>
              <a:t>(0,100)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600" dirty="0">
                <a:solidFill>
                  <a:srgbClr val="FF0000"/>
                </a:solidFill>
              </a:rPr>
              <a:t>(100,0)</a:t>
            </a:r>
          </a:p>
          <a:p>
            <a:pPr marL="0" indent="0">
              <a:lnSpc>
                <a:spcPct val="130000"/>
              </a:lnSpc>
              <a:buNone/>
            </a:pP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359D4E-FED0-940B-8A4C-FB5DFB5C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46</a:t>
            </a:fld>
            <a:endParaRPr kumimoji="1" lang="ja-JP" altLang="en-US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0AF8BE4-DE69-62D8-5334-307758C7CC19}"/>
              </a:ext>
            </a:extLst>
          </p:cNvPr>
          <p:cNvSpPr txBox="1">
            <a:spLocks/>
          </p:cNvSpPr>
          <p:nvPr/>
        </p:nvSpPr>
        <p:spPr>
          <a:xfrm>
            <a:off x="4014937" y="902931"/>
            <a:ext cx="5129063" cy="4032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モジュールのインポート</a:t>
            </a:r>
            <a:endParaRPr lang="en-US" altLang="ja-JP" sz="2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オブジェクト生成。</a:t>
            </a:r>
            <a:r>
              <a:rPr lang="en-US" altLang="ja-JP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 </a:t>
            </a:r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へのセット。</a:t>
            </a:r>
            <a:endParaRPr lang="en-US" altLang="ja-JP" sz="24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(0, 100) </a:t>
            </a: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への移動</a:t>
            </a:r>
            <a:endParaRPr lang="en-US" altLang="ja-JP" sz="24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(100, 0) </a:t>
            </a: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への移動</a:t>
            </a:r>
            <a:br>
              <a:rPr lang="en-US" altLang="ja-JP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lang="en-US" altLang="ja-JP" sz="2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CF3414-F890-D928-6ADA-5478BF329055}"/>
              </a:ext>
            </a:extLst>
          </p:cNvPr>
          <p:cNvSpPr txBox="1"/>
          <p:nvPr/>
        </p:nvSpPr>
        <p:spPr>
          <a:xfrm>
            <a:off x="979942" y="481750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実行結果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72B8C29-4057-B239-E0EF-9718C078470E}"/>
              </a:ext>
            </a:extLst>
          </p:cNvPr>
          <p:cNvCxnSpPr>
            <a:cxnSpLocks/>
          </p:cNvCxnSpPr>
          <p:nvPr/>
        </p:nvCxnSpPr>
        <p:spPr>
          <a:xfrm flipV="1">
            <a:off x="3159743" y="6224255"/>
            <a:ext cx="821707" cy="2477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F55462C9-96AE-F6F5-DDD9-B2EDAAA1FA48}"/>
              </a:ext>
            </a:extLst>
          </p:cNvPr>
          <p:cNvCxnSpPr>
            <a:cxnSpLocks/>
          </p:cNvCxnSpPr>
          <p:nvPr/>
        </p:nvCxnSpPr>
        <p:spPr>
          <a:xfrm flipH="1" flipV="1">
            <a:off x="4288055" y="4889634"/>
            <a:ext cx="2042894" cy="2922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8ADDD9FD-0FEF-D763-891F-854ED82028C6}"/>
              </a:ext>
            </a:extLst>
          </p:cNvPr>
          <p:cNvCxnSpPr>
            <a:cxnSpLocks/>
          </p:cNvCxnSpPr>
          <p:nvPr/>
        </p:nvCxnSpPr>
        <p:spPr>
          <a:xfrm flipH="1" flipV="1">
            <a:off x="5640404" y="6279489"/>
            <a:ext cx="1022642" cy="467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1F71FD4-5102-AC7E-9700-17D77BEF0140}"/>
              </a:ext>
            </a:extLst>
          </p:cNvPr>
          <p:cNvSpPr txBox="1"/>
          <p:nvPr/>
        </p:nvSpPr>
        <p:spPr>
          <a:xfrm>
            <a:off x="6911206" y="6085088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(100, 0) </a:t>
            </a:r>
            <a:endParaRPr lang="ja-JP" altLang="en-US" sz="2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4DCFE9-3C79-8FA6-0B39-017A66EB9B92}"/>
              </a:ext>
            </a:extLst>
          </p:cNvPr>
          <p:cNvSpPr txBox="1"/>
          <p:nvPr/>
        </p:nvSpPr>
        <p:spPr>
          <a:xfrm>
            <a:off x="6442075" y="4972557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(0, 100) </a:t>
            </a:r>
            <a:endParaRPr lang="ja-JP" altLang="en-US" sz="24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7E11C25-EAA4-9941-B827-13E564A12672}"/>
              </a:ext>
            </a:extLst>
          </p:cNvPr>
          <p:cNvSpPr txBox="1"/>
          <p:nvPr/>
        </p:nvSpPr>
        <p:spPr>
          <a:xfrm>
            <a:off x="2087232" y="6279489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(0, 0) </a:t>
            </a:r>
            <a:endParaRPr lang="ja-JP" altLang="en-US" sz="24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3638064-E4BD-4D37-3440-FE637A9CE670}"/>
              </a:ext>
            </a:extLst>
          </p:cNvPr>
          <p:cNvSpPr txBox="1"/>
          <p:nvPr/>
        </p:nvSpPr>
        <p:spPr>
          <a:xfrm>
            <a:off x="979942" y="5229261"/>
            <a:ext cx="2309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最初の位置は </a:t>
            </a:r>
            <a:r>
              <a:rPr lang="en-US" altLang="ja-JP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(0, 0) 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378430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DF5D1FF-DE6B-35EB-2D07-8E5CEF822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304" y="4230372"/>
            <a:ext cx="3032330" cy="262762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73D6206-47B5-FF10-5D51-4C71E97A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②　</a:t>
            </a:r>
            <a:r>
              <a:rPr lang="en-US" altLang="ja-JP" b="0" i="0" dirty="0">
                <a:effectLst/>
                <a:hlinkClick r:id="rId3"/>
              </a:rPr>
              <a:t>https://trinket.io/python/5366def2f4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AE3347-4C7B-BD83-D4EA-6C1E59C2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6" y="861456"/>
            <a:ext cx="3516134" cy="3824844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600" dirty="0"/>
              <a:t>import turtle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ja-JP" sz="2600" dirty="0"/>
              <a:t>t</a:t>
            </a:r>
            <a:r>
              <a:rPr kumimoji="1" lang="en-US" altLang="ja-JP" sz="2600" dirty="0"/>
              <a:t> = </a:t>
            </a:r>
            <a:r>
              <a:rPr kumimoji="1" lang="en-US" altLang="ja-JP" sz="2600" dirty="0" err="1"/>
              <a:t>turtle.Turtle</a:t>
            </a:r>
            <a:r>
              <a:rPr kumimoji="1" lang="en-US" altLang="ja-JP" sz="2600" dirty="0"/>
              <a:t>()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4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400" dirty="0">
                <a:solidFill>
                  <a:srgbClr val="FF0000"/>
                </a:solidFill>
              </a:rPr>
              <a:t>(0, 100)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4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400" dirty="0">
                <a:solidFill>
                  <a:srgbClr val="FF0000"/>
                </a:solidFill>
              </a:rPr>
              <a:t>(58, -80)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4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400" dirty="0">
                <a:solidFill>
                  <a:srgbClr val="FF0000"/>
                </a:solidFill>
              </a:rPr>
              <a:t>(-95, 30)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4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400" dirty="0">
                <a:solidFill>
                  <a:srgbClr val="FF0000"/>
                </a:solidFill>
              </a:rPr>
              <a:t>(95, 30)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4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400" dirty="0">
                <a:solidFill>
                  <a:srgbClr val="FF0000"/>
                </a:solidFill>
              </a:rPr>
              <a:t>(-58, -80)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400" dirty="0" err="1">
                <a:solidFill>
                  <a:srgbClr val="FF0000"/>
                </a:solidFill>
              </a:rPr>
              <a:t>t.goto</a:t>
            </a:r>
            <a:r>
              <a:rPr kumimoji="1" lang="en-US" altLang="ja-JP" sz="2400" dirty="0">
                <a:solidFill>
                  <a:srgbClr val="FF0000"/>
                </a:solidFill>
              </a:rPr>
              <a:t>(0, 100)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359D4E-FED0-940B-8A4C-FB5DFB5C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47</a:t>
            </a:fld>
            <a:endParaRPr kumimoji="1" lang="ja-JP" altLang="en-US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0AF8BE4-DE69-62D8-5334-307758C7CC19}"/>
              </a:ext>
            </a:extLst>
          </p:cNvPr>
          <p:cNvSpPr txBox="1">
            <a:spLocks/>
          </p:cNvSpPr>
          <p:nvPr/>
        </p:nvSpPr>
        <p:spPr>
          <a:xfrm>
            <a:off x="4014937" y="902931"/>
            <a:ext cx="5129063" cy="4032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モジュールのインポート</a:t>
            </a:r>
            <a:endParaRPr lang="en-US" altLang="ja-JP" sz="2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オブジェクト生成。</a:t>
            </a:r>
            <a:r>
              <a:rPr lang="en-US" altLang="ja-JP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 </a:t>
            </a:r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へのセット。</a:t>
            </a:r>
            <a:endParaRPr lang="en-US" altLang="ja-JP" sz="24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移動</a:t>
            </a:r>
            <a:endParaRPr lang="en-US" altLang="ja-JP" sz="24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en-US" altLang="ja-JP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lang="en-US" altLang="ja-JP" sz="2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CF3414-F890-D928-6ADA-5478BF329055}"/>
              </a:ext>
            </a:extLst>
          </p:cNvPr>
          <p:cNvSpPr txBox="1"/>
          <p:nvPr/>
        </p:nvSpPr>
        <p:spPr>
          <a:xfrm>
            <a:off x="979942" y="481750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実行結果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72B8C29-4057-B239-E0EF-9718C078470E}"/>
              </a:ext>
            </a:extLst>
          </p:cNvPr>
          <p:cNvCxnSpPr>
            <a:cxnSpLocks/>
          </p:cNvCxnSpPr>
          <p:nvPr/>
        </p:nvCxnSpPr>
        <p:spPr>
          <a:xfrm flipV="1">
            <a:off x="3993461" y="5644759"/>
            <a:ext cx="2299763" cy="7481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7E11C25-EAA4-9941-B827-13E564A12672}"/>
              </a:ext>
            </a:extLst>
          </p:cNvPr>
          <p:cNvSpPr txBox="1"/>
          <p:nvPr/>
        </p:nvSpPr>
        <p:spPr>
          <a:xfrm>
            <a:off x="2920950" y="6200430"/>
            <a:ext cx="1717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(0, 0) </a:t>
            </a:r>
            <a:endParaRPr lang="ja-JP" altLang="en-US" sz="24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3638064-E4BD-4D37-3440-FE637A9CE670}"/>
              </a:ext>
            </a:extLst>
          </p:cNvPr>
          <p:cNvSpPr txBox="1"/>
          <p:nvPr/>
        </p:nvSpPr>
        <p:spPr>
          <a:xfrm>
            <a:off x="979942" y="5229261"/>
            <a:ext cx="2309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最初の位置は </a:t>
            </a:r>
            <a:r>
              <a:rPr lang="en-US" altLang="ja-JP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(0, 0) 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011339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3D6206-47B5-FF10-5D51-4C71E97A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③</a:t>
            </a:r>
            <a:r>
              <a:rPr kumimoji="1" lang="en-US" altLang="ja-JP" dirty="0">
                <a:hlinkClick r:id="rId2"/>
              </a:rPr>
              <a:t>https://trinket.io/python/f8cd554693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AE3347-4C7B-BD83-D4EA-6C1E59C2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98" y="698870"/>
            <a:ext cx="4800866" cy="387313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000" dirty="0"/>
              <a:t>import turtle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ja-JP" sz="2000" dirty="0"/>
              <a:t>t</a:t>
            </a:r>
            <a:r>
              <a:rPr kumimoji="1" lang="en-US" altLang="ja-JP" sz="2000" dirty="0"/>
              <a:t> = </a:t>
            </a:r>
            <a:r>
              <a:rPr kumimoji="1" lang="en-US" altLang="ja-JP" sz="2000" dirty="0" err="1"/>
              <a:t>turtle.Turtle</a:t>
            </a:r>
            <a:r>
              <a:rPr kumimoji="1" lang="en-US" altLang="ja-JP" sz="2000" dirty="0"/>
              <a:t>()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000" b="1" dirty="0">
                <a:solidFill>
                  <a:srgbClr val="FF0000"/>
                </a:solidFill>
              </a:rPr>
              <a:t>colors = ["red", "green", "blue"]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000" b="1" dirty="0">
                <a:solidFill>
                  <a:srgbClr val="FF0000"/>
                </a:solidFill>
              </a:rPr>
              <a:t>for 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i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 in range(3):</a:t>
            </a:r>
          </a:p>
          <a:p>
            <a:pPr marL="0" indent="0">
              <a:lnSpc>
                <a:spcPct val="130000"/>
              </a:lnSpc>
              <a:buNone/>
            </a:pPr>
            <a:r>
              <a:rPr kumimoji="1" lang="en-US" altLang="ja-JP" sz="2000" b="1" dirty="0">
                <a:solidFill>
                  <a:srgbClr val="FF0000"/>
                </a:solidFill>
              </a:rPr>
              <a:t>    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t.color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(colors[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i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])</a:t>
            </a:r>
            <a:endParaRPr kumimoji="1" lang="ja-JP" altLang="en-US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130000"/>
              </a:lnSpc>
              <a:buNone/>
            </a:pPr>
            <a:r>
              <a:rPr kumimoji="1" lang="ja-JP" altLang="en-US" sz="2000" b="1" dirty="0">
                <a:solidFill>
                  <a:srgbClr val="FF0000"/>
                </a:solidFill>
              </a:rPr>
              <a:t>    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t.circle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(30)</a:t>
            </a:r>
            <a:endParaRPr kumimoji="1" lang="ja-JP" altLang="en-US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130000"/>
              </a:lnSpc>
              <a:buNone/>
            </a:pPr>
            <a:r>
              <a:rPr kumimoji="1" lang="ja-JP" altLang="en-US" sz="2000" b="1" dirty="0">
                <a:solidFill>
                  <a:srgbClr val="FF0000"/>
                </a:solidFill>
              </a:rPr>
              <a:t>    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t.forward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(50)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359D4E-FED0-940B-8A4C-FB5DFB5C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48</a:t>
            </a:fld>
            <a:endParaRPr kumimoji="1" lang="ja-JP" altLang="en-US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0AF8BE4-DE69-62D8-5334-307758C7CC19}"/>
              </a:ext>
            </a:extLst>
          </p:cNvPr>
          <p:cNvSpPr txBox="1">
            <a:spLocks/>
          </p:cNvSpPr>
          <p:nvPr/>
        </p:nvSpPr>
        <p:spPr>
          <a:xfrm>
            <a:off x="5236076" y="698869"/>
            <a:ext cx="3907924" cy="4429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モジュールのインポート</a:t>
            </a:r>
            <a:endParaRPr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オブジェクト生成。</a:t>
            </a:r>
            <a:r>
              <a:rPr lang="en-US" altLang="ja-JP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 </a:t>
            </a:r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へのセット。</a:t>
            </a:r>
            <a:endParaRPr lang="en-US" altLang="ja-JP" sz="20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色は、赤、緑、青</a:t>
            </a:r>
            <a:endParaRPr kumimoji="1" lang="en-US" altLang="ja-JP" sz="20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kumimoji="1" lang="en-US" altLang="ja-JP" sz="20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r>
              <a:rPr kumimoji="1" lang="ja-JP" altLang="en-US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色を変える</a:t>
            </a:r>
            <a:endParaRPr kumimoji="1" lang="en-US" altLang="ja-JP" sz="20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ja-JP" altLang="en-US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半径３０の円</a:t>
            </a:r>
            <a:endParaRPr lang="en-US" altLang="ja-JP" sz="20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r>
              <a:rPr kumimoji="1" lang="ja-JP" altLang="en-US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前に</a:t>
            </a:r>
            <a:r>
              <a:rPr kumimoji="1"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進む</a:t>
            </a:r>
            <a:endParaRPr lang="en-US" altLang="ja-JP" sz="2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CF3414-F890-D928-6ADA-5478BF329055}"/>
              </a:ext>
            </a:extLst>
          </p:cNvPr>
          <p:cNvSpPr txBox="1"/>
          <p:nvPr/>
        </p:nvSpPr>
        <p:spPr>
          <a:xfrm>
            <a:off x="2212737" y="541731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実行結果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03619EB-B60E-3F4C-A4EE-BE69E76AD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559" y="4886076"/>
            <a:ext cx="4071394" cy="186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168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34008" y="625736"/>
            <a:ext cx="6614934" cy="5042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①情報工学における未来志向</a:t>
            </a:r>
            <a:endParaRPr lang="ja-JP" alt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1800" dirty="0"/>
              <a:t>プログラミングの学習は、未来志向のスキルの取得に役立つ</a:t>
            </a:r>
            <a:endParaRPr lang="en-US" altLang="ja-JP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1800" dirty="0"/>
              <a:t>プログラミングの経験により自身が深まる</a:t>
            </a:r>
            <a:endParaRPr lang="en-US" altLang="ja-JP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1800" dirty="0"/>
              <a:t>将来の多様なキャリアパスへの視野（</a:t>
            </a:r>
            <a:r>
              <a:rPr lang="en-US" altLang="ja-JP" sz="1800" dirty="0"/>
              <a:t>IT</a:t>
            </a:r>
            <a:r>
              <a:rPr lang="ja-JP" altLang="en-US" sz="1800" dirty="0"/>
              <a:t>企業、製造業、クリエイティブな職種など）</a:t>
            </a:r>
            <a:endParaRPr lang="ja-JP" altLang="en-US" sz="18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②プログラミングの楽しさと達成感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1800" dirty="0"/>
              <a:t>自分のアイデアを形にする楽しさと達成感</a:t>
            </a:r>
            <a:endParaRPr lang="en-US" altLang="ja-JP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1800" dirty="0"/>
              <a:t>自分でデザインし、問題が生じたときは自分で解決していく</a:t>
            </a:r>
            <a:endParaRPr lang="en-US" altLang="ja-JP" sz="1800" dirty="0"/>
          </a:p>
          <a:p>
            <a:pPr marL="0" indent="0" algn="l">
              <a:buNone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③ プログラミングの基本的な概念</a:t>
            </a:r>
          </a:p>
          <a:p>
            <a:pPr marL="0" indent="0" algn="l">
              <a:buNone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ea typeface="メイリオ" panose="020B0604030504040204" pitchFamily="50" charset="-128"/>
                <a:cs typeface="Segoe UI" panose="020B0502040204020203" pitchFamily="34" charset="0"/>
              </a:rPr>
              <a:t>プログラミングの基本的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ea typeface="メイリオ" panose="020B0604030504040204" pitchFamily="50" charset="-128"/>
                <a:cs typeface="Segoe UI" panose="020B0502040204020203" pitchFamily="34" charset="0"/>
              </a:rPr>
              <a:t>な概念（</a:t>
            </a:r>
            <a:r>
              <a:rPr lang="ja-JP" altLang="en-US" sz="1800" b="1" dirty="0">
                <a:solidFill>
                  <a:srgbClr val="374151"/>
                </a:solidFill>
                <a:latin typeface="Söhne"/>
              </a:rPr>
              <a:t>オブジェクト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ea typeface="メイリオ" panose="020B0604030504040204" pitchFamily="50" charset="-128"/>
                <a:cs typeface="Segoe UI" panose="020B0502040204020203" pitchFamily="34" charset="0"/>
              </a:rPr>
              <a:t>、メソッド、引数、代入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ea typeface="メイリオ" panose="020B0604030504040204" pitchFamily="50" charset="-128"/>
                <a:cs typeface="Segoe UI" panose="020B0502040204020203" pitchFamily="34" charset="0"/>
              </a:rPr>
              <a:t>など）を習得することは、</a:t>
            </a:r>
            <a:r>
              <a:rPr lang="ja-JP" altLang="en-US" sz="1800" b="1" i="0" dirty="0">
                <a:solidFill>
                  <a:srgbClr val="374151"/>
                </a:solidFill>
                <a:effectLst/>
                <a:latin typeface="Söhne"/>
              </a:rPr>
              <a:t>ソフトウェア開発</a:t>
            </a:r>
            <a:r>
              <a:rPr lang="ja-JP" altLang="en-US" sz="1800" b="0" i="0" dirty="0">
                <a:solidFill>
                  <a:srgbClr val="374151"/>
                </a:solidFill>
                <a:effectLst/>
                <a:latin typeface="Söhne"/>
              </a:rPr>
              <a:t>の根幹です。これらは，</a:t>
            </a:r>
            <a:r>
              <a:rPr lang="ja-JP" altLang="en-US" sz="1800" b="1" i="0" dirty="0">
                <a:solidFill>
                  <a:srgbClr val="374151"/>
                </a:solidFill>
                <a:effectLst/>
                <a:latin typeface="Söhne"/>
              </a:rPr>
              <a:t>コンピュータを活用して種々の作業を自動化</a:t>
            </a:r>
            <a:r>
              <a:rPr lang="ja-JP" altLang="en-US" sz="1800" b="1" dirty="0">
                <a:solidFill>
                  <a:srgbClr val="374151"/>
                </a:solidFill>
                <a:latin typeface="Söhne"/>
              </a:rPr>
              <a:t>し</a:t>
            </a:r>
            <a:r>
              <a:rPr lang="ja-JP" altLang="en-US" sz="1800" b="1" i="0" dirty="0">
                <a:solidFill>
                  <a:srgbClr val="374151"/>
                </a:solidFill>
                <a:effectLst/>
                <a:latin typeface="Söhne"/>
              </a:rPr>
              <a:t>効率化すること</a:t>
            </a:r>
            <a:r>
              <a:rPr lang="ja-JP" altLang="en-US" sz="1800" b="0" i="0" dirty="0">
                <a:solidFill>
                  <a:srgbClr val="374151"/>
                </a:solidFill>
                <a:effectLst/>
                <a:latin typeface="Söhne"/>
              </a:rPr>
              <a:t>を可能にし、現代社会における重要な能力です。</a:t>
            </a:r>
            <a:r>
              <a:rPr lang="ja-JP" altLang="en-US" sz="1800" b="1" i="0" dirty="0">
                <a:solidFill>
                  <a:srgbClr val="374151"/>
                </a:solidFill>
                <a:effectLst/>
                <a:latin typeface="Söhne"/>
              </a:rPr>
              <a:t>多様なキャリアパス</a:t>
            </a:r>
            <a:r>
              <a:rPr lang="ja-JP" altLang="en-US" sz="1800" b="0" i="0" dirty="0">
                <a:solidFill>
                  <a:srgbClr val="374151"/>
                </a:solidFill>
                <a:effectLst/>
                <a:latin typeface="Söhne"/>
              </a:rPr>
              <a:t>を切り開く道になります。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ja-JP" sz="20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49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8818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E97AEA-70FB-11BB-72BE-F9976333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プログラミング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400932F-6D81-E28C-B789-0B8B2FCF4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5" y="1033434"/>
            <a:ext cx="8359848" cy="5824566"/>
          </a:xfrm>
        </p:spPr>
        <p:txBody>
          <a:bodyPr>
            <a:norm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プログラミング</a:t>
            </a:r>
            <a:r>
              <a:rPr kumimoji="1" lang="ja-JP" altLang="en-US" sz="2400" dirty="0"/>
              <a:t>は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人間の力を増幅</a:t>
            </a:r>
            <a:r>
              <a:rPr kumimoji="1" lang="ja-JP" altLang="en-US" sz="2400" dirty="0"/>
              <a:t>し、私たちができることを大幅に広げる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b="1" dirty="0">
                <a:solidFill>
                  <a:srgbClr val="FF0000"/>
                </a:solidFill>
              </a:rPr>
              <a:t>シミュレーション</a:t>
            </a:r>
            <a:r>
              <a:rPr kumimoji="1" lang="ja-JP" altLang="en-US" sz="2400" dirty="0">
                <a:solidFill>
                  <a:srgbClr val="FF0000"/>
                </a:solidFill>
              </a:rPr>
              <a:t>、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大量データ処理</a:t>
            </a:r>
            <a:r>
              <a:rPr kumimoji="1" lang="ja-JP" altLang="en-US" sz="2400" dirty="0">
                <a:solidFill>
                  <a:srgbClr val="FF0000"/>
                </a:solidFill>
              </a:rPr>
              <a:t>、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AI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連携</a:t>
            </a:r>
            <a:r>
              <a:rPr kumimoji="1" lang="ja-JP" altLang="en-US" sz="2400" dirty="0">
                <a:solidFill>
                  <a:srgbClr val="FF0000"/>
                </a:solidFill>
              </a:rPr>
              <a:t>、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IT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システム制作</a:t>
            </a:r>
            <a:r>
              <a:rPr lang="ja-JP" altLang="en-US" sz="2400" dirty="0"/>
              <a:t>など、さまざまな活動で、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プログラミング</a:t>
            </a:r>
            <a:r>
              <a:rPr kumimoji="1" lang="ja-JP" altLang="en-US" sz="2400" dirty="0"/>
              <a:t>は役立つ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b="1" dirty="0">
                <a:solidFill>
                  <a:srgbClr val="FF0000"/>
                </a:solidFill>
              </a:rPr>
              <a:t>プログラミングはクリエイティブな行為</a:t>
            </a:r>
            <a:endParaRPr kumimoji="1" lang="en-US" altLang="ja-JP" sz="2400" b="1" dirty="0">
              <a:solidFill>
                <a:srgbClr val="FF0000"/>
              </a:solidFill>
            </a:endParaRPr>
          </a:p>
          <a:p>
            <a:endParaRPr lang="en-US" altLang="ja-JP" sz="2400" dirty="0"/>
          </a:p>
          <a:p>
            <a:r>
              <a:rPr kumimoji="1" lang="ja-JP" altLang="en-US" sz="2400" dirty="0"/>
              <a:t>さまざまな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作業を自動化</a:t>
            </a:r>
            <a:r>
              <a:rPr kumimoji="1" lang="ja-JP" altLang="en-US" sz="2400" dirty="0"/>
              <a:t>したいとき、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問題解決</a:t>
            </a:r>
            <a:r>
              <a:rPr kumimoji="1" lang="ja-JP" altLang="en-US" sz="2400" dirty="0"/>
              <a:t>したいときにも役立つ</a:t>
            </a:r>
            <a:endParaRPr kumimoji="1" lang="en-US" altLang="ja-JP" sz="2400" dirty="0"/>
          </a:p>
          <a:p>
            <a:endParaRPr lang="en-US" altLang="ja-JP" sz="2400" b="1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BDF594-28FA-452F-54B7-CAB229A50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0565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A83E36-EF79-69A9-AE10-3692DD7E7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全体まとめ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D1724-0065-E663-2E94-5E8B4DAF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55650"/>
            <a:ext cx="8461208" cy="6102350"/>
          </a:xfrm>
        </p:spPr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オブジェクト</a:t>
            </a:r>
            <a:r>
              <a:rPr lang="ja-JP" altLang="en-US" sz="2400" dirty="0"/>
              <a:t>：操作や処理の対象となるもの。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変数</a:t>
            </a:r>
            <a:r>
              <a:rPr lang="ja-JP" altLang="en-US" sz="2400" dirty="0"/>
              <a:t>：</a:t>
            </a:r>
            <a:r>
              <a:rPr kumimoji="1" lang="ja-JP" altLang="en-US" sz="2400" b="1" dirty="0"/>
              <a:t>名前を付けて利用するオブジェクト</a:t>
            </a:r>
            <a:r>
              <a:rPr kumimoji="1" lang="ja-JP" altLang="en-US" sz="2400" dirty="0"/>
              <a:t>で，</a:t>
            </a:r>
            <a:r>
              <a:rPr kumimoji="1" lang="ja-JP" altLang="en-US" sz="2400" b="1" dirty="0"/>
              <a:t>値を保存</a:t>
            </a:r>
            <a:r>
              <a:rPr kumimoji="1" lang="ja-JP" altLang="en-US" sz="2400" dirty="0"/>
              <a:t>し，</a:t>
            </a:r>
            <a:r>
              <a:rPr kumimoji="1" lang="ja-JP" altLang="en-US" sz="2400" b="1" dirty="0"/>
              <a:t>後から参照</a:t>
            </a:r>
            <a:r>
              <a:rPr kumimoji="1" lang="ja-JP" altLang="en-US" sz="2400" dirty="0"/>
              <a:t>できる</a:t>
            </a:r>
            <a:r>
              <a:rPr lang="ja-JP" altLang="en-US" sz="2400" dirty="0"/>
              <a:t>。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代入</a:t>
            </a:r>
            <a:r>
              <a:rPr lang="ja-JP" altLang="en-US" sz="2400" dirty="0"/>
              <a:t>：プログラムで変数に値を保存する操作。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「</a:t>
            </a:r>
            <a:r>
              <a:rPr kumimoji="1" lang="en-US" altLang="ja-JP" sz="2400" b="1" dirty="0"/>
              <a:t>x = 100</a:t>
            </a:r>
            <a:r>
              <a:rPr kumimoji="1" lang="ja-JP" altLang="en-US" sz="2400" dirty="0"/>
              <a:t>」は</a:t>
            </a:r>
            <a:r>
              <a:rPr kumimoji="1" lang="ja-JP" altLang="en-US" sz="2400" b="1" dirty="0"/>
              <a:t>変数</a:t>
            </a:r>
            <a:r>
              <a:rPr kumimoji="1" lang="en-US" altLang="ja-JP" sz="2400" b="1" dirty="0"/>
              <a:t>x</a:t>
            </a:r>
            <a:r>
              <a:rPr kumimoji="1" lang="ja-JP" altLang="en-US" sz="2400" dirty="0"/>
              <a:t>に</a:t>
            </a:r>
            <a:r>
              <a:rPr kumimoji="1" lang="en-US" altLang="ja-JP" sz="2400" b="1" dirty="0"/>
              <a:t>100</a:t>
            </a:r>
            <a:r>
              <a:rPr kumimoji="1" lang="ja-JP" altLang="en-US" sz="2400" b="1" dirty="0"/>
              <a:t>を代入</a:t>
            </a:r>
            <a:r>
              <a:rPr kumimoji="1" lang="ja-JP" altLang="en-US" sz="2400" dirty="0"/>
              <a:t>する</a:t>
            </a:r>
            <a:r>
              <a:rPr lang="ja-JP" altLang="en-US" sz="2400" dirty="0"/>
              <a:t>。</a:t>
            </a:r>
            <a:endParaRPr kumimoji="1"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：オブジェクトに属する機能や操作。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メソッドアクセス</a:t>
            </a:r>
            <a:r>
              <a:rPr lang="ja-JP" altLang="en-US" sz="2400" dirty="0">
                <a:solidFill>
                  <a:srgbClr val="C00000"/>
                </a:solidFill>
              </a:rPr>
              <a:t> </a:t>
            </a:r>
            <a:r>
              <a:rPr lang="ja-JP" altLang="en-US" sz="2400" dirty="0"/>
              <a:t>：オブジェクト名 </a:t>
            </a:r>
            <a:r>
              <a:rPr lang="en-US" altLang="ja-JP" sz="2400" dirty="0"/>
              <a:t>+ . + </a:t>
            </a:r>
            <a:r>
              <a:rPr lang="ja-JP" altLang="en-US" sz="2400" dirty="0"/>
              <a:t>メソッド名 </a:t>
            </a:r>
            <a:r>
              <a:rPr lang="en-US" altLang="ja-JP" sz="2400" dirty="0"/>
              <a:t>+ ()</a:t>
            </a:r>
            <a:r>
              <a:rPr lang="ja-JP" altLang="en-US" sz="2400" dirty="0"/>
              <a:t>（引数を付けることも） 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 err="1"/>
              <a:t>hero.moveDown</a:t>
            </a:r>
            <a:r>
              <a:rPr lang="en-US" altLang="ja-JP" sz="2400" dirty="0"/>
              <a:t>()</a:t>
            </a:r>
            <a:r>
              <a:rPr lang="ja-JP" altLang="en-US" sz="2400" dirty="0"/>
              <a:t>では</a:t>
            </a:r>
            <a:r>
              <a:rPr lang="en-US" altLang="ja-JP" sz="2400" dirty="0"/>
              <a:t>hero</a:t>
            </a:r>
            <a:r>
              <a:rPr lang="ja-JP" altLang="en-US" sz="2400" dirty="0"/>
              <a:t>はオブジェクト、</a:t>
            </a:r>
            <a:r>
              <a:rPr lang="en-US" altLang="ja-JP" sz="2400" dirty="0" err="1"/>
              <a:t>moveDown</a:t>
            </a:r>
            <a:r>
              <a:rPr lang="en-US" altLang="ja-JP" sz="2400" dirty="0"/>
              <a:t>()</a:t>
            </a:r>
            <a:r>
              <a:rPr lang="ja-JP" altLang="en-US" sz="2400" dirty="0"/>
              <a:t>はメソッド。 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引数</a:t>
            </a:r>
            <a:r>
              <a:rPr lang="ja-JP" altLang="en-US" sz="2400" dirty="0"/>
              <a:t>：メソッドが行う操作の詳細情報。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例えば、</a:t>
            </a:r>
            <a:r>
              <a:rPr lang="en-US" altLang="ja-JP" sz="2400" dirty="0" err="1"/>
              <a:t>Hero.attack</a:t>
            </a:r>
            <a:r>
              <a:rPr lang="en-US" altLang="ja-JP" sz="2400" dirty="0"/>
              <a:t>("fence", 36, 26)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04AAAB-077B-5EC4-5083-7B29783F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7571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A149DE-69FB-B00D-09CA-C12C56CC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プログラミングの基礎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CCAF37-21CF-7585-A8C3-16CE99EB8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>
                <a:solidFill>
                  <a:srgbClr val="FF0000"/>
                </a:solidFill>
              </a:rPr>
              <a:t>最初は、基本的な要素を理解していく</a:t>
            </a:r>
            <a:endParaRPr kumimoji="1" lang="ja-JP" altLang="en-US" sz="2400" dirty="0"/>
          </a:p>
          <a:p>
            <a:endParaRPr kumimoji="1" lang="en-US" altLang="ja-JP" sz="2400" dirty="0"/>
          </a:p>
          <a:p>
            <a:r>
              <a:rPr lang="ja-JP" altLang="en-US" sz="2400" b="1" dirty="0"/>
              <a:t>オブジェクトとメソッド、引数、変数、代入　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b="1" dirty="0"/>
              <a:t>	</a:t>
            </a:r>
            <a:r>
              <a:rPr lang="ja-JP" altLang="en-US" sz="2400" b="1" dirty="0"/>
              <a:t>← 今回の授業</a:t>
            </a:r>
            <a:endParaRPr lang="en-US" altLang="ja-JP" sz="2400" b="1" dirty="0"/>
          </a:p>
          <a:p>
            <a:r>
              <a:rPr kumimoji="1" lang="ja-JP" altLang="en-US" sz="2400" dirty="0"/>
              <a:t>クラス、</a:t>
            </a:r>
            <a:r>
              <a:rPr lang="ja-JP" altLang="en-US" sz="2400" dirty="0"/>
              <a:t>条件分岐、繰り返し、</a:t>
            </a:r>
            <a:r>
              <a:rPr kumimoji="1" lang="ja-JP" altLang="en-US" sz="2400" dirty="0"/>
              <a:t>リスト</a:t>
            </a:r>
            <a:r>
              <a:rPr lang="ja-JP" altLang="en-US" sz="2400" dirty="0"/>
              <a:t>、パッケージ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	</a:t>
            </a:r>
            <a:r>
              <a:rPr lang="ja-JP" altLang="en-US" sz="2400" b="1" dirty="0"/>
              <a:t>← 次回以降の授業</a:t>
            </a:r>
            <a:endParaRPr lang="en-US" altLang="ja-JP" sz="2400" b="1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813BB5-91A5-9C65-E23E-E327DBA1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984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132ED0-DF85-4BA1-8BDC-2F71B2B9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49" y="19870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オブジェクトとメソッド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8400BA-D1FA-4C88-99DD-99B9EFF6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43" y="845876"/>
            <a:ext cx="7978936" cy="6012124"/>
          </a:xfrm>
        </p:spPr>
        <p:txBody>
          <a:bodyPr>
            <a:noAutofit/>
          </a:bodyPr>
          <a:lstStyle/>
          <a:p>
            <a:r>
              <a:rPr kumimoji="1" lang="ja-JP" altLang="en-US" sz="2400" b="1" i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：コンピュータでの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操作や処理の対象となるもの</a:t>
            </a:r>
            <a:endParaRPr kumimoji="1" lang="en-US" altLang="ja-JP" sz="2400" dirty="0"/>
          </a:p>
          <a:p>
            <a:endParaRPr lang="en-US" altLang="ja-JP" sz="2400" dirty="0"/>
          </a:p>
          <a:p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en-US" altLang="ja-JP" sz="2400" b="1" dirty="0">
                <a:solidFill>
                  <a:srgbClr val="C00000"/>
                </a:solidFill>
              </a:rPr>
              <a:t>:</a:t>
            </a:r>
            <a:r>
              <a:rPr lang="ja-JP" altLang="en-US" sz="2400" b="1" dirty="0">
                <a:solidFill>
                  <a:srgbClr val="C00000"/>
                </a:solidFill>
              </a:rPr>
              <a:t> 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に属する</a:t>
            </a:r>
            <a:r>
              <a:rPr lang="ja-JP" altLang="en-US" sz="2400" dirty="0"/>
              <a:t>機能</a:t>
            </a:r>
            <a:r>
              <a:rPr kumimoji="1" lang="ja-JP" altLang="en-US" sz="2400" dirty="0"/>
              <a:t>や操作．オブジェクトがもつ能力に相当する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引数：メソッド</a:t>
            </a:r>
            <a:r>
              <a:rPr lang="ja-JP" altLang="en-US" sz="2400" dirty="0"/>
              <a:t>が行う操作の詳細に関する情報，</a:t>
            </a:r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呼び出しのときに、引数を指定できる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      </a:t>
            </a:r>
            <a:r>
              <a:rPr lang="en-US" altLang="ja-JP" sz="2400" b="1" dirty="0" err="1"/>
              <a:t>hero.attack</a:t>
            </a:r>
            <a:r>
              <a:rPr lang="en-US" altLang="ja-JP" sz="2400" b="1" dirty="0"/>
              <a:t>("fence", 36, 26)</a:t>
            </a:r>
            <a:endParaRPr lang="en-US" altLang="ja-JP" sz="2400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D4A4FB-CA78-4DC9-B60F-2F7EB373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925F51B-B9CF-DE61-0BBA-C886F9D514AF}"/>
              </a:ext>
            </a:extLst>
          </p:cNvPr>
          <p:cNvSpPr/>
          <p:nvPr/>
        </p:nvSpPr>
        <p:spPr>
          <a:xfrm>
            <a:off x="155710" y="1816686"/>
            <a:ext cx="8697685" cy="1130515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no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	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	</a:t>
            </a:r>
            <a:r>
              <a:rPr lang="en-US" altLang="ja-JP" sz="2400" b="1" dirty="0" err="1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hero.moveDown</a:t>
            </a: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()</a:t>
            </a:r>
            <a:r>
              <a:rPr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　　　</a:t>
            </a:r>
            <a:r>
              <a:rPr lang="en-US" altLang="ja-JP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hero</a:t>
            </a:r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 			</a:t>
            </a:r>
            <a:r>
              <a:rPr lang="ja-JP" altLang="en-US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オブジェクト</a:t>
            </a:r>
            <a:endParaRPr lang="en-US" altLang="ja-JP" sz="2400" b="1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		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　　　　　　　　　　　　  </a:t>
            </a:r>
            <a:r>
              <a:rPr lang="en-US" altLang="ja-JP" sz="2400" b="1" dirty="0" err="1">
                <a:latin typeface="Arial" panose="020B0604020202020204" pitchFamily="34" charset="0"/>
                <a:ea typeface="メイリオ" panose="020B0604030504040204" pitchFamily="50" charset="-128"/>
              </a:rPr>
              <a:t>moveDown</a:t>
            </a:r>
            <a:r>
              <a:rPr lang="en-US" altLang="ja-JP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() 	</a:t>
            </a:r>
            <a:r>
              <a:rPr lang="ja-JP" altLang="en-US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メソッド</a:t>
            </a:r>
            <a:endParaRPr lang="en-US" altLang="ja-JP" sz="2400" b="1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		                                             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間を「</a:t>
            </a:r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.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」で</a:t>
            </a:r>
            <a:r>
              <a:rPr lang="ja-JP" altLang="en-US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区切って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いる</a:t>
            </a:r>
          </a:p>
        </p:txBody>
      </p:sp>
    </p:spTree>
    <p:extLst>
      <p:ext uri="{BB962C8B-B14F-4D97-AF65-F5344CB8AC3E}">
        <p14:creationId xmlns:p14="http://schemas.microsoft.com/office/powerpoint/2010/main" val="1970502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オブジェクトとメソッド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46C50EA-EF05-4A64-8EE7-28FF330D8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08" y="1474648"/>
            <a:ext cx="4174214" cy="187085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8E832F-FD47-4546-8791-D31FC85AA709}"/>
              </a:ext>
            </a:extLst>
          </p:cNvPr>
          <p:cNvSpPr txBox="1"/>
          <p:nvPr/>
        </p:nvSpPr>
        <p:spPr>
          <a:xfrm>
            <a:off x="5523159" y="3655745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オブジェクトとメソッド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プログラム）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DCF96C7-ACE6-4C31-9DE1-34862987E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1" y="1408943"/>
            <a:ext cx="4238243" cy="216296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30ACA-3FAE-4472-AFDD-C409F18CCE1B}"/>
              </a:ext>
            </a:extLst>
          </p:cNvPr>
          <p:cNvSpPr txBox="1"/>
          <p:nvPr/>
        </p:nvSpPr>
        <p:spPr>
          <a:xfrm>
            <a:off x="1543121" y="386289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実行画面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5203D-D268-4DD8-B26D-A0B4A2A5C0CF}"/>
              </a:ext>
            </a:extLst>
          </p:cNvPr>
          <p:cNvSpPr/>
          <p:nvPr/>
        </p:nvSpPr>
        <p:spPr>
          <a:xfrm>
            <a:off x="383281" y="1620733"/>
            <a:ext cx="2146376" cy="804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1543121" y="9905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4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F38329-A5B5-40FA-BEDE-A1AD94273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68" y="1387244"/>
            <a:ext cx="4122696" cy="234625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オブジェクトとメソッド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8E832F-FD47-4546-8791-D31FC85AA709}"/>
              </a:ext>
            </a:extLst>
          </p:cNvPr>
          <p:cNvSpPr txBox="1"/>
          <p:nvPr/>
        </p:nvSpPr>
        <p:spPr>
          <a:xfrm>
            <a:off x="5546522" y="3644849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オブジェクトとメソッド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30ACA-3FAE-4472-AFDD-C409F18CCE1B}"/>
              </a:ext>
            </a:extLst>
          </p:cNvPr>
          <p:cNvSpPr txBox="1"/>
          <p:nvPr/>
        </p:nvSpPr>
        <p:spPr>
          <a:xfrm>
            <a:off x="1312569" y="39218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実行画面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5203D-D268-4DD8-B26D-A0B4A2A5C0CF}"/>
              </a:ext>
            </a:extLst>
          </p:cNvPr>
          <p:cNvSpPr/>
          <p:nvPr/>
        </p:nvSpPr>
        <p:spPr>
          <a:xfrm>
            <a:off x="469933" y="1949260"/>
            <a:ext cx="2146376" cy="7063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1543121" y="9905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B249719-547F-44E8-A6F7-D90ED1D185F7}"/>
              </a:ext>
            </a:extLst>
          </p:cNvPr>
          <p:cNvSpPr/>
          <p:nvPr/>
        </p:nvSpPr>
        <p:spPr>
          <a:xfrm>
            <a:off x="1812374" y="1949260"/>
            <a:ext cx="803936" cy="16152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E3E55D8-18AA-46EB-A933-219433BFA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558" y="1387244"/>
            <a:ext cx="3890374" cy="20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37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2411</Words>
  <Application>Microsoft Office PowerPoint</Application>
  <PresentationFormat>画面に合わせる (4:3)</PresentationFormat>
  <Paragraphs>370</Paragraphs>
  <Slides>50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8" baseType="lpstr">
      <vt:lpstr>ＭＳ ゴシック</vt:lpstr>
      <vt:lpstr>Söhne</vt:lpstr>
      <vt:lpstr>ヒラギノ角ゴ Pro W3</vt:lpstr>
      <vt:lpstr>メイリオ</vt:lpstr>
      <vt:lpstr>游ゴシック</vt:lpstr>
      <vt:lpstr>Arial</vt:lpstr>
      <vt:lpstr>Calibri</vt:lpstr>
      <vt:lpstr>Office テーマ</vt:lpstr>
      <vt:lpstr>cs-10. Python プログラミングの基本  </vt:lpstr>
      <vt:lpstr>PowerPoint プレゼンテーション</vt:lpstr>
      <vt:lpstr>アウトライン</vt:lpstr>
      <vt:lpstr>10-1. プログラミングの基礎①（オブジェクトとメソッド，引数，代入） </vt:lpstr>
      <vt:lpstr>プログラミング</vt:lpstr>
      <vt:lpstr>プログラミングの基礎</vt:lpstr>
      <vt:lpstr>オブジェクトとメソッド</vt:lpstr>
      <vt:lpstr>オブジェクトとメソッド</vt:lpstr>
      <vt:lpstr>オブジェクトとメソッド</vt:lpstr>
      <vt:lpstr>引数</vt:lpstr>
      <vt:lpstr>変数，代入</vt:lpstr>
      <vt:lpstr>メソッドアクセスと代入</vt:lpstr>
      <vt:lpstr>10-2. コードコンバット（Code Combat）を用いたプログラミング演習 </vt:lpstr>
      <vt:lpstr>コードコンバット</vt:lpstr>
      <vt:lpstr>コードコンバットの授業の範囲</vt:lpstr>
      <vt:lpstr>コードコンバットの最初の５つのレベルのトピックス</vt:lpstr>
      <vt:lpstr>演習 プログラミングを行う</vt:lpstr>
      <vt:lpstr>① Web ブラウザを使う</vt:lpstr>
      <vt:lpstr>② 「今すぐプレイ」をクリック </vt:lpstr>
      <vt:lpstr>③ キースガードのダンジョンを選んでみる。「ゲームスタート」をクリック </vt:lpstr>
      <vt:lpstr>④ 「キースガードのダンジョン」の最初のダンジョンを選ぶ </vt:lpstr>
      <vt:lpstr>⑤ 「ゲームスタート」をクリック </vt:lpstr>
      <vt:lpstr>⑥ 「Python（デフォルト）」を選び、「次へ」をクリック </vt:lpstr>
      <vt:lpstr>⑦ 使用可能なアイテムを選ぶ（ダブルクリック）</vt:lpstr>
      <vt:lpstr>⑧「ゲームスタート」をクリック </vt:lpstr>
      <vt:lpstr>⑨ 「レベルスタート」をクリック  </vt:lpstr>
      <vt:lpstr>ヒントを見たいときは、「ヒント」をクリック </vt:lpstr>
      <vt:lpstr>メソッドの説明を見たいときは、「メソッド」のリストの中から、説明を見たいメソッドをクリック </vt:lpstr>
      <vt:lpstr>⑩ 編集画面で、試しに、「hero.moveDown()」と追加して、「実行」をクリック</vt:lpstr>
      <vt:lpstr>⑪ 「実行」で，キャラクタが動くので確認する</vt:lpstr>
      <vt:lpstr>迷ったら，「ミッション（目標）」や「ヒント」を確認する</vt:lpstr>
      <vt:lpstr>⑫「目標：成功！」になるまで、編集画面を書き換えて、「実行」を繰り返す。 </vt:lpstr>
      <vt:lpstr>⑬　完了の確認．「続ける」をクリック</vt:lpstr>
      <vt:lpstr>続けてみる</vt:lpstr>
      <vt:lpstr>続けてみる</vt:lpstr>
      <vt:lpstr>10-3. プログラミングの楽しさと達成感 </vt:lpstr>
      <vt:lpstr>プログラミングの楽しさと達成感</vt:lpstr>
      <vt:lpstr>タートルグラフィックス</vt:lpstr>
      <vt:lpstr>タートルグラフィックス</vt:lpstr>
      <vt:lpstr>演習 プログラミングはクリエイティブ</vt:lpstr>
      <vt:lpstr>PowerPoint プレゼンテーション</vt:lpstr>
      <vt:lpstr>trinket</vt:lpstr>
      <vt:lpstr>trinket でのプログラム実行</vt:lpstr>
      <vt:lpstr>PowerPoint プレゼンテーション</vt:lpstr>
      <vt:lpstr>PowerPoint プレゼンテーション</vt:lpstr>
      <vt:lpstr>①https://trinket.io/python/f29bfe71cd</vt:lpstr>
      <vt:lpstr>②　https://trinket.io/python/5366def2f4</vt:lpstr>
      <vt:lpstr>③https://trinket.io/python/f8cd554693</vt:lpstr>
      <vt:lpstr>PowerPoint プレゼンテーション</vt:lpstr>
      <vt:lpstr>全体まとめ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コンピューターサイエンス</dc:title>
  <dc:creator>kunihiko</dc:creator>
  <cp:lastModifiedBy>金子　邦彦</cp:lastModifiedBy>
  <cp:revision>109</cp:revision>
  <dcterms:created xsi:type="dcterms:W3CDTF">2020-06-03T12:20:31Z</dcterms:created>
  <dcterms:modified xsi:type="dcterms:W3CDTF">2023-07-27T07:10:23Z</dcterms:modified>
</cp:coreProperties>
</file>