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9"/>
  </p:notesMasterIdLst>
  <p:sldIdLst>
    <p:sldId id="544" r:id="rId3"/>
    <p:sldId id="1715" r:id="rId4"/>
    <p:sldId id="696" r:id="rId5"/>
    <p:sldId id="1716" r:id="rId6"/>
    <p:sldId id="1412" r:id="rId7"/>
    <p:sldId id="1413" r:id="rId8"/>
    <p:sldId id="1414" r:id="rId9"/>
    <p:sldId id="1415" r:id="rId10"/>
    <p:sldId id="1416" r:id="rId11"/>
    <p:sldId id="1417" r:id="rId12"/>
    <p:sldId id="1418" r:id="rId13"/>
    <p:sldId id="1717" r:id="rId14"/>
    <p:sldId id="1718" r:id="rId15"/>
    <p:sldId id="1719" r:id="rId16"/>
    <p:sldId id="1720" r:id="rId17"/>
    <p:sldId id="1277" r:id="rId18"/>
    <p:sldId id="1403" r:id="rId19"/>
    <p:sldId id="1722" r:id="rId20"/>
    <p:sldId id="1726" r:id="rId21"/>
    <p:sldId id="1723" r:id="rId22"/>
    <p:sldId id="1730" r:id="rId23"/>
    <p:sldId id="1290" r:id="rId24"/>
    <p:sldId id="1727" r:id="rId25"/>
    <p:sldId id="497" r:id="rId26"/>
    <p:sldId id="1728" r:id="rId27"/>
    <p:sldId id="1358" r:id="rId28"/>
    <p:sldId id="548" r:id="rId29"/>
    <p:sldId id="535" r:id="rId30"/>
    <p:sldId id="536" r:id="rId31"/>
    <p:sldId id="1302" r:id="rId32"/>
    <p:sldId id="1721" r:id="rId33"/>
    <p:sldId id="1736" r:id="rId34"/>
    <p:sldId id="1737" r:id="rId35"/>
    <p:sldId id="1291" r:id="rId36"/>
    <p:sldId id="1729" r:id="rId37"/>
    <p:sldId id="1732" r:id="rId38"/>
    <p:sldId id="1733" r:id="rId39"/>
    <p:sldId id="1734" r:id="rId40"/>
    <p:sldId id="1731" r:id="rId41"/>
    <p:sldId id="1284" r:id="rId42"/>
    <p:sldId id="1313" r:id="rId43"/>
    <p:sldId id="1314" r:id="rId44"/>
    <p:sldId id="537" r:id="rId45"/>
    <p:sldId id="1303" r:id="rId46"/>
    <p:sldId id="1304" r:id="rId47"/>
    <p:sldId id="1305" r:id="rId48"/>
    <p:sldId id="531" r:id="rId49"/>
    <p:sldId id="623" r:id="rId50"/>
    <p:sldId id="541" r:id="rId51"/>
    <p:sldId id="1293" r:id="rId52"/>
    <p:sldId id="1739" r:id="rId53"/>
    <p:sldId id="1740" r:id="rId54"/>
    <p:sldId id="570" r:id="rId55"/>
    <p:sldId id="571" r:id="rId56"/>
    <p:sldId id="1288" r:id="rId57"/>
    <p:sldId id="1741" r:id="rId58"/>
    <p:sldId id="500" r:id="rId59"/>
    <p:sldId id="501" r:id="rId60"/>
    <p:sldId id="502" r:id="rId61"/>
    <p:sldId id="503" r:id="rId62"/>
    <p:sldId id="1315" r:id="rId63"/>
    <p:sldId id="1316" r:id="rId64"/>
    <p:sldId id="505" r:id="rId65"/>
    <p:sldId id="506" r:id="rId66"/>
    <p:sldId id="1743" r:id="rId67"/>
    <p:sldId id="1742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>
        <p:scale>
          <a:sx n="33" d="100"/>
          <a:sy n="33" d="100"/>
        </p:scale>
        <p:origin x="1108" y="8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8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59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6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023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88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151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90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779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42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467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0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5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0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53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91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9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0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874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713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0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83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19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8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33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70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34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43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62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9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85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69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2023/6/1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1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cs-7. </a:t>
            </a:r>
            <a:r>
              <a:rPr lang="ja-JP" altLang="en-US" sz="4000" dirty="0"/>
              <a:t>乱数，シミュレーション 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www.kkaneko.jp</a:t>
            </a:r>
            <a:r>
              <a:rPr lang="en-US" altLang="ja-JP" dirty="0">
                <a:hlinkClick r:id="rId3"/>
              </a:rPr>
              <a:t>/cc/cs/</a:t>
            </a:r>
            <a:r>
              <a:rPr lang="en-US" altLang="ja-JP" dirty="0" err="1">
                <a:hlinkClick r:id="rId3"/>
              </a:rPr>
              <a:t>index</a:t>
            </a:r>
            <a:r>
              <a:rPr lang="en-US" altLang="ja-JP" err="1">
                <a:hlinkClick r:id="rId3"/>
              </a:rPr>
              <a:t>.</a:t>
            </a:r>
            <a:r>
              <a:rPr lang="en-US" altLang="ja-JP">
                <a:hlinkClick r:id="rId3"/>
              </a:rPr>
              <a:t>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/>
              <a:t>Office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34039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</a:t>
            </a:r>
            <a:r>
              <a:rPr kumimoji="1" lang="en-US" altLang="ja-JP" sz="2400" b="1" dirty="0"/>
              <a:t>Excel </a:t>
            </a:r>
            <a:r>
              <a:rPr kumimoji="1" lang="ja-JP" altLang="en-US" sz="2400" b="1" dirty="0"/>
              <a:t>のブックの種類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Excel </a:t>
            </a:r>
            <a:r>
              <a:rPr lang="ja-JP" altLang="en-US" sz="2400" dirty="0"/>
              <a:t>の画面が開く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ADF1C6-0762-42FF-85E5-DA9B7595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23" y="1528736"/>
            <a:ext cx="6478367" cy="14494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2D87E1-6A40-44D9-B7A8-7653F30985C8}"/>
              </a:ext>
            </a:extLst>
          </p:cNvPr>
          <p:cNvSpPr/>
          <p:nvPr/>
        </p:nvSpPr>
        <p:spPr>
          <a:xfrm>
            <a:off x="1460500" y="225344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61E2DF-9A23-413C-B2CD-D39E65B0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23" y="4794796"/>
            <a:ext cx="3154577" cy="1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Office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84249"/>
            <a:ext cx="8461208" cy="519516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 </a:t>
            </a:r>
            <a:r>
              <a:rPr lang="ja-JP" altLang="en-US" sz="2400" b="1" dirty="0"/>
              <a:t>インストール</a:t>
            </a:r>
            <a:r>
              <a:rPr lang="ja-JP" altLang="en-US" sz="2400" dirty="0"/>
              <a:t>は，</a:t>
            </a:r>
            <a:r>
              <a:rPr lang="en-US" altLang="ja-JP" sz="2400" dirty="0"/>
              <a:t>Office 365 </a:t>
            </a:r>
            <a:r>
              <a:rPr lang="ja-JP" altLang="en-US" sz="2400" dirty="0"/>
              <a:t>アプリ版を使えるようにするための作業（最初に行う）．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そのとき，次のページを開き，各自の </a:t>
            </a:r>
            <a:r>
              <a:rPr lang="en-US" altLang="ja-JP" sz="2400" b="1" dirty="0"/>
              <a:t>ID 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インストール</a:t>
            </a:r>
            <a:r>
              <a:rPr lang="ja-JP" altLang="en-US" sz="2400" dirty="0"/>
              <a:t>が終わったら，</a:t>
            </a:r>
            <a:r>
              <a:rPr lang="ja-JP" altLang="en-US" sz="2400" b="1" dirty="0"/>
              <a:t>スタートメニュー</a:t>
            </a:r>
            <a:r>
              <a:rPr lang="ja-JP" altLang="en-US" sz="2400" dirty="0"/>
              <a:t>等で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を起動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2D58E4-A5FC-4A67-AEEC-4C8B95E4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521" y="3983420"/>
            <a:ext cx="4805279" cy="28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462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Office 365 </a:t>
            </a:r>
            <a:r>
              <a:rPr lang="ja-JP" altLang="en-US" dirty="0"/>
              <a:t>アプリ版のインストールと</a:t>
            </a:r>
            <a:br>
              <a:rPr lang="en-US" altLang="ja-JP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13200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Web 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kumimoji="1"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11" y="349382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87356"/>
            <a:ext cx="8461208" cy="67587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Office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971549"/>
            <a:ext cx="8758655" cy="520786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画面で「</a:t>
            </a:r>
            <a:r>
              <a:rPr kumimoji="1" lang="en-US" altLang="ja-JP" sz="2400" b="1" dirty="0"/>
              <a:t>Office </a:t>
            </a:r>
            <a:r>
              <a:rPr kumimoji="1" lang="ja-JP" altLang="en-US" sz="2400" b="1" dirty="0"/>
              <a:t>のインストール</a:t>
            </a:r>
            <a:r>
              <a:rPr kumimoji="1" lang="ja-JP" altLang="en-US" sz="2400" dirty="0"/>
              <a:t>」をクリック．メニューで「</a:t>
            </a:r>
            <a:r>
              <a:rPr kumimoji="1" lang="en-US" altLang="ja-JP" sz="2400" b="1" dirty="0"/>
              <a:t>Office 365 </a:t>
            </a:r>
            <a:r>
              <a:rPr kumimoji="1" lang="ja-JP" altLang="en-US" sz="2400" b="1" dirty="0"/>
              <a:t>のアプリ</a:t>
            </a:r>
            <a:r>
              <a:rPr kumimoji="1" lang="ja-JP" altLang="en-US" sz="2400" dirty="0"/>
              <a:t>」を選ぶ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56E57E-371D-4DF8-821E-DE3DB1EE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84" y="5135608"/>
            <a:ext cx="3703716" cy="164005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7EF04F-318E-4027-8933-FF4D7D75B050}"/>
              </a:ext>
            </a:extLst>
          </p:cNvPr>
          <p:cNvSpPr/>
          <p:nvPr/>
        </p:nvSpPr>
        <p:spPr>
          <a:xfrm>
            <a:off x="2870200" y="560982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2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Office 365 </a:t>
            </a:r>
            <a:r>
              <a:rPr lang="ja-JP" altLang="en-US" dirty="0"/>
              <a:t>アプリ版のインストールと</a:t>
            </a:r>
            <a:br>
              <a:rPr lang="en-US" altLang="ja-JP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8461208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</a:t>
            </a:r>
            <a:r>
              <a:rPr kumimoji="1" lang="ja-JP" altLang="en-US" sz="2400" b="1" dirty="0"/>
              <a:t>画面の指示</a:t>
            </a:r>
            <a:r>
              <a:rPr kumimoji="1" lang="ja-JP" altLang="en-US" sz="2400" dirty="0"/>
              <a:t>に従い，インストールを</a:t>
            </a:r>
            <a:r>
              <a:rPr lang="ja-JP" altLang="en-US" sz="2400" dirty="0"/>
              <a:t>行う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インストールでは，大量の通信が行われる．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（時間がかかる．通信費用にも注意）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669DFB-0F07-4568-B8E2-3ADA19948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43" y="3623352"/>
            <a:ext cx="3628547" cy="31668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A4F258-00C8-4F66-ADA4-24B2A0001218}"/>
              </a:ext>
            </a:extLst>
          </p:cNvPr>
          <p:cNvSpPr txBox="1"/>
          <p:nvPr/>
        </p:nvSpPr>
        <p:spPr>
          <a:xfrm>
            <a:off x="1511300" y="31826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次のような指示がでる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0D163B-AB78-4924-B69C-67332C8416F6}"/>
              </a:ext>
            </a:extLst>
          </p:cNvPr>
          <p:cNvSpPr txBox="1"/>
          <p:nvPr/>
        </p:nvSpPr>
        <p:spPr>
          <a:xfrm>
            <a:off x="4392081" y="3722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１．保存する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CEA64F-576A-4FCF-9A74-372C977689D6}"/>
              </a:ext>
            </a:extLst>
          </p:cNvPr>
          <p:cNvSpPr txBox="1"/>
          <p:nvPr/>
        </p:nvSpPr>
        <p:spPr>
          <a:xfrm>
            <a:off x="4392081" y="433200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２．フォルダーを開く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6F40FE-408D-4294-9CF4-14EA5E5BA9B7}"/>
              </a:ext>
            </a:extLst>
          </p:cNvPr>
          <p:cNvSpPr txBox="1"/>
          <p:nvPr/>
        </p:nvSpPr>
        <p:spPr>
          <a:xfrm>
            <a:off x="4392081" y="494160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３．実行し，その後も，画面の指示に従う</a:t>
            </a:r>
          </a:p>
        </p:txBody>
      </p:sp>
    </p:spTree>
    <p:extLst>
      <p:ext uri="{BB962C8B-B14F-4D97-AF65-F5344CB8AC3E}">
        <p14:creationId xmlns:p14="http://schemas.microsoft.com/office/powerpoint/2010/main" val="81961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Office 365 </a:t>
            </a:r>
            <a:r>
              <a:rPr lang="ja-JP" altLang="en-US" dirty="0"/>
              <a:t>アプリ版のインストールと</a:t>
            </a:r>
            <a:br>
              <a:rPr lang="en-US" altLang="ja-JP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7977605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を使うときは，スタートメニューなどで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en-US" altLang="ja-JP" sz="2400" b="1" dirty="0"/>
              <a:t>Excel </a:t>
            </a:r>
            <a:r>
              <a:rPr lang="ja-JP" altLang="en-US" sz="2400" b="1" dirty="0"/>
              <a:t>のブックの種類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/>
              <a:t>⑧ </a:t>
            </a:r>
            <a:r>
              <a:rPr lang="en-US" altLang="ja-JP" sz="2400" dirty="0"/>
              <a:t>Excel </a:t>
            </a:r>
            <a:r>
              <a:rPr lang="ja-JP" altLang="en-US" sz="2400" dirty="0"/>
              <a:t>の画面が開く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7B2EAE-587F-49F6-8D30-6DEF391E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41" y="2514547"/>
            <a:ext cx="1963235" cy="17463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668704F-E8E4-4C11-96AB-61DC6C440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23" y="5432189"/>
            <a:ext cx="2278177" cy="13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7-2 </a:t>
            </a:r>
            <a:r>
              <a:rPr lang="ja-JP" altLang="en-US" dirty="0"/>
              <a:t>乱数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D9B039EC-D7D3-EDC7-5A2D-7003E53C4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48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9" r="2826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乱数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ランダムな数</a:t>
            </a:r>
            <a:r>
              <a:rPr lang="ja-JP" altLang="en-US" sz="2400" dirty="0"/>
              <a:t>であり，</a:t>
            </a:r>
            <a:r>
              <a:rPr lang="ja-JP" altLang="en-US" sz="2400" b="1" dirty="0"/>
              <a:t>予測不可能</a:t>
            </a:r>
            <a:endParaRPr lang="en-US" altLang="ja-JP" sz="2400" b="1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コンピュータ</a:t>
            </a:r>
            <a:r>
              <a:rPr lang="ja-JP" altLang="en-US" sz="2400" dirty="0"/>
              <a:t>は，基本的に，</a:t>
            </a:r>
            <a:r>
              <a:rPr lang="ja-JP" altLang="en-US" sz="2400" b="1" dirty="0"/>
              <a:t>予測可能な処理</a:t>
            </a:r>
            <a:r>
              <a:rPr lang="ja-JP" altLang="en-US" sz="2400" dirty="0"/>
              <a:t>しか行えないため，乱数相当のものを生成するためには</a:t>
            </a:r>
            <a:r>
              <a:rPr lang="ja-JP" altLang="en-US" sz="2400" b="1" dirty="0"/>
              <a:t>特別なアルゴリズム</a:t>
            </a:r>
            <a:r>
              <a:rPr lang="ja-JP" altLang="en-US" sz="2400" dirty="0"/>
              <a:t>が使用される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lang="ja-JP" altLang="en-US" dirty="0"/>
              <a:t>乱数</a:t>
            </a:r>
          </a:p>
        </p:txBody>
      </p:sp>
    </p:spTree>
    <p:extLst>
      <p:ext uri="{BB962C8B-B14F-4D97-AF65-F5344CB8AC3E}">
        <p14:creationId xmlns:p14="http://schemas.microsoft.com/office/powerpoint/2010/main" val="35868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41064-07FF-81B3-EF84-EF0DA173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乱数の用途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66D6F-8432-72EC-3B21-67822106A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ゲーム開発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アイテムの配置，</a:t>
            </a:r>
            <a:r>
              <a:rPr kumimoji="1" lang="ja-JP" altLang="en-US" dirty="0"/>
              <a:t>敵の行動をランダムに</a:t>
            </a:r>
            <a:endParaRPr kumimoji="1" lang="en-US" altLang="ja-JP" dirty="0"/>
          </a:p>
          <a:p>
            <a:r>
              <a:rPr lang="ja-JP" altLang="en-US" b="1" dirty="0"/>
              <a:t>シミュレーション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乱数を用いたシミュレーション（ランダムな数の利用により，現実に近い現象を再現）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11B434-311F-10F3-6485-F7A7E37D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34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41064-07FF-81B3-EF84-EF0DA173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072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コンピュータの乱数を活用するために知っておいた方がよいこと　①乱数の分布のバリエーション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66D6F-8432-72EC-3B21-67822106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19199"/>
            <a:ext cx="8461208" cy="4960219"/>
          </a:xfrm>
        </p:spPr>
        <p:txBody>
          <a:bodyPr/>
          <a:lstStyle/>
          <a:p>
            <a:r>
              <a:rPr kumimoji="1" lang="ja-JP" altLang="en-US" b="1" dirty="0"/>
              <a:t>一様分布</a:t>
            </a:r>
            <a:r>
              <a:rPr kumimoji="1" lang="ja-JP" altLang="en-US" dirty="0"/>
              <a:t>：等確率で分布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（例）さいころは１，２，３，４，５，６で等確率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（用途の例）</a:t>
            </a:r>
            <a:r>
              <a:rPr kumimoji="1" lang="ja-JP" altLang="en-US" dirty="0"/>
              <a:t>偏りのない抽出（当選者の抽選など）</a:t>
            </a:r>
            <a:r>
              <a:rPr lang="ja-JP" altLang="en-US" dirty="0"/>
              <a:t>，偏りのないイベント発生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正規分布</a:t>
            </a:r>
            <a:r>
              <a:rPr lang="ja-JP" altLang="en-US" dirty="0"/>
              <a:t>：平均を中心に集中，平均を離れると確率が減るとう性質を持つ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（用途の例）自然現象の分析，品質管理，計測データの分析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11B434-311F-10F3-6485-F7A7E37D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83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762000"/>
            <a:ext cx="6533720" cy="6014357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乱数</a:t>
            </a:r>
            <a:r>
              <a:rPr lang="ja-JP" altLang="en-US" sz="2400" dirty="0"/>
              <a:t>と</a:t>
            </a:r>
            <a:r>
              <a:rPr kumimoji="1" lang="ja-JP" altLang="en-US" sz="2400" dirty="0"/>
              <a:t>はどういうものなのか？</a:t>
            </a:r>
            <a:br>
              <a:rPr kumimoji="1" lang="en-US" altLang="ja-JP" sz="2400" dirty="0"/>
            </a:br>
            <a:endParaRPr kumimoji="1" lang="en-US" altLang="ja-JP" sz="2400" dirty="0"/>
          </a:p>
          <a:p>
            <a:pPr marL="457200" indent="-457200">
              <a:buFont typeface="+mj-ea"/>
              <a:buAutoNum type="circleNumDbPlain" startAt="2"/>
            </a:pPr>
            <a:r>
              <a:rPr lang="ja-JP" altLang="en-US" sz="2400" dirty="0"/>
              <a:t>シミュレーションにおいて乱数が役に立つ状況は？</a:t>
            </a:r>
            <a:br>
              <a:rPr lang="en-US" altLang="ja-JP" sz="2400" dirty="0"/>
            </a:br>
            <a:endParaRPr lang="en-US" altLang="ja-JP" sz="2400" b="1" dirty="0"/>
          </a:p>
          <a:p>
            <a:pPr marL="457200" indent="-457200">
              <a:buFont typeface="+mj-ea"/>
              <a:buAutoNum type="circleNumDbPlain" startAt="3"/>
            </a:pPr>
            <a:r>
              <a:rPr lang="ja-JP" altLang="en-US" sz="2400" dirty="0"/>
              <a:t>窓口に，ランダムに客が到着する状況で，客と客の到着間隔はどのようになるのか</a:t>
            </a:r>
            <a:br>
              <a:rPr lang="en-US" altLang="ja-JP" sz="2400" dirty="0"/>
            </a:br>
            <a:endParaRPr kumimoji="1" lang="en-US" altLang="ja-JP" sz="24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35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41064-07FF-81B3-EF84-EF0DA173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072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コンピュータの乱数を活用するために知っておいた方がよいこと　②シード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66D6F-8432-72EC-3B21-67822106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19199"/>
            <a:ext cx="8461208" cy="4960219"/>
          </a:xfrm>
        </p:spPr>
        <p:txBody>
          <a:bodyPr/>
          <a:lstStyle/>
          <a:p>
            <a:r>
              <a:rPr lang="ja-JP" altLang="en-US" dirty="0"/>
              <a:t>コンピュータは，</a:t>
            </a:r>
            <a:r>
              <a:rPr lang="ja-JP" altLang="en-US" b="1" dirty="0"/>
              <a:t>シードと呼ばれる初期値を基に乱数を生成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ja-JP" altLang="en-US" dirty="0"/>
              <a:t>シードを固定すると，同じ乱数が発生する．</a:t>
            </a:r>
            <a:endParaRPr lang="en-US" altLang="ja-JP" dirty="0"/>
          </a:p>
          <a:p>
            <a:r>
              <a:rPr kumimoji="1" lang="ja-JP" altLang="en-US" dirty="0"/>
              <a:t>コンピュータ内蔵の時計などを利用して，</a:t>
            </a:r>
            <a:r>
              <a:rPr kumimoji="1" lang="ja-JP" altLang="en-US" b="1" dirty="0"/>
              <a:t>シードを変えることは簡単にできる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11B434-311F-10F3-6485-F7A7E37D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6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266D2-1C4D-C86F-9B4F-A3025B7F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76BFB9-CB76-86D1-6584-E6EA1539C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/>
              <a:t>乱数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予測不可能</a:t>
            </a:r>
            <a:r>
              <a:rPr kumimoji="1" lang="ja-JP" altLang="en-US" dirty="0"/>
              <a:t>である。</a:t>
            </a:r>
          </a:p>
          <a:p>
            <a:r>
              <a:rPr kumimoji="1" lang="ja-JP" altLang="en-US" b="1" dirty="0"/>
              <a:t>ゲーム開発</a:t>
            </a:r>
            <a:r>
              <a:rPr kumimoji="1" lang="ja-JP" altLang="en-US" dirty="0"/>
              <a:t>では</a:t>
            </a:r>
            <a:r>
              <a:rPr kumimoji="1" lang="ja-JP" altLang="en-US" b="1" dirty="0"/>
              <a:t>乱数</a:t>
            </a:r>
            <a:r>
              <a:rPr kumimoji="1" lang="ja-JP" altLang="en-US" dirty="0"/>
              <a:t>を使ってアイテムの配置や敵の行動をランダムにする。</a:t>
            </a:r>
          </a:p>
          <a:p>
            <a:r>
              <a:rPr kumimoji="1" lang="ja-JP" altLang="en-US" b="1" dirty="0"/>
              <a:t>シミュレーション</a:t>
            </a:r>
            <a:r>
              <a:rPr kumimoji="1" lang="ja-JP" altLang="en-US" dirty="0"/>
              <a:t>では</a:t>
            </a:r>
            <a:r>
              <a:rPr kumimoji="1" lang="ja-JP" altLang="en-US" b="1" dirty="0"/>
              <a:t>乱数</a:t>
            </a:r>
            <a:r>
              <a:rPr kumimoji="1" lang="ja-JP" altLang="en-US" dirty="0"/>
              <a:t>を利用し、現実に近い現象を再現する。</a:t>
            </a:r>
          </a:p>
          <a:p>
            <a:r>
              <a:rPr kumimoji="1" lang="ja-JP" altLang="en-US" b="1" dirty="0"/>
              <a:t>一様分布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等確率で分布</a:t>
            </a:r>
            <a:r>
              <a:rPr kumimoji="1" lang="ja-JP" altLang="en-US" dirty="0"/>
              <a:t>し、偏りのない抽出やイベント発生に使用される。</a:t>
            </a:r>
          </a:p>
          <a:p>
            <a:r>
              <a:rPr kumimoji="1" lang="ja-JP" altLang="en-US" b="1" dirty="0"/>
              <a:t>正規分布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平均を中心に集中</a:t>
            </a:r>
            <a:r>
              <a:rPr kumimoji="1" lang="ja-JP" altLang="en-US" dirty="0"/>
              <a:t>し、</a:t>
            </a:r>
            <a:r>
              <a:rPr kumimoji="1" lang="ja-JP" altLang="en-US" b="1" dirty="0"/>
              <a:t>離れるほど確率が減少</a:t>
            </a:r>
            <a:r>
              <a:rPr kumimoji="1" lang="ja-JP" altLang="en-US" dirty="0"/>
              <a:t>する性質を持つ。</a:t>
            </a:r>
          </a:p>
          <a:p>
            <a:r>
              <a:rPr kumimoji="1" lang="ja-JP" altLang="en-US" b="1" dirty="0"/>
              <a:t>コンピュータはシードと呼ばれる初期値から乱数を生成</a:t>
            </a:r>
            <a:r>
              <a:rPr kumimoji="1" lang="ja-JP" altLang="en-US" dirty="0"/>
              <a:t>し、シードを固定すると同じ乱数が発生する。（シードを変えることで乱数の結果を変えることができる。）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0D3901-607D-8AC7-3DFC-90749F78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86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7-3 Excel</a:t>
            </a:r>
            <a:r>
              <a:rPr lang="ja-JP" altLang="en-US" dirty="0"/>
              <a:t> の乱数の機能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15E4F8-C242-EBBF-A571-20B7FFF0F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787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C30662-D108-64EA-CCE4-79BE07E5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の乱数の機能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FA0BA4-9108-A74F-4070-27D4E5FA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一様分布の乱数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=RAND()</a:t>
            </a:r>
            <a:r>
              <a:rPr kumimoji="1" lang="ja-JP" altLang="en-US" dirty="0"/>
              <a:t>」</a:t>
            </a:r>
            <a:r>
              <a:rPr lang="en-US" altLang="ja-JP" dirty="0"/>
              <a:t>	</a:t>
            </a:r>
            <a:r>
              <a:rPr kumimoji="1" lang="ja-JP" altLang="en-US" b="1" dirty="0"/>
              <a:t>範囲は０から１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正規分布の乱数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lang="en-US" altLang="ja-JP" b="1" i="0" dirty="0">
                <a:solidFill>
                  <a:srgbClr val="111827"/>
                </a:solidFill>
                <a:effectLst/>
                <a:latin typeface="Söhne Mono"/>
              </a:rPr>
              <a:t>=NORM.INV(RAND(), mean, </a:t>
            </a:r>
            <a:r>
              <a:rPr lang="en-US" altLang="ja-JP" b="1" i="0" dirty="0" err="1">
                <a:solidFill>
                  <a:srgbClr val="111827"/>
                </a:solidFill>
                <a:effectLst/>
                <a:latin typeface="Söhne Mono"/>
              </a:rPr>
              <a:t>stdev</a:t>
            </a:r>
            <a:r>
              <a:rPr lang="en-US" altLang="ja-JP" b="1" i="0" dirty="0">
                <a:solidFill>
                  <a:srgbClr val="111827"/>
                </a:solidFill>
                <a:effectLst/>
                <a:latin typeface="Söhne Mono"/>
              </a:rPr>
              <a:t>)</a:t>
            </a:r>
            <a:r>
              <a:rPr lang="ja-JP" altLang="en-US" b="1" i="0" dirty="0">
                <a:solidFill>
                  <a:srgbClr val="111827"/>
                </a:solidFill>
                <a:effectLst/>
                <a:latin typeface="Söhne Mono"/>
              </a:rPr>
              <a:t>」　</a:t>
            </a:r>
            <a:endParaRPr lang="en-US" altLang="ja-JP" b="1" i="0" dirty="0">
              <a:solidFill>
                <a:srgbClr val="111827"/>
              </a:solidFill>
              <a:effectLst/>
              <a:latin typeface="Söhne Mono"/>
            </a:endParaRPr>
          </a:p>
          <a:p>
            <a:pPr marL="0" indent="0">
              <a:buNone/>
            </a:pPr>
            <a:r>
              <a:rPr kumimoji="1" lang="en-US" altLang="ja-JP" b="1" dirty="0">
                <a:solidFill>
                  <a:srgbClr val="111827"/>
                </a:solidFill>
                <a:latin typeface="Söhne Mono"/>
              </a:rPr>
              <a:t>			</a:t>
            </a:r>
            <a:r>
              <a:rPr kumimoji="1" lang="ja-JP" altLang="en-US" b="1" dirty="0">
                <a:solidFill>
                  <a:srgbClr val="111827"/>
                </a:solidFill>
                <a:latin typeface="Söhne Mono"/>
              </a:rPr>
              <a:t>平均が０で，標準偏差が１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E1263C-0828-BDA1-1EF0-EDF4B79D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89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lang="ja-JP" altLang="en-US" dirty="0"/>
              <a:t>の一様分布の乱数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4107" y="1011746"/>
            <a:ext cx="8753475" cy="473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=RAND()</a:t>
            </a:r>
            <a:r>
              <a:rPr kumimoji="1" lang="ja-JP" altLang="en-US" sz="2400" dirty="0"/>
              <a:t>」</a:t>
            </a:r>
            <a:r>
              <a:rPr lang="en-US" altLang="ja-JP" sz="2400" dirty="0"/>
              <a:t>	</a:t>
            </a:r>
            <a:r>
              <a:rPr kumimoji="1" lang="ja-JP" altLang="en-US" sz="2400" b="1" dirty="0"/>
              <a:t>範囲は０から１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4" y="2362060"/>
            <a:ext cx="2727232" cy="342970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12279" y="3771901"/>
            <a:ext cx="3832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で、式「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=RAND()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コピー＆貼り付け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147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60881B-748B-F3E3-7100-ECE2A5B0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</a:t>
            </a:r>
            <a:r>
              <a:rPr lang="ja-JP" altLang="en-US" dirty="0"/>
              <a:t> で特定の範囲の一様分布の乱数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61D32-C7C8-7F7B-9FF9-CA562A211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800" dirty="0"/>
              <a:t>「</a:t>
            </a:r>
            <a:r>
              <a:rPr lang="en-US" altLang="ja-JP" b="1" i="0" dirty="0">
                <a:solidFill>
                  <a:srgbClr val="111827"/>
                </a:solidFill>
                <a:effectLst/>
                <a:latin typeface="Söhne Mono"/>
              </a:rPr>
              <a:t>=RAND()*(b-a)+a</a:t>
            </a:r>
            <a:r>
              <a:rPr kumimoji="1" lang="ja-JP" altLang="en-US" sz="2800" dirty="0"/>
              <a:t>」</a:t>
            </a:r>
            <a:r>
              <a:rPr lang="en-US" altLang="ja-JP" sz="2800" dirty="0"/>
              <a:t>	</a:t>
            </a:r>
            <a:r>
              <a:rPr kumimoji="1" lang="ja-JP" altLang="en-US" sz="2800" b="1" dirty="0"/>
              <a:t>範囲は </a:t>
            </a:r>
            <a:r>
              <a:rPr kumimoji="1" lang="en-US" altLang="ja-JP" sz="2800" b="1" dirty="0"/>
              <a:t>a </a:t>
            </a:r>
            <a:r>
              <a:rPr kumimoji="1" lang="ja-JP" altLang="en-US" sz="2800" b="1" dirty="0"/>
              <a:t>から </a:t>
            </a:r>
            <a:r>
              <a:rPr kumimoji="1" lang="en-US" altLang="ja-JP" sz="2800" b="1" dirty="0"/>
              <a:t>b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7FFCF1-67DF-FC37-8F8D-C6F34F2F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コンテンツ プレースホルダー 11">
            <a:extLst>
              <a:ext uri="{FF2B5EF4-FFF2-40B4-BE49-F238E27FC236}">
                <a16:creationId xmlns:a16="http://schemas.microsoft.com/office/drawing/2014/main" id="{C2953ABF-A3B9-F6E6-067C-CFE451D31510}"/>
              </a:ext>
            </a:extLst>
          </p:cNvPr>
          <p:cNvSpPr txBox="1">
            <a:spLocks/>
          </p:cNvSpPr>
          <p:nvPr/>
        </p:nvSpPr>
        <p:spPr>
          <a:xfrm>
            <a:off x="341096" y="4753772"/>
            <a:ext cx="2928804" cy="158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元の乱数は </a:t>
            </a:r>
            <a:r>
              <a:rPr lang="en-US" altLang="ja-JP" b="1"/>
              <a:t>0 </a:t>
            </a:r>
            <a:r>
              <a:rPr lang="ja-JP" altLang="en-US" b="1"/>
              <a:t>から </a:t>
            </a:r>
            <a:r>
              <a:rPr lang="en-US" altLang="ja-JP" b="1"/>
              <a:t>1 </a:t>
            </a:r>
            <a:r>
              <a:rPr lang="ja-JP" altLang="en-US"/>
              <a:t>の範囲とする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037AEB-37EA-E168-10C6-9E81CBB8281A}"/>
              </a:ext>
            </a:extLst>
          </p:cNvPr>
          <p:cNvSpPr/>
          <p:nvPr/>
        </p:nvSpPr>
        <p:spPr>
          <a:xfrm>
            <a:off x="1327807" y="2867513"/>
            <a:ext cx="9017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609F22-180F-21B0-BAA8-A0D87361FBEB}"/>
              </a:ext>
            </a:extLst>
          </p:cNvPr>
          <p:cNvSpPr txBox="1"/>
          <p:nvPr/>
        </p:nvSpPr>
        <p:spPr>
          <a:xfrm>
            <a:off x="940457" y="3431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7700E4-2F78-EA17-43D0-C545ED63A121}"/>
              </a:ext>
            </a:extLst>
          </p:cNvPr>
          <p:cNvSpPr txBox="1"/>
          <p:nvPr/>
        </p:nvSpPr>
        <p:spPr>
          <a:xfrm>
            <a:off x="940457" y="2682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E5632DB-197B-FE6E-2A0E-8CD4985F71C4}"/>
              </a:ext>
            </a:extLst>
          </p:cNvPr>
          <p:cNvSpPr/>
          <p:nvPr/>
        </p:nvSpPr>
        <p:spPr>
          <a:xfrm>
            <a:off x="4274207" y="2163457"/>
            <a:ext cx="901700" cy="142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CD8600-E975-79B4-31B7-068B8020CDF3}"/>
              </a:ext>
            </a:extLst>
          </p:cNvPr>
          <p:cNvSpPr txBox="1"/>
          <p:nvPr/>
        </p:nvSpPr>
        <p:spPr>
          <a:xfrm>
            <a:off x="3886857" y="3431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AD1994-E29E-4463-0647-9093B29F2E7C}"/>
              </a:ext>
            </a:extLst>
          </p:cNvPr>
          <p:cNvSpPr txBox="1"/>
          <p:nvPr/>
        </p:nvSpPr>
        <p:spPr>
          <a:xfrm>
            <a:off x="3886857" y="19179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2280C53B-5657-D212-EAC8-B7D5CC567DF1}"/>
              </a:ext>
            </a:extLst>
          </p:cNvPr>
          <p:cNvSpPr txBox="1">
            <a:spLocks/>
          </p:cNvSpPr>
          <p:nvPr/>
        </p:nvSpPr>
        <p:spPr>
          <a:xfrm>
            <a:off x="3481900" y="4773444"/>
            <a:ext cx="2778850" cy="158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倍すると，範囲は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A85F2F-7DE8-9495-1FA5-44BE97092C32}"/>
              </a:ext>
            </a:extLst>
          </p:cNvPr>
          <p:cNvSpPr/>
          <p:nvPr/>
        </p:nvSpPr>
        <p:spPr>
          <a:xfrm>
            <a:off x="7138721" y="2867513"/>
            <a:ext cx="9017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1C4FBD-36CE-AF34-73C0-2BB8E028D003}"/>
              </a:ext>
            </a:extLst>
          </p:cNvPr>
          <p:cNvSpPr txBox="1"/>
          <p:nvPr/>
        </p:nvSpPr>
        <p:spPr>
          <a:xfrm>
            <a:off x="6770421" y="415528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679ABB4-C921-E4C2-EA5C-3BF7502C53E2}"/>
              </a:ext>
            </a:extLst>
          </p:cNvPr>
          <p:cNvSpPr txBox="1"/>
          <p:nvPr/>
        </p:nvSpPr>
        <p:spPr>
          <a:xfrm>
            <a:off x="6805687" y="2692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コンテンツ プレースホルダー 11">
            <a:extLst>
              <a:ext uri="{FF2B5EF4-FFF2-40B4-BE49-F238E27FC236}">
                <a16:creationId xmlns:a16="http://schemas.microsoft.com/office/drawing/2014/main" id="{A9F83235-6D38-5B83-221E-286DB9630768}"/>
              </a:ext>
            </a:extLst>
          </p:cNvPr>
          <p:cNvSpPr txBox="1">
            <a:spLocks/>
          </p:cNvSpPr>
          <p:nvPr/>
        </p:nvSpPr>
        <p:spPr>
          <a:xfrm>
            <a:off x="6346414" y="4773444"/>
            <a:ext cx="2778850" cy="158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倍して，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引くと，範囲は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-1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BCD77C2-F857-633A-B1FF-D709356C80EA}"/>
              </a:ext>
            </a:extLst>
          </p:cNvPr>
          <p:cNvSpPr/>
          <p:nvPr/>
        </p:nvSpPr>
        <p:spPr>
          <a:xfrm>
            <a:off x="7138721" y="2877435"/>
            <a:ext cx="901700" cy="142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2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一様分布の乱数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範囲は　ー１　から　１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9557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193" y="971618"/>
            <a:ext cx="7588578" cy="85622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ja-JP" altLang="en-US" dirty="0"/>
              <a:t>① </a:t>
            </a:r>
            <a:r>
              <a:rPr kumimoji="1" lang="en-US" altLang="ja-JP" b="1" dirty="0"/>
              <a:t>Excel </a:t>
            </a:r>
            <a:r>
              <a:rPr kumimoji="1" lang="ja-JP" altLang="en-US" dirty="0"/>
              <a:t>を起動する．起動したら「</a:t>
            </a:r>
            <a:r>
              <a:rPr kumimoji="1" lang="ja-JP" altLang="en-US" b="1" dirty="0"/>
              <a:t>空白のブック</a:t>
            </a:r>
            <a:r>
              <a:rPr kumimoji="1" lang="ja-JP" altLang="en-US" dirty="0"/>
              <a:t>」を選ぶ</a:t>
            </a:r>
            <a:endParaRPr kumimoji="1"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82" y="4475624"/>
            <a:ext cx="2922159" cy="224585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218086" y="5071933"/>
            <a:ext cx="1098551" cy="10653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B9B9A4-1C79-4B8C-BB78-421BD8CF2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682" y="2461174"/>
            <a:ext cx="3091962" cy="108728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1AE48DC-3C26-4C6C-8E3E-B38F1E9C7AC0}"/>
              </a:ext>
            </a:extLst>
          </p:cNvPr>
          <p:cNvSpPr/>
          <p:nvPr/>
        </p:nvSpPr>
        <p:spPr>
          <a:xfrm>
            <a:off x="2354112" y="3015759"/>
            <a:ext cx="1125257" cy="4132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B0E9166-F3E9-4169-982B-EA425A583381}"/>
              </a:ext>
            </a:extLst>
          </p:cNvPr>
          <p:cNvSpPr txBox="1">
            <a:spLocks/>
          </p:cNvSpPr>
          <p:nvPr/>
        </p:nvSpPr>
        <p:spPr>
          <a:xfrm>
            <a:off x="758160" y="1951452"/>
            <a:ext cx="7588578" cy="856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ja-JP" altLang="en-US" dirty="0"/>
              <a:t>オンライン版の場合</a:t>
            </a:r>
            <a:endParaRPr lang="en-US" altLang="ja-JP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514E85D-E527-4976-BB6D-2C7DF4A40881}"/>
              </a:ext>
            </a:extLst>
          </p:cNvPr>
          <p:cNvSpPr txBox="1">
            <a:spLocks/>
          </p:cNvSpPr>
          <p:nvPr/>
        </p:nvSpPr>
        <p:spPr>
          <a:xfrm>
            <a:off x="758160" y="3853435"/>
            <a:ext cx="7588578" cy="856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ja-JP" altLang="en-US" dirty="0"/>
              <a:t>アプリ版の場合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8937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21845" y="1048118"/>
            <a:ext cx="8126830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-1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以上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未満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の乱数の式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=RAND()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* 2 - 1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」をセル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に書く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CDA4617-D6B8-424E-9453-32EB3AE27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43" y="2457472"/>
            <a:ext cx="6371114" cy="34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3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48277" y="425283"/>
            <a:ext cx="73183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A2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A100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3871" y="3123486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実行のたびに、違う値になる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（乱数なので、ランダムな値）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A16109C-DBCD-4E71-AD17-CB698B79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77" y="1963597"/>
            <a:ext cx="1951198" cy="475787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0FFDD3-348F-4F48-8AAD-A82164539A93}"/>
              </a:ext>
            </a:extLst>
          </p:cNvPr>
          <p:cNvSpPr txBox="1"/>
          <p:nvPr/>
        </p:nvSpPr>
        <p:spPr>
          <a:xfrm>
            <a:off x="2625725" y="4646990"/>
            <a:ext cx="6647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・表示が「</a:t>
            </a:r>
            <a:r>
              <a:rPr kumimoji="1" lang="en-US" altLang="ja-JP" sz="2800" dirty="0">
                <a:solidFill>
                  <a:prstClr val="black"/>
                </a:solidFill>
                <a:latin typeface="+mn-ea"/>
              </a:rPr>
              <a:t>###</a:t>
            </a: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」のようになっている</a:t>
            </a:r>
            <a:endParaRPr kumimoji="1" lang="en-US" altLang="ja-JP" sz="2800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 err="1">
                <a:solidFill>
                  <a:prstClr val="black"/>
                </a:solidFill>
                <a:latin typeface="+mn-ea"/>
              </a:rPr>
              <a:t>のが</a:t>
            </a: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気になる場合には，</a:t>
            </a:r>
            <a:r>
              <a:rPr kumimoji="1" lang="ja-JP" altLang="en-US" sz="2800" b="1" dirty="0">
                <a:solidFill>
                  <a:prstClr val="black"/>
                </a:solidFill>
                <a:latin typeface="+mn-ea"/>
              </a:rPr>
              <a:t>列の幅を広げる</a:t>
            </a:r>
            <a:endParaRPr kumimoji="1" lang="en-US" altLang="ja-JP" sz="2800" b="1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・あとで使うので，</a:t>
            </a:r>
            <a:r>
              <a:rPr kumimoji="1" lang="en-US" altLang="ja-JP" sz="2800" dirty="0">
                <a:solidFill>
                  <a:prstClr val="black"/>
                </a:solidFill>
                <a:latin typeface="+mn-ea"/>
              </a:rPr>
              <a:t>Excel </a:t>
            </a: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は</a:t>
            </a:r>
            <a:endParaRPr kumimoji="1" lang="en-US" altLang="ja-JP" sz="2800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終了しないで，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そのままにしておく</a:t>
            </a:r>
          </a:p>
        </p:txBody>
      </p:sp>
    </p:spTree>
    <p:extLst>
      <p:ext uri="{BB962C8B-B14F-4D97-AF65-F5344CB8AC3E}">
        <p14:creationId xmlns:p14="http://schemas.microsoft.com/office/powerpoint/2010/main" val="243455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Office 365 </a:t>
            </a:r>
            <a:r>
              <a:rPr lang="ja-JP" altLang="en-US" sz="2400" dirty="0"/>
              <a:t>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乱数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Excel</a:t>
            </a:r>
            <a:r>
              <a:rPr lang="ja-JP" altLang="en-US" sz="2400" dirty="0"/>
              <a:t>の乱数の機能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乱数とシミュレーション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円周率を求める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到着間隔を分析する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B00D69-357A-462F-8826-5848EFBB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2DB7D8-EA50-468E-8C4F-45B075CF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352" y="790852"/>
            <a:ext cx="5634024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いままでのまとめ</a:t>
            </a:r>
            <a:endParaRPr lang="en-US" altLang="ja-JP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セル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A1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から </a:t>
            </a:r>
            <a:r>
              <a:rPr lang="en-US" altLang="ja-JP" sz="2400" b="1" dirty="0" err="1">
                <a:solidFill>
                  <a:prstClr val="black"/>
                </a:solidFill>
                <a:latin typeface="メイリオ" panose="020B0604030504040204" pitchFamily="50" charset="-128"/>
              </a:rPr>
              <a:t>A100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	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-1</a:t>
            </a:r>
            <a:r>
              <a:rPr lang="en-US" altLang="ja-JP" sz="2400" b="1" dirty="0">
                <a:solidFill>
                  <a:srgbClr val="003366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以上</a:t>
            </a:r>
            <a:r>
              <a:rPr lang="ja-JP" altLang="en-US" sz="2400" b="1" dirty="0">
                <a:solidFill>
                  <a:srgbClr val="003366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1</a:t>
            </a:r>
            <a:r>
              <a:rPr lang="en-US" altLang="ja-JP" sz="2400" b="1" dirty="0">
                <a:solidFill>
                  <a:srgbClr val="003366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未満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の乱数の式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	</a:t>
            </a: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=RAND() 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* 2 - 1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	</a:t>
            </a:r>
            <a:endParaRPr lang="ja-JP" altLang="en-US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4F5F3E-DC46-4E4C-B1F0-F5229742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8E6887-5B2D-46D9-AD04-00E278847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790852"/>
            <a:ext cx="1832586" cy="44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0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6306" y="1122363"/>
            <a:ext cx="8753582" cy="23876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7-4 </a:t>
            </a:r>
            <a:r>
              <a:rPr lang="ja-JP" altLang="en-US" sz="4000" dirty="0"/>
              <a:t>乱数とシミュレーション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599881-7543-A786-D338-7CDB86A15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089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r="25546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ランダム性を含む現象のシミュレーション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交通流，天候，金融，物理現象など，ランダム性を持つ現象を</a:t>
            </a:r>
            <a:r>
              <a:rPr lang="ja-JP" altLang="en-US" sz="2400" b="1" dirty="0"/>
              <a:t>デジタル上で再現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→　現象の理解，意思決定のサポート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乱数とシミュレーション①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8888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r="108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モンテカルロシミュレーション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乱数を利用して</a:t>
            </a:r>
            <a:r>
              <a:rPr kumimoji="1" lang="ja-JP" altLang="en-US" sz="2400" b="1" dirty="0"/>
              <a:t>ランダムな試行を繰り返し</a:t>
            </a:r>
            <a:r>
              <a:rPr kumimoji="1" lang="ja-JP" altLang="en-US" sz="2400" dirty="0"/>
              <a:t>，統計的な</a:t>
            </a:r>
            <a:r>
              <a:rPr kumimoji="1" lang="ja-JP" altLang="en-US" sz="2400" b="1" dirty="0"/>
              <a:t>結果を得る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→　不確実性を考慮した意思決定，近似解の算出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乱数とシミュレーション②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1126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6306" y="1122363"/>
            <a:ext cx="8753582" cy="23876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7-5 </a:t>
            </a:r>
            <a:r>
              <a:rPr lang="ja-JP" altLang="en-US" sz="4000" dirty="0"/>
              <a:t>円周率を求める</a:t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599881-7543-A786-D338-7CDB86A15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753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836520-946A-B9DE-F1A5-3C26FCD4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744126" cy="8356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モンテカルロシミュレーションによる円周率の算出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3BA2BC-F15C-5575-59E9-8A19AFAF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5662"/>
            <a:ext cx="8461208" cy="53258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モンテカルロシミュレーションによる円周率の算出は、</a:t>
            </a:r>
            <a:r>
              <a:rPr kumimoji="1" lang="ja-JP" altLang="en-US" b="1" dirty="0"/>
              <a:t>一様分布の乱数</a:t>
            </a:r>
            <a:r>
              <a:rPr kumimoji="1" lang="ja-JP" altLang="en-US" dirty="0"/>
              <a:t>を使用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kumimoji="1" lang="ja-JP" altLang="en-US" b="1" dirty="0"/>
              <a:t>ランダムに点</a:t>
            </a:r>
            <a:r>
              <a:rPr kumimoji="1" lang="ja-JP" altLang="en-US" dirty="0"/>
              <a:t>を生成</a:t>
            </a:r>
          </a:p>
          <a:p>
            <a:pPr marL="0" indent="0">
              <a:buNone/>
            </a:pPr>
            <a:r>
              <a:rPr kumimoji="1" lang="ja-JP" altLang="en-US" dirty="0"/>
              <a:t>②①で打った点が</a:t>
            </a:r>
            <a:r>
              <a:rPr kumimoji="1" lang="ja-JP" altLang="en-US" b="1" dirty="0"/>
              <a:t>円の内部に入るかどうか</a:t>
            </a:r>
            <a:r>
              <a:rPr kumimoji="1" lang="ja-JP" altLang="en-US" dirty="0"/>
              <a:t>を判定</a:t>
            </a:r>
          </a:p>
          <a:p>
            <a:pPr marL="0" indent="0">
              <a:buNone/>
            </a:pPr>
            <a:r>
              <a:rPr kumimoji="1" lang="ja-JP" altLang="en-US" dirty="0"/>
              <a:t>③</a:t>
            </a:r>
            <a:r>
              <a:rPr kumimoji="1" lang="ja-JP" altLang="en-US" b="1" dirty="0"/>
              <a:t>円内に入った点の数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全体の点の数で割る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④③から，</a:t>
            </a:r>
            <a:r>
              <a:rPr kumimoji="1" lang="ja-JP" altLang="en-US" dirty="0"/>
              <a:t>円の面積を算出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⑤④から，円周率を算出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乱数</a:t>
            </a:r>
            <a:r>
              <a:rPr kumimoji="1" lang="ja-JP" altLang="en-US" dirty="0"/>
              <a:t>を使って，</a:t>
            </a:r>
            <a:r>
              <a:rPr kumimoji="1" lang="ja-JP" altLang="en-US" b="1" dirty="0"/>
              <a:t>ランダム</a:t>
            </a:r>
            <a:r>
              <a:rPr lang="ja-JP" altLang="en-US" b="1" dirty="0"/>
              <a:t>に</a:t>
            </a:r>
            <a:r>
              <a:rPr kumimoji="1" lang="ja-JP" altLang="en-US" b="1" dirty="0"/>
              <a:t>点を生成</a:t>
            </a:r>
            <a:r>
              <a:rPr kumimoji="1" lang="ja-JP" altLang="en-US" dirty="0"/>
              <a:t>し、円周率を求めていく。得られる結果は</a:t>
            </a:r>
            <a:r>
              <a:rPr kumimoji="1" lang="ja-JP" altLang="en-US" b="1" dirty="0"/>
              <a:t>近似的な値</a:t>
            </a:r>
            <a:r>
              <a:rPr kumimoji="1" lang="ja-JP" altLang="en-US" dirty="0"/>
              <a:t>であり、</a:t>
            </a:r>
            <a:r>
              <a:rPr kumimoji="1" lang="ja-JP" altLang="en-US" b="1" dirty="0"/>
              <a:t>乱数の数を増やす</a:t>
            </a:r>
            <a:r>
              <a:rPr kumimoji="1" lang="ja-JP" altLang="en-US" dirty="0"/>
              <a:t>ことでより正確な結果に近づけることができる。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6061EF-9FE3-6CDC-C8A1-945248C3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487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72C0-56FC-F5B0-7071-F0F2B1F5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1D350C-83B8-A454-E8FA-39CC5EE2D4E7}"/>
              </a:ext>
            </a:extLst>
          </p:cNvPr>
          <p:cNvSpPr/>
          <p:nvPr/>
        </p:nvSpPr>
        <p:spPr>
          <a:xfrm>
            <a:off x="808521" y="1400477"/>
            <a:ext cx="3898232" cy="39174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DBC226-1DB7-C4FA-2001-EC6B2D8CC72A}"/>
              </a:ext>
            </a:extLst>
          </p:cNvPr>
          <p:cNvSpPr txBox="1"/>
          <p:nvPr/>
        </p:nvSpPr>
        <p:spPr>
          <a:xfrm>
            <a:off x="5176911" y="2429173"/>
            <a:ext cx="3416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縦２，横２の四角形</a:t>
            </a:r>
            <a:endParaRPr kumimoji="1" lang="en-US" altLang="ja-JP" sz="2800" dirty="0"/>
          </a:p>
          <a:p>
            <a:r>
              <a:rPr kumimoji="1" lang="ja-JP" altLang="en-US" sz="2800" dirty="0"/>
              <a:t>面積は４</a:t>
            </a:r>
          </a:p>
        </p:txBody>
      </p:sp>
    </p:spTree>
    <p:extLst>
      <p:ext uri="{BB962C8B-B14F-4D97-AF65-F5344CB8AC3E}">
        <p14:creationId xmlns:p14="http://schemas.microsoft.com/office/powerpoint/2010/main" val="1094964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72C0-56FC-F5B0-7071-F0F2B1F5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1D350C-83B8-A454-E8FA-39CC5EE2D4E7}"/>
              </a:ext>
            </a:extLst>
          </p:cNvPr>
          <p:cNvSpPr/>
          <p:nvPr/>
        </p:nvSpPr>
        <p:spPr>
          <a:xfrm>
            <a:off x="808521" y="1400477"/>
            <a:ext cx="3898232" cy="39174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DBC226-1DB7-C4FA-2001-EC6B2D8CC72A}"/>
              </a:ext>
            </a:extLst>
          </p:cNvPr>
          <p:cNvSpPr txBox="1"/>
          <p:nvPr/>
        </p:nvSpPr>
        <p:spPr>
          <a:xfrm>
            <a:off x="5176911" y="2429173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半径１の円</a:t>
            </a:r>
            <a:endParaRPr kumimoji="1" lang="en-US" altLang="ja-JP" sz="2800" dirty="0"/>
          </a:p>
          <a:p>
            <a:r>
              <a:rPr kumimoji="1" lang="ja-JP" altLang="en-US" sz="2800" dirty="0"/>
              <a:t>面積＝円周率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44DD135-3671-B839-148A-69D146758C99}"/>
              </a:ext>
            </a:extLst>
          </p:cNvPr>
          <p:cNvSpPr/>
          <p:nvPr/>
        </p:nvSpPr>
        <p:spPr>
          <a:xfrm>
            <a:off x="808522" y="1386038"/>
            <a:ext cx="3898232" cy="3931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781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72C0-56FC-F5B0-7071-F0F2B1F5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1D350C-83B8-A454-E8FA-39CC5EE2D4E7}"/>
              </a:ext>
            </a:extLst>
          </p:cNvPr>
          <p:cNvSpPr/>
          <p:nvPr/>
        </p:nvSpPr>
        <p:spPr>
          <a:xfrm>
            <a:off x="808521" y="1400477"/>
            <a:ext cx="3898232" cy="39174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DBC226-1DB7-C4FA-2001-EC6B2D8CC72A}"/>
              </a:ext>
            </a:extLst>
          </p:cNvPr>
          <p:cNvSpPr txBox="1"/>
          <p:nvPr/>
        </p:nvSpPr>
        <p:spPr>
          <a:xfrm>
            <a:off x="5176911" y="2429173"/>
            <a:ext cx="37753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正方形の中でランダム</a:t>
            </a:r>
            <a:endParaRPr kumimoji="1" lang="en-US" altLang="ja-JP" sz="2800" dirty="0"/>
          </a:p>
          <a:p>
            <a:r>
              <a:rPr kumimoji="1" lang="ja-JP" altLang="en-US" sz="2800" dirty="0"/>
              <a:t>に点を生成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→</a:t>
            </a:r>
            <a:endParaRPr kumimoji="1" lang="en-US" altLang="ja-JP" sz="2800" dirty="0"/>
          </a:p>
          <a:p>
            <a:r>
              <a:rPr kumimoji="1" lang="ja-JP" altLang="en-US" sz="2800" dirty="0"/>
              <a:t>内側に点が入る確率は</a:t>
            </a:r>
            <a:endParaRPr kumimoji="1" lang="en-US" altLang="ja-JP" sz="2800" dirty="0"/>
          </a:p>
          <a:p>
            <a:r>
              <a:rPr kumimoji="1" lang="ja-JP" altLang="en-US" sz="2800" dirty="0"/>
              <a:t>円周率／４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44DD135-3671-B839-148A-69D146758C99}"/>
              </a:ext>
            </a:extLst>
          </p:cNvPr>
          <p:cNvSpPr/>
          <p:nvPr/>
        </p:nvSpPr>
        <p:spPr>
          <a:xfrm>
            <a:off x="808522" y="1386038"/>
            <a:ext cx="3898232" cy="3931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849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モンテカルロシミュレーション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円周率の算出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762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7-1 Office</a:t>
            </a:r>
            <a:r>
              <a:rPr lang="ja-JP" altLang="en-US" dirty="0"/>
              <a:t> </a:t>
            </a:r>
            <a:r>
              <a:rPr lang="en-US" altLang="ja-JP" dirty="0"/>
              <a:t>365</a:t>
            </a:r>
            <a:r>
              <a:rPr lang="ja-JP" altLang="en-US" dirty="0"/>
              <a:t> 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06EE8F-4EB5-0984-133B-7529F1776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0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6874" y="568325"/>
            <a:ext cx="8053620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から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71" y="2325935"/>
            <a:ext cx="789899" cy="37286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09" y="2325935"/>
            <a:ext cx="789900" cy="37286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047" y="2325935"/>
            <a:ext cx="789900" cy="372866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97575" y="3831149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実行のたびに、違う値になる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（乱数なので、ランダムな値）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176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4E35F68-3066-4A9A-A28D-F32F0029A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28" y="4608124"/>
            <a:ext cx="1375445" cy="13098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散布図の作成手順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12" y="935752"/>
            <a:ext cx="2641146" cy="1566949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162149" y="2812386"/>
            <a:ext cx="4186202" cy="469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　グラフ化したい部分を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008806" y="2686908"/>
            <a:ext cx="425812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602617" y="2571704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500859" y="150274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0221" y="446048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614113" y="4480341"/>
            <a:ext cx="376987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21470" y="6432148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</a:t>
            </a:r>
            <a:endParaRPr kumimoji="1" lang="ja-JP" altLang="en-US" sz="18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60013" y="6270152"/>
            <a:ext cx="442954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27992F4-B37A-4553-A6F1-B78E39516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988" y="3292559"/>
            <a:ext cx="2295702" cy="87045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791177" y="3302435"/>
            <a:ext cx="291901" cy="121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09160" y="3541468"/>
            <a:ext cx="178399" cy="1454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09160" y="3686953"/>
            <a:ext cx="220541" cy="1251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053C848-2FA6-42FE-9779-5E0A0AC41AED}"/>
              </a:ext>
            </a:extLst>
          </p:cNvPr>
          <p:cNvSpPr/>
          <p:nvPr/>
        </p:nvSpPr>
        <p:spPr>
          <a:xfrm>
            <a:off x="2086764" y="4659759"/>
            <a:ext cx="291901" cy="121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886449" y="6240324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散布図が得られる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A94F05-21AF-4CF4-BC23-9B628C835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952" y="584233"/>
            <a:ext cx="3124361" cy="203845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90AB675-8E87-4F30-896D-80D76D78C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726" y="3768404"/>
            <a:ext cx="4102274" cy="2336930"/>
          </a:xfrm>
          <a:prstGeom prst="rect">
            <a:avLst/>
          </a:prstGeom>
        </p:spPr>
      </p:pic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90ADE6E7-658C-40F6-9F56-93A27537A861}"/>
              </a:ext>
            </a:extLst>
          </p:cNvPr>
          <p:cNvSpPr txBox="1">
            <a:spLocks/>
          </p:cNvSpPr>
          <p:nvPr/>
        </p:nvSpPr>
        <p:spPr>
          <a:xfrm>
            <a:off x="1493163" y="4238578"/>
            <a:ext cx="2994545" cy="3173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アプリ版の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32C4066A-E3CD-40DF-984A-0B3FF55BC6F2}"/>
              </a:ext>
            </a:extLst>
          </p:cNvPr>
          <p:cNvSpPr txBox="1">
            <a:spLocks/>
          </p:cNvSpPr>
          <p:nvPr/>
        </p:nvSpPr>
        <p:spPr>
          <a:xfrm>
            <a:off x="1200738" y="5929610"/>
            <a:ext cx="2994545" cy="3173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オンライン版の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17751FB-F25B-4A9E-AAE0-3BEF6831F8D7}"/>
              </a:ext>
            </a:extLst>
          </p:cNvPr>
          <p:cNvSpPr/>
          <p:nvPr/>
        </p:nvSpPr>
        <p:spPr>
          <a:xfrm>
            <a:off x="3175673" y="4717924"/>
            <a:ext cx="178399" cy="1454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13D7C32-10CF-432A-95B0-671283DC97A8}"/>
              </a:ext>
            </a:extLst>
          </p:cNvPr>
          <p:cNvSpPr/>
          <p:nvPr/>
        </p:nvSpPr>
        <p:spPr>
          <a:xfrm>
            <a:off x="2424889" y="5712504"/>
            <a:ext cx="282328" cy="257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080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散布図の種類の選択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581889" y="4106819"/>
            <a:ext cx="1251239" cy="2529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49375FA-B4AD-43C6-9EA4-61C5392357D6}"/>
              </a:ext>
            </a:extLst>
          </p:cNvPr>
          <p:cNvGrpSpPr/>
          <p:nvPr/>
        </p:nvGrpSpPr>
        <p:grpSpPr>
          <a:xfrm>
            <a:off x="370140" y="4480407"/>
            <a:ext cx="8667499" cy="2125074"/>
            <a:chOff x="154656" y="876149"/>
            <a:chExt cx="8667499" cy="2125074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1D1C8A0A-3581-4660-A65C-92F404C9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448" y="876150"/>
              <a:ext cx="5192127" cy="2125073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3407589" y="876149"/>
              <a:ext cx="601120" cy="28187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934184" y="1471456"/>
              <a:ext cx="358026" cy="3354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コンテンツ プレースホルダー 2"/>
            <p:cNvSpPr txBox="1">
              <a:spLocks/>
            </p:cNvSpPr>
            <p:nvPr/>
          </p:nvSpPr>
          <p:spPr>
            <a:xfrm>
              <a:off x="6332541" y="1401045"/>
              <a:ext cx="2489614" cy="36512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散布図を展開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946341" y="1840026"/>
              <a:ext cx="632739" cy="3933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コンテンツ プレースホルダー 2"/>
            <p:cNvSpPr txBox="1">
              <a:spLocks/>
            </p:cNvSpPr>
            <p:nvPr/>
          </p:nvSpPr>
          <p:spPr>
            <a:xfrm>
              <a:off x="3407589" y="2001555"/>
              <a:ext cx="2596169" cy="33543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一番左上の散布図をクリック</a:t>
              </a:r>
            </a:p>
          </p:txBody>
        </p:sp>
        <p:sp>
          <p:nvSpPr>
            <p:cNvPr id="13" name="コンテンツ プレースホルダー 2">
              <a:extLst>
                <a:ext uri="{FF2B5EF4-FFF2-40B4-BE49-F238E27FC236}">
                  <a16:creationId xmlns:a16="http://schemas.microsoft.com/office/drawing/2014/main" id="{E446AA11-5C9C-4229-8703-82FEB9D018AB}"/>
                </a:ext>
              </a:extLst>
            </p:cNvPr>
            <p:cNvSpPr txBox="1">
              <a:spLocks/>
            </p:cNvSpPr>
            <p:nvPr/>
          </p:nvSpPr>
          <p:spPr>
            <a:xfrm>
              <a:off x="154656" y="1938687"/>
              <a:ext cx="2994545" cy="31735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アプリ版の 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Excel 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2AC56C6-C891-4AF6-A623-F0714261CB13}"/>
              </a:ext>
            </a:extLst>
          </p:cNvPr>
          <p:cNvGrpSpPr/>
          <p:nvPr/>
        </p:nvGrpSpPr>
        <p:grpSpPr>
          <a:xfrm>
            <a:off x="162706" y="532001"/>
            <a:ext cx="8270464" cy="3097300"/>
            <a:chOff x="-19093" y="3421270"/>
            <a:chExt cx="8270464" cy="3097300"/>
          </a:xfrm>
        </p:grpSpPr>
        <p:sp>
          <p:nvSpPr>
            <p:cNvPr id="14" name="コンテンツ プレースホルダー 2">
              <a:extLst>
                <a:ext uri="{FF2B5EF4-FFF2-40B4-BE49-F238E27FC236}">
                  <a16:creationId xmlns:a16="http://schemas.microsoft.com/office/drawing/2014/main" id="{D6513A32-7E1A-4F78-B6CA-2B0C0995EBF9}"/>
                </a:ext>
              </a:extLst>
            </p:cNvPr>
            <p:cNvSpPr txBox="1">
              <a:spLocks/>
            </p:cNvSpPr>
            <p:nvPr/>
          </p:nvSpPr>
          <p:spPr>
            <a:xfrm>
              <a:off x="-19093" y="5014675"/>
              <a:ext cx="2994545" cy="31735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オンライン版の 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Excel 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0AADAAF5-00F0-4772-B4FF-2E769E715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0786" y="3588764"/>
              <a:ext cx="2994545" cy="2851822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B18A2E9-B27B-4BBE-8145-FB25BABDD5B5}"/>
                </a:ext>
              </a:extLst>
            </p:cNvPr>
            <p:cNvSpPr/>
            <p:nvPr/>
          </p:nvSpPr>
          <p:spPr>
            <a:xfrm>
              <a:off x="4124304" y="3736166"/>
              <a:ext cx="601120" cy="28187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090792B3-12D1-4CDF-819F-72395A5ED430}"/>
                </a:ext>
              </a:extLst>
            </p:cNvPr>
            <p:cNvSpPr txBox="1">
              <a:spLocks/>
            </p:cNvSpPr>
            <p:nvPr/>
          </p:nvSpPr>
          <p:spPr>
            <a:xfrm>
              <a:off x="4222469" y="3421270"/>
              <a:ext cx="1251239" cy="25293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挿入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594D8A0-D717-45B7-92FF-9E33A27F4F0D}"/>
                </a:ext>
              </a:extLst>
            </p:cNvPr>
            <p:cNvSpPr/>
            <p:nvPr/>
          </p:nvSpPr>
          <p:spPr>
            <a:xfrm>
              <a:off x="6436668" y="3815823"/>
              <a:ext cx="358026" cy="3354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コンテンツ プレースホルダー 2">
              <a:extLst>
                <a:ext uri="{FF2B5EF4-FFF2-40B4-BE49-F238E27FC236}">
                  <a16:creationId xmlns:a16="http://schemas.microsoft.com/office/drawing/2014/main" id="{E8160AB7-089F-41D6-8C33-0C70269F327F}"/>
                </a:ext>
              </a:extLst>
            </p:cNvPr>
            <p:cNvSpPr txBox="1">
              <a:spLocks/>
            </p:cNvSpPr>
            <p:nvPr/>
          </p:nvSpPr>
          <p:spPr>
            <a:xfrm>
              <a:off x="5761757" y="3737647"/>
              <a:ext cx="2489614" cy="36512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散布図を展開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792F4EC-3BED-4659-9C9E-A4E79C0B5CD8}"/>
                </a:ext>
              </a:extLst>
            </p:cNvPr>
            <p:cNvSpPr/>
            <p:nvPr/>
          </p:nvSpPr>
          <p:spPr>
            <a:xfrm>
              <a:off x="4661827" y="6021602"/>
              <a:ext cx="632739" cy="3933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コンテンツ プレースホルダー 2">
              <a:extLst>
                <a:ext uri="{FF2B5EF4-FFF2-40B4-BE49-F238E27FC236}">
                  <a16:creationId xmlns:a16="http://schemas.microsoft.com/office/drawing/2014/main" id="{0CD087E4-A5E4-4E12-A234-CB1A8E548A7F}"/>
                </a:ext>
              </a:extLst>
            </p:cNvPr>
            <p:cNvSpPr txBox="1">
              <a:spLocks/>
            </p:cNvSpPr>
            <p:nvPr/>
          </p:nvSpPr>
          <p:spPr>
            <a:xfrm>
              <a:off x="2123075" y="6183131"/>
              <a:ext cx="2596169" cy="33543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一番左の散布図をクリック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940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0504" y="649565"/>
            <a:ext cx="7970467" cy="3897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② セル </a:t>
            </a:r>
            <a:r>
              <a:rPr lang="en-US" altLang="ja-JP" sz="2400" b="1" dirty="0">
                <a:latin typeface="メイリオ" panose="020B0604030504040204" pitchFamily="50" charset="-128"/>
              </a:rPr>
              <a:t>A1 </a:t>
            </a:r>
            <a:r>
              <a:rPr lang="ja-JP" altLang="en-US" sz="2400" b="1" dirty="0">
                <a:latin typeface="メイリオ" panose="020B0604030504040204" pitchFamily="50" charset="-128"/>
              </a:rPr>
              <a:t>から </a:t>
            </a:r>
            <a:r>
              <a:rPr lang="en-US" altLang="ja-JP" sz="2400" b="1" dirty="0">
                <a:latin typeface="メイリオ" panose="020B0604030504040204" pitchFamily="50" charset="-128"/>
              </a:rPr>
              <a:t>B100 </a:t>
            </a:r>
            <a:r>
              <a:rPr lang="ja-JP" altLang="en-US" sz="2400" b="1" dirty="0" err="1">
                <a:latin typeface="メイリオ" panose="020B0604030504040204" pitchFamily="50" charset="-128"/>
              </a:rPr>
              <a:t>までの</a:t>
            </a:r>
            <a:r>
              <a:rPr lang="ja-JP" altLang="en-US" sz="2400" b="1" dirty="0">
                <a:latin typeface="メイリオ" panose="020B0604030504040204" pitchFamily="50" charset="-128"/>
              </a:rPr>
              <a:t>エリア</a:t>
            </a:r>
            <a:r>
              <a:rPr lang="en-US" altLang="ja-JP" sz="2400" b="1" dirty="0"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メイリオ" panose="020B0604030504040204" pitchFamily="50" charset="-128"/>
              </a:rPr>
              <a:t>を，マウスでドラッグして（範囲選択），散布図を作成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64" y="585184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マウスでドラッグ（範囲選択）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2643475" y="2822898"/>
            <a:ext cx="454686" cy="54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15520" y="5143999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乱数の散布図が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得られる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13" y="2177150"/>
            <a:ext cx="704202" cy="332413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5CCDDEC-8EEA-4D97-A4EC-F28A656B1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881" y="2191217"/>
            <a:ext cx="4493538" cy="27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03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20" y="1552908"/>
            <a:ext cx="5349800" cy="4228067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B8BA1C8D-4908-4CE9-8708-5BC14577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699239" y="2343150"/>
            <a:ext cx="3367454" cy="2629911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11215" y="5090443"/>
            <a:ext cx="6032421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縦の長さ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，横の長さ２の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正方形の中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青い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１０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０個</a:t>
            </a:r>
          </a:p>
        </p:txBody>
      </p:sp>
    </p:spTree>
    <p:extLst>
      <p:ext uri="{BB962C8B-B14F-4D97-AF65-F5344CB8AC3E}">
        <p14:creationId xmlns:p14="http://schemas.microsoft.com/office/powerpoint/2010/main" val="1604294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75114" y="368801"/>
            <a:ext cx="748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③ 中心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(0, 0)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で半径１の円の式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=(A1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A1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+ B1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B1 ) &lt; 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」をセル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2C529A-684D-4CBF-BF12-FAAECAA47C9C}"/>
              </a:ext>
            </a:extLst>
          </p:cNvPr>
          <p:cNvSpPr txBox="1"/>
          <p:nvPr/>
        </p:nvSpPr>
        <p:spPr>
          <a:xfrm>
            <a:off x="442613" y="3252156"/>
            <a:ext cx="819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点が「半径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の円の中にあるか」を調べている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１００個の点全てを調べ，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円の中の点の数が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なら，円の面積は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 * 4 / 100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4084393-3B4F-473F-B4C3-4E3BD8CB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95" y="4613096"/>
            <a:ext cx="2515491" cy="198804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077020D-5619-4963-9049-18952C7795CA}"/>
              </a:ext>
            </a:extLst>
          </p:cNvPr>
          <p:cNvSpPr/>
          <p:nvPr/>
        </p:nvSpPr>
        <p:spPr>
          <a:xfrm>
            <a:off x="1309244" y="5015375"/>
            <a:ext cx="1567519" cy="1222866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18988B-8EE4-4434-A29F-C47B83DF3423}"/>
              </a:ext>
            </a:extLst>
          </p:cNvPr>
          <p:cNvSpPr txBox="1"/>
          <p:nvPr/>
        </p:nvSpPr>
        <p:spPr>
          <a:xfrm>
            <a:off x="239484" y="6409687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縦の長さ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，横の長さ２の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正方形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BD21E1F-1FBA-41D0-8BBC-C98072B2911C}"/>
              </a:ext>
            </a:extLst>
          </p:cNvPr>
          <p:cNvSpPr/>
          <p:nvPr/>
        </p:nvSpPr>
        <p:spPr>
          <a:xfrm>
            <a:off x="1309244" y="5026211"/>
            <a:ext cx="1511012" cy="1222866"/>
          </a:xfrm>
          <a:prstGeom prst="ellipse">
            <a:avLst/>
          </a:prstGeom>
          <a:solidFill>
            <a:schemeClr val="accent4">
              <a:lumMod val="20000"/>
              <a:lumOff val="80000"/>
              <a:alpha val="4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35FF46E-177F-4FEB-8FCC-E711A416D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496" y="1294954"/>
            <a:ext cx="3593302" cy="14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38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86597" y="1047208"/>
            <a:ext cx="8555874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④ セル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の式を，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C100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08" y="2649508"/>
            <a:ext cx="1549370" cy="33081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35" y="2847723"/>
            <a:ext cx="3072089" cy="256485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26411" y="5568328"/>
            <a:ext cx="4852610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青い点が，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円の内側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にあれば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TRUE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4712677" y="3123433"/>
            <a:ext cx="2540977" cy="2013439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13FD2B2A-4B58-4777-81A0-5CC889D5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32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で条件に合致するセルを数える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99543"/>
            <a:ext cx="8461208" cy="1039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</a:rPr>
              <a:t>=</a:t>
            </a:r>
            <a:r>
              <a:rPr lang="en-US" altLang="ja-JP" b="1" dirty="0" err="1">
                <a:latin typeface="メイリオ" panose="020B0604030504040204" pitchFamily="50" charset="-128"/>
              </a:rPr>
              <a:t>COUNTIF</a:t>
            </a:r>
            <a:r>
              <a:rPr lang="en-US" altLang="ja-JP" b="1" dirty="0">
                <a:latin typeface="メイリオ" panose="020B0604030504040204" pitchFamily="50" charset="-128"/>
              </a:rPr>
              <a:t>(</a:t>
            </a:r>
            <a:r>
              <a:rPr lang="en-US" altLang="ja-JP" b="1" dirty="0" err="1">
                <a:solidFill>
                  <a:srgbClr val="C00000"/>
                </a:solidFill>
                <a:latin typeface="メイリオ" panose="020B0604030504040204" pitchFamily="50" charset="-128"/>
              </a:rPr>
              <a:t>C1:C100</a:t>
            </a:r>
            <a:r>
              <a:rPr lang="en-US" altLang="ja-JP" b="1" dirty="0">
                <a:latin typeface="メイリオ" panose="020B0604030504040204" pitchFamily="50" charset="-128"/>
              </a:rPr>
              <a:t>, 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TRUE</a:t>
            </a:r>
            <a:r>
              <a:rPr lang="en-US" altLang="ja-JP" b="1" dirty="0">
                <a:latin typeface="メイリオ" panose="020B0604030504040204" pitchFamily="50" charset="-128"/>
              </a:rPr>
              <a:t>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21321" y="2593891"/>
            <a:ext cx="6470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セルの範囲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C1:C100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の中で，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値が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になっているものを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数える</a:t>
            </a:r>
          </a:p>
        </p:txBody>
      </p:sp>
    </p:spTree>
    <p:extLst>
      <p:ext uri="{BB962C8B-B14F-4D97-AF65-F5344CB8AC3E}">
        <p14:creationId xmlns:p14="http://schemas.microsoft.com/office/powerpoint/2010/main" val="1118151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5263" y="530225"/>
            <a:ext cx="7539038" cy="4543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=COUNTIF(C1:C100, TRUE)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」を書いて，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TRUE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を数える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67256A-F670-4489-806A-E82F28F69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02" y="2174887"/>
            <a:ext cx="4814276" cy="43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4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0650" y="384175"/>
            <a:ext cx="8753475" cy="4543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=C101 * 4 /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」をセル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に書いて，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結果を確認する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　円周率が求まる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円の面積　＝　円周率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×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（半径）</a:t>
            </a:r>
            <a:r>
              <a:rPr kumimoji="1" lang="ja-JP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endParaRPr kumimoji="1" lang="en-US" altLang="ja-JP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baseline="30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ただし，今回は，半径＝１</a:t>
            </a:r>
            <a:endParaRPr kumimoji="1" lang="en-US" altLang="ja-JP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baseline="30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kumimoji="1" lang="ja-JP" altLang="en-US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9BCCDD-34C8-4E8C-BB19-3EBC2C3B5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5" y="3734016"/>
            <a:ext cx="3943037" cy="21455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4109D88-8551-4B14-811C-4EEB6B315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978" y="3738761"/>
            <a:ext cx="4265022" cy="1897454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BA200C5B-8942-4FE6-A69E-2F3F50F514CE}"/>
              </a:ext>
            </a:extLst>
          </p:cNvPr>
          <p:cNvSpPr/>
          <p:nvPr/>
        </p:nvSpPr>
        <p:spPr>
          <a:xfrm>
            <a:off x="4314157" y="4494997"/>
            <a:ext cx="354459" cy="462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30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3BCEE-EA77-4C9B-AE23-56E300AD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05157B-3DFD-4183-A015-D930CD1D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47" y="5736008"/>
            <a:ext cx="8461208" cy="546938"/>
          </a:xfrm>
        </p:spPr>
        <p:txBody>
          <a:bodyPr>
            <a:normAutofit fontScale="62500" lnSpcReduction="20000"/>
          </a:bodyPr>
          <a:lstStyle/>
          <a:p>
            <a:r>
              <a:rPr lang="ja-JP" altLang="ja-JP" dirty="0"/>
              <a:t>パソコンで</a:t>
            </a:r>
            <a:r>
              <a:rPr lang="ja-JP" altLang="ja-JP" b="1" dirty="0"/>
              <a:t>レポートを作成</a:t>
            </a:r>
            <a:r>
              <a:rPr lang="ja-JP" altLang="ja-JP" dirty="0"/>
              <a:t>したり，</a:t>
            </a:r>
            <a:r>
              <a:rPr lang="ja-JP" altLang="ja-JP" b="1" dirty="0"/>
              <a:t>発表</a:t>
            </a:r>
            <a:r>
              <a:rPr lang="ja-JP" altLang="ja-JP" dirty="0"/>
              <a:t>したり，</a:t>
            </a:r>
            <a:r>
              <a:rPr lang="ja-JP" altLang="ja-JP" b="1" dirty="0"/>
              <a:t>データをまとめ</a:t>
            </a:r>
            <a:r>
              <a:rPr lang="ja-JP" altLang="ja-JP" dirty="0"/>
              <a:t>たりで</a:t>
            </a:r>
            <a:r>
              <a:rPr lang="ja-JP" altLang="en-US" dirty="0"/>
              <a:t>便利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FB86DA-C92D-49A2-B448-7744ACF7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13D590F-C2F6-459B-9932-DBDF6BC8923B}"/>
              </a:ext>
            </a:extLst>
          </p:cNvPr>
          <p:cNvSpPr txBox="1">
            <a:spLocks noChangeAspect="1"/>
          </p:cNvSpPr>
          <p:nvPr/>
        </p:nvSpPr>
        <p:spPr>
          <a:xfrm>
            <a:off x="-392992" y="2651285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ワード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文書作成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6CD180-7F7D-40FF-911C-3BEBD8983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2" y="945989"/>
            <a:ext cx="2707371" cy="1576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4BBC00-3420-4BC5-8DAA-FD51AF02F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7" y="931384"/>
            <a:ext cx="2763793" cy="160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A8F2124-F1DD-46C8-A7EE-61129FAF94CC}"/>
              </a:ext>
            </a:extLst>
          </p:cNvPr>
          <p:cNvSpPr txBox="1">
            <a:spLocks noChangeAspect="1"/>
          </p:cNvSpPr>
          <p:nvPr/>
        </p:nvSpPr>
        <p:spPr>
          <a:xfrm>
            <a:off x="2700213" y="2686060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エクセル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表計算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F6E0537-8BEF-4F0E-A4A0-D8148E28B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9" y="945989"/>
            <a:ext cx="2720952" cy="1583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CAE9241-F5EC-4960-8A5E-FF3717B9F166}"/>
              </a:ext>
            </a:extLst>
          </p:cNvPr>
          <p:cNvSpPr txBox="1">
            <a:spLocks noChangeAspect="1"/>
          </p:cNvSpPr>
          <p:nvPr/>
        </p:nvSpPr>
        <p:spPr>
          <a:xfrm>
            <a:off x="5712658" y="2663679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パワーポイント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プレゼン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579548-0972-4771-9D1E-055C1ABBC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7" y="3410198"/>
            <a:ext cx="2618220" cy="1524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A9B1E59A-560D-43ED-B018-58B34EC99B6B}"/>
              </a:ext>
            </a:extLst>
          </p:cNvPr>
          <p:cNvSpPr txBox="1">
            <a:spLocks noChangeAspect="1"/>
          </p:cNvSpPr>
          <p:nvPr/>
        </p:nvSpPr>
        <p:spPr>
          <a:xfrm>
            <a:off x="-143829" y="5068237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ワンノート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電子ノート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8AB69F-68B9-4F85-9841-8D934F8A6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97" y="3424966"/>
            <a:ext cx="2370474" cy="1566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A74981A-639D-4C1A-9C07-12BD303F888E}"/>
              </a:ext>
            </a:extLst>
          </p:cNvPr>
          <p:cNvSpPr txBox="1">
            <a:spLocks noChangeAspect="1"/>
          </p:cNvSpPr>
          <p:nvPr/>
        </p:nvSpPr>
        <p:spPr>
          <a:xfrm>
            <a:off x="3312799" y="5090618"/>
            <a:ext cx="4600972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アウトルック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電子メール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42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7-6 </a:t>
            </a:r>
            <a:r>
              <a:rPr lang="ja-JP" altLang="en-US" dirty="0"/>
              <a:t>到着間隔を分析する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933BEB-2A6F-31D2-7FD7-CF5EA1AEE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669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2" r="29622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51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待ち行列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は、複数の要素が順番待ちするもの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待ち行列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は、現実世界での様々な現象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シミュレーション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に利用可能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交通システム、通信ネットワーク、製造ライン、カスタマーサービス（レジの並びなど）の分析，改善</a:t>
            </a:r>
            <a:endParaRPr kumimoji="1" lang="ja-JP" altLang="en-US" sz="2400" dirty="0"/>
          </a:p>
          <a:p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lang="ja-JP" altLang="en-US" dirty="0"/>
              <a:t>待ち行列</a:t>
            </a:r>
          </a:p>
        </p:txBody>
      </p:sp>
    </p:spTree>
    <p:extLst>
      <p:ext uri="{BB962C8B-B14F-4D97-AF65-F5344CB8AC3E}">
        <p14:creationId xmlns:p14="http://schemas.microsoft.com/office/powerpoint/2010/main" val="3847126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3CE18-0CF5-1323-9DBB-3B862FFD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ランダムな到着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8F1275-6F44-0EDE-F5ED-A298BAB64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予測不可能な時間間隔で到着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すること</a:t>
            </a:r>
          </a:p>
          <a:p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店舗の待ち行列では，ふつう，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である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現実世界の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様々なシミュレーションに役立つ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考え方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i="0" dirty="0">
                <a:solidFill>
                  <a:srgbClr val="374151"/>
                </a:solidFill>
                <a:effectLst/>
                <a:latin typeface="Söhne"/>
              </a:rPr>
              <a:t>を考慮した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シミュレーション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により，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現実のシステムの挙動をリアルに再現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でき，システムの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改善や最適化に役立つ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87B18D-FDF5-FF18-08EA-A92E8F65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99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等間隔の到着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847" y="1526874"/>
            <a:ext cx="8753475" cy="37849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</a:rPr>
              <a:t>◆　客が１時間（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６０分</a:t>
            </a:r>
            <a:r>
              <a:rPr kumimoji="1" lang="ja-JP" altLang="en-US" dirty="0">
                <a:latin typeface="メイリオ" panose="020B0604030504040204" pitchFamily="50" charset="-128"/>
              </a:rPr>
              <a:t>）の間に、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１２人</a:t>
            </a:r>
            <a:r>
              <a:rPr kumimoji="1" lang="ja-JP" altLang="en-US" dirty="0">
                <a:latin typeface="メイリオ" panose="020B0604030504040204" pitchFamily="50" charset="-128"/>
              </a:rPr>
              <a:t>来そう！　というとき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838350" y="2988595"/>
            <a:ext cx="1241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066860" y="32116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7743" y="4325574"/>
            <a:ext cx="8362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５分ごとに１人ずつ来る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　現実にはあり得ません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876700" y="2988595"/>
            <a:ext cx="1241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105210" y="32116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972200" y="2988595"/>
            <a:ext cx="1241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200710" y="32116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12969" y="2765871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18253" y="2765727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271345" y="2773507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324437" y="2781287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01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ランダムな到着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950" y="5071423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客は６０分の間に、</a:t>
            </a:r>
            <a:r>
              <a:rPr kumimoji="1" lang="ja-JP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ランダムに到着</a:t>
            </a:r>
            <a:endParaRPr kumimoji="1" lang="en-US" altLang="ja-JP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21809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986328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76773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766695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847" y="1526874"/>
            <a:ext cx="8753475" cy="3784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</a:rPr>
              <a:t>◆　客が１時間（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６０分</a:t>
            </a:r>
            <a:r>
              <a:rPr kumimoji="1" lang="ja-JP" altLang="en-US" dirty="0">
                <a:latin typeface="メイリオ" panose="020B0604030504040204" pitchFamily="50" charset="-128"/>
              </a:rPr>
              <a:t>）の間に、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１２人</a:t>
            </a:r>
            <a:r>
              <a:rPr kumimoji="1" lang="ja-JP" altLang="en-US" dirty="0">
                <a:latin typeface="メイリオ" panose="020B0604030504040204" pitchFamily="50" charset="-128"/>
              </a:rPr>
              <a:t>来そう！　というとき</a:t>
            </a:r>
          </a:p>
        </p:txBody>
      </p:sp>
    </p:spTree>
    <p:extLst>
      <p:ext uri="{BB962C8B-B14F-4D97-AF65-F5344CB8AC3E}">
        <p14:creationId xmlns:p14="http://schemas.microsoft.com/office/powerpoint/2010/main" val="3869860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シミュレーション</a:t>
            </a:r>
            <a:r>
              <a:rPr lang="ja-JP" altLang="en-US" dirty="0"/>
              <a:t>による，</a:t>
            </a:r>
            <a:r>
              <a:rPr lang="ja-JP" altLang="en-US" b="1" dirty="0"/>
              <a:t>仮説の検証</a:t>
            </a:r>
            <a:r>
              <a:rPr lang="ja-JP" altLang="en-US" dirty="0"/>
              <a:t>の例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例えば，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スーパーのレジなどの待ち行列．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意外と，</a:t>
            </a:r>
            <a:r>
              <a:rPr kumimoji="1" lang="ja-JP" altLang="en-US" b="1" dirty="0"/>
              <a:t>私の寸前</a:t>
            </a:r>
            <a:r>
              <a:rPr kumimoji="1" lang="ja-JP" altLang="en-US" dirty="0"/>
              <a:t>に，</a:t>
            </a:r>
            <a:r>
              <a:rPr kumimoji="1" lang="ja-JP" altLang="en-US" b="1" dirty="0"/>
              <a:t>別の人が並ぶ</a:t>
            </a:r>
            <a:r>
              <a:rPr kumimoji="1" lang="ja-JP" altLang="en-US" dirty="0"/>
              <a:t>ことが</a:t>
            </a:r>
            <a:r>
              <a:rPr lang="ja-JP" altLang="en-US" dirty="0"/>
              <a:t>ある．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私の運が悪いのか？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→ </a:t>
            </a:r>
            <a:r>
              <a:rPr lang="en-US" altLang="ja-JP" dirty="0"/>
              <a:t>No</a:t>
            </a:r>
            <a:r>
              <a:rPr lang="ja-JP" altLang="en-US" dirty="0"/>
              <a:t>　このことをシミュレーションで確認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249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待ち行列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ランダムな到着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ランダムな到着での到着間隔を分析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4049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7" y="1038225"/>
            <a:ext cx="7888204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新しく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空白のブック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を作る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以上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60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未満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の乱数の式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=TRUNC( RAND()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* 60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」をセル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に書く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C8DDE762-0141-46CA-8529-C40AAED4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C22A434-27BA-4CE6-8193-78063A13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4" y="2977753"/>
            <a:ext cx="5838633" cy="29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87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7175" y="1057275"/>
            <a:ext cx="852587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客が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１２人来る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という状況をシミュレーションしたい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の式を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92231" y="4692234"/>
            <a:ext cx="5211683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実行のたびに違う値になる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（乱数なので、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ランダム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な値）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60" y="3456799"/>
            <a:ext cx="1308956" cy="3197591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9F5D3B7A-7F64-44CF-9C97-2BB4409E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202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6653" y="965122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</a:t>
            </a:r>
            <a:r>
              <a:rPr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列にあるもの（式）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について，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式の結果の「値」だけ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42445" y="4804928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ドラッグして，範囲選択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022000" y="3033058"/>
            <a:ext cx="506883" cy="496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92420" y="2080783"/>
            <a:ext cx="20313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②右クリック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「コピー」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4460816" y="3029757"/>
            <a:ext cx="506883" cy="496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67248" y="2192416"/>
            <a:ext cx="371580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③値だけを張り付け</a:t>
            </a:r>
            <a:endParaRPr lang="en-US" altLang="ja-JP" sz="2400" b="1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セル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B1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して，「貼り付け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のオプション」の「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タイトル 14">
            <a:extLst>
              <a:ext uri="{FF2B5EF4-FFF2-40B4-BE49-F238E27FC236}">
                <a16:creationId xmlns:a16="http://schemas.microsoft.com/office/drawing/2014/main" id="{29391A7B-9253-4625-97A4-E26A3DDC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4142039-6553-400F-9265-5D9ECE5A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293" y="3894332"/>
            <a:ext cx="3025915" cy="101058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2A555E-5697-4582-9E33-20B0C31A99C0}"/>
              </a:ext>
            </a:extLst>
          </p:cNvPr>
          <p:cNvSpPr txBox="1"/>
          <p:nvPr/>
        </p:nvSpPr>
        <p:spPr>
          <a:xfrm>
            <a:off x="5194323" y="5756186"/>
            <a:ext cx="371580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のバージョンに</a:t>
            </a:r>
            <a:r>
              <a:rPr lang="ja-JP" alt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よっ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ては，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違う場合がある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753948-127A-4BB5-A8F3-75BF20521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54" y="2053072"/>
            <a:ext cx="857749" cy="25898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8B56C17-8747-425A-B6BA-E9DBBAF3D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276" y="3535539"/>
            <a:ext cx="1412948" cy="7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3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90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60352" y="984908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列の値を並べ替えたい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6653" y="4819060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2" y="1959009"/>
            <a:ext cx="1657350" cy="2543175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2434309" y="294574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72931" y="4710901"/>
            <a:ext cx="3653929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A25F6902-131A-479A-981E-FC8B7986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C25B98-066E-4DF1-AD0E-FF6B7BC44FF4}"/>
              </a:ext>
            </a:extLst>
          </p:cNvPr>
          <p:cNvSpPr txBox="1"/>
          <p:nvPr/>
        </p:nvSpPr>
        <p:spPr>
          <a:xfrm>
            <a:off x="4161034" y="2999162"/>
            <a:ext cx="126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続く</a:t>
            </a:r>
          </a:p>
        </p:txBody>
      </p:sp>
    </p:spTree>
    <p:extLst>
      <p:ext uri="{BB962C8B-B14F-4D97-AF65-F5344CB8AC3E}">
        <p14:creationId xmlns:p14="http://schemas.microsoft.com/office/powerpoint/2010/main" val="3387702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4FA6619-8027-4F13-97C0-AD0864AD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477" y="872743"/>
            <a:ext cx="4571659" cy="223887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1870" y="25765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オンライン版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693" y="5092644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382469" y="1262015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931920" y="1477831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2434309" y="294574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4359028" y="3333494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昇順で並べ替え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4068547" y="3263152"/>
            <a:ext cx="4418744" cy="91012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6971" y="4984485"/>
            <a:ext cx="3653929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B4AB765-29E3-4407-980B-BD845EA75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73" y="1694124"/>
            <a:ext cx="2094279" cy="262615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3A49A07-DB75-4B97-A351-847B53363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743" y="4468813"/>
            <a:ext cx="3321221" cy="1089081"/>
          </a:xfrm>
          <a:prstGeom prst="rect">
            <a:avLst/>
          </a:prstGeom>
        </p:spPr>
      </p:pic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8F3BDD89-EDD3-4C21-9478-9C6865FA680D}"/>
              </a:ext>
            </a:extLst>
          </p:cNvPr>
          <p:cNvSpPr txBox="1">
            <a:spLocks/>
          </p:cNvSpPr>
          <p:nvPr/>
        </p:nvSpPr>
        <p:spPr>
          <a:xfrm>
            <a:off x="4528608" y="5867867"/>
            <a:ext cx="4095027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並べ替えのみ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」を選ぶ</a:t>
            </a:r>
          </a:p>
        </p:txBody>
      </p:sp>
      <p:sp>
        <p:nvSpPr>
          <p:cNvPr id="29" name="角丸四角形 25">
            <a:extLst>
              <a:ext uri="{FF2B5EF4-FFF2-40B4-BE49-F238E27FC236}">
                <a16:creationId xmlns:a16="http://schemas.microsoft.com/office/drawing/2014/main" id="{EAA26045-D63A-4864-B389-FBEA68F9B514}"/>
              </a:ext>
            </a:extLst>
          </p:cNvPr>
          <p:cNvSpPr/>
          <p:nvPr/>
        </p:nvSpPr>
        <p:spPr>
          <a:xfrm>
            <a:off x="4360656" y="5721170"/>
            <a:ext cx="4095026" cy="68788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1738D99-BF67-4526-B042-B33260003F9C}"/>
              </a:ext>
            </a:extLst>
          </p:cNvPr>
          <p:cNvSpPr/>
          <p:nvPr/>
        </p:nvSpPr>
        <p:spPr>
          <a:xfrm>
            <a:off x="7134446" y="5077101"/>
            <a:ext cx="770953" cy="298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2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14">
            <a:extLst>
              <a:ext uri="{FF2B5EF4-FFF2-40B4-BE49-F238E27FC236}">
                <a16:creationId xmlns:a16="http://schemas.microsoft.com/office/drawing/2014/main" id="{34440BF6-4C87-4712-8FA1-1BC209751681}"/>
              </a:ext>
            </a:extLst>
          </p:cNvPr>
          <p:cNvSpPr/>
          <p:nvPr/>
        </p:nvSpPr>
        <p:spPr>
          <a:xfrm>
            <a:off x="4955933" y="5916144"/>
            <a:ext cx="4099240" cy="8802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136524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アプリ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版での並べ替え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9571" y="4058065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2566979" y="1674327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45849" y="3949906"/>
            <a:ext cx="3653929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787456F-53E5-45C0-9643-FDC806EB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24" y="639577"/>
            <a:ext cx="1991319" cy="305564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6CDC7FC-3A39-4D18-AC9C-6F5845E1B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450" y="309093"/>
            <a:ext cx="4769242" cy="115908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5EC8CEA-8995-4D90-8C38-F561872E1A98}"/>
              </a:ext>
            </a:extLst>
          </p:cNvPr>
          <p:cNvSpPr/>
          <p:nvPr/>
        </p:nvSpPr>
        <p:spPr>
          <a:xfrm>
            <a:off x="5972968" y="491969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093EA2-90C7-4612-8B45-B2B3B21E6DDE}"/>
              </a:ext>
            </a:extLst>
          </p:cNvPr>
          <p:cNvSpPr/>
          <p:nvPr/>
        </p:nvSpPr>
        <p:spPr>
          <a:xfrm>
            <a:off x="6777568" y="708902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651B06A3-8ACD-4F00-8C42-BE0B6D2E8A21}"/>
              </a:ext>
            </a:extLst>
          </p:cNvPr>
          <p:cNvSpPr txBox="1">
            <a:spLocks/>
          </p:cNvSpPr>
          <p:nvPr/>
        </p:nvSpPr>
        <p:spPr>
          <a:xfrm>
            <a:off x="3460071" y="1867990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19" name="角丸四角形 25">
            <a:extLst>
              <a:ext uri="{FF2B5EF4-FFF2-40B4-BE49-F238E27FC236}">
                <a16:creationId xmlns:a16="http://schemas.microsoft.com/office/drawing/2014/main" id="{8DF83095-8FFB-44E5-AD21-EEDA1DAA8656}"/>
              </a:ext>
            </a:extLst>
          </p:cNvPr>
          <p:cNvSpPr/>
          <p:nvPr/>
        </p:nvSpPr>
        <p:spPr>
          <a:xfrm>
            <a:off x="3326866" y="1736312"/>
            <a:ext cx="5665871" cy="63950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8A6B8408-D69B-479D-937A-2A259A6053EE}"/>
              </a:ext>
            </a:extLst>
          </p:cNvPr>
          <p:cNvSpPr txBox="1">
            <a:spLocks/>
          </p:cNvSpPr>
          <p:nvPr/>
        </p:nvSpPr>
        <p:spPr>
          <a:xfrm>
            <a:off x="5304002" y="4255253"/>
            <a:ext cx="3573739" cy="7272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もし，警告表示が出たら「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」をクリック</a:t>
            </a:r>
          </a:p>
        </p:txBody>
      </p:sp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0119E0EC-E63E-4FC5-BB70-BFC4A2128461}"/>
              </a:ext>
            </a:extLst>
          </p:cNvPr>
          <p:cNvSpPr/>
          <p:nvPr/>
        </p:nvSpPr>
        <p:spPr>
          <a:xfrm>
            <a:off x="5086879" y="4163973"/>
            <a:ext cx="3855592" cy="83976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21AB9F11-9620-464E-A1C3-86D27320B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993" y="2539889"/>
            <a:ext cx="2971645" cy="1575246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E6069B6-FC4A-4E0A-8BE7-B67AF841DB2D}"/>
              </a:ext>
            </a:extLst>
          </p:cNvPr>
          <p:cNvSpPr/>
          <p:nvPr/>
        </p:nvSpPr>
        <p:spPr>
          <a:xfrm>
            <a:off x="6853128" y="3654651"/>
            <a:ext cx="822607" cy="360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21B62AB6-1645-4E58-9796-CC60DC15F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1185" y="5120806"/>
            <a:ext cx="2114550" cy="757238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C4CAE5C-0CC7-431C-A8B6-0736D186DCD2}"/>
              </a:ext>
            </a:extLst>
          </p:cNvPr>
          <p:cNvSpPr/>
          <p:nvPr/>
        </p:nvSpPr>
        <p:spPr>
          <a:xfrm>
            <a:off x="6390217" y="5325383"/>
            <a:ext cx="123067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6AA7FF88-95A9-42E7-9CE3-A85C25D17680}"/>
              </a:ext>
            </a:extLst>
          </p:cNvPr>
          <p:cNvSpPr txBox="1">
            <a:spLocks/>
          </p:cNvSpPr>
          <p:nvPr/>
        </p:nvSpPr>
        <p:spPr>
          <a:xfrm>
            <a:off x="5022571" y="6015697"/>
            <a:ext cx="3984209" cy="721453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最優先されるキー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」に設定して「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546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49452" y="735723"/>
            <a:ext cx="5872273" cy="4832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が，左のようになることを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確認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⑦ 次に，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に次の式を入れる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=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B2-B1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これは，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到着間隔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を求める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 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の式を，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3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「コピー＆貼り付け」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 右クリックメニューが便利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E364A80-3F34-4001-AFD7-15491A2C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92" y="181971"/>
            <a:ext cx="1299620" cy="17455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2A7F17E-F85C-4A09-A0D5-27470FA0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96" y="2283104"/>
            <a:ext cx="2848083" cy="121500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F5CDDE0-46FB-400F-91DF-D38816B9F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61" y="4607591"/>
            <a:ext cx="2132491" cy="21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828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CDFC17F3-3A2A-432A-BC6D-D25158EE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72220" y="1161655"/>
            <a:ext cx="5260744" cy="4623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⑨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確認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６０分の間に　１２人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平均で５分間隔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間隔はばらばら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０，１，２分のような小さな値も，けっこう多い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0367F9-ED4D-4CC4-B66A-6FC71A4F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5" y="1122426"/>
            <a:ext cx="3746362" cy="38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65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327260"/>
            <a:ext cx="6765328" cy="6449098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乱数</a:t>
            </a:r>
            <a:r>
              <a:rPr lang="ja-JP" altLang="en-US" sz="2400" dirty="0"/>
              <a:t>と</a:t>
            </a:r>
            <a:r>
              <a:rPr kumimoji="1" lang="ja-JP" altLang="en-US" sz="2400" dirty="0"/>
              <a:t>はどういうものなのか？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乱数は予測不可能な数であり、コンピュータが生成。シミュレーションで活用され、現実の不確実性やランダム性を再現するために重要。</a:t>
            </a:r>
            <a:endParaRPr kumimoji="1" lang="en-US" altLang="ja-JP" sz="2400" b="1" dirty="0"/>
          </a:p>
          <a:p>
            <a:pPr marL="457200" indent="-457200">
              <a:buFont typeface="+mj-ea"/>
              <a:buAutoNum type="circleNumDbPlain" startAt="2"/>
            </a:pPr>
            <a:r>
              <a:rPr lang="ja-JP" altLang="en-US" sz="2400" dirty="0"/>
              <a:t>シミュレーションにおいて乱数が役に立つ状況は？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乱数を用いたシミュレーションは、モンテカルロシミュレーション（円周率の算出など）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や待ち行列の分析，その他，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交通流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天候、金融などのランダム性を持つ現象を再現し、現象の理解や意思決定のサポートに役立つ。</a:t>
            </a:r>
            <a:endParaRPr lang="en-US" altLang="ja-JP" sz="2400" b="1" dirty="0"/>
          </a:p>
          <a:p>
            <a:pPr marL="457200" indent="-457200">
              <a:buFont typeface="+mj-ea"/>
              <a:buAutoNum type="circleNumDbPlain" startAt="3"/>
            </a:pPr>
            <a:r>
              <a:rPr lang="ja-JP" altLang="en-US" sz="2400" dirty="0"/>
              <a:t>窓口に，ランダムに客が到着する状況で，客と客の到着間隔はどのようになるのか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客と客の到着間隔は予測不可能でバラバラになるが，間隔が短い確率が大きい傾向</a:t>
            </a:r>
            <a:endParaRPr kumimoji="1" lang="en-US" altLang="ja-JP" sz="24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86C7EE-3439-4A74-7E14-E91F25E1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A3CBC1-95D7-D64B-11B8-8C3460CFD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乱数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予測不可能な数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乱数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ゲーム開発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シミュレーション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に活用。ゲームではアイテムの配置や敵の行動をランダムにするために使用。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一様分布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等確率で分布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し、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偏りのない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抽出やイベント発生に利用。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モンテカルロシミュレーション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乱数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を使って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ランダムな試行を繰り返し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、不確実性を考慮した意思決定や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近似解の算出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に活用。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待ち行列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現実世界のシミュレーションに役立つ考え方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。ランダムな到着を考慮したシミュレーションにより、現実のシステムの挙動をリアルに再現。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1B0C81-EFA6-9A61-1D2F-96223C1F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5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/>
              <a:t>Office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462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 </a:t>
            </a:r>
            <a:r>
              <a:rPr lang="en-US" altLang="ja-JP" sz="2400" b="1" dirty="0"/>
              <a:t>Web </a:t>
            </a:r>
            <a:r>
              <a:rPr lang="ja-JP" altLang="en-US" sz="2400" b="1" dirty="0"/>
              <a:t>ブラウザ</a:t>
            </a:r>
            <a:r>
              <a:rPr lang="ja-JP" altLang="en-US" sz="2400" dirty="0"/>
              <a:t>で，次のページを開き，各自の </a:t>
            </a:r>
            <a:r>
              <a:rPr lang="en-US" altLang="ja-JP" sz="2400" b="1" dirty="0"/>
              <a:t>ID 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2248A8-0573-4B70-9DBC-BA56AA3D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23" y="2519159"/>
            <a:ext cx="6262999" cy="3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Office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Web 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kumimoji="1"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60" y="320807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Office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を使いたいときは，</a:t>
            </a:r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94BA56-D481-444B-8B01-29B58F88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447" y="4805579"/>
            <a:ext cx="1360534" cy="2029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32DE7B-7C34-4E34-888B-AD86AFFB6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699" y="4805579"/>
            <a:ext cx="586382" cy="19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0559AE-FDDB-4B16-AFEA-6D947F6201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4" y="4917439"/>
            <a:ext cx="2932430" cy="1572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715C38-7110-4374-9429-1C1191E6374B}"/>
              </a:ext>
            </a:extLst>
          </p:cNvPr>
          <p:cNvSpPr/>
          <p:nvPr/>
        </p:nvSpPr>
        <p:spPr>
          <a:xfrm>
            <a:off x="6670444" y="5612062"/>
            <a:ext cx="2578100" cy="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さまざまなメニュー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3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2949</Words>
  <Application>Microsoft Office PowerPoint</Application>
  <PresentationFormat>画面に合わせる (4:3)</PresentationFormat>
  <Paragraphs>459</Paragraphs>
  <Slides>66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66</vt:i4>
      </vt:variant>
    </vt:vector>
  </HeadingPairs>
  <TitlesOfParts>
    <vt:vector size="78" baseType="lpstr">
      <vt:lpstr>ＭＳ Ｐゴシック</vt:lpstr>
      <vt:lpstr>ＭＳ ゴシック</vt:lpstr>
      <vt:lpstr>Söhne</vt:lpstr>
      <vt:lpstr>Söhne Mono</vt:lpstr>
      <vt:lpstr>メイリオ</vt:lpstr>
      <vt:lpstr>游ゴシック</vt:lpstr>
      <vt:lpstr>游明朝</vt:lpstr>
      <vt:lpstr>Arial</vt:lpstr>
      <vt:lpstr>Calibri</vt:lpstr>
      <vt:lpstr>Segoe UI</vt:lpstr>
      <vt:lpstr>Office テーマ</vt:lpstr>
      <vt:lpstr>1_Office テーマ</vt:lpstr>
      <vt:lpstr>cs-7. 乱数，シミュレーション  </vt:lpstr>
      <vt:lpstr>PowerPoint プレゼンテーション</vt:lpstr>
      <vt:lpstr>アウトライン</vt:lpstr>
      <vt:lpstr>7-1 Office 365 と Excel </vt:lpstr>
      <vt:lpstr>Office 365 の主な機能</vt:lpstr>
      <vt:lpstr>Office 365 の種類</vt:lpstr>
      <vt:lpstr>Office 365 オンライン版で Excel を起動</vt:lpstr>
      <vt:lpstr>Office 365 オンライン版で Excel を起動</vt:lpstr>
      <vt:lpstr>Office 365 オンライン版で Excel を起動</vt:lpstr>
      <vt:lpstr>Office 365 オンライン版で Excel を起動</vt:lpstr>
      <vt:lpstr>Office 365 アプリ版のインストールと  Excel の起動</vt:lpstr>
      <vt:lpstr>Office 365 アプリ版のインストールと  Excel の起動</vt:lpstr>
      <vt:lpstr>Office 365 アプリ版のインストールと  Excel の起動</vt:lpstr>
      <vt:lpstr>Office 365 アプリ版のインストールと  Excel の起動</vt:lpstr>
      <vt:lpstr>Office 365 アプリ版のインストールと  Excel の起動</vt:lpstr>
      <vt:lpstr>7-2 乱数 </vt:lpstr>
      <vt:lpstr>乱数</vt:lpstr>
      <vt:lpstr>乱数の用途</vt:lpstr>
      <vt:lpstr>コンピュータの乱数を活用するために知っておいた方がよいこと　①乱数の分布のバリエーション</vt:lpstr>
      <vt:lpstr>コンピュータの乱数を活用するために知っておいた方がよいこと　②シード</vt:lpstr>
      <vt:lpstr>まとめ</vt:lpstr>
      <vt:lpstr>7-3 Excel の乱数の機能 </vt:lpstr>
      <vt:lpstr>Excel の乱数の機能</vt:lpstr>
      <vt:lpstr>Excel の一様分布の乱数</vt:lpstr>
      <vt:lpstr>Excel で特定の範囲の一様分布の乱数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7-4 乱数とシミュレーション</vt:lpstr>
      <vt:lpstr>乱数とシミュレーション①</vt:lpstr>
      <vt:lpstr>乱数とシミュレーション②</vt:lpstr>
      <vt:lpstr>7-5 円周率を求める </vt:lpstr>
      <vt:lpstr>モンテカルロシミュレーションによる円周率の算出</vt:lpstr>
      <vt:lpstr>PowerPoint プレゼンテーション</vt:lpstr>
      <vt:lpstr>PowerPoint プレゼンテーション</vt:lpstr>
      <vt:lpstr>PowerPoint プレゼンテーション</vt:lpstr>
      <vt:lpstr>演習</vt:lpstr>
      <vt:lpstr>PowerPoint プレゼンテーション</vt:lpstr>
      <vt:lpstr>Excel での散布図の作成手順</vt:lpstr>
      <vt:lpstr>Excel での散布図の種類の選択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Excel で条件に合致するセルを数える</vt:lpstr>
      <vt:lpstr>PowerPoint プレゼンテーション</vt:lpstr>
      <vt:lpstr>PowerPoint プレゼンテーション</vt:lpstr>
      <vt:lpstr>7-6 到着間隔を分析する </vt:lpstr>
      <vt:lpstr>待ち行列</vt:lpstr>
      <vt:lpstr>ランダムな到着</vt:lpstr>
      <vt:lpstr>等間隔の到着</vt:lpstr>
      <vt:lpstr>ランダムな到着</vt:lpstr>
      <vt:lpstr>PowerPoint プレゼンテーション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コンピュータサイエンス</dc:title>
  <dc:creator>kunihiko</dc:creator>
  <cp:lastModifiedBy>金子　邦彦</cp:lastModifiedBy>
  <cp:revision>69</cp:revision>
  <dcterms:created xsi:type="dcterms:W3CDTF">2020-06-03T12:20:31Z</dcterms:created>
  <dcterms:modified xsi:type="dcterms:W3CDTF">2023-06-01T12:53:41Z</dcterms:modified>
</cp:coreProperties>
</file>