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0"/>
  </p:notesMasterIdLst>
  <p:sldIdLst>
    <p:sldId id="544" r:id="rId4"/>
    <p:sldId id="1743" r:id="rId5"/>
    <p:sldId id="696" r:id="rId6"/>
    <p:sldId id="1716" r:id="rId7"/>
    <p:sldId id="1412" r:id="rId8"/>
    <p:sldId id="1413" r:id="rId9"/>
    <p:sldId id="1414" r:id="rId10"/>
    <p:sldId id="1415" r:id="rId11"/>
    <p:sldId id="1416" r:id="rId12"/>
    <p:sldId id="1417" r:id="rId13"/>
    <p:sldId id="1418" r:id="rId14"/>
    <p:sldId id="1717" r:id="rId15"/>
    <p:sldId id="1718" r:id="rId16"/>
    <p:sldId id="1719" r:id="rId17"/>
    <p:sldId id="1720" r:id="rId18"/>
    <p:sldId id="1317" r:id="rId19"/>
    <p:sldId id="964" r:id="rId20"/>
    <p:sldId id="1749" r:id="rId21"/>
    <p:sldId id="1301" r:id="rId22"/>
    <p:sldId id="1302" r:id="rId23"/>
    <p:sldId id="1746" r:id="rId24"/>
    <p:sldId id="1358" r:id="rId25"/>
    <p:sldId id="797" r:id="rId26"/>
    <p:sldId id="947" r:id="rId27"/>
    <p:sldId id="1750" r:id="rId28"/>
    <p:sldId id="1315" r:id="rId29"/>
    <p:sldId id="1316" r:id="rId30"/>
    <p:sldId id="1751" r:id="rId31"/>
    <p:sldId id="950" r:id="rId32"/>
    <p:sldId id="1747" r:id="rId33"/>
    <p:sldId id="1290" r:id="rId34"/>
    <p:sldId id="1748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6" r:id="rId43"/>
    <p:sldId id="358" r:id="rId44"/>
    <p:sldId id="357" r:id="rId45"/>
    <p:sldId id="1721" r:id="rId46"/>
    <p:sldId id="359" r:id="rId47"/>
    <p:sldId id="360" r:id="rId48"/>
    <p:sldId id="361" r:id="rId49"/>
    <p:sldId id="363" r:id="rId50"/>
    <p:sldId id="364" r:id="rId51"/>
    <p:sldId id="366" r:id="rId52"/>
    <p:sldId id="1752" r:id="rId53"/>
    <p:sldId id="1291" r:id="rId54"/>
    <p:sldId id="1753" r:id="rId55"/>
    <p:sldId id="367" r:id="rId56"/>
    <p:sldId id="368" r:id="rId57"/>
    <p:sldId id="369" r:id="rId58"/>
    <p:sldId id="370" r:id="rId59"/>
    <p:sldId id="1285" r:id="rId60"/>
    <p:sldId id="1722" r:id="rId61"/>
    <p:sldId id="371" r:id="rId62"/>
    <p:sldId id="372" r:id="rId63"/>
    <p:sldId id="373" r:id="rId64"/>
    <p:sldId id="1319" r:id="rId65"/>
    <p:sldId id="1318" r:id="rId66"/>
    <p:sldId id="355" r:id="rId67"/>
    <p:sldId id="1744" r:id="rId68"/>
    <p:sldId id="1745" r:id="rId6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27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3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0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32A-5289-4503-8DCE-C252F059251E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4A57-AD64-49E3-B7FB-723923013549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4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0947-7399-4BB4-82A1-0A10E9AE88F4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9AA-A137-485B-B666-3209B7E83828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7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094-E1E1-45A2-AE38-CC6F434BB712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7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161-8B11-489D-BBA9-9AB4735819A3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1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535-DD6E-48DA-B976-5F37DE489A43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72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D8E-EF9C-429C-BD84-C3402FC11295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1C54-1C79-48A4-9D3F-252813369BCB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07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F7CA-F4C5-4012-8325-DB351B1AA56D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35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FD5F-ECEF-413A-B829-BC84D96F64D5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9F9F-6AED-435C-ADAC-25A3F1255557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6DA2-39E2-428A-AC81-6A7A7BA59C8F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8FCF-734B-44E3-A909-1915F5571E8E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9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87EF-1810-4B11-BD52-645B4AC27544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3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F0C7-482B-466D-8B3C-B62F49C54B4A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1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B538-5604-44C5-A7FB-44B0A2550315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4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D8C-90F1-4096-B1D7-F5D4316D4233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66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4437-A2C3-4209-8AB5-A744DDE3F431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3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B19-6F74-44E4-9AF1-F1D4BB986E61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4FEA-7E34-496A-91BB-BD4F14600543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DC6B-5B9B-4AE2-BF98-8F72DB32F36E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7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8B2-C552-4E7E-A23C-DDC195E7AEE9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67-1F4A-4B14-9A1B-CB364A24F3D0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908B-6505-4357-B82B-54EFE1B0C1B5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7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7A5F-8860-44E2-91F3-7F31906235EE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5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6384-F155-4AE0-B2F2-C095EF6F33CE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36" y="1127933"/>
            <a:ext cx="8901196" cy="505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0A04-3E14-47E4-9371-AF7EFF9E66E6}" type="datetime1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65032" y="63700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7370-7F48-49C1-8603-DB37AE8840E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2F30770D-469F-4D05-ADAE-5A3EE7AD5C32}" type="datetime1">
              <a:rPr kumimoji="1" lang="ja-JP" altLang="en-US" smtClean="0"/>
              <a:t>2023/6/8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cs-8. </a:t>
            </a:r>
            <a:r>
              <a:rPr lang="ja-JP" altLang="en-US" sz="4000" dirty="0"/>
              <a:t>表計算ソフトウエアを</a:t>
            </a:r>
            <a:br>
              <a:rPr lang="en-US" altLang="ja-JP" sz="4000" dirty="0"/>
            </a:br>
            <a:r>
              <a:rPr lang="ja-JP" altLang="en-US" sz="4000" dirty="0"/>
              <a:t>用いたデータの扱い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Office 365 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 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」をクリック．メニューで「</a:t>
            </a:r>
            <a:r>
              <a:rPr kumimoji="1" lang="en-US" altLang="ja-JP" sz="2400" b="1" dirty="0"/>
              <a:t>Office 365 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（時間がかかる．通信費用にも注意）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を使うときは，スタートメニューなどで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 </a:t>
            </a:r>
            <a:r>
              <a:rPr lang="ja-JP" altLang="en-US" dirty="0"/>
              <a:t>散布図での色分け，</a:t>
            </a:r>
            <a:br>
              <a:rPr lang="en-US" altLang="ja-JP" dirty="0"/>
            </a:br>
            <a:r>
              <a:rPr lang="ja-JP" altLang="en-US" dirty="0"/>
              <a:t>クラスタ分析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A77E90-A69C-A95A-6EEE-FA570C694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5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AD18F-2D66-4874-A3B8-16215E19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597BD-A694-043C-4D90-45ECD57B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800" dirty="0"/>
              <a:t>では、散布図を見ながら、</a:t>
            </a:r>
            <a:r>
              <a:rPr kumimoji="1" lang="ja-JP" altLang="en-US" sz="2800" b="1" dirty="0"/>
              <a:t>データのパターンやクラスタを観察</a:t>
            </a:r>
            <a:r>
              <a:rPr kumimoji="1" lang="ja-JP" altLang="en-US" sz="2800" dirty="0"/>
              <a:t>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659451-9895-ED2E-6511-38CDE961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14641A-C93F-4C98-A100-BF190978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24" y="2684177"/>
            <a:ext cx="6632784" cy="299892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B2BDD82D-00A7-40A8-9B1A-39EC9A33B479}"/>
              </a:ext>
            </a:extLst>
          </p:cNvPr>
          <p:cNvSpPr/>
          <p:nvPr/>
        </p:nvSpPr>
        <p:spPr>
          <a:xfrm>
            <a:off x="2078665" y="4577316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1AD85B4-0A9A-4777-9A8F-C2FFEFA6C1E3}"/>
              </a:ext>
            </a:extLst>
          </p:cNvPr>
          <p:cNvSpPr/>
          <p:nvPr/>
        </p:nvSpPr>
        <p:spPr>
          <a:xfrm>
            <a:off x="4735033" y="3607981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D71F7C2-75C3-43BC-9648-AB239D959498}"/>
              </a:ext>
            </a:extLst>
          </p:cNvPr>
          <p:cNvSpPr/>
          <p:nvPr/>
        </p:nvSpPr>
        <p:spPr>
          <a:xfrm>
            <a:off x="5780568" y="3014933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27634-DE3C-68E9-FBD5-A89E2FBD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F1EF2-5FA9-4272-1C3C-AF25A7DE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市場セグメンテーション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市場セグメンテーションは、顧客を異なるグループに分割することで市場を理解するプロセス。</a:t>
            </a:r>
          </a:p>
          <a:p>
            <a:pPr lvl="1"/>
            <a:r>
              <a:rPr kumimoji="1" lang="ja-JP" altLang="en-US" dirty="0"/>
              <a:t>クラスタ分析により、顧客の属性、行動、購買パターンなどのデータの分析、効果的なマーケティング戦略の立案やターゲット市場の特定が可能になる。</a:t>
            </a:r>
          </a:p>
          <a:p>
            <a:r>
              <a:rPr kumimoji="1" lang="ja-JP" altLang="en-US" dirty="0"/>
              <a:t>顧客分析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顧客分析は、顧客の行動、嗜好、ニーズを理解し、個別の顧客に合わせたサービスや製品を提供する手法。</a:t>
            </a:r>
          </a:p>
          <a:p>
            <a:pPr lvl="1"/>
            <a:r>
              <a:rPr kumimoji="1" lang="ja-JP" altLang="en-US" dirty="0"/>
              <a:t>クラスタ分析により、顧客グループの特性や傾向を把握し、顧客満足度の向上が可能になる。</a:t>
            </a:r>
          </a:p>
          <a:p>
            <a:r>
              <a:rPr kumimoji="1" lang="ja-JP" altLang="en-US" dirty="0"/>
              <a:t>製品分析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製品分析では、製品の特性、特徴、および顧客の反応を分析。</a:t>
            </a:r>
          </a:p>
          <a:p>
            <a:pPr lvl="1"/>
            <a:r>
              <a:rPr kumimoji="1" lang="ja-JP" altLang="en-US" dirty="0"/>
              <a:t>クラスタ分析により、製品の異なるバージョンや特性に基づいて顧客をグループ分けし、異なる需要や嗜好を持つ顧客についての分析が可能になる。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65EA23-15D1-A0DA-08E0-2193EC84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2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49AD2-6281-4F22-AEF8-0B36D90B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13" y="2454224"/>
            <a:ext cx="4649417" cy="2388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E214DF-A81B-4126-BBB5-BC77C1D8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" y="1216122"/>
            <a:ext cx="3739792" cy="456271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529751" y="4934190"/>
            <a:ext cx="204186" cy="2201446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366823" y="62611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この２列で散布図</a:t>
            </a:r>
          </a:p>
        </p:txBody>
      </p:sp>
    </p:spTree>
    <p:extLst>
      <p:ext uri="{BB962C8B-B14F-4D97-AF65-F5344CB8AC3E}">
        <p14:creationId xmlns:p14="http://schemas.microsoft.com/office/powerpoint/2010/main" val="95559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660966"/>
            <a:ext cx="6765328" cy="5115391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ja-JP" sz="2400" dirty="0"/>
              <a:t>Excel </a:t>
            </a:r>
            <a:r>
              <a:rPr lang="ja-JP" altLang="en-US" sz="2400" dirty="0"/>
              <a:t>を役立つツールとして実感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dirty="0"/>
              <a:t>色付きの散布図の作成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ja-JP" altLang="en-US" sz="2400" dirty="0"/>
              <a:t>絶対参照と相対参照の使い方の理解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の散布図（色分け）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621138" y="3550948"/>
            <a:ext cx="117105" cy="2871298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558270" y="534946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</a:t>
            </a:r>
            <a:r>
              <a:rPr kumimoji="1" lang="ja-JP" altLang="en-US" sz="2400" b="1" dirty="0"/>
              <a:t>４列</a:t>
            </a:r>
            <a:r>
              <a:rPr kumimoji="1" lang="ja-JP" altLang="en-US" sz="2400" dirty="0"/>
              <a:t>で散布図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FBFEA5-DE3A-47E8-A574-60CF069A9D08}"/>
              </a:ext>
            </a:extLst>
          </p:cNvPr>
          <p:cNvSpPr txBox="1"/>
          <p:nvPr/>
        </p:nvSpPr>
        <p:spPr>
          <a:xfrm>
            <a:off x="457445" y="5966749"/>
            <a:ext cx="4651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setosa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列，</a:t>
            </a:r>
            <a:r>
              <a:rPr kumimoji="1" lang="en-US" altLang="ja-JP" sz="2400" dirty="0"/>
              <a:t>versicolor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C</a:t>
            </a:r>
            <a:r>
              <a:rPr kumimoji="1" lang="ja-JP" altLang="en-US" sz="2400" dirty="0"/>
              <a:t>列，</a:t>
            </a:r>
            <a:endParaRPr kumimoji="1" lang="en-US" altLang="ja-JP" sz="2400" dirty="0"/>
          </a:p>
          <a:p>
            <a:r>
              <a:rPr kumimoji="1" lang="en-US" altLang="ja-JP" sz="2400" dirty="0"/>
              <a:t>virginica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D</a:t>
            </a:r>
            <a:r>
              <a:rPr kumimoji="1" lang="ja-JP" altLang="en-US" sz="2400" dirty="0"/>
              <a:t>列（</a:t>
            </a:r>
            <a:r>
              <a:rPr kumimoji="1" lang="ja-JP" altLang="en-US" sz="2400" b="1" dirty="0"/>
              <a:t>違う列</a:t>
            </a:r>
            <a:r>
              <a:rPr kumimoji="1" lang="ja-JP" altLang="en-US" sz="24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4E07C9-E0F7-4B78-BF01-BC59CC76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64" y="2615065"/>
            <a:ext cx="4438607" cy="20068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552138-0B32-4F86-869B-71AFA2C5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970"/>
            <a:ext cx="3886184" cy="28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58F48-F115-000E-7999-84E198C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色付き散布図を用いたクラスタ分析手順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5CFEEB-61DF-6893-D0BD-139E2F47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データの準備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散布図での色分けのための準備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異なる色を設定するために、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色を変えたいデータを別の列に移動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するなどの操作を行う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散布図の作成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データを選択し、「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挿入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」タブから「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」を選択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散布図の観察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色の違いに注目しながら、データのパターンやクラスタの傾向を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観察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分析結果からの考察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特性や特徴を視覚的に見ていく。違う色のデータの分布の相違点などを分析し、適切な結論や洞察を得る。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F8232E-EE62-8F28-F821-8B28D15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55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並べ替え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散布図での色分け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クラスタ分析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Titanic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998" y="67858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タイタニック号のデータ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救出</a:t>
            </a:r>
            <a:r>
              <a:rPr lang="ja-JP" altLang="en-US" dirty="0"/>
              <a:t>、</a:t>
            </a:r>
            <a:r>
              <a:rPr lang="ja-JP" altLang="en-US" b="1" dirty="0"/>
              <a:t>客室種類</a:t>
            </a:r>
            <a:r>
              <a:rPr lang="ja-JP" altLang="en-US" dirty="0"/>
              <a:t>、</a:t>
            </a:r>
            <a:r>
              <a:rPr lang="ja-JP" altLang="en-US" b="1" dirty="0"/>
              <a:t>性別</a:t>
            </a:r>
            <a:r>
              <a:rPr lang="ja-JP" altLang="en-US" dirty="0"/>
              <a:t>、</a:t>
            </a:r>
            <a:r>
              <a:rPr lang="ja-JP" altLang="en-US" b="1" dirty="0"/>
              <a:t>年齢</a:t>
            </a:r>
            <a:r>
              <a:rPr lang="ja-JP" altLang="en-US" dirty="0"/>
              <a:t>、</a:t>
            </a:r>
            <a:r>
              <a:rPr lang="ja-JP" altLang="en-US" b="1" dirty="0"/>
              <a:t>料金</a:t>
            </a:r>
            <a:r>
              <a:rPr lang="ja-JP" altLang="en-US" dirty="0"/>
              <a:t>、</a:t>
            </a:r>
            <a:r>
              <a:rPr lang="ja-JP" altLang="en-US" b="1" dirty="0"/>
              <a:t>家族の有無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1309</a:t>
            </a:r>
            <a:r>
              <a:rPr lang="ja-JP" altLang="en-US" dirty="0"/>
              <a:t>名分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5B46B1-6ED9-4F06-89C0-4BD5270D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8" y="2093118"/>
            <a:ext cx="8176045" cy="43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460B8-2541-49F6-ABF0-28AA9531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D7A8F0-A704-4EAD-8500-D9C0D10E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Titanic </a:t>
            </a:r>
            <a:r>
              <a:rPr kumimoji="1" lang="ja-JP" altLang="en-US" dirty="0"/>
              <a:t>データセットから，</a:t>
            </a:r>
            <a:r>
              <a:rPr kumimoji="1" lang="ja-JP" altLang="en-US" b="1" dirty="0"/>
              <a:t>救出 </a:t>
            </a:r>
            <a:r>
              <a:rPr kumimoji="1" lang="en-US" altLang="ja-JP" b="1" dirty="0"/>
              <a:t>(survived)</a:t>
            </a:r>
            <a:r>
              <a:rPr kumimoji="1" lang="ja-JP" altLang="en-US" dirty="0" err="1"/>
              <a:t>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年齢 </a:t>
            </a:r>
            <a:r>
              <a:rPr kumimoji="1" lang="en-US" altLang="ja-JP" b="1" dirty="0"/>
              <a:t>(age)</a:t>
            </a:r>
            <a:r>
              <a:rPr kumimoji="1" lang="ja-JP" altLang="en-US" dirty="0" err="1"/>
              <a:t>，</a:t>
            </a:r>
            <a:r>
              <a:rPr kumimoji="1" lang="ja-JP" altLang="en-US" b="1" dirty="0"/>
              <a:t>料金 </a:t>
            </a:r>
            <a:r>
              <a:rPr kumimoji="1" lang="en-US" altLang="ja-JP" b="1" dirty="0"/>
              <a:t>(fare) 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だけを</a:t>
            </a:r>
            <a:r>
              <a:rPr kumimoji="1" lang="ja-JP" altLang="en-US" b="1" dirty="0"/>
              <a:t>抜き出し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868FE-BE52-486B-BED8-74C5768A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72AEB5-72F6-424D-B819-8A0E243D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10" y="2214341"/>
            <a:ext cx="2619510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DD2BDE-D0A6-6DE8-FA31-0048FE7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63826B-1BD9-D671-9E49-865A9D7B287A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884606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② 救出が </a:t>
            </a:r>
            <a:r>
              <a:rPr lang="en-US" altLang="ja-JP"/>
              <a:t>0</a:t>
            </a:r>
            <a:r>
              <a:rPr lang="ja-JP" altLang="en-US"/>
              <a:t> の行が</a:t>
            </a:r>
            <a:r>
              <a:rPr lang="ja-JP" altLang="en-US" b="1"/>
              <a:t>先に</a:t>
            </a:r>
            <a:r>
              <a:rPr lang="ja-JP" altLang="en-US"/>
              <a:t>，救出が </a:t>
            </a:r>
            <a:r>
              <a:rPr lang="en-US" altLang="ja-JP"/>
              <a:t>1 </a:t>
            </a:r>
            <a:r>
              <a:rPr lang="ja-JP" altLang="en-US"/>
              <a:t>の行が</a:t>
            </a:r>
            <a:r>
              <a:rPr lang="ja-JP" altLang="en-US" b="1"/>
              <a:t>後に</a:t>
            </a:r>
            <a:r>
              <a:rPr lang="ja-JP" altLang="en-US"/>
              <a:t>来るように</a:t>
            </a:r>
            <a:r>
              <a:rPr lang="ja-JP" altLang="en-US" b="1"/>
              <a:t>並べ替え</a:t>
            </a:r>
            <a:endParaRPr lang="en-US" altLang="ja-JP" b="1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/>
              <a:t>　・</a:t>
            </a:r>
            <a:r>
              <a:rPr lang="en-US" altLang="ja-JP" b="1">
                <a:solidFill>
                  <a:srgbClr val="C00000"/>
                </a:solidFill>
              </a:rPr>
              <a:t>A,</a:t>
            </a:r>
            <a:r>
              <a:rPr lang="ja-JP" altLang="en-US" b="1">
                <a:solidFill>
                  <a:srgbClr val="C00000"/>
                </a:solidFill>
              </a:rPr>
              <a:t> </a:t>
            </a:r>
            <a:r>
              <a:rPr lang="en-US" altLang="ja-JP" b="1">
                <a:solidFill>
                  <a:srgbClr val="C00000"/>
                </a:solidFill>
              </a:rPr>
              <a:t>B,</a:t>
            </a:r>
            <a:r>
              <a:rPr lang="ja-JP" altLang="en-US" b="1">
                <a:solidFill>
                  <a:srgbClr val="C00000"/>
                </a:solidFill>
              </a:rPr>
              <a:t> </a:t>
            </a:r>
            <a:r>
              <a:rPr lang="en-US" altLang="ja-JP" b="1">
                <a:solidFill>
                  <a:srgbClr val="C00000"/>
                </a:solidFill>
              </a:rPr>
              <a:t>C</a:t>
            </a:r>
            <a:r>
              <a:rPr lang="ja-JP" altLang="en-US" b="1">
                <a:solidFill>
                  <a:srgbClr val="C00000"/>
                </a:solidFill>
              </a:rPr>
              <a:t> 列を昇順で並べ替える操作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>
                <a:solidFill>
                  <a:srgbClr val="C00000"/>
                </a:solidFill>
              </a:rPr>
              <a:t>　（このとき，</a:t>
            </a:r>
            <a:r>
              <a:rPr lang="en-US" altLang="ja-JP" b="1">
                <a:solidFill>
                  <a:srgbClr val="C00000"/>
                </a:solidFill>
              </a:rPr>
              <a:t>A </a:t>
            </a:r>
            <a:r>
              <a:rPr lang="ja-JP" altLang="en-US" b="1">
                <a:solidFill>
                  <a:srgbClr val="C00000"/>
                </a:solidFill>
              </a:rPr>
              <a:t>列の値を基準</a:t>
            </a:r>
            <a:r>
              <a:rPr lang="ja-JP" altLang="en-US">
                <a:solidFill>
                  <a:srgbClr val="C00000"/>
                </a:solidFill>
              </a:rPr>
              <a:t>として，</a:t>
            </a:r>
            <a:r>
              <a:rPr lang="ja-JP" altLang="en-US" b="1">
                <a:solidFill>
                  <a:srgbClr val="C00000"/>
                </a:solidFill>
              </a:rPr>
              <a:t>全体を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>
                <a:solidFill>
                  <a:srgbClr val="C00000"/>
                </a:solidFill>
              </a:rPr>
              <a:t>　　並べ替え</a:t>
            </a:r>
            <a:r>
              <a:rPr lang="ja-JP" altLang="en-US">
                <a:solidFill>
                  <a:srgbClr val="C00000"/>
                </a:solidFill>
              </a:rPr>
              <a:t>）</a:t>
            </a:r>
            <a:endParaRPr lang="en-US" altLang="ja-JP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595165-2C76-08DD-0E96-FE89D30A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04" y="3571312"/>
            <a:ext cx="2352796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2A7E37-9364-40EA-A7E5-DF8563BB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10" y="1868773"/>
            <a:ext cx="4677015" cy="317833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lvl="0" indent="0">
              <a:buNone/>
              <a:defRPr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（このとき，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561" y="5921323"/>
            <a:ext cx="223973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29061" y="222645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12094" y="247587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290031" y="359405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81081" y="5493915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148316" y="542659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86839" y="5813164"/>
            <a:ext cx="2239735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0A3085-8A8B-4C58-AEAB-6039BE4A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1" y="1868773"/>
            <a:ext cx="2559182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968858-DE42-43FE-8A63-935CFBA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77" y="1538190"/>
            <a:ext cx="4315047" cy="378161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　（このとき，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697" y="4831692"/>
            <a:ext cx="215212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374257" y="291151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60976" y="4723533"/>
            <a:ext cx="2235844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972035" y="5718863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838831" y="5587185"/>
            <a:ext cx="5195130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63838B-1CC6-4E7D-AF1B-E35C5D8F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9" y="1568924"/>
            <a:ext cx="2619303" cy="266136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776DCE-F960-4A2F-B3BB-8599E4DA624B}"/>
              </a:ext>
            </a:extLst>
          </p:cNvPr>
          <p:cNvSpPr/>
          <p:nvPr/>
        </p:nvSpPr>
        <p:spPr>
          <a:xfrm>
            <a:off x="7328746" y="1855478"/>
            <a:ext cx="773263" cy="346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C99D72-D8B8-431B-8F15-36DE1ADBD7F5}"/>
              </a:ext>
            </a:extLst>
          </p:cNvPr>
          <p:cNvSpPr/>
          <p:nvPr/>
        </p:nvSpPr>
        <p:spPr>
          <a:xfrm>
            <a:off x="6422472" y="2152827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8964E7-9027-3F01-FCDE-D4F6591A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0AAF2D-AD82-A018-0300-ECF486EDC823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616207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③ </a:t>
            </a:r>
            <a:r>
              <a:rPr lang="ja-JP" altLang="en-US" b="1"/>
              <a:t>救出が </a:t>
            </a:r>
            <a:r>
              <a:rPr lang="en-US" altLang="ja-JP" b="1"/>
              <a:t>1</a:t>
            </a:r>
            <a:r>
              <a:rPr lang="ja-JP" altLang="en-US" b="1"/>
              <a:t> の行</a:t>
            </a:r>
            <a:r>
              <a:rPr lang="ja-JP" altLang="en-US"/>
              <a:t>についてのみ，</a:t>
            </a:r>
            <a:r>
              <a:rPr lang="en-US" altLang="ja-JP" b="1"/>
              <a:t>C </a:t>
            </a:r>
            <a:r>
              <a:rPr lang="ja-JP" altLang="en-US" b="1"/>
              <a:t>列</a:t>
            </a:r>
            <a:r>
              <a:rPr lang="ja-JP" altLang="en-US"/>
              <a:t>のデータを </a:t>
            </a:r>
            <a:r>
              <a:rPr lang="en-US" altLang="ja-JP" b="1"/>
              <a:t>D </a:t>
            </a:r>
            <a:r>
              <a:rPr lang="ja-JP" altLang="en-US" b="1"/>
              <a:t>列に</a:t>
            </a:r>
            <a:r>
              <a:rPr lang="ja-JP" altLang="en-US" b="1" u="sng">
                <a:solidFill>
                  <a:srgbClr val="FF0000"/>
                </a:solidFill>
              </a:rPr>
              <a:t>移す</a:t>
            </a:r>
            <a:endParaRPr lang="en-US" altLang="ja-JP" u="sng">
              <a:solidFill>
                <a:srgbClr val="FF0000"/>
              </a:solidFill>
            </a:endParaRPr>
          </a:p>
          <a:p>
            <a:r>
              <a:rPr lang="ja-JP" altLang="en-US" b="1"/>
              <a:t>範囲を選び</a:t>
            </a:r>
            <a:r>
              <a:rPr lang="ja-JP" altLang="en-US"/>
              <a:t>，右クリックメニューで「</a:t>
            </a:r>
            <a:r>
              <a:rPr lang="ja-JP" altLang="en-US" b="1"/>
              <a:t>切り取り</a:t>
            </a:r>
            <a:r>
              <a:rPr lang="ja-JP" altLang="en-US"/>
              <a:t>」</a:t>
            </a:r>
            <a:endParaRPr lang="en-US" altLang="ja-JP"/>
          </a:p>
          <a:p>
            <a:r>
              <a:rPr lang="ja-JP" altLang="en-US"/>
              <a:t>移す先の</a:t>
            </a:r>
            <a:r>
              <a:rPr lang="ja-JP" altLang="en-US" b="1"/>
              <a:t>一番上のセルをクリック</a:t>
            </a:r>
            <a:r>
              <a:rPr lang="ja-JP" altLang="en-US"/>
              <a:t>し，</a:t>
            </a:r>
            <a:r>
              <a:rPr lang="ja-JP" altLang="en-US" b="1"/>
              <a:t>貼り付け</a:t>
            </a:r>
            <a:r>
              <a:rPr lang="ja-JP" altLang="en-US"/>
              <a:t>の操作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/>
          </a:p>
          <a:p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DDCAD9-F6F7-4BBC-2F28-E619058B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32" y="3734656"/>
            <a:ext cx="2443533" cy="2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8CA17-D42D-4F33-AAAA-DD34A10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B81FD-EF72-4512-B374-974A4430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11" y="92261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</a:t>
            </a:r>
            <a:r>
              <a:rPr kumimoji="1" lang="en-US" altLang="ja-JP" dirty="0"/>
              <a:t>B, C, D </a:t>
            </a:r>
            <a:r>
              <a:rPr kumimoji="1" lang="ja-JP" altLang="en-US" dirty="0"/>
              <a:t>列から散布図を作成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範囲選択</a:t>
            </a:r>
            <a:r>
              <a:rPr lang="ja-JP" altLang="en-US" dirty="0"/>
              <a:t>のとき，</a:t>
            </a:r>
            <a:r>
              <a:rPr lang="ja-JP" altLang="en-US" b="1" dirty="0"/>
              <a:t>先頭行</a:t>
            </a:r>
            <a:r>
              <a:rPr lang="ja-JP" altLang="en-US" dirty="0"/>
              <a:t>は</a:t>
            </a:r>
            <a:r>
              <a:rPr lang="ja-JP" altLang="en-US" b="1" dirty="0"/>
              <a:t>選ばない</a:t>
            </a:r>
            <a:r>
              <a:rPr lang="ja-JP" altLang="en-US" dirty="0"/>
              <a:t>ようにする。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２行目からを範囲にする）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EA2A4A-BD75-474D-B5DC-C847BF7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46770-4152-E46B-3107-765CD8DD57A1}"/>
              </a:ext>
            </a:extLst>
          </p:cNvPr>
          <p:cNvSpPr txBox="1"/>
          <p:nvPr/>
        </p:nvSpPr>
        <p:spPr>
          <a:xfrm>
            <a:off x="4568218" y="5935387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オレンジ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（救出された）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は上側に，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青（救出されなかった）は下側に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偏る傾向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があるかもしれない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28374B7-54C3-4B4C-BED7-F8A2007E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233791"/>
            <a:ext cx="3537132" cy="15748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7567DB-AD5D-48F9-96F5-C6B3172FAF3C}"/>
              </a:ext>
            </a:extLst>
          </p:cNvPr>
          <p:cNvSpPr txBox="1"/>
          <p:nvPr/>
        </p:nvSpPr>
        <p:spPr>
          <a:xfrm>
            <a:off x="560585" y="518331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１００人分のデータで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8A31500-3E16-40FD-8604-B0554FC5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49" y="2691142"/>
            <a:ext cx="4454754" cy="24099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05B9B1-5675-40FB-8B38-3281DB248C97}"/>
              </a:ext>
            </a:extLst>
          </p:cNvPr>
          <p:cNvSpPr txBox="1"/>
          <p:nvPr/>
        </p:nvSpPr>
        <p:spPr>
          <a:xfrm>
            <a:off x="5253855" y="510439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８９１人分のデータで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</p:spTree>
    <p:extLst>
      <p:ext uri="{BB962C8B-B14F-4D97-AF65-F5344CB8AC3E}">
        <p14:creationId xmlns:p14="http://schemas.microsoft.com/office/powerpoint/2010/main" val="18176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Office 365 </a:t>
            </a:r>
            <a:r>
              <a:rPr lang="ja-JP" altLang="en-US" sz="2400" dirty="0"/>
              <a:t>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散布図での色分け，クラスタ分析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 </a:t>
            </a:r>
            <a:r>
              <a:rPr lang="ja-JP" altLang="en-US" sz="2400" dirty="0"/>
              <a:t>のルックアップ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絶対参照，相対参照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563DB-5BE9-1D19-1258-767B97AE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79E2F-BB97-C530-3052-43E93466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959841" cy="53331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クラスタ分析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データのパターンやグループを観察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する手法です。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データのパターンやグループを視覚的に理解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することは、データ分析力や問題解決力の向上につながる。</a:t>
            </a:r>
          </a:p>
          <a:p>
            <a:pPr algn="l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クラスタ分析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は市場セグメンテーションや顧客分析など、ビジネス領域で重要な役割を果たしている。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色付き散布図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を使用することで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データを視覚化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し、洞察を得ることが容易になり、他者への伝達力を高まる。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kumimoji="1" lang="en-US" altLang="ja-JP" sz="2400" b="1" dirty="0">
                <a:solidFill>
                  <a:srgbClr val="374151"/>
                </a:solidFill>
                <a:latin typeface="Söhne"/>
              </a:rPr>
              <a:t>Excel</a:t>
            </a:r>
            <a:r>
              <a:rPr kumimoji="1" lang="ja-JP" altLang="en-US" sz="2400" b="1" dirty="0">
                <a:solidFill>
                  <a:srgbClr val="374151"/>
                </a:solidFill>
                <a:latin typeface="Söhne"/>
              </a:rPr>
              <a:t> の活用</a:t>
            </a:r>
            <a:r>
              <a:rPr kumimoji="1" lang="ja-JP" altLang="en-US" sz="2400" dirty="0">
                <a:solidFill>
                  <a:srgbClr val="374151"/>
                </a:solidFill>
                <a:latin typeface="Söhne"/>
              </a:rPr>
              <a:t>は、散布図の作成や結果の解釈など、</a:t>
            </a:r>
            <a:r>
              <a:rPr kumimoji="1" lang="ja-JP" altLang="en-US" sz="2400" b="1" dirty="0">
                <a:solidFill>
                  <a:srgbClr val="374151"/>
                </a:solidFill>
                <a:latin typeface="Söhne"/>
              </a:rPr>
              <a:t>実践的なデータ分析</a:t>
            </a:r>
            <a:r>
              <a:rPr kumimoji="1" lang="ja-JP" altLang="en-US" sz="2400" dirty="0">
                <a:solidFill>
                  <a:srgbClr val="374151"/>
                </a:solidFill>
                <a:latin typeface="Söhne"/>
              </a:rPr>
              <a:t>にも役立つ。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21BD2-35AB-3CFC-053C-C1F3DEB5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80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 Excel </a:t>
            </a:r>
            <a:r>
              <a:rPr lang="ja-JP" altLang="en-US" dirty="0"/>
              <a:t>のルックアップ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412C86-71B2-B26F-A6BE-7FA9D595F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43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 のルックアップ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：他のセルの中から、特定の条件に合致するセルを参照する機能。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8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ルックアップは</a:t>
            </a:r>
            <a:r>
              <a:rPr kumimoji="1" lang="ja-JP" altLang="en-US" dirty="0"/>
              <a:t>なぜ大切なのか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2" y="1461258"/>
            <a:ext cx="2050256" cy="1771650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92384" y="4796041"/>
            <a:ext cx="4613241" cy="7949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2000" b="1" dirty="0"/>
              <a:t>大量のデータの中から必要な情報を正確に見つけ、さまざまに活用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1849796" y="4684993"/>
            <a:ext cx="5472983" cy="117004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Picture 2" descr="コピペ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2" y="2593376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uSqtSH439l8/VRE4uBeZgAI/AAAAAAAAsXM/XAFWOAbyWMg/s800/document_seikyusy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2" y="1385464"/>
            <a:ext cx="2475640" cy="23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83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588001" y="2298699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35043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68300" y="2298699"/>
          <a:ext cx="4902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481431" y="4857716"/>
            <a:ext cx="503214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商品の単価は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に載っている．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その中の正しいもの１つを、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単価フィールドで参照したい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7688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購入リスト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026043" y="2186724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16380" y="2217287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U ターン矢印 13"/>
          <p:cNvSpPr/>
          <p:nvPr/>
        </p:nvSpPr>
        <p:spPr>
          <a:xfrm flipH="1" flipV="1">
            <a:off x="3402623" y="4097236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4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「ルックアップ」で行いたいことの例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6" y="1546788"/>
            <a:ext cx="8901196" cy="50508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AA </a:t>
            </a:r>
            <a:r>
              <a:rPr kumimoji="1" lang="ja-JP" altLang="en-US" dirty="0"/>
              <a:t>さんは、</a:t>
            </a:r>
            <a:r>
              <a:rPr lang="ja-JP" altLang="en-US" dirty="0"/>
              <a:t>みかんを </a:t>
            </a:r>
            <a:r>
              <a:rPr lang="en-US" altLang="ja-JP" dirty="0"/>
              <a:t>3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BB </a:t>
            </a:r>
            <a:r>
              <a:rPr lang="ja-JP" altLang="en-US" dirty="0"/>
              <a:t>さんは、メロンを </a:t>
            </a:r>
            <a:r>
              <a:rPr lang="en-US" altLang="ja-JP" dirty="0"/>
              <a:t>2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CC </a:t>
            </a:r>
            <a:r>
              <a:rPr lang="ja-JP" altLang="en-US" dirty="0"/>
              <a:t>さんは、りんごを </a:t>
            </a:r>
            <a:r>
              <a:rPr lang="en-US" altLang="ja-JP" dirty="0"/>
              <a:t>5</a:t>
            </a:r>
            <a:r>
              <a:rPr lang="ja-JP" altLang="en-US" dirty="0"/>
              <a:t>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1066" y="1769259"/>
            <a:ext cx="3323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AA,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BB,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CC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さんの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値段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が分かる表を作りたい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3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5090747" y="1664494"/>
            <a:ext cx="3774595" cy="1300215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74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" y="5042958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0" y="5037520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80" y="5032081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99" y="5026643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9" y="5021205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4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①　１行目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867293" y="2578676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57629" y="2627057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02797" y="2627057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77000" y="281940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472912" y="3028067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06394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06394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203347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②　２行目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47391" y="3385909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76157" y="3026658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21307" y="3026658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550350" y="3633582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11479" y="3776053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2507" y="472113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09091" y="472113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128886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③　３行目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100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34200" y="2974667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24184" y="3468496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46515" y="3468496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66050" y="327425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30734" y="3613694"/>
            <a:ext cx="4496606" cy="876568"/>
          </a:xfrm>
          <a:prstGeom prst="uturnArrow">
            <a:avLst>
              <a:gd name="adj1" fmla="val 13255"/>
              <a:gd name="adj2" fmla="val 25000"/>
              <a:gd name="adj3" fmla="val 23832"/>
              <a:gd name="adj4" fmla="val 30767"/>
              <a:gd name="adj5" fmla="val 592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94213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9421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416305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065" y="1268318"/>
            <a:ext cx="7354722" cy="38790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◇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参照する手がかり</a:t>
            </a:r>
            <a:r>
              <a:rPr kumimoji="1" lang="ja-JP" altLang="en-US" dirty="0"/>
              <a:t>と</a:t>
            </a:r>
            <a:r>
              <a:rPr lang="ja-JP" altLang="en-US" dirty="0"/>
              <a:t>して、「みかん」、「メロン」、「りんご」の</a:t>
            </a:r>
            <a:r>
              <a:rPr lang="ja-JP" altLang="en-US" b="1" u="sng" dirty="0">
                <a:solidFill>
                  <a:srgbClr val="FF0000"/>
                </a:solidFill>
              </a:rPr>
              <a:t>列</a:t>
            </a:r>
            <a:r>
              <a:rPr lang="ja-JP" altLang="en-US" dirty="0"/>
              <a:t>を使う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/>
              <a:t>◇ </a:t>
            </a:r>
            <a:r>
              <a:rPr lang="ja-JP" altLang="en-US" dirty="0"/>
              <a:t>「みかん」、「りんご」、「メロン」の中から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値を検索</a:t>
            </a:r>
            <a:r>
              <a:rPr kumimoji="1" lang="ja-JP" altLang="en-US" dirty="0"/>
              <a:t>し、</a:t>
            </a:r>
            <a:r>
              <a:rPr lang="ja-JP" altLang="en-US" b="1" u="sng" dirty="0">
                <a:solidFill>
                  <a:srgbClr val="FF0000"/>
                </a:solidFill>
              </a:rPr>
              <a:t>同じ行の別の列にある値</a:t>
            </a:r>
            <a:r>
              <a:rPr lang="ja-JP" altLang="en-US" dirty="0"/>
              <a:t>を参照する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207847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41000" y="3238411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5414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6066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U ターン矢印 10"/>
          <p:cNvSpPr/>
          <p:nvPr/>
        </p:nvSpPr>
        <p:spPr>
          <a:xfrm flipH="1" flipV="1">
            <a:off x="3514752" y="5092874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8-1 Office</a:t>
            </a:r>
            <a:r>
              <a:rPr lang="ja-JP" altLang="en-US" dirty="0"/>
              <a:t> </a:t>
            </a:r>
            <a:r>
              <a:rPr lang="en-US" altLang="ja-JP" dirty="0"/>
              <a:t>365</a:t>
            </a:r>
            <a:r>
              <a:rPr lang="ja-JP" altLang="en-US" dirty="0"/>
              <a:t> 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9" y="4150407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78496"/>
            <a:ext cx="4911839" cy="483105"/>
          </a:xfrm>
          <a:prstGeom prst="wedgeRoundRectCallout">
            <a:avLst>
              <a:gd name="adj1" fmla="val 15676"/>
              <a:gd name="adj2" fmla="val 1720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01707" y="2021480"/>
            <a:ext cx="46185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033" y="5092610"/>
            <a:ext cx="704170" cy="600075"/>
          </a:xfrm>
          <a:prstGeom prst="wedgeRoundRectCallout">
            <a:avLst>
              <a:gd name="adj1" fmla="val -113319"/>
              <a:gd name="adj2" fmla="val -31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20777" y="5184118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3663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のルックアップの式</a:t>
            </a:r>
          </a:p>
        </p:txBody>
      </p:sp>
    </p:spTree>
    <p:extLst>
      <p:ext uri="{BB962C8B-B14F-4D97-AF65-F5344CB8AC3E}">
        <p14:creationId xmlns:p14="http://schemas.microsoft.com/office/powerpoint/2010/main" val="3420064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9" y="3094564"/>
            <a:ext cx="6298176" cy="1160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38989" y="4376234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8" y="4264851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07275"/>
            <a:ext cx="4911839" cy="1107388"/>
          </a:xfrm>
          <a:prstGeom prst="wedgeRoundRectCallout">
            <a:avLst>
              <a:gd name="adj1" fmla="val 18585"/>
              <a:gd name="adj2" fmla="val 1057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5227" y="1907275"/>
            <a:ext cx="4618572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693193" y="5021239"/>
            <a:ext cx="858564" cy="855332"/>
          </a:xfrm>
          <a:prstGeom prst="wedgeRoundRectCallout">
            <a:avLst>
              <a:gd name="adj1" fmla="val -107188"/>
              <a:gd name="adj2" fmla="val 52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78378" y="5028113"/>
            <a:ext cx="646331" cy="967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57695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D2, D3, D4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に入れる、ルックアップの式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2" y="4653327"/>
            <a:ext cx="6310519" cy="1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5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なぜ 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lang="ja-JP" altLang="en-US" dirty="0"/>
              <a:t>を使うのか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6110" y="1316469"/>
            <a:ext cx="6109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自動で検索して、自動で参照するから。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正確（ミスを防ぐことができる）、素早くできる</a:t>
            </a:r>
          </a:p>
        </p:txBody>
      </p:sp>
      <p:sp>
        <p:nvSpPr>
          <p:cNvPr id="5" name="円/楕円 4"/>
          <p:cNvSpPr/>
          <p:nvPr/>
        </p:nvSpPr>
        <p:spPr>
          <a:xfrm>
            <a:off x="3355709" y="4948702"/>
            <a:ext cx="628650" cy="5095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15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ルックアップ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263" y="345005"/>
            <a:ext cx="7886700" cy="5033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705" y="1118666"/>
            <a:ext cx="8378190" cy="8172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Excel </a:t>
            </a:r>
            <a:r>
              <a:rPr lang="ja-JP" altLang="en-US" sz="2400" dirty="0"/>
              <a:t>で、</a:t>
            </a:r>
            <a:r>
              <a:rPr kumimoji="1" lang="ja-JP" altLang="en-US" sz="2400" dirty="0"/>
              <a:t>次のように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を入力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3" y="2223714"/>
            <a:ext cx="8715074" cy="2100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9774" y="4612473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」や「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は、必ず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半角に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4EF076-230F-41AB-9A71-CD1E040B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37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17" y="4875158"/>
            <a:ext cx="4471703" cy="10796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62" y="3181515"/>
            <a:ext cx="5325038" cy="1285669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447045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 </a:t>
            </a:r>
            <a:r>
              <a:rPr lang="en-US" altLang="ja-JP" sz="2400" b="1" dirty="0"/>
              <a:t>D2</a:t>
            </a:r>
            <a:r>
              <a:rPr lang="en-US" altLang="ja-JP" sz="2400" dirty="0"/>
              <a:t> 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713218" y="1505671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74636" y="1416321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0" y="3306241"/>
            <a:ext cx="2651272" cy="8837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1751" y="4230891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3671266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22460" y="3146677"/>
            <a:ext cx="2947737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4403027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　入力して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3703" y="27762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数式バーが便利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464629" y="4749277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797811" y="5327415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4" y="5358798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670583" y="3771534"/>
            <a:ext cx="753641" cy="265702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AA2DC3-BEDE-4A4A-8975-070C903F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448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7" y="3479363"/>
            <a:ext cx="8842067" cy="15962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 </a:t>
            </a:r>
            <a:r>
              <a:rPr lang="en-US" altLang="ja-JP" dirty="0"/>
              <a:t>VLOOKUP</a:t>
            </a:r>
            <a:r>
              <a:rPr lang="ja-JP" altLang="en-US" dirty="0"/>
              <a:t> 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468511" y="3798287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745245" y="3822793"/>
            <a:ext cx="1142526" cy="1149257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14009" y="3680258"/>
            <a:ext cx="2539055" cy="1395372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65085" y="404795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662530" y="204834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63466" y="1984304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64477" y="1978783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</p:cNvCxnSpPr>
          <p:nvPr/>
        </p:nvCxnSpPr>
        <p:spPr>
          <a:xfrm>
            <a:off x="5037679" y="2501201"/>
            <a:ext cx="2920938" cy="124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290607" y="2707696"/>
            <a:ext cx="283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」は，範囲「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列目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という意味</a:t>
            </a:r>
          </a:p>
        </p:txBody>
      </p:sp>
    </p:spTree>
    <p:extLst>
      <p:ext uri="{BB962C8B-B14F-4D97-AF65-F5344CB8AC3E}">
        <p14:creationId xmlns:p14="http://schemas.microsoft.com/office/powerpoint/2010/main" val="146184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 </a:t>
            </a:r>
            <a:r>
              <a:rPr lang="en-US" altLang="ja-JP" dirty="0"/>
              <a:t>VLOOKUP</a:t>
            </a:r>
            <a:r>
              <a:rPr lang="ja-JP" altLang="en-US"/>
              <a:t> 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709104"/>
            <a:ext cx="1593851" cy="1334852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983496" y="5373110"/>
            <a:ext cx="2468150" cy="546145"/>
          </a:xfrm>
          <a:prstGeom prst="wedgeRoundRectCallout">
            <a:avLst>
              <a:gd name="adj1" fmla="val 27406"/>
              <a:gd name="adj2" fmla="val -1116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1102" y="550092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この列の値を参照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3259450" y="5352212"/>
            <a:ext cx="2468150" cy="546145"/>
          </a:xfrm>
          <a:prstGeom prst="wedgeRoundRectCallout">
            <a:avLst>
              <a:gd name="adj1" fmla="val 50224"/>
              <a:gd name="adj2" fmla="val -1064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3590" y="547368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この列の値を検索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3403959" y="3525708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04070" y="366713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90627" y="3666709"/>
            <a:ext cx="3167623" cy="1452451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682797" y="2001168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403959" y="1981652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664523" y="1984558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cxnSpLocks/>
          </p:cNvCxnSpPr>
          <p:nvPr/>
        </p:nvCxnSpPr>
        <p:spPr>
          <a:xfrm>
            <a:off x="5065201" y="2515799"/>
            <a:ext cx="2893416" cy="1231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472521" y="2839298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「みかん」を探せ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40857" y="2733054"/>
            <a:ext cx="2361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」の中の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１列目から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200602" y="2592558"/>
            <a:ext cx="182293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中の２列目の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値を参照</a:t>
            </a:r>
          </a:p>
        </p:txBody>
      </p:sp>
    </p:spTree>
    <p:extLst>
      <p:ext uri="{BB962C8B-B14F-4D97-AF65-F5344CB8AC3E}">
        <p14:creationId xmlns:p14="http://schemas.microsoft.com/office/powerpoint/2010/main" val="3752996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22EE47-F1E1-4402-81D4-17E03DCE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71" y="1346541"/>
            <a:ext cx="4581760" cy="26957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245" y="438211"/>
            <a:ext cx="8753475" cy="69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en-US" altLang="ja-JP" dirty="0"/>
              <a:t> </a:t>
            </a:r>
            <a:r>
              <a:rPr lang="ja-JP" altLang="en-US" dirty="0"/>
              <a:t>セル </a:t>
            </a:r>
            <a:r>
              <a:rPr lang="en-US" altLang="ja-JP" b="1" dirty="0" err="1">
                <a:solidFill>
                  <a:srgbClr val="FF0000"/>
                </a:solidFill>
              </a:rPr>
              <a:t>D2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b="1" dirty="0"/>
              <a:t>式</a:t>
            </a:r>
            <a:r>
              <a:rPr lang="ja-JP" altLang="en-US" dirty="0"/>
              <a:t>を，セル </a:t>
            </a:r>
            <a:r>
              <a:rPr lang="en-US" altLang="ja-JP" b="1" dirty="0" err="1">
                <a:solidFill>
                  <a:srgbClr val="FF0000"/>
                </a:solidFill>
              </a:rPr>
              <a:t>D3</a:t>
            </a:r>
            <a:r>
              <a:rPr lang="en-US" altLang="ja-JP" b="1" dirty="0">
                <a:solidFill>
                  <a:srgbClr val="FF0000"/>
                </a:solidFill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</a:rPr>
              <a:t>D4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に</a:t>
            </a:r>
            <a:r>
              <a:rPr lang="ja-JP" altLang="en-US" b="1" dirty="0"/>
              <a:t>コピー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・まず，セル </a:t>
            </a:r>
            <a:r>
              <a:rPr lang="en-US" altLang="ja-JP" b="1" dirty="0">
                <a:solidFill>
                  <a:srgbClr val="FF0000"/>
                </a:solidFill>
              </a:rPr>
              <a:t>D2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右クリック</a:t>
            </a:r>
            <a:r>
              <a:rPr lang="ja-JP" altLang="en-US" dirty="0"/>
              <a:t>し、</a:t>
            </a:r>
            <a:r>
              <a:rPr lang="ja-JP" altLang="en-US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dirty="0"/>
              <a:t>で「</a:t>
            </a:r>
            <a:r>
              <a:rPr lang="ja-JP" altLang="en-US" b="1" dirty="0"/>
              <a:t>コピー</a:t>
            </a:r>
            <a:r>
              <a:rPr lang="ja-JP" altLang="en-US" dirty="0"/>
              <a:t>」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5419" y="2711415"/>
            <a:ext cx="109766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2703" y="1934227"/>
            <a:ext cx="211453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61245" y="452456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D4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72C35E-F43F-46E9-AB30-A599AF89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8" y="5287005"/>
            <a:ext cx="8361793" cy="12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4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1D8E2F9-05A6-4AD1-8C94-42579BA57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18" y="1932493"/>
            <a:ext cx="8361793" cy="12601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062759"/>
            <a:ext cx="8753475" cy="7876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セル </a:t>
            </a:r>
            <a:r>
              <a:rPr kumimoji="1" lang="en-US" altLang="ja-JP" b="1" dirty="0"/>
              <a:t>D2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D3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D4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の値が </a:t>
            </a:r>
            <a:r>
              <a:rPr kumimoji="1" lang="en-US" altLang="ja-JP" b="1" dirty="0"/>
              <a:t>50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500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100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になっていることを確認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8493" y="2009731"/>
            <a:ext cx="1166671" cy="1265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EFD1B-E69A-64F7-3980-358228D4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01FAF-AD9D-507D-DA0B-9F563190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他のセルの中</a:t>
            </a:r>
            <a:r>
              <a:rPr kumimoji="1" lang="ja-JP" altLang="en-US" sz="2400" dirty="0"/>
              <a:t>から、</a:t>
            </a:r>
            <a:r>
              <a:rPr kumimoji="1" lang="ja-JP" altLang="en-US" sz="2400" b="1" dirty="0"/>
              <a:t>特定の条件に合致するセル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参照</a:t>
            </a:r>
            <a:r>
              <a:rPr kumimoji="1" lang="ja-JP" altLang="en-US" sz="2400" dirty="0"/>
              <a:t>する機能。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例えば、</a:t>
            </a:r>
            <a:r>
              <a:rPr kumimoji="1" lang="ja-JP" altLang="en-US" sz="2400" b="1" dirty="0"/>
              <a:t>購入リスト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商品リスト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データを結びつける</a:t>
            </a:r>
            <a:r>
              <a:rPr kumimoji="1" lang="ja-JP" altLang="en-US" sz="2400" dirty="0"/>
              <a:t>ために、</a:t>
            </a:r>
            <a:r>
              <a:rPr kumimoji="1" lang="ja-JP" altLang="en-US" sz="2400" b="1" dirty="0"/>
              <a:t>ルックアップ</a:t>
            </a:r>
            <a:r>
              <a:rPr kumimoji="1" lang="ja-JP" altLang="en-US" sz="2400" dirty="0"/>
              <a:t>を利用。特定の商品に対応する単価を取得できる。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作業効率の向上、正確さの向上につながる。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9CDC7-D5CC-6C6B-5D9D-072F219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608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 Excel </a:t>
            </a:r>
            <a:r>
              <a:rPr lang="ja-JP" altLang="en-US" dirty="0"/>
              <a:t>の絶対参照，</a:t>
            </a:r>
            <a:br>
              <a:rPr lang="en-US" altLang="ja-JP" dirty="0"/>
            </a:br>
            <a:r>
              <a:rPr lang="ja-JP" altLang="en-US" dirty="0"/>
              <a:t>相対参照，ルックアップ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681F34-29E4-D099-1B1F-997F949FB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215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参照、絶対参照、相対参照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参照元に変更があると、参照先にも即座に反映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。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。コピーしたセルに合わせて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2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相対参照と絶対参照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5032" y="1854018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37207" y="16723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03315" y="188292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973588" y="1854018"/>
            <a:ext cx="1144643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17594" y="2615340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$H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81174" y="261534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3315" y="4081969"/>
            <a:ext cx="533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つけなかったら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</p:spTree>
    <p:extLst>
      <p:ext uri="{BB962C8B-B14F-4D97-AF65-F5344CB8AC3E}">
        <p14:creationId xmlns:p14="http://schemas.microsoft.com/office/powerpoint/2010/main" val="2508744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9BC9A4D-324C-4B43-ACC7-23B67852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7" y="3653148"/>
            <a:ext cx="8495576" cy="18490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5780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セル </a:t>
            </a:r>
            <a:r>
              <a:rPr kumimoji="1" lang="en-US" altLang="ja-JP" sz="2400" b="1" dirty="0"/>
              <a:t>D2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すると、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22713" y="4549766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5786" y="3634716"/>
            <a:ext cx="4425171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6041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7459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58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74E345-B189-485C-B7A1-013285EF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3513059"/>
            <a:ext cx="8864839" cy="192378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253313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② セル </a:t>
            </a:r>
            <a:r>
              <a:rPr kumimoji="1" lang="en-US" altLang="ja-JP" sz="2400" b="1" dirty="0"/>
              <a:t>D3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すると、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1203" y="4779925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00941" y="3547782"/>
            <a:ext cx="440922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414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5556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38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B9330F-9FB9-4C61-845B-5006F5F0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9" y="3490173"/>
            <a:ext cx="8688450" cy="193458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139" y="1619819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セル </a:t>
            </a:r>
            <a:r>
              <a:rPr kumimoji="1" lang="en-US" altLang="ja-JP" sz="2400" b="1" dirty="0"/>
              <a:t>D4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すると、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60653" y="5017544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0830" y="3534295"/>
            <a:ext cx="422644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1031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7173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38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66D07-1269-4845-96D6-9A46F68E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絶対参照と相対参照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BA280F-7EDB-4272-B564-C6A33CA9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。</a:t>
            </a:r>
            <a:r>
              <a:rPr lang="ja-JP" altLang="en-US" sz="2400" dirty="0"/>
              <a:t>セルのコピー＆ペーストでも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位置は固定されている。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相対参照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位置が変わる。</a:t>
            </a:r>
            <a:r>
              <a:rPr lang="ja-JP" altLang="en-US" sz="2400" dirty="0"/>
              <a:t>セルのコピー＆ペーストでは、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dirty="0"/>
              <a:t>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E7B7A-1494-4F0E-8A46-EEB043AF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25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絶対参照と相対参照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7177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7627C6-5A8F-43A9-80F4-E14F7569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8" y="2954866"/>
            <a:ext cx="8825643" cy="1914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278" y="868102"/>
            <a:ext cx="8753475" cy="163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セル </a:t>
            </a:r>
            <a:r>
              <a:rPr lang="en-US" altLang="ja-JP" sz="2400" b="1" dirty="0" err="1"/>
              <a:t>D2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では，セル </a:t>
            </a:r>
            <a:r>
              <a:rPr lang="en-US" altLang="ja-JP" sz="2400" b="1" dirty="0" err="1"/>
              <a:t>B2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を参照している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試しに、セル </a:t>
            </a:r>
            <a:r>
              <a:rPr kumimoji="1" lang="en-US" altLang="ja-JP" sz="2400" b="1" dirty="0" err="1"/>
              <a:t>B2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をダブルクリックしたあと，セル </a:t>
            </a:r>
            <a:r>
              <a:rPr kumimoji="1" lang="en-US" altLang="ja-JP" sz="2400" b="1" dirty="0" err="1"/>
              <a:t>B2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の値を「</a:t>
            </a:r>
            <a:r>
              <a:rPr kumimoji="1" lang="ja-JP" altLang="en-US" sz="2400" b="1" dirty="0"/>
              <a:t>みかん</a:t>
            </a:r>
            <a:r>
              <a:rPr kumimoji="1" lang="ja-JP" altLang="en-US" sz="2400" dirty="0"/>
              <a:t>」から「</a:t>
            </a:r>
            <a:r>
              <a:rPr kumimoji="1" lang="ja-JP" altLang="en-US" sz="2400" b="1" dirty="0"/>
              <a:t>りんご</a:t>
            </a:r>
            <a:r>
              <a:rPr kumimoji="1" lang="ja-JP" altLang="en-US" sz="2400" dirty="0"/>
              <a:t>」に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書き換え</a:t>
            </a:r>
            <a:r>
              <a:rPr kumimoji="1" lang="ja-JP" altLang="en-US" sz="2400" dirty="0"/>
              <a:t>て、</a:t>
            </a:r>
            <a:r>
              <a:rPr kumimoji="1" lang="en-US" altLang="ja-JP" sz="2400" dirty="0"/>
              <a:t>Enter</a:t>
            </a:r>
            <a:r>
              <a:rPr lang="ja-JP" altLang="en-US" sz="2400" dirty="0"/>
              <a:t> キーを押す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35987" y="3902519"/>
            <a:ext cx="1079742" cy="313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917212" y="3698303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99906" y="250302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</p:spTree>
    <p:extLst>
      <p:ext uri="{BB962C8B-B14F-4D97-AF65-F5344CB8AC3E}">
        <p14:creationId xmlns:p14="http://schemas.microsoft.com/office/powerpoint/2010/main" val="7936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51" y="2406443"/>
            <a:ext cx="5542349" cy="131669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718"/>
            <a:ext cx="2660000" cy="8387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781" y="4303096"/>
            <a:ext cx="4448285" cy="10041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602" y="2333813"/>
            <a:ext cx="4791498" cy="1441598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490" y="270668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 </a:t>
            </a:r>
            <a:r>
              <a:rPr lang="en-US" altLang="ja-JP" sz="2400" b="1" dirty="0"/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890198" y="785620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=C2*D2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1616" y="696269"/>
            <a:ext cx="4360758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401" y="3528456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2977760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0294" y="2325396"/>
            <a:ext cx="1075370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3709521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　入力して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61805" y="189102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数式バーが便利</a:t>
            </a:r>
          </a:p>
        </p:txBody>
      </p:sp>
      <p:sp>
        <p:nvSpPr>
          <p:cNvPr id="15" name="下矢印 14"/>
          <p:cNvSpPr/>
          <p:nvPr/>
        </p:nvSpPr>
        <p:spPr>
          <a:xfrm>
            <a:off x="5464629" y="4055771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915626" y="4532702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3" y="4665292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55551" y="2931936"/>
            <a:ext cx="635201" cy="248778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8A8E1A-6CB3-4BDB-86EA-E73557A8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083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07CEDB-8CAE-4960-832A-A69EFEF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65" y="1198437"/>
            <a:ext cx="3492775" cy="233082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91293"/>
            <a:ext cx="8753475" cy="1007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en-US" altLang="ja-JP" sz="2400" dirty="0"/>
              <a:t> </a:t>
            </a:r>
            <a:r>
              <a:rPr lang="ja-JP" altLang="en-US" sz="2400" dirty="0"/>
              <a:t>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式</a:t>
            </a:r>
            <a:r>
              <a:rPr lang="ja-JP" altLang="en-US" sz="2400" dirty="0"/>
              <a:t>を，セル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E3</a:t>
            </a:r>
            <a:r>
              <a:rPr lang="en-US" altLang="ja-JP" sz="2400" b="1" dirty="0">
                <a:solidFill>
                  <a:srgbClr val="FF0000"/>
                </a:solidFill>
              </a:rPr>
              <a:t>, </a:t>
            </a:r>
            <a:r>
              <a:rPr lang="en-US" altLang="ja-JP" sz="2400" b="1" dirty="0" err="1">
                <a:solidFill>
                  <a:srgbClr val="FF0000"/>
                </a:solidFill>
              </a:rPr>
              <a:t>E4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dirty="0"/>
              <a:t>に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・まず，セル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右クリック</a:t>
            </a:r>
            <a:r>
              <a:rPr lang="ja-JP" altLang="en-US" sz="2400" dirty="0"/>
              <a:t>し、</a:t>
            </a:r>
            <a:r>
              <a:rPr lang="ja-JP" altLang="en-US" sz="2400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24885" y="2479083"/>
            <a:ext cx="680367" cy="2738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7059" y="1941107"/>
            <a:ext cx="1663612" cy="2738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95262" y="338930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BA07D1E0-63F5-4C02-B655-EA3C53E7702E}"/>
              </a:ext>
            </a:extLst>
          </p:cNvPr>
          <p:cNvSpPr txBox="1">
            <a:spLocks/>
          </p:cNvSpPr>
          <p:nvPr/>
        </p:nvSpPr>
        <p:spPr>
          <a:xfrm>
            <a:off x="161245" y="3778242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E4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FD654D-6CFA-4E93-BBE8-3BB0F335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65" y="4258121"/>
            <a:ext cx="7298575" cy="15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0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402004"/>
            <a:ext cx="8753475" cy="6929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en-US" altLang="ja-JP" sz="2400" dirty="0"/>
              <a:t> </a:t>
            </a:r>
            <a:r>
              <a:rPr lang="ja-JP" altLang="en-US" sz="2400" dirty="0"/>
              <a:t>合計を確認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81640D-35B5-4816-ADF2-25C8419F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" y="1946436"/>
            <a:ext cx="8435412" cy="182418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B7DD31-6AEC-46E1-B8B5-33B148311271}"/>
              </a:ext>
            </a:extLst>
          </p:cNvPr>
          <p:cNvSpPr/>
          <p:nvPr/>
        </p:nvSpPr>
        <p:spPr>
          <a:xfrm>
            <a:off x="4725603" y="2864363"/>
            <a:ext cx="1110810" cy="782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3F38A7-75EB-4A82-B6D4-3CA03176EEBE}"/>
              </a:ext>
            </a:extLst>
          </p:cNvPr>
          <p:cNvSpPr/>
          <p:nvPr/>
        </p:nvSpPr>
        <p:spPr>
          <a:xfrm>
            <a:off x="878440" y="989358"/>
            <a:ext cx="757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セル </a:t>
            </a:r>
            <a:r>
              <a:rPr lang="en-US" altLang="ja-JP" sz="2400" b="1" dirty="0" err="1"/>
              <a:t>E2</a:t>
            </a:r>
            <a:r>
              <a:rPr kumimoji="1" lang="en-US" altLang="ja-JP" sz="2400" dirty="0"/>
              <a:t>, 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3</a:t>
            </a:r>
            <a:r>
              <a:rPr kumimoji="1" lang="en-US" altLang="ja-JP" sz="2400" dirty="0"/>
              <a:t>, 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4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lang="en-US" altLang="ja-JP" sz="2400" b="1" dirty="0"/>
              <a:t>30</a:t>
            </a:r>
            <a:r>
              <a:rPr kumimoji="1" lang="en-US" altLang="ja-JP" sz="2400" b="1" dirty="0"/>
              <a:t>0</a:t>
            </a:r>
            <a:r>
              <a:rPr kumimoji="1" lang="en-US" altLang="ja-JP" sz="2400" dirty="0"/>
              <a:t>, </a:t>
            </a:r>
            <a:r>
              <a:rPr lang="en-US" altLang="ja-JP" sz="2400" b="1" dirty="0"/>
              <a:t>10</a:t>
            </a:r>
            <a:r>
              <a:rPr kumimoji="1" lang="en-US" altLang="ja-JP" sz="2400" b="1" dirty="0"/>
              <a:t>00</a:t>
            </a:r>
            <a:r>
              <a:rPr kumimoji="1" lang="en-US" altLang="ja-JP" sz="2400" dirty="0"/>
              <a:t>, </a:t>
            </a:r>
            <a:r>
              <a:rPr lang="en-US" altLang="ja-JP" sz="2400" b="1" dirty="0"/>
              <a:t>5</a:t>
            </a:r>
            <a:r>
              <a:rPr kumimoji="1" lang="en-US" altLang="ja-JP" sz="2400" b="1" dirty="0"/>
              <a:t>00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になっている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639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BAF5D8-112A-4CF9-BAA8-08551356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1" y="2760407"/>
            <a:ext cx="8149700" cy="15393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6221"/>
            <a:ext cx="8753475" cy="10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列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商品</a:t>
            </a:r>
            <a:r>
              <a:rPr kumimoji="1" lang="ja-JP" altLang="en-US" sz="2400" dirty="0"/>
              <a:t>を，すべて「</a:t>
            </a:r>
            <a:r>
              <a:rPr kumimoji="1" lang="ja-JP" altLang="en-US" sz="2400" b="1" dirty="0"/>
              <a:t>メロン</a:t>
            </a:r>
            <a:r>
              <a:rPr kumimoji="1" lang="ja-JP" altLang="en-US" sz="2400" dirty="0"/>
              <a:t>」に書き換える．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単価，合計が自動で更新される</a:t>
            </a:r>
            <a:r>
              <a:rPr kumimoji="1" lang="ja-JP" altLang="en-US" sz="2400" dirty="0"/>
              <a:t>ことを確認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38928" y="3138800"/>
            <a:ext cx="1166671" cy="11609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32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br>
              <a:rPr kumimoji="1" lang="en-US" altLang="ja-JP" dirty="0"/>
            </a:br>
            <a:r>
              <a:rPr kumimoji="1" lang="ja-JP" altLang="en-US" sz="2700" dirty="0"/>
              <a:t>余裕のある人は，次のような場合を考えてみる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232553" y="112471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元データ</a:t>
            </a:r>
          </a:p>
        </p:txBody>
      </p:sp>
      <p:sp>
        <p:nvSpPr>
          <p:cNvPr id="5" name="右矢印 4"/>
          <p:cNvSpPr/>
          <p:nvPr/>
        </p:nvSpPr>
        <p:spPr>
          <a:xfrm>
            <a:off x="4272797" y="2538550"/>
            <a:ext cx="351955" cy="7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80727" y="4655766"/>
            <a:ext cx="6028111" cy="192582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626719" y="5261921"/>
            <a:ext cx="3699659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価格のデータ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381830" y="1144936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できあがり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82813"/>
              </p:ext>
            </p:extLst>
          </p:nvPr>
        </p:nvGraphicFramePr>
        <p:xfrm>
          <a:off x="4025052" y="4753861"/>
          <a:ext cx="233849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250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280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400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5207849" y="5136926"/>
            <a:ext cx="1187551" cy="135429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93201" y="5167490"/>
            <a:ext cx="1109874" cy="1323732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823661" y="1562223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806565" y="1900001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25576" y="1900001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4875527" y="1588670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280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6858431" y="1926448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77443" y="1926448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16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327260"/>
            <a:ext cx="6765328" cy="64490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en-US" altLang="ja-JP" sz="2400" dirty="0"/>
              <a:t>Excel </a:t>
            </a:r>
            <a:r>
              <a:rPr lang="ja-JP" altLang="en-US" sz="2400" dirty="0"/>
              <a:t>を役立つツールとして実感</a:t>
            </a:r>
            <a:endParaRPr kumimoji="1" lang="en-US" altLang="ja-JP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Excel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は強力なツールであり、数多くの機能を提供。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Excel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を用いたデータ処理や分析のスキルを身につけることは、大学生にとって重要。</a:t>
            </a:r>
            <a:endParaRPr kumimoji="1" lang="en-US" altLang="ja-JP" sz="2400" b="1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 startAt="2"/>
            </a:pPr>
            <a:r>
              <a:rPr lang="ja-JP" altLang="en-US" sz="2400" dirty="0"/>
              <a:t>色付きの散布図の作成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データを視覚的に把握することが可能になる。それを見ながらデータのパターンや傾向を観察するクラスタ分析ができるようになる。</a:t>
            </a:r>
            <a:endParaRPr lang="en-US" altLang="ja-JP" sz="2400" b="1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 startAt="3"/>
            </a:pPr>
            <a:r>
              <a:rPr lang="ja-JP" altLang="en-US" sz="2400" dirty="0"/>
              <a:t>絶対参照と相対参照の使い方の理解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・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絶対参照ではドル記号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($)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を使い、参照するセルの位置を固定。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・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相対参照ではドル記号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($)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を使わず、コピーしたセルに合わせて参照セルの位置が変わる。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374151"/>
                </a:solidFill>
                <a:latin typeface="Söhne"/>
              </a:rPr>
              <a:t>いずれも、効率的な作業や正確な計算に役立つ。</a:t>
            </a: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79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400" dirty="0"/>
              <a:t>：散布図を見ながら、</a:t>
            </a:r>
            <a:r>
              <a:rPr kumimoji="1" lang="ja-JP" altLang="en-US" sz="2400" b="1" dirty="0"/>
              <a:t>データのパターンやクラスタを観察</a:t>
            </a:r>
            <a:r>
              <a:rPr kumimoji="1" lang="ja-JP" altLang="en-US" sz="2400" dirty="0"/>
              <a:t>する（高度な統計ソフトウェアや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を使用することもある）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：他のセルの中から、特定の条件に合致するセルを参照する機能。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参照元に変更があると、参照先にも即座に反映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。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位置を固定する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。コピーしたセルに合わせて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位置が変わる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3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3199</Words>
  <Application>Microsoft Office PowerPoint</Application>
  <PresentationFormat>画面に合わせる (4:3)</PresentationFormat>
  <Paragraphs>624</Paragraphs>
  <Slides>66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66</vt:i4>
      </vt:variant>
    </vt:vector>
  </HeadingPairs>
  <TitlesOfParts>
    <vt:vector size="79" baseType="lpstr">
      <vt:lpstr>ＭＳ Ｐゴシック</vt:lpstr>
      <vt:lpstr>ＭＳ ゴシック</vt:lpstr>
      <vt:lpstr>Söhne</vt:lpstr>
      <vt:lpstr>メイリオ</vt:lpstr>
      <vt:lpstr>游ゴシック</vt:lpstr>
      <vt:lpstr>游明朝</vt:lpstr>
      <vt:lpstr>Arial</vt:lpstr>
      <vt:lpstr>Calibri</vt:lpstr>
      <vt:lpstr>Inconsolata</vt:lpstr>
      <vt:lpstr>Segoe UI</vt:lpstr>
      <vt:lpstr>Office テーマ</vt:lpstr>
      <vt:lpstr>1_Office テーマ</vt:lpstr>
      <vt:lpstr>2_Office テーマ</vt:lpstr>
      <vt:lpstr>cs-8. 表計算ソフトウエアを 用いたデータの扱い  </vt:lpstr>
      <vt:lpstr>PowerPoint プレゼンテーション</vt:lpstr>
      <vt:lpstr>アウトライン</vt:lpstr>
      <vt:lpstr>8-1 Office 365 と Excel </vt:lpstr>
      <vt:lpstr>Office 365 の主な機能</vt:lpstr>
      <vt:lpstr>Office 365 の種類</vt:lpstr>
      <vt:lpstr>Office 365 オンライン版で Excel を起動</vt:lpstr>
      <vt:lpstr>Office 365 オンライン版で Excel を起動</vt:lpstr>
      <vt:lpstr>Office 365 オンライン版で Excel を起動</vt:lpstr>
      <vt:lpstr>Office 365 オンライン版で Excel を起動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8-2 散布図での色分け， クラスタ分析 </vt:lpstr>
      <vt:lpstr>クラスタ分析</vt:lpstr>
      <vt:lpstr>クラスタ分析の用途</vt:lpstr>
      <vt:lpstr>Excel の散布図</vt:lpstr>
      <vt:lpstr>Excel の散布図（色分け）</vt:lpstr>
      <vt:lpstr>色付き散布図を用いたクラスタ分析手順</vt:lpstr>
      <vt:lpstr>演習</vt:lpstr>
      <vt:lpstr>Titanic データセット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8-3 Excel のルックアップ </vt:lpstr>
      <vt:lpstr>Excel のルックアップ</vt:lpstr>
      <vt:lpstr>ルックアップはなぜ大切なのか</vt:lpstr>
      <vt:lpstr>ルックアップの例</vt:lpstr>
      <vt:lpstr>「ルックアップ」で行いたいことの例</vt:lpstr>
      <vt:lpstr>①　１行目</vt:lpstr>
      <vt:lpstr>②　２行目</vt:lpstr>
      <vt:lpstr>③　３行目</vt:lpstr>
      <vt:lpstr>ルックアップの例</vt:lpstr>
      <vt:lpstr>Excel の VLOOKUP の例</vt:lpstr>
      <vt:lpstr>Excel の VLOOKUP の例</vt:lpstr>
      <vt:lpstr>なぜ Excel の VLOOKUP を使うのか</vt:lpstr>
      <vt:lpstr>演習</vt:lpstr>
      <vt:lpstr>演習</vt:lpstr>
      <vt:lpstr>PowerPoint プレゼンテーション</vt:lpstr>
      <vt:lpstr>Excel の VLOOKUP の使い方の例</vt:lpstr>
      <vt:lpstr>Excel の VLOOKUP の使い方の例</vt:lpstr>
      <vt:lpstr>PowerPoint プレゼンテーション</vt:lpstr>
      <vt:lpstr>PowerPoint プレゼンテーション</vt:lpstr>
      <vt:lpstr>まとめ</vt:lpstr>
      <vt:lpstr>8-4 Excel の絶対参照， 相対参照，ルックアップ </vt:lpstr>
      <vt:lpstr>参照、絶対参照、相対参照</vt:lpstr>
      <vt:lpstr>相対参照と絶対参照</vt:lpstr>
      <vt:lpstr>演習</vt:lpstr>
      <vt:lpstr>PowerPoint プレゼンテーション</vt:lpstr>
      <vt:lpstr>PowerPoint プレゼンテーション</vt:lpstr>
      <vt:lpstr>絶対参照と相対参照</vt:lpstr>
      <vt:lpstr>演習</vt:lpstr>
      <vt:lpstr>演習</vt:lpstr>
      <vt:lpstr>PowerPoint プレゼンテーション</vt:lpstr>
      <vt:lpstr>PowerPoint プレゼンテーション</vt:lpstr>
      <vt:lpstr>PowerPoint プレゼンテーション</vt:lpstr>
      <vt:lpstr>演習</vt:lpstr>
      <vt:lpstr>演習 余裕のある人は，次のような場合を考えてみる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92</cp:revision>
  <dcterms:created xsi:type="dcterms:W3CDTF">2020-06-03T12:20:31Z</dcterms:created>
  <dcterms:modified xsi:type="dcterms:W3CDTF">2023-06-08T14:33:33Z</dcterms:modified>
</cp:coreProperties>
</file>