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948" r:id="rId2"/>
    <p:sldId id="558" r:id="rId3"/>
    <p:sldId id="559" r:id="rId4"/>
    <p:sldId id="560" r:id="rId5"/>
    <p:sldId id="561" r:id="rId6"/>
    <p:sldId id="562" r:id="rId7"/>
    <p:sldId id="563" r:id="rId8"/>
    <p:sldId id="564" r:id="rId9"/>
    <p:sldId id="565" r:id="rId10"/>
    <p:sldId id="566" r:id="rId11"/>
    <p:sldId id="567" r:id="rId12"/>
    <p:sldId id="568" r:id="rId1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6" y="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3841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41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87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105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005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cc/excel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62077" y="1122363"/>
            <a:ext cx="8425981" cy="2387600"/>
          </a:xfrm>
        </p:spPr>
        <p:txBody>
          <a:bodyPr>
            <a:noAutofit/>
          </a:bodyPr>
          <a:lstStyle/>
          <a:p>
            <a:r>
              <a:rPr lang="en-US" altLang="ja-JP" dirty="0"/>
              <a:t>ex-11. Excel </a:t>
            </a:r>
            <a:r>
              <a:rPr lang="ja-JP" altLang="en-US" dirty="0"/>
              <a:t>で </a:t>
            </a:r>
            <a:r>
              <a:rPr lang="en-US" altLang="ja-JP" dirty="0"/>
              <a:t>small</a:t>
            </a:r>
            <a:r>
              <a:rPr lang="ja-JP" altLang="en-US" dirty="0"/>
              <a:t> 関数を用いて，順位からデータを探す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smtClean="0"/>
              <a:t>（</a:t>
            </a:r>
            <a:r>
              <a:rPr lang="en-US" altLang="ja-JP" smtClean="0"/>
              <a:t>Excel </a:t>
            </a:r>
            <a:r>
              <a:rPr lang="ja-JP" altLang="en-US" dirty="0"/>
              <a:t>の使い方）</a:t>
            </a:r>
            <a:endParaRPr lang="en-US" altLang="ja-JP" dirty="0"/>
          </a:p>
          <a:p>
            <a:r>
              <a:rPr lang="en-US" altLang="ja-JP" dirty="0"/>
              <a:t>URL: 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  <a:hlinkClick r:id="rId3"/>
              </a:rPr>
              <a:t>https://www.kkaneko.jp/cc/excel/index.html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222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390525" y="965443"/>
            <a:ext cx="8753475" cy="385967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結果を確認しなさい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334" y="1675616"/>
            <a:ext cx="6696859" cy="4234779"/>
          </a:xfrm>
          <a:prstGeom prst="rect">
            <a:avLst/>
          </a:prstGeom>
        </p:spPr>
      </p:pic>
      <p:sp>
        <p:nvSpPr>
          <p:cNvPr id="4" name="タイトル 3">
            <a:extLst>
              <a:ext uri="{FF2B5EF4-FFF2-40B4-BE49-F238E27FC236}">
                <a16:creationId xmlns:a16="http://schemas.microsoft.com/office/drawing/2014/main" id="{9D4D4D29-BB25-4B0D-A583-C5C44E092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4702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97995" y="946456"/>
            <a:ext cx="7505442" cy="385967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列のデータを次のように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書き換え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て，結果を確認しなさい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851" y="2067649"/>
            <a:ext cx="4338875" cy="3001055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5832737" y="2934351"/>
            <a:ext cx="2608406" cy="170816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１位：　１０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２位：　２０</a:t>
            </a:r>
            <a:endParaRPr kumimoji="1"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３位：　３０，３０</a:t>
            </a:r>
            <a:endParaRPr kumimoji="1"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（同点で２つ）</a:t>
            </a:r>
            <a:endParaRPr kumimoji="1"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５位：　５０</a:t>
            </a:r>
            <a:endParaRPr kumimoji="1"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336806" y="2520246"/>
            <a:ext cx="1338943" cy="253637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ECC8633-0C32-4A87-A9F4-191DF466E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21194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で，順位から，セルを探す</a:t>
            </a:r>
          </a:p>
        </p:txBody>
      </p:sp>
      <p:sp>
        <p:nvSpPr>
          <p:cNvPr id="11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=SMALL(</a:t>
            </a:r>
            <a:r>
              <a:rPr lang="en-US" altLang="ja-JP" dirty="0" err="1"/>
              <a:t>A1:A5</a:t>
            </a:r>
            <a:r>
              <a:rPr lang="en-US" altLang="ja-JP" dirty="0"/>
              <a:t>, 3)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59371" y="2574840"/>
            <a:ext cx="5452134" cy="119686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10000"/>
              </a:lnSpc>
            </a:pPr>
            <a:r>
              <a:rPr lang="ja-JP" altLang="en-US" sz="3300" dirty="0">
                <a:latin typeface="Arial" panose="020B0604020202020204" pitchFamily="34" charset="0"/>
                <a:ea typeface="メイリオ" panose="020B0604030504040204" pitchFamily="50" charset="-128"/>
              </a:rPr>
              <a:t>セルの範囲 </a:t>
            </a:r>
            <a:r>
              <a:rPr lang="en-US" altLang="ja-JP" sz="33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A1:A5</a:t>
            </a:r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3300" dirty="0">
                <a:latin typeface="Arial" panose="020B0604020202020204" pitchFamily="34" charset="0"/>
                <a:ea typeface="メイリオ" panose="020B0604030504040204" pitchFamily="50" charset="-128"/>
              </a:rPr>
              <a:t>の中で</a:t>
            </a:r>
            <a:r>
              <a:rPr lang="ja-JP" altLang="en-US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，</a:t>
            </a:r>
            <a:endParaRPr lang="en-US" altLang="ja-JP" sz="33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順位が</a:t>
            </a:r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 3</a:t>
            </a:r>
            <a:r>
              <a:rPr lang="ja-JP" altLang="en-US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番目</a:t>
            </a:r>
            <a:r>
              <a:rPr lang="ja-JP" altLang="en-US" sz="3300" dirty="0">
                <a:latin typeface="Arial" panose="020B0604020202020204" pitchFamily="34" charset="0"/>
                <a:ea typeface="メイリオ" panose="020B0604030504040204" pitchFamily="50" charset="-128"/>
              </a:rPr>
              <a:t>のものを探す</a:t>
            </a:r>
            <a:endParaRPr kumimoji="1" lang="ja-JP" altLang="en-US" sz="33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8572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 の </a:t>
            </a:r>
            <a:r>
              <a:rPr lang="en-US" altLang="ja-JP" dirty="0"/>
              <a:t>SMALL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元データの例（ばらばらの順番）（＝ソートされていない）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１０　６　２　３　５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924511" y="2296217"/>
            <a:ext cx="4514850" cy="6953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1800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 の </a:t>
            </a:r>
            <a:r>
              <a:rPr lang="en-US" altLang="ja-JP" dirty="0"/>
              <a:t>SMALL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元データの例（ばらばらの順番）（＝ソートされていない）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１０　６　２　３　５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この中で１番目に小さいのは？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２</a:t>
            </a:r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924511" y="2296217"/>
            <a:ext cx="4514850" cy="6953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楕円 5"/>
          <p:cNvSpPr/>
          <p:nvPr/>
        </p:nvSpPr>
        <p:spPr>
          <a:xfrm>
            <a:off x="2731267" y="2203007"/>
            <a:ext cx="901337" cy="8817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1500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 の </a:t>
            </a:r>
            <a:r>
              <a:rPr lang="en-US" altLang="ja-JP" dirty="0"/>
              <a:t>SMALL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元データの例（ばらばらの順番）（＝ソートされていない）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１０　６　２　３　５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この中で２番目に小さいのは？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３</a:t>
            </a:r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924511" y="2296217"/>
            <a:ext cx="4514850" cy="6953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楕円 5"/>
          <p:cNvSpPr/>
          <p:nvPr/>
        </p:nvSpPr>
        <p:spPr>
          <a:xfrm>
            <a:off x="2679069" y="2203007"/>
            <a:ext cx="901337" cy="8817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6973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の </a:t>
            </a:r>
            <a:r>
              <a:rPr lang="en-US" altLang="ja-JP" dirty="0"/>
              <a:t>SMALL </a:t>
            </a:r>
            <a:r>
              <a:rPr lang="ja-JP" altLang="en-US" dirty="0"/>
              <a:t>関数</a:t>
            </a:r>
          </a:p>
        </p:txBody>
      </p:sp>
      <p:sp>
        <p:nvSpPr>
          <p:cNvPr id="11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元データの中から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◆ </a:t>
            </a:r>
            <a:r>
              <a:rPr lang="en-US" altLang="ja-JP" dirty="0"/>
              <a:t>1</a:t>
            </a:r>
            <a:r>
              <a:rPr lang="ja-JP" altLang="en-US" dirty="0"/>
              <a:t>番目に小さいのは？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◆ </a:t>
            </a:r>
            <a:r>
              <a:rPr lang="en-US" altLang="ja-JP" dirty="0"/>
              <a:t>2</a:t>
            </a:r>
            <a:r>
              <a:rPr lang="ja-JP" altLang="en-US" dirty="0"/>
              <a:t>番目に小さいのは？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◆ </a:t>
            </a:r>
            <a:r>
              <a:rPr lang="en-US" altLang="ja-JP" dirty="0"/>
              <a:t>3</a:t>
            </a:r>
            <a:r>
              <a:rPr lang="ja-JP" altLang="en-US" dirty="0"/>
              <a:t>番目に小さいのは？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・・・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これを簡単に行えるのが </a:t>
            </a:r>
            <a:r>
              <a:rPr lang="en-US" altLang="ja-JP" dirty="0"/>
              <a:t>SMALL </a:t>
            </a:r>
            <a:r>
              <a:rPr lang="ja-JP" altLang="en-US" dirty="0"/>
              <a:t>関数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3" name="角丸四角形 2"/>
          <p:cNvSpPr/>
          <p:nvPr/>
        </p:nvSpPr>
        <p:spPr>
          <a:xfrm>
            <a:off x="461919" y="1297504"/>
            <a:ext cx="5061304" cy="2396918"/>
          </a:xfrm>
          <a:prstGeom prst="roundRect">
            <a:avLst/>
          </a:prstGeom>
          <a:noFill/>
          <a:ln w="57150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1259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09" y="2468042"/>
            <a:ext cx="2772220" cy="1729362"/>
          </a:xfrm>
          <a:prstGeom prst="rect">
            <a:avLst/>
          </a:prstGeom>
        </p:spPr>
      </p:pic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次のように操作して，</a:t>
            </a:r>
            <a:endParaRPr lang="en-US" altLang="ja-JP" dirty="0"/>
          </a:p>
          <a:p>
            <a:r>
              <a:rPr lang="ja-JP" altLang="en-US" dirty="0"/>
              <a:t>新しく空白のブックを作りなさい</a:t>
            </a:r>
            <a:endParaRPr lang="en-US" altLang="ja-JP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6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3097" y="2167725"/>
            <a:ext cx="3030967" cy="2329477"/>
          </a:xfrm>
          <a:prstGeom prst="rect">
            <a:avLst/>
          </a:prstGeom>
        </p:spPr>
      </p:pic>
      <p:sp>
        <p:nvSpPr>
          <p:cNvPr id="30" name="正方形/長方形 29"/>
          <p:cNvSpPr/>
          <p:nvPr/>
        </p:nvSpPr>
        <p:spPr>
          <a:xfrm>
            <a:off x="6256159" y="2712401"/>
            <a:ext cx="1232421" cy="97218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726833" y="4841006"/>
            <a:ext cx="2339102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空白のブック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8610" y="4667881"/>
            <a:ext cx="2698175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ファイル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」を</a:t>
            </a:r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クリック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018" y="2395783"/>
            <a:ext cx="611185" cy="32659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3040229" y="3253308"/>
            <a:ext cx="283062" cy="590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7099" y="2468041"/>
            <a:ext cx="2312936" cy="1917761"/>
          </a:xfrm>
          <a:prstGeom prst="rect">
            <a:avLst/>
          </a:prstGeom>
        </p:spPr>
      </p:pic>
      <p:sp>
        <p:nvSpPr>
          <p:cNvPr id="13" name="右矢印 12"/>
          <p:cNvSpPr/>
          <p:nvPr/>
        </p:nvSpPr>
        <p:spPr>
          <a:xfrm>
            <a:off x="5690035" y="3236682"/>
            <a:ext cx="283062" cy="590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35958" y="4667881"/>
            <a:ext cx="1980029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新規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をクリック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3348699" y="3074067"/>
            <a:ext cx="677611" cy="33834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7872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55525" y="986929"/>
            <a:ext cx="8753475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A1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から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A5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値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10, 6, 2, 3, 5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を書きなさい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6357" y="1651594"/>
            <a:ext cx="6114508" cy="4879848"/>
          </a:xfrm>
          <a:prstGeom prst="rect">
            <a:avLst/>
          </a:prstGeom>
        </p:spPr>
      </p:pic>
      <p:sp>
        <p:nvSpPr>
          <p:cNvPr id="3" name="タイトル 2">
            <a:extLst>
              <a:ext uri="{FF2B5EF4-FFF2-40B4-BE49-F238E27FC236}">
                <a16:creationId xmlns:a16="http://schemas.microsoft.com/office/drawing/2014/main" id="{CD3F751D-B5A6-4A86-BEE1-FF9E1BBBE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29406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27816" y="964737"/>
            <a:ext cx="8753475" cy="385967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式「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=SMALL(A1:A5, </a:t>
            </a:r>
            <a:r>
              <a:rPr lang="en-US" altLang="ja-JP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」をセル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B1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に書きなさい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74233" y="1669763"/>
            <a:ext cx="5208477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B1</a:t>
            </a:r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に式「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=SMALL(A1:A5, </a:t>
            </a:r>
            <a:r>
              <a:rPr lang="en-US" altLang="ja-JP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295" y="2323610"/>
            <a:ext cx="5279638" cy="4213557"/>
          </a:xfrm>
          <a:prstGeom prst="rect">
            <a:avLst/>
          </a:prstGeom>
        </p:spPr>
      </p:pic>
      <p:sp>
        <p:nvSpPr>
          <p:cNvPr id="4" name="タイトル 3">
            <a:extLst>
              <a:ext uri="{FF2B5EF4-FFF2-40B4-BE49-F238E27FC236}">
                <a16:creationId xmlns:a16="http://schemas.microsoft.com/office/drawing/2014/main" id="{35D746D5-B5F2-4796-97DC-41D0EF486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7961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29984" y="1077828"/>
            <a:ext cx="8753475" cy="385967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B2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から </a:t>
            </a:r>
            <a:r>
              <a:rPr lang="en-US" altLang="ja-JP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B5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に，次の式を書きなさい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65624" y="1967628"/>
            <a:ext cx="6099747" cy="6001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B2</a:t>
            </a:r>
            <a:r>
              <a:rPr kumimoji="1" lang="ja-JP" altLang="en-US" sz="3300" dirty="0">
                <a:latin typeface="Arial" panose="020B0604020202020204" pitchFamily="34" charset="0"/>
                <a:ea typeface="メイリオ" panose="020B0604030504040204" pitchFamily="50" charset="-128"/>
              </a:rPr>
              <a:t>に式「</a:t>
            </a:r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=SMALL(A1:A5, </a:t>
            </a:r>
            <a:r>
              <a:rPr lang="en-US" altLang="ja-JP" sz="33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2</a:t>
            </a:r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r>
              <a:rPr kumimoji="1" lang="ja-JP" altLang="en-US" sz="33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65624" y="2757532"/>
            <a:ext cx="6099747" cy="6001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B3</a:t>
            </a:r>
            <a:r>
              <a:rPr kumimoji="1" lang="ja-JP" altLang="en-US" sz="3300" dirty="0">
                <a:latin typeface="Arial" panose="020B0604020202020204" pitchFamily="34" charset="0"/>
                <a:ea typeface="メイリオ" panose="020B0604030504040204" pitchFamily="50" charset="-128"/>
              </a:rPr>
              <a:t>に式「</a:t>
            </a:r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=SMALL(A1:A5, </a:t>
            </a:r>
            <a:r>
              <a:rPr lang="en-US" altLang="ja-JP" sz="33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3</a:t>
            </a:r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r>
              <a:rPr kumimoji="1" lang="ja-JP" altLang="en-US" sz="33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65624" y="3547436"/>
            <a:ext cx="6099747" cy="6001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B4</a:t>
            </a:r>
            <a:r>
              <a:rPr kumimoji="1" lang="ja-JP" altLang="en-US" sz="3300" dirty="0">
                <a:latin typeface="Arial" panose="020B0604020202020204" pitchFamily="34" charset="0"/>
                <a:ea typeface="メイリオ" panose="020B0604030504040204" pitchFamily="50" charset="-128"/>
              </a:rPr>
              <a:t>に式「</a:t>
            </a:r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=SMALL(A1:A5, </a:t>
            </a:r>
            <a:r>
              <a:rPr lang="en-US" altLang="ja-JP" sz="33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4</a:t>
            </a:r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r>
              <a:rPr kumimoji="1" lang="ja-JP" altLang="en-US" sz="33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65624" y="4337339"/>
            <a:ext cx="6099747" cy="6001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B5</a:t>
            </a:r>
            <a:r>
              <a:rPr kumimoji="1" lang="ja-JP" altLang="en-US" sz="3300" dirty="0">
                <a:latin typeface="Arial" panose="020B0604020202020204" pitchFamily="34" charset="0"/>
                <a:ea typeface="メイリオ" panose="020B0604030504040204" pitchFamily="50" charset="-128"/>
              </a:rPr>
              <a:t>に式「</a:t>
            </a:r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=SMALL(A1:A5, </a:t>
            </a:r>
            <a:r>
              <a:rPr lang="en-US" altLang="ja-JP" sz="33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r>
              <a:rPr kumimoji="1" lang="ja-JP" altLang="en-US" sz="33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83826DE7-93B8-4562-AB8E-DDC0EFBB9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43414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272</Words>
  <Application>Microsoft Office PowerPoint</Application>
  <PresentationFormat>画面に合わせる (4:3)</PresentationFormat>
  <Paragraphs>77</Paragraphs>
  <Slides>12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8" baseType="lpstr">
      <vt:lpstr>メイリオ</vt:lpstr>
      <vt:lpstr>游ゴシック</vt:lpstr>
      <vt:lpstr>Arial</vt:lpstr>
      <vt:lpstr>Calibri</vt:lpstr>
      <vt:lpstr>Segoe UI</vt:lpstr>
      <vt:lpstr>Office テーマ</vt:lpstr>
      <vt:lpstr>ex-11. Excel で small 関数を用いて，順位からデータを探す </vt:lpstr>
      <vt:lpstr>Excel の SMALL</vt:lpstr>
      <vt:lpstr>Excel の SMALL</vt:lpstr>
      <vt:lpstr>Excel の SMALL</vt:lpstr>
      <vt:lpstr>Excel の SMALL 関数</vt:lpstr>
      <vt:lpstr>Excel演習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Excel で，順位から，セルを探す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 の使い方</dc:title>
  <dc:creator>kaneko kunihiko</dc:creator>
  <cp:lastModifiedBy>user</cp:lastModifiedBy>
  <cp:revision>43</cp:revision>
  <dcterms:created xsi:type="dcterms:W3CDTF">2019-11-02T00:06:04Z</dcterms:created>
  <dcterms:modified xsi:type="dcterms:W3CDTF">2023-01-16T15:16:13Z</dcterms:modified>
</cp:coreProperties>
</file>