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948" r:id="rId2"/>
    <p:sldId id="556" r:id="rId3"/>
    <p:sldId id="558" r:id="rId4"/>
    <p:sldId id="559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595" r:id="rId41"/>
    <p:sldId id="596" r:id="rId42"/>
    <p:sldId id="597" r:id="rId43"/>
    <p:sldId id="598" r:id="rId44"/>
    <p:sldId id="599" r:id="rId45"/>
    <p:sldId id="600" r:id="rId46"/>
    <p:sldId id="601" r:id="rId47"/>
    <p:sldId id="602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610" r:id="rId56"/>
    <p:sldId id="611" r:id="rId57"/>
    <p:sldId id="612" r:id="rId58"/>
    <p:sldId id="613" r:id="rId59"/>
    <p:sldId id="614" r:id="rId6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40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235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15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74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311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excel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ex-3. Excel </a:t>
            </a:r>
            <a:r>
              <a:rPr lang="ja-JP" altLang="en-US" dirty="0"/>
              <a:t>での並べ替え，グラフ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smtClean="0"/>
              <a:t>（</a:t>
            </a:r>
            <a:r>
              <a:rPr lang="en-US" altLang="ja-JP" smtClean="0"/>
              <a:t>Excel </a:t>
            </a:r>
            <a:r>
              <a:rPr lang="ja-JP" altLang="en-US" dirty="0"/>
              <a:t>の使い方）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hlinkClick r:id="rId3"/>
              </a:rPr>
              <a:t>https://www.kkaneko.jp/cc/excel/index.html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2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5" y="1528629"/>
            <a:ext cx="5600700" cy="200739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0" y="3853401"/>
            <a:ext cx="5595022" cy="20053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並べ替えでの「最優先されるキー」と順序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307" y="1641576"/>
            <a:ext cx="2573719" cy="171132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307" y="3877987"/>
            <a:ext cx="2641228" cy="175620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93927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3927" y="4429425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4636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24636" y="4459682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815196" y="2226702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815196" y="4514459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9899" y="249723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9898" y="4782741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24636" y="2497237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24636" y="4856080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</p:spTree>
    <p:extLst>
      <p:ext uri="{BB962C8B-B14F-4D97-AF65-F5344CB8AC3E}">
        <p14:creationId xmlns:p14="http://schemas.microsoft.com/office/powerpoint/2010/main" val="178347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  <a:endParaRPr lang="en-US" altLang="ja-JP" dirty="0"/>
          </a:p>
          <a:p>
            <a:r>
              <a:rPr lang="ja-JP" altLang="en-US" dirty="0"/>
              <a:t>並べ替え時に，「最優先されるキー」と「順序」を</a:t>
            </a:r>
            <a:endParaRPr lang="en-US" altLang="ja-JP" dirty="0"/>
          </a:p>
          <a:p>
            <a:r>
              <a:rPr lang="ja-JP" altLang="en-US" dirty="0"/>
              <a:t>　設定する必要がある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1795507" y="5691978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366795" y="5662202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232" y="3814439"/>
            <a:ext cx="2728382" cy="18141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428" y="3814438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右矢印 11"/>
          <p:cNvSpPr/>
          <p:nvPr/>
        </p:nvSpPr>
        <p:spPr>
          <a:xfrm>
            <a:off x="4405333" y="4120288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79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実習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81DCD71-B893-4AAB-A903-6ED477E5E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81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Microsoft Excel </a:t>
            </a:r>
            <a:r>
              <a:rPr lang="ja-JP" altLang="en-US" dirty="0"/>
              <a:t>を起動しなさい</a:t>
            </a:r>
            <a:endParaRPr lang="en-US" altLang="ja-JP" dirty="0"/>
          </a:p>
          <a:p>
            <a:r>
              <a:rPr lang="en-US" altLang="ja-JP" dirty="0"/>
              <a:t>Excel </a:t>
            </a:r>
            <a:r>
              <a:rPr lang="ja-JP" altLang="en-US" dirty="0"/>
              <a:t>のスタート画面で「空白のブック」を選びなさい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309" y="3912731"/>
            <a:ext cx="3681161" cy="268668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24496" y="4801340"/>
            <a:ext cx="952513" cy="8900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17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06145" y="5531421"/>
            <a:ext cx="5186035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7752" y="2819141"/>
            <a:ext cx="1723549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3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3000" b="1" dirty="0">
                <a:latin typeface="Arial" panose="020B0604020202020204" pitchFamily="34" charset="0"/>
                <a:ea typeface="メイリオ" panose="020B0604030504040204" pitchFamily="50" charset="-128"/>
              </a:rPr>
              <a:t>５行</a:t>
            </a:r>
            <a:endParaRPr lang="en-US" altLang="ja-JP" sz="30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30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30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24746" y="5000506"/>
            <a:ext cx="5676554" cy="5539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3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30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4" y="2269802"/>
            <a:ext cx="4128563" cy="27451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5353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並べ替えを行いなさい</a:t>
            </a:r>
            <a:endParaRPr lang="en-US" altLang="ja-JP" dirty="0"/>
          </a:p>
          <a:p>
            <a:r>
              <a:rPr lang="ja-JP" altLang="en-US" dirty="0"/>
              <a:t>「最優先されるキー」は，得点（</a:t>
            </a:r>
            <a:r>
              <a:rPr lang="en-US" altLang="ja-JP" dirty="0"/>
              <a:t>B </a:t>
            </a:r>
            <a:r>
              <a:rPr lang="ja-JP" altLang="en-US" dirty="0"/>
              <a:t>列），</a:t>
            </a:r>
            <a:endParaRPr lang="en-US" altLang="ja-JP" dirty="0"/>
          </a:p>
          <a:p>
            <a:r>
              <a:rPr lang="ja-JP" altLang="en-US" dirty="0"/>
              <a:t>「順序」は，降順に設定しなさい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679360" y="468519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6388696" y="4655682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" y="2843152"/>
            <a:ext cx="2728382" cy="18141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42" y="2822113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右矢印 9"/>
          <p:cNvSpPr/>
          <p:nvPr/>
        </p:nvSpPr>
        <p:spPr>
          <a:xfrm>
            <a:off x="2921621" y="3203039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757177" y="5187410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741888" y="4663794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4" name="右矢印 13"/>
          <p:cNvSpPr/>
          <p:nvPr/>
        </p:nvSpPr>
        <p:spPr>
          <a:xfrm>
            <a:off x="5679453" y="3202579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190" y="3081675"/>
            <a:ext cx="2129048" cy="1390835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04952" y="5078487"/>
            <a:ext cx="5163992" cy="81297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08610" y="525538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144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16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465" y="2184756"/>
            <a:ext cx="3837056" cy="3565511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3150736" y="4818336"/>
            <a:ext cx="2394785" cy="385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082622" y="2471148"/>
            <a:ext cx="1842993" cy="10758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11193" y="2929803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範囲選択して</a:t>
            </a: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29733" y="4727952"/>
            <a:ext cx="3074043" cy="11324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右クリックメニューで，</a:t>
            </a:r>
            <a:endParaRPr lang="en-US" altLang="ja-JP" sz="2100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数式と値のクリア</a:t>
            </a:r>
          </a:p>
        </p:txBody>
      </p:sp>
    </p:spTree>
    <p:extLst>
      <p:ext uri="{BB962C8B-B14F-4D97-AF65-F5344CB8AC3E}">
        <p14:creationId xmlns:p14="http://schemas.microsoft.com/office/powerpoint/2010/main" val="417675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3-2 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散布図／折れ線グラフ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7AD215D5-5C23-4825-A7FF-17B46855F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578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7297" y="35590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散布図，折れ線グラフのバリエーション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570719"/>
              </p:ext>
            </p:extLst>
          </p:nvPr>
        </p:nvGraphicFramePr>
        <p:xfrm>
          <a:off x="209550" y="1831654"/>
          <a:ext cx="3142162" cy="314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出生数（千人）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（千人）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右矢印 6"/>
          <p:cNvSpPr/>
          <p:nvPr/>
        </p:nvSpPr>
        <p:spPr>
          <a:xfrm>
            <a:off x="3527621" y="307542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5276686"/>
            <a:ext cx="4374916" cy="6001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出生数，死亡数の推移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出典：総務省「第</a:t>
            </a:r>
            <a:r>
              <a:rPr lang="en-US" altLang="zh-TW" sz="1500" dirty="0">
                <a:latin typeface="Arial" panose="020B0604020202020204" pitchFamily="34" charset="0"/>
                <a:ea typeface="メイリオ" panose="020B0604030504040204" pitchFamily="50" charset="-128"/>
              </a:rPr>
              <a:t>63</a:t>
            </a:r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回 日本統計年鑑 平成</a:t>
            </a:r>
            <a:r>
              <a:rPr lang="en-US" altLang="zh-TW" sz="1500" dirty="0">
                <a:latin typeface="Arial" panose="020B0604020202020204" pitchFamily="34" charset="0"/>
                <a:ea typeface="メイリオ" panose="020B0604030504040204" pitchFamily="50" charset="-128"/>
              </a:rPr>
              <a:t>26</a:t>
            </a:r>
            <a:r>
              <a:rPr lang="zh-TW" altLang="en-US" sz="1500" dirty="0">
                <a:latin typeface="Arial" panose="020B0604020202020204" pitchFamily="34" charset="0"/>
                <a:ea typeface="メイリオ" panose="020B0604030504040204" pitchFamily="50" charset="-128"/>
              </a:rPr>
              <a:t>年」</a:t>
            </a:r>
            <a:endParaRPr lang="ja-JP" altLang="en-US" sz="15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466" y="1465560"/>
            <a:ext cx="2703159" cy="138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466" y="2901233"/>
            <a:ext cx="2705450" cy="138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2466" y="4338077"/>
            <a:ext cx="2703159" cy="1354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正方形/長方形 13"/>
          <p:cNvSpPr/>
          <p:nvPr/>
        </p:nvSpPr>
        <p:spPr>
          <a:xfrm>
            <a:off x="6987913" y="1953143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6987913" y="3342373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折れ線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987912" y="4616272"/>
            <a:ext cx="1531188" cy="7386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＋線形近似</a:t>
            </a:r>
          </a:p>
        </p:txBody>
      </p:sp>
    </p:spTree>
    <p:extLst>
      <p:ext uri="{BB962C8B-B14F-4D97-AF65-F5344CB8AC3E}">
        <p14:creationId xmlns:p14="http://schemas.microsoft.com/office/powerpoint/2010/main" val="188889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線形近似の例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07" y="1533526"/>
            <a:ext cx="7312043" cy="36636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正方形/長方形 5"/>
          <p:cNvSpPr/>
          <p:nvPr/>
        </p:nvSpPr>
        <p:spPr>
          <a:xfrm>
            <a:off x="1644387" y="5346594"/>
            <a:ext cx="5840060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線形近似とは，データの分布を近似した補助線</a:t>
            </a:r>
          </a:p>
        </p:txBody>
      </p:sp>
    </p:spTree>
    <p:extLst>
      <p:ext uri="{BB962C8B-B14F-4D97-AF65-F5344CB8AC3E}">
        <p14:creationId xmlns:p14="http://schemas.microsoft.com/office/powerpoint/2010/main" val="206785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アウトライン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3-2 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散布図／折れ線グラフ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3-3 </a:t>
            </a:r>
            <a:r>
              <a:rPr lang="ja-JP" altLang="en-US" dirty="0"/>
              <a:t>円グラフ，横棒グラフ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3-4 </a:t>
            </a:r>
            <a:r>
              <a:rPr lang="ja-JP" altLang="en-US" dirty="0"/>
              <a:t>横棒グラフのバリエーション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081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散布図の作成手順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7" y="1533525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71" y="1501320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698932" y="317951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82116" y="305403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2" y="312510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210052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」→散布図の選択（次ページ）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5414963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5886450" y="5583556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1971531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散布図の種類の選択例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532"/>
            <a:ext cx="8676185" cy="395480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132969" y="2068999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157537" y="1764332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019169" y="3352422"/>
            <a:ext cx="710244" cy="490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905625" y="3553178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195381" y="4276166"/>
            <a:ext cx="934082" cy="881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893278" y="5362708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一番左上の散布図をクリック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89810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折れ線グラフの作成手順</a:t>
            </a:r>
          </a:p>
        </p:txBody>
      </p:sp>
      <p:pic>
        <p:nvPicPr>
          <p:cNvPr id="2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358" y="3533392"/>
            <a:ext cx="4524375" cy="2314575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853914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849" y="821709"/>
            <a:ext cx="2736941" cy="1623782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33010" y="249990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716194" y="2374421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322650" y="244549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220892" y="142090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414963" y="426220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9163" y="6241233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散布図（折れ線＋マーカ）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8435" y="6090424"/>
            <a:ext cx="5414963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42418" y="383523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892154" y="5546251"/>
            <a:ext cx="481644" cy="2819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773981" y="4541924"/>
            <a:ext cx="358995" cy="187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076098" y="5562129"/>
            <a:ext cx="2995239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折れ線グラフが得られる</a:t>
            </a: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4392144" y="5291093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一番左で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上から２番目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022" y="3761531"/>
            <a:ext cx="3170315" cy="162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67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散布図＋線形近似の作成手順（１／３）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88" y="1228191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92" y="1195986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164653" y="287417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947837" y="2748698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554293" y="281976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452535" y="1795186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699608" y="556683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散布図を確認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591422" y="5424171"/>
            <a:ext cx="24480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95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4832" y="36501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散布図＋線形近似の作成手順（１／３）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7" y="1263046"/>
            <a:ext cx="2641146" cy="15669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71" y="1230841"/>
            <a:ext cx="2736941" cy="162378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59" y="3747639"/>
            <a:ext cx="3557588" cy="1621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963" y="3804667"/>
            <a:ext cx="3393281" cy="1735931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698932" y="290903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82116" y="2783553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2" y="285462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183004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87767" y="42287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555436" y="424103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-38914" y="5566837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」→散布図の選択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5406617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1444" y="3883512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986814" y="4815261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986813" y="4469335"/>
            <a:ext cx="270737" cy="166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699608" y="556683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散布図を確認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591422" y="5424171"/>
            <a:ext cx="244804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488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" y="1523404"/>
            <a:ext cx="3818258" cy="212798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196" y="1577540"/>
            <a:ext cx="1550194" cy="19502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48" y="4477348"/>
            <a:ext cx="1457325" cy="160734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789711" y="1719858"/>
            <a:ext cx="794629" cy="2106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789711" y="1901500"/>
            <a:ext cx="253527" cy="40714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077174" y="2398630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この付近を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20349" y="370739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グラフメニューを出す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03533" y="3581919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3861258" y="2344441"/>
            <a:ext cx="53517" cy="46216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3474584" y="2834357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メニュー</a:t>
            </a:r>
          </a:p>
        </p:txBody>
      </p:sp>
      <p:sp>
        <p:nvSpPr>
          <p:cNvPr id="24" name="右矢印 23"/>
          <p:cNvSpPr/>
          <p:nvPr/>
        </p:nvSpPr>
        <p:spPr>
          <a:xfrm>
            <a:off x="4547428" y="21472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588873" y="1614882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002422" y="2806608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4784059" y="3600335"/>
            <a:ext cx="4040456" cy="6061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「＋」のボタンをクリックしたのちに，「近似曲線」をクリック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672432" y="3492108"/>
            <a:ext cx="4152083" cy="671249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" name="右矢印 28"/>
          <p:cNvSpPr/>
          <p:nvPr/>
        </p:nvSpPr>
        <p:spPr>
          <a:xfrm>
            <a:off x="35644" y="217499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194137" y="4823379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25595" y="5737984"/>
            <a:ext cx="670874" cy="279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2669339" y="5078235"/>
            <a:ext cx="2144158" cy="11601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系列１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ＯＫ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2651461" y="4951104"/>
            <a:ext cx="1895966" cy="125482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498688" y="486697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5" name="右矢印 34"/>
          <p:cNvSpPr/>
          <p:nvPr/>
        </p:nvSpPr>
        <p:spPr>
          <a:xfrm>
            <a:off x="4713861" y="491915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743" y="4586651"/>
            <a:ext cx="2460172" cy="1386563"/>
          </a:xfrm>
          <a:prstGeom prst="rect">
            <a:avLst/>
          </a:prstGeom>
        </p:spPr>
      </p:pic>
      <p:sp>
        <p:nvSpPr>
          <p:cNvPr id="37" name="角丸四角形 36"/>
          <p:cNvSpPr/>
          <p:nvPr/>
        </p:nvSpPr>
        <p:spPr>
          <a:xfrm>
            <a:off x="4899656" y="5731741"/>
            <a:ext cx="351500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8" name="コンテンツ プレースホルダー 2"/>
          <p:cNvSpPr txBox="1">
            <a:spLocks/>
          </p:cNvSpPr>
          <p:nvPr/>
        </p:nvSpPr>
        <p:spPr>
          <a:xfrm>
            <a:off x="4919019" y="5874407"/>
            <a:ext cx="406127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　補助線が１つ出るので確認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9" name="タイトル 1"/>
          <p:cNvSpPr txBox="1">
            <a:spLocks/>
          </p:cNvSpPr>
          <p:nvPr/>
        </p:nvSpPr>
        <p:spPr>
          <a:xfrm>
            <a:off x="226815" y="568061"/>
            <a:ext cx="8753475" cy="50720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での</a:t>
            </a:r>
            <a:r>
              <a:rPr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散布図＋線形近似の作成手順（２／３）</a:t>
            </a:r>
          </a:p>
        </p:txBody>
      </p:sp>
    </p:spTree>
    <p:extLst>
      <p:ext uri="{BB962C8B-B14F-4D97-AF65-F5344CB8AC3E}">
        <p14:creationId xmlns:p14="http://schemas.microsoft.com/office/powerpoint/2010/main" val="382498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36166BA-7A22-439D-9ACC-24A8C16D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77" y="1452121"/>
            <a:ext cx="1707356" cy="166449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1411311"/>
            <a:ext cx="2721769" cy="21145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90" y="4524224"/>
            <a:ext cx="1450181" cy="1600200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26366" y="311341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　もう１度，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グラフメニュー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を出し，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近似曲線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右横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の「▶」を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展開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209550" y="3030969"/>
            <a:ext cx="3497498" cy="9099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221439" y="543255"/>
            <a:ext cx="8753475" cy="507206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Excel </a:t>
            </a:r>
            <a:r>
              <a:rPr lang="ja-JP" altLang="en-US" sz="2700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での</a:t>
            </a:r>
            <a:r>
              <a:rPr lang="ja-JP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散布図＋線形近似の作成手順（３／３）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729203" y="1499473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25089" y="2667690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5644" y="217499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895125" y="204693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右矢印 16"/>
          <p:cNvSpPr/>
          <p:nvPr/>
        </p:nvSpPr>
        <p:spPr>
          <a:xfrm>
            <a:off x="221439" y="4994641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586287" y="3561514"/>
            <a:ext cx="3111227" cy="464606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243839" y="2691048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959602" y="3671938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線形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」を選ぶ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2663349" y="4897905"/>
            <a:ext cx="1895966" cy="125482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81227" y="5025036"/>
            <a:ext cx="2144158" cy="11601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⑩「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系列２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ＯＫ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786124" y="5020501"/>
            <a:ext cx="481644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14556" y="5773442"/>
            <a:ext cx="734470" cy="286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4825385" y="493263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792" y="4363679"/>
            <a:ext cx="3044882" cy="15256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563815" y="596352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完成</a:t>
            </a:r>
          </a:p>
        </p:txBody>
      </p:sp>
    </p:spTree>
    <p:extLst>
      <p:ext uri="{BB962C8B-B14F-4D97-AF65-F5344CB8AC3E}">
        <p14:creationId xmlns:p14="http://schemas.microsoft.com/office/powerpoint/2010/main" val="95778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グラフの調整</a:t>
            </a:r>
          </a:p>
        </p:txBody>
      </p:sp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C659C06B-0997-4128-923A-AB3BE7D9A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32" y="2567480"/>
            <a:ext cx="4819081" cy="2818708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4186570" y="2419704"/>
            <a:ext cx="1682602" cy="582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5869172" y="2291989"/>
            <a:ext cx="721684" cy="31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4227439" y="5095121"/>
            <a:ext cx="1682602" cy="5821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5869172" y="2909770"/>
            <a:ext cx="767540" cy="244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16881" y="1547592"/>
            <a:ext cx="2839239" cy="14773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タイトルと凡例</a:t>
            </a:r>
            <a:endParaRPr lang="en-US" altLang="ja-JP" b="1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書き換えること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ができる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</a:t>
            </a:r>
            <a:r>
              <a:rPr lang="ja-JP" altLang="en-US" sz="135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（右クリックメニューもある）</a:t>
            </a:r>
            <a:endParaRPr lang="en-US" altLang="ja-JP" sz="1350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644933" y="2856303"/>
            <a:ext cx="441168" cy="2107241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2824938" y="4875825"/>
            <a:ext cx="4543424" cy="23549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sp>
        <p:nvSpPr>
          <p:cNvPr id="15" name="円/楕円 14"/>
          <p:cNvSpPr/>
          <p:nvPr/>
        </p:nvSpPr>
        <p:spPr>
          <a:xfrm>
            <a:off x="3180380" y="3086994"/>
            <a:ext cx="3908879" cy="1613393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ja-JP" altLang="en-US" sz="1350" dirty="0">
                <a:solidFill>
                  <a:srgbClr val="00B05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ｄＤｄ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221872" y="2664349"/>
            <a:ext cx="1119410" cy="90367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2198032" y="2787059"/>
            <a:ext cx="502138" cy="59278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2174191" y="2909769"/>
            <a:ext cx="1666445" cy="19660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79262" y="2198437"/>
            <a:ext cx="2492990" cy="166199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縦軸，横軸，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プロットエリア</a:t>
            </a:r>
            <a:endParaRPr lang="en-US" altLang="ja-JP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クリックして，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調整できる</a:t>
            </a:r>
            <a:endParaRPr lang="en-US" altLang="ja-JP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（右クリックメニューもある</a:t>
            </a:r>
            <a:r>
              <a:rPr lang="ja-JP" altLang="en-US" sz="1200" dirty="0">
                <a:solidFill>
                  <a:srgbClr val="00206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  <a:endParaRPr lang="en-US" altLang="ja-JP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ja-JP" altLang="en-US" dirty="0">
              <a:solidFill>
                <a:srgbClr val="00206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174081" y="2416249"/>
            <a:ext cx="625479" cy="493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3558512" y="1645864"/>
            <a:ext cx="160698" cy="783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520986" y="1173725"/>
            <a:ext cx="295465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グラフの地の部分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クリックするとメニュー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が出る．右クリック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メニューもある</a:t>
            </a:r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271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08905" y="6076647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Ｃ列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84263" y="3440370"/>
            <a:ext cx="1795143" cy="23544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７行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36292" y="5710099"/>
            <a:ext cx="4028667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53" y="2532551"/>
            <a:ext cx="5355866" cy="31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93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次の３つのグラフをすべて作成しなさい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189618" y="4003612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917374" y="5189044"/>
            <a:ext cx="5163992" cy="7210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011537" y="534463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7" y="1951627"/>
            <a:ext cx="3046064" cy="15583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52" y="1968097"/>
            <a:ext cx="3011487" cy="15406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7" y="3621710"/>
            <a:ext cx="3046064" cy="1526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0" name="正方形/長方形 19"/>
          <p:cNvSpPr/>
          <p:nvPr/>
        </p:nvSpPr>
        <p:spPr>
          <a:xfrm>
            <a:off x="3264119" y="2497012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7415940" y="2497012"/>
            <a:ext cx="992579" cy="41549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折れ線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277891" y="4037876"/>
            <a:ext cx="1531188" cy="7386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散布図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＋線形近似</a:t>
            </a:r>
          </a:p>
        </p:txBody>
      </p:sp>
    </p:spTree>
    <p:extLst>
      <p:ext uri="{BB962C8B-B14F-4D97-AF65-F5344CB8AC3E}">
        <p14:creationId xmlns:p14="http://schemas.microsoft.com/office/powerpoint/2010/main" val="135383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何の役に立つか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変化を見る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24723"/>
              </p:ext>
            </p:extLst>
          </p:nvPr>
        </p:nvGraphicFramePr>
        <p:xfrm>
          <a:off x="479745" y="2037138"/>
          <a:ext cx="3142162" cy="314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1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年次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出生数（千人）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死亡数</a:t>
                      </a:r>
                      <a:endParaRPr kumimoji="1" lang="en-US" altLang="ja-JP" sz="18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（千人）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1985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1432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752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1995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1187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2000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962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　　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2010</a:t>
                      </a:r>
                      <a:endParaRPr lang="ja-JP" altLang="en-US" sz="2100" dirty="0">
                        <a:effectLst/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1071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ja-JP" sz="2100" dirty="0">
                          <a:effectLst/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1197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右矢印 2"/>
          <p:cNvSpPr/>
          <p:nvPr/>
        </p:nvSpPr>
        <p:spPr>
          <a:xfrm>
            <a:off x="3975178" y="320734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5276686"/>
            <a:ext cx="5211683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出生数，死亡数の推移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出典：総務省「第</a:t>
            </a:r>
            <a:r>
              <a:rPr lang="en-US" altLang="zh-TW" dirty="0">
                <a:latin typeface="Arial" panose="020B0604020202020204" pitchFamily="34" charset="0"/>
                <a:ea typeface="メイリオ" panose="020B0604030504040204" pitchFamily="50" charset="-128"/>
              </a:rPr>
              <a:t>63</a:t>
            </a:r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回 日本統計年鑑 平成</a:t>
            </a:r>
            <a:r>
              <a:rPr lang="en-US" altLang="zh-TW" dirty="0">
                <a:latin typeface="Arial" panose="020B0604020202020204" pitchFamily="34" charset="0"/>
                <a:ea typeface="メイリオ" panose="020B0604030504040204" pitchFamily="50" charset="-128"/>
              </a:rPr>
              <a:t>26</a:t>
            </a:r>
            <a:r>
              <a:rPr lang="zh-TW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年」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74406" y="5669426"/>
            <a:ext cx="45704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散布図／折れ線グラフ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（ここでは３通り）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207" y="1398109"/>
            <a:ext cx="2703159" cy="1382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206" y="2833782"/>
            <a:ext cx="2705450" cy="13840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207" y="4270626"/>
            <a:ext cx="2703159" cy="13544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5689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40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3-3 </a:t>
            </a:r>
            <a:r>
              <a:rPr lang="ja-JP" altLang="en-US" dirty="0"/>
              <a:t>円グラフ，横棒グラフ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3806F0E3-3108-4201-B2D4-26145E8687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21286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円グラフ，横棒グラフ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32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55050" y="1401175"/>
            <a:ext cx="40454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一種類のデータから</a:t>
            </a:r>
            <a:endParaRPr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00526" y="3479956"/>
            <a:ext cx="31854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トップ数個を強調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370156"/>
              </p:ext>
            </p:extLst>
          </p:nvPr>
        </p:nvGraphicFramePr>
        <p:xfrm>
          <a:off x="25786" y="1780852"/>
          <a:ext cx="3177651" cy="34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5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原因食品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事件数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155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肉類及びその加工品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卵類及びその加工品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乳類及びその加工品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穀類及びその加工品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野菜及びその加工品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菓子類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複合調理食品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その他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453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不明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146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3474123" y="3192140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786" y="5315922"/>
            <a:ext cx="3820277" cy="57708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出典：厚生労働省，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　　　平成２６年度原因食品別食中毒発生状況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26102" y="5654501"/>
            <a:ext cx="341632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主要なものを強調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257" y="1381293"/>
            <a:ext cx="3419687" cy="2072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256" y="3819218"/>
            <a:ext cx="3471863" cy="18359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7511944" y="1982889"/>
            <a:ext cx="156966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上位１個で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全体の半分．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上位３個で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全体の４／３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64119" y="4146546"/>
            <a:ext cx="1569660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１個だけ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極端に多い．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あと６個は，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わりと多い</a:t>
            </a:r>
            <a:endParaRPr lang="en-US" altLang="ja-JP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619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円グラフのお薦めの描き方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☑　データを降順に並べ替えてから，円グラフを作る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33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85" y="1856891"/>
            <a:ext cx="3869151" cy="24603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16" y="1856891"/>
            <a:ext cx="4059026" cy="2460331"/>
          </a:xfrm>
          <a:prstGeom prst="rect">
            <a:avLst/>
          </a:prstGeom>
        </p:spPr>
      </p:pic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15685" y="4547770"/>
            <a:ext cx="3579786" cy="784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□　並べ替えないと，ごちゃごちゃして分かりにくい</a:t>
            </a:r>
            <a:endParaRPr lang="ja-JP" altLang="en-US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8093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63" y="3861388"/>
            <a:ext cx="3064324" cy="178177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65" y="3962134"/>
            <a:ext cx="2071688" cy="17430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562" y="3912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円グラフの作成手順（１／３）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088571" y="327567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2986814" y="210052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6106" y="4495494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707816" y="450398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69425" y="5833560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右クリックメニュー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コピー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08339" y="5673340"/>
            <a:ext cx="420052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64566" y="4991611"/>
            <a:ext cx="724241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4710532" y="5646702"/>
            <a:ext cx="402423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空いている領域（例えば，セル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Ｄ２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右クリック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して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貼り付け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4" y="1445691"/>
            <a:ext cx="2014538" cy="1821656"/>
          </a:xfrm>
          <a:prstGeom prst="rect">
            <a:avLst/>
          </a:prstGeom>
        </p:spPr>
      </p:pic>
      <p:sp>
        <p:nvSpPr>
          <p:cNvPr id="23" name="角丸四角形 22"/>
          <p:cNvSpPr/>
          <p:nvPr/>
        </p:nvSpPr>
        <p:spPr>
          <a:xfrm>
            <a:off x="4710532" y="5517743"/>
            <a:ext cx="3959881" cy="70500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043" y="1415787"/>
            <a:ext cx="1804635" cy="1593785"/>
          </a:xfrm>
          <a:prstGeom prst="rect">
            <a:avLst/>
          </a:prstGeom>
        </p:spPr>
      </p:pic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36570" y="310428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519754" y="2978804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453974" y="4117792"/>
            <a:ext cx="724241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845488" y="4636896"/>
            <a:ext cx="326518" cy="309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020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338457" y="392997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円グラフの作成手順（２／３）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40" y="1403392"/>
            <a:ext cx="3529013" cy="183594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088" y="1817729"/>
            <a:ext cx="4029075" cy="1007269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226527" y="199168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55273" y="3316644"/>
            <a:ext cx="3783983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⑤　貼り付けた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データを範囲選択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338457" y="3191164"/>
            <a:ext cx="4082165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4572001" y="3241384"/>
            <a:ext cx="4531046" cy="4555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⑥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4556072" y="3109201"/>
            <a:ext cx="454697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4362313" y="197805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215903" y="1774753"/>
            <a:ext cx="542624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061909" y="2026479"/>
            <a:ext cx="458285" cy="504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338458" y="4515439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95084" y="564047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⑦「最優先されるキー」と「順序」を設定して「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22540" y="5559235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41" y="4123445"/>
            <a:ext cx="3869195" cy="138009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722540" y="4518608"/>
            <a:ext cx="1241870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178752" y="4537449"/>
            <a:ext cx="1241870" cy="2948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250747" y="4914324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sp>
        <p:nvSpPr>
          <p:cNvPr id="29" name="右矢印 28"/>
          <p:cNvSpPr/>
          <p:nvPr/>
        </p:nvSpPr>
        <p:spPr>
          <a:xfrm>
            <a:off x="4680247" y="438390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5381008" y="5621467"/>
            <a:ext cx="3049234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>
          <a:xfrm>
            <a:off x="5554443" y="5777400"/>
            <a:ext cx="440816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⑧　並べ替え結果の確認</a:t>
            </a: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300" y="4010640"/>
            <a:ext cx="2842576" cy="1470699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151467" y="4220555"/>
            <a:ext cx="992408" cy="1136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449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21" y="939196"/>
            <a:ext cx="3571875" cy="1828800"/>
          </a:xfrm>
          <a:prstGeom prst="rect">
            <a:avLst/>
          </a:prstGeom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273562" y="30416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円グラフの作成手順（３／３）</a:t>
            </a:r>
          </a:p>
        </p:txBody>
      </p:sp>
      <p:pic>
        <p:nvPicPr>
          <p:cNvPr id="27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16495" y="1149234"/>
            <a:ext cx="4227505" cy="131218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36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877815" y="2782303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⑨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652866" y="2621456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61515" y="145767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73562" y="4469334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717914" y="2672506"/>
            <a:ext cx="5639921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⑩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」→円グラフの選択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（詳細は次ページ）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4690505" y="2615478"/>
            <a:ext cx="4389131" cy="67370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4538612" y="14756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4331142" y="514950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円グラフが得られる</a:t>
            </a: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67" y="3905670"/>
            <a:ext cx="3431876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3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円グラフの種類の選択例</a:t>
            </a:r>
          </a:p>
        </p:txBody>
      </p:sp>
      <p:pic>
        <p:nvPicPr>
          <p:cNvPr id="12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38" y="2417763"/>
            <a:ext cx="7058025" cy="2190750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831344" y="2645236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500312" y="1972845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74869" y="3246211"/>
            <a:ext cx="710244" cy="4909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543512" y="2336781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6774869" y="3737127"/>
            <a:ext cx="934082" cy="8816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089569" y="4821446"/>
            <a:ext cx="255063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696085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58" y="3746209"/>
            <a:ext cx="5515667" cy="1505501"/>
          </a:xfrm>
          <a:prstGeom prst="rect">
            <a:avLst/>
          </a:prstGeom>
        </p:spPr>
      </p:pic>
      <p:sp>
        <p:nvSpPr>
          <p:cNvPr id="19" name="タイトル 18">
            <a:extLst>
              <a:ext uri="{FF2B5EF4-FFF2-40B4-BE49-F238E27FC236}">
                <a16:creationId xmlns:a16="http://schemas.microsoft.com/office/drawing/2014/main" id="{34285419-5677-46CE-9B44-51D4EC78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16016" y="2870701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3499200" y="274522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1105656" y="2816292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2" name="右矢印 11"/>
          <p:cNvSpPr/>
          <p:nvPr/>
        </p:nvSpPr>
        <p:spPr>
          <a:xfrm>
            <a:off x="3127610" y="1720640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730317" y="4169277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330864" y="5551857"/>
            <a:ext cx="6270086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」→横棒グラフの選択（次ページ）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369779" y="5391637"/>
            <a:ext cx="6531209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32957" y="3867896"/>
            <a:ext cx="481644" cy="230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720855" y="4347050"/>
            <a:ext cx="481644" cy="5540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67738" y="4023749"/>
            <a:ext cx="375875" cy="2482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07" y="1107732"/>
            <a:ext cx="1848165" cy="1671213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344" y="1173633"/>
            <a:ext cx="1725846" cy="152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68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2265"/>
            <a:ext cx="8934833" cy="24387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横棒グラフの種類の選択例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32844" y="2194168"/>
            <a:ext cx="1024568" cy="417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157412" y="1893945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139701" y="2440999"/>
            <a:ext cx="589837" cy="4593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6665475" y="2047514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7241106" y="2978902"/>
            <a:ext cx="774182" cy="6747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663366" y="4577387"/>
            <a:ext cx="2909134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一番左上の</a:t>
            </a:r>
            <a:endParaRPr lang="en-US" altLang="ja-JP" sz="21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258777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何の役に立つか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468" y="1042761"/>
            <a:ext cx="40454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まとめる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240" y="3438715"/>
            <a:ext cx="31854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トップ数個を強調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04999"/>
              </p:ext>
            </p:extLst>
          </p:nvPr>
        </p:nvGraphicFramePr>
        <p:xfrm>
          <a:off x="627718" y="1820306"/>
          <a:ext cx="3177651" cy="34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25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原因食品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事件数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155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魚介類加工品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肉類及びその加工品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卵類及びその加工品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乳類及びその加工品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穀類及びその加工品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野菜及びその加工品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菓子類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複合調理食品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64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その他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453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1" lang="ja-JP" altLang="en-US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不明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kumimoji="1" lang="en-US" altLang="ja-JP" sz="15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146</a:t>
                      </a:r>
                      <a:endParaRPr kumimoji="1" lang="ja-JP" altLang="en-US" sz="15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4076054" y="3231595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786" y="5315922"/>
            <a:ext cx="503214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出典：厚生労働省，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　　平成２６年度原因食品別食中毒発生状況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43902" y="5579741"/>
            <a:ext cx="341632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　主要なものを強調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58" y="1368957"/>
            <a:ext cx="3419687" cy="20728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057" y="3744458"/>
            <a:ext cx="3471863" cy="18359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54039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279512" y="367745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横棒グラフの作成手順（２／２）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72" y="1678782"/>
            <a:ext cx="2240756" cy="308810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91" y="2177033"/>
            <a:ext cx="1921272" cy="250249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188" y="2499390"/>
            <a:ext cx="3471863" cy="1835944"/>
          </a:xfrm>
          <a:prstGeom prst="rect">
            <a:avLst/>
          </a:prstGeom>
        </p:spPr>
      </p:pic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1340" y="505888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　右クリックメニューで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軸の書式設定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4912140"/>
            <a:ext cx="3114675" cy="87429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67119" y="2100263"/>
            <a:ext cx="712535" cy="894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176913" y="1988345"/>
            <a:ext cx="1630962" cy="35553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705133" y="1629575"/>
            <a:ext cx="1425073" cy="4079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この付近を</a:t>
            </a:r>
            <a:endParaRPr lang="en-US" altLang="ja-JP" sz="1875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クリック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117881" y="4408113"/>
            <a:ext cx="1024568" cy="358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46210" y="4351598"/>
            <a:ext cx="1024568" cy="2204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右矢印 21"/>
          <p:cNvSpPr/>
          <p:nvPr/>
        </p:nvSpPr>
        <p:spPr>
          <a:xfrm>
            <a:off x="2950431" y="3040295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5339495" y="309859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247741" y="504766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軸の書式設定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軸を</a:t>
            </a:r>
            <a:endParaRPr lang="en-US" altLang="ja-JP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　反転する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」に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チェック</a:t>
            </a:r>
          </a:p>
        </p:txBody>
      </p:sp>
      <p:sp>
        <p:nvSpPr>
          <p:cNvPr id="25" name="角丸四角形 24"/>
          <p:cNvSpPr/>
          <p:nvPr/>
        </p:nvSpPr>
        <p:spPr>
          <a:xfrm>
            <a:off x="3206402" y="4900926"/>
            <a:ext cx="3114675" cy="874298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165397" y="4470176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横棒グラフが得られる</a:t>
            </a:r>
          </a:p>
        </p:txBody>
      </p:sp>
    </p:spTree>
    <p:extLst>
      <p:ext uri="{BB962C8B-B14F-4D97-AF65-F5344CB8AC3E}">
        <p14:creationId xmlns:p14="http://schemas.microsoft.com/office/powerpoint/2010/main" val="604419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49242" y="3620540"/>
            <a:ext cx="1659596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１２行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2380112"/>
            <a:ext cx="4200525" cy="37983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52838" y="6110514"/>
            <a:ext cx="3685624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Ｂ列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</p:spTree>
    <p:extLst>
      <p:ext uri="{BB962C8B-B14F-4D97-AF65-F5344CB8AC3E}">
        <p14:creationId xmlns:p14="http://schemas.microsoft.com/office/powerpoint/2010/main" val="3007589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次の２つのグラフをすべて作成しなさい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889706" y="5189044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74337" y="5139024"/>
            <a:ext cx="5163992" cy="721050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499" y="529461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1957694"/>
            <a:ext cx="4102227" cy="24865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971" y="1973514"/>
            <a:ext cx="4589650" cy="24270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1584447" y="4599804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円グラフ</a:t>
            </a: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6094615" y="4596650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</p:spTree>
    <p:extLst>
      <p:ext uri="{BB962C8B-B14F-4D97-AF65-F5344CB8AC3E}">
        <p14:creationId xmlns:p14="http://schemas.microsoft.com/office/powerpoint/2010/main" val="2669033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805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3-4 </a:t>
            </a:r>
            <a:r>
              <a:rPr lang="ja-JP" altLang="en-US" dirty="0"/>
              <a:t>横棒グラフのバリエーション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10D1135-CA76-4F4D-BE6E-FE9B1F292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72162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5599" y="395980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の横棒グラフのバリエーション（１／２）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656"/>
            <a:ext cx="4647164" cy="12453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51" y="3305045"/>
            <a:ext cx="4607719" cy="18859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12" y="1440655"/>
            <a:ext cx="4062989" cy="1102520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793970" y="259601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5577154" y="2470538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2020687" y="271370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元データ</a:t>
            </a:r>
          </a:p>
        </p:txBody>
      </p:sp>
      <p:sp>
        <p:nvSpPr>
          <p:cNvPr id="13" name="右矢印 12"/>
          <p:cNvSpPr/>
          <p:nvPr/>
        </p:nvSpPr>
        <p:spPr>
          <a:xfrm>
            <a:off x="4647164" y="1708668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719104" y="383154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1083454" y="5502036"/>
            <a:ext cx="44028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で，「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その他の横棒グラフ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083454" y="5376557"/>
            <a:ext cx="4102772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20687" y="3233301"/>
            <a:ext cx="550343" cy="389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571029" y="3090551"/>
            <a:ext cx="10191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挿入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257668" y="3459043"/>
            <a:ext cx="457071" cy="37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68096" y="3117985"/>
            <a:ext cx="153828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▼を展開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4257668" y="4726810"/>
            <a:ext cx="1228595" cy="3798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472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1"/>
          <p:cNvSpPr>
            <a:spLocks noGrp="1"/>
          </p:cNvSpPr>
          <p:nvPr>
            <p:ph type="title"/>
          </p:nvPr>
        </p:nvSpPr>
        <p:spPr>
          <a:xfrm>
            <a:off x="260433" y="314796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/>
              <a:t>の横棒グラフのバリエーション（２／２）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46</a:t>
            </a:fld>
            <a:endParaRPr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89" y="1713610"/>
            <a:ext cx="2919047" cy="2614721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209551" y="2669623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79566" y="1820572"/>
            <a:ext cx="439463" cy="399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113076" y="2323151"/>
            <a:ext cx="1535759" cy="1005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87026" y="4011210"/>
            <a:ext cx="584800" cy="3171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825084" y="4814912"/>
            <a:ext cx="44028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　横棒グラフの種類を</a:t>
            </a:r>
            <a:endParaRPr lang="en-US" altLang="ja-JP" sz="1875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　上の通りに選び 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53212" y="4658539"/>
            <a:ext cx="2995624" cy="1102895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3967163" y="2669622"/>
            <a:ext cx="371591" cy="659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1820571"/>
            <a:ext cx="4551242" cy="2190639"/>
          </a:xfrm>
          <a:prstGeom prst="rect">
            <a:avLst/>
          </a:prstGeom>
        </p:spPr>
      </p:pic>
      <p:sp>
        <p:nvSpPr>
          <p:cNvPr id="32" name="コンテンツ プレースホルダー 2"/>
          <p:cNvSpPr txBox="1">
            <a:spLocks/>
          </p:cNvSpPr>
          <p:nvPr/>
        </p:nvSpPr>
        <p:spPr>
          <a:xfrm>
            <a:off x="5227894" y="4375213"/>
            <a:ext cx="289710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横棒グラフが得られる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66139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次のように値を入力しなさい．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（値を入力して，</a:t>
            </a:r>
            <a:r>
              <a:rPr lang="en-US" altLang="ja-JP" dirty="0"/>
              <a:t>Enter</a:t>
            </a:r>
            <a:r>
              <a:rPr lang="ja-JP" altLang="en-US" dirty="0"/>
              <a:t>キーを押すと，アクティブセルが１つ下に動く）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41567" y="2406859"/>
            <a:ext cx="1659596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１行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４行</a:t>
            </a:r>
            <a:endParaRPr lang="en-US" altLang="ja-JP" sz="21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</a:t>
            </a:r>
            <a:endParaRPr lang="en-US" altLang="ja-JP" sz="21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さい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44599" y="4451456"/>
            <a:ext cx="2143536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半角にしなさい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7663" y="4674167"/>
            <a:ext cx="3954929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必ず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Ａ列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から</a:t>
            </a:r>
            <a:r>
              <a:rPr lang="ja-JP" altLang="en-US" sz="2100" b="1" dirty="0">
                <a:latin typeface="Arial" panose="020B0604020202020204" pitchFamily="34" charset="0"/>
                <a:ea typeface="メイリオ" panose="020B0604030504040204" pitchFamily="50" charset="-128"/>
              </a:rPr>
              <a:t>Ｄ列</a:t>
            </a:r>
            <a:r>
              <a:rPr lang="ja-JP" altLang="en-US" sz="2100" dirty="0">
                <a:latin typeface="Arial" panose="020B0604020202020204" pitchFamily="34" charset="0"/>
                <a:ea typeface="メイリオ" panose="020B0604030504040204" pitchFamily="50" charset="-128"/>
              </a:rPr>
              <a:t>を使いなさい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2504639"/>
            <a:ext cx="7264511" cy="19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89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次のグラフを作成しなさい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5889706" y="5189044"/>
            <a:ext cx="3499944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必ず，結果を確認</a:t>
            </a:r>
            <a:endParaRPr lang="en-US" altLang="ja-JP" sz="21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（間違っていたらやり直す）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74337" y="5139023"/>
            <a:ext cx="5163992" cy="1321043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68499" y="5294619"/>
            <a:ext cx="5088870" cy="6710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操作を間違ってしまって，元に戻したいときは 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CTRL + Z</a:t>
            </a:r>
          </a:p>
          <a:p>
            <a:pPr marL="0" indent="0">
              <a:buNone/>
            </a:pP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コントロールキーと「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Z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」を同時押し</a:t>
            </a:r>
            <a:r>
              <a:rPr lang="en-US" altLang="ja-JP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)</a:t>
            </a:r>
            <a:endParaRPr lang="ja-JP" altLang="en-US" sz="21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703568" y="4721386"/>
            <a:ext cx="147188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14" y="1930862"/>
            <a:ext cx="5745595" cy="27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3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</a:t>
            </a:r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終わったら，データを消去（クリア）しておくこと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※</a:t>
            </a:r>
            <a:r>
              <a:rPr lang="ja-JP" altLang="en-US" dirty="0"/>
              <a:t>　範囲選択して，右クリックメニューで，「数式と値のクリア」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98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何</a:t>
            </a:r>
            <a:r>
              <a:rPr lang="ja-JP" altLang="en-US" dirty="0"/>
              <a:t>の役に立つか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49599"/>
              </p:ext>
            </p:extLst>
          </p:nvPr>
        </p:nvGraphicFramePr>
        <p:xfrm>
          <a:off x="37231" y="2112710"/>
          <a:ext cx="4521808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朝食のあと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昼食のあと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夕食のあと</a:t>
                      </a:r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(%)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北海道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15.7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31.5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79.0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東京都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17.0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31.7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83.9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広島県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11.7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26.8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21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80.4</a:t>
                      </a:r>
                      <a:endParaRPr kumimoji="1" lang="ja-JP" altLang="en-US" sz="21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4750143" y="2892697"/>
            <a:ext cx="464574" cy="420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68012" y="1212735"/>
            <a:ext cx="8807975" cy="3796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◆　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比べる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38092" y="41480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横棒グラフ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49320" y="4182686"/>
            <a:ext cx="6436506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「食後のデザート」を食べるタイミング</a:t>
            </a:r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出典：　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http://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www.dohouse.co.jp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/news/research/20140403/</a:t>
            </a:r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23" y="2264403"/>
            <a:ext cx="3557203" cy="17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677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演習問題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387A0062-7164-4A2E-926C-9BF727475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56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47C5F0FB-7321-4A0F-A06E-BBAC0B5D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4" y="1863090"/>
            <a:ext cx="8364857" cy="337030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720856" y="2341826"/>
            <a:ext cx="7474454" cy="26541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635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E2F0FFBE-4FA1-4556-9735-B2611030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折れ線グラフを作成しなさい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52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5" y="2529989"/>
            <a:ext cx="3633937" cy="14641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69" y="1863090"/>
            <a:ext cx="4707374" cy="2797958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例えば，このような折れ線グラフ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（必ず，</a:t>
            </a:r>
            <a:r>
              <a:rPr lang="ja-JP" altLang="en-US" sz="2100" b="1" u="sng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４本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の折れ線にすること）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</p:spTree>
    <p:extLst>
      <p:ext uri="{BB962C8B-B14F-4D97-AF65-F5344CB8AC3E}">
        <p14:creationId xmlns:p14="http://schemas.microsoft.com/office/powerpoint/2010/main" val="3657985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>
            <a:extLst>
              <a:ext uri="{FF2B5EF4-FFF2-40B4-BE49-F238E27FC236}">
                <a16:creationId xmlns:a16="http://schemas.microsoft.com/office/drawing/2014/main" id="{0D53F526-529F-46CB-9F33-957D2BD7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4" y="2160550"/>
            <a:ext cx="4731904" cy="317746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534247" y="2000726"/>
            <a:ext cx="3569381" cy="3122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126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70131BBC-E5E2-43EE-99C9-60399D5D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散布図を作成しなさい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例えば，このような散布図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2266891"/>
            <a:ext cx="3313115" cy="222474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762" y="2112428"/>
            <a:ext cx="4766914" cy="25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271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7" y="2323463"/>
            <a:ext cx="7589525" cy="2066455"/>
          </a:xfrm>
          <a:prstGeom prst="rect">
            <a:avLst/>
          </a:prstGeom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D218A3A0-9D34-4FB7-9EC3-59A797AE1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725633" y="2120342"/>
            <a:ext cx="5818167" cy="161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140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339D1572-C800-485E-A711-DE353FDB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円グラフを作成しなさい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861493" y="3225652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例えば，このような円グラフ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6" y="2944430"/>
            <a:ext cx="3555562" cy="96809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796" y="1573771"/>
            <a:ext cx="3459393" cy="30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52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3794"/>
            <a:ext cx="9167753" cy="1482733"/>
          </a:xfrm>
          <a:prstGeom prst="rect">
            <a:avLst/>
          </a:prstGeom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319053AA-CC67-464A-8D30-3AC76AFF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次のように，値を入力しなさい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0928" y="5541253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※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数字はすべて半角にしなさい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599862" y="2093794"/>
            <a:ext cx="8544138" cy="1615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132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17687B02-B83F-4858-90DF-7ACCC99F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横棒グラフを作成しなさい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656098" y="3159969"/>
            <a:ext cx="344495" cy="438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78822" y="4830600"/>
            <a:ext cx="4478854" cy="10618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↑ 「軸を反転する」をチェックして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上から</a:t>
            </a:r>
            <a:r>
              <a:rPr lang="en-US" altLang="ja-JP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1980, 1985, 1995, 1995 </a:t>
            </a:r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の順に並ぶようにしなさい</a:t>
            </a:r>
            <a:endParaRPr lang="en-US" altLang="ja-JP" sz="2100" dirty="0">
              <a:solidFill>
                <a:srgbClr val="003366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4942" y="5546180"/>
            <a:ext cx="447885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作成したグラフは消さないこと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1" y="3097734"/>
            <a:ext cx="3533949" cy="56651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089" y="2085426"/>
            <a:ext cx="4972586" cy="267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647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>
            <a:extLst>
              <a:ext uri="{FF2B5EF4-FFF2-40B4-BE49-F238E27FC236}">
                <a16:creationId xmlns:a16="http://schemas.microsoft.com/office/drawing/2014/main" id="{8A98E8DA-5A89-4D46-AF08-2452AC7D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Excel </a:t>
            </a:r>
            <a:r>
              <a:rPr lang="ja-JP" altLang="en-US" dirty="0"/>
              <a:t>で，４つのグラフを並べなさい（あとで印刷したいので）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59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49" y="2000726"/>
            <a:ext cx="5415544" cy="33915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04942" y="5546180"/>
            <a:ext cx="7657835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100" dirty="0">
                <a:solidFill>
                  <a:srgbClr val="003366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４つのグラフが見えていれば，並べ方は何でもよい</a:t>
            </a:r>
          </a:p>
        </p:txBody>
      </p:sp>
    </p:spTree>
    <p:extLst>
      <p:ext uri="{BB962C8B-B14F-4D97-AF65-F5344CB8AC3E}">
        <p14:creationId xmlns:p14="http://schemas.microsoft.com/office/powerpoint/2010/main" val="329698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3-1 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12" name="字幕 11">
            <a:extLst>
              <a:ext uri="{FF2B5EF4-FFF2-40B4-BE49-F238E27FC236}">
                <a16:creationId xmlns:a16="http://schemas.microsoft.com/office/drawing/2014/main" id="{87B5B730-EB16-41E9-86D8-D1C1673882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4934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データを一定の規則で並べ替え．</a:t>
            </a:r>
            <a:endParaRPr lang="en-US" altLang="ja-JP" dirty="0"/>
          </a:p>
          <a:p>
            <a:r>
              <a:rPr lang="ja-JP" altLang="en-US" dirty="0"/>
              <a:t>並べ替えは行単位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514104" y="4629850"/>
            <a:ext cx="1784350" cy="5453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並べ替え前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541169" y="3101930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5541169" y="5624513"/>
            <a:ext cx="2602443" cy="42280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得点（</a:t>
            </a:r>
            <a:r>
              <a:rPr lang="en-US" altLang="ja-JP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列）</a:t>
            </a:r>
            <a:r>
              <a:rPr lang="ja-JP" altLang="en-US" sz="21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</a:t>
            </a:r>
            <a:r>
              <a:rPr lang="ja-JP" altLang="en-US" sz="21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93" y="2250134"/>
            <a:ext cx="3253419" cy="216326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169" y="1215059"/>
            <a:ext cx="2722739" cy="181040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169" y="3684322"/>
            <a:ext cx="2693897" cy="179123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右矢印 14"/>
          <p:cNvSpPr/>
          <p:nvPr/>
        </p:nvSpPr>
        <p:spPr>
          <a:xfrm>
            <a:off x="4514360" y="2435701"/>
            <a:ext cx="464574" cy="1179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121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772" y="3992059"/>
            <a:ext cx="3761000" cy="13480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Excel </a:t>
            </a:r>
            <a:r>
              <a:rPr lang="ja-JP" altLang="en-US" dirty="0" err="1"/>
              <a:t>での</a:t>
            </a:r>
            <a:r>
              <a:rPr lang="ja-JP" altLang="en-US" dirty="0"/>
              <a:t>並べ替え手順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25" y="1479301"/>
            <a:ext cx="2340665" cy="16129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162" y="1718823"/>
            <a:ext cx="4769242" cy="115908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674" y="3852531"/>
            <a:ext cx="2558731" cy="1701355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09551" y="3296795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　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データ部分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範囲選択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04362" y="3164612"/>
            <a:ext cx="3385871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12681" y="1901699"/>
            <a:ext cx="52293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617280" y="2118632"/>
            <a:ext cx="476249" cy="5143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3601919" y="214312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54858" y="3278225"/>
            <a:ext cx="440816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　リボンで「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データ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」→「</a:t>
            </a: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4449669" y="3146042"/>
            <a:ext cx="4513356" cy="531854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166357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12524" y="4431542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218998" y="4431542"/>
            <a:ext cx="1230671" cy="2414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276906" y="5408787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③「最優先されるキー」と「順序」を設定して「</a:t>
            </a:r>
            <a:r>
              <a:rPr lang="en-US" altLang="ja-JP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OK</a:t>
            </a:r>
            <a:r>
              <a:rPr lang="ja-JP" altLang="en-US" sz="1875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</a:t>
            </a:r>
            <a:endParaRPr lang="ja-JP" altLang="en-US" sz="1875" b="1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14420" y="5332812"/>
            <a:ext cx="3385871" cy="660812"/>
          </a:xfrm>
          <a:prstGeom prst="roundRect">
            <a:avLst/>
          </a:prstGeom>
          <a:noFill/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4693258" y="4375848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5332639" y="5677040"/>
            <a:ext cx="3280682" cy="31132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75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並べ替え結果が得られる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629074" y="5078772"/>
            <a:ext cx="526569" cy="2487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1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043"/>
            <a:ext cx="5600700" cy="20073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1" y="1533525"/>
            <a:ext cx="5600700" cy="2007394"/>
          </a:xfrm>
          <a:prstGeom prst="rect">
            <a:avLst/>
          </a:prstGeom>
        </p:spPr>
      </p:pic>
      <p:sp>
        <p:nvSpPr>
          <p:cNvPr id="21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並べ替えでの「最優先されるキー」と順序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831" y="1473645"/>
            <a:ext cx="2595329" cy="177208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414" y="3762296"/>
            <a:ext cx="2578359" cy="169118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3927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927" y="4429425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24636" y="2141668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724636" y="4459682"/>
            <a:ext cx="1858859" cy="2964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878334" y="2114533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5848210" y="4430206"/>
            <a:ext cx="464574" cy="422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9899" y="2497238"/>
            <a:ext cx="202491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氏名（列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29898" y="4782741"/>
            <a:ext cx="2024913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氏名（列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24636" y="2497237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昇順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724636" y="4856080"/>
            <a:ext cx="80021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降順</a:t>
            </a:r>
          </a:p>
        </p:txBody>
      </p:sp>
    </p:spTree>
    <p:extLst>
      <p:ext uri="{BB962C8B-B14F-4D97-AF65-F5344CB8AC3E}">
        <p14:creationId xmlns:p14="http://schemas.microsoft.com/office/powerpoint/2010/main" val="215930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1638</Words>
  <Application>Microsoft Office PowerPoint</Application>
  <PresentationFormat>画面に合わせる (4:3)</PresentationFormat>
  <Paragraphs>493</Paragraphs>
  <Slides>59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59</vt:i4>
      </vt:variant>
    </vt:vector>
  </HeadingPairs>
  <TitlesOfParts>
    <vt:vector size="65" baseType="lpstr">
      <vt:lpstr>メイリオ</vt:lpstr>
      <vt:lpstr>游ゴシック</vt:lpstr>
      <vt:lpstr>Arial</vt:lpstr>
      <vt:lpstr>Calibri</vt:lpstr>
      <vt:lpstr>Segoe UI</vt:lpstr>
      <vt:lpstr>Office テーマ</vt:lpstr>
      <vt:lpstr>ex-3. Excel での並べ替え，グラフ </vt:lpstr>
      <vt:lpstr>アウトライン</vt:lpstr>
      <vt:lpstr>何の役に立つか</vt:lpstr>
      <vt:lpstr>何の役に立つか</vt:lpstr>
      <vt:lpstr>何の役に立つか</vt:lpstr>
      <vt:lpstr>3-1 Excel での並べ替え</vt:lpstr>
      <vt:lpstr>Excel での並べ替え</vt:lpstr>
      <vt:lpstr>Excel での並べ替え手順</vt:lpstr>
      <vt:lpstr>並べ替えでの「最優先されるキー」と順序</vt:lpstr>
      <vt:lpstr>並べ替えでの「最優先されるキー」と順序</vt:lpstr>
      <vt:lpstr>3-1 Excel での並べ替え</vt:lpstr>
      <vt:lpstr>実習</vt:lpstr>
      <vt:lpstr>Excel演習</vt:lpstr>
      <vt:lpstr>Excel演習</vt:lpstr>
      <vt:lpstr>Excel演習</vt:lpstr>
      <vt:lpstr>Excel演習</vt:lpstr>
      <vt:lpstr>3-2 Excel での散布図／折れ線グラフ</vt:lpstr>
      <vt:lpstr>Excel での散布図，折れ線グラフのバリエーション</vt:lpstr>
      <vt:lpstr>線形近似の例</vt:lpstr>
      <vt:lpstr>Excel での散布図の作成手順</vt:lpstr>
      <vt:lpstr>Excel での散布図の種類の選択例</vt:lpstr>
      <vt:lpstr>Excel での折れ線グラフの作成手順</vt:lpstr>
      <vt:lpstr>Excel での散布図＋線形近似の作成手順（１／３）</vt:lpstr>
      <vt:lpstr>Excel での散布図＋線形近似の作成手順（１／３）</vt:lpstr>
      <vt:lpstr>PowerPoint プレゼンテーション</vt:lpstr>
      <vt:lpstr>PowerPoint プレゼンテーション</vt:lpstr>
      <vt:lpstr>グラフの調整</vt:lpstr>
      <vt:lpstr>Excel演習</vt:lpstr>
      <vt:lpstr>Excel演習</vt:lpstr>
      <vt:lpstr>Excel演習</vt:lpstr>
      <vt:lpstr>3-3 円グラフ，横棒グラフ</vt:lpstr>
      <vt:lpstr>Excel での円グラフ，横棒グラフ</vt:lpstr>
      <vt:lpstr>円グラフのお薦めの描き方</vt:lpstr>
      <vt:lpstr>Excel での円グラフの作成手順（１／３）</vt:lpstr>
      <vt:lpstr>Excel での円グラフの作成手順（２／３）</vt:lpstr>
      <vt:lpstr>Excel での円グラフの作成手順（３／３）</vt:lpstr>
      <vt:lpstr>Excel での円グラフの種類の選択例</vt:lpstr>
      <vt:lpstr>PowerPoint プレゼンテーション</vt:lpstr>
      <vt:lpstr>Excel での横棒グラフの種類の選択例</vt:lpstr>
      <vt:lpstr>Excel での横棒グラフの作成手順（２／２）</vt:lpstr>
      <vt:lpstr>Excel演習</vt:lpstr>
      <vt:lpstr>Excel演習</vt:lpstr>
      <vt:lpstr>Excel演習</vt:lpstr>
      <vt:lpstr>3-4 横棒グラフのバリエーション</vt:lpstr>
      <vt:lpstr>Excel の横棒グラフのバリエーション（１／２）</vt:lpstr>
      <vt:lpstr>Excel の横棒グラフのバリエーション（２／２）</vt:lpstr>
      <vt:lpstr>Excel演習</vt:lpstr>
      <vt:lpstr>Excel演習</vt:lpstr>
      <vt:lpstr>Excel演習</vt:lpstr>
      <vt:lpstr>演習問題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の使い方</dc:title>
  <dc:creator>kaneko kunihiko</dc:creator>
  <cp:lastModifiedBy>user</cp:lastModifiedBy>
  <cp:revision>43</cp:revision>
  <dcterms:created xsi:type="dcterms:W3CDTF">2019-11-02T00:06:04Z</dcterms:created>
  <dcterms:modified xsi:type="dcterms:W3CDTF">2023-01-16T15:14:31Z</dcterms:modified>
</cp:coreProperties>
</file>