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948" r:id="rId2"/>
    <p:sldId id="556" r:id="rId3"/>
    <p:sldId id="558" r:id="rId4"/>
    <p:sldId id="561" r:id="rId5"/>
    <p:sldId id="562" r:id="rId6"/>
    <p:sldId id="563" r:id="rId7"/>
    <p:sldId id="564" r:id="rId8"/>
    <p:sldId id="565" r:id="rId9"/>
    <p:sldId id="566" r:id="rId10"/>
    <p:sldId id="567" r:id="rId11"/>
    <p:sldId id="568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595" r:id="rId38"/>
    <p:sldId id="596" r:id="rId39"/>
    <p:sldId id="597" r:id="rId40"/>
    <p:sldId id="598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excel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ex-4. Excel </a:t>
            </a:r>
            <a:r>
              <a:rPr lang="ja-JP" altLang="en-US" dirty="0"/>
              <a:t>での検索，条件付き書式設定，並べ替え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smtClean="0"/>
              <a:t>（</a:t>
            </a:r>
            <a:r>
              <a:rPr lang="en-US" altLang="ja-JP" smtClean="0"/>
              <a:t>Excel </a:t>
            </a:r>
            <a:r>
              <a:rPr lang="ja-JP" altLang="en-US" dirty="0"/>
              <a:t>の使い方）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hlinkClick r:id="rId3"/>
              </a:rPr>
              <a:t>https://www.kkaneko.jp/cc/excel/index.html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2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4-1 Excel </a:t>
            </a:r>
            <a:r>
              <a:rPr lang="ja-JP" altLang="en-US" dirty="0" err="1"/>
              <a:t>での</a:t>
            </a:r>
            <a:r>
              <a:rPr lang="ja-JP" altLang="en-US" dirty="0"/>
              <a:t>検索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では，特定の語句，単語，文字列を含む</a:t>
            </a:r>
            <a:endParaRPr lang="en-US" altLang="ja-JP" dirty="0"/>
          </a:p>
          <a:p>
            <a:r>
              <a:rPr lang="ja-JP" altLang="en-US" dirty="0"/>
              <a:t>セルを探すことが簡単にできる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7590744" y="544705"/>
            <a:ext cx="1223412" cy="1014060"/>
            <a:chOff x="7582266" y="316010"/>
            <a:chExt cx="1631216" cy="1352079"/>
          </a:xfrm>
        </p:grpSpPr>
        <p:sp>
          <p:nvSpPr>
            <p:cNvPr id="6" name="Text Box 1035"/>
            <p:cNvSpPr txBox="1">
              <a:spLocks noChangeArrowheads="1"/>
            </p:cNvSpPr>
            <p:nvPr/>
          </p:nvSpPr>
          <p:spPr bwMode="auto">
            <a:xfrm>
              <a:off x="7582266" y="1288755"/>
              <a:ext cx="1631216" cy="379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ja-JP" altLang="en-US" sz="1350" dirty="0">
                  <a:solidFill>
                    <a:schemeClr val="tx1"/>
                  </a:solidFill>
                  <a:latin typeface="Arial" panose="020B0604020202020204" pitchFamily="34" charset="0"/>
                </a:rPr>
                <a:t>まとめページ</a:t>
              </a:r>
            </a:p>
          </p:txBody>
        </p:sp>
        <p:pic>
          <p:nvPicPr>
            <p:cNvPr id="7" name="Picture 2" descr="http://3.bp.blogspot.com/-nYzwhfjYgF0/UOFKLhF54UI/AAAAAAAAKEs/hbFj1OvGjSE/s1600/bunbougu_no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625" y="316010"/>
              <a:ext cx="1206500" cy="93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94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2C1D6A2-A9A1-4A14-B018-B68A83747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145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次のようなエクセルファイルを作成しなさい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87970"/>
            <a:ext cx="5494020" cy="46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1" y="4131332"/>
            <a:ext cx="3086160" cy="13723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0" y="1827413"/>
            <a:ext cx="3086160" cy="12945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全範囲を選択したのち，「肉」を検索しなさい</a:t>
            </a:r>
            <a:endParaRPr lang="en-US" altLang="ja-JP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128654" y="2135662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19235" y="2835245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698574" y="2106674"/>
            <a:ext cx="401801" cy="376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308610" y="3618593"/>
            <a:ext cx="8835390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全範囲を選択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したのち，「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シャツ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」を検索しなさい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87710" y="4428177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87052" y="5184149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698575" y="4428177"/>
            <a:ext cx="401801" cy="376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08609" y="5586389"/>
            <a:ext cx="8356420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あとで使うので，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は閉じないで，そのままにしておきなさい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99" y="1950270"/>
            <a:ext cx="3743325" cy="10668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208275"/>
            <a:ext cx="39719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4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2" y="2633833"/>
            <a:ext cx="3660291" cy="15645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全範囲を選択したのち，「めん」を検索しなさい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043807" y="3075339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17562" y="3863424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899476" y="3097140"/>
            <a:ext cx="401801" cy="376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08609" y="5586389"/>
            <a:ext cx="8356420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あとで使うので，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は閉じないで，そのままにしておきなさい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80" y="2842725"/>
            <a:ext cx="34766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ここまでのまとめ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を，データの基地（データベース）として活用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6" y="2006868"/>
            <a:ext cx="1496357" cy="12930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09" y="2735206"/>
            <a:ext cx="2852096" cy="1366413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68198" y="1881501"/>
            <a:ext cx="5043112" cy="408503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996507" y="2046156"/>
            <a:ext cx="4924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肉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5353050" y="3526554"/>
            <a:ext cx="333375" cy="1107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88730" y="3882329"/>
            <a:ext cx="110799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シャツ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23857" y="5180750"/>
            <a:ext cx="4493538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いろんなデータを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化して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おくと役に立ちそう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65" y="2610216"/>
            <a:ext cx="3232015" cy="92108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380" y="4507226"/>
            <a:ext cx="3321620" cy="10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0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ここまでのまとめ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検索手順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66699" y="4067346"/>
            <a:ext cx="3871913" cy="854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①検索したい範囲を</a:t>
            </a:r>
            <a:endParaRPr lang="en-US" altLang="ja-JP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指定して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2140744"/>
            <a:ext cx="3414713" cy="1535906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2929644" y="2642592"/>
            <a:ext cx="400050" cy="53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138612" y="3795712"/>
            <a:ext cx="3871913" cy="854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②検索する文字列を指定する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489543" y="2593363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14165" y="3376108"/>
            <a:ext cx="653957" cy="286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5374592" y="4193976"/>
            <a:ext cx="400050" cy="53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1" y="1690689"/>
            <a:ext cx="2776145" cy="225759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74721" y="1693755"/>
            <a:ext cx="359619" cy="279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69" y="4660106"/>
            <a:ext cx="4810125" cy="1562525"/>
          </a:xfrm>
          <a:prstGeom prst="rect">
            <a:avLst/>
          </a:prstGeom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969067" y="6444003"/>
            <a:ext cx="3871913" cy="854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③検索結果が得られる</a:t>
            </a:r>
          </a:p>
        </p:txBody>
      </p:sp>
    </p:spTree>
    <p:extLst>
      <p:ext uri="{BB962C8B-B14F-4D97-AF65-F5344CB8AC3E}">
        <p14:creationId xmlns:p14="http://schemas.microsoft.com/office/powerpoint/2010/main" val="3164646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4-2 </a:t>
            </a:r>
            <a:r>
              <a:rPr lang="ja-JP" altLang="en-US" dirty="0"/>
              <a:t>条件付き書式設定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FCC9ED1-F8B7-4057-88FF-0553D677C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329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条件付き書式設定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C5FB3D-B603-48DE-88E0-9B070177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36363" y="6266260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54263" y="2027942"/>
            <a:ext cx="395492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今度は，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数値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で探したい</a:t>
            </a:r>
          </a:p>
        </p:txBody>
      </p:sp>
      <p:sp>
        <p:nvSpPr>
          <p:cNvPr id="12" name="下矢印 11"/>
          <p:cNvSpPr/>
          <p:nvPr/>
        </p:nvSpPr>
        <p:spPr>
          <a:xfrm>
            <a:off x="6661762" y="3178224"/>
            <a:ext cx="5619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23568" y="3614972"/>
            <a:ext cx="3685624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やはり人間が探すのは大変．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ミスもしそう．</a:t>
            </a:r>
          </a:p>
        </p:txBody>
      </p:sp>
      <p:sp>
        <p:nvSpPr>
          <p:cNvPr id="22" name="下矢印 21"/>
          <p:cNvSpPr/>
          <p:nvPr/>
        </p:nvSpPr>
        <p:spPr>
          <a:xfrm>
            <a:off x="6661762" y="4457723"/>
            <a:ext cx="5619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66119" y="4997813"/>
            <a:ext cx="3147015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条件付き書式設定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が便利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66119" y="2565760"/>
            <a:ext cx="3491661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（例）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値が 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500 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以上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のセル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07952"/>
              </p:ext>
            </p:extLst>
          </p:nvPr>
        </p:nvGraphicFramePr>
        <p:xfrm>
          <a:off x="772369" y="1504001"/>
          <a:ext cx="3479591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300">
                  <a:extLst>
                    <a:ext uri="{9D8B030D-6E8A-4147-A177-3AD203B41FA5}">
                      <a16:colId xmlns:a16="http://schemas.microsoft.com/office/drawing/2014/main" val="1935303669"/>
                    </a:ext>
                  </a:extLst>
                </a:gridCol>
                <a:gridCol w="1200291">
                  <a:extLst>
                    <a:ext uri="{9D8B030D-6E8A-4147-A177-3AD203B41FA5}">
                      <a16:colId xmlns:a16="http://schemas.microsoft.com/office/drawing/2014/main" val="3831872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商品名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価格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82238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牛肉（ロース）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70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豚肉（バラ）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733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28186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鶏卵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79807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ワイシャツ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22185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男子シャツ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6969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子供シャツ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029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洗濯代（ワイシャツ）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2813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即席</a:t>
                      </a:r>
                      <a:r>
                        <a:rPr lang="ja-JP" altLang="en-US" sz="2400" u="none" strike="noStrike" dirty="0" err="1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めん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2262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中華そば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039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92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322" y="1386823"/>
            <a:ext cx="2372678" cy="206533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82599"/>
            <a:ext cx="2260162" cy="18379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条件付き書式設定手順例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716FB5-EB96-4C72-8F6C-1F36686DF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104103" y="3423375"/>
            <a:ext cx="138638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3" name="右矢印 12"/>
          <p:cNvSpPr/>
          <p:nvPr/>
        </p:nvSpPr>
        <p:spPr>
          <a:xfrm>
            <a:off x="3396787" y="230424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836186" y="3499941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範囲を選ぶ</a:t>
            </a:r>
          </a:p>
        </p:txBody>
      </p:sp>
      <p:sp>
        <p:nvSpPr>
          <p:cNvPr id="16" name="右矢印 15"/>
          <p:cNvSpPr/>
          <p:nvPr/>
        </p:nvSpPr>
        <p:spPr>
          <a:xfrm>
            <a:off x="166357" y="4375848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472646" y="1690689"/>
            <a:ext cx="821474" cy="1776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28650" y="6054917"/>
            <a:ext cx="746880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ホーム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」を展開して，「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セルの強調表示ルール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28650" y="3975487"/>
            <a:ext cx="6951345" cy="1931713"/>
            <a:chOff x="628650" y="3975487"/>
            <a:chExt cx="6951345" cy="193171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0" y="3975487"/>
              <a:ext cx="6951345" cy="1931713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1093224" y="4135269"/>
              <a:ext cx="456423" cy="3027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117328" y="4376235"/>
              <a:ext cx="558624" cy="52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08879" y="4899435"/>
              <a:ext cx="1289202" cy="2916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31" name="右矢印 30"/>
          <p:cNvSpPr/>
          <p:nvPr/>
        </p:nvSpPr>
        <p:spPr>
          <a:xfrm>
            <a:off x="7865165" y="4708219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74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4-1 Excel </a:t>
            </a:r>
            <a:r>
              <a:rPr lang="ja-JP" altLang="en-US" dirty="0"/>
              <a:t>で検索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4-2 </a:t>
            </a:r>
            <a:r>
              <a:rPr lang="ja-JP" altLang="en-US" dirty="0"/>
              <a:t>条件付き書式設定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4-3 Excel </a:t>
            </a:r>
            <a:r>
              <a:rPr lang="ja-JP" altLang="en-US" dirty="0"/>
              <a:t>で並べ替えて，欲しいデータを探す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08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595" y="1838567"/>
            <a:ext cx="3679031" cy="10501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条件付き書式設定手順例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1994D6CB-3311-4AA7-B5D0-E5B0C9E80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5181" y="4953986"/>
            <a:ext cx="366982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強調表示ルール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種類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を１つ選ぶ</a:t>
            </a:r>
          </a:p>
        </p:txBody>
      </p:sp>
      <p:sp>
        <p:nvSpPr>
          <p:cNvPr id="13" name="右矢印 12"/>
          <p:cNvSpPr/>
          <p:nvPr/>
        </p:nvSpPr>
        <p:spPr>
          <a:xfrm>
            <a:off x="3676169" y="221613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217638" y="3094134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値を設定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して，「</a:t>
            </a:r>
            <a:r>
              <a:rPr lang="en-US" altLang="ja-JP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3345" y="1560140"/>
            <a:ext cx="3457972" cy="3293307"/>
            <a:chOff x="93345" y="1560140"/>
            <a:chExt cx="3457972" cy="329330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45" y="1560140"/>
              <a:ext cx="3457972" cy="3293307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1915381" y="2239228"/>
              <a:ext cx="1491848" cy="250041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4283262" y="2184075"/>
            <a:ext cx="1758310" cy="359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左中かっこ 4"/>
          <p:cNvSpPr/>
          <p:nvPr/>
        </p:nvSpPr>
        <p:spPr>
          <a:xfrm>
            <a:off x="3835010" y="4275365"/>
            <a:ext cx="172257" cy="15574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00617" y="4434677"/>
            <a:ext cx="3147015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指定の値より大きい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指定の値より小さい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指定の範囲内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指定の値に等しい　など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651172" y="2573398"/>
            <a:ext cx="758178" cy="199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8069477" y="218407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93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条件付き書式設定手順例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75F6EBF-A421-4E58-A2F4-6C56732C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41837" y="5884394"/>
            <a:ext cx="8432618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操作を間違ってしまって，</a:t>
            </a: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元に戻したい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ときは 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939656" y="5048312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結果を確認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09550" y="269851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08" y="1444993"/>
            <a:ext cx="3961751" cy="35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62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強調表示ルールの例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 </a:t>
            </a:r>
            <a:r>
              <a:rPr lang="en-US" altLang="ja-JP" dirty="0"/>
              <a:t>500 </a:t>
            </a:r>
            <a:r>
              <a:rPr lang="ja-JP" altLang="en-US" dirty="0"/>
              <a:t>より大きい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417" y="1420150"/>
            <a:ext cx="3693319" cy="10287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34" y="1497742"/>
            <a:ext cx="3773251" cy="95110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992458" y="1773558"/>
            <a:ext cx="1793852" cy="422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55416" y="1773558"/>
            <a:ext cx="1768176" cy="344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281" y="3155039"/>
            <a:ext cx="3664744" cy="102155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346006" y="3494398"/>
            <a:ext cx="1768176" cy="344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23838" y="2779236"/>
            <a:ext cx="8753475" cy="3624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300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より小さい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11" y="3179863"/>
            <a:ext cx="3680477" cy="113245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974650" y="3758230"/>
            <a:ext cx="1793852" cy="422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95262" y="4618739"/>
            <a:ext cx="8753475" cy="6402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300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500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の間（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300, 500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も強調表示する）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281" y="5271590"/>
            <a:ext cx="3664744" cy="90830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298281" y="5593572"/>
            <a:ext cx="933178" cy="344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53324" y="5593571"/>
            <a:ext cx="933178" cy="344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979" y="5171615"/>
            <a:ext cx="2754043" cy="108864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398398" y="5924052"/>
            <a:ext cx="1671489" cy="336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72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4-2 Excel </a:t>
            </a:r>
            <a:r>
              <a:rPr lang="ja-JP" altLang="en-US" dirty="0" err="1"/>
              <a:t>での</a:t>
            </a:r>
            <a:r>
              <a:rPr lang="ja-JP" altLang="en-US" dirty="0"/>
              <a:t>条件付き書式設定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では，強調表示ルールを指定して，</a:t>
            </a:r>
            <a:endParaRPr lang="en-US" altLang="ja-JP" dirty="0"/>
          </a:p>
          <a:p>
            <a:r>
              <a:rPr lang="ja-JP" altLang="en-US" dirty="0"/>
              <a:t>数値の強調表示ができる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19943" y="2860221"/>
            <a:ext cx="326243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強調表示ルールの種類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9943" y="3490297"/>
            <a:ext cx="3570208" cy="1569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指定の値より大きい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指定の値より小さい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指定の範囲内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指定の値に等しい　など</a:t>
            </a:r>
          </a:p>
        </p:txBody>
      </p:sp>
    </p:spTree>
    <p:extLst>
      <p:ext uri="{BB962C8B-B14F-4D97-AF65-F5344CB8AC3E}">
        <p14:creationId xmlns:p14="http://schemas.microsoft.com/office/powerpoint/2010/main" val="68253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セルの範囲として，</a:t>
            </a:r>
            <a:r>
              <a:rPr lang="en-US" altLang="ja-JP" dirty="0" err="1"/>
              <a:t>B2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B11</a:t>
            </a:r>
            <a:r>
              <a:rPr lang="en-US" altLang="ja-JP" dirty="0"/>
              <a:t> </a:t>
            </a:r>
            <a:r>
              <a:rPr lang="ja-JP" altLang="en-US" dirty="0"/>
              <a:t>を指定しなさい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指定した範囲について，条件付き書式設定で，</a:t>
            </a:r>
            <a:r>
              <a:rPr lang="en-US" altLang="ja-JP" dirty="0"/>
              <a:t>500 </a:t>
            </a:r>
            <a:r>
              <a:rPr lang="ja-JP" altLang="en-US" dirty="0"/>
              <a:t>より大きいものだけを強調表示させなさい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53" y="1569703"/>
            <a:ext cx="2135978" cy="18592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240617" y="1829856"/>
            <a:ext cx="718584" cy="159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40971" y="5125710"/>
            <a:ext cx="2820352" cy="1070653"/>
            <a:chOff x="628650" y="3975487"/>
            <a:chExt cx="6951345" cy="193171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3975487"/>
              <a:ext cx="6951345" cy="1931713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093224" y="4135269"/>
              <a:ext cx="456423" cy="3027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117328" y="4376235"/>
              <a:ext cx="558624" cy="52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208879" y="4899435"/>
              <a:ext cx="1289202" cy="2916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311200" y="4846320"/>
            <a:ext cx="1953740" cy="2011680"/>
            <a:chOff x="93345" y="1560140"/>
            <a:chExt cx="3457972" cy="3293307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45" y="1560140"/>
              <a:ext cx="3457972" cy="3293307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1915381" y="2239228"/>
              <a:ext cx="1491848" cy="250041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019" y="5214269"/>
            <a:ext cx="3478782" cy="9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7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結果を確認したら，</a:t>
            </a:r>
            <a:r>
              <a:rPr lang="en-US" altLang="ja-JP" dirty="0"/>
              <a:t>CTRL + Z </a:t>
            </a:r>
            <a:r>
              <a:rPr lang="ja-JP" altLang="en-US" dirty="0"/>
              <a:t>（コントロールキーと「</a:t>
            </a:r>
            <a:r>
              <a:rPr lang="en-US" altLang="ja-JP" dirty="0"/>
              <a:t>Z</a:t>
            </a:r>
            <a:r>
              <a:rPr lang="ja-JP" altLang="en-US" dirty="0"/>
              <a:t>」の同時押し）で元に戻しなさい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34" y="2047474"/>
            <a:ext cx="4593902" cy="41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61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セルの範囲として，</a:t>
            </a:r>
            <a:r>
              <a:rPr lang="en-US" altLang="ja-JP" dirty="0" err="1"/>
              <a:t>B2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B11</a:t>
            </a:r>
            <a:r>
              <a:rPr lang="en-US" altLang="ja-JP" dirty="0"/>
              <a:t> </a:t>
            </a:r>
            <a:r>
              <a:rPr lang="ja-JP" altLang="en-US" dirty="0"/>
              <a:t>を指定しなさい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指定した範囲について，条件付き書式設定で，</a:t>
            </a:r>
            <a:r>
              <a:rPr lang="en-US" altLang="ja-JP" dirty="0"/>
              <a:t>300 </a:t>
            </a:r>
            <a:r>
              <a:rPr lang="ja-JP" altLang="en-US" dirty="0"/>
              <a:t>より小さいものだけを強調表示させなさい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496163"/>
            <a:ext cx="2135978" cy="18592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294265" y="1699226"/>
            <a:ext cx="718584" cy="159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40971" y="5125710"/>
            <a:ext cx="2820352" cy="1070653"/>
            <a:chOff x="628650" y="3975487"/>
            <a:chExt cx="6951345" cy="193171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3975487"/>
              <a:ext cx="6951345" cy="1931713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093224" y="4135269"/>
              <a:ext cx="456423" cy="3027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117328" y="4376235"/>
              <a:ext cx="558624" cy="52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208879" y="4899435"/>
              <a:ext cx="1289202" cy="2916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962" y="5209365"/>
            <a:ext cx="2943609" cy="90572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4653557" y="5692292"/>
            <a:ext cx="1343383" cy="3122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974" y="5283777"/>
            <a:ext cx="2931026" cy="81703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6260698" y="5623136"/>
            <a:ext cx="1414170" cy="1991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33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結果を確認したら，</a:t>
            </a:r>
            <a:r>
              <a:rPr lang="en-US" altLang="ja-JP" dirty="0"/>
              <a:t>CTRL + Z </a:t>
            </a:r>
            <a:r>
              <a:rPr lang="ja-JP" altLang="en-US" dirty="0"/>
              <a:t>（コントロールキーと「</a:t>
            </a:r>
            <a:r>
              <a:rPr lang="en-US" altLang="ja-JP" dirty="0"/>
              <a:t>Z</a:t>
            </a:r>
            <a:r>
              <a:rPr lang="ja-JP" altLang="en-US" dirty="0"/>
              <a:t>」の同時押し）で元に戻しなさい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2451735"/>
            <a:ext cx="4765460" cy="42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35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セルの範囲として，</a:t>
            </a:r>
            <a:r>
              <a:rPr lang="en-US" altLang="ja-JP" dirty="0" err="1"/>
              <a:t>B2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B11</a:t>
            </a:r>
            <a:r>
              <a:rPr lang="en-US" altLang="ja-JP" dirty="0"/>
              <a:t> </a:t>
            </a:r>
            <a:r>
              <a:rPr lang="ja-JP" altLang="en-US" dirty="0"/>
              <a:t>を指定しなさい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指定した範囲について，条件付き書式設定で，</a:t>
            </a:r>
            <a:r>
              <a:rPr lang="en-US" altLang="ja-JP" dirty="0"/>
              <a:t>300 </a:t>
            </a:r>
            <a:r>
              <a:rPr lang="ja-JP" altLang="en-US" dirty="0"/>
              <a:t>と </a:t>
            </a:r>
            <a:r>
              <a:rPr lang="en-US" altLang="ja-JP" dirty="0"/>
              <a:t>500 </a:t>
            </a:r>
            <a:r>
              <a:rPr lang="ja-JP" altLang="en-US" dirty="0"/>
              <a:t>と間の</a:t>
            </a:r>
            <a:r>
              <a:rPr lang="ja-JP" altLang="en-US" dirty="0" err="1"/>
              <a:t>ものもの</a:t>
            </a:r>
            <a:r>
              <a:rPr lang="ja-JP" altLang="en-US" dirty="0"/>
              <a:t>を強調表示させなさい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	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510" y="1569703"/>
            <a:ext cx="2135978" cy="185929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346574" y="1829856"/>
            <a:ext cx="718584" cy="1599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40971" y="5125710"/>
            <a:ext cx="2820352" cy="1070653"/>
            <a:chOff x="628650" y="3975487"/>
            <a:chExt cx="6951345" cy="193171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3975487"/>
              <a:ext cx="6951345" cy="1931713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093224" y="4135269"/>
              <a:ext cx="456423" cy="3027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117328" y="4376235"/>
              <a:ext cx="558624" cy="523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208879" y="4899435"/>
              <a:ext cx="1289202" cy="2916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44" y="5125710"/>
            <a:ext cx="2374088" cy="93844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381607" y="5801311"/>
            <a:ext cx="1278525" cy="2628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853" y="5136380"/>
            <a:ext cx="3159146" cy="78299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5984853" y="5447693"/>
            <a:ext cx="804434" cy="219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952549" y="5417942"/>
            <a:ext cx="804434" cy="219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145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結果を確認しなさい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4" y="2127884"/>
            <a:ext cx="568261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今日学習することはなぜ大切なのか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を，データの基地（データベース）として活用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68198" y="736744"/>
            <a:ext cx="8447088" cy="126380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70582" y="2687452"/>
            <a:ext cx="4749031" cy="30469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検索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すばやくデータを探すこと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強調表示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大事なデータに目印をつける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こと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57" y="2687452"/>
            <a:ext cx="2784412" cy="22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74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ここまでのまとめ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条件付き書式設定では</a:t>
            </a:r>
            <a:endParaRPr lang="en-US" altLang="ja-JP" dirty="0"/>
          </a:p>
          <a:p>
            <a:r>
              <a:rPr lang="ja-JP" altLang="en-US" dirty="0"/>
              <a:t>「・・・より大きい」，</a:t>
            </a:r>
            <a:endParaRPr lang="en-US" altLang="ja-JP" dirty="0"/>
          </a:p>
          <a:p>
            <a:r>
              <a:rPr lang="ja-JP" altLang="en-US" dirty="0"/>
              <a:t>「・・・より小さい」，</a:t>
            </a:r>
            <a:endParaRPr lang="en-US" altLang="ja-JP" dirty="0"/>
          </a:p>
          <a:p>
            <a:r>
              <a:rPr lang="ja-JP" altLang="en-US" dirty="0"/>
              <a:t>「・・・と・・・の間」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831740" y="5235055"/>
            <a:ext cx="3047591" cy="13038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検索機能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では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検索する文字列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が検索の鍵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5213" y="4457946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」の検索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02845" y="5412175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高い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のはどれか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160400"/>
            <a:ext cx="3743325" cy="10668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07" y="2345125"/>
            <a:ext cx="34099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4-3 Excel </a:t>
            </a:r>
            <a:r>
              <a:rPr lang="ja-JP" altLang="en-US" dirty="0"/>
              <a:t>で並べ替えて，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欲しいデータを探す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A0B15476-7567-4C93-B40D-19B24CABE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0355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欲しいデータを探すには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並べ替えること　＝　これも，データを見つけ出す有効な手段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5522119"/>
            <a:ext cx="3090863" cy="4786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条件付き書式設定の例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141119" y="5624512"/>
            <a:ext cx="3090863" cy="3762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並べ替えの例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583585" y="2008585"/>
            <a:ext cx="7077075" cy="4786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値が高いもの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」を探したいときの２つの手段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65772"/>
            <a:ext cx="3409950" cy="30670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437209"/>
            <a:ext cx="3162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7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データを一定の規則で並べ替え．</a:t>
            </a:r>
            <a:endParaRPr lang="en-US" altLang="ja-JP" dirty="0"/>
          </a:p>
          <a:p>
            <a:r>
              <a:rPr lang="ja-JP" altLang="en-US" dirty="0"/>
              <a:t>並べ替えは行単位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633677" y="5355715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並べ替え前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907929" y="3090174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価格（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907716" y="6298671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価格（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sp>
        <p:nvSpPr>
          <p:cNvPr id="15" name="右矢印 14"/>
          <p:cNvSpPr/>
          <p:nvPr/>
        </p:nvSpPr>
        <p:spPr>
          <a:xfrm>
            <a:off x="4514360" y="2435701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02" y="2153143"/>
            <a:ext cx="3162300" cy="29241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29" y="601872"/>
            <a:ext cx="2602230" cy="24062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624" y="3809019"/>
            <a:ext cx="2636839" cy="24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67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4" y="4344244"/>
            <a:ext cx="4339363" cy="15103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並べ替え手順</a:t>
            </a:r>
          </a:p>
        </p:txBody>
      </p:sp>
      <p:sp>
        <p:nvSpPr>
          <p:cNvPr id="23" name="コンテンツ プレースホルダー 22">
            <a:extLst>
              <a:ext uri="{FF2B5EF4-FFF2-40B4-BE49-F238E27FC236}">
                <a16:creationId xmlns:a16="http://schemas.microsoft.com/office/drawing/2014/main" id="{1095EEFE-3C86-4798-B14B-FF9B55F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162" y="1718823"/>
            <a:ext cx="4769242" cy="1159088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09551" y="329679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04362" y="3164612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12681" y="190169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617280" y="211863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601919" y="214312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554858" y="3278225"/>
            <a:ext cx="4562546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449669" y="3146042"/>
            <a:ext cx="451335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66357" y="4717368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61927" y="4773258"/>
            <a:ext cx="123067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607525" y="4805440"/>
            <a:ext cx="1434062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274176" y="601119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③「最優先されるキー」と「順序」を設定して「</a:t>
            </a: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101632" y="5929965"/>
            <a:ext cx="3385871" cy="660812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5319829" y="492615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976939" y="6142522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並べ替え結果が得られる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057202" y="5563651"/>
            <a:ext cx="526569" cy="248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27" y="1010657"/>
            <a:ext cx="2187013" cy="216017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020" y="3889577"/>
            <a:ext cx="2331620" cy="22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521857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セル「</a:t>
            </a:r>
            <a:r>
              <a:rPr lang="en-US" altLang="ja-JP" sz="2400" dirty="0" err="1"/>
              <a:t>A2</a:t>
            </a:r>
            <a:r>
              <a:rPr lang="ja-JP" altLang="en-US" sz="2400" dirty="0"/>
              <a:t>」からセル「</a:t>
            </a:r>
            <a:r>
              <a:rPr lang="en-US" altLang="ja-JP" sz="2400" dirty="0" err="1"/>
              <a:t>B11</a:t>
            </a:r>
            <a:r>
              <a:rPr lang="ja-JP" altLang="en-US" sz="2400" dirty="0"/>
              <a:t>」までを範囲選択したあと，</a:t>
            </a:r>
            <a:endParaRPr lang="en-US" altLang="ja-JP" sz="2400" dirty="0"/>
          </a:p>
          <a:p>
            <a:r>
              <a:rPr lang="ja-JP" altLang="en-US" sz="2400" dirty="0"/>
              <a:t>並べ替えを行いなさい</a:t>
            </a:r>
            <a:endParaRPr lang="en-US" altLang="ja-JP" sz="2400" dirty="0"/>
          </a:p>
          <a:p>
            <a:r>
              <a:rPr lang="ja-JP" altLang="en-US" sz="2400" dirty="0"/>
              <a:t>「最優先されるキー」は，価格，</a:t>
            </a:r>
            <a:endParaRPr lang="en-US" altLang="ja-JP" sz="2400" dirty="0"/>
          </a:p>
          <a:p>
            <a:r>
              <a:rPr lang="ja-JP" altLang="en-US" sz="2400" dirty="0"/>
              <a:t>「順序」は，降順に設定しなさい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36772" y="5095873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右矢印 9"/>
          <p:cNvSpPr/>
          <p:nvPr/>
        </p:nvSpPr>
        <p:spPr>
          <a:xfrm>
            <a:off x="2854997" y="2891562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755383" y="5535076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696984" y="4218084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並べ替えの条件設定</a:t>
            </a:r>
          </a:p>
        </p:txBody>
      </p:sp>
      <p:sp>
        <p:nvSpPr>
          <p:cNvPr id="14" name="右矢印 13"/>
          <p:cNvSpPr/>
          <p:nvPr/>
        </p:nvSpPr>
        <p:spPr>
          <a:xfrm>
            <a:off x="6184852" y="2841050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04952" y="5461001"/>
            <a:ext cx="5163992" cy="128264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42513" y="5600888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</a:t>
            </a: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元に戻したい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2558354"/>
            <a:ext cx="2415865" cy="238622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3383022" y="3063364"/>
            <a:ext cx="2683971" cy="835926"/>
            <a:chOff x="702224" y="4344244"/>
            <a:chExt cx="4339363" cy="1510324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224" y="4344244"/>
              <a:ext cx="4339363" cy="1510324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761927" y="4773258"/>
              <a:ext cx="1230671" cy="24142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607525" y="4805440"/>
              <a:ext cx="1434062" cy="24142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057202" y="5563651"/>
              <a:ext cx="526569" cy="2487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63" y="2487720"/>
            <a:ext cx="2331620" cy="22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39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演習問題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19D8B3E-A4C5-4715-BB2D-808845554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7591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27" y="2581275"/>
            <a:ext cx="3779044" cy="32004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0" y="4278985"/>
            <a:ext cx="3671888" cy="112871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73" y="2730817"/>
            <a:ext cx="3671888" cy="1128713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7F00FD5-4322-4ED3-91A7-3505FA02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で「ファイル」→「新規」→「空白のブック」と</a:t>
            </a:r>
            <a:endParaRPr lang="en-US" altLang="ja-JP" dirty="0"/>
          </a:p>
          <a:p>
            <a:r>
              <a:rPr lang="ja-JP" altLang="en-US" dirty="0"/>
              <a:t>操作して，新しいブックを作成しなさい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39816" y="2898043"/>
            <a:ext cx="798972" cy="262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5373" y="5020328"/>
            <a:ext cx="798972" cy="262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379134" y="4278986"/>
            <a:ext cx="1648936" cy="14350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12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14A7352E-1E9F-467D-B4E7-58F06B22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67297" y="3021927"/>
            <a:ext cx="3009979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半角にしなさい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4" y="1863090"/>
            <a:ext cx="4480964" cy="405193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667296" y="4031577"/>
            <a:ext cx="3448050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範囲は，必ず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A1 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100" b="1" dirty="0" err="1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B12</a:t>
            </a:r>
            <a:r>
              <a:rPr lang="en-US" altLang="ja-JP" sz="21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</p:spTree>
    <p:extLst>
      <p:ext uri="{BB962C8B-B14F-4D97-AF65-F5344CB8AC3E}">
        <p14:creationId xmlns:p14="http://schemas.microsoft.com/office/powerpoint/2010/main" val="2800648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0E5EDB2-A85A-4672-B634-E90EC37B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全範囲を選択したのち，「魚」を検索しなさい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994409" y="5488011"/>
            <a:ext cx="8356420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検索結果をプリントアウトして提出する必要はない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08609" y="2116455"/>
            <a:ext cx="7583533" cy="512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全範囲を選択したのち，「</a:t>
            </a: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肉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」を検索しなさい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04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今日行う </a:t>
            </a:r>
            <a:r>
              <a:rPr lang="en-US" altLang="ja-JP" dirty="0"/>
              <a:t>Excel </a:t>
            </a:r>
            <a:r>
              <a:rPr lang="ja-JP" altLang="en-US" dirty="0"/>
              <a:t>の演習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条件に合うものを強調表示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07353" y="1779441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4263" y="3781671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」の検索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36413" y="5459775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高い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のはどれか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2" y="2423320"/>
            <a:ext cx="3743325" cy="10668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01" y="2233439"/>
            <a:ext cx="34099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56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4FB976FE-7A7F-49FA-9939-BD2B51FC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条件つき書式設定の機能を使って，事件数の列で，値が </a:t>
            </a:r>
            <a:r>
              <a:rPr lang="en-US" altLang="ja-JP" dirty="0"/>
              <a:t>100 </a:t>
            </a:r>
            <a:r>
              <a:rPr lang="ja-JP" altLang="en-US" dirty="0"/>
              <a:t>より大きいセルを強調表示しなさい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セル</a:t>
            </a:r>
            <a:r>
              <a:rPr lang="ja-JP" altLang="en-US" dirty="0"/>
              <a:t>「</a:t>
            </a:r>
            <a:r>
              <a:rPr lang="en-US" altLang="ja-JP" dirty="0" err="1"/>
              <a:t>A2</a:t>
            </a:r>
            <a:r>
              <a:rPr lang="ja-JP" altLang="en-US" dirty="0"/>
              <a:t>」</a:t>
            </a:r>
            <a:r>
              <a:rPr lang="en-US" altLang="ja-JP" dirty="0"/>
              <a:t> </a:t>
            </a:r>
            <a:r>
              <a:rPr lang="ja-JP" altLang="en-US" dirty="0"/>
              <a:t>からセル「</a:t>
            </a:r>
            <a:r>
              <a:rPr lang="en-US" altLang="ja-JP" dirty="0" err="1"/>
              <a:t>B12</a:t>
            </a:r>
            <a:r>
              <a:rPr lang="ja-JP" altLang="en-US" dirty="0"/>
              <a:t>」</a:t>
            </a:r>
            <a:r>
              <a:rPr lang="en-US" altLang="ja-JP" dirty="0"/>
              <a:t> </a:t>
            </a:r>
            <a:r>
              <a:rPr lang="ja-JP" altLang="en-US" dirty="0" err="1"/>
              <a:t>までを</a:t>
            </a:r>
            <a:r>
              <a:rPr lang="ja-JP" altLang="en-US" dirty="0"/>
              <a:t>範囲選択したのち，並べ替えを行いなさい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28725" y="4475616"/>
            <a:ext cx="6282418" cy="9048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　　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最優先されるキー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Ｂ列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　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順序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」は，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に設定しなさい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91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4-1 Excel </a:t>
            </a:r>
            <a:r>
              <a:rPr lang="ja-JP" altLang="en-US" dirty="0"/>
              <a:t>で検索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753B200D-8F77-4E56-A818-87EEB7294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504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検索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2958" y="6216418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11424" y="1916769"/>
            <a:ext cx="440857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’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シャツ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’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という言葉を探したい</a:t>
            </a:r>
          </a:p>
        </p:txBody>
      </p:sp>
      <p:sp>
        <p:nvSpPr>
          <p:cNvPr id="12" name="下矢印 11"/>
          <p:cNvSpPr/>
          <p:nvPr/>
        </p:nvSpPr>
        <p:spPr>
          <a:xfrm>
            <a:off x="5618924" y="2609850"/>
            <a:ext cx="5619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11424" y="3196267"/>
            <a:ext cx="541686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人間が探すのは大変．ミスもしそう．</a:t>
            </a:r>
          </a:p>
        </p:txBody>
      </p:sp>
      <p:sp>
        <p:nvSpPr>
          <p:cNvPr id="22" name="下矢印 21"/>
          <p:cNvSpPr/>
          <p:nvPr/>
        </p:nvSpPr>
        <p:spPr>
          <a:xfrm>
            <a:off x="5618924" y="3889349"/>
            <a:ext cx="5619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23281" y="4429440"/>
            <a:ext cx="34852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の検索機能の出番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94494"/>
              </p:ext>
            </p:extLst>
          </p:nvPr>
        </p:nvGraphicFramePr>
        <p:xfrm>
          <a:off x="178009" y="1504001"/>
          <a:ext cx="3479591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300">
                  <a:extLst>
                    <a:ext uri="{9D8B030D-6E8A-4147-A177-3AD203B41FA5}">
                      <a16:colId xmlns:a16="http://schemas.microsoft.com/office/drawing/2014/main" val="1935303669"/>
                    </a:ext>
                  </a:extLst>
                </a:gridCol>
                <a:gridCol w="1200291">
                  <a:extLst>
                    <a:ext uri="{9D8B030D-6E8A-4147-A177-3AD203B41FA5}">
                      <a16:colId xmlns:a16="http://schemas.microsoft.com/office/drawing/2014/main" val="3831872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商品名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価格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82238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牛肉（ロース）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70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豚肉（バラ）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733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28186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鶏卵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79807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ワイシャツ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22185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男子シャツ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6969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子供シャツ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029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洗濯代（ワイシャツ）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2813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即席</a:t>
                      </a:r>
                      <a:r>
                        <a:rPr lang="ja-JP" altLang="en-US" sz="2400" u="none" strike="noStrike" dirty="0" err="1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めん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2262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中華そば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039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2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検索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53651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 での検索機能を用いて，特定の単語を含むセルを探すことができる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107426" y="3219816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034537" y="5031448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検索結果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5913817" y="2141215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自動で探す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310243" y="6266260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52545"/>
              </p:ext>
            </p:extLst>
          </p:nvPr>
        </p:nvGraphicFramePr>
        <p:xfrm>
          <a:off x="323435" y="1701680"/>
          <a:ext cx="3479591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300">
                  <a:extLst>
                    <a:ext uri="{9D8B030D-6E8A-4147-A177-3AD203B41FA5}">
                      <a16:colId xmlns:a16="http://schemas.microsoft.com/office/drawing/2014/main" val="1935303669"/>
                    </a:ext>
                  </a:extLst>
                </a:gridCol>
                <a:gridCol w="1200291">
                  <a:extLst>
                    <a:ext uri="{9D8B030D-6E8A-4147-A177-3AD203B41FA5}">
                      <a16:colId xmlns:a16="http://schemas.microsoft.com/office/drawing/2014/main" val="3831872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商品名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価格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82238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牛肉（ロース）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70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豚肉（バラ）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733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28186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鶏卵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79807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ワイシャツ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22185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男子シャツ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69696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子供シャツ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0295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洗濯代（ワイシャツ）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2813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即席</a:t>
                      </a:r>
                      <a:r>
                        <a:rPr lang="ja-JP" altLang="en-US" sz="2400" u="none" strike="noStrike" dirty="0" err="1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めん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2262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中華そば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0395734"/>
                  </a:ext>
                </a:extLst>
              </a:tr>
            </a:tbl>
          </a:graphicData>
        </a:graphic>
      </p:graphicFrame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509" y="2470447"/>
            <a:ext cx="3579662" cy="25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3" y="4536063"/>
            <a:ext cx="7468802" cy="121641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63" y="1531599"/>
            <a:ext cx="2260162" cy="18379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検索手順例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104103" y="3423375"/>
            <a:ext cx="138638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3" name="右矢印 12"/>
          <p:cNvSpPr/>
          <p:nvPr/>
        </p:nvSpPr>
        <p:spPr>
          <a:xfrm>
            <a:off x="3396787" y="230424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750461" y="3385960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左上をクリック．全セルが選択される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全範囲の選択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73892" y="482366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261066" y="1531599"/>
            <a:ext cx="325222" cy="2236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711183" y="6081074"/>
            <a:ext cx="746880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ホーム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検索と選択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」を展開して，「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検索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042727" y="4502064"/>
            <a:ext cx="456423" cy="454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429860" y="4647993"/>
            <a:ext cx="524819" cy="6048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499348" y="5257651"/>
            <a:ext cx="788160" cy="257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8303064" y="4971807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23" y="1479148"/>
            <a:ext cx="2260162" cy="18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8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73" y="4110026"/>
            <a:ext cx="3693440" cy="264240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06" y="1704149"/>
            <a:ext cx="3474036" cy="154482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" y="1704149"/>
            <a:ext cx="3474036" cy="15448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検索手順例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6357" y="3352002"/>
            <a:ext cx="3148343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探したいキーワード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シャツ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」のように入力</a:t>
            </a:r>
          </a:p>
        </p:txBody>
      </p:sp>
      <p:sp>
        <p:nvSpPr>
          <p:cNvPr id="13" name="右矢印 12"/>
          <p:cNvSpPr/>
          <p:nvPr/>
        </p:nvSpPr>
        <p:spPr>
          <a:xfrm>
            <a:off x="3676169" y="221613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836186" y="3499941"/>
            <a:ext cx="474538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すべて検索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76741" y="477608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509325" y="4540364"/>
            <a:ext cx="4453700" cy="13686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検索結果が表示される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全部で４つ見つかったことが分かる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732473" y="5909004"/>
            <a:ext cx="3103713" cy="766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48430" y="2096290"/>
            <a:ext cx="2160530" cy="310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631357" y="2889855"/>
            <a:ext cx="811733" cy="359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24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1185</Words>
  <Application>Microsoft Office PowerPoint</Application>
  <PresentationFormat>画面に合わせる (4:3)</PresentationFormat>
  <Paragraphs>300</Paragraphs>
  <Slides>40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メイリオ</vt:lpstr>
      <vt:lpstr>游ゴシック</vt:lpstr>
      <vt:lpstr>Arial</vt:lpstr>
      <vt:lpstr>Calibri</vt:lpstr>
      <vt:lpstr>Segoe UI</vt:lpstr>
      <vt:lpstr>Office テーマ</vt:lpstr>
      <vt:lpstr>ex-4. Excel での検索，条件付き書式設定，並べ替え </vt:lpstr>
      <vt:lpstr>アウトライン</vt:lpstr>
      <vt:lpstr>今日学習することはなぜ大切なのか</vt:lpstr>
      <vt:lpstr>今日行う Excel の演習</vt:lpstr>
      <vt:lpstr>4-1 Excel で検索</vt:lpstr>
      <vt:lpstr>検索</vt:lpstr>
      <vt:lpstr>Excel での検索</vt:lpstr>
      <vt:lpstr>Excel での検索手順例</vt:lpstr>
      <vt:lpstr>Excel での検索手順例</vt:lpstr>
      <vt:lpstr>4-1 Excel での検索</vt:lpstr>
      <vt:lpstr>実習</vt:lpstr>
      <vt:lpstr>Excel演習</vt:lpstr>
      <vt:lpstr>Excel演習</vt:lpstr>
      <vt:lpstr>Excel演習</vt:lpstr>
      <vt:lpstr>ここまでのまとめ</vt:lpstr>
      <vt:lpstr>ここまでのまとめ</vt:lpstr>
      <vt:lpstr>4-2 条件付き書式設定</vt:lpstr>
      <vt:lpstr>条件付き書式設定</vt:lpstr>
      <vt:lpstr>Excel での条件付き書式設定手順例</vt:lpstr>
      <vt:lpstr>Excel での条件付き書式設定手順例</vt:lpstr>
      <vt:lpstr>Excel での条件付き書式設定手順例</vt:lpstr>
      <vt:lpstr>強調表示ルールの例</vt:lpstr>
      <vt:lpstr>4-2 Excel での条件付き書式設定</vt:lpstr>
      <vt:lpstr>Excel演習</vt:lpstr>
      <vt:lpstr>Excel演習</vt:lpstr>
      <vt:lpstr>Excel演習</vt:lpstr>
      <vt:lpstr>Excel演習</vt:lpstr>
      <vt:lpstr>Excel演習</vt:lpstr>
      <vt:lpstr>Excel演習</vt:lpstr>
      <vt:lpstr>ここまでのまとめ</vt:lpstr>
      <vt:lpstr>4-3 Excel で並べ替えて， 欲しいデータを探す</vt:lpstr>
      <vt:lpstr>欲しいデータを探すには</vt:lpstr>
      <vt:lpstr>Excel での並べ替え</vt:lpstr>
      <vt:lpstr>Excel での並べ替え手順</vt:lpstr>
      <vt:lpstr>Excel演習</vt:lpstr>
      <vt:lpstr>演習問題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の使い方</dc:title>
  <dc:creator>kaneko kunihiko</dc:creator>
  <cp:lastModifiedBy>user</cp:lastModifiedBy>
  <cp:revision>42</cp:revision>
  <dcterms:created xsi:type="dcterms:W3CDTF">2019-11-02T00:06:04Z</dcterms:created>
  <dcterms:modified xsi:type="dcterms:W3CDTF">2023-01-16T15:12:35Z</dcterms:modified>
</cp:coreProperties>
</file>