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948" r:id="rId2"/>
    <p:sldId id="556" r:id="rId3"/>
    <p:sldId id="558" r:id="rId4"/>
    <p:sldId id="559" r:id="rId5"/>
    <p:sldId id="560" r:id="rId6"/>
    <p:sldId id="561" r:id="rId7"/>
    <p:sldId id="562" r:id="rId8"/>
    <p:sldId id="563" r:id="rId9"/>
    <p:sldId id="564" r:id="rId10"/>
    <p:sldId id="565" r:id="rId11"/>
    <p:sldId id="566" r:id="rId12"/>
    <p:sldId id="567" r:id="rId13"/>
    <p:sldId id="568" r:id="rId14"/>
    <p:sldId id="569" r:id="rId15"/>
    <p:sldId id="570" r:id="rId16"/>
    <p:sldId id="571" r:id="rId17"/>
    <p:sldId id="572" r:id="rId18"/>
    <p:sldId id="573" r:id="rId19"/>
    <p:sldId id="574" r:id="rId20"/>
    <p:sldId id="575" r:id="rId21"/>
    <p:sldId id="576" r:id="rId22"/>
    <p:sldId id="577" r:id="rId23"/>
    <p:sldId id="578" r:id="rId24"/>
    <p:sldId id="579" r:id="rId25"/>
    <p:sldId id="580" r:id="rId26"/>
    <p:sldId id="581" r:id="rId27"/>
    <p:sldId id="582" r:id="rId2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6" y="1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39821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071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744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3701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531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63917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41087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15199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901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536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cc/excel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ex-7. Excel </a:t>
            </a:r>
            <a:r>
              <a:rPr lang="ja-JP" altLang="en-US"/>
              <a:t>での乱数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 smtClean="0"/>
              <a:t>（</a:t>
            </a:r>
            <a:r>
              <a:rPr lang="en-US" altLang="ja-JP" smtClean="0"/>
              <a:t>Excel </a:t>
            </a:r>
            <a:r>
              <a:rPr lang="ja-JP" altLang="en-US" dirty="0"/>
              <a:t>の使い方）</a:t>
            </a:r>
            <a:endParaRPr lang="en-US" altLang="ja-JP" dirty="0"/>
          </a:p>
          <a:p>
            <a:r>
              <a:rPr lang="en-US" altLang="ja-JP" dirty="0"/>
              <a:t>URL: 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  <a:hlinkClick r:id="rId3"/>
              </a:rPr>
              <a:t>https://www.kkaneko.jp/cc/excel/index.html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222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75711" y="1223472"/>
            <a:ext cx="8753475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A1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の式を，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A2, A3, A4, A5 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に「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コピー＆貼り付け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」しなさい．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右クリックメニューが便利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845" y="2644480"/>
            <a:ext cx="3048588" cy="4064784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4227496" y="4148422"/>
            <a:ext cx="4493538" cy="95410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乱数なので，実行のたびに</a:t>
            </a:r>
            <a:endParaRPr lang="en-US" altLang="ja-JP" sz="28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ランダムな値になる</a:t>
            </a:r>
            <a:endParaRPr kumimoji="1" lang="ja-JP" altLang="en-US" sz="28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79E017AB-E236-46D3-A669-CA8CAAC61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82260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09" y="2468042"/>
            <a:ext cx="2772220" cy="1729362"/>
          </a:xfrm>
          <a:prstGeom prst="rect">
            <a:avLst/>
          </a:prstGeom>
        </p:spPr>
      </p:pic>
      <p:sp>
        <p:nvSpPr>
          <p:cNvPr id="16" name="タイトル 15">
            <a:extLst>
              <a:ext uri="{FF2B5EF4-FFF2-40B4-BE49-F238E27FC236}">
                <a16:creationId xmlns:a16="http://schemas.microsoft.com/office/drawing/2014/main" id="{F7D0B05E-7053-477B-9829-B5337AFC2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新しくやりなおしたいので，次のように操作して，</a:t>
            </a:r>
            <a:endParaRPr lang="en-US" altLang="ja-JP" dirty="0"/>
          </a:p>
          <a:p>
            <a:r>
              <a:rPr lang="ja-JP" altLang="en-US" dirty="0"/>
              <a:t>新しく空白のブックを作りなさい</a:t>
            </a:r>
            <a:endParaRPr lang="en-US" altLang="ja-JP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11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3097" y="2167725"/>
            <a:ext cx="3030967" cy="2329477"/>
          </a:xfrm>
          <a:prstGeom prst="rect">
            <a:avLst/>
          </a:prstGeom>
        </p:spPr>
      </p:pic>
      <p:sp>
        <p:nvSpPr>
          <p:cNvPr id="30" name="正方形/長方形 29"/>
          <p:cNvSpPr/>
          <p:nvPr/>
        </p:nvSpPr>
        <p:spPr>
          <a:xfrm>
            <a:off x="6256159" y="2712401"/>
            <a:ext cx="1232421" cy="97218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726833" y="4841006"/>
            <a:ext cx="2339102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空白のブック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8610" y="4667881"/>
            <a:ext cx="2698175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kumimoji="1"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ファイル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」を</a:t>
            </a:r>
            <a:endParaRPr kumimoji="1"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クリック</a:t>
            </a:r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018" y="2395783"/>
            <a:ext cx="611185" cy="32659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右矢印 8"/>
          <p:cNvSpPr/>
          <p:nvPr/>
        </p:nvSpPr>
        <p:spPr>
          <a:xfrm>
            <a:off x="3040229" y="3253308"/>
            <a:ext cx="283062" cy="5904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7099" y="2468041"/>
            <a:ext cx="2312936" cy="1917761"/>
          </a:xfrm>
          <a:prstGeom prst="rect">
            <a:avLst/>
          </a:prstGeom>
        </p:spPr>
      </p:pic>
      <p:sp>
        <p:nvSpPr>
          <p:cNvPr id="13" name="右矢印 12"/>
          <p:cNvSpPr/>
          <p:nvPr/>
        </p:nvSpPr>
        <p:spPr>
          <a:xfrm>
            <a:off x="5690035" y="3236682"/>
            <a:ext cx="283062" cy="5904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35958" y="4667881"/>
            <a:ext cx="1980029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新規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をクリック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3348699" y="3074067"/>
            <a:ext cx="677611" cy="33834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8970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75711" y="1213293"/>
            <a:ext cx="8753475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０以上１未満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の乱数の式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=RAND()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」をセル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A1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に書きなさい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15517" y="5412582"/>
            <a:ext cx="3669594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A1</a:t>
            </a:r>
            <a:r>
              <a:rPr kumimoji="1"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に式「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=RAND()</a:t>
            </a:r>
            <a:r>
              <a:rPr lang="en-US" altLang="ja-JP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1"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702" y="2430406"/>
            <a:ext cx="8032127" cy="2661944"/>
          </a:xfrm>
          <a:prstGeom prst="rect">
            <a:avLst/>
          </a:prstGeom>
        </p:spPr>
      </p:pic>
      <p:sp>
        <p:nvSpPr>
          <p:cNvPr id="6" name="タイトル 5">
            <a:extLst>
              <a:ext uri="{FF2B5EF4-FFF2-40B4-BE49-F238E27FC236}">
                <a16:creationId xmlns:a16="http://schemas.microsoft.com/office/drawing/2014/main" id="{D3F7CED6-0473-447F-8075-3CBAF34CB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06976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75711" y="750433"/>
            <a:ext cx="8753475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A1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の式を，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A2 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から </a:t>
            </a:r>
            <a:r>
              <a:rPr lang="en-US" altLang="ja-JP" b="1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A20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と，</a:t>
            </a:r>
            <a:r>
              <a:rPr lang="en-US" altLang="ja-JP" b="1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B1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から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B20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コピー＆貼り付け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」しなさい．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    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右クリックメニューが便利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035" y="2851418"/>
            <a:ext cx="1386831" cy="3870058"/>
          </a:xfrm>
          <a:prstGeom prst="rect">
            <a:avLst/>
          </a:prstGeom>
        </p:spPr>
      </p:pic>
      <p:sp>
        <p:nvSpPr>
          <p:cNvPr id="6" name="タイトル 5">
            <a:extLst>
              <a:ext uri="{FF2B5EF4-FFF2-40B4-BE49-F238E27FC236}">
                <a16:creationId xmlns:a16="http://schemas.microsoft.com/office/drawing/2014/main" id="{93211E4B-1C3A-4A23-8BB6-32389E632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13</a:t>
            </a:fld>
            <a:endParaRPr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14855" y="4152436"/>
            <a:ext cx="4493538" cy="95410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乱数なので，実行のたびに</a:t>
            </a:r>
            <a:endParaRPr lang="en-US" altLang="ja-JP" sz="28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ランダムな値になる</a:t>
            </a:r>
            <a:endParaRPr kumimoji="1" lang="ja-JP" altLang="en-US" sz="28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129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5933" y="2607934"/>
            <a:ext cx="4786313" cy="928688"/>
          </a:xfrm>
          <a:prstGeom prst="rect">
            <a:avLst/>
          </a:prstGeom>
        </p:spPr>
      </p:pic>
      <p:sp>
        <p:nvSpPr>
          <p:cNvPr id="8" name="タイトル 7">
            <a:extLst>
              <a:ext uri="{FF2B5EF4-FFF2-40B4-BE49-F238E27FC236}">
                <a16:creationId xmlns:a16="http://schemas.microsoft.com/office/drawing/2014/main" id="{B1A0C720-F4A9-4137-9587-2F681F42E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セル </a:t>
            </a:r>
            <a:r>
              <a:rPr lang="en-US" altLang="ja-JP" dirty="0"/>
              <a:t>A1 </a:t>
            </a:r>
            <a:r>
              <a:rPr lang="ja-JP" altLang="en-US" dirty="0"/>
              <a:t>から </a:t>
            </a:r>
            <a:r>
              <a:rPr lang="en-US" altLang="ja-JP" dirty="0"/>
              <a:t>B20 </a:t>
            </a:r>
            <a:r>
              <a:rPr lang="ja-JP" altLang="en-US" dirty="0" err="1"/>
              <a:t>までの</a:t>
            </a:r>
            <a:r>
              <a:rPr lang="ja-JP" altLang="en-US" dirty="0"/>
              <a:t>エリア</a:t>
            </a:r>
            <a:r>
              <a:rPr lang="en-US" altLang="ja-JP" dirty="0"/>
              <a:t> </a:t>
            </a:r>
            <a:r>
              <a:rPr lang="ja-JP" altLang="en-US" dirty="0"/>
              <a:t>を，マウスでドラッグして（範囲選択），散布図を選ぶ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14</a:t>
            </a:fld>
            <a:endParaRPr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7649170" y="2996581"/>
            <a:ext cx="313730" cy="239421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987816" y="3493754"/>
            <a:ext cx="2954655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散布図を作るための</a:t>
            </a:r>
            <a:endParaRPr kumimoji="1" lang="en-US" altLang="ja-JP" sz="24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プルダウンメニュー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2381" y="2265217"/>
            <a:ext cx="1468420" cy="3389921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344032" y="5836039"/>
            <a:ext cx="2646878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マウスでドラッグ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（範囲選択）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右矢印 14"/>
          <p:cNvSpPr/>
          <p:nvPr/>
        </p:nvSpPr>
        <p:spPr>
          <a:xfrm>
            <a:off x="2917340" y="2822345"/>
            <a:ext cx="454686" cy="5486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298212" y="2526514"/>
            <a:ext cx="469731" cy="268394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917260" y="2196200"/>
            <a:ext cx="141577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挿入タブ</a:t>
            </a: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7347" y="4332226"/>
            <a:ext cx="2539015" cy="1541366"/>
          </a:xfrm>
          <a:prstGeom prst="rect">
            <a:avLst/>
          </a:prstGeom>
        </p:spPr>
      </p:pic>
      <p:sp>
        <p:nvSpPr>
          <p:cNvPr id="19" name="右矢印 18"/>
          <p:cNvSpPr/>
          <p:nvPr/>
        </p:nvSpPr>
        <p:spPr>
          <a:xfrm rot="5627575">
            <a:off x="4840730" y="3655489"/>
            <a:ext cx="454686" cy="5486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829102" y="4916470"/>
            <a:ext cx="2339102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乱数の散布図が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得られる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53479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7-2 </a:t>
            </a:r>
            <a:r>
              <a:rPr lang="ja-JP" altLang="en-US" dirty="0"/>
              <a:t>乱数を用いたシミュレーションの例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37C45B55-0F80-4375-A221-096F422222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22865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シミュレーションの例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7852523" cy="53331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/>
              <a:t>◆　商品は　３０円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◆　硬貨は　１０円玉，５０円玉だけが使える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ある人は１０円玉</a:t>
            </a:r>
            <a:r>
              <a:rPr lang="en-US" altLang="ja-JP" sz="2400" dirty="0"/>
              <a:t>×</a:t>
            </a:r>
            <a:r>
              <a:rPr lang="ja-JP" altLang="en-US" sz="2400" dirty="0"/>
              <a:t>３枚で買い物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　自動販売機は，１０円玉が３枚増える（＋３）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ある人は５０円玉</a:t>
            </a:r>
            <a:r>
              <a:rPr lang="en-US" altLang="ja-JP" sz="2400" dirty="0"/>
              <a:t>×</a:t>
            </a:r>
            <a:r>
              <a:rPr lang="ja-JP" altLang="en-US" sz="2400" dirty="0"/>
              <a:t>１枚で買い物（おつり２０円を受け取る）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　自動販売機は，１０円玉が２枚減る（－２）</a:t>
            </a:r>
            <a:endParaRPr lang="en-US" altLang="ja-JP" sz="2400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507900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シミュレーションにおけるイベントの例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イベント１</a:t>
            </a: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イベント２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17</a:t>
            </a:fld>
            <a:endParaRPr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285383" y="1474262"/>
            <a:ext cx="6647974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自動販売機は，１０円玉が３枚増える（＋３）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285383" y="4280891"/>
            <a:ext cx="6340197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自動販売機は，１０円玉が２枚減る（－２）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31609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 でランダムなイベントを発生させる例</a:t>
            </a:r>
          </a:p>
        </p:txBody>
      </p:sp>
      <p:sp>
        <p:nvSpPr>
          <p:cNvPr id="5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=IF(RAND() &lt; 0.7, 3, -2)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18</a:t>
            </a:fld>
            <a:endParaRPr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807355" y="3647052"/>
            <a:ext cx="4902304" cy="120032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Excel 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で，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式「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=IF(RAND() &lt; 0.7, 3, -2) 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」を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コピー＆貼り付け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658" y="2661825"/>
            <a:ext cx="2284319" cy="4085772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4904957" y="1830828"/>
            <a:ext cx="4015843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確率 </a:t>
            </a:r>
            <a:r>
              <a:rPr kumimoji="1"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70% </a:t>
            </a:r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で「</a:t>
            </a:r>
            <a:r>
              <a:rPr kumimoji="1"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3</a:t>
            </a:r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」になり，</a:t>
            </a:r>
            <a:endParaRPr kumimoji="1" lang="en-US" altLang="ja-JP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確率 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30% </a:t>
            </a: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で「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-2</a:t>
            </a: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」になる。</a:t>
            </a:r>
            <a:endParaRPr kumimoji="1" lang="ja-JP" altLang="en-US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51152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09" y="2468042"/>
            <a:ext cx="2772220" cy="1729362"/>
          </a:xfrm>
          <a:prstGeom prst="rect">
            <a:avLst/>
          </a:prstGeom>
        </p:spPr>
      </p:pic>
      <p:sp>
        <p:nvSpPr>
          <p:cNvPr id="17" name="タイトル 16">
            <a:extLst>
              <a:ext uri="{FF2B5EF4-FFF2-40B4-BE49-F238E27FC236}">
                <a16:creationId xmlns:a16="http://schemas.microsoft.com/office/drawing/2014/main" id="{31A2D5C9-A870-4D00-9945-C00E12533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新しくやりなおしたいので，次のように操作して，</a:t>
            </a:r>
            <a:endParaRPr lang="en-US" altLang="ja-JP" dirty="0"/>
          </a:p>
          <a:p>
            <a:r>
              <a:rPr lang="ja-JP" altLang="en-US" dirty="0"/>
              <a:t>新しく空白のブックを作りなさい</a:t>
            </a:r>
            <a:endParaRPr lang="en-US" altLang="ja-JP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19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3097" y="2167725"/>
            <a:ext cx="3030967" cy="2329477"/>
          </a:xfrm>
          <a:prstGeom prst="rect">
            <a:avLst/>
          </a:prstGeom>
        </p:spPr>
      </p:pic>
      <p:sp>
        <p:nvSpPr>
          <p:cNvPr id="30" name="正方形/長方形 29"/>
          <p:cNvSpPr/>
          <p:nvPr/>
        </p:nvSpPr>
        <p:spPr>
          <a:xfrm>
            <a:off x="6256159" y="2712401"/>
            <a:ext cx="1232421" cy="97218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726833" y="4841006"/>
            <a:ext cx="2031325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空白のブック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8610" y="4667881"/>
            <a:ext cx="2339102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ファイル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」を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クリック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018" y="2395783"/>
            <a:ext cx="611185" cy="32659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右矢印 8"/>
          <p:cNvSpPr/>
          <p:nvPr/>
        </p:nvSpPr>
        <p:spPr>
          <a:xfrm>
            <a:off x="3040229" y="3253308"/>
            <a:ext cx="283062" cy="5904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7099" y="2468041"/>
            <a:ext cx="2312936" cy="1917761"/>
          </a:xfrm>
          <a:prstGeom prst="rect">
            <a:avLst/>
          </a:prstGeom>
        </p:spPr>
      </p:pic>
      <p:sp>
        <p:nvSpPr>
          <p:cNvPr id="13" name="右矢印 12"/>
          <p:cNvSpPr/>
          <p:nvPr/>
        </p:nvSpPr>
        <p:spPr>
          <a:xfrm>
            <a:off x="5690035" y="3236682"/>
            <a:ext cx="283062" cy="5904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35958" y="4667881"/>
            <a:ext cx="1723549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新規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をクリック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3348699" y="3074067"/>
            <a:ext cx="677611" cy="33834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4226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アウトライン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7-1 </a:t>
            </a:r>
            <a:r>
              <a:rPr lang="ja-JP" altLang="en-US" dirty="0"/>
              <a:t>乱数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7-2 </a:t>
            </a:r>
            <a:r>
              <a:rPr lang="ja-JP" altLang="en-US" dirty="0"/>
              <a:t>乱数を用いたシミュレーションの例</a:t>
            </a:r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70817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09550" y="1533525"/>
            <a:ext cx="8753475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A1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値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0.7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」を書きなさい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84657" y="4573609"/>
            <a:ext cx="3007555" cy="6001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A1</a:t>
            </a:r>
            <a:r>
              <a:rPr kumimoji="1" lang="ja-JP" altLang="en-US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に</a:t>
            </a:r>
            <a:r>
              <a:rPr lang="ja-JP" altLang="en-US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値</a:t>
            </a:r>
            <a:r>
              <a:rPr kumimoji="1" lang="ja-JP" altLang="en-US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kumimoji="1"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0.7</a:t>
            </a:r>
            <a:r>
              <a:rPr kumimoji="1" lang="ja-JP" altLang="en-US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517" y="2403872"/>
            <a:ext cx="4242246" cy="1912606"/>
          </a:xfrm>
          <a:prstGeom prst="rect">
            <a:avLst/>
          </a:prstGeom>
        </p:spPr>
      </p:pic>
      <p:sp>
        <p:nvSpPr>
          <p:cNvPr id="6" name="タイトル 5">
            <a:extLst>
              <a:ext uri="{FF2B5EF4-FFF2-40B4-BE49-F238E27FC236}">
                <a16:creationId xmlns:a16="http://schemas.microsoft.com/office/drawing/2014/main" id="{5FA56AF5-2D0C-420C-91AF-253A5D2F6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44833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75711" y="1256526"/>
            <a:ext cx="8753475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A2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式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=IF(RAND() &lt; A$1, 3, -2)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」を書きなさい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4501" y="4835501"/>
            <a:ext cx="7270260" cy="6001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A2</a:t>
            </a:r>
            <a:r>
              <a:rPr kumimoji="1" lang="ja-JP" altLang="en-US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に</a:t>
            </a:r>
            <a:r>
              <a:rPr lang="ja-JP" altLang="en-US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式</a:t>
            </a:r>
            <a:r>
              <a:rPr kumimoji="1" lang="ja-JP" altLang="en-US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=IF(RAND() &lt; </a:t>
            </a:r>
            <a:r>
              <a:rPr lang="en-US" altLang="ja-JP" sz="33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A$1</a:t>
            </a:r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, </a:t>
            </a:r>
            <a:r>
              <a:rPr lang="en-US" altLang="ja-JP" sz="3300" b="1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3</a:t>
            </a:r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, </a:t>
            </a:r>
            <a:r>
              <a:rPr lang="en-US" altLang="ja-JP" sz="3300" b="1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-2</a:t>
            </a:r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) </a:t>
            </a:r>
            <a:r>
              <a:rPr kumimoji="1" lang="ja-JP" altLang="en-US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517" y="2403872"/>
            <a:ext cx="4242246" cy="1912606"/>
          </a:xfrm>
          <a:prstGeom prst="rect">
            <a:avLst/>
          </a:prstGeom>
        </p:spPr>
      </p:pic>
      <p:sp>
        <p:nvSpPr>
          <p:cNvPr id="6" name="タイトル 5">
            <a:extLst>
              <a:ext uri="{FF2B5EF4-FFF2-40B4-BE49-F238E27FC236}">
                <a16:creationId xmlns:a16="http://schemas.microsoft.com/office/drawing/2014/main" id="{85BF7DEE-3D0F-4FF6-9500-6CBD02484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970238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54892" y="1389895"/>
            <a:ext cx="8753475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A2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の式を，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A3 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から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A16 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に「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コピー＆貼り付け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」しなさい．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右クリックメニューが便利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456" y="2877750"/>
            <a:ext cx="1376028" cy="3839286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2513867" y="4314845"/>
            <a:ext cx="4655442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確率 </a:t>
            </a:r>
            <a:r>
              <a:rPr kumimoji="1"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70% </a:t>
            </a:r>
            <a:r>
              <a:rPr kumimoji="1"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で「</a:t>
            </a:r>
            <a:r>
              <a:rPr kumimoji="1"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3</a:t>
            </a:r>
            <a:r>
              <a:rPr kumimoji="1"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」になり，</a:t>
            </a:r>
            <a:endParaRPr kumimoji="1" lang="en-US" altLang="ja-JP" sz="28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確率 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30% </a:t>
            </a:r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で「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-2</a:t>
            </a:r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」になる。</a:t>
            </a:r>
            <a:endParaRPr kumimoji="1" lang="ja-JP" altLang="en-US" sz="28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タイトル 6">
            <a:extLst>
              <a:ext uri="{FF2B5EF4-FFF2-40B4-BE49-F238E27FC236}">
                <a16:creationId xmlns:a16="http://schemas.microsoft.com/office/drawing/2014/main" id="{7D1406C4-8127-4D77-81E8-8A73281DE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324525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09550" y="1533525"/>
            <a:ext cx="8753475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A17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式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=SUM(A2:A16)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」を書きなさい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09550" y="5306989"/>
            <a:ext cx="5819222" cy="6001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A17</a:t>
            </a:r>
            <a:r>
              <a:rPr kumimoji="1" lang="ja-JP" altLang="en-US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に</a:t>
            </a:r>
            <a:r>
              <a:rPr lang="ja-JP" altLang="en-US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式</a:t>
            </a:r>
            <a:r>
              <a:rPr kumimoji="1" lang="ja-JP" altLang="en-US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 =SUM(</a:t>
            </a:r>
            <a:r>
              <a:rPr lang="en-US" altLang="ja-JP" sz="33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A2</a:t>
            </a:r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:</a:t>
            </a:r>
            <a:r>
              <a:rPr lang="en-US" altLang="ja-JP" sz="33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A16</a:t>
            </a:r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) </a:t>
            </a:r>
            <a:r>
              <a:rPr kumimoji="1" lang="ja-JP" altLang="en-US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550" y="2518172"/>
            <a:ext cx="2825621" cy="2239566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1143000" y="3993357"/>
            <a:ext cx="1578769" cy="67865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3589814" y="2493588"/>
            <a:ext cx="5193239" cy="221826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810773" y="2659002"/>
            <a:ext cx="4762842" cy="235449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１０円</a:t>
            </a:r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×</a:t>
            </a:r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３枚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　の人が全体の</a:t>
            </a:r>
            <a:r>
              <a:rPr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７０％</a:t>
            </a:r>
            <a:endParaRPr lang="en-US" altLang="ja-JP" sz="21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５０円</a:t>
            </a:r>
            <a:r>
              <a:rPr kumimoji="1"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×</a:t>
            </a:r>
            <a:r>
              <a:rPr kumimoji="1"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１枚</a:t>
            </a:r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　の人が全体の</a:t>
            </a:r>
            <a:r>
              <a:rPr kumimoji="1"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３０％</a:t>
            </a:r>
            <a:endParaRPr kumimoji="1" lang="en-US" altLang="ja-JP" sz="21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のとき，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１５人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が買い物を終えると，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１０円玉は何枚増えるか（減るか）の</a:t>
            </a: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シミュレーション</a:t>
            </a:r>
          </a:p>
          <a:p>
            <a:endParaRPr kumimoji="1"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AA84C685-73A0-4E16-94F3-22E5FCD05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166614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321845" y="1340775"/>
            <a:ext cx="8753475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A1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値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を「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0.5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」に書きかえて，</a:t>
            </a:r>
            <a:r>
              <a:rPr lang="ja-JP" altLang="en-US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</a:t>
            </a:r>
            <a:r>
              <a:rPr lang="en-US" altLang="ja-JP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A17 </a:t>
            </a:r>
            <a:r>
              <a:rPr lang="ja-JP" altLang="en-US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の値の変化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をみなさい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3364974" y="3001567"/>
            <a:ext cx="5193239" cy="221826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585933" y="3166981"/>
            <a:ext cx="4762842" cy="235449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１０円</a:t>
            </a:r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×</a:t>
            </a:r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３枚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　の人が全体の</a:t>
            </a:r>
            <a:r>
              <a:rPr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５０％</a:t>
            </a:r>
            <a:endParaRPr lang="en-US" altLang="ja-JP" sz="21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５０円</a:t>
            </a:r>
            <a:r>
              <a:rPr kumimoji="1"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×</a:t>
            </a:r>
            <a:r>
              <a:rPr kumimoji="1"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１枚</a:t>
            </a:r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　の人が全体の</a:t>
            </a:r>
            <a:r>
              <a:rPr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５</a:t>
            </a:r>
            <a:r>
              <a:rPr kumimoji="1"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０％</a:t>
            </a:r>
            <a:endParaRPr kumimoji="1" lang="en-US" altLang="ja-JP" sz="21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のとき，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１５人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が買い物を終えると，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１０円玉は何枚増えるか（減るか）の</a:t>
            </a: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シミュレーション</a:t>
            </a:r>
          </a:p>
          <a:p>
            <a:endParaRPr kumimoji="1"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0903" y="2439062"/>
            <a:ext cx="907256" cy="3343275"/>
          </a:xfrm>
          <a:prstGeom prst="rect">
            <a:avLst/>
          </a:prstGeom>
        </p:spPr>
      </p:pic>
      <p:sp>
        <p:nvSpPr>
          <p:cNvPr id="7" name="タイトル 6">
            <a:extLst>
              <a:ext uri="{FF2B5EF4-FFF2-40B4-BE49-F238E27FC236}">
                <a16:creationId xmlns:a16="http://schemas.microsoft.com/office/drawing/2014/main" id="{F372064E-AC0F-4329-9DAC-AC81F2BE9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205441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88996" y="1227452"/>
            <a:ext cx="8753475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A1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値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を「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0.3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」に書きかえて，</a:t>
            </a:r>
            <a:r>
              <a:rPr lang="ja-JP" altLang="en-US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</a:t>
            </a:r>
            <a:r>
              <a:rPr lang="en-US" altLang="ja-JP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A17 </a:t>
            </a:r>
            <a:r>
              <a:rPr lang="ja-JP" altLang="en-US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の値の変化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をみなさい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3364974" y="3001567"/>
            <a:ext cx="5193239" cy="221826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585933" y="3166981"/>
            <a:ext cx="4762842" cy="235449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１０円</a:t>
            </a:r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×</a:t>
            </a:r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３枚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　の人が全体の</a:t>
            </a:r>
            <a:r>
              <a:rPr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３０％</a:t>
            </a:r>
            <a:endParaRPr lang="en-US" altLang="ja-JP" sz="21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５０円</a:t>
            </a:r>
            <a:r>
              <a:rPr kumimoji="1"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×</a:t>
            </a:r>
            <a:r>
              <a:rPr kumimoji="1"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１枚</a:t>
            </a:r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　の人が全体の</a:t>
            </a:r>
            <a:r>
              <a:rPr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７</a:t>
            </a:r>
            <a:r>
              <a:rPr kumimoji="1"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０％</a:t>
            </a:r>
            <a:endParaRPr kumimoji="1" lang="en-US" altLang="ja-JP" sz="21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のとき，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１５人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が買い物を終えると，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１０円玉は何枚増えるか（減るか）の</a:t>
            </a: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シミュレーション</a:t>
            </a:r>
          </a:p>
          <a:p>
            <a:endParaRPr kumimoji="1"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5563" y="2152385"/>
            <a:ext cx="1062845" cy="3916627"/>
          </a:xfrm>
          <a:prstGeom prst="rect">
            <a:avLst/>
          </a:prstGeom>
        </p:spPr>
      </p:pic>
      <p:sp>
        <p:nvSpPr>
          <p:cNvPr id="7" name="タイトル 6">
            <a:extLst>
              <a:ext uri="{FF2B5EF4-FFF2-40B4-BE49-F238E27FC236}">
                <a16:creationId xmlns:a16="http://schemas.microsoft.com/office/drawing/2014/main" id="{FC2627B2-CF84-4D42-AA7F-10E68DB72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876433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5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=IF(RAND() &lt; 0.1, 100, -10)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26</a:t>
            </a:fld>
            <a:endParaRPr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011772" y="2838159"/>
            <a:ext cx="5109091" cy="304698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① </a:t>
            </a:r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Excel 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で，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セル 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A1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に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式「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=IF(RAND() &lt; 0.1, 100, -10) 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② 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A1 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の式を </a:t>
            </a:r>
            <a:r>
              <a:rPr lang="en-US" altLang="ja-JP" sz="24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A2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から </a:t>
            </a:r>
            <a:r>
              <a:rPr lang="en-US" altLang="ja-JP" sz="24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A10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にコピー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＆貼り付け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③ </a:t>
            </a:r>
            <a:r>
              <a:rPr lang="en-US" altLang="ja-JP" sz="24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A11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に式「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=SUM(</a:t>
            </a:r>
            <a:r>
              <a:rPr lang="en-US" altLang="ja-JP" sz="24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A1</a:t>
            </a:r>
            <a:r>
              <a:rPr lang="en-US" altLang="ja-JP" sz="24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:</a:t>
            </a:r>
            <a:r>
              <a:rPr lang="en-US" altLang="ja-JP" sz="24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A10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) </a:t>
            </a: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  <a:p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286869" y="1735609"/>
            <a:ext cx="3025187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確率 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10</a:t>
            </a:r>
            <a:r>
              <a:rPr kumimoji="1"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% </a:t>
            </a:r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で「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100</a:t>
            </a:r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kumimoji="1" lang="en-US" altLang="ja-JP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確率 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90% </a:t>
            </a: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で「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-10</a:t>
            </a: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kumimoji="1" lang="ja-JP" altLang="en-US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565" y="2543522"/>
            <a:ext cx="1049077" cy="2922830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4114800" y="5694809"/>
            <a:ext cx="233910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次ページへ続く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5080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1A673F41-350B-4768-94C3-FAB521A2F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5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=IF(RAND() &lt; 0.1, 100, -10)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27</a:t>
            </a:fld>
            <a:endParaRPr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423063" y="2259170"/>
            <a:ext cx="5489003" cy="378565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④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 セル 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A1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 から </a:t>
            </a:r>
            <a:r>
              <a:rPr lang="en-US" altLang="ja-JP" sz="24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A11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を範囲選択し，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右クリックメニューで「</a:t>
            </a: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コピー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⑤ </a:t>
            </a:r>
            <a:r>
              <a:rPr lang="en-US" altLang="ja-JP" sz="24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B1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から </a:t>
            </a:r>
            <a:r>
              <a:rPr lang="en-US" altLang="ja-JP" sz="24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A10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を範囲検索し，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右クリックメニューで「貼り付け」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⑥ 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11</a:t>
            </a: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行は，次のシミュレーション結果</a:t>
            </a:r>
            <a:endParaRPr lang="en-US" altLang="ja-JP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　　確率 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10%</a:t>
            </a: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で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『100』</a:t>
            </a:r>
            <a:r>
              <a:rPr lang="ja-JP" altLang="en-US" sz="24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，</a:t>
            </a: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確率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90%</a:t>
            </a: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で</a:t>
            </a:r>
            <a:endParaRPr lang="en-US" altLang="ja-JP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　　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『-10</a:t>
            </a: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」を</a:t>
            </a:r>
            <a:r>
              <a:rPr lang="en-US" altLang="ja-JP" sz="2400" b="1" u="sng" dirty="0">
                <a:latin typeface="Arial" panose="020B0604020202020204" pitchFamily="34" charset="0"/>
                <a:ea typeface="メイリオ" panose="020B0604030504040204" pitchFamily="50" charset="-128"/>
              </a:rPr>
              <a:t>10</a:t>
            </a:r>
            <a:r>
              <a:rPr lang="ja-JP" altLang="en-US" sz="2400" b="1" u="sng" dirty="0">
                <a:latin typeface="Arial" panose="020B0604020202020204" pitchFamily="34" charset="0"/>
                <a:ea typeface="メイリオ" panose="020B0604030504040204" pitchFamily="50" charset="-128"/>
              </a:rPr>
              <a:t>回繰り返した</a:t>
            </a: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とき </a:t>
            </a:r>
          </a:p>
          <a:p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309429" y="1374661"/>
            <a:ext cx="3025187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確率 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10</a:t>
            </a:r>
            <a:r>
              <a:rPr kumimoji="1"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% </a:t>
            </a:r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で「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100</a:t>
            </a:r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kumimoji="1" lang="en-US" altLang="ja-JP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確率 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90% </a:t>
            </a: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で「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-10</a:t>
            </a: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kumimoji="1" lang="ja-JP" altLang="en-US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021" y="3232554"/>
            <a:ext cx="1814766" cy="1228897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1795987" y="3804412"/>
            <a:ext cx="365760" cy="32835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7330" y="2022723"/>
            <a:ext cx="1631567" cy="1104840"/>
          </a:xfrm>
          <a:prstGeom prst="rect">
            <a:avLst/>
          </a:prstGeom>
        </p:spPr>
      </p:pic>
      <p:sp>
        <p:nvSpPr>
          <p:cNvPr id="12" name="正方形/長方形 11"/>
          <p:cNvSpPr/>
          <p:nvPr/>
        </p:nvSpPr>
        <p:spPr>
          <a:xfrm>
            <a:off x="1666647" y="2410967"/>
            <a:ext cx="688535" cy="26455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550" y="4951882"/>
            <a:ext cx="3088534" cy="209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722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7-1 </a:t>
            </a:r>
            <a:r>
              <a:rPr lang="ja-JP" altLang="en-US" dirty="0"/>
              <a:t>乱数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8040011F-71E4-446D-AF0B-B6988916E8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66157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乱数とは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乱数とは，ランダムな数値のこと．</a:t>
            </a:r>
            <a:endParaRPr lang="en-US" altLang="ja-JP" dirty="0"/>
          </a:p>
          <a:p>
            <a:r>
              <a:rPr lang="ja-JP" altLang="en-US" dirty="0"/>
              <a:t>乱数はシミュレーションに欠かせない．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891988" y="3351916"/>
            <a:ext cx="7540287" cy="156015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※ 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コンピュータゲームで，敵キャラがランダムに登場する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　　＝　</a:t>
            </a:r>
            <a:r>
              <a:rPr lang="ja-JP" altLang="en-US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乱数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を使って「現実感」を出す例</a:t>
            </a:r>
          </a:p>
        </p:txBody>
      </p:sp>
    </p:spTree>
    <p:extLst>
      <p:ext uri="{BB962C8B-B14F-4D97-AF65-F5344CB8AC3E}">
        <p14:creationId xmlns:p14="http://schemas.microsoft.com/office/powerpoint/2010/main" val="3242837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の乱数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=RAND()		</a:t>
            </a:r>
          </a:p>
          <a:p>
            <a:pPr marL="0" indent="0">
              <a:buNone/>
            </a:pPr>
            <a:r>
              <a:rPr lang="en-US" altLang="ja-JP" dirty="0"/>
              <a:t>	0 </a:t>
            </a:r>
            <a:r>
              <a:rPr lang="ja-JP" altLang="en-US" dirty="0"/>
              <a:t>以上 </a:t>
            </a:r>
            <a:r>
              <a:rPr lang="en-US" altLang="ja-JP" dirty="0"/>
              <a:t>1 </a:t>
            </a:r>
            <a:r>
              <a:rPr lang="ja-JP" altLang="en-US" dirty="0"/>
              <a:t>未満の乱数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5</a:t>
            </a:fld>
            <a:endParaRPr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884" y="2051004"/>
            <a:ext cx="3713869" cy="4670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809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の乱数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=TRUNC( RAND() * 10 ) + 1</a:t>
            </a:r>
          </a:p>
          <a:p>
            <a:pPr marL="0" indent="0">
              <a:buNone/>
            </a:pPr>
            <a:r>
              <a:rPr lang="en-US" altLang="ja-JP" dirty="0"/>
              <a:t>	1 </a:t>
            </a:r>
            <a:r>
              <a:rPr lang="ja-JP" altLang="en-US" dirty="0"/>
              <a:t>以上 </a:t>
            </a:r>
            <a:r>
              <a:rPr lang="en-US" altLang="ja-JP" dirty="0"/>
              <a:t>11 </a:t>
            </a:r>
            <a:r>
              <a:rPr lang="ja-JP" altLang="en-US" dirty="0"/>
              <a:t>未満の乱数を整数化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{1, 2, 3, 4, 5, 6, 7, 8, 9, 10}</a:t>
            </a:r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6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550" y="2773427"/>
            <a:ext cx="3058935" cy="384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982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の乱数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=RAND() * 10</a:t>
            </a:r>
          </a:p>
          <a:p>
            <a:pPr marL="0" indent="0">
              <a:buNone/>
            </a:pPr>
            <a:r>
              <a:rPr lang="en-US" altLang="ja-JP" dirty="0"/>
              <a:t>	0 </a:t>
            </a:r>
            <a:r>
              <a:rPr lang="ja-JP" altLang="en-US" dirty="0"/>
              <a:t>以上 </a:t>
            </a:r>
            <a:r>
              <a:rPr lang="en-US" altLang="ja-JP" dirty="0"/>
              <a:t>10 </a:t>
            </a:r>
            <a:r>
              <a:rPr lang="ja-JP" altLang="en-US" dirty="0"/>
              <a:t>未満の乱数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=TRUNC( RAND() * 10 )		</a:t>
            </a:r>
          </a:p>
          <a:p>
            <a:pPr marL="0" indent="0">
              <a:buNone/>
            </a:pPr>
            <a:r>
              <a:rPr lang="en-US" altLang="ja-JP" dirty="0"/>
              <a:t>	0 </a:t>
            </a:r>
            <a:r>
              <a:rPr lang="ja-JP" altLang="en-US" dirty="0"/>
              <a:t>以上 </a:t>
            </a:r>
            <a:r>
              <a:rPr lang="en-US" altLang="ja-JP" dirty="0"/>
              <a:t>10 </a:t>
            </a:r>
            <a:r>
              <a:rPr lang="ja-JP" altLang="en-US" dirty="0"/>
              <a:t>未満の乱数を整数化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</a:t>
            </a:r>
            <a:r>
              <a:rPr lang="en-US" altLang="ja-JP" dirty="0"/>
              <a:t>{0, 1, 2, 3, 4, 5, 6, 7, 8, 9}</a:t>
            </a:r>
          </a:p>
          <a:p>
            <a:pPr marL="0" indent="0">
              <a:buNone/>
            </a:pPr>
            <a:r>
              <a:rPr lang="en-US" altLang="ja-JP" dirty="0"/>
              <a:t> =TRUNC( RAND() * 10 ) + 1</a:t>
            </a:r>
          </a:p>
          <a:p>
            <a:pPr marL="0" indent="0">
              <a:buNone/>
            </a:pPr>
            <a:r>
              <a:rPr lang="en-US" altLang="ja-JP" dirty="0"/>
              <a:t>	1 </a:t>
            </a:r>
            <a:r>
              <a:rPr lang="ja-JP" altLang="en-US" dirty="0"/>
              <a:t>以上 </a:t>
            </a:r>
            <a:r>
              <a:rPr lang="en-US" altLang="ja-JP" dirty="0"/>
              <a:t>11 </a:t>
            </a:r>
            <a:r>
              <a:rPr lang="ja-JP" altLang="en-US" dirty="0"/>
              <a:t>未満の乱数を整数化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</a:t>
            </a:r>
            <a:r>
              <a:rPr lang="en-US" altLang="ja-JP" dirty="0"/>
              <a:t>{1, 2, 3, 4, 5, 6, 7, 8, 9, 10}</a:t>
            </a:r>
          </a:p>
          <a:p>
            <a:pPr marL="0" indent="0">
              <a:buNone/>
            </a:pPr>
            <a:r>
              <a:rPr lang="en-US" altLang="ja-JP" dirty="0"/>
              <a:t>				</a:t>
            </a:r>
          </a:p>
          <a:p>
            <a:pPr marL="0" indent="0">
              <a:buNone/>
            </a:pPr>
            <a:r>
              <a:rPr lang="en-US" altLang="ja-JP" dirty="0"/>
              <a:t>※</a:t>
            </a:r>
            <a:r>
              <a:rPr lang="ja-JP" altLang="en-US" dirty="0"/>
              <a:t> </a:t>
            </a:r>
            <a:r>
              <a:rPr lang="en-US" altLang="ja-JP" dirty="0"/>
              <a:t>TRUNC </a:t>
            </a:r>
            <a:r>
              <a:rPr lang="ja-JP" altLang="en-US" dirty="0"/>
              <a:t>による整数化は，小数点以下切り捨て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81753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5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を起動しなさい．起動したら「空白のブック」を選びなさい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8</a:t>
            </a:fld>
            <a:endParaRPr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6381" y="2414790"/>
            <a:ext cx="4975950" cy="3824311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1766803" y="3411455"/>
            <a:ext cx="2023271" cy="175609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6705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74287" y="981466"/>
            <a:ext cx="8753475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{1, 2, 3, 4, 5, 6} 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の範囲の乱数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=TRUNC( RAND() * 6 ) + 1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」をセル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A1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に書きなさい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15517" y="5412582"/>
            <a:ext cx="7640233" cy="6001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A1</a:t>
            </a:r>
            <a:r>
              <a:rPr kumimoji="1" lang="ja-JP" altLang="en-US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に式「</a:t>
            </a:r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33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TRUNC( </a:t>
            </a:r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RAND() </a:t>
            </a:r>
            <a:r>
              <a:rPr lang="en-US" altLang="ja-JP" sz="33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* 6 ) + 1 </a:t>
            </a:r>
            <a:r>
              <a:rPr kumimoji="1" lang="ja-JP" altLang="en-US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364" y="2502013"/>
            <a:ext cx="7531322" cy="2573996"/>
          </a:xfrm>
          <a:prstGeom prst="rect">
            <a:avLst/>
          </a:prstGeom>
        </p:spPr>
      </p:pic>
      <p:sp>
        <p:nvSpPr>
          <p:cNvPr id="4" name="タイトル 3">
            <a:extLst>
              <a:ext uri="{FF2B5EF4-FFF2-40B4-BE49-F238E27FC236}">
                <a16:creationId xmlns:a16="http://schemas.microsoft.com/office/drawing/2014/main" id="{0A3B9CE6-3899-404E-A244-E1771F672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7666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782</Words>
  <Application>Microsoft Office PowerPoint</Application>
  <PresentationFormat>画面に合わせる (4:3)</PresentationFormat>
  <Paragraphs>188</Paragraphs>
  <Slides>27</Slides>
  <Notes>11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3" baseType="lpstr">
      <vt:lpstr>メイリオ</vt:lpstr>
      <vt:lpstr>游ゴシック</vt:lpstr>
      <vt:lpstr>Arial</vt:lpstr>
      <vt:lpstr>Calibri</vt:lpstr>
      <vt:lpstr>Segoe UI</vt:lpstr>
      <vt:lpstr>Office テーマ</vt:lpstr>
      <vt:lpstr>ex-7. Excel での乱数 </vt:lpstr>
      <vt:lpstr>アウトライン</vt:lpstr>
      <vt:lpstr>7-1 乱数</vt:lpstr>
      <vt:lpstr>乱数とは</vt:lpstr>
      <vt:lpstr>Excel の乱数</vt:lpstr>
      <vt:lpstr>Excel の乱数</vt:lpstr>
      <vt:lpstr>Excel の乱数</vt:lpstr>
      <vt:lpstr>Excel演習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7-2 乱数を用いたシミュレーションの例</vt:lpstr>
      <vt:lpstr>シミュレーションの例</vt:lpstr>
      <vt:lpstr>シミュレーションにおけるイベントの例</vt:lpstr>
      <vt:lpstr>Excel でランダムなイベントを発生させる例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Excel演習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 の使い方</dc:title>
  <dc:creator>kaneko kunihiko</dc:creator>
  <cp:lastModifiedBy>user</cp:lastModifiedBy>
  <cp:revision>42</cp:revision>
  <dcterms:created xsi:type="dcterms:W3CDTF">2019-11-02T00:06:04Z</dcterms:created>
  <dcterms:modified xsi:type="dcterms:W3CDTF">2023-01-16T15:10:13Z</dcterms:modified>
</cp:coreProperties>
</file>