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11" r:id="rId2"/>
    <p:sldId id="459" r:id="rId3"/>
    <p:sldId id="512" r:id="rId4"/>
    <p:sldId id="521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7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debian.org/index.j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>
                <a:latin typeface="メイリオ" panose="020B0604030504040204" pitchFamily="50" charset="-128"/>
              </a:rPr>
              <a:t>Debian</a:t>
            </a:r>
            <a:r>
              <a:rPr lang="en-US" altLang="ja-JP" dirty="0">
                <a:latin typeface="メイリオ" panose="020B0604030504040204" pitchFamily="50" charset="-128"/>
              </a:rPr>
              <a:t> GNU Linux </a:t>
            </a:r>
            <a:r>
              <a:rPr lang="ja-JP" altLang="en-US" dirty="0">
                <a:latin typeface="メイリオ" panose="020B0604030504040204" pitchFamily="50" charset="-128"/>
              </a:rPr>
              <a:t>の</a:t>
            </a:r>
            <a:br>
              <a:rPr lang="en-US" altLang="ja-JP" dirty="0">
                <a:latin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</a:rPr>
              <a:t>インストールと基本設定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23041" y="3718076"/>
            <a:ext cx="5413277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https://www.kkaneko.</a:t>
            </a:r>
            <a:r>
              <a:rPr lang="en-US" altLang="ja-JP" sz="2400">
                <a:latin typeface="Arial" panose="020B0604020202020204" pitchFamily="34" charset="0"/>
                <a:ea typeface="メイリオ" panose="020B0604030504040204" pitchFamily="50" charset="-128"/>
              </a:rPr>
              <a:t>jp/tools/linux/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index.html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12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⑥ 一般ユーザで </a:t>
            </a:r>
            <a:r>
              <a:rPr lang="en-US" altLang="ja-JP" sz="2800" dirty="0" err="1">
                <a:solidFill>
                  <a:schemeClr val="bg1"/>
                </a:solidFill>
              </a:rPr>
              <a:t>sudo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を実行できる設定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4001" y="1685784"/>
            <a:ext cx="7886700" cy="4679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/>
              <a:t>次のコマンドを実行し，</a:t>
            </a:r>
            <a:r>
              <a:rPr lang="ja-JP" altLang="en-US" sz="2100" dirty="0">
                <a:solidFill>
                  <a:srgbClr val="C00000"/>
                </a:solidFill>
              </a:rPr>
              <a:t>管理者権限</a:t>
            </a:r>
            <a:r>
              <a:rPr lang="ja-JP" altLang="en-US" sz="2100" dirty="0"/>
              <a:t>に</a:t>
            </a:r>
            <a:r>
              <a:rPr lang="ja-JP" altLang="en-US" sz="2100" b="1" u="sng" dirty="0">
                <a:solidFill>
                  <a:srgbClr val="FF0000"/>
                </a:solidFill>
              </a:rPr>
              <a:t>移行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04001" y="5409854"/>
            <a:ext cx="7886700" cy="5305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>
                <a:solidFill>
                  <a:srgbClr val="C00000"/>
                </a:solidFill>
              </a:rPr>
              <a:t>管理者権限</a:t>
            </a:r>
            <a:r>
              <a:rPr lang="ja-JP" altLang="en-US" sz="2100" dirty="0"/>
              <a:t>から戻る</a:t>
            </a:r>
            <a:endParaRPr lang="en-US" altLang="ja-JP" sz="21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6770" y="4600409"/>
            <a:ext cx="753673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＜一般ユーザ名＞ </a:t>
            </a:r>
            <a:r>
              <a:rPr lang="en-US" altLang="ja-JP" sz="2400" dirty="0"/>
              <a:t>ALL=(</a:t>
            </a:r>
            <a:r>
              <a:rPr lang="en-US" altLang="ja-JP" sz="2400" dirty="0" err="1"/>
              <a:t>ALL:ALL</a:t>
            </a:r>
            <a:r>
              <a:rPr lang="en-US" altLang="ja-JP" sz="2400" dirty="0"/>
              <a:t>) ALL</a:t>
            </a:r>
            <a:r>
              <a:rPr lang="ja-JP" altLang="en-US" sz="2400" dirty="0"/>
              <a:t> </a:t>
            </a:r>
            <a:endParaRPr lang="en-US" altLang="ja-JP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6770" y="3327179"/>
            <a:ext cx="214265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who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04001" y="2946283"/>
            <a:ext cx="7886700" cy="4679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/>
              <a:t>次のコマンドを実行し，</a:t>
            </a:r>
            <a:r>
              <a:rPr lang="ja-JP" altLang="en-US" sz="2100" dirty="0">
                <a:solidFill>
                  <a:srgbClr val="C00000"/>
                </a:solidFill>
              </a:rPr>
              <a:t>一般ユーザ名</a:t>
            </a:r>
            <a:r>
              <a:rPr lang="ja-JP" altLang="en-US" sz="2100" dirty="0"/>
              <a:t>を確認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39" y="5167305"/>
            <a:ext cx="4657725" cy="150019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04000" y="3903013"/>
            <a:ext cx="8870075" cy="11032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>
                <a:solidFill>
                  <a:srgbClr val="C00000"/>
                </a:solidFill>
              </a:rPr>
              <a:t>管理者権限</a:t>
            </a:r>
            <a:r>
              <a:rPr lang="ja-JP" altLang="en-US" sz="2100" dirty="0"/>
              <a:t>で，エディタを実行し </a:t>
            </a:r>
            <a:r>
              <a:rPr lang="en-US" altLang="ja-JP" sz="2100" dirty="0"/>
              <a:t>/</a:t>
            </a:r>
            <a:r>
              <a:rPr lang="en-US" altLang="ja-JP" sz="2100" dirty="0" err="1"/>
              <a:t>etc</a:t>
            </a:r>
            <a:r>
              <a:rPr lang="en-US" altLang="ja-JP" sz="2100" dirty="0"/>
              <a:t>/</a:t>
            </a:r>
            <a:r>
              <a:rPr lang="en-US" altLang="ja-JP" sz="2100" dirty="0" err="1"/>
              <a:t>sudoers</a:t>
            </a:r>
            <a:r>
              <a:rPr lang="en-US" altLang="ja-JP" sz="2100" dirty="0"/>
              <a:t> </a:t>
            </a:r>
            <a:r>
              <a:rPr lang="ja-JP" altLang="en-US" sz="2100" dirty="0"/>
              <a:t>を編集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　　いま調べた「一般ユーザ名」を含む，次のような１行を末尾に</a:t>
            </a:r>
            <a:r>
              <a:rPr lang="ja-JP" altLang="en-US" sz="2100" b="1" u="sng" dirty="0">
                <a:solidFill>
                  <a:srgbClr val="FF0000"/>
                </a:solidFill>
              </a:rPr>
              <a:t>追加</a:t>
            </a:r>
            <a:endParaRPr lang="en-US" altLang="ja-JP" sz="2100" b="1" u="sng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6768" y="5753797"/>
            <a:ext cx="214265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exit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11528" y="3656461"/>
            <a:ext cx="4051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dirty="0"/>
              <a:t>一般ユーザ名として </a:t>
            </a:r>
            <a:r>
              <a:rPr kumimoji="1" lang="en-US" altLang="ja-JP" sz="1350" dirty="0"/>
              <a:t>kaneko </a:t>
            </a:r>
            <a:r>
              <a:rPr kumimoji="1" lang="ja-JP" altLang="en-US" sz="1350" dirty="0"/>
              <a:t>が得られているところ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57778" y="5315482"/>
            <a:ext cx="37056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dirty="0"/>
              <a:t>確認したユーザ名が </a:t>
            </a:r>
            <a:r>
              <a:rPr kumimoji="1" lang="en-US" altLang="ja-JP" sz="1350" dirty="0"/>
              <a:t>kaneko </a:t>
            </a:r>
            <a:r>
              <a:rPr kumimoji="1" lang="ja-JP" altLang="en-US" sz="1350" dirty="0" err="1"/>
              <a:t>だった</a:t>
            </a:r>
            <a:r>
              <a:rPr kumimoji="1" lang="ja-JP" altLang="en-US" sz="1350" dirty="0"/>
              <a:t>場合の設定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6768" y="2025631"/>
            <a:ext cx="510633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100" dirty="0" err="1"/>
              <a:t>su</a:t>
            </a:r>
            <a:endParaRPr lang="en-US" altLang="ja-JP" sz="2100" dirty="0"/>
          </a:p>
          <a:p>
            <a:r>
              <a:rPr lang="ja-JP" altLang="en-US" sz="2100" dirty="0"/>
              <a:t>＜</a:t>
            </a:r>
            <a:r>
              <a:rPr lang="en-US" altLang="ja-JP" sz="2100" dirty="0" err="1"/>
              <a:t>Debian</a:t>
            </a:r>
            <a:r>
              <a:rPr lang="en-US" altLang="ja-JP" sz="2100" dirty="0"/>
              <a:t> </a:t>
            </a:r>
            <a:r>
              <a:rPr lang="ja-JP" altLang="en-US" sz="2100" dirty="0"/>
              <a:t>システムの </a:t>
            </a:r>
            <a:r>
              <a:rPr lang="en-US" altLang="ja-JP" sz="2100" dirty="0"/>
              <a:t>root </a:t>
            </a:r>
            <a:r>
              <a:rPr lang="ja-JP" altLang="en-US" sz="2100" dirty="0"/>
              <a:t>のパスワード＞</a:t>
            </a:r>
            <a:endParaRPr lang="en-US" altLang="ja-JP" sz="2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840" y="2130406"/>
            <a:ext cx="2951263" cy="5203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53" y="3335276"/>
            <a:ext cx="2580144" cy="34043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539" y="5751140"/>
            <a:ext cx="3191458" cy="4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⑦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システムの更新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41653" y="1814876"/>
            <a:ext cx="7886700" cy="4679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/>
              <a:t>次のコマンドを実行し，</a:t>
            </a:r>
            <a:r>
              <a:rPr lang="en-US" altLang="ja-JP" sz="2100" dirty="0" err="1"/>
              <a:t>Debian</a:t>
            </a:r>
            <a:r>
              <a:rPr lang="en-US" altLang="ja-JP" sz="2100" dirty="0"/>
              <a:t> </a:t>
            </a:r>
            <a:r>
              <a:rPr lang="ja-JP" altLang="en-US" sz="2100" dirty="0"/>
              <a:t>システムを更新</a:t>
            </a:r>
            <a:endParaRPr lang="ja-JP" altLang="en-US" sz="2100" b="1" u="sng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8385" y="2261745"/>
            <a:ext cx="276941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100" b="1" dirty="0" err="1"/>
              <a:t>sudo</a:t>
            </a:r>
            <a:r>
              <a:rPr lang="en-US" altLang="ja-JP" sz="2100" b="1" dirty="0"/>
              <a:t> apt update</a:t>
            </a:r>
          </a:p>
          <a:p>
            <a:r>
              <a:rPr lang="en-US" altLang="ja-JP" sz="2100" b="1" dirty="0" err="1"/>
              <a:t>sudo</a:t>
            </a:r>
            <a:r>
              <a:rPr lang="en-US" altLang="ja-JP" sz="2100" b="1" dirty="0"/>
              <a:t> apt upgrade</a:t>
            </a:r>
          </a:p>
          <a:p>
            <a:r>
              <a:rPr lang="en-US" altLang="ja-JP" sz="2100" b="1" dirty="0" err="1"/>
              <a:t>sudo</a:t>
            </a:r>
            <a:r>
              <a:rPr lang="en-US" altLang="ja-JP" sz="2100" b="1" dirty="0"/>
              <a:t> apt </a:t>
            </a:r>
            <a:r>
              <a:rPr lang="en-US" altLang="ja-JP" sz="2100" b="1" dirty="0" err="1"/>
              <a:t>dist</a:t>
            </a:r>
            <a:r>
              <a:rPr lang="en-US" altLang="ja-JP" sz="2100" b="1" dirty="0"/>
              <a:t>-upgrade</a:t>
            </a:r>
          </a:p>
          <a:p>
            <a:r>
              <a:rPr lang="en-US" altLang="ja-JP" sz="2100" b="1" dirty="0"/>
              <a:t>/</a:t>
            </a:r>
            <a:r>
              <a:rPr lang="en-US" altLang="ja-JP" sz="2100" b="1" dirty="0" err="1"/>
              <a:t>sbin</a:t>
            </a:r>
            <a:r>
              <a:rPr lang="en-US" altLang="ja-JP" sz="2100" b="1" dirty="0"/>
              <a:t>/shutdown -r now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7399" y="5326812"/>
            <a:ext cx="7868834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※ </a:t>
            </a:r>
            <a:r>
              <a:rPr lang="ja-JP" altLang="en-US" sz="2000" dirty="0"/>
              <a:t>「</a:t>
            </a:r>
            <a:r>
              <a:rPr lang="en-US" altLang="ja-JP" sz="2000" b="1" dirty="0" err="1"/>
              <a:t>sudo</a:t>
            </a:r>
            <a:r>
              <a:rPr lang="en-US" altLang="ja-JP" sz="2000" b="1" dirty="0"/>
              <a:t> </a:t>
            </a:r>
            <a:r>
              <a:rPr lang="ja-JP" altLang="en-US" sz="2000" b="1" dirty="0"/>
              <a:t>・・・</a:t>
            </a:r>
            <a:r>
              <a:rPr lang="ja-JP" altLang="en-US" sz="2000" dirty="0"/>
              <a:t>」の実行時に，「</a:t>
            </a:r>
            <a:r>
              <a:rPr lang="en-US" altLang="ja-JP" sz="2000" b="1" dirty="0"/>
              <a:t>[</a:t>
            </a:r>
            <a:r>
              <a:rPr lang="en-US" altLang="ja-JP" sz="2000" b="1" dirty="0" err="1"/>
              <a:t>sudo</a:t>
            </a:r>
            <a:r>
              <a:rPr lang="en-US" altLang="ja-JP" sz="2000" b="1" dirty="0"/>
              <a:t>] password for ...:</a:t>
            </a:r>
            <a:r>
              <a:rPr lang="ja-JP" altLang="en-US" sz="2000" dirty="0"/>
              <a:t>」のようなプロンプトが出たときは，</a:t>
            </a:r>
            <a:endParaRPr lang="en-US" altLang="ja-JP" sz="2000" dirty="0"/>
          </a:p>
          <a:p>
            <a:r>
              <a:rPr lang="ja-JP" altLang="en-US" sz="2000" dirty="0"/>
              <a:t>　</a:t>
            </a:r>
            <a:r>
              <a:rPr lang="en-US" altLang="ja-JP" sz="2000" dirty="0" err="1"/>
              <a:t>Debian</a:t>
            </a:r>
            <a:r>
              <a:rPr lang="en-US" altLang="ja-JP" sz="2000" dirty="0"/>
              <a:t> </a:t>
            </a:r>
            <a:r>
              <a:rPr lang="ja-JP" altLang="en-US" sz="2000" dirty="0"/>
              <a:t>のインストール時に設定した「一般ユーザのパスワード」を入れる．</a:t>
            </a:r>
          </a:p>
          <a:p>
            <a:endParaRPr kumimoji="1" lang="ja-JP" altLang="en-US" sz="135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824" y="3748857"/>
            <a:ext cx="4191673" cy="16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⑧ ファイヤウオールの設定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5332" y="1503207"/>
            <a:ext cx="7886700" cy="2122337"/>
          </a:xfrm>
        </p:spPr>
        <p:txBody>
          <a:bodyPr/>
          <a:lstStyle/>
          <a:p>
            <a:r>
              <a:rPr lang="ja-JP" altLang="en-US" dirty="0"/>
              <a:t>次のコマンドを実行して，</a:t>
            </a:r>
            <a:r>
              <a:rPr lang="en-US" altLang="ja-JP" dirty="0" err="1"/>
              <a:t>Debian</a:t>
            </a:r>
            <a:r>
              <a:rPr lang="en-US" altLang="ja-JP" dirty="0"/>
              <a:t> </a:t>
            </a:r>
            <a:r>
              <a:rPr lang="ja-JP" altLang="en-US" dirty="0"/>
              <a:t>システムのファイヤウオールを設定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6998" y="3074385"/>
            <a:ext cx="8458594" cy="19710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-F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-P </a:t>
            </a:r>
            <a:r>
              <a:rPr lang="en-US" altLang="ja-JP" b="1" dirty="0">
                <a:solidFill>
                  <a:srgbClr val="FF0000"/>
                </a:solidFill>
              </a:rPr>
              <a:t>INPUT DROP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-P </a:t>
            </a:r>
            <a:r>
              <a:rPr lang="en-US" altLang="ja-JP" b="1" dirty="0">
                <a:solidFill>
                  <a:srgbClr val="FF0000"/>
                </a:solidFill>
              </a:rPr>
              <a:t>FORWARD DROP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-P </a:t>
            </a:r>
            <a:r>
              <a:rPr lang="en-US" altLang="ja-JP" b="1" dirty="0">
                <a:solidFill>
                  <a:srgbClr val="FF0000"/>
                </a:solidFill>
              </a:rPr>
              <a:t>OUTPUT ACCEPT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INPUT -s localhost -j ACCEPT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INPUT -m state --state </a:t>
            </a:r>
            <a:r>
              <a:rPr lang="en-US" altLang="ja-JP" dirty="0" err="1"/>
              <a:t>ESTABLISHED,RELATED</a:t>
            </a:r>
            <a:r>
              <a:rPr lang="en-US" altLang="ja-JP" dirty="0"/>
              <a:t> -j ACCEPT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FORWARD -p </a:t>
            </a:r>
            <a:r>
              <a:rPr lang="en-US" altLang="ja-JP" dirty="0" err="1"/>
              <a:t>tcp</a:t>
            </a:r>
            <a:r>
              <a:rPr lang="en-US" altLang="ja-JP" dirty="0"/>
              <a:t> --</a:t>
            </a:r>
            <a:r>
              <a:rPr lang="en-US" altLang="ja-JP" dirty="0" err="1"/>
              <a:t>tcp</a:t>
            </a:r>
            <a:r>
              <a:rPr lang="en-US" altLang="ja-JP" dirty="0"/>
              <a:t>-flag </a:t>
            </a:r>
            <a:r>
              <a:rPr lang="en-US" altLang="ja-JP" dirty="0" err="1"/>
              <a:t>SYN,RST</a:t>
            </a:r>
            <a:r>
              <a:rPr lang="en-US" altLang="ja-JP" dirty="0"/>
              <a:t> </a:t>
            </a:r>
            <a:r>
              <a:rPr lang="en-US" altLang="ja-JP" dirty="0" err="1"/>
              <a:t>SYN</a:t>
            </a:r>
            <a:r>
              <a:rPr lang="en-US" altLang="ja-JP" dirty="0"/>
              <a:t> -j </a:t>
            </a:r>
            <a:r>
              <a:rPr lang="en-US" altLang="ja-JP" dirty="0" err="1"/>
              <a:t>TCPMSS</a:t>
            </a:r>
            <a:r>
              <a:rPr lang="en-US" altLang="ja-JP" dirty="0"/>
              <a:t> --clamp-</a:t>
            </a:r>
            <a:r>
              <a:rPr lang="en-US" altLang="ja-JP" dirty="0" err="1"/>
              <a:t>mss</a:t>
            </a:r>
            <a:r>
              <a:rPr lang="en-US" altLang="ja-JP" dirty="0"/>
              <a:t>-to-</a:t>
            </a:r>
            <a:r>
              <a:rPr lang="en-US" altLang="ja-JP" dirty="0" err="1"/>
              <a:t>pmtu</a:t>
            </a:r>
            <a:r>
              <a:rPr lang="en-US" altLang="ja-JP" dirty="0"/>
              <a:t>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INPUT -p </a:t>
            </a:r>
            <a:r>
              <a:rPr lang="en-US" altLang="ja-JP" dirty="0" err="1"/>
              <a:t>tcp</a:t>
            </a:r>
            <a:r>
              <a:rPr lang="en-US" altLang="ja-JP" dirty="0"/>
              <a:t> --</a:t>
            </a:r>
            <a:r>
              <a:rPr lang="en-US" altLang="ja-JP" dirty="0" err="1"/>
              <a:t>dport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22</a:t>
            </a:r>
            <a:r>
              <a:rPr lang="en-US" altLang="ja-JP" dirty="0"/>
              <a:t> -j ACCEPT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INPUT -p </a:t>
            </a:r>
            <a:r>
              <a:rPr lang="en-US" altLang="ja-JP" dirty="0" err="1"/>
              <a:t>tcp</a:t>
            </a:r>
            <a:r>
              <a:rPr lang="en-US" altLang="ja-JP" dirty="0"/>
              <a:t> --</a:t>
            </a:r>
            <a:r>
              <a:rPr lang="en-US" altLang="ja-JP" dirty="0" err="1"/>
              <a:t>dport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80</a:t>
            </a:r>
            <a:r>
              <a:rPr lang="en-US" altLang="ja-JP" dirty="0"/>
              <a:t> -j ACCEPT 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55" y="5176766"/>
            <a:ext cx="4636294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1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インストール前に決めておくこと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169276" y="1609732"/>
          <a:ext cx="6096000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項目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ホスト名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ドメイン名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root 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のパスワード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新しいユーザの本名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新しいユーザのユーザ名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新しいユーザのパスワード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27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① </a:t>
            </a:r>
            <a:r>
              <a:rPr lang="en-US" altLang="ja-JP" sz="2800" dirty="0">
                <a:solidFill>
                  <a:schemeClr val="bg1"/>
                </a:solidFill>
              </a:rPr>
              <a:t>DVD </a:t>
            </a:r>
            <a:r>
              <a:rPr lang="ja-JP" altLang="en-US" sz="2800" dirty="0">
                <a:solidFill>
                  <a:schemeClr val="bg1"/>
                </a:solidFill>
              </a:rPr>
              <a:t>イメージファイルのダウンロード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925" y="1667441"/>
            <a:ext cx="8870075" cy="4967973"/>
          </a:xfrm>
        </p:spPr>
        <p:txBody>
          <a:bodyPr>
            <a:normAutofit/>
          </a:bodyPr>
          <a:lstStyle/>
          <a:p>
            <a:r>
              <a:rPr kumimoji="1" lang="en-US" altLang="ja-JP" dirty="0" err="1"/>
              <a:t>Debian</a:t>
            </a:r>
            <a:r>
              <a:rPr kumimoji="1" lang="en-US" altLang="ja-JP" dirty="0"/>
              <a:t> GNU Linux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  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www.debian.org</a:t>
            </a:r>
            <a:r>
              <a:rPr lang="en-US" altLang="ja-JP" dirty="0">
                <a:hlinkClick r:id="rId2"/>
              </a:rPr>
              <a:t>/</a:t>
            </a:r>
            <a:r>
              <a:rPr lang="en-US" altLang="ja-JP" dirty="0" err="1">
                <a:hlinkClick r:id="rId2"/>
              </a:rPr>
              <a:t>index.ja.html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/>
              <a:t>「</a:t>
            </a:r>
            <a:r>
              <a:rPr kumimoji="1" lang="en-US" altLang="ja-JP" b="1" dirty="0" err="1"/>
              <a:t>Debian</a:t>
            </a:r>
            <a:r>
              <a:rPr kumimoji="1" lang="en-US" altLang="ja-JP" b="1" dirty="0"/>
              <a:t> </a:t>
            </a:r>
            <a:r>
              <a:rPr kumimoji="1" lang="ja-JP" altLang="en-US" b="1" dirty="0"/>
              <a:t>を入手する</a:t>
            </a:r>
            <a:r>
              <a:rPr kumimoji="1" lang="ja-JP" altLang="en-US" dirty="0"/>
              <a:t>」の「</a:t>
            </a:r>
            <a:r>
              <a:rPr kumimoji="1" lang="en-US" altLang="ja-JP" b="1" dirty="0"/>
              <a:t>CD/USB</a:t>
            </a:r>
            <a:r>
              <a:rPr lang="ja-JP" altLang="en-US" b="1" dirty="0"/>
              <a:t> </a:t>
            </a:r>
            <a:r>
              <a:rPr lang="en-US" altLang="ja-JP" b="1" dirty="0"/>
              <a:t>ISO</a:t>
            </a:r>
            <a:r>
              <a:rPr lang="ja-JP" altLang="en-US" b="1" dirty="0"/>
              <a:t>イメージ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8" y="3840277"/>
            <a:ext cx="7710544" cy="2376505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2201619" y="4448624"/>
            <a:ext cx="1509769" cy="209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39813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6955" y="261257"/>
            <a:ext cx="8057873" cy="6460219"/>
          </a:xfrm>
        </p:spPr>
        <p:txBody>
          <a:bodyPr>
            <a:norm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HTTP</a:t>
            </a:r>
            <a:r>
              <a:rPr lang="ja-JP" altLang="en-US" b="1" dirty="0"/>
              <a:t>を使って</a:t>
            </a:r>
            <a:r>
              <a:rPr lang="en-US" altLang="ja-JP" b="1" dirty="0"/>
              <a:t> CD/DVD </a:t>
            </a:r>
            <a:r>
              <a:rPr lang="ja-JP" altLang="en-US" b="1" dirty="0"/>
              <a:t>イメージをダウンロードする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「</a:t>
            </a:r>
            <a:r>
              <a:rPr lang="en-US" altLang="ja-JP" b="1" dirty="0" err="1"/>
              <a:t>amd64</a:t>
            </a:r>
            <a:r>
              <a:rPr lang="ja-JP" altLang="en-US" dirty="0"/>
              <a:t>」を選ぶ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DVD-1</a:t>
            </a:r>
            <a:r>
              <a:rPr lang="ja-JP" altLang="en-US" dirty="0"/>
              <a:t>」の </a:t>
            </a:r>
            <a:r>
              <a:rPr kumimoji="1" lang="en-US" altLang="ja-JP" b="1" dirty="0"/>
              <a:t>ISO </a:t>
            </a:r>
            <a:r>
              <a:rPr kumimoji="1" lang="ja-JP" altLang="en-US" b="1" dirty="0"/>
              <a:t>イメージファイル</a:t>
            </a:r>
            <a:r>
              <a:rPr kumimoji="1" lang="ja-JP" altLang="en-US" dirty="0"/>
              <a:t>をダウンロード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53" y="1098895"/>
            <a:ext cx="6124458" cy="85218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57939" y="1149128"/>
            <a:ext cx="4206240" cy="2793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04" y="2885069"/>
            <a:ext cx="4605067" cy="214583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707531" y="4349528"/>
            <a:ext cx="654012" cy="287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904" y="6079586"/>
            <a:ext cx="6526058" cy="5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1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060" y="1844059"/>
            <a:ext cx="2156412" cy="1603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70" y="1832023"/>
            <a:ext cx="2111235" cy="16147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690" y="1844800"/>
            <a:ext cx="2060107" cy="15801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" y="1859077"/>
            <a:ext cx="2043513" cy="1530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②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10 64 </a:t>
            </a:r>
            <a:r>
              <a:rPr lang="ja-JP" altLang="en-US" sz="2800" dirty="0">
                <a:solidFill>
                  <a:schemeClr val="bg1"/>
                </a:solidFill>
              </a:rPr>
              <a:t>ビット版のインストール </a:t>
            </a:r>
            <a:r>
              <a:rPr lang="en-US" altLang="ja-JP" sz="2800" dirty="0">
                <a:solidFill>
                  <a:schemeClr val="bg1"/>
                </a:solidFill>
              </a:rPr>
              <a:t>(1/4)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5081" y="3700461"/>
            <a:ext cx="2565866" cy="42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Graphical Install</a:t>
            </a:r>
            <a:endParaRPr lang="ja-JP" altLang="en-US" sz="20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318099" y="2394942"/>
            <a:ext cx="1098137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1" name="右矢印 10"/>
          <p:cNvSpPr/>
          <p:nvPr/>
        </p:nvSpPr>
        <p:spPr>
          <a:xfrm>
            <a:off x="2115648" y="245927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161609" y="3715113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solidFill>
                  <a:schemeClr val="tx1"/>
                </a:solidFill>
              </a:rPr>
              <a:t>日本語</a:t>
            </a:r>
            <a:r>
              <a:rPr lang="ja-JP" altLang="en-US" sz="2000" dirty="0">
                <a:solidFill>
                  <a:schemeClr val="tx1"/>
                </a:solidFill>
              </a:rPr>
              <a:t> → </a:t>
            </a:r>
            <a:r>
              <a:rPr lang="en-US" altLang="ja-JP" sz="2000" dirty="0">
                <a:solidFill>
                  <a:schemeClr val="tx1"/>
                </a:solidFill>
              </a:rPr>
              <a:t>Continue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30690" y="2611949"/>
            <a:ext cx="1098137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" name="正方形/長方形 18"/>
          <p:cNvSpPr/>
          <p:nvPr/>
        </p:nvSpPr>
        <p:spPr>
          <a:xfrm>
            <a:off x="3923786" y="3264675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1" name="右矢印 20"/>
          <p:cNvSpPr/>
          <p:nvPr/>
        </p:nvSpPr>
        <p:spPr>
          <a:xfrm>
            <a:off x="4345325" y="245927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4483714" y="3715113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solidFill>
                  <a:schemeClr val="tx1"/>
                </a:solidFill>
              </a:rPr>
              <a:t>日本語</a:t>
            </a:r>
            <a:r>
              <a:rPr lang="ja-JP" altLang="en-US" sz="2000" dirty="0">
                <a:solidFill>
                  <a:schemeClr val="tx1"/>
                </a:solidFill>
              </a:rPr>
              <a:t> → 続ける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182994" y="3296990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4" name="正方形/長方形 23"/>
          <p:cNvSpPr/>
          <p:nvPr/>
        </p:nvSpPr>
        <p:spPr>
          <a:xfrm>
            <a:off x="4444420" y="2957532"/>
            <a:ext cx="1098137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66743" y="3425635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ブートメニュー</a:t>
            </a: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2510729" y="3425271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言語の選択</a:t>
            </a: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796202" y="3464528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場所の選択</a:t>
            </a:r>
          </a:p>
        </p:txBody>
      </p:sp>
      <p:sp>
        <p:nvSpPr>
          <p:cNvPr id="29" name="右矢印 28"/>
          <p:cNvSpPr/>
          <p:nvPr/>
        </p:nvSpPr>
        <p:spPr>
          <a:xfrm>
            <a:off x="6644541" y="2396541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6831927" y="3769234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solidFill>
                  <a:schemeClr val="tx1"/>
                </a:solidFill>
              </a:rPr>
              <a:t>日本語</a:t>
            </a:r>
            <a:r>
              <a:rPr lang="ja-JP" altLang="en-US" sz="2000" dirty="0">
                <a:solidFill>
                  <a:schemeClr val="tx1"/>
                </a:solidFill>
              </a:rPr>
              <a:t> → 続ける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8527646" y="3307771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6763200" y="3453622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キーボードの設定</a:t>
            </a:r>
          </a:p>
        </p:txBody>
      </p:sp>
      <p:sp>
        <p:nvSpPr>
          <p:cNvPr id="34" name="右矢印 33"/>
          <p:cNvSpPr/>
          <p:nvPr/>
        </p:nvSpPr>
        <p:spPr>
          <a:xfrm>
            <a:off x="0" y="4781783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133303" y="5771833"/>
            <a:ext cx="2565866" cy="7204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インストールが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始まる</a:t>
            </a:r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2466916" y="5777626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ホスト名</a:t>
            </a:r>
            <a:r>
              <a:rPr lang="ja-JP" altLang="en-US" sz="2000" dirty="0"/>
              <a:t>の設定</a:t>
            </a:r>
          </a:p>
        </p:txBody>
      </p:sp>
      <p:sp>
        <p:nvSpPr>
          <p:cNvPr id="37" name="右矢印 36"/>
          <p:cNvSpPr/>
          <p:nvPr/>
        </p:nvSpPr>
        <p:spPr>
          <a:xfrm>
            <a:off x="2300068" y="474808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4629582" y="5753022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ドメイン名</a:t>
            </a:r>
            <a:r>
              <a:rPr lang="ja-JP" altLang="en-US" sz="2000" dirty="0"/>
              <a:t>の設定</a:t>
            </a:r>
          </a:p>
        </p:txBody>
      </p:sp>
      <p:sp>
        <p:nvSpPr>
          <p:cNvPr id="41" name="右矢印 40"/>
          <p:cNvSpPr/>
          <p:nvPr/>
        </p:nvSpPr>
        <p:spPr>
          <a:xfrm>
            <a:off x="4588936" y="474808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2" name="右矢印 41"/>
          <p:cNvSpPr/>
          <p:nvPr/>
        </p:nvSpPr>
        <p:spPr>
          <a:xfrm>
            <a:off x="6874429" y="474808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4" name="コンテンツ プレースホルダー 2"/>
          <p:cNvSpPr txBox="1">
            <a:spLocks/>
          </p:cNvSpPr>
          <p:nvPr/>
        </p:nvSpPr>
        <p:spPr>
          <a:xfrm>
            <a:off x="6920391" y="5734630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/>
              <a:t>root </a:t>
            </a:r>
            <a:r>
              <a:rPr lang="ja-JP" altLang="en-US" sz="2000" b="1" dirty="0"/>
              <a:t>のパスワード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6790033" y="2697886"/>
            <a:ext cx="1098137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98" y="4120625"/>
            <a:ext cx="2131674" cy="1602099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9073" y="4128789"/>
            <a:ext cx="2145310" cy="1613681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592" y="4132222"/>
            <a:ext cx="2121840" cy="1604642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0641" y="4132061"/>
            <a:ext cx="2138600" cy="1622663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2426544" y="4644379"/>
            <a:ext cx="1092834" cy="186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1" name="正方形/長方形 50"/>
          <p:cNvSpPr/>
          <p:nvPr/>
        </p:nvSpPr>
        <p:spPr>
          <a:xfrm>
            <a:off x="4726855" y="4603739"/>
            <a:ext cx="1092834" cy="186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2" name="正方形/長方形 51"/>
          <p:cNvSpPr/>
          <p:nvPr/>
        </p:nvSpPr>
        <p:spPr>
          <a:xfrm>
            <a:off x="7012348" y="4921674"/>
            <a:ext cx="1092834" cy="161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4" name="正方形/長方形 53"/>
          <p:cNvSpPr/>
          <p:nvPr/>
        </p:nvSpPr>
        <p:spPr>
          <a:xfrm>
            <a:off x="7012348" y="5205856"/>
            <a:ext cx="1092834" cy="161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5" name="正方形/長方形 54"/>
          <p:cNvSpPr/>
          <p:nvPr/>
        </p:nvSpPr>
        <p:spPr>
          <a:xfrm>
            <a:off x="4146680" y="5599411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6" name="正方形/長方形 55"/>
          <p:cNvSpPr/>
          <p:nvPr/>
        </p:nvSpPr>
        <p:spPr>
          <a:xfrm>
            <a:off x="6433252" y="5584809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7" name="正方形/長方形 56"/>
          <p:cNvSpPr/>
          <p:nvPr/>
        </p:nvSpPr>
        <p:spPr>
          <a:xfrm>
            <a:off x="8724061" y="5604005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89060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27" y="4056365"/>
            <a:ext cx="2154767" cy="162423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520" y="4063148"/>
            <a:ext cx="2106014" cy="1602056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13" y="4060050"/>
            <a:ext cx="2130982" cy="1605571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542" y="1623870"/>
            <a:ext cx="2163335" cy="16150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③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10 64 </a:t>
            </a:r>
            <a:r>
              <a:rPr lang="ja-JP" altLang="en-US" sz="2800" dirty="0">
                <a:solidFill>
                  <a:schemeClr val="bg1"/>
                </a:solidFill>
              </a:rPr>
              <a:t>ビット版のインストール </a:t>
            </a:r>
            <a:r>
              <a:rPr lang="en-US" altLang="ja-JP" sz="2800" dirty="0">
                <a:solidFill>
                  <a:schemeClr val="bg1"/>
                </a:solidFill>
              </a:rPr>
              <a:t>(2/4)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4633" y="638215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5520" y="3252223"/>
            <a:ext cx="2565866" cy="969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ja-JP" altLang="en-US" sz="2100" dirty="0"/>
              <a:t>新しい</a:t>
            </a:r>
            <a:r>
              <a:rPr lang="ja-JP" altLang="en-US" sz="2100" b="1" dirty="0"/>
              <a:t>ユーザの</a:t>
            </a:r>
            <a:endParaRPr lang="en-US" altLang="ja-JP" sz="2100" b="1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100" b="1" dirty="0"/>
              <a:t>本名</a:t>
            </a:r>
          </a:p>
        </p:txBody>
      </p:sp>
      <p:sp>
        <p:nvSpPr>
          <p:cNvPr id="9" name="右矢印 8"/>
          <p:cNvSpPr/>
          <p:nvPr/>
        </p:nvSpPr>
        <p:spPr>
          <a:xfrm>
            <a:off x="2167605" y="221399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362583" y="3232132"/>
            <a:ext cx="2565866" cy="969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ja-JP" altLang="en-US" sz="2100" dirty="0"/>
              <a:t>あなたのアカウ</a:t>
            </a:r>
            <a:endParaRPr lang="en-US" altLang="ja-JP" sz="2100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100" dirty="0"/>
              <a:t>ントの</a:t>
            </a:r>
            <a:r>
              <a:rPr lang="ja-JP" altLang="en-US" sz="2100" b="1" dirty="0"/>
              <a:t>ユーザ名</a:t>
            </a:r>
          </a:p>
        </p:txBody>
      </p:sp>
      <p:sp>
        <p:nvSpPr>
          <p:cNvPr id="13" name="右矢印 12"/>
          <p:cNvSpPr/>
          <p:nvPr/>
        </p:nvSpPr>
        <p:spPr>
          <a:xfrm>
            <a:off x="4469872" y="2218163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690077" y="3254745"/>
            <a:ext cx="2565866" cy="969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ja-JP" altLang="en-US" sz="2100" dirty="0"/>
              <a:t>新しいユーザの</a:t>
            </a:r>
            <a:endParaRPr lang="en-US" altLang="ja-JP" sz="2100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100" b="1" dirty="0"/>
              <a:t>パスワード</a:t>
            </a:r>
          </a:p>
        </p:txBody>
      </p:sp>
      <p:sp>
        <p:nvSpPr>
          <p:cNvPr id="15" name="右矢印 14"/>
          <p:cNvSpPr/>
          <p:nvPr/>
        </p:nvSpPr>
        <p:spPr>
          <a:xfrm>
            <a:off x="6808205" y="221399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>
            <a:off x="6936393" y="2198950"/>
            <a:ext cx="809489" cy="121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8670821" y="3076024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825831" y="3495248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ディスク全体を使う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6757104" y="3245579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ディスクパーティショニング</a:t>
            </a:r>
          </a:p>
        </p:txBody>
      </p:sp>
      <p:sp>
        <p:nvSpPr>
          <p:cNvPr id="23" name="右矢印 22"/>
          <p:cNvSpPr/>
          <p:nvPr/>
        </p:nvSpPr>
        <p:spPr>
          <a:xfrm>
            <a:off x="32747" y="4647487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83455" y="5623460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パーティショニングする</a:t>
            </a:r>
            <a:endParaRPr lang="en-US" altLang="ja-JP" sz="1350" dirty="0"/>
          </a:p>
          <a:p>
            <a:pPr marL="0" indent="0">
              <a:buNone/>
            </a:pPr>
            <a:r>
              <a:rPr lang="ja-JP" altLang="en-US" sz="1350" dirty="0"/>
              <a:t>ディスクの選択</a:t>
            </a:r>
          </a:p>
        </p:txBody>
      </p:sp>
      <p:sp>
        <p:nvSpPr>
          <p:cNvPr id="26" name="右矢印 25"/>
          <p:cNvSpPr/>
          <p:nvPr/>
        </p:nvSpPr>
        <p:spPr>
          <a:xfrm>
            <a:off x="2259587" y="4654962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7" name="正方形/長方形 26"/>
          <p:cNvSpPr/>
          <p:nvPr/>
        </p:nvSpPr>
        <p:spPr>
          <a:xfrm>
            <a:off x="2394967" y="4640657"/>
            <a:ext cx="1420752" cy="136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2407476" y="5645153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パーティショニング</a:t>
            </a:r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2180350" y="5879297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全てのファイルを１つのパーティションに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103537" y="5524340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2" name="右矢印 31"/>
          <p:cNvSpPr/>
          <p:nvPr/>
        </p:nvSpPr>
        <p:spPr>
          <a:xfrm>
            <a:off x="4554071" y="4652755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4713141" y="5648554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パーティショニング</a:t>
            </a: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4429427" y="5881886"/>
            <a:ext cx="2368109" cy="563674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パーティショニングの終了とディスクへの変更の書き込み　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629443" y="5247962"/>
            <a:ext cx="1420752" cy="136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6" name="正方形/長方形 35"/>
          <p:cNvSpPr/>
          <p:nvPr/>
        </p:nvSpPr>
        <p:spPr>
          <a:xfrm>
            <a:off x="6368855" y="5520173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7" name="右矢印 36"/>
          <p:cNvSpPr/>
          <p:nvPr/>
        </p:nvSpPr>
        <p:spPr>
          <a:xfrm>
            <a:off x="6797537" y="4685994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9" name="正方形/長方形 38"/>
          <p:cNvSpPr/>
          <p:nvPr/>
        </p:nvSpPr>
        <p:spPr>
          <a:xfrm>
            <a:off x="6917996" y="4893779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0" name="正方形/長方形 39"/>
          <p:cNvSpPr/>
          <p:nvPr/>
        </p:nvSpPr>
        <p:spPr>
          <a:xfrm>
            <a:off x="8674227" y="5529145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6700417" y="5696000"/>
            <a:ext cx="2346196" cy="427052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ディスクに変更書き込みますか</a:t>
            </a:r>
          </a:p>
        </p:txBody>
      </p:sp>
      <p:sp>
        <p:nvSpPr>
          <p:cNvPr id="42" name="コンテンツ プレースホルダー 2"/>
          <p:cNvSpPr txBox="1">
            <a:spLocks/>
          </p:cNvSpPr>
          <p:nvPr/>
        </p:nvSpPr>
        <p:spPr>
          <a:xfrm>
            <a:off x="6908059" y="6127892"/>
            <a:ext cx="2200053" cy="363433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はい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" y="1644140"/>
            <a:ext cx="2087758" cy="1555327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32747" y="2131495"/>
            <a:ext cx="788623" cy="207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4" name="正方形/長方形 43"/>
          <p:cNvSpPr/>
          <p:nvPr/>
        </p:nvSpPr>
        <p:spPr>
          <a:xfrm>
            <a:off x="1702964" y="3074233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410" y="1628803"/>
            <a:ext cx="2080912" cy="1580869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2317976" y="2045700"/>
            <a:ext cx="788623" cy="207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6" name="正方形/長方形 45"/>
          <p:cNvSpPr/>
          <p:nvPr/>
        </p:nvSpPr>
        <p:spPr>
          <a:xfrm>
            <a:off x="3983249" y="304964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443" y="1633409"/>
            <a:ext cx="2113068" cy="1583477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6332103" y="3072381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9" name="正方形/長方形 48"/>
          <p:cNvSpPr/>
          <p:nvPr/>
        </p:nvSpPr>
        <p:spPr>
          <a:xfrm>
            <a:off x="4620654" y="1990217"/>
            <a:ext cx="902961" cy="558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669" y="4049419"/>
            <a:ext cx="2095749" cy="1590242"/>
          </a:xfrm>
          <a:prstGeom prst="rect">
            <a:avLst/>
          </a:prstGeom>
        </p:spPr>
      </p:pic>
      <p:sp>
        <p:nvSpPr>
          <p:cNvPr id="52" name="正方形/長方形 51"/>
          <p:cNvSpPr/>
          <p:nvPr/>
        </p:nvSpPr>
        <p:spPr>
          <a:xfrm>
            <a:off x="1822102" y="549644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17372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093" y="1699542"/>
            <a:ext cx="2169429" cy="162910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19" y="1691932"/>
            <a:ext cx="2165128" cy="16367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300" y="1691931"/>
            <a:ext cx="2151633" cy="16170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④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10 64 </a:t>
            </a:r>
            <a:r>
              <a:rPr lang="ja-JP" altLang="en-US" sz="2800" dirty="0">
                <a:solidFill>
                  <a:schemeClr val="bg1"/>
                </a:solidFill>
              </a:rPr>
              <a:t>ビット版のインストール </a:t>
            </a:r>
            <a:r>
              <a:rPr lang="en-US" altLang="ja-JP" sz="2800" dirty="0">
                <a:solidFill>
                  <a:schemeClr val="bg1"/>
                </a:solidFill>
              </a:rPr>
              <a:t>(3/4)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-13454" y="3268397"/>
            <a:ext cx="2565866" cy="72045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/>
              <a:t>インストールが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始まる</a:t>
            </a:r>
          </a:p>
        </p:txBody>
      </p:sp>
      <p:sp>
        <p:nvSpPr>
          <p:cNvPr id="8" name="右矢印 7"/>
          <p:cNvSpPr/>
          <p:nvPr/>
        </p:nvSpPr>
        <p:spPr>
          <a:xfrm>
            <a:off x="2135405" y="2325383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135406" y="3309014"/>
            <a:ext cx="2884913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別の </a:t>
            </a:r>
            <a:r>
              <a:rPr lang="en-US" altLang="ja-JP" sz="1200" dirty="0"/>
              <a:t>CD </a:t>
            </a:r>
            <a:r>
              <a:rPr lang="ja-JP" altLang="en-US" sz="1200" dirty="0"/>
              <a:t>や </a:t>
            </a:r>
            <a:r>
              <a:rPr lang="en-US" altLang="ja-JP" sz="1200" dirty="0"/>
              <a:t>DVD </a:t>
            </a:r>
            <a:r>
              <a:rPr lang="ja-JP" altLang="en-US" sz="1200" dirty="0"/>
              <a:t>を検査しますか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227327" y="3530131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いいえ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262214" y="245684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3999039" y="3166423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右矢印 16"/>
          <p:cNvSpPr/>
          <p:nvPr/>
        </p:nvSpPr>
        <p:spPr>
          <a:xfrm>
            <a:off x="4450180" y="233053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>
            <a:off x="4590440" y="243139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6364631" y="3171740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444263" y="3380813"/>
            <a:ext cx="2884913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ネットワークミラーを使いますか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4751689" y="3521979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はい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23" name="右矢印 22"/>
          <p:cNvSpPr/>
          <p:nvPr/>
        </p:nvSpPr>
        <p:spPr>
          <a:xfrm>
            <a:off x="6811242" y="230810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正方形/長方形 23"/>
          <p:cNvSpPr/>
          <p:nvPr/>
        </p:nvSpPr>
        <p:spPr>
          <a:xfrm>
            <a:off x="8738730" y="3172021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正方形/長方形 24"/>
          <p:cNvSpPr/>
          <p:nvPr/>
        </p:nvSpPr>
        <p:spPr>
          <a:xfrm>
            <a:off x="6986504" y="2849911"/>
            <a:ext cx="625865" cy="130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6965421" y="3309014"/>
            <a:ext cx="2884913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パッケージマネージャの設定</a:t>
            </a: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7240333" y="3521979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日本→ 続ける</a:t>
            </a:r>
          </a:p>
        </p:txBody>
      </p:sp>
      <p:sp>
        <p:nvSpPr>
          <p:cNvPr id="29" name="右矢印 28"/>
          <p:cNvSpPr/>
          <p:nvPr/>
        </p:nvSpPr>
        <p:spPr>
          <a:xfrm>
            <a:off x="15120" y="472766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-13454" y="5821263"/>
            <a:ext cx="2565866" cy="72045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 err="1"/>
              <a:t>Debian</a:t>
            </a:r>
            <a:r>
              <a:rPr lang="en-US" altLang="ja-JP" sz="2100" dirty="0"/>
              <a:t> </a:t>
            </a:r>
            <a:r>
              <a:rPr lang="ja-JP" altLang="en-US" sz="2100" dirty="0"/>
              <a:t>アーカイブ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ミラーの選択</a:t>
            </a:r>
          </a:p>
        </p:txBody>
      </p:sp>
      <p:sp>
        <p:nvSpPr>
          <p:cNvPr id="32" name="右矢印 31"/>
          <p:cNvSpPr/>
          <p:nvPr/>
        </p:nvSpPr>
        <p:spPr>
          <a:xfrm>
            <a:off x="2249949" y="472766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2413936" y="5803773"/>
            <a:ext cx="2300896" cy="7204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/>
              <a:t>HTTP</a:t>
            </a:r>
            <a:r>
              <a:rPr lang="ja-JP" altLang="en-US" sz="2100" dirty="0"/>
              <a:t>プロキシの情報</a:t>
            </a:r>
          </a:p>
        </p:txBody>
      </p:sp>
      <p:sp>
        <p:nvSpPr>
          <p:cNvPr id="35" name="右矢印 34"/>
          <p:cNvSpPr/>
          <p:nvPr/>
        </p:nvSpPr>
        <p:spPr>
          <a:xfrm>
            <a:off x="4587400" y="4783345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4743837" y="5800375"/>
            <a:ext cx="2110085" cy="7465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500" dirty="0" err="1"/>
              <a:t>Debian</a:t>
            </a:r>
            <a:r>
              <a:rPr lang="en-US" altLang="ja-JP" sz="1500" dirty="0"/>
              <a:t> </a:t>
            </a:r>
            <a:r>
              <a:rPr lang="ja-JP" altLang="en-US" sz="1500" dirty="0"/>
              <a:t>パッケージ利用調査に参加しますか</a:t>
            </a:r>
          </a:p>
        </p:txBody>
      </p:sp>
      <p:sp>
        <p:nvSpPr>
          <p:cNvPr id="38" name="右矢印 37"/>
          <p:cNvSpPr/>
          <p:nvPr/>
        </p:nvSpPr>
        <p:spPr>
          <a:xfrm>
            <a:off x="6905395" y="4814445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6927867" y="5826443"/>
            <a:ext cx="2565866" cy="7204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ソフトウエアの選択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" y="1699243"/>
            <a:ext cx="2081565" cy="1553407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52" y="4153914"/>
            <a:ext cx="2120193" cy="1586828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117674" y="4727660"/>
            <a:ext cx="903051" cy="837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4" name="正方形/長方形 43"/>
          <p:cNvSpPr/>
          <p:nvPr/>
        </p:nvSpPr>
        <p:spPr>
          <a:xfrm>
            <a:off x="1824797" y="5597034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951" y="4153913"/>
            <a:ext cx="2185887" cy="1627089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4165209" y="5650554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7" name="正方形/長方形 46"/>
          <p:cNvSpPr/>
          <p:nvPr/>
        </p:nvSpPr>
        <p:spPr>
          <a:xfrm>
            <a:off x="2389139" y="4677963"/>
            <a:ext cx="800628" cy="163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629" y="4153913"/>
            <a:ext cx="2193892" cy="1648161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6468130" y="564101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1" name="正方形/長方形 50"/>
          <p:cNvSpPr/>
          <p:nvPr/>
        </p:nvSpPr>
        <p:spPr>
          <a:xfrm>
            <a:off x="4693629" y="4814444"/>
            <a:ext cx="775831" cy="241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5191" y="4143358"/>
            <a:ext cx="2132950" cy="16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5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ソフトウエアの選択 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28041" y="5981279"/>
            <a:ext cx="5812550" cy="7401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chemeClr val="tx1"/>
                </a:solidFill>
              </a:rPr>
              <a:t>※ </a:t>
            </a:r>
            <a:r>
              <a:rPr lang="ja-JP" altLang="en-US" sz="2000" dirty="0">
                <a:solidFill>
                  <a:schemeClr val="tx1"/>
                </a:solidFill>
              </a:rPr>
              <a:t>この画面では，</a:t>
            </a:r>
            <a:r>
              <a:rPr lang="en-US" altLang="ja-JP" sz="2000" dirty="0" err="1">
                <a:solidFill>
                  <a:schemeClr val="tx1"/>
                </a:solidFill>
              </a:rPr>
              <a:t>LXDE</a:t>
            </a:r>
            <a:r>
              <a:rPr lang="en-US" altLang="ja-JP" sz="2000" dirty="0">
                <a:solidFill>
                  <a:schemeClr val="tx1"/>
                </a:solidFill>
              </a:rPr>
              <a:t>, Web </a:t>
            </a:r>
            <a:r>
              <a:rPr lang="ja-JP" altLang="en-US" sz="2000" dirty="0">
                <a:solidFill>
                  <a:schemeClr val="tx1"/>
                </a:solidFill>
              </a:rPr>
              <a:t>サーバ</a:t>
            </a:r>
            <a:r>
              <a:rPr lang="en-US" altLang="ja-JP" sz="2000" dirty="0">
                <a:solidFill>
                  <a:schemeClr val="tx1"/>
                </a:solidFill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</a:rPr>
              <a:t>SSH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ja-JP" altLang="en-US" sz="2000" dirty="0">
                <a:solidFill>
                  <a:schemeClr val="tx1"/>
                </a:solidFill>
              </a:rPr>
              <a:t>サーバ</a:t>
            </a:r>
            <a:r>
              <a:rPr lang="en-US" altLang="ja-JP" sz="20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chemeClr val="tx1"/>
                </a:solidFill>
              </a:rPr>
              <a:t>標準システムユーティリティを選択している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09" y="1529472"/>
            <a:ext cx="5726865" cy="42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42" y="1801170"/>
            <a:ext cx="2161947" cy="16316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14" y="1801170"/>
            <a:ext cx="2158663" cy="161899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4" y="1801170"/>
            <a:ext cx="2123992" cy="1596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⑤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10 64 </a:t>
            </a:r>
            <a:r>
              <a:rPr lang="ja-JP" altLang="en-US" sz="2800" dirty="0">
                <a:solidFill>
                  <a:schemeClr val="bg1"/>
                </a:solidFill>
              </a:rPr>
              <a:t>ビット版のインストール </a:t>
            </a:r>
            <a:r>
              <a:rPr lang="en-US" altLang="ja-JP" sz="2800" dirty="0">
                <a:solidFill>
                  <a:schemeClr val="bg1"/>
                </a:solidFill>
              </a:rPr>
              <a:t>(4/4)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203128" y="2440127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773890" y="3252974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44712" y="2384686"/>
            <a:ext cx="1172716" cy="268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2901" y="3420167"/>
            <a:ext cx="2193771" cy="3513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200" dirty="0"/>
              <a:t>GRUB </a:t>
            </a:r>
            <a:r>
              <a:rPr lang="ja-JP" altLang="en-US" sz="1200" dirty="0"/>
              <a:t>ブートローダをインストールしますか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61487" y="3771511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はい→ 続ける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112519" y="3278125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390520" y="3475572"/>
            <a:ext cx="2193771" cy="3513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ブートローダをインストールするデバイス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2470252" y="3812615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</a:rPr>
              <a:t>/dev/</a:t>
            </a:r>
            <a:r>
              <a:rPr lang="en-US" altLang="ja-JP" sz="2100" dirty="0" err="1">
                <a:solidFill>
                  <a:schemeClr val="tx1"/>
                </a:solidFill>
              </a:rPr>
              <a:t>sda</a:t>
            </a:r>
            <a:r>
              <a:rPr lang="en-US" altLang="ja-JP" sz="2100" dirty="0">
                <a:solidFill>
                  <a:schemeClr val="tx1"/>
                </a:solidFill>
              </a:rPr>
              <a:t> 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336687" y="2406815"/>
            <a:ext cx="683711" cy="126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右矢印 19"/>
          <p:cNvSpPr/>
          <p:nvPr/>
        </p:nvSpPr>
        <p:spPr>
          <a:xfrm>
            <a:off x="4523823" y="244823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正方形/長方形 20"/>
          <p:cNvSpPr/>
          <p:nvPr/>
        </p:nvSpPr>
        <p:spPr>
          <a:xfrm>
            <a:off x="6418271" y="3284787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093389" y="3479375"/>
            <a:ext cx="2193771" cy="3513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インストール完了</a:t>
            </a:r>
          </a:p>
        </p:txBody>
      </p:sp>
      <p:sp>
        <p:nvSpPr>
          <p:cNvPr id="24" name="右矢印 23"/>
          <p:cNvSpPr/>
          <p:nvPr/>
        </p:nvSpPr>
        <p:spPr>
          <a:xfrm>
            <a:off x="6823486" y="2436119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7287160" y="3475572"/>
            <a:ext cx="2193771" cy="3513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ログイン画面が現れる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854" y="1801170"/>
            <a:ext cx="2195146" cy="16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660</Words>
  <Application>Microsoft Office PowerPoint</Application>
  <PresentationFormat>画面に合わせる (4:3)</PresentationFormat>
  <Paragraphs>126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Debian GNU Linux の インストールと基本設定</vt:lpstr>
      <vt:lpstr>インストール前に決めておくこと</vt:lpstr>
      <vt:lpstr>① DVD イメージファイルのダウンロード</vt:lpstr>
      <vt:lpstr>PowerPoint プレゼンテーション</vt:lpstr>
      <vt:lpstr>② Debian 10 64 ビット版のインストール (1/4)</vt:lpstr>
      <vt:lpstr>③ Debian 10 64 ビット版のインストール (2/4)</vt:lpstr>
      <vt:lpstr>④ Debian 10 64 ビット版のインストール (3/4)</vt:lpstr>
      <vt:lpstr>ソフトウエアの選択 </vt:lpstr>
      <vt:lpstr>⑤ Debian 10 64 ビット版のインストール (4/4)</vt:lpstr>
      <vt:lpstr>⑥ 一般ユーザで sudo を実行できる設定</vt:lpstr>
      <vt:lpstr>⑦ Debian システムの更新</vt:lpstr>
      <vt:lpstr>⑧ ファイヤウオールの設定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Debian GNU Linux のインストールと設定</dc:title>
  <dc:creator>kaneko kunihiko</dc:creator>
  <cp:lastModifiedBy>金子　邦彦</cp:lastModifiedBy>
  <cp:revision>54</cp:revision>
  <dcterms:created xsi:type="dcterms:W3CDTF">2019-11-02T00:06:04Z</dcterms:created>
  <dcterms:modified xsi:type="dcterms:W3CDTF">2021-07-25T11:59:06Z</dcterms:modified>
</cp:coreProperties>
</file>