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89" r:id="rId2"/>
    <p:sldId id="485" r:id="rId3"/>
    <p:sldId id="878" r:id="rId4"/>
    <p:sldId id="879" r:id="rId5"/>
    <p:sldId id="1226" r:id="rId6"/>
    <p:sldId id="1287" r:id="rId7"/>
    <p:sldId id="490" r:id="rId8"/>
    <p:sldId id="1288" r:id="rId9"/>
    <p:sldId id="590" r:id="rId10"/>
    <p:sldId id="491" r:id="rId11"/>
    <p:sldId id="1289" r:id="rId12"/>
    <p:sldId id="489" r:id="rId13"/>
    <p:sldId id="1290" r:id="rId14"/>
    <p:sldId id="1291" r:id="rId15"/>
    <p:sldId id="1292" r:id="rId16"/>
    <p:sldId id="1293" r:id="rId17"/>
    <p:sldId id="1294" r:id="rId18"/>
    <p:sldId id="1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26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-1.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全体説明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09055" y="4801553"/>
          <a:ext cx="51971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/>
                        <a:t>id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name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長いテキスト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price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倍精度浮動小数点型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387841" y="987523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テーブル定義の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6161" y="518159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691770" y="4024042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2B64EC6-441F-4163-BE9F-21713452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今回使用するテーブルのテーブル定義</a:t>
            </a:r>
            <a:endParaRPr kumimoji="1" lang="ja-JP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FA77E67-AAEF-4775-8582-00E2F9B4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52" y="1510743"/>
            <a:ext cx="525417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C49A33-6E41-413A-9F5A-42A2E7C34725}"/>
              </a:ext>
            </a:extLst>
          </p:cNvPr>
          <p:cNvSpPr/>
          <p:nvPr/>
        </p:nvSpPr>
        <p:spPr>
          <a:xfrm>
            <a:off x="7079247" y="2064251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</p:spTree>
    <p:extLst>
      <p:ext uri="{BB962C8B-B14F-4D97-AF65-F5344CB8AC3E}">
        <p14:creationId xmlns:p14="http://schemas.microsoft.com/office/powerpoint/2010/main" val="253924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-4. SQL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8827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87922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マイクロソフト </a:t>
            </a:r>
            <a:r>
              <a:rPr lang="en-US" altLang="ja-JP" b="1" dirty="0"/>
              <a:t>Access </a:t>
            </a:r>
            <a:r>
              <a:rPr lang="ja-JP" altLang="en-US" b="1" dirty="0"/>
              <a:t>で </a:t>
            </a: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br>
              <a:rPr lang="en-US" altLang="ja-JP" b="1" dirty="0"/>
            </a:br>
            <a:r>
              <a:rPr lang="ja-JP" altLang="en-US" b="1" dirty="0"/>
              <a:t>（クエリ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90" y="418422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5602396" y="3217779"/>
            <a:ext cx="3597324" cy="2458958"/>
          </a:xfrm>
          <a:prstGeom prst="wedgeEllipseCallout">
            <a:avLst>
              <a:gd name="adj1" fmla="val -69458"/>
              <a:gd name="adj2" fmla="val 10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18" y="4171443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屈折矢印 8"/>
          <p:cNvSpPr/>
          <p:nvPr/>
        </p:nvSpPr>
        <p:spPr>
          <a:xfrm rot="10800000" flipH="1">
            <a:off x="3812162" y="2024631"/>
            <a:ext cx="495951" cy="1606462"/>
          </a:xfrm>
          <a:prstGeom prst="bentUpArrow">
            <a:avLst>
              <a:gd name="adj1" fmla="val 328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660661" y="2749204"/>
            <a:ext cx="299703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ここで実行する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コマンド</a:t>
            </a:r>
          </a:p>
        </p:txBody>
      </p:sp>
      <p:sp>
        <p:nvSpPr>
          <p:cNvPr id="11" name="屈折矢印 10"/>
          <p:cNvSpPr/>
          <p:nvPr/>
        </p:nvSpPr>
        <p:spPr>
          <a:xfrm rot="5400000" flipH="1">
            <a:off x="3977259" y="1832165"/>
            <a:ext cx="229336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296172" y="3895784"/>
            <a:ext cx="2771939" cy="158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84775" y="1925789"/>
            <a:ext cx="3891355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SELECT</a:t>
            </a:r>
            <a:r>
              <a:rPr lang="en-US" altLang="ja-JP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name, price </a:t>
            </a: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FROM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products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WHERE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price</a:t>
            </a:r>
            <a:r>
              <a:rPr lang="ja-JP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&gt; 80;</a:t>
            </a:r>
            <a:endParaRPr lang="ja-JP" altLang="en-US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12387" y="2251614"/>
            <a:ext cx="44174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name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と </a:t>
            </a:r>
            <a:r>
              <a:rPr kumimoji="1" lang="en-US" altLang="ja-JP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price 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を選</a:t>
            </a:r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び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射影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），</a:t>
            </a:r>
            <a:endParaRPr kumimoji="1" lang="en-US" altLang="ja-JP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行を絞り込む（</a:t>
            </a:r>
            <a:r>
              <a:rPr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選択</a:t>
            </a:r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kumimoji="1" lang="ja-JP" altLang="en-US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EA0A5E-5C6F-489E-988C-E1CABE1F1141}"/>
              </a:ext>
            </a:extLst>
          </p:cNvPr>
          <p:cNvSpPr txBox="1"/>
          <p:nvPr/>
        </p:nvSpPr>
        <p:spPr>
          <a:xfrm>
            <a:off x="6063660" y="3470182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B23F737B-02F5-4DD3-93BD-6CB7FF90F84B}"/>
              </a:ext>
            </a:extLst>
          </p:cNvPr>
          <p:cNvGraphicFramePr>
            <a:graphicFrameLocks noGrp="1"/>
          </p:cNvGraphicFramePr>
          <p:nvPr/>
        </p:nvGraphicFramePr>
        <p:xfrm>
          <a:off x="5949629" y="3921524"/>
          <a:ext cx="2902857" cy="149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340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004128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191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4672511-AC38-41AD-95E1-2D2328E34FA1}"/>
              </a:ext>
            </a:extLst>
          </p:cNvPr>
          <p:cNvGraphicFramePr>
            <a:graphicFrameLocks noGrp="1"/>
          </p:cNvGraphicFramePr>
          <p:nvPr/>
        </p:nvGraphicFramePr>
        <p:xfrm>
          <a:off x="5939769" y="1054487"/>
          <a:ext cx="2163468" cy="1120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9340">
                  <a:extLst>
                    <a:ext uri="{9D8B030D-6E8A-4147-A177-3AD203B41FA5}">
                      <a16:colId xmlns:a16="http://schemas.microsoft.com/office/drawing/2014/main" val="2847036724"/>
                    </a:ext>
                  </a:extLst>
                </a:gridCol>
                <a:gridCol w="1004128">
                  <a:extLst>
                    <a:ext uri="{9D8B030D-6E8A-4147-A177-3AD203B41FA5}">
                      <a16:colId xmlns:a16="http://schemas.microsoft.com/office/drawing/2014/main" val="960887610"/>
                    </a:ext>
                  </a:extLst>
                </a:gridCol>
              </a:tblGrid>
              <a:tr h="191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5880336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5589138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037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4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47544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-5.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テーブルのリレーションシップ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99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作成するテーブルとリレーションシップ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276" y="521507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ここで作成するテーブル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8377" y="314885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ここで作成するリレーションシップ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07" y="1248890"/>
            <a:ext cx="3781577" cy="189996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4592107" y="3724991"/>
            <a:ext cx="4241632" cy="14349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「テーブル</a:t>
            </a:r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b="1" dirty="0">
                <a:solidFill>
                  <a:schemeClr val="tx1"/>
                </a:solidFill>
              </a:rPr>
              <a:t>購入</a:t>
            </a:r>
            <a:r>
              <a:rPr lang="en-US" altLang="ja-JP" sz="2400" dirty="0">
                <a:solidFill>
                  <a:schemeClr val="tx1"/>
                </a:solidFill>
              </a:rPr>
              <a:t>』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</a:rPr>
              <a:t>商品</a:t>
            </a:r>
            <a:r>
              <a:rPr lang="en-US" altLang="ja-JP" sz="2400" b="1" dirty="0">
                <a:solidFill>
                  <a:schemeClr val="tx1"/>
                </a:solidFill>
              </a:rPr>
              <a:t>ID</a:t>
            </a:r>
            <a:r>
              <a:rPr lang="ja-JP" altLang="en-US" sz="2400" dirty="0">
                <a:solidFill>
                  <a:schemeClr val="tx1"/>
                </a:solidFill>
              </a:rPr>
              <a:t>の値は、</a:t>
            </a:r>
            <a:r>
              <a:rPr lang="ja-JP" altLang="en-US" sz="2400" dirty="0">
                <a:solidFill>
                  <a:srgbClr val="FF0000"/>
                </a:solidFill>
              </a:rPr>
              <a:t>必ず</a:t>
            </a:r>
            <a:r>
              <a:rPr lang="ja-JP" altLang="en-US" sz="2400" dirty="0">
                <a:solidFill>
                  <a:schemeClr val="tx1"/>
                </a:solidFill>
              </a:rPr>
              <a:t>、テーブル</a:t>
            </a:r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b="1" dirty="0">
                <a:solidFill>
                  <a:schemeClr val="tx1"/>
                </a:solidFill>
              </a:rPr>
              <a:t>商品</a:t>
            </a:r>
            <a:r>
              <a:rPr lang="en-US" altLang="ja-JP" sz="2400" dirty="0">
                <a:solidFill>
                  <a:schemeClr val="tx1"/>
                </a:solidFill>
              </a:rPr>
              <a:t>』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en-US" altLang="ja-JP" sz="2400" b="1" dirty="0">
                <a:solidFill>
                  <a:schemeClr val="tx1"/>
                </a:solidFill>
              </a:rPr>
              <a:t>ID</a:t>
            </a:r>
            <a:r>
              <a:rPr lang="ja-JP" altLang="en-US" sz="2400" dirty="0">
                <a:solidFill>
                  <a:schemeClr val="tx1"/>
                </a:solidFill>
              </a:rPr>
              <a:t>の中から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選ぶ</a:t>
            </a:r>
            <a:r>
              <a:rPr lang="ja-JP" altLang="en-US" sz="2400" dirty="0">
                <a:solidFill>
                  <a:schemeClr val="tx1"/>
                </a:solidFill>
              </a:rPr>
              <a:t>」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19724" y="1092816"/>
            <a:ext cx="4544842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74455" y="3652063"/>
          <a:ext cx="3973992" cy="1303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8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9724" y="3340887"/>
            <a:ext cx="2583802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6064" y="1411497"/>
          <a:ext cx="347142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aseline="0" dirty="0"/>
                        <a:t>名前</a:t>
                      </a:r>
                      <a:endParaRPr kumimoji="1" lang="en-US" altLang="ja-JP" sz="2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2</a:t>
            </a:r>
            <a:r>
              <a:rPr lang="ja-JP" altLang="en-US" b="1" dirty="0"/>
              <a:t> </a:t>
            </a:r>
            <a:r>
              <a:rPr lang="ja-JP" altLang="en-US" b="1" dirty="0" err="1"/>
              <a:t>つの</a:t>
            </a:r>
            <a:r>
              <a:rPr lang="ja-JP" altLang="en-US" b="1" dirty="0"/>
              <a:t>テーブルのテーブル定義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6606" y="2568454"/>
          <a:ext cx="3179090" cy="1850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2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28255" y="212987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商品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45695" y="31531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78694" y="211934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購入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647554" y="2557930"/>
          <a:ext cx="3179090" cy="1988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商品</a:t>
                      </a:r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7826644" y="31137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4E4442-3684-4054-A647-84857FDC4087}"/>
              </a:ext>
            </a:extLst>
          </p:cNvPr>
          <p:cNvSpPr txBox="1"/>
          <p:nvPr/>
        </p:nvSpPr>
        <p:spPr>
          <a:xfrm>
            <a:off x="166606" y="1266325"/>
            <a:ext cx="706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マイクロソフト </a:t>
            </a:r>
            <a:r>
              <a:rPr kumimoji="1" lang="en-US" altLang="ja-JP" sz="2800" dirty="0"/>
              <a:t>Access </a:t>
            </a:r>
            <a:r>
              <a:rPr kumimoji="1" lang="ja-JP" altLang="en-US" sz="2800" dirty="0"/>
              <a:t>のテーブルデザイン</a:t>
            </a:r>
          </a:p>
        </p:txBody>
      </p:sp>
    </p:spTree>
    <p:extLst>
      <p:ext uri="{BB962C8B-B14F-4D97-AF65-F5344CB8AC3E}">
        <p14:creationId xmlns:p14="http://schemas.microsoft.com/office/powerpoint/2010/main" val="269332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47544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-6.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クエリのデザインビュー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8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99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使用するテーブルとリレーションシップ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19724" y="1092816"/>
            <a:ext cx="4544842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74455" y="3652063"/>
          <a:ext cx="3973992" cy="1303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8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9724" y="3340887"/>
            <a:ext cx="2583802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6064" y="1411497"/>
          <a:ext cx="347142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aseline="0" dirty="0"/>
                        <a:t>名前</a:t>
                      </a:r>
                      <a:endParaRPr kumimoji="1" lang="en-US" altLang="ja-JP" sz="2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79C901-5B34-444A-9AF2-42412916CE22}"/>
              </a:ext>
            </a:extLst>
          </p:cNvPr>
          <p:cNvSpPr txBox="1"/>
          <p:nvPr/>
        </p:nvSpPr>
        <p:spPr>
          <a:xfrm>
            <a:off x="5260809" y="388514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クエリのデザインビュー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C7E2AC-89AE-4BB9-A706-48867797B680}"/>
              </a:ext>
            </a:extLst>
          </p:cNvPr>
          <p:cNvSpPr txBox="1"/>
          <p:nvPr/>
        </p:nvSpPr>
        <p:spPr>
          <a:xfrm>
            <a:off x="6030250" y="53423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クエリの結果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CFB20-FBE3-4934-A2C4-6017F3153D00}"/>
              </a:ext>
            </a:extLst>
          </p:cNvPr>
          <p:cNvSpPr txBox="1"/>
          <p:nvPr/>
        </p:nvSpPr>
        <p:spPr>
          <a:xfrm>
            <a:off x="892829" y="64291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リレーションシップ</a:t>
            </a:r>
          </a:p>
        </p:txBody>
      </p:sp>
      <p:sp>
        <p:nvSpPr>
          <p:cNvPr id="19" name="右矢印 11">
            <a:extLst>
              <a:ext uri="{FF2B5EF4-FFF2-40B4-BE49-F238E27FC236}">
                <a16:creationId xmlns:a16="http://schemas.microsoft.com/office/drawing/2014/main" id="{1FF7CE61-B28F-4C75-892B-76CDAF7B74B2}"/>
              </a:ext>
            </a:extLst>
          </p:cNvPr>
          <p:cNvSpPr/>
          <p:nvPr/>
        </p:nvSpPr>
        <p:spPr>
          <a:xfrm>
            <a:off x="4572553" y="2987031"/>
            <a:ext cx="265118" cy="111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5475BC-D1C1-4EE2-BA4D-E174CBF7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62" y="1053946"/>
            <a:ext cx="3876874" cy="27687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2F3F7E0-38DD-41D2-A636-AF9841C4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9" y="5266259"/>
            <a:ext cx="2753579" cy="12301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64F57CF-83C0-4C12-A123-E1D0C8FF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69" y="4474171"/>
            <a:ext cx="3075471" cy="8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2</a:t>
            </a:r>
            <a:r>
              <a:rPr lang="ja-JP" altLang="en-US" b="1" dirty="0"/>
              <a:t> </a:t>
            </a:r>
            <a:r>
              <a:rPr lang="ja-JP" altLang="en-US" b="1" dirty="0" err="1"/>
              <a:t>つの</a:t>
            </a:r>
            <a:r>
              <a:rPr lang="ja-JP" altLang="en-US" b="1" dirty="0"/>
              <a:t>テーブルのテーブル定義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6606" y="2568454"/>
          <a:ext cx="3179090" cy="1850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2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0" dirty="0"/>
                        <a:t>ID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28255" y="212987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商品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45695" y="31531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78694" y="211934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購入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647554" y="2557930"/>
          <a:ext cx="3179090" cy="1988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0" dirty="0"/>
                        <a:t>ID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商品</a:t>
                      </a:r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7826644" y="31137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21326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６</a:t>
            </a:r>
            <a:r>
              <a:rPr kumimoji="1" lang="ja-JP" altLang="en-US" dirty="0"/>
              <a:t>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08494" cy="5333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全体説明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フォーム，レポート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テーブルのリレーションシップ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クエリのデザインビュー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Access </a:t>
            </a:r>
            <a:r>
              <a:rPr lang="ja-JP" altLang="en-US" dirty="0"/>
              <a:t>の基本的な機能を学び，全体を把握する．</a:t>
            </a:r>
            <a:r>
              <a:rPr lang="en-US" altLang="ja-JP" dirty="0"/>
              <a:t>Access </a:t>
            </a:r>
            <a:r>
              <a:rPr lang="ja-JP" altLang="en-US" dirty="0"/>
              <a:t>の実演動画．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800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5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あわせて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04501" y="4155202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が格納される</a:t>
            </a:r>
          </a:p>
        </p:txBody>
      </p:sp>
      <p:pic>
        <p:nvPicPr>
          <p:cNvPr id="1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97" y="2487214"/>
            <a:ext cx="2287719" cy="822960"/>
          </a:xfrm>
          <a:prstGeom prst="rect">
            <a:avLst/>
          </a:prstGeom>
        </p:spPr>
      </p:pic>
      <p:pic>
        <p:nvPicPr>
          <p:cNvPr id="1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883" y="3424078"/>
            <a:ext cx="2453302" cy="617220"/>
          </a:xfrm>
          <a:prstGeom prst="rect">
            <a:avLst/>
          </a:prstGeom>
        </p:spPr>
      </p:pic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データベースシステム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の一種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データの形は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テーブル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リレーション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ともいう）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ja-JP" sz="2800" b="1" dirty="0">
                <a:solidFill>
                  <a:srgbClr val="80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の機能</a:t>
            </a:r>
          </a:p>
        </p:txBody>
      </p:sp>
    </p:spTree>
    <p:extLst>
      <p:ext uri="{BB962C8B-B14F-4D97-AF65-F5344CB8AC3E}">
        <p14:creationId xmlns:p14="http://schemas.microsoft.com/office/powerpoint/2010/main" val="24825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qd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-2. 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Access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データベースの実演（全６回）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Access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を学びたい人へ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/data/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qd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00276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を設定して，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2735468" y="425892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products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2735468" y="476662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09055" y="4801553"/>
          <a:ext cx="51971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/>
                        <a:t>id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name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長いテキスト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price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倍精度浮動小数点型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387841" y="987523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テーブル定義の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6161" y="518159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691770" y="4024042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2B64EC6-441F-4163-BE9F-21713452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kumimoji="1" lang="ja-JP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FA77E67-AAEF-4775-8582-00E2F9B4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52" y="1510743"/>
            <a:ext cx="525417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CREATE TABLE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products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INTEGER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PRIMARY KEY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name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price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REAL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); 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C49A33-6E41-413A-9F5A-42A2E7C34725}"/>
              </a:ext>
            </a:extLst>
          </p:cNvPr>
          <p:cNvSpPr/>
          <p:nvPr/>
        </p:nvSpPr>
        <p:spPr>
          <a:xfrm>
            <a:off x="7079247" y="2064251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</p:spTree>
    <p:extLst>
      <p:ext uri="{BB962C8B-B14F-4D97-AF65-F5344CB8AC3E}">
        <p14:creationId xmlns:p14="http://schemas.microsoft.com/office/powerpoint/2010/main" val="401398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-3.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フォーム，レポート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8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D4C9F-BE62-4BD7-82A9-0DECC547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フォーム，レポート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481199-09E5-4CC9-AB54-856598A4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B969C1-BE9C-4D22-9B90-14B6BA3A8AD4}"/>
              </a:ext>
            </a:extLst>
          </p:cNvPr>
          <p:cNvSpPr txBox="1"/>
          <p:nvPr/>
        </p:nvSpPr>
        <p:spPr>
          <a:xfrm>
            <a:off x="779096" y="3973486"/>
            <a:ext cx="279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ここで作成するフォーム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1700C9-C44C-44FB-96AA-662A912C8199}"/>
              </a:ext>
            </a:extLst>
          </p:cNvPr>
          <p:cNvSpPr txBox="1"/>
          <p:nvPr/>
        </p:nvSpPr>
        <p:spPr>
          <a:xfrm>
            <a:off x="5306131" y="3469142"/>
            <a:ext cx="255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ここで作成するレポート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B2805E1-4AB5-4F61-A251-37325E63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2" y="1279162"/>
            <a:ext cx="4416030" cy="22793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22D6C5-A751-45E1-B875-8D2AA3CF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49" y="2080896"/>
            <a:ext cx="4364244" cy="10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970</Words>
  <Application>Microsoft Office PowerPoint</Application>
  <PresentationFormat>画面に合わせる (4:3)</PresentationFormat>
  <Paragraphs>315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６回の内容</vt:lpstr>
      <vt:lpstr>リレーショナルデータベースシステム</vt:lpstr>
      <vt:lpstr>PowerPoint プレゼンテーション</vt:lpstr>
      <vt:lpstr>リレーショナルデータベースの構築手順</vt:lpstr>
      <vt:lpstr>テーブル定義</vt:lpstr>
      <vt:lpstr>テーブル定義</vt:lpstr>
      <vt:lpstr>PowerPoint プレゼンテーション</vt:lpstr>
      <vt:lpstr>フォーム，レポート</vt:lpstr>
      <vt:lpstr>今回使用するテーブルのテーブル定義</vt:lpstr>
      <vt:lpstr>PowerPoint プレゼンテーション</vt:lpstr>
      <vt:lpstr>マイクロソフト Access で SQL 問い合わせ （クエリ）</vt:lpstr>
      <vt:lpstr>PowerPoint プレゼンテーション</vt:lpstr>
      <vt:lpstr>作成するテーブルとリレーションシップ</vt:lpstr>
      <vt:lpstr>2 つのテーブルのテーブル定義</vt:lpstr>
      <vt:lpstr>PowerPoint プレゼンテーション</vt:lpstr>
      <vt:lpstr>使用するテーブルとリレーションシップ</vt:lpstr>
      <vt:lpstr>2 つのテーブルのテーブル定義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ゲームエンジンの構成要素</dc:title>
  <dc:creator>金子　邦彦</dc:creator>
  <cp:lastModifiedBy>金子 邦彦</cp:lastModifiedBy>
  <cp:revision>90</cp:revision>
  <dcterms:created xsi:type="dcterms:W3CDTF">2018-05-08T02:37:35Z</dcterms:created>
  <dcterms:modified xsi:type="dcterms:W3CDTF">2021-05-19T16:52:28Z</dcterms:modified>
</cp:coreProperties>
</file>