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548" r:id="rId2"/>
    <p:sldId id="1848" r:id="rId3"/>
    <p:sldId id="487" r:id="rId4"/>
    <p:sldId id="488" r:id="rId5"/>
    <p:sldId id="545" r:id="rId6"/>
    <p:sldId id="546" r:id="rId7"/>
    <p:sldId id="547" r:id="rId8"/>
    <p:sldId id="264" r:id="rId9"/>
    <p:sldId id="490" r:id="rId10"/>
    <p:sldId id="491" r:id="rId11"/>
    <p:sldId id="495" r:id="rId12"/>
    <p:sldId id="262" r:id="rId13"/>
    <p:sldId id="494" r:id="rId14"/>
    <p:sldId id="1850" r:id="rId15"/>
    <p:sldId id="1849" r:id="rId1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61" d="100"/>
          <a:sy n="61" d="100"/>
        </p:scale>
        <p:origin x="630" y="2"/>
      </p:cViewPr>
      <p:guideLst/>
    </p:cSldViewPr>
  </p:slideViewPr>
  <p:notesTextViewPr>
    <p:cViewPr>
      <p:scale>
        <a:sx n="3" d="2"/>
        <a:sy n="3" d="2"/>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2023/9/25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01574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19163" y="744538"/>
            <a:ext cx="4960937" cy="37211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19163" y="744538"/>
            <a:ext cx="4960937" cy="37211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879988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2023/9/25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2023/9/25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2023/9/25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2023/9/25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E95511BE-CF03-41D0-A7E3-1B9E7E65EB5E}" type="slidenum">
              <a:rPr lang="en-US" altLang="ja-JP"/>
              <a:pPr/>
              <a:t>‹#›</a:t>
            </a:fld>
            <a:endParaRPr lang="en-US" altLang="ja-JP"/>
          </a:p>
        </p:txBody>
      </p:sp>
    </p:spTree>
    <p:extLst>
      <p:ext uri="{BB962C8B-B14F-4D97-AF65-F5344CB8AC3E}">
        <p14:creationId xmlns:p14="http://schemas.microsoft.com/office/powerpoint/2010/main" val="3858153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2023/9/25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73"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Blender </a:t>
            </a:r>
            <a:r>
              <a:rPr lang="ja-JP" altLang="en-US" dirty="0"/>
              <a:t>の概要</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7494224" cy="1655762"/>
          </a:xfrm>
        </p:spPr>
        <p:txBody>
          <a:bodyPr>
            <a:noAutofit/>
          </a:bodyPr>
          <a:lstStyle/>
          <a:p>
            <a:endParaRPr lang="en-US" altLang="ja-JP" dirty="0"/>
          </a:p>
          <a:p>
            <a:r>
              <a:rPr lang="en-US" altLang="ja-JP" dirty="0"/>
              <a:t>URL:https://www.kkaneko.jp/</a:t>
            </a:r>
            <a:r>
              <a:rPr lang="en-US" altLang="ja-JP"/>
              <a:t>db/cg/</a:t>
            </a:r>
            <a:r>
              <a:rPr lang="en-US" altLang="ja-JP" dirty="0"/>
              <a:t>index.html</a:t>
            </a:r>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0893" y="5735637"/>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descr="メガネをかけた男性&#10;&#10;自動的に生成された説明">
            <a:extLst>
              <a:ext uri="{FF2B5EF4-FFF2-40B4-BE49-F238E27FC236}">
                <a16:creationId xmlns:a16="http://schemas.microsoft.com/office/drawing/2014/main" id="{FD0F0CE3-05A2-4DA5-AEF9-3D1F21D33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4034483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0470F601-38FF-4676-91BC-26A708C4C015}" type="slidenum">
              <a:rPr lang="en-US" altLang="ja-JP"/>
              <a:pPr eaLnBrk="1" hangingPunct="1"/>
              <a:t>10</a:t>
            </a:fld>
            <a:endParaRPr lang="en-US" altLang="ja-JP"/>
          </a:p>
        </p:txBody>
      </p:sp>
      <p:sp>
        <p:nvSpPr>
          <p:cNvPr id="4099" name="Rectangle 2"/>
          <p:cNvSpPr>
            <a:spLocks noGrp="1" noChangeArrowheads="1"/>
          </p:cNvSpPr>
          <p:nvPr>
            <p:ph type="title"/>
          </p:nvPr>
        </p:nvSpPr>
        <p:spPr>
          <a:xfrm>
            <a:off x="457200" y="115888"/>
            <a:ext cx="8229600" cy="288925"/>
          </a:xfrm>
        </p:spPr>
        <p:txBody>
          <a:bodyPr>
            <a:normAutofit fontScale="90000"/>
          </a:bodyPr>
          <a:lstStyle/>
          <a:p>
            <a:pPr eaLnBrk="1" hangingPunct="1"/>
            <a:r>
              <a:rPr lang="ja-JP" altLang="en-US" sz="3600" dirty="0"/>
              <a:t>オブジェクトモードでの操作例</a:t>
            </a:r>
          </a:p>
        </p:txBody>
      </p:sp>
      <p:sp>
        <p:nvSpPr>
          <p:cNvPr id="4104" name="Text Box 7"/>
          <p:cNvSpPr txBox="1">
            <a:spLocks noChangeArrowheads="1"/>
          </p:cNvSpPr>
          <p:nvPr/>
        </p:nvSpPr>
        <p:spPr bwMode="auto">
          <a:xfrm>
            <a:off x="4915471" y="5837633"/>
            <a:ext cx="3661569" cy="1015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t>メッシュオブジェクト追加</a:t>
            </a:r>
            <a:endParaRPr lang="en-US" altLang="ja-JP" sz="2000" dirty="0"/>
          </a:p>
          <a:p>
            <a:pPr eaLnBrk="1" hangingPunct="1"/>
            <a:r>
              <a:rPr lang="ja-JP" altLang="en-US" sz="2000" dirty="0"/>
              <a:t>・「</a:t>
            </a:r>
            <a:r>
              <a:rPr lang="en-US" altLang="ja-JP" sz="2000" dirty="0"/>
              <a:t>Add</a:t>
            </a:r>
            <a:r>
              <a:rPr lang="ja-JP" altLang="en-US" sz="2000" dirty="0"/>
              <a:t>」→「</a:t>
            </a:r>
            <a:r>
              <a:rPr lang="en-US" altLang="ja-JP" sz="2000" dirty="0"/>
              <a:t>Mesh</a:t>
            </a:r>
            <a:r>
              <a:rPr lang="ja-JP" altLang="en-US" sz="2000" dirty="0"/>
              <a:t>」</a:t>
            </a:r>
            <a:endParaRPr lang="en-US" altLang="ja-JP" sz="2000" dirty="0"/>
          </a:p>
          <a:p>
            <a:pPr eaLnBrk="1" hangingPunct="1"/>
            <a:r>
              <a:rPr lang="ja-JP" altLang="en-US" sz="2000" dirty="0"/>
              <a:t>・キーボードで </a:t>
            </a:r>
            <a:r>
              <a:rPr lang="en-US" altLang="ja-JP" sz="2000"/>
              <a:t>SHIFT + A</a:t>
            </a:r>
            <a:endParaRPr lang="en-US" altLang="ja-JP" sz="2000" dirty="0"/>
          </a:p>
        </p:txBody>
      </p:sp>
      <p:sp>
        <p:nvSpPr>
          <p:cNvPr id="10" name="Text Box 7"/>
          <p:cNvSpPr txBox="1">
            <a:spLocks noChangeArrowheads="1"/>
          </p:cNvSpPr>
          <p:nvPr/>
        </p:nvSpPr>
        <p:spPr bwMode="auto">
          <a:xfrm>
            <a:off x="347936" y="3101982"/>
            <a:ext cx="4170035" cy="70788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dirty="0"/>
              <a:t>オブジェクトモードで，</a:t>
            </a:r>
            <a:endParaRPr lang="en-US" altLang="ja-JP" sz="2000" dirty="0"/>
          </a:p>
          <a:p>
            <a:pPr algn="ctr" eaLnBrk="1" hangingPunct="1"/>
            <a:r>
              <a:rPr lang="ja-JP" altLang="en-US" sz="2000" dirty="0"/>
              <a:t>オブジェクトの移動、回転、拡大縮小</a:t>
            </a:r>
            <a:endParaRPr lang="en-US" altLang="ja-JP" sz="2000" dirty="0"/>
          </a:p>
        </p:txBody>
      </p:sp>
      <p:sp>
        <p:nvSpPr>
          <p:cNvPr id="12" name="Text Box 7"/>
          <p:cNvSpPr txBox="1">
            <a:spLocks noChangeArrowheads="1"/>
          </p:cNvSpPr>
          <p:nvPr/>
        </p:nvSpPr>
        <p:spPr bwMode="auto">
          <a:xfrm>
            <a:off x="4860032" y="3170724"/>
            <a:ext cx="3600400" cy="70788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dirty="0"/>
              <a:t>移動では、座標軸クリックにより</a:t>
            </a:r>
            <a:endParaRPr lang="en-US" altLang="ja-JP" sz="2000" dirty="0"/>
          </a:p>
          <a:p>
            <a:pPr algn="ctr" eaLnBrk="1" hangingPunct="1"/>
            <a:r>
              <a:rPr lang="ja-JP" altLang="en-US" sz="2000" dirty="0"/>
              <a:t>座標軸方向限定の移動も可能</a:t>
            </a:r>
            <a:endParaRPr lang="en-US" altLang="ja-JP" sz="2000" dirty="0"/>
          </a:p>
        </p:txBody>
      </p:sp>
      <p:sp>
        <p:nvSpPr>
          <p:cNvPr id="14" name="Text Box 7"/>
          <p:cNvSpPr txBox="1">
            <a:spLocks noChangeArrowheads="1"/>
          </p:cNvSpPr>
          <p:nvPr/>
        </p:nvSpPr>
        <p:spPr bwMode="auto">
          <a:xfrm>
            <a:off x="21729" y="6127229"/>
            <a:ext cx="4170035" cy="70788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000" dirty="0"/>
              <a:t>CTRL + C, CTRL + V </a:t>
            </a:r>
          </a:p>
          <a:p>
            <a:pPr algn="ctr" eaLnBrk="1" hangingPunct="1"/>
            <a:r>
              <a:rPr lang="ja-JP" altLang="en-US" sz="2000" dirty="0"/>
              <a:t>でオブジェクトのコピー，ペースト</a:t>
            </a:r>
            <a:endParaRPr lang="en-US" altLang="ja-JP" sz="2000" dirty="0"/>
          </a:p>
        </p:txBody>
      </p:sp>
      <p:pic>
        <p:nvPicPr>
          <p:cNvPr id="7" name="図 6">
            <a:extLst>
              <a:ext uri="{FF2B5EF4-FFF2-40B4-BE49-F238E27FC236}">
                <a16:creationId xmlns:a16="http://schemas.microsoft.com/office/drawing/2014/main" id="{EA334773-AAAC-4F9F-8CE8-60A8532C05C8}"/>
              </a:ext>
            </a:extLst>
          </p:cNvPr>
          <p:cNvPicPr>
            <a:picLocks noChangeAspect="1"/>
          </p:cNvPicPr>
          <p:nvPr/>
        </p:nvPicPr>
        <p:blipFill>
          <a:blip r:embed="rId3"/>
          <a:stretch>
            <a:fillRect/>
          </a:stretch>
        </p:blipFill>
        <p:spPr>
          <a:xfrm>
            <a:off x="874121" y="571989"/>
            <a:ext cx="2899389" cy="2450103"/>
          </a:xfrm>
          <a:prstGeom prst="rect">
            <a:avLst/>
          </a:prstGeom>
        </p:spPr>
      </p:pic>
      <p:sp>
        <p:nvSpPr>
          <p:cNvPr id="15" name="正方形/長方形 14">
            <a:extLst>
              <a:ext uri="{FF2B5EF4-FFF2-40B4-BE49-F238E27FC236}">
                <a16:creationId xmlns:a16="http://schemas.microsoft.com/office/drawing/2014/main" id="{A3DAEAC6-D89B-422C-BC5B-7CC03DA1BA8B}"/>
              </a:ext>
            </a:extLst>
          </p:cNvPr>
          <p:cNvSpPr/>
          <p:nvPr/>
        </p:nvSpPr>
        <p:spPr>
          <a:xfrm>
            <a:off x="874121" y="1414288"/>
            <a:ext cx="426645" cy="762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D4C1A65-D036-4585-8BE5-173B055E4BBF}"/>
              </a:ext>
            </a:extLst>
          </p:cNvPr>
          <p:cNvSpPr txBox="1"/>
          <p:nvPr/>
        </p:nvSpPr>
        <p:spPr>
          <a:xfrm>
            <a:off x="1332142" y="1321969"/>
            <a:ext cx="1107996" cy="923330"/>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移動</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回転</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拡大縮小</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p:txBody>
      </p:sp>
      <p:pic>
        <p:nvPicPr>
          <p:cNvPr id="8" name="図 7">
            <a:extLst>
              <a:ext uri="{FF2B5EF4-FFF2-40B4-BE49-F238E27FC236}">
                <a16:creationId xmlns:a16="http://schemas.microsoft.com/office/drawing/2014/main" id="{E313D7E5-CB24-4B83-808B-91E07A5AB2B4}"/>
              </a:ext>
            </a:extLst>
          </p:cNvPr>
          <p:cNvPicPr>
            <a:picLocks noChangeAspect="1"/>
          </p:cNvPicPr>
          <p:nvPr/>
        </p:nvPicPr>
        <p:blipFill>
          <a:blip r:embed="rId4"/>
          <a:stretch>
            <a:fillRect/>
          </a:stretch>
        </p:blipFill>
        <p:spPr>
          <a:xfrm>
            <a:off x="5103829" y="495006"/>
            <a:ext cx="2942587" cy="2606976"/>
          </a:xfrm>
          <a:prstGeom prst="rect">
            <a:avLst/>
          </a:prstGeom>
        </p:spPr>
      </p:pic>
      <p:sp>
        <p:nvSpPr>
          <p:cNvPr id="19" name="正方形/長方形 18">
            <a:extLst>
              <a:ext uri="{FF2B5EF4-FFF2-40B4-BE49-F238E27FC236}">
                <a16:creationId xmlns:a16="http://schemas.microsoft.com/office/drawing/2014/main" id="{E06BA4FE-1421-4245-8FF6-DF16CD10FE77}"/>
              </a:ext>
            </a:extLst>
          </p:cNvPr>
          <p:cNvSpPr/>
          <p:nvPr/>
        </p:nvSpPr>
        <p:spPr>
          <a:xfrm>
            <a:off x="6319610" y="1321968"/>
            <a:ext cx="1258057" cy="10418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FE7CCE23-3DFD-412B-8FD1-496A785AE1CA}"/>
              </a:ext>
            </a:extLst>
          </p:cNvPr>
          <p:cNvPicPr>
            <a:picLocks noChangeAspect="1"/>
          </p:cNvPicPr>
          <p:nvPr/>
        </p:nvPicPr>
        <p:blipFill>
          <a:blip r:embed="rId5"/>
          <a:stretch>
            <a:fillRect/>
          </a:stretch>
        </p:blipFill>
        <p:spPr>
          <a:xfrm>
            <a:off x="874121" y="3926435"/>
            <a:ext cx="2733931" cy="2200794"/>
          </a:xfrm>
          <a:prstGeom prst="rect">
            <a:avLst/>
          </a:prstGeom>
        </p:spPr>
      </p:pic>
      <p:pic>
        <p:nvPicPr>
          <p:cNvPr id="11" name="図 10">
            <a:extLst>
              <a:ext uri="{FF2B5EF4-FFF2-40B4-BE49-F238E27FC236}">
                <a16:creationId xmlns:a16="http://schemas.microsoft.com/office/drawing/2014/main" id="{5397E230-7ACA-4C4B-88B0-759094910128}"/>
              </a:ext>
            </a:extLst>
          </p:cNvPr>
          <p:cNvPicPr>
            <a:picLocks noChangeAspect="1"/>
          </p:cNvPicPr>
          <p:nvPr/>
        </p:nvPicPr>
        <p:blipFill>
          <a:blip r:embed="rId6"/>
          <a:stretch>
            <a:fillRect/>
          </a:stretch>
        </p:blipFill>
        <p:spPr>
          <a:xfrm>
            <a:off x="4091655" y="4069401"/>
            <a:ext cx="2834474" cy="1699490"/>
          </a:xfrm>
          <a:prstGeom prst="rect">
            <a:avLst/>
          </a:prstGeom>
        </p:spPr>
      </p:pic>
      <p:sp>
        <p:nvSpPr>
          <p:cNvPr id="23" name="正方形/長方形 22">
            <a:extLst>
              <a:ext uri="{FF2B5EF4-FFF2-40B4-BE49-F238E27FC236}">
                <a16:creationId xmlns:a16="http://schemas.microsoft.com/office/drawing/2014/main" id="{AF99B461-0CDA-4821-B912-CACDD017F45E}"/>
              </a:ext>
            </a:extLst>
          </p:cNvPr>
          <p:cNvSpPr/>
          <p:nvPr/>
        </p:nvSpPr>
        <p:spPr>
          <a:xfrm>
            <a:off x="4574137" y="4028715"/>
            <a:ext cx="429663" cy="213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AF5751E-CB08-43AB-9DFE-76CA9A757901}"/>
              </a:ext>
            </a:extLst>
          </p:cNvPr>
          <p:cNvSpPr/>
          <p:nvPr/>
        </p:nvSpPr>
        <p:spPr>
          <a:xfrm>
            <a:off x="4650998" y="4241800"/>
            <a:ext cx="1055535" cy="1907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2AF5573-C0D4-4423-855E-0BF3A9820B5F}"/>
              </a:ext>
            </a:extLst>
          </p:cNvPr>
          <p:cNvSpPr/>
          <p:nvPr/>
        </p:nvSpPr>
        <p:spPr>
          <a:xfrm>
            <a:off x="5738108" y="4241800"/>
            <a:ext cx="1146963" cy="1066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39ECFDB7-F87C-4CD9-9449-BEBB54094ABF}"/>
              </a:ext>
            </a:extLst>
          </p:cNvPr>
          <p:cNvPicPr>
            <a:picLocks noChangeAspect="1"/>
          </p:cNvPicPr>
          <p:nvPr/>
        </p:nvPicPr>
        <p:blipFill>
          <a:blip r:embed="rId7"/>
          <a:stretch>
            <a:fillRect/>
          </a:stretch>
        </p:blipFill>
        <p:spPr>
          <a:xfrm>
            <a:off x="7002990" y="3991199"/>
            <a:ext cx="2087273" cy="1846434"/>
          </a:xfrm>
          <a:prstGeom prst="rect">
            <a:avLst/>
          </a:prstGeom>
        </p:spPr>
      </p:pic>
    </p:spTree>
    <p:extLst>
      <p:ext uri="{BB962C8B-B14F-4D97-AF65-F5344CB8AC3E}">
        <p14:creationId xmlns:p14="http://schemas.microsoft.com/office/powerpoint/2010/main" val="379744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BDC55CBA-33D8-4AB6-BFF5-78B4E1F7597D}"/>
              </a:ext>
            </a:extLst>
          </p:cNvPr>
          <p:cNvPicPr>
            <a:picLocks noChangeAspect="1"/>
          </p:cNvPicPr>
          <p:nvPr/>
        </p:nvPicPr>
        <p:blipFill>
          <a:blip r:embed="rId2"/>
          <a:stretch>
            <a:fillRect/>
          </a:stretch>
        </p:blipFill>
        <p:spPr>
          <a:xfrm>
            <a:off x="50356" y="911662"/>
            <a:ext cx="3676371" cy="2831837"/>
          </a:xfrm>
          <a:prstGeom prst="rect">
            <a:avLst/>
          </a:prstGeom>
        </p:spPr>
      </p:pic>
      <p:pic>
        <p:nvPicPr>
          <p:cNvPr id="5" name="図 4">
            <a:extLst>
              <a:ext uri="{FF2B5EF4-FFF2-40B4-BE49-F238E27FC236}">
                <a16:creationId xmlns:a16="http://schemas.microsoft.com/office/drawing/2014/main" id="{6C380A45-7EFA-4E79-90DE-7DBE62C65BEB}"/>
              </a:ext>
            </a:extLst>
          </p:cNvPr>
          <p:cNvPicPr>
            <a:picLocks noChangeAspect="1"/>
          </p:cNvPicPr>
          <p:nvPr/>
        </p:nvPicPr>
        <p:blipFill>
          <a:blip r:embed="rId3"/>
          <a:stretch>
            <a:fillRect/>
          </a:stretch>
        </p:blipFill>
        <p:spPr>
          <a:xfrm>
            <a:off x="4147649" y="855725"/>
            <a:ext cx="2345525" cy="3213454"/>
          </a:xfrm>
          <a:prstGeom prst="rect">
            <a:avLst/>
          </a:prstGeom>
        </p:spPr>
      </p:pic>
      <p:sp>
        <p:nvSpPr>
          <p:cNvPr id="2" name="タイトル 1"/>
          <p:cNvSpPr>
            <a:spLocks noGrp="1"/>
          </p:cNvSpPr>
          <p:nvPr>
            <p:ph type="title"/>
          </p:nvPr>
        </p:nvSpPr>
        <p:spPr/>
        <p:txBody>
          <a:bodyPr>
            <a:normAutofit fontScale="90000"/>
          </a:bodyPr>
          <a:lstStyle/>
          <a:p>
            <a:r>
              <a:rPr lang="ja-JP" altLang="en-US" dirty="0"/>
              <a:t>オブジェクトのマテリアルの設定</a:t>
            </a:r>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
        <p:nvSpPr>
          <p:cNvPr id="7" name="左矢印 6"/>
          <p:cNvSpPr/>
          <p:nvPr/>
        </p:nvSpPr>
        <p:spPr>
          <a:xfrm flipH="1">
            <a:off x="3759032" y="1967541"/>
            <a:ext cx="465272" cy="720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テキスト ボックス 8"/>
          <p:cNvSpPr txBox="1"/>
          <p:nvPr/>
        </p:nvSpPr>
        <p:spPr>
          <a:xfrm>
            <a:off x="4747846" y="1609374"/>
            <a:ext cx="1980029" cy="400110"/>
          </a:xfrm>
          <a:prstGeom prst="rect">
            <a:avLst/>
          </a:prstGeom>
          <a:noFill/>
        </p:spPr>
        <p:txBody>
          <a:bodyPr wrap="none" rtlCol="0">
            <a:spAutoFit/>
          </a:bodyPr>
          <a:lstStyle/>
          <a:p>
            <a:r>
              <a:rPr lang="ja-JP" altLang="en-US" sz="2000" dirty="0">
                <a:solidFill>
                  <a:srgbClr val="FF0000"/>
                </a:solidFill>
                <a:latin typeface="Segoe UI" panose="020B0502040204020203" pitchFamily="34" charset="0"/>
                <a:ea typeface="メイリオ" panose="020B0604030504040204" pitchFamily="50" charset="-128"/>
                <a:cs typeface="Segoe UI" panose="020B0502040204020203" pitchFamily="34" charset="0"/>
              </a:rPr>
              <a:t>色を設定できる</a:t>
            </a:r>
            <a:endParaRPr lang="en-US" altLang="ja-JP" sz="2000" dirty="0">
              <a:solidFill>
                <a:srgbClr val="FF0000"/>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12" name="テキスト ボックス 11"/>
          <p:cNvSpPr txBox="1"/>
          <p:nvPr/>
        </p:nvSpPr>
        <p:spPr>
          <a:xfrm>
            <a:off x="1089734" y="3838333"/>
            <a:ext cx="1467068" cy="400110"/>
          </a:xfrm>
          <a:prstGeom prst="rect">
            <a:avLst/>
          </a:prstGeom>
          <a:noFill/>
        </p:spPr>
        <p:txBody>
          <a:bodyPr wrap="none" rtlCol="0">
            <a:spAutoFit/>
          </a:bodyPr>
          <a:lstStyle/>
          <a:p>
            <a:r>
              <a:rPr kumimoji="1" lang="ja-JP" altLang="en-US" sz="2000" dirty="0">
                <a:solidFill>
                  <a:srgbClr val="FF0000"/>
                </a:solidFill>
              </a:rPr>
              <a:t>マテリアル</a:t>
            </a:r>
          </a:p>
        </p:txBody>
      </p:sp>
      <p:sp>
        <p:nvSpPr>
          <p:cNvPr id="13" name="正方形/長方形 12"/>
          <p:cNvSpPr/>
          <p:nvPr/>
        </p:nvSpPr>
        <p:spPr>
          <a:xfrm>
            <a:off x="2180115" y="3429000"/>
            <a:ext cx="459985" cy="34541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4" name="正方形/長方形 13"/>
          <p:cNvSpPr/>
          <p:nvPr/>
        </p:nvSpPr>
        <p:spPr>
          <a:xfrm>
            <a:off x="5386590" y="3836846"/>
            <a:ext cx="993674" cy="23233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6" name="テキスト ボックス 15"/>
          <p:cNvSpPr txBox="1"/>
          <p:nvPr/>
        </p:nvSpPr>
        <p:spPr>
          <a:xfrm>
            <a:off x="1729510" y="5735232"/>
            <a:ext cx="2162772" cy="646331"/>
          </a:xfrm>
          <a:prstGeom prst="rect">
            <a:avLst/>
          </a:prstGeom>
          <a:noFill/>
        </p:spPr>
        <p:txBody>
          <a:bodyPr wrap="none" rtlCol="0">
            <a:spAutoFit/>
          </a:bodyPr>
          <a:lstStyle/>
          <a:p>
            <a:r>
              <a:rPr lang="ja-JP" altLang="en-US" dirty="0">
                <a:latin typeface="Segoe UI" panose="020B0502040204020203" pitchFamily="34" charset="0"/>
                <a:ea typeface="メイリオ" panose="020B0604030504040204" pitchFamily="50" charset="-128"/>
                <a:cs typeface="Segoe UI" panose="020B0502040204020203" pitchFamily="34" charset="0"/>
              </a:rPr>
              <a:t>レンダリング</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r>
              <a:rPr lang="ja-JP" altLang="en-US" dirty="0">
                <a:latin typeface="Segoe UI" panose="020B0502040204020203" pitchFamily="34" charset="0"/>
                <a:ea typeface="メイリオ" panose="020B0604030504040204" pitchFamily="50" charset="-128"/>
                <a:cs typeface="Segoe UI" panose="020B0502040204020203" pitchFamily="34" charset="0"/>
              </a:rPr>
              <a:t>（</a:t>
            </a:r>
            <a:r>
              <a:rPr lang="en-US" altLang="ja-JP" dirty="0">
                <a:latin typeface="Segoe UI" panose="020B0502040204020203" pitchFamily="34" charset="0"/>
                <a:ea typeface="メイリオ" panose="020B0604030504040204" pitchFamily="50" charset="-128"/>
                <a:cs typeface="Segoe UI" panose="020B0502040204020203" pitchFamily="34" charset="0"/>
              </a:rPr>
              <a:t>F12</a:t>
            </a:r>
            <a:r>
              <a:rPr lang="ja-JP" altLang="en-US" dirty="0">
                <a:latin typeface="Segoe UI" panose="020B0502040204020203" pitchFamily="34" charset="0"/>
                <a:ea typeface="メイリオ" panose="020B0604030504040204" pitchFamily="50" charset="-128"/>
                <a:cs typeface="Segoe UI" panose="020B0502040204020203" pitchFamily="34" charset="0"/>
              </a:rPr>
              <a:t>キー）で確認</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p:txBody>
      </p:sp>
      <p:sp>
        <p:nvSpPr>
          <p:cNvPr id="17" name="正方形/長方形 16">
            <a:extLst>
              <a:ext uri="{FF2B5EF4-FFF2-40B4-BE49-F238E27FC236}">
                <a16:creationId xmlns:a16="http://schemas.microsoft.com/office/drawing/2014/main" id="{38C3EF0F-13BE-440E-8089-5BF19BBE7B8C}"/>
              </a:ext>
            </a:extLst>
          </p:cNvPr>
          <p:cNvSpPr/>
          <p:nvPr/>
        </p:nvSpPr>
        <p:spPr>
          <a:xfrm>
            <a:off x="2648062" y="1748103"/>
            <a:ext cx="1110970" cy="25919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8" name="テキスト ボックス 17">
            <a:extLst>
              <a:ext uri="{FF2B5EF4-FFF2-40B4-BE49-F238E27FC236}">
                <a16:creationId xmlns:a16="http://schemas.microsoft.com/office/drawing/2014/main" id="{FCCCE6FF-2856-48FA-ABD1-10DEFD367542}"/>
              </a:ext>
            </a:extLst>
          </p:cNvPr>
          <p:cNvSpPr txBox="1"/>
          <p:nvPr/>
        </p:nvSpPr>
        <p:spPr>
          <a:xfrm>
            <a:off x="2750318" y="1903942"/>
            <a:ext cx="659476" cy="400110"/>
          </a:xfrm>
          <a:prstGeom prst="rect">
            <a:avLst/>
          </a:prstGeom>
          <a:noFill/>
        </p:spPr>
        <p:txBody>
          <a:bodyPr wrap="none" rtlCol="0">
            <a:spAutoFit/>
          </a:bodyPr>
          <a:lstStyle/>
          <a:p>
            <a:r>
              <a:rPr kumimoji="1" lang="en-US" altLang="ja-JP" sz="2000" dirty="0">
                <a:solidFill>
                  <a:srgbClr val="FF0000"/>
                </a:solidFill>
              </a:rPr>
              <a:t>New</a:t>
            </a:r>
            <a:endParaRPr kumimoji="1" lang="ja-JP" altLang="en-US" sz="2000" dirty="0">
              <a:solidFill>
                <a:srgbClr val="FF0000"/>
              </a:solidFill>
            </a:endParaRPr>
          </a:p>
        </p:txBody>
      </p:sp>
      <p:sp>
        <p:nvSpPr>
          <p:cNvPr id="19" name="テキスト ボックス 18">
            <a:extLst>
              <a:ext uri="{FF2B5EF4-FFF2-40B4-BE49-F238E27FC236}">
                <a16:creationId xmlns:a16="http://schemas.microsoft.com/office/drawing/2014/main" id="{9D35D3CA-3D71-4BF9-B874-6723F42A55F7}"/>
              </a:ext>
            </a:extLst>
          </p:cNvPr>
          <p:cNvSpPr txBox="1"/>
          <p:nvPr/>
        </p:nvSpPr>
        <p:spPr>
          <a:xfrm>
            <a:off x="4572000" y="4125908"/>
            <a:ext cx="2492990" cy="707886"/>
          </a:xfrm>
          <a:prstGeom prst="rect">
            <a:avLst/>
          </a:prstGeom>
          <a:noFill/>
        </p:spPr>
        <p:txBody>
          <a:bodyPr wrap="none" rtlCol="0">
            <a:spAutoFit/>
          </a:bodyPr>
          <a:lstStyle/>
          <a:p>
            <a:r>
              <a:rPr kumimoji="1" lang="en-US" altLang="ja-JP" sz="2000" dirty="0">
                <a:solidFill>
                  <a:srgbClr val="FF0000"/>
                </a:solidFill>
              </a:rPr>
              <a:t>Base</a:t>
            </a:r>
            <a:r>
              <a:rPr kumimoji="1" lang="ja-JP" altLang="en-US" sz="2000" dirty="0">
                <a:solidFill>
                  <a:srgbClr val="FF0000"/>
                </a:solidFill>
              </a:rPr>
              <a:t> </a:t>
            </a:r>
            <a:r>
              <a:rPr kumimoji="1" lang="en-US" altLang="ja-JP" sz="2000" dirty="0">
                <a:solidFill>
                  <a:srgbClr val="FF0000"/>
                </a:solidFill>
              </a:rPr>
              <a:t>Color</a:t>
            </a:r>
          </a:p>
          <a:p>
            <a:r>
              <a:rPr kumimoji="1" lang="ja-JP" altLang="en-US" sz="2000" dirty="0">
                <a:solidFill>
                  <a:srgbClr val="FF0000"/>
                </a:solidFill>
              </a:rPr>
              <a:t>のところをクリック</a:t>
            </a:r>
          </a:p>
        </p:txBody>
      </p:sp>
      <p:sp>
        <p:nvSpPr>
          <p:cNvPr id="20" name="テキスト ボックス 19">
            <a:extLst>
              <a:ext uri="{FF2B5EF4-FFF2-40B4-BE49-F238E27FC236}">
                <a16:creationId xmlns:a16="http://schemas.microsoft.com/office/drawing/2014/main" id="{AE118D7D-0B90-402B-A650-10109561B62B}"/>
              </a:ext>
            </a:extLst>
          </p:cNvPr>
          <p:cNvSpPr txBox="1"/>
          <p:nvPr/>
        </p:nvSpPr>
        <p:spPr>
          <a:xfrm>
            <a:off x="108011" y="2418078"/>
            <a:ext cx="1980029" cy="707886"/>
          </a:xfrm>
          <a:prstGeom prst="rect">
            <a:avLst/>
          </a:prstGeom>
          <a:noFill/>
        </p:spPr>
        <p:txBody>
          <a:bodyPr wrap="none" rtlCol="0">
            <a:spAutoFit/>
          </a:bodyPr>
          <a:lstStyle/>
          <a:p>
            <a:r>
              <a:rPr kumimoji="1" lang="ja-JP" altLang="en-US" sz="2000" dirty="0">
                <a:solidFill>
                  <a:srgbClr val="FF0000"/>
                </a:solidFill>
              </a:rPr>
              <a:t>オブジェクトを</a:t>
            </a:r>
            <a:endParaRPr kumimoji="1" lang="en-US" altLang="ja-JP" sz="2000" dirty="0">
              <a:solidFill>
                <a:srgbClr val="FF0000"/>
              </a:solidFill>
            </a:endParaRPr>
          </a:p>
          <a:p>
            <a:r>
              <a:rPr kumimoji="1" lang="ja-JP" altLang="en-US" sz="2000" dirty="0">
                <a:solidFill>
                  <a:srgbClr val="FF0000"/>
                </a:solidFill>
              </a:rPr>
              <a:t>選択して</a:t>
            </a:r>
          </a:p>
        </p:txBody>
      </p:sp>
      <p:pic>
        <p:nvPicPr>
          <p:cNvPr id="23" name="図 22">
            <a:extLst>
              <a:ext uri="{FF2B5EF4-FFF2-40B4-BE49-F238E27FC236}">
                <a16:creationId xmlns:a16="http://schemas.microsoft.com/office/drawing/2014/main" id="{2ABED449-ED30-4D61-8A68-8A9B9BEE93BF}"/>
              </a:ext>
            </a:extLst>
          </p:cNvPr>
          <p:cNvPicPr>
            <a:picLocks noChangeAspect="1"/>
          </p:cNvPicPr>
          <p:nvPr/>
        </p:nvPicPr>
        <p:blipFill>
          <a:blip r:embed="rId4"/>
          <a:stretch>
            <a:fillRect/>
          </a:stretch>
        </p:blipFill>
        <p:spPr>
          <a:xfrm>
            <a:off x="4147649" y="4837320"/>
            <a:ext cx="3060278" cy="1972487"/>
          </a:xfrm>
          <a:prstGeom prst="rect">
            <a:avLst/>
          </a:prstGeom>
        </p:spPr>
      </p:pic>
    </p:spTree>
    <p:extLst>
      <p:ext uri="{BB962C8B-B14F-4D97-AF65-F5344CB8AC3E}">
        <p14:creationId xmlns:p14="http://schemas.microsoft.com/office/powerpoint/2010/main" val="3797245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noAutofit/>
          </a:bodyPr>
          <a:lstStyle/>
          <a:p>
            <a:fld id="{C8252D31-157D-4C6D-9106-7574582169AC}" type="slidenum">
              <a:rPr lang="en-US" altLang="ja-JP" smtClean="0"/>
              <a:pPr/>
              <a:t>12</a:t>
            </a:fld>
            <a:endParaRPr lang="en-US" altLang="ja-JP"/>
          </a:p>
        </p:txBody>
      </p:sp>
      <p:sp>
        <p:nvSpPr>
          <p:cNvPr id="33794" name="タイトル 1"/>
          <p:cNvSpPr>
            <a:spLocks noGrp="1"/>
          </p:cNvSpPr>
          <p:nvPr>
            <p:ph type="title" idx="4294967295"/>
          </p:nvPr>
        </p:nvSpPr>
        <p:spPr>
          <a:xfrm>
            <a:off x="0" y="174625"/>
            <a:ext cx="8461375" cy="469900"/>
          </a:xfrm>
        </p:spPr>
        <p:txBody>
          <a:bodyPr>
            <a:noAutofit/>
          </a:bodyPr>
          <a:lstStyle/>
          <a:p>
            <a:r>
              <a:rPr lang="ja-JP" altLang="en-US" dirty="0"/>
              <a:t>オブジェクトの形状変更</a:t>
            </a:r>
          </a:p>
        </p:txBody>
      </p:sp>
      <p:sp>
        <p:nvSpPr>
          <p:cNvPr id="33795" name="コンテンツ プレースホルダ 2"/>
          <p:cNvSpPr>
            <a:spLocks noGrp="1"/>
          </p:cNvSpPr>
          <p:nvPr>
            <p:ph idx="4294967295"/>
          </p:nvPr>
        </p:nvSpPr>
        <p:spPr>
          <a:xfrm>
            <a:off x="89658" y="1036540"/>
            <a:ext cx="8779933" cy="1614488"/>
          </a:xfrm>
        </p:spPr>
        <p:txBody>
          <a:bodyPr>
            <a:noAutofit/>
          </a:bodyPr>
          <a:lstStyle/>
          <a:p>
            <a:pPr marL="0" indent="0">
              <a:buNone/>
            </a:pPr>
            <a:r>
              <a:rPr lang="ja-JP" altLang="en-US" dirty="0"/>
              <a:t>頂点，辺，面の</a:t>
            </a:r>
            <a:r>
              <a:rPr lang="ja-JP" altLang="en-US" b="1" dirty="0"/>
              <a:t>押し出し</a:t>
            </a:r>
            <a:r>
              <a:rPr lang="ja-JP" altLang="en-US" dirty="0"/>
              <a:t>や</a:t>
            </a:r>
            <a:r>
              <a:rPr lang="ja-JP" altLang="en-US" b="1" dirty="0"/>
              <a:t>マージ，ループカット</a:t>
            </a:r>
            <a:r>
              <a:rPr lang="ja-JP" altLang="en-US" dirty="0"/>
              <a:t>など</a:t>
            </a:r>
            <a:endParaRPr lang="en-US" altLang="ja-JP" dirty="0"/>
          </a:p>
          <a:p>
            <a:pPr marL="0" indent="0">
              <a:buNone/>
            </a:pPr>
            <a:endParaRPr lang="ja-JP" altLang="en-US" dirty="0"/>
          </a:p>
        </p:txBody>
      </p:sp>
      <p:pic>
        <p:nvPicPr>
          <p:cNvPr id="5" name="図 4" descr="屋内, 小さい, テーブル, 座る が含まれている画像&#10;&#10;自動的に生成された説明">
            <a:extLst>
              <a:ext uri="{FF2B5EF4-FFF2-40B4-BE49-F238E27FC236}">
                <a16:creationId xmlns:a16="http://schemas.microsoft.com/office/drawing/2014/main" id="{A004ED35-B94E-49B6-907A-1EDE5DBC3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27" y="1971962"/>
            <a:ext cx="2674415" cy="2396986"/>
          </a:xfrm>
          <a:prstGeom prst="rect">
            <a:avLst/>
          </a:prstGeom>
        </p:spPr>
      </p:pic>
      <p:sp>
        <p:nvSpPr>
          <p:cNvPr id="14" name="テキスト ボックス 13">
            <a:extLst>
              <a:ext uri="{FF2B5EF4-FFF2-40B4-BE49-F238E27FC236}">
                <a16:creationId xmlns:a16="http://schemas.microsoft.com/office/drawing/2014/main" id="{9D7AB057-066D-443E-9DA9-AEEF22C2ACAF}"/>
              </a:ext>
            </a:extLst>
          </p:cNvPr>
          <p:cNvSpPr txBox="1"/>
          <p:nvPr/>
        </p:nvSpPr>
        <p:spPr>
          <a:xfrm>
            <a:off x="710373" y="4566605"/>
            <a:ext cx="2417769" cy="935685"/>
          </a:xfrm>
          <a:prstGeom prst="rect">
            <a:avLst/>
          </a:prstGeom>
          <a:noFill/>
        </p:spPr>
        <p:txBody>
          <a:bodyPr wrap="none" rtlCol="0">
            <a:noAutofit/>
          </a:bodyPr>
          <a:lstStyle/>
          <a:p>
            <a:r>
              <a:rPr lang="ja-JP" altLang="en-US" sz="2000" dirty="0">
                <a:latin typeface="Arial" panose="020B0604020202020204" pitchFamily="34" charset="0"/>
                <a:ea typeface="メイリオ" panose="020B0604030504040204" pitchFamily="50" charset="-128"/>
                <a:cs typeface="Segoe UI" panose="020B0502040204020203" pitchFamily="34" charset="0"/>
              </a:rPr>
              <a:t>面の押し出し</a:t>
            </a:r>
            <a:endParaRPr lang="en-US" altLang="ja-JP" sz="2000" dirty="0">
              <a:latin typeface="Arial" panose="020B0604020202020204" pitchFamily="34" charset="0"/>
              <a:ea typeface="メイリオ" panose="020B0604030504040204" pitchFamily="50" charset="-128"/>
              <a:cs typeface="Segoe UI" panose="020B0502040204020203" pitchFamily="34" charset="0"/>
            </a:endParaRPr>
          </a:p>
        </p:txBody>
      </p:sp>
      <p:pic>
        <p:nvPicPr>
          <p:cNvPr id="11" name="図 10" descr="屋内, 赤, 小さい, テーブル が含まれている画像&#10;&#10;自動的に生成された説明">
            <a:extLst>
              <a:ext uri="{FF2B5EF4-FFF2-40B4-BE49-F238E27FC236}">
                <a16:creationId xmlns:a16="http://schemas.microsoft.com/office/drawing/2014/main" id="{53B2753F-5804-4EE8-832C-6E0900D0C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178" y="1648382"/>
            <a:ext cx="2419688" cy="2005292"/>
          </a:xfrm>
          <a:prstGeom prst="rect">
            <a:avLst/>
          </a:prstGeom>
        </p:spPr>
      </p:pic>
      <p:pic>
        <p:nvPicPr>
          <p:cNvPr id="13" name="図 12" descr="屋内, 建物, 座る, 小さい が含まれている画像&#10;&#10;自動的に生成された説明">
            <a:extLst>
              <a:ext uri="{FF2B5EF4-FFF2-40B4-BE49-F238E27FC236}">
                <a16:creationId xmlns:a16="http://schemas.microsoft.com/office/drawing/2014/main" id="{BC51304A-8B4B-4B8B-9932-B7664D30A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9178" y="3855054"/>
            <a:ext cx="2417769" cy="2109282"/>
          </a:xfrm>
          <a:prstGeom prst="rect">
            <a:avLst/>
          </a:prstGeom>
        </p:spPr>
      </p:pic>
      <p:pic>
        <p:nvPicPr>
          <p:cNvPr id="16" name="図 15" descr="凧, 飛ぶ, 小さい, タイル張り が含まれている画像&#10;&#10;自動的に生成された説明">
            <a:extLst>
              <a:ext uri="{FF2B5EF4-FFF2-40B4-BE49-F238E27FC236}">
                <a16:creationId xmlns:a16="http://schemas.microsoft.com/office/drawing/2014/main" id="{813A2FF1-7B40-4B14-A761-A1869C7AD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7983" y="2076888"/>
            <a:ext cx="2481609" cy="2753109"/>
          </a:xfrm>
          <a:prstGeom prst="rect">
            <a:avLst/>
          </a:prstGeom>
        </p:spPr>
      </p:pic>
      <p:sp>
        <p:nvSpPr>
          <p:cNvPr id="21" name="テキスト ボックス 20">
            <a:extLst>
              <a:ext uri="{FF2B5EF4-FFF2-40B4-BE49-F238E27FC236}">
                <a16:creationId xmlns:a16="http://schemas.microsoft.com/office/drawing/2014/main" id="{7A5A4D89-4511-4D28-A708-5129C54ED324}"/>
              </a:ext>
            </a:extLst>
          </p:cNvPr>
          <p:cNvSpPr txBox="1"/>
          <p:nvPr/>
        </p:nvSpPr>
        <p:spPr>
          <a:xfrm>
            <a:off x="3876430" y="6165716"/>
            <a:ext cx="2417769" cy="935685"/>
          </a:xfrm>
          <a:prstGeom prst="rect">
            <a:avLst/>
          </a:prstGeom>
          <a:noFill/>
        </p:spPr>
        <p:txBody>
          <a:bodyPr wrap="none" rtlCol="0">
            <a:noAutofit/>
          </a:bodyPr>
          <a:lstStyle/>
          <a:p>
            <a:r>
              <a:rPr lang="ja-JP" altLang="en-US" sz="2000" dirty="0">
                <a:latin typeface="Arial" panose="020B0604020202020204" pitchFamily="34" charset="0"/>
                <a:ea typeface="メイリオ" panose="020B0604030504040204" pitchFamily="50" charset="-128"/>
                <a:cs typeface="Segoe UI" panose="020B0502040204020203" pitchFamily="34" charset="0"/>
              </a:rPr>
              <a:t>マージ前と後</a:t>
            </a:r>
            <a:endParaRPr lang="en-US" altLang="ja-JP" sz="2000" dirty="0">
              <a:latin typeface="Arial" panose="020B0604020202020204" pitchFamily="34" charset="0"/>
              <a:ea typeface="メイリオ" panose="020B0604030504040204" pitchFamily="50" charset="-128"/>
              <a:cs typeface="Segoe UI" panose="020B0502040204020203" pitchFamily="34" charset="0"/>
            </a:endParaRPr>
          </a:p>
        </p:txBody>
      </p:sp>
      <p:sp>
        <p:nvSpPr>
          <p:cNvPr id="22" name="テキスト ボックス 21">
            <a:extLst>
              <a:ext uri="{FF2B5EF4-FFF2-40B4-BE49-F238E27FC236}">
                <a16:creationId xmlns:a16="http://schemas.microsoft.com/office/drawing/2014/main" id="{A794496E-0A91-4645-9AA8-F032086ABBD9}"/>
              </a:ext>
            </a:extLst>
          </p:cNvPr>
          <p:cNvSpPr txBox="1"/>
          <p:nvPr/>
        </p:nvSpPr>
        <p:spPr>
          <a:xfrm>
            <a:off x="6704886" y="5034447"/>
            <a:ext cx="2417769" cy="935685"/>
          </a:xfrm>
          <a:prstGeom prst="rect">
            <a:avLst/>
          </a:prstGeom>
          <a:noFill/>
        </p:spPr>
        <p:txBody>
          <a:bodyPr wrap="none" rtlCol="0">
            <a:noAutofit/>
          </a:bodyPr>
          <a:lstStyle/>
          <a:p>
            <a:r>
              <a:rPr lang="ja-JP" altLang="en-US" sz="2000">
                <a:latin typeface="Arial" panose="020B0604020202020204" pitchFamily="34" charset="0"/>
                <a:ea typeface="メイリオ" panose="020B0604030504040204" pitchFamily="50" charset="-128"/>
                <a:cs typeface="Segoe UI" panose="020B0502040204020203" pitchFamily="34" charset="0"/>
              </a:rPr>
              <a:t>ループカット操作</a:t>
            </a:r>
            <a:endParaRPr lang="en-US" altLang="ja-JP" sz="2000" dirty="0">
              <a:latin typeface="Arial" panose="020B0604020202020204" pitchFamily="34" charset="0"/>
              <a:ea typeface="メイリオ" panose="020B0604030504040204" pitchFamily="50" charset="-128"/>
              <a:cs typeface="Segoe UI" panose="020B05020402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idx="4294967295"/>
          </p:nvPr>
        </p:nvSpPr>
        <p:spPr/>
        <p:txBody>
          <a:bodyPr>
            <a:normAutofit fontScale="90000"/>
          </a:bodyPr>
          <a:lstStyle/>
          <a:p>
            <a:r>
              <a:rPr lang="ja-JP" altLang="en-US" dirty="0"/>
              <a:t>オブジェクトの形状変更</a:t>
            </a:r>
          </a:p>
        </p:txBody>
      </p:sp>
      <p:sp>
        <p:nvSpPr>
          <p:cNvPr id="33795" name="コンテンツ プレースホルダ 2"/>
          <p:cNvSpPr>
            <a:spLocks noGrp="1"/>
          </p:cNvSpPr>
          <p:nvPr>
            <p:ph idx="4294967295"/>
          </p:nvPr>
        </p:nvSpPr>
        <p:spPr>
          <a:xfrm>
            <a:off x="457200" y="1600200"/>
            <a:ext cx="8229600" cy="1614488"/>
          </a:xfrm>
        </p:spPr>
        <p:txBody>
          <a:bodyPr>
            <a:normAutofit lnSpcReduction="10000"/>
          </a:bodyPr>
          <a:lstStyle/>
          <a:p>
            <a:pPr marL="0" indent="0">
              <a:buNone/>
            </a:pPr>
            <a:r>
              <a:rPr lang="ja-JP" altLang="en-US" dirty="0"/>
              <a:t>立方体から三角柱を作る</a:t>
            </a:r>
            <a:endParaRPr lang="en-US" altLang="ja-JP" dirty="0"/>
          </a:p>
          <a:p>
            <a:pPr marL="457200" lvl="1" indent="0">
              <a:buNone/>
            </a:pPr>
            <a:r>
              <a:rPr lang="ja-JP" altLang="en-US" dirty="0"/>
              <a:t>１．</a:t>
            </a:r>
            <a:r>
              <a:rPr lang="ja-JP" altLang="en-US" b="1" dirty="0">
                <a:solidFill>
                  <a:srgbClr val="C00000"/>
                </a:solidFill>
              </a:rPr>
              <a:t>エディットモード（編集モード）</a:t>
            </a:r>
            <a:r>
              <a:rPr lang="ja-JP" altLang="en-US" dirty="0"/>
              <a:t>で消したい頂点を選択</a:t>
            </a:r>
            <a:endParaRPr lang="en-US" altLang="ja-JP" dirty="0"/>
          </a:p>
          <a:p>
            <a:pPr marL="457200" lvl="1" indent="0">
              <a:buNone/>
            </a:pPr>
            <a:r>
              <a:rPr lang="ja-JP" altLang="en-US" dirty="0"/>
              <a:t>２．</a:t>
            </a:r>
            <a:r>
              <a:rPr lang="en-US" altLang="ja-JP" dirty="0"/>
              <a:t>Delete</a:t>
            </a:r>
            <a:r>
              <a:rPr lang="ja-JP" altLang="en-US" dirty="0"/>
              <a:t>→</a:t>
            </a:r>
            <a:r>
              <a:rPr lang="en-US" altLang="ja-JP" dirty="0"/>
              <a:t>Edge Loop</a:t>
            </a:r>
            <a:endParaRPr lang="ja-JP" altLang="en-US" dirty="0"/>
          </a:p>
        </p:txBody>
      </p:sp>
      <p:pic>
        <p:nvPicPr>
          <p:cNvPr id="33796" name="Picture 2" descr="\\HD-HTGL3F2\share2\ishihara\その他\創成教育\080610SS1.JPG"/>
          <p:cNvPicPr>
            <a:picLocks noChangeAspect="1" noChangeArrowheads="1"/>
          </p:cNvPicPr>
          <p:nvPr/>
        </p:nvPicPr>
        <p:blipFill>
          <a:blip r:embed="rId3">
            <a:extLst>
              <a:ext uri="{28A0092B-C50C-407E-A947-70E740481C1C}">
                <a14:useLocalDpi xmlns:a14="http://schemas.microsoft.com/office/drawing/2010/main" val="0"/>
              </a:ext>
            </a:extLst>
          </a:blip>
          <a:srcRect l="29527" t="18936" r="29527" b="37871"/>
          <a:stretch>
            <a:fillRect/>
          </a:stretch>
        </p:blipFill>
        <p:spPr bwMode="auto">
          <a:xfrm>
            <a:off x="895177" y="3933056"/>
            <a:ext cx="24955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descr="\\HD-HTGL3F2\share2\ishihara\その他\創成教育\080610SS2.JPG"/>
          <p:cNvPicPr>
            <a:picLocks noChangeAspect="1" noChangeArrowheads="1"/>
          </p:cNvPicPr>
          <p:nvPr/>
        </p:nvPicPr>
        <p:blipFill>
          <a:blip r:embed="rId4">
            <a:extLst>
              <a:ext uri="{28A0092B-C50C-407E-A947-70E740481C1C}">
                <a14:useLocalDpi xmlns:a14="http://schemas.microsoft.com/office/drawing/2010/main" val="0"/>
              </a:ext>
            </a:extLst>
          </a:blip>
          <a:srcRect l="29527" t="18936" r="29527" b="37871"/>
          <a:stretch>
            <a:fillRect/>
          </a:stretch>
        </p:blipFill>
        <p:spPr bwMode="auto">
          <a:xfrm>
            <a:off x="5181427" y="3933056"/>
            <a:ext cx="24955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a:xfrm>
            <a:off x="3752677" y="4575994"/>
            <a:ext cx="1000125" cy="785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四角形吹き出し 6"/>
          <p:cNvSpPr/>
          <p:nvPr/>
        </p:nvSpPr>
        <p:spPr>
          <a:xfrm>
            <a:off x="1466677" y="6147619"/>
            <a:ext cx="1857375" cy="500062"/>
          </a:xfrm>
          <a:prstGeom prst="wedgeRectCallout">
            <a:avLst>
              <a:gd name="adj1" fmla="val -22427"/>
              <a:gd name="adj2" fmla="val -1332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頂点を選択</a:t>
            </a:r>
          </a:p>
        </p:txBody>
      </p:sp>
      <p:sp>
        <p:nvSpPr>
          <p:cNvPr id="8" name="四角形吹き出し 7"/>
          <p:cNvSpPr/>
          <p:nvPr/>
        </p:nvSpPr>
        <p:spPr>
          <a:xfrm>
            <a:off x="2466802" y="3933056"/>
            <a:ext cx="1857375" cy="500063"/>
          </a:xfrm>
          <a:prstGeom prst="wedgeRectCallout">
            <a:avLst>
              <a:gd name="adj1" fmla="val -77393"/>
              <a:gd name="adj2" fmla="val 10994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頂点を選択</a:t>
            </a:r>
          </a:p>
        </p:txBody>
      </p:sp>
      <p:sp>
        <p:nvSpPr>
          <p:cNvPr id="2" name="スライド番号プレースホルダー 1"/>
          <p:cNvSpPr>
            <a:spLocks noGrp="1"/>
          </p:cNvSpPr>
          <p:nvPr>
            <p:ph type="sldNum" sz="quarter" idx="12"/>
          </p:nvPr>
        </p:nvSpPr>
        <p:spPr/>
        <p:txBody>
          <a:bodyPr/>
          <a:lstStyle/>
          <a:p>
            <a:fld id="{C8252D31-157D-4C6D-9106-7574582169AC}" type="slidenum">
              <a:rPr lang="en-US" altLang="ja-JP" smtClean="0"/>
              <a:pPr/>
              <a:t>13</a:t>
            </a:fld>
            <a:endParaRPr lang="en-US" altLang="ja-JP"/>
          </a:p>
        </p:txBody>
      </p:sp>
    </p:spTree>
    <p:extLst>
      <p:ext uri="{BB962C8B-B14F-4D97-AF65-F5344CB8AC3E}">
        <p14:creationId xmlns:p14="http://schemas.microsoft.com/office/powerpoint/2010/main" val="132595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55B438-5C91-F2F9-17E9-EE3E455B949C}"/>
              </a:ext>
            </a:extLst>
          </p:cNvPr>
          <p:cNvSpPr>
            <a:spLocks noGrp="1"/>
          </p:cNvSpPr>
          <p:nvPr>
            <p:ph type="title"/>
          </p:nvPr>
        </p:nvSpPr>
        <p:spPr/>
        <p:txBody>
          <a:bodyPr>
            <a:normAutofit fontScale="90000"/>
          </a:bodyPr>
          <a:lstStyle/>
          <a:p>
            <a:r>
              <a:rPr kumimoji="1" lang="ja-JP" altLang="en-US" dirty="0"/>
              <a:t>全体まとめ</a:t>
            </a:r>
          </a:p>
        </p:txBody>
      </p:sp>
      <p:sp>
        <p:nvSpPr>
          <p:cNvPr id="3" name="コンテンツ プレースホルダー 2">
            <a:extLst>
              <a:ext uri="{FF2B5EF4-FFF2-40B4-BE49-F238E27FC236}">
                <a16:creationId xmlns:a16="http://schemas.microsoft.com/office/drawing/2014/main" id="{74EB35F6-5FF2-932A-CC00-DACBAA119451}"/>
              </a:ext>
            </a:extLst>
          </p:cNvPr>
          <p:cNvSpPr>
            <a:spLocks noGrp="1"/>
          </p:cNvSpPr>
          <p:nvPr>
            <p:ph idx="1"/>
          </p:nvPr>
        </p:nvSpPr>
        <p:spPr>
          <a:xfrm>
            <a:off x="321845" y="846252"/>
            <a:ext cx="8461208" cy="5875223"/>
          </a:xfrm>
        </p:spPr>
        <p:txBody>
          <a:bodyPr>
            <a:normAutofit fontScale="55000" lnSpcReduction="20000"/>
          </a:bodyPr>
          <a:lstStyle/>
          <a:p>
            <a:pPr marL="0" indent="0" algn="l">
              <a:buNone/>
            </a:pPr>
            <a:r>
              <a:rPr lang="ja-JP" altLang="en-US" b="1" i="0" dirty="0">
                <a:solidFill>
                  <a:srgbClr val="1E1E1E"/>
                </a:solidFill>
                <a:effectLst/>
                <a:latin typeface="ヒラギノ角ゴ Pro W3"/>
              </a:rPr>
              <a:t>基本機能</a:t>
            </a:r>
          </a:p>
          <a:p>
            <a:pPr algn="l">
              <a:buFont typeface="Arial" panose="020B0604020202020204" pitchFamily="34" charset="0"/>
              <a:buChar char="•"/>
            </a:pPr>
            <a:r>
              <a:rPr lang="en-US" altLang="ja-JP" b="0" i="0" dirty="0">
                <a:solidFill>
                  <a:srgbClr val="1E1E1E"/>
                </a:solidFill>
                <a:effectLst/>
                <a:latin typeface="ヒラギノ角ゴ Pro W3"/>
              </a:rPr>
              <a:t>3D </a:t>
            </a:r>
            <a:r>
              <a:rPr lang="ja-JP" altLang="en-US" b="0" i="0" dirty="0">
                <a:solidFill>
                  <a:srgbClr val="1E1E1E"/>
                </a:solidFill>
                <a:effectLst/>
                <a:latin typeface="ヒラギノ角ゴ Pro W3"/>
              </a:rPr>
              <a:t>ビュー</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テンキーで視野操作、右クリックで選択、マウスホイールでズーム。</a:t>
            </a:r>
          </a:p>
          <a:p>
            <a:pPr algn="l">
              <a:buFont typeface="Arial" panose="020B0604020202020204" pitchFamily="34" charset="0"/>
              <a:buChar char="•"/>
            </a:pPr>
            <a:r>
              <a:rPr lang="ja-JP" altLang="en-US" b="0" i="0" dirty="0">
                <a:solidFill>
                  <a:srgbClr val="1E1E1E"/>
                </a:solidFill>
                <a:effectLst/>
                <a:latin typeface="ヒラギノ角ゴ Pro W3"/>
              </a:rPr>
              <a:t>オブジェクトモード</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オブジェクトの移動、コピー／ペースト、追加、回転、拡大・縮小。</a:t>
            </a:r>
          </a:p>
          <a:p>
            <a:pPr algn="l">
              <a:buFont typeface="Arial" panose="020B0604020202020204" pitchFamily="34" charset="0"/>
              <a:buChar char="•"/>
            </a:pPr>
            <a:r>
              <a:rPr lang="ja-JP" altLang="en-US" b="0" i="0" dirty="0">
                <a:solidFill>
                  <a:srgbClr val="1E1E1E"/>
                </a:solidFill>
                <a:effectLst/>
                <a:latin typeface="ヒラギノ角ゴ Pro W3"/>
              </a:rPr>
              <a:t>エディットモード</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オブジェクトの形状を編集。</a:t>
            </a:r>
          </a:p>
          <a:p>
            <a:pPr algn="l">
              <a:buFont typeface="Arial" panose="020B0604020202020204" pitchFamily="34" charset="0"/>
              <a:buChar char="•"/>
            </a:pPr>
            <a:r>
              <a:rPr lang="ja-JP" altLang="en-US" b="0" i="0" dirty="0">
                <a:solidFill>
                  <a:srgbClr val="1E1E1E"/>
                </a:solidFill>
                <a:effectLst/>
                <a:latin typeface="ヒラギノ角ゴ Pro W3"/>
              </a:rPr>
              <a:t>プロパティ、レンダリング</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色やマテリアルを設定、最終出力を生成。</a:t>
            </a:r>
          </a:p>
          <a:p>
            <a:pPr marL="0" indent="0" algn="l">
              <a:buNone/>
            </a:pPr>
            <a:r>
              <a:rPr lang="ja-JP" altLang="en-US" b="1" i="0" dirty="0">
                <a:solidFill>
                  <a:srgbClr val="1E1E1E"/>
                </a:solidFill>
                <a:effectLst/>
                <a:latin typeface="ヒラギノ角ゴ Pro W3"/>
              </a:rPr>
              <a:t>ファイル形式とスクリプト</a:t>
            </a:r>
          </a:p>
          <a:p>
            <a:pPr algn="l">
              <a:buFont typeface="Arial" panose="020B0604020202020204" pitchFamily="34" charset="0"/>
              <a:buChar char="•"/>
            </a:pPr>
            <a:r>
              <a:rPr lang="ja-JP" altLang="en-US" b="0" i="0" dirty="0">
                <a:solidFill>
                  <a:srgbClr val="1E1E1E"/>
                </a:solidFill>
                <a:effectLst/>
                <a:latin typeface="ヒラギノ角ゴ Pro W3"/>
              </a:rPr>
              <a:t>対応ファイル形式</a:t>
            </a:r>
            <a:r>
              <a:rPr lang="en-US" altLang="ja-JP" b="0" i="0" dirty="0">
                <a:solidFill>
                  <a:srgbClr val="1E1E1E"/>
                </a:solidFill>
                <a:effectLst/>
                <a:latin typeface="ヒラギノ角ゴ Pro W3"/>
              </a:rPr>
              <a:t>: Stanford Triangle Format (ply), Wavefront OBJ (obj), 3D Studio Max (3ds), Stereolithography (</a:t>
            </a:r>
            <a:r>
              <a:rPr lang="en-US" altLang="ja-JP" b="0" i="0" dirty="0" err="1">
                <a:solidFill>
                  <a:srgbClr val="1E1E1E"/>
                </a:solidFill>
                <a:effectLst/>
                <a:latin typeface="ヒラギノ角ゴ Pro W3"/>
              </a:rPr>
              <a:t>stl</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など。</a:t>
            </a:r>
          </a:p>
          <a:p>
            <a:pPr algn="l">
              <a:buFont typeface="Arial" panose="020B0604020202020204" pitchFamily="34" charset="0"/>
              <a:buChar char="•"/>
            </a:pPr>
            <a:r>
              <a:rPr lang="en-US" altLang="ja-JP" b="0" i="0" dirty="0">
                <a:solidFill>
                  <a:srgbClr val="1E1E1E"/>
                </a:solidFill>
                <a:effectLst/>
                <a:latin typeface="ヒラギノ角ゴ Pro W3"/>
              </a:rPr>
              <a:t>Python</a:t>
            </a:r>
            <a:r>
              <a:rPr lang="ja-JP" altLang="en-US" b="0" i="0" dirty="0">
                <a:solidFill>
                  <a:srgbClr val="1E1E1E"/>
                </a:solidFill>
                <a:effectLst/>
                <a:latin typeface="ヒラギノ角ゴ Pro W3"/>
              </a:rPr>
              <a:t>スクリプトによる自動化も可能。</a:t>
            </a:r>
          </a:p>
          <a:p>
            <a:pPr marL="0" indent="0" algn="l">
              <a:buNone/>
            </a:pPr>
            <a:r>
              <a:rPr lang="ja-JP" altLang="en-US" b="1" i="0" dirty="0">
                <a:solidFill>
                  <a:srgbClr val="1E1E1E"/>
                </a:solidFill>
                <a:effectLst/>
                <a:latin typeface="ヒラギノ角ゴ Pro W3"/>
              </a:rPr>
              <a:t>ユーザインタフェース</a:t>
            </a:r>
          </a:p>
          <a:p>
            <a:pPr algn="l">
              <a:buFont typeface="Arial" panose="020B0604020202020204" pitchFamily="34" charset="0"/>
              <a:buChar char="•"/>
            </a:pPr>
            <a:r>
              <a:rPr lang="ja-JP" altLang="en-US" b="0" i="0" dirty="0">
                <a:solidFill>
                  <a:srgbClr val="1E1E1E"/>
                </a:solidFill>
                <a:effectLst/>
                <a:latin typeface="ヒラギノ角ゴ Pro W3"/>
              </a:rPr>
              <a:t>メニュー、アウトライナー、</a:t>
            </a:r>
            <a:r>
              <a:rPr lang="en-US" altLang="ja-JP" b="0" i="0" dirty="0">
                <a:solidFill>
                  <a:srgbClr val="1E1E1E"/>
                </a:solidFill>
                <a:effectLst/>
                <a:latin typeface="ヒラギノ角ゴ Pro W3"/>
              </a:rPr>
              <a:t>3D</a:t>
            </a:r>
            <a:r>
              <a:rPr lang="ja-JP" altLang="en-US" b="0" i="0" dirty="0">
                <a:solidFill>
                  <a:srgbClr val="1E1E1E"/>
                </a:solidFill>
                <a:effectLst/>
                <a:latin typeface="ヒラギノ角ゴ Pro W3"/>
              </a:rPr>
              <a:t>ビューポート、プロパティ、タイムラインが主要な</a:t>
            </a:r>
            <a:r>
              <a:rPr lang="en-US" altLang="ja-JP" b="0" i="0" dirty="0">
                <a:solidFill>
                  <a:srgbClr val="1E1E1E"/>
                </a:solidFill>
                <a:effectLst/>
                <a:latin typeface="ヒラギノ角ゴ Pro W3"/>
              </a:rPr>
              <a:t>UI</a:t>
            </a:r>
            <a:r>
              <a:rPr lang="ja-JP" altLang="en-US" b="0" i="0" dirty="0">
                <a:solidFill>
                  <a:srgbClr val="1E1E1E"/>
                </a:solidFill>
                <a:effectLst/>
                <a:latin typeface="ヒラギノ角ゴ Pro W3"/>
              </a:rPr>
              <a:t>コンポーネント。</a:t>
            </a:r>
          </a:p>
          <a:p>
            <a:pPr algn="l">
              <a:buFont typeface="Arial" panose="020B0604020202020204" pitchFamily="34" charset="0"/>
              <a:buChar char="•"/>
            </a:pPr>
            <a:r>
              <a:rPr lang="ja-JP" altLang="en-US" b="0" i="0" dirty="0">
                <a:solidFill>
                  <a:srgbClr val="1E1E1E"/>
                </a:solidFill>
                <a:effectLst/>
                <a:latin typeface="ヒラギノ角ゴ Pro W3"/>
              </a:rPr>
              <a:t>サイドバー</a:t>
            </a:r>
            <a:r>
              <a:rPr lang="en-US" altLang="ja-JP" b="0" i="0" dirty="0">
                <a:solidFill>
                  <a:srgbClr val="1E1E1E"/>
                </a:solidFill>
                <a:effectLst/>
                <a:latin typeface="ヒラギノ角ゴ Pro W3"/>
              </a:rPr>
              <a:t>: N</a:t>
            </a:r>
            <a:r>
              <a:rPr lang="ja-JP" altLang="en-US" b="0" i="0" dirty="0">
                <a:solidFill>
                  <a:srgbClr val="1E1E1E"/>
                </a:solidFill>
                <a:effectLst/>
                <a:latin typeface="ヒラギノ角ゴ Pro W3"/>
              </a:rPr>
              <a:t>キーで表示・非表示。</a:t>
            </a:r>
          </a:p>
          <a:p>
            <a:pPr marL="0" indent="0" algn="l">
              <a:buNone/>
            </a:pPr>
            <a:r>
              <a:rPr lang="ja-JP" altLang="en-US" b="1" i="0" dirty="0">
                <a:solidFill>
                  <a:srgbClr val="1E1E1E"/>
                </a:solidFill>
                <a:effectLst/>
                <a:latin typeface="ヒラギノ角ゴ Pro W3"/>
              </a:rPr>
              <a:t>オブジェクトとエディットモード</a:t>
            </a:r>
          </a:p>
          <a:p>
            <a:pPr algn="l">
              <a:buFont typeface="Arial" panose="020B0604020202020204" pitchFamily="34" charset="0"/>
              <a:buChar char="•"/>
            </a:pPr>
            <a:r>
              <a:rPr lang="ja-JP" altLang="en-US" b="0" i="0" dirty="0">
                <a:solidFill>
                  <a:srgbClr val="1E1E1E"/>
                </a:solidFill>
                <a:effectLst/>
                <a:latin typeface="ヒラギノ角ゴ Pro W3"/>
              </a:rPr>
              <a:t>オブジェクトモードで基本操作（移動、回転、拡大縮小）。</a:t>
            </a:r>
          </a:p>
          <a:p>
            <a:pPr algn="l">
              <a:buFont typeface="Arial" panose="020B0604020202020204" pitchFamily="34" charset="0"/>
              <a:buChar char="•"/>
            </a:pPr>
            <a:r>
              <a:rPr lang="ja-JP" altLang="en-US" b="0" i="0" dirty="0">
                <a:solidFill>
                  <a:srgbClr val="1E1E1E"/>
                </a:solidFill>
                <a:effectLst/>
                <a:latin typeface="ヒラギノ角ゴ Pro W3"/>
              </a:rPr>
              <a:t>エディットモードで形状変更（頂点、辺、面の編集）。</a:t>
            </a:r>
          </a:p>
          <a:p>
            <a:pPr marL="0" indent="0" algn="l">
              <a:buNone/>
            </a:pPr>
            <a:r>
              <a:rPr lang="ja-JP" altLang="en-US" b="1" i="0" dirty="0">
                <a:solidFill>
                  <a:srgbClr val="1E1E1E"/>
                </a:solidFill>
                <a:effectLst/>
                <a:latin typeface="ヒラギノ角ゴ Pro W3"/>
              </a:rPr>
              <a:t>形状変更</a:t>
            </a:r>
          </a:p>
          <a:p>
            <a:pPr algn="l">
              <a:buFont typeface="Arial" panose="020B0604020202020204" pitchFamily="34" charset="0"/>
              <a:buChar char="•"/>
            </a:pPr>
            <a:r>
              <a:rPr lang="ja-JP" altLang="en-US" b="0" i="0" dirty="0">
                <a:solidFill>
                  <a:srgbClr val="1E1E1E"/>
                </a:solidFill>
                <a:effectLst/>
                <a:latin typeface="ヒラギノ角ゴ Pro W3"/>
              </a:rPr>
              <a:t>頂点、辺、面の押し出し、マージ、ループカットなどが可能。</a:t>
            </a: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424AE071-C8EB-06C5-CCDA-C77A82283E29}"/>
              </a:ext>
            </a:extLst>
          </p:cNvPr>
          <p:cNvSpPr>
            <a:spLocks noGrp="1"/>
          </p:cNvSpPr>
          <p:nvPr>
            <p:ph type="sldNum" sz="quarter" idx="12"/>
          </p:nvPr>
        </p:nvSpPr>
        <p:spPr/>
        <p:txBody>
          <a:bodyPr/>
          <a:lstStyle/>
          <a:p>
            <a:fld id="{E205D82C-95A1-431E-8E38-AA614A14CDCF}" type="slidenum">
              <a:rPr kumimoji="1" lang="ja-JP" altLang="en-US" smtClean="0"/>
              <a:t>14</a:t>
            </a:fld>
            <a:endParaRPr kumimoji="1" lang="ja-JP" altLang="en-US"/>
          </a:p>
        </p:txBody>
      </p:sp>
    </p:spTree>
    <p:extLst>
      <p:ext uri="{BB962C8B-B14F-4D97-AF65-F5344CB8AC3E}">
        <p14:creationId xmlns:p14="http://schemas.microsoft.com/office/powerpoint/2010/main" val="2691660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839913"/>
            <a:ext cx="6569385" cy="5675840"/>
          </a:xfrm>
        </p:spPr>
        <p:txBody>
          <a:bodyPr>
            <a:noAutofit/>
          </a:bodyPr>
          <a:lstStyle/>
          <a:p>
            <a:pPr marL="0" indent="0">
              <a:buNone/>
            </a:pPr>
            <a:r>
              <a:rPr lang="ja-JP" altLang="en-US" sz="1800" b="1" dirty="0">
                <a:solidFill>
                  <a:srgbClr val="374151"/>
                </a:solidFill>
                <a:latin typeface="Söhne"/>
              </a:rPr>
              <a:t>① </a:t>
            </a:r>
            <a:r>
              <a:rPr lang="en-US" altLang="ja-JP" sz="1800" b="1" dirty="0">
                <a:solidFill>
                  <a:srgbClr val="374151"/>
                </a:solidFill>
                <a:latin typeface="Söhne"/>
              </a:rPr>
              <a:t>Blender </a:t>
            </a:r>
            <a:r>
              <a:rPr lang="ja-JP" altLang="en-US" sz="1800" b="1" dirty="0">
                <a:solidFill>
                  <a:srgbClr val="374151"/>
                </a:solidFill>
                <a:latin typeface="Söhne"/>
              </a:rPr>
              <a:t>を知る</a:t>
            </a:r>
          </a:p>
          <a:p>
            <a:pPr marL="0" indent="0">
              <a:buNone/>
            </a:pPr>
            <a:r>
              <a:rPr lang="en-US" altLang="ja-JP" sz="1800" dirty="0">
                <a:solidFill>
                  <a:srgbClr val="374151"/>
                </a:solidFill>
                <a:latin typeface="Söhne"/>
              </a:rPr>
              <a:t>Blender</a:t>
            </a:r>
            <a:r>
              <a:rPr lang="ja-JP" altLang="en-US" sz="1800" dirty="0">
                <a:solidFill>
                  <a:srgbClr val="374151"/>
                </a:solidFill>
                <a:latin typeface="Söhne"/>
              </a:rPr>
              <a:t>を練習することで、</a:t>
            </a:r>
            <a:r>
              <a:rPr lang="en-US" altLang="ja-JP" sz="1800" dirty="0">
                <a:solidFill>
                  <a:srgbClr val="374151"/>
                </a:solidFill>
                <a:latin typeface="Söhne"/>
              </a:rPr>
              <a:t>3D</a:t>
            </a:r>
            <a:r>
              <a:rPr lang="ja-JP" altLang="en-US" sz="1800" dirty="0">
                <a:solidFill>
                  <a:srgbClr val="374151"/>
                </a:solidFill>
                <a:latin typeface="Söhne"/>
              </a:rPr>
              <a:t>モデリング、アニメーション、レンダリングなどの幅広い分野の新しいスキルや知識を獲得できます。ここで得た知識やスキルは、さまざまなクリエイティブなプロジェクトやアイデアに応用可能です。</a:t>
            </a:r>
          </a:p>
          <a:p>
            <a:pPr marL="0" indent="0">
              <a:buNone/>
            </a:pPr>
            <a:r>
              <a:rPr lang="ja-JP" altLang="en-US" sz="1800" b="1" dirty="0">
                <a:solidFill>
                  <a:srgbClr val="374151"/>
                </a:solidFill>
                <a:latin typeface="Söhne"/>
              </a:rPr>
              <a:t>② 自分の成長への貢献</a:t>
            </a:r>
          </a:p>
          <a:p>
            <a:pPr marL="0" indent="0">
              <a:buNone/>
            </a:pPr>
            <a:r>
              <a:rPr lang="en-US" altLang="ja-JP" sz="1800" dirty="0">
                <a:solidFill>
                  <a:srgbClr val="374151"/>
                </a:solidFill>
                <a:latin typeface="Söhne"/>
              </a:rPr>
              <a:t>Blender</a:t>
            </a:r>
            <a:r>
              <a:rPr lang="ja-JP" altLang="en-US" sz="1800" dirty="0">
                <a:solidFill>
                  <a:srgbClr val="374151"/>
                </a:solidFill>
                <a:latin typeface="Söhne"/>
              </a:rPr>
              <a:t>は多機能かつ高度なソフトウェアです。その機能を使いながら、自分の思い通りの作品の作成に挑戦することは、時間と努力を必要とします。このように時間と努力をかけることで、課題解決能力、学ぶ力、想像力の向上につながります。</a:t>
            </a:r>
          </a:p>
          <a:p>
            <a:pPr marL="0" indent="0">
              <a:buNone/>
            </a:pPr>
            <a:r>
              <a:rPr lang="ja-JP" altLang="en-US" sz="1800" b="1" dirty="0">
                <a:solidFill>
                  <a:srgbClr val="374151"/>
                </a:solidFill>
                <a:latin typeface="Söhne"/>
              </a:rPr>
              <a:t>③ 有用性</a:t>
            </a:r>
          </a:p>
          <a:p>
            <a:pPr marL="0" indent="0">
              <a:buNone/>
            </a:pPr>
            <a:r>
              <a:rPr lang="en-US" altLang="ja-JP" sz="1800" dirty="0">
                <a:solidFill>
                  <a:srgbClr val="374151"/>
                </a:solidFill>
                <a:latin typeface="Söhne"/>
              </a:rPr>
              <a:t>Blender</a:t>
            </a:r>
            <a:r>
              <a:rPr lang="ja-JP" altLang="en-US" sz="1800" dirty="0">
                <a:solidFill>
                  <a:srgbClr val="374151"/>
                </a:solidFill>
                <a:latin typeface="Söhne"/>
              </a:rPr>
              <a:t>は広く使用されています。そのスキルは高い有用性を持っています。また、多数のファイルフォーマットに対応しており、他の関連するアプリケーションとの連携も可能です。</a:t>
            </a:r>
            <a:endParaRPr lang="en-US" altLang="ja-JP" sz="1800" dirty="0">
              <a:solidFill>
                <a:srgbClr val="374151"/>
              </a:solidFill>
              <a:latin typeface="Söhne"/>
            </a:endParaRPr>
          </a:p>
          <a:p>
            <a:pPr marL="0" indent="0">
              <a:buNone/>
            </a:pPr>
            <a:endParaRPr lang="en-US" altLang="ja-JP" sz="1800" b="1" dirty="0">
              <a:solidFill>
                <a:srgbClr val="374151"/>
              </a:solidFill>
              <a:latin typeface="Söhne"/>
            </a:endParaRPr>
          </a:p>
          <a:p>
            <a:pPr marL="0" indent="0">
              <a:buNone/>
            </a:pPr>
            <a:r>
              <a:rPr lang="ja-JP" altLang="en-US" sz="1800" b="1" dirty="0">
                <a:solidFill>
                  <a:srgbClr val="374151"/>
                </a:solidFill>
                <a:latin typeface="Söhne"/>
              </a:rPr>
              <a:t>新たな発見、自己成長、そして高い有用性といった多方面でのメリットがあります。</a:t>
            </a:r>
            <a:endParaRPr lang="en-US" altLang="ja-JP" sz="1800" b="1"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15</a:t>
            </a:fld>
            <a:endParaRPr kumimoji="1" lang="ja-JP" altLang="en-US" dirty="0"/>
          </a:p>
        </p:txBody>
      </p:sp>
    </p:spTree>
    <p:extLst>
      <p:ext uri="{BB962C8B-B14F-4D97-AF65-F5344CB8AC3E}">
        <p14:creationId xmlns:p14="http://schemas.microsoft.com/office/powerpoint/2010/main" val="41532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1901951"/>
            <a:ext cx="6569385" cy="4613801"/>
          </a:xfrm>
        </p:spPr>
        <p:txBody>
          <a:bodyPr>
            <a:noAutofit/>
          </a:bodyPr>
          <a:lstStyle/>
          <a:p>
            <a:pPr marL="0" indent="0">
              <a:buNone/>
            </a:pPr>
            <a:r>
              <a:rPr lang="ja-JP" altLang="en-US" sz="1800" b="1" dirty="0">
                <a:solidFill>
                  <a:srgbClr val="374151"/>
                </a:solidFill>
                <a:latin typeface="Söhne"/>
              </a:rPr>
              <a:t>① </a:t>
            </a:r>
            <a:r>
              <a:rPr lang="en-US" altLang="ja-JP" sz="1800" b="1" dirty="0">
                <a:solidFill>
                  <a:srgbClr val="374151"/>
                </a:solidFill>
                <a:latin typeface="Söhne"/>
              </a:rPr>
              <a:t>Blender </a:t>
            </a:r>
            <a:r>
              <a:rPr lang="ja-JP" altLang="en-US" sz="1800" b="1" dirty="0">
                <a:solidFill>
                  <a:srgbClr val="374151"/>
                </a:solidFill>
                <a:latin typeface="Söhne"/>
              </a:rPr>
              <a:t>を知る</a:t>
            </a:r>
          </a:p>
          <a:p>
            <a:pPr marL="0" indent="0">
              <a:buNone/>
            </a:pPr>
            <a:r>
              <a:rPr lang="ja-JP" altLang="en-US" sz="1800" b="1" dirty="0">
                <a:solidFill>
                  <a:srgbClr val="374151"/>
                </a:solidFill>
                <a:latin typeface="Söhne"/>
              </a:rPr>
              <a:t>② 自分の成長への貢献</a:t>
            </a:r>
          </a:p>
          <a:p>
            <a:pPr marL="0" indent="0">
              <a:buNone/>
            </a:pPr>
            <a:r>
              <a:rPr lang="ja-JP" altLang="en-US" sz="1800" b="1" dirty="0">
                <a:solidFill>
                  <a:srgbClr val="374151"/>
                </a:solidFill>
                <a:latin typeface="Söhne"/>
              </a:rPr>
              <a:t>③ 有用性</a:t>
            </a:r>
          </a:p>
          <a:p>
            <a:pPr marL="0" indent="0">
              <a:buNone/>
            </a:pPr>
            <a:endParaRPr lang="en-US" altLang="ja-JP" sz="1800" b="1" dirty="0">
              <a:solidFill>
                <a:srgbClr val="374151"/>
              </a:solidFill>
              <a:latin typeface="Söhne"/>
            </a:endParaRPr>
          </a:p>
          <a:p>
            <a:pPr marL="0" indent="0">
              <a:buNone/>
            </a:pPr>
            <a:r>
              <a:rPr lang="ja-JP" altLang="en-US" sz="1800" b="1" dirty="0">
                <a:solidFill>
                  <a:srgbClr val="374151"/>
                </a:solidFill>
                <a:latin typeface="Söhne"/>
              </a:rPr>
              <a:t>新たな発見、自己成長、そして高い有用性といった多方面でのメリットがあります。</a:t>
            </a:r>
            <a:endParaRPr lang="en-US" altLang="ja-JP" sz="1800" b="1"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dirty="0"/>
          </a:p>
        </p:txBody>
      </p:sp>
    </p:spTree>
    <p:extLst>
      <p:ext uri="{BB962C8B-B14F-4D97-AF65-F5344CB8AC3E}">
        <p14:creationId xmlns:p14="http://schemas.microsoft.com/office/powerpoint/2010/main" val="1655053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6954444" cy="469865"/>
          </a:xfrm>
          <a:solidFill>
            <a:schemeClr val="bg1"/>
          </a:solidFill>
        </p:spPr>
        <p:txBody>
          <a:bodyPr>
            <a:normAutofit fontScale="90000"/>
          </a:bodyPr>
          <a:lstStyle/>
          <a:p>
            <a:r>
              <a:rPr kumimoji="1" lang="en-US" altLang="ja-JP" dirty="0"/>
              <a:t>Blender </a:t>
            </a:r>
            <a:r>
              <a:rPr lang="ja-JP" altLang="en-US" dirty="0"/>
              <a:t>の機能概要</a:t>
            </a:r>
            <a:endParaRPr kumimoji="1" lang="ja-JP" altLang="en-US" dirty="0"/>
          </a:p>
        </p:txBody>
      </p:sp>
      <p:sp>
        <p:nvSpPr>
          <p:cNvPr id="4" name="スライド番号プレースホルダー 3"/>
          <p:cNvSpPr>
            <a:spLocks noGrp="1"/>
          </p:cNvSpPr>
          <p:nvPr>
            <p:ph type="sldNum" sz="quarter" idx="12"/>
          </p:nvPr>
        </p:nvSpPr>
        <p:spPr/>
        <p:txBody>
          <a:bodyPr/>
          <a:lstStyle/>
          <a:p>
            <a:fld id="{951CC40A-098F-4B41-AF0E-C999D93048D2}" type="slidenum">
              <a:rPr kumimoji="1" lang="ja-JP" altLang="en-US" smtClean="0"/>
              <a:t>3</a:t>
            </a:fld>
            <a:endParaRPr kumimoji="1" lang="ja-JP" altLang="en-US"/>
          </a:p>
        </p:txBody>
      </p:sp>
      <p:sp>
        <p:nvSpPr>
          <p:cNvPr id="3" name="コンテンツ プレースホルダー 2"/>
          <p:cNvSpPr>
            <a:spLocks noGrp="1"/>
          </p:cNvSpPr>
          <p:nvPr>
            <p:ph idx="1"/>
          </p:nvPr>
        </p:nvSpPr>
        <p:spPr>
          <a:xfrm>
            <a:off x="572102" y="831728"/>
            <a:ext cx="8822154" cy="5456932"/>
          </a:xfrm>
        </p:spPr>
        <p:txBody>
          <a:bodyPr>
            <a:normAutofit/>
          </a:bodyPr>
          <a:lstStyle/>
          <a:p>
            <a:r>
              <a:rPr lang="en-US" altLang="ja-JP" sz="2400" b="1" dirty="0">
                <a:solidFill>
                  <a:srgbClr val="C00000"/>
                </a:solidFill>
              </a:rPr>
              <a:t>3D </a:t>
            </a:r>
            <a:r>
              <a:rPr lang="ja-JP" altLang="en-US" sz="2400" b="1" dirty="0">
                <a:solidFill>
                  <a:srgbClr val="C00000"/>
                </a:solidFill>
              </a:rPr>
              <a:t>ビュー</a:t>
            </a:r>
            <a:endParaRPr lang="en-US" altLang="ja-JP" sz="2400" b="1" dirty="0">
              <a:solidFill>
                <a:srgbClr val="C00000"/>
              </a:solidFill>
            </a:endParaRPr>
          </a:p>
          <a:p>
            <a:pPr marL="0" indent="0">
              <a:buNone/>
            </a:pPr>
            <a:r>
              <a:rPr lang="ja-JP" altLang="en-US" sz="2400" dirty="0"/>
              <a:t>　　</a:t>
            </a:r>
            <a:r>
              <a:rPr lang="ja-JP" altLang="en-US" sz="2400" b="1" dirty="0"/>
              <a:t>テンキー</a:t>
            </a:r>
            <a:r>
              <a:rPr lang="ja-JP" altLang="en-US" sz="2400" dirty="0"/>
              <a:t>による</a:t>
            </a:r>
            <a:r>
              <a:rPr lang="ja-JP" altLang="en-US" sz="2400" b="1" dirty="0"/>
              <a:t>視野操作</a:t>
            </a:r>
            <a:r>
              <a:rPr lang="ja-JP" altLang="en-US" sz="2400" dirty="0"/>
              <a:t>や</a:t>
            </a:r>
            <a:r>
              <a:rPr lang="ja-JP" altLang="en-US" sz="2400" b="1" dirty="0"/>
              <a:t>三面図 </a:t>
            </a:r>
            <a:r>
              <a:rPr lang="en-US" altLang="ja-JP" sz="2400" dirty="0"/>
              <a:t>(1, 3, 7)</a:t>
            </a:r>
          </a:p>
          <a:p>
            <a:pPr marL="0" indent="0">
              <a:buNone/>
            </a:pPr>
            <a:r>
              <a:rPr lang="ja-JP" altLang="en-US" sz="2400" dirty="0"/>
              <a:t>　　</a:t>
            </a:r>
            <a:r>
              <a:rPr lang="ja-JP" altLang="en-US" sz="2400" b="1" dirty="0"/>
              <a:t>右クリック</a:t>
            </a:r>
            <a:r>
              <a:rPr lang="ja-JP" altLang="en-US" sz="2400" dirty="0"/>
              <a:t>で</a:t>
            </a:r>
            <a:r>
              <a:rPr lang="ja-JP" altLang="en-US" sz="2400" b="1" dirty="0"/>
              <a:t>選択</a:t>
            </a:r>
            <a:endParaRPr lang="en-US" altLang="ja-JP" sz="2400" b="1" dirty="0"/>
          </a:p>
          <a:p>
            <a:pPr marL="0" indent="0">
              <a:buNone/>
            </a:pPr>
            <a:r>
              <a:rPr lang="ja-JP" altLang="en-US" sz="2400" b="1" dirty="0"/>
              <a:t>　　マウスホイール</a:t>
            </a:r>
            <a:r>
              <a:rPr lang="ja-JP" altLang="en-US" sz="2400" dirty="0"/>
              <a:t>で</a:t>
            </a:r>
            <a:r>
              <a:rPr lang="ja-JP" altLang="en-US" sz="2400" b="1" dirty="0"/>
              <a:t>ズーム</a:t>
            </a:r>
            <a:endParaRPr lang="en-US" altLang="ja-JP" sz="2400" b="1" dirty="0"/>
          </a:p>
          <a:p>
            <a:r>
              <a:rPr lang="ja-JP" altLang="en-US" sz="2400" b="1" dirty="0">
                <a:solidFill>
                  <a:srgbClr val="C00000"/>
                </a:solidFill>
              </a:rPr>
              <a:t>オブジェクトモード</a:t>
            </a:r>
            <a:endParaRPr lang="en-US" altLang="ja-JP" sz="2400" b="1" dirty="0">
              <a:solidFill>
                <a:srgbClr val="C00000"/>
              </a:solidFill>
            </a:endParaRPr>
          </a:p>
          <a:p>
            <a:pPr marL="0" indent="0">
              <a:buNone/>
            </a:pPr>
            <a:r>
              <a:rPr lang="ja-JP" altLang="en-US" sz="2400" b="1" dirty="0">
                <a:solidFill>
                  <a:srgbClr val="C00000"/>
                </a:solidFill>
              </a:rPr>
              <a:t>　　</a:t>
            </a:r>
            <a:r>
              <a:rPr lang="ja-JP" altLang="en-US" sz="2400" dirty="0"/>
              <a:t>移動，コピー／ペースト，追加，回転，拡大・縮小</a:t>
            </a:r>
            <a:endParaRPr lang="en-US" altLang="ja-JP" sz="2400" dirty="0"/>
          </a:p>
          <a:p>
            <a:r>
              <a:rPr lang="ja-JP" altLang="en-US" sz="2400" b="1" dirty="0">
                <a:solidFill>
                  <a:srgbClr val="C00000"/>
                </a:solidFill>
              </a:rPr>
              <a:t>プロパティ</a:t>
            </a:r>
            <a:endParaRPr lang="en-US" altLang="ja-JP" sz="2400" b="1" dirty="0">
              <a:solidFill>
                <a:srgbClr val="C00000"/>
              </a:solidFill>
            </a:endParaRPr>
          </a:p>
          <a:p>
            <a:r>
              <a:rPr lang="ja-JP" altLang="en-US" sz="2400" b="1" dirty="0">
                <a:solidFill>
                  <a:srgbClr val="C00000"/>
                </a:solidFill>
              </a:rPr>
              <a:t>レンダリング</a:t>
            </a:r>
            <a:endParaRPr lang="en-US" altLang="ja-JP" sz="2400" b="1" dirty="0">
              <a:solidFill>
                <a:srgbClr val="C00000"/>
              </a:solidFill>
            </a:endParaRPr>
          </a:p>
          <a:p>
            <a:r>
              <a:rPr lang="ja-JP" altLang="en-US" sz="2400" b="1" dirty="0">
                <a:solidFill>
                  <a:srgbClr val="C00000"/>
                </a:solidFill>
              </a:rPr>
              <a:t>エディットモード</a:t>
            </a:r>
            <a:endParaRPr kumimoji="1" lang="ja-JP" altLang="en-US" sz="2400" b="1" dirty="0">
              <a:solidFill>
                <a:srgbClr val="C00000"/>
              </a:solidFill>
            </a:endParaRPr>
          </a:p>
        </p:txBody>
      </p:sp>
    </p:spTree>
    <p:extLst>
      <p:ext uri="{BB962C8B-B14F-4D97-AF65-F5344CB8AC3E}">
        <p14:creationId xmlns:p14="http://schemas.microsoft.com/office/powerpoint/2010/main" val="1244225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Blender </a:t>
            </a:r>
            <a:endParaRPr kumimoji="1" lang="ja-JP" altLang="en-US" dirty="0"/>
          </a:p>
        </p:txBody>
      </p:sp>
      <p:sp>
        <p:nvSpPr>
          <p:cNvPr id="3" name="コンテンツ プレースホルダー 2"/>
          <p:cNvSpPr>
            <a:spLocks noGrp="1"/>
          </p:cNvSpPr>
          <p:nvPr>
            <p:ph idx="1"/>
          </p:nvPr>
        </p:nvSpPr>
        <p:spPr/>
        <p:txBody>
          <a:bodyPr/>
          <a:lstStyle/>
          <a:p>
            <a:r>
              <a:rPr lang="ja-JP" altLang="en-US" b="1" dirty="0"/>
              <a:t>３次元コンピュータグラフィックス・アニメーションソフトウエア</a:t>
            </a:r>
            <a:endParaRPr lang="en-US" altLang="ja-JP" b="1" dirty="0"/>
          </a:p>
          <a:p>
            <a:r>
              <a:rPr lang="ja-JP" altLang="en-US" b="1" dirty="0"/>
              <a:t>ファイル形式</a:t>
            </a:r>
            <a:r>
              <a:rPr lang="ja-JP" altLang="en-US" dirty="0"/>
              <a:t>は，</a:t>
            </a:r>
            <a:r>
              <a:rPr lang="en-US" altLang="ja-JP" dirty="0"/>
              <a:t>Stanford Triangle Format (ply), </a:t>
            </a:r>
            <a:r>
              <a:rPr lang="en-US" altLang="ja-JP" dirty="0" err="1"/>
              <a:t>Wavefront</a:t>
            </a:r>
            <a:r>
              <a:rPr lang="en-US" altLang="ja-JP" dirty="0"/>
              <a:t> OBJ (</a:t>
            </a:r>
            <a:r>
              <a:rPr lang="en-US" altLang="ja-JP" dirty="0" err="1"/>
              <a:t>obj</a:t>
            </a:r>
            <a:r>
              <a:rPr lang="en-US" altLang="ja-JP" dirty="0"/>
              <a:t>), 3D Studio Max (3ds), Stereo-</a:t>
            </a:r>
            <a:r>
              <a:rPr lang="en-US" altLang="ja-JP" dirty="0" err="1"/>
              <a:t>Litography</a:t>
            </a:r>
            <a:r>
              <a:rPr lang="en-US" altLang="ja-JP" dirty="0"/>
              <a:t> (</a:t>
            </a:r>
            <a:r>
              <a:rPr lang="en-US" altLang="ja-JP" dirty="0" err="1"/>
              <a:t>stl</a:t>
            </a:r>
            <a:r>
              <a:rPr lang="en-US" altLang="ja-JP" dirty="0"/>
              <a:t>) </a:t>
            </a:r>
            <a:r>
              <a:rPr lang="ja-JP" altLang="en-US" dirty="0"/>
              <a:t>等に対応．</a:t>
            </a:r>
            <a:endParaRPr lang="en-US" altLang="ja-JP" dirty="0"/>
          </a:p>
          <a:p>
            <a:r>
              <a:rPr kumimoji="1" lang="en-US" altLang="ja-JP" b="1" dirty="0"/>
              <a:t>Python</a:t>
            </a:r>
            <a:r>
              <a:rPr kumimoji="1" lang="ja-JP" altLang="en-US" b="1" dirty="0"/>
              <a:t>スクリプト</a:t>
            </a:r>
            <a:r>
              <a:rPr kumimoji="1" lang="ja-JP" altLang="en-US" dirty="0"/>
              <a:t>による自動化の機能も</a:t>
            </a:r>
          </a:p>
        </p:txBody>
      </p:sp>
      <p:sp>
        <p:nvSpPr>
          <p:cNvPr id="4" name="スライド番号プレースホルダー 3"/>
          <p:cNvSpPr>
            <a:spLocks noGrp="1"/>
          </p:cNvSpPr>
          <p:nvPr>
            <p:ph type="sldNum" sz="quarter" idx="12"/>
          </p:nvPr>
        </p:nvSpPr>
        <p:spPr/>
        <p:txBody>
          <a:bodyPr/>
          <a:lstStyle/>
          <a:p>
            <a:fld id="{7C19DBC9-E36E-408D-8C26-79BBCFAA4281}" type="slidenum">
              <a:rPr lang="en-US" altLang="ja-JP" smtClean="0"/>
              <a:pPr/>
              <a:t>4</a:t>
            </a:fld>
            <a:endParaRPr lang="en-US" altLang="ja-JP"/>
          </a:p>
        </p:txBody>
      </p:sp>
    </p:spTree>
    <p:extLst>
      <p:ext uri="{BB962C8B-B14F-4D97-AF65-F5344CB8AC3E}">
        <p14:creationId xmlns:p14="http://schemas.microsoft.com/office/powerpoint/2010/main" val="3180283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9B5ED-1990-4207-ADFC-931B69DA2999}"/>
              </a:ext>
            </a:extLst>
          </p:cNvPr>
          <p:cNvSpPr>
            <a:spLocks noGrp="1"/>
          </p:cNvSpPr>
          <p:nvPr>
            <p:ph type="title"/>
          </p:nvPr>
        </p:nvSpPr>
        <p:spPr/>
        <p:txBody>
          <a:bodyPr>
            <a:normAutofit fontScale="90000"/>
          </a:bodyPr>
          <a:lstStyle/>
          <a:p>
            <a:r>
              <a:rPr kumimoji="1" lang="en-US" altLang="ja-JP" dirty="0"/>
              <a:t>Blender </a:t>
            </a:r>
            <a:r>
              <a:rPr kumimoji="1" lang="ja-JP" altLang="en-US" dirty="0"/>
              <a:t>の画面</a:t>
            </a:r>
          </a:p>
        </p:txBody>
      </p:sp>
      <p:sp>
        <p:nvSpPr>
          <p:cNvPr id="4" name="スライド番号プレースホルダー 3">
            <a:extLst>
              <a:ext uri="{FF2B5EF4-FFF2-40B4-BE49-F238E27FC236}">
                <a16:creationId xmlns:a16="http://schemas.microsoft.com/office/drawing/2014/main" id="{298221AE-3761-467A-BA3F-76A42EE597D0}"/>
              </a:ext>
            </a:extLst>
          </p:cNvPr>
          <p:cNvSpPr>
            <a:spLocks noGrp="1"/>
          </p:cNvSpPr>
          <p:nvPr>
            <p:ph type="sldNum" sz="quarter" idx="12"/>
          </p:nvPr>
        </p:nvSpPr>
        <p:spPr/>
        <p:txBody>
          <a:bodyPr/>
          <a:lstStyle/>
          <a:p>
            <a:fld id="{E205D82C-95A1-431E-8E38-AA614A14CDCF}" type="slidenum">
              <a:rPr kumimoji="1" lang="ja-JP" altLang="en-US" smtClean="0"/>
              <a:t>5</a:t>
            </a:fld>
            <a:endParaRPr kumimoji="1" lang="ja-JP" altLang="en-US"/>
          </a:p>
        </p:txBody>
      </p:sp>
      <p:pic>
        <p:nvPicPr>
          <p:cNvPr id="6" name="図 5">
            <a:extLst>
              <a:ext uri="{FF2B5EF4-FFF2-40B4-BE49-F238E27FC236}">
                <a16:creationId xmlns:a16="http://schemas.microsoft.com/office/drawing/2014/main" id="{01098941-554E-4EA5-9193-2B9DFE0DFACE}"/>
              </a:ext>
            </a:extLst>
          </p:cNvPr>
          <p:cNvPicPr>
            <a:picLocks noChangeAspect="1"/>
          </p:cNvPicPr>
          <p:nvPr/>
        </p:nvPicPr>
        <p:blipFill>
          <a:blip r:embed="rId2"/>
          <a:stretch>
            <a:fillRect/>
          </a:stretch>
        </p:blipFill>
        <p:spPr>
          <a:xfrm>
            <a:off x="150017" y="644893"/>
            <a:ext cx="8197404" cy="6101883"/>
          </a:xfrm>
          <a:prstGeom prst="rect">
            <a:avLst/>
          </a:prstGeom>
        </p:spPr>
      </p:pic>
      <p:sp>
        <p:nvSpPr>
          <p:cNvPr id="7" name="正方形/長方形 6">
            <a:extLst>
              <a:ext uri="{FF2B5EF4-FFF2-40B4-BE49-F238E27FC236}">
                <a16:creationId xmlns:a16="http://schemas.microsoft.com/office/drawing/2014/main" id="{B69D19DB-C469-48B2-ACB2-8B2AA9E833AD}"/>
              </a:ext>
            </a:extLst>
          </p:cNvPr>
          <p:cNvSpPr/>
          <p:nvPr/>
        </p:nvSpPr>
        <p:spPr>
          <a:xfrm>
            <a:off x="83955" y="812800"/>
            <a:ext cx="8263466" cy="2973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B4FD276-833C-43D6-8534-E115E9E439C7}"/>
              </a:ext>
            </a:extLst>
          </p:cNvPr>
          <p:cNvSpPr txBox="1"/>
          <p:nvPr/>
        </p:nvSpPr>
        <p:spPr>
          <a:xfrm>
            <a:off x="3559314" y="409960"/>
            <a:ext cx="1415772"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メニュー</a:t>
            </a:r>
          </a:p>
        </p:txBody>
      </p:sp>
      <p:sp>
        <p:nvSpPr>
          <p:cNvPr id="9" name="正方形/長方形 8">
            <a:extLst>
              <a:ext uri="{FF2B5EF4-FFF2-40B4-BE49-F238E27FC236}">
                <a16:creationId xmlns:a16="http://schemas.microsoft.com/office/drawing/2014/main" id="{C4A48D13-8F65-4FAE-B4AB-CE5D51F7F9B2}"/>
              </a:ext>
            </a:extLst>
          </p:cNvPr>
          <p:cNvSpPr/>
          <p:nvPr/>
        </p:nvSpPr>
        <p:spPr>
          <a:xfrm>
            <a:off x="83955" y="1137167"/>
            <a:ext cx="6806246" cy="49806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D603862-708A-47B7-8D34-F58FFC340E6F}"/>
              </a:ext>
            </a:extLst>
          </p:cNvPr>
          <p:cNvSpPr txBox="1"/>
          <p:nvPr/>
        </p:nvSpPr>
        <p:spPr>
          <a:xfrm>
            <a:off x="2340816" y="2501399"/>
            <a:ext cx="2582758"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３</a:t>
            </a:r>
            <a:r>
              <a:rPr kumimoji="1" lang="en-US" altLang="ja-JP" sz="2400" b="1" dirty="0">
                <a:solidFill>
                  <a:srgbClr val="FF0000"/>
                </a:solidFill>
                <a:latin typeface="メイリオ" panose="020B0604030504040204" pitchFamily="50" charset="-128"/>
                <a:ea typeface="メイリオ" panose="020B0604030504040204" pitchFamily="50" charset="-128"/>
              </a:rPr>
              <a:t>D</a:t>
            </a:r>
            <a:r>
              <a:rPr kumimoji="1" lang="ja-JP" altLang="en-US" sz="2400" b="1" dirty="0">
                <a:solidFill>
                  <a:srgbClr val="FF0000"/>
                </a:solidFill>
                <a:latin typeface="メイリオ" panose="020B0604030504040204" pitchFamily="50" charset="-128"/>
                <a:ea typeface="メイリオ" panose="020B0604030504040204" pitchFamily="50" charset="-128"/>
              </a:rPr>
              <a:t>ビューポート</a:t>
            </a:r>
          </a:p>
        </p:txBody>
      </p:sp>
      <p:sp>
        <p:nvSpPr>
          <p:cNvPr id="11" name="正方形/長方形 10">
            <a:extLst>
              <a:ext uri="{FF2B5EF4-FFF2-40B4-BE49-F238E27FC236}">
                <a16:creationId xmlns:a16="http://schemas.microsoft.com/office/drawing/2014/main" id="{8D35D7E2-D329-40ED-9E00-B4C34235A72D}"/>
              </a:ext>
            </a:extLst>
          </p:cNvPr>
          <p:cNvSpPr/>
          <p:nvPr/>
        </p:nvSpPr>
        <p:spPr>
          <a:xfrm>
            <a:off x="6956263" y="1114759"/>
            <a:ext cx="1391158" cy="16770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C19A45F6-1F0F-44C6-A2B3-71A6CA322B42}"/>
              </a:ext>
            </a:extLst>
          </p:cNvPr>
          <p:cNvSpPr/>
          <p:nvPr/>
        </p:nvSpPr>
        <p:spPr>
          <a:xfrm>
            <a:off x="6956263" y="2898054"/>
            <a:ext cx="1391158" cy="36508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F56BD55-8EA4-4333-8FD5-ADCE098914BE}"/>
              </a:ext>
            </a:extLst>
          </p:cNvPr>
          <p:cNvSpPr txBox="1"/>
          <p:nvPr/>
        </p:nvSpPr>
        <p:spPr>
          <a:xfrm>
            <a:off x="6885071" y="2263820"/>
            <a:ext cx="2339102"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アウトライナー</a:t>
            </a:r>
          </a:p>
        </p:txBody>
      </p:sp>
      <p:sp>
        <p:nvSpPr>
          <p:cNvPr id="14" name="テキスト ボックス 13">
            <a:extLst>
              <a:ext uri="{FF2B5EF4-FFF2-40B4-BE49-F238E27FC236}">
                <a16:creationId xmlns:a16="http://schemas.microsoft.com/office/drawing/2014/main" id="{04B11610-0F8B-4801-8290-E5230FDE8C5B}"/>
              </a:ext>
            </a:extLst>
          </p:cNvPr>
          <p:cNvSpPr txBox="1"/>
          <p:nvPr/>
        </p:nvSpPr>
        <p:spPr>
          <a:xfrm>
            <a:off x="6885071" y="4869645"/>
            <a:ext cx="172354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プロパティ</a:t>
            </a:r>
          </a:p>
        </p:txBody>
      </p:sp>
      <p:sp>
        <p:nvSpPr>
          <p:cNvPr id="16" name="正方形/長方形 15">
            <a:extLst>
              <a:ext uri="{FF2B5EF4-FFF2-40B4-BE49-F238E27FC236}">
                <a16:creationId xmlns:a16="http://schemas.microsoft.com/office/drawing/2014/main" id="{1CD6DA0B-FAA5-4050-AB78-D66771D069B1}"/>
              </a:ext>
            </a:extLst>
          </p:cNvPr>
          <p:cNvSpPr/>
          <p:nvPr/>
        </p:nvSpPr>
        <p:spPr>
          <a:xfrm>
            <a:off x="83955" y="6144759"/>
            <a:ext cx="6806246" cy="5767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3215F56-5E2E-439E-8E84-595B8B0D9D49}"/>
              </a:ext>
            </a:extLst>
          </p:cNvPr>
          <p:cNvSpPr txBox="1"/>
          <p:nvPr/>
        </p:nvSpPr>
        <p:spPr>
          <a:xfrm>
            <a:off x="2332230" y="6312086"/>
            <a:ext cx="2031325"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タイムライン</a:t>
            </a:r>
          </a:p>
        </p:txBody>
      </p:sp>
    </p:spTree>
    <p:extLst>
      <p:ext uri="{BB962C8B-B14F-4D97-AF65-F5344CB8AC3E}">
        <p14:creationId xmlns:p14="http://schemas.microsoft.com/office/powerpoint/2010/main" val="2214905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11C43-D548-4612-B868-E41C17E6BB5F}"/>
              </a:ext>
            </a:extLst>
          </p:cNvPr>
          <p:cNvSpPr>
            <a:spLocks noGrp="1"/>
          </p:cNvSpPr>
          <p:nvPr>
            <p:ph type="title"/>
          </p:nvPr>
        </p:nvSpPr>
        <p:spPr/>
        <p:txBody>
          <a:bodyPr>
            <a:normAutofit fontScale="90000"/>
          </a:bodyPr>
          <a:lstStyle/>
          <a:p>
            <a:r>
              <a:rPr kumimoji="1" lang="en-US" altLang="ja-JP" dirty="0"/>
              <a:t>Blender </a:t>
            </a:r>
            <a:r>
              <a:rPr kumimoji="1" lang="ja-JP" altLang="en-US" dirty="0"/>
              <a:t>の画面</a:t>
            </a:r>
          </a:p>
        </p:txBody>
      </p:sp>
      <p:sp>
        <p:nvSpPr>
          <p:cNvPr id="4" name="スライド番号プレースホルダー 3">
            <a:extLst>
              <a:ext uri="{FF2B5EF4-FFF2-40B4-BE49-F238E27FC236}">
                <a16:creationId xmlns:a16="http://schemas.microsoft.com/office/drawing/2014/main" id="{2B91A6B0-220A-40C2-B6B2-B1F77A0348A8}"/>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pic>
        <p:nvPicPr>
          <p:cNvPr id="5" name="図 4">
            <a:extLst>
              <a:ext uri="{FF2B5EF4-FFF2-40B4-BE49-F238E27FC236}">
                <a16:creationId xmlns:a16="http://schemas.microsoft.com/office/drawing/2014/main" id="{9D34D531-1AA3-4275-BF06-8A5A69D72A8E}"/>
              </a:ext>
            </a:extLst>
          </p:cNvPr>
          <p:cNvPicPr>
            <a:picLocks noChangeAspect="1"/>
          </p:cNvPicPr>
          <p:nvPr/>
        </p:nvPicPr>
        <p:blipFill>
          <a:blip r:embed="rId2"/>
          <a:stretch>
            <a:fillRect/>
          </a:stretch>
        </p:blipFill>
        <p:spPr>
          <a:xfrm>
            <a:off x="495434" y="634671"/>
            <a:ext cx="8114029" cy="6048301"/>
          </a:xfrm>
          <a:prstGeom prst="rect">
            <a:avLst/>
          </a:prstGeom>
        </p:spPr>
      </p:pic>
      <p:sp>
        <p:nvSpPr>
          <p:cNvPr id="6" name="正方形/長方形 5">
            <a:extLst>
              <a:ext uri="{FF2B5EF4-FFF2-40B4-BE49-F238E27FC236}">
                <a16:creationId xmlns:a16="http://schemas.microsoft.com/office/drawing/2014/main" id="{34370C75-59A0-4447-A86D-5DDBDA99A58E}"/>
              </a:ext>
            </a:extLst>
          </p:cNvPr>
          <p:cNvSpPr/>
          <p:nvPr/>
        </p:nvSpPr>
        <p:spPr>
          <a:xfrm>
            <a:off x="420715" y="1038181"/>
            <a:ext cx="8263466" cy="2973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E285859-413F-4111-BD16-368F4B05076B}"/>
              </a:ext>
            </a:extLst>
          </p:cNvPr>
          <p:cNvSpPr/>
          <p:nvPr/>
        </p:nvSpPr>
        <p:spPr>
          <a:xfrm>
            <a:off x="880534" y="1079241"/>
            <a:ext cx="916069" cy="189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A545DCA-9FCC-4EA4-8E57-7C7AF2CF8990}"/>
              </a:ext>
            </a:extLst>
          </p:cNvPr>
          <p:cNvSpPr/>
          <p:nvPr/>
        </p:nvSpPr>
        <p:spPr>
          <a:xfrm>
            <a:off x="495434" y="1376632"/>
            <a:ext cx="457603" cy="24419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464FC5E-8765-4CB2-99B9-C01C71FEBB68}"/>
              </a:ext>
            </a:extLst>
          </p:cNvPr>
          <p:cNvSpPr/>
          <p:nvPr/>
        </p:nvSpPr>
        <p:spPr>
          <a:xfrm>
            <a:off x="1567801" y="2987668"/>
            <a:ext cx="1078807" cy="927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F5C4FA4-9C73-42E6-82F3-66AE8B492810}"/>
              </a:ext>
            </a:extLst>
          </p:cNvPr>
          <p:cNvSpPr/>
          <p:nvPr/>
        </p:nvSpPr>
        <p:spPr>
          <a:xfrm>
            <a:off x="3261372" y="3136952"/>
            <a:ext cx="1078807" cy="927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F1CFC71-43F0-4299-BE96-24F23F3AF763}"/>
              </a:ext>
            </a:extLst>
          </p:cNvPr>
          <p:cNvSpPr/>
          <p:nvPr/>
        </p:nvSpPr>
        <p:spPr>
          <a:xfrm>
            <a:off x="4401151" y="1910364"/>
            <a:ext cx="769717" cy="5688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2F1521C-9907-436C-AE47-4DFC3FB5AD25}"/>
              </a:ext>
            </a:extLst>
          </p:cNvPr>
          <p:cNvSpPr/>
          <p:nvPr/>
        </p:nvSpPr>
        <p:spPr>
          <a:xfrm>
            <a:off x="5258466" y="1374448"/>
            <a:ext cx="1258244" cy="2973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5E2F5DD-80E8-48D3-B5A5-EAC61833A631}"/>
              </a:ext>
            </a:extLst>
          </p:cNvPr>
          <p:cNvSpPr/>
          <p:nvPr/>
        </p:nvSpPr>
        <p:spPr>
          <a:xfrm>
            <a:off x="6444192" y="1427608"/>
            <a:ext cx="769717" cy="703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A7603A8-9298-4630-A37A-B040C303EBFB}"/>
              </a:ext>
            </a:extLst>
          </p:cNvPr>
          <p:cNvSpPr txBox="1"/>
          <p:nvPr/>
        </p:nvSpPr>
        <p:spPr>
          <a:xfrm>
            <a:off x="3786181" y="573695"/>
            <a:ext cx="1107996"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ヘッダ</a:t>
            </a:r>
          </a:p>
        </p:txBody>
      </p:sp>
      <p:sp>
        <p:nvSpPr>
          <p:cNvPr id="15" name="テキスト ボックス 14">
            <a:extLst>
              <a:ext uri="{FF2B5EF4-FFF2-40B4-BE49-F238E27FC236}">
                <a16:creationId xmlns:a16="http://schemas.microsoft.com/office/drawing/2014/main" id="{5970EAE6-DE52-438F-81ED-BCC9EA20AA2B}"/>
              </a:ext>
            </a:extLst>
          </p:cNvPr>
          <p:cNvSpPr txBox="1"/>
          <p:nvPr/>
        </p:nvSpPr>
        <p:spPr>
          <a:xfrm>
            <a:off x="1070912" y="1292311"/>
            <a:ext cx="1107996"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モード</a:t>
            </a:r>
          </a:p>
        </p:txBody>
      </p:sp>
      <p:sp>
        <p:nvSpPr>
          <p:cNvPr id="16" name="テキスト ボックス 15">
            <a:extLst>
              <a:ext uri="{FF2B5EF4-FFF2-40B4-BE49-F238E27FC236}">
                <a16:creationId xmlns:a16="http://schemas.microsoft.com/office/drawing/2014/main" id="{25F3732A-AC93-4384-821A-588FE824C331}"/>
              </a:ext>
            </a:extLst>
          </p:cNvPr>
          <p:cNvSpPr txBox="1"/>
          <p:nvPr/>
        </p:nvSpPr>
        <p:spPr>
          <a:xfrm>
            <a:off x="953037" y="2296181"/>
            <a:ext cx="172354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ツールバー</a:t>
            </a:r>
          </a:p>
        </p:txBody>
      </p:sp>
      <p:sp>
        <p:nvSpPr>
          <p:cNvPr id="17" name="テキスト ボックス 16">
            <a:extLst>
              <a:ext uri="{FF2B5EF4-FFF2-40B4-BE49-F238E27FC236}">
                <a16:creationId xmlns:a16="http://schemas.microsoft.com/office/drawing/2014/main" id="{21E324E4-E921-4E52-97A2-783498383D61}"/>
              </a:ext>
            </a:extLst>
          </p:cNvPr>
          <p:cNvSpPr txBox="1"/>
          <p:nvPr/>
        </p:nvSpPr>
        <p:spPr>
          <a:xfrm>
            <a:off x="1549123" y="3976153"/>
            <a:ext cx="1107996"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カメラ</a:t>
            </a:r>
          </a:p>
        </p:txBody>
      </p:sp>
      <p:sp>
        <p:nvSpPr>
          <p:cNvPr id="18" name="テキスト ボックス 17">
            <a:extLst>
              <a:ext uri="{FF2B5EF4-FFF2-40B4-BE49-F238E27FC236}">
                <a16:creationId xmlns:a16="http://schemas.microsoft.com/office/drawing/2014/main" id="{187D928A-16B3-43D0-AA9C-CEF59DA60A61}"/>
              </a:ext>
            </a:extLst>
          </p:cNvPr>
          <p:cNvSpPr txBox="1"/>
          <p:nvPr/>
        </p:nvSpPr>
        <p:spPr>
          <a:xfrm>
            <a:off x="3386071" y="4125437"/>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立体</a:t>
            </a:r>
          </a:p>
        </p:txBody>
      </p:sp>
      <p:sp>
        <p:nvSpPr>
          <p:cNvPr id="19" name="テキスト ボックス 18">
            <a:extLst>
              <a:ext uri="{FF2B5EF4-FFF2-40B4-BE49-F238E27FC236}">
                <a16:creationId xmlns:a16="http://schemas.microsoft.com/office/drawing/2014/main" id="{354BF614-ADF8-4676-8899-97F7A6CBCD18}"/>
              </a:ext>
            </a:extLst>
          </p:cNvPr>
          <p:cNvSpPr txBox="1"/>
          <p:nvPr/>
        </p:nvSpPr>
        <p:spPr>
          <a:xfrm>
            <a:off x="4232011" y="2522164"/>
            <a:ext cx="1107996"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ライト</a:t>
            </a:r>
          </a:p>
        </p:txBody>
      </p:sp>
      <p:sp>
        <p:nvSpPr>
          <p:cNvPr id="20" name="テキスト ボックス 19">
            <a:extLst>
              <a:ext uri="{FF2B5EF4-FFF2-40B4-BE49-F238E27FC236}">
                <a16:creationId xmlns:a16="http://schemas.microsoft.com/office/drawing/2014/main" id="{AEBB8271-3D54-4B13-8017-C2EB5313EFF3}"/>
              </a:ext>
            </a:extLst>
          </p:cNvPr>
          <p:cNvSpPr txBox="1"/>
          <p:nvPr/>
        </p:nvSpPr>
        <p:spPr>
          <a:xfrm>
            <a:off x="5755203" y="2184644"/>
            <a:ext cx="2646878" cy="830997"/>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インタラクティブ</a:t>
            </a:r>
            <a:endParaRPr kumimoji="1" lang="en-US" altLang="ja-JP" sz="2400" b="1" dirty="0">
              <a:solidFill>
                <a:srgbClr val="FF0000"/>
              </a:solidFill>
              <a:latin typeface="メイリオ" panose="020B0604030504040204" pitchFamily="50" charset="-128"/>
              <a:ea typeface="メイリオ" panose="020B0604030504040204" pitchFamily="50" charset="-128"/>
            </a:endParaRPr>
          </a:p>
          <a:p>
            <a:r>
              <a:rPr kumimoji="1" lang="ja-JP" altLang="en-US" sz="2400" b="1" dirty="0">
                <a:solidFill>
                  <a:srgbClr val="FF0000"/>
                </a:solidFill>
                <a:latin typeface="メイリオ" panose="020B0604030504040204" pitchFamily="50" charset="-128"/>
                <a:ea typeface="メイリオ" panose="020B0604030504040204" pitchFamily="50" charset="-128"/>
              </a:rPr>
              <a:t>ナビゲーション</a:t>
            </a:r>
          </a:p>
        </p:txBody>
      </p:sp>
      <p:sp>
        <p:nvSpPr>
          <p:cNvPr id="21" name="テキスト ボックス 20">
            <a:extLst>
              <a:ext uri="{FF2B5EF4-FFF2-40B4-BE49-F238E27FC236}">
                <a16:creationId xmlns:a16="http://schemas.microsoft.com/office/drawing/2014/main" id="{25132C6D-7D35-40CF-A77C-ECE9D87D7F01}"/>
              </a:ext>
            </a:extLst>
          </p:cNvPr>
          <p:cNvSpPr txBox="1"/>
          <p:nvPr/>
        </p:nvSpPr>
        <p:spPr>
          <a:xfrm>
            <a:off x="3338381" y="1330036"/>
            <a:ext cx="1980029" cy="707886"/>
          </a:xfrm>
          <a:prstGeom prst="rect">
            <a:avLst/>
          </a:prstGeom>
          <a:noFill/>
        </p:spPr>
        <p:txBody>
          <a:bodyPr wrap="none" rtlCol="0">
            <a:spAutoFit/>
          </a:bodyPr>
          <a:lstStyle/>
          <a:p>
            <a:r>
              <a:rPr kumimoji="1" lang="ja-JP" altLang="en-US" sz="2000" b="1" dirty="0">
                <a:solidFill>
                  <a:srgbClr val="FF0000"/>
                </a:solidFill>
                <a:latin typeface="メイリオ" panose="020B0604030504040204" pitchFamily="50" charset="-128"/>
                <a:ea typeface="メイリオ" panose="020B0604030504040204" pitchFamily="50" charset="-128"/>
              </a:rPr>
              <a:t>ナビゲーション</a:t>
            </a:r>
            <a:endParaRPr kumimoji="1" lang="en-US" altLang="ja-JP" sz="2000" b="1" dirty="0">
              <a:solidFill>
                <a:srgbClr val="FF0000"/>
              </a:solidFill>
              <a:latin typeface="メイリオ" panose="020B0604030504040204" pitchFamily="50" charset="-128"/>
              <a:ea typeface="メイリオ" panose="020B0604030504040204" pitchFamily="50" charset="-128"/>
            </a:endParaRPr>
          </a:p>
          <a:p>
            <a:r>
              <a:rPr kumimoji="1" lang="ja-JP" altLang="en-US" sz="2000" b="1" dirty="0">
                <a:solidFill>
                  <a:srgbClr val="FF0000"/>
                </a:solidFill>
                <a:latin typeface="メイリオ" panose="020B0604030504040204" pitchFamily="50" charset="-128"/>
                <a:ea typeface="メイリオ" panose="020B0604030504040204" pitchFamily="50" charset="-128"/>
              </a:rPr>
              <a:t>コントロール</a:t>
            </a:r>
          </a:p>
        </p:txBody>
      </p:sp>
    </p:spTree>
    <p:extLst>
      <p:ext uri="{BB962C8B-B14F-4D97-AF65-F5344CB8AC3E}">
        <p14:creationId xmlns:p14="http://schemas.microsoft.com/office/powerpoint/2010/main" val="225104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1CC5E8-FEFD-476B-BD66-705FE0FBD60B}"/>
              </a:ext>
            </a:extLst>
          </p:cNvPr>
          <p:cNvSpPr>
            <a:spLocks noGrp="1"/>
          </p:cNvSpPr>
          <p:nvPr>
            <p:ph type="title"/>
          </p:nvPr>
        </p:nvSpPr>
        <p:spPr/>
        <p:txBody>
          <a:bodyPr>
            <a:normAutofit fontScale="90000"/>
          </a:bodyPr>
          <a:lstStyle/>
          <a:p>
            <a:r>
              <a:rPr kumimoji="1" lang="en-US" altLang="ja-JP" dirty="0"/>
              <a:t>Blender </a:t>
            </a:r>
            <a:r>
              <a:rPr kumimoji="1" lang="ja-JP" altLang="en-US" dirty="0"/>
              <a:t>の画面</a:t>
            </a:r>
          </a:p>
        </p:txBody>
      </p:sp>
      <p:sp>
        <p:nvSpPr>
          <p:cNvPr id="4" name="スライド番号プレースホルダー 3">
            <a:extLst>
              <a:ext uri="{FF2B5EF4-FFF2-40B4-BE49-F238E27FC236}">
                <a16:creationId xmlns:a16="http://schemas.microsoft.com/office/drawing/2014/main" id="{F28A5CB3-EAF1-42AE-B428-D04E012C784E}"/>
              </a:ext>
            </a:extLst>
          </p:cNvPr>
          <p:cNvSpPr>
            <a:spLocks noGrp="1"/>
          </p:cNvSpPr>
          <p:nvPr>
            <p:ph type="sldNum" sz="quarter" idx="12"/>
          </p:nvPr>
        </p:nvSpPr>
        <p:spPr/>
        <p:txBody>
          <a:bodyPr/>
          <a:lstStyle/>
          <a:p>
            <a:fld id="{E205D82C-95A1-431E-8E38-AA614A14CDCF}" type="slidenum">
              <a:rPr kumimoji="1" lang="ja-JP" altLang="en-US" smtClean="0"/>
              <a:t>7</a:t>
            </a:fld>
            <a:endParaRPr kumimoji="1" lang="ja-JP" altLang="en-US"/>
          </a:p>
        </p:txBody>
      </p:sp>
      <p:pic>
        <p:nvPicPr>
          <p:cNvPr id="5" name="図 4">
            <a:extLst>
              <a:ext uri="{FF2B5EF4-FFF2-40B4-BE49-F238E27FC236}">
                <a16:creationId xmlns:a16="http://schemas.microsoft.com/office/drawing/2014/main" id="{D6B92871-4B9C-461E-B17B-BB8A11E9B22A}"/>
              </a:ext>
            </a:extLst>
          </p:cNvPr>
          <p:cNvPicPr>
            <a:picLocks noChangeAspect="1"/>
          </p:cNvPicPr>
          <p:nvPr/>
        </p:nvPicPr>
        <p:blipFill>
          <a:blip r:embed="rId2"/>
          <a:stretch>
            <a:fillRect/>
          </a:stretch>
        </p:blipFill>
        <p:spPr>
          <a:xfrm>
            <a:off x="434094" y="661324"/>
            <a:ext cx="8014167" cy="5983961"/>
          </a:xfrm>
          <a:prstGeom prst="rect">
            <a:avLst/>
          </a:prstGeom>
        </p:spPr>
      </p:pic>
      <p:sp>
        <p:nvSpPr>
          <p:cNvPr id="6" name="正方形/長方形 5">
            <a:extLst>
              <a:ext uri="{FF2B5EF4-FFF2-40B4-BE49-F238E27FC236}">
                <a16:creationId xmlns:a16="http://schemas.microsoft.com/office/drawing/2014/main" id="{DC5B7DCA-627A-49A3-BE6D-F9172DA44127}"/>
              </a:ext>
            </a:extLst>
          </p:cNvPr>
          <p:cNvSpPr/>
          <p:nvPr/>
        </p:nvSpPr>
        <p:spPr>
          <a:xfrm>
            <a:off x="5177159" y="1333420"/>
            <a:ext cx="1707912" cy="32187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FA7008B-A22E-4094-A99F-D3857A1DCC05}"/>
              </a:ext>
            </a:extLst>
          </p:cNvPr>
          <p:cNvSpPr txBox="1"/>
          <p:nvPr/>
        </p:nvSpPr>
        <p:spPr>
          <a:xfrm>
            <a:off x="5090813" y="4669090"/>
            <a:ext cx="172354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サイドバー</a:t>
            </a:r>
          </a:p>
        </p:txBody>
      </p:sp>
      <p:sp>
        <p:nvSpPr>
          <p:cNvPr id="8" name="テキスト ボックス 7">
            <a:extLst>
              <a:ext uri="{FF2B5EF4-FFF2-40B4-BE49-F238E27FC236}">
                <a16:creationId xmlns:a16="http://schemas.microsoft.com/office/drawing/2014/main" id="{5C5EE044-83BC-461F-B92F-384255C01B61}"/>
              </a:ext>
            </a:extLst>
          </p:cNvPr>
          <p:cNvSpPr txBox="1"/>
          <p:nvPr/>
        </p:nvSpPr>
        <p:spPr>
          <a:xfrm>
            <a:off x="4650785" y="5147186"/>
            <a:ext cx="2749471" cy="830997"/>
          </a:xfrm>
          <a:prstGeom prst="rect">
            <a:avLst/>
          </a:prstGeom>
          <a:noFill/>
        </p:spPr>
        <p:txBody>
          <a:bodyPr wrap="none" rtlCol="0">
            <a:spAutoFit/>
          </a:bodyPr>
          <a:lstStyle/>
          <a:p>
            <a:r>
              <a:rPr kumimoji="1" lang="en-US" altLang="ja-JP" sz="2400" b="1" dirty="0">
                <a:solidFill>
                  <a:srgbClr val="FF0000"/>
                </a:solidFill>
                <a:latin typeface="メイリオ" panose="020B0604030504040204" pitchFamily="50" charset="-128"/>
                <a:ea typeface="メイリオ" panose="020B0604030504040204" pitchFamily="50" charset="-128"/>
              </a:rPr>
              <a:t>※ </a:t>
            </a:r>
            <a:r>
              <a:rPr kumimoji="1" lang="ja-JP" altLang="en-US" sz="2400" b="1" dirty="0">
                <a:solidFill>
                  <a:srgbClr val="FF0000"/>
                </a:solidFill>
                <a:latin typeface="メイリオ" panose="020B0604030504040204" pitchFamily="50" charset="-128"/>
                <a:ea typeface="メイリオ" panose="020B0604030504040204" pitchFamily="50" charset="-128"/>
              </a:rPr>
              <a:t>表示，非表示は</a:t>
            </a:r>
            <a:endParaRPr kumimoji="1" lang="en-US" altLang="ja-JP" sz="2400" b="1" dirty="0">
              <a:solidFill>
                <a:srgbClr val="FF0000"/>
              </a:solidFill>
              <a:latin typeface="メイリオ" panose="020B0604030504040204" pitchFamily="50" charset="-128"/>
              <a:ea typeface="メイリオ" panose="020B0604030504040204" pitchFamily="50" charset="-128"/>
            </a:endParaRPr>
          </a:p>
          <a:p>
            <a:r>
              <a:rPr kumimoji="1" lang="en-US" altLang="ja-JP" sz="2400" b="1" dirty="0">
                <a:solidFill>
                  <a:srgbClr val="FF0000"/>
                </a:solidFill>
                <a:latin typeface="メイリオ" panose="020B0604030504040204" pitchFamily="50" charset="-128"/>
                <a:ea typeface="メイリオ" panose="020B0604030504040204" pitchFamily="50" charset="-128"/>
              </a:rPr>
              <a:t>N </a:t>
            </a:r>
            <a:r>
              <a:rPr kumimoji="1" lang="ja-JP" altLang="en-US" sz="2400" b="1" dirty="0">
                <a:solidFill>
                  <a:srgbClr val="FF0000"/>
                </a:solidFill>
                <a:latin typeface="メイリオ" panose="020B0604030504040204" pitchFamily="50" charset="-128"/>
                <a:ea typeface="メイリオ" panose="020B0604030504040204" pitchFamily="50" charset="-128"/>
              </a:rPr>
              <a:t>キー</a:t>
            </a:r>
          </a:p>
        </p:txBody>
      </p:sp>
    </p:spTree>
    <p:extLst>
      <p:ext uri="{BB962C8B-B14F-4D97-AF65-F5344CB8AC3E}">
        <p14:creationId xmlns:p14="http://schemas.microsoft.com/office/powerpoint/2010/main" val="396368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ED9A629-D6BF-4670-B4BC-DA86DB759226}"/>
              </a:ext>
            </a:extLst>
          </p:cNvPr>
          <p:cNvPicPr>
            <a:picLocks noChangeAspect="1"/>
          </p:cNvPicPr>
          <p:nvPr/>
        </p:nvPicPr>
        <p:blipFill>
          <a:blip r:embed="rId2"/>
          <a:stretch>
            <a:fillRect/>
          </a:stretch>
        </p:blipFill>
        <p:spPr>
          <a:xfrm>
            <a:off x="93086" y="872016"/>
            <a:ext cx="4214705" cy="3133314"/>
          </a:xfrm>
          <a:prstGeom prst="rect">
            <a:avLst/>
          </a:prstGeom>
        </p:spPr>
      </p:pic>
      <p:pic>
        <p:nvPicPr>
          <p:cNvPr id="11" name="図 10" descr="モニター, 屋内, 道路, コンピュータ が含まれている画像&#10;&#10;自動的に生成された説明">
            <a:extLst>
              <a:ext uri="{FF2B5EF4-FFF2-40B4-BE49-F238E27FC236}">
                <a16:creationId xmlns:a16="http://schemas.microsoft.com/office/drawing/2014/main" id="{EDC54D20-CCDC-46BB-918E-A72AB72570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773" y="881193"/>
            <a:ext cx="4580092" cy="3761642"/>
          </a:xfrm>
          <a:prstGeom prst="rect">
            <a:avLst/>
          </a:prstGeom>
        </p:spPr>
      </p:pic>
      <p:sp>
        <p:nvSpPr>
          <p:cNvPr id="2" name="タイトル 1"/>
          <p:cNvSpPr>
            <a:spLocks noGrp="1"/>
          </p:cNvSpPr>
          <p:nvPr>
            <p:ph type="title"/>
          </p:nvPr>
        </p:nvSpPr>
        <p:spPr/>
        <p:txBody>
          <a:bodyPr>
            <a:noAutofit/>
          </a:bodyPr>
          <a:lstStyle/>
          <a:p>
            <a:r>
              <a:rPr lang="en-US" altLang="ja-JP"/>
              <a:t>Blender </a:t>
            </a:r>
            <a:r>
              <a:rPr lang="ja-JP" altLang="en-US"/>
              <a:t>の </a:t>
            </a:r>
            <a:r>
              <a:rPr lang="en-US" altLang="ja-JP"/>
              <a:t>3D </a:t>
            </a:r>
            <a:r>
              <a:rPr lang="ja-JP" altLang="en-US"/>
              <a:t>ビュー</a:t>
            </a:r>
            <a:endParaRPr lang="ja-JP" altLang="en-US" dirty="0"/>
          </a:p>
        </p:txBody>
      </p:sp>
      <p:sp>
        <p:nvSpPr>
          <p:cNvPr id="3" name="スライド番号プレースホルダー 2"/>
          <p:cNvSpPr>
            <a:spLocks noGrp="1"/>
          </p:cNvSpPr>
          <p:nvPr>
            <p:ph type="sldNum" sz="quarter" idx="12"/>
          </p:nvPr>
        </p:nvSpPr>
        <p:spPr/>
        <p:txBody>
          <a:bodyPr>
            <a:noAutofit/>
          </a:bodyPr>
          <a:lstStyle/>
          <a:p>
            <a:fld id="{E95511BE-CF03-41D0-A7E3-1B9E7E65EB5E}" type="slidenum">
              <a:rPr lang="en-US" altLang="ja-JP" smtClean="0"/>
              <a:pPr/>
              <a:t>8</a:t>
            </a:fld>
            <a:endParaRPr lang="en-US" altLang="ja-JP"/>
          </a:p>
        </p:txBody>
      </p:sp>
      <p:sp>
        <p:nvSpPr>
          <p:cNvPr id="7" name="AutoShape 6"/>
          <p:cNvSpPr>
            <a:spLocks noChangeArrowheads="1"/>
          </p:cNvSpPr>
          <p:nvPr/>
        </p:nvSpPr>
        <p:spPr bwMode="auto">
          <a:xfrm>
            <a:off x="246069" y="4283265"/>
            <a:ext cx="3952444" cy="2073085"/>
          </a:xfrm>
          <a:prstGeom prst="wedgeRectCallout">
            <a:avLst>
              <a:gd name="adj1" fmla="val -25101"/>
              <a:gd name="adj2" fmla="val -112114"/>
            </a:avLst>
          </a:prstGeom>
          <a:solidFill>
            <a:schemeClr val="accent1"/>
          </a:solidFill>
          <a:ln w="9525">
            <a:solidFill>
              <a:schemeClr val="tx1"/>
            </a:solidFill>
            <a:miter lim="800000"/>
            <a:headEnd/>
            <a:tailEnd/>
          </a:ln>
        </p:spPr>
        <p:txBody>
          <a:bodyPr>
            <a:no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ea typeface="メイリオ" panose="020B0604030504040204" pitchFamily="50" charset="-128"/>
              </a:rPr>
              <a:t>・テンキーによる視点操作</a:t>
            </a:r>
            <a:br>
              <a:rPr lang="ja-JP" altLang="en-US" sz="2000" dirty="0">
                <a:ea typeface="メイリオ" panose="020B0604030504040204" pitchFamily="50" charset="-128"/>
              </a:rPr>
            </a:br>
            <a:r>
              <a:rPr lang="ja-JP" altLang="en-US" sz="2000" dirty="0">
                <a:ea typeface="メイリオ" panose="020B0604030504040204" pitchFamily="50" charset="-128"/>
              </a:rPr>
              <a:t>・マウスホイールによるズーム</a:t>
            </a:r>
            <a:endParaRPr lang="en-US" altLang="ja-JP" sz="2000" dirty="0">
              <a:ea typeface="メイリオ" panose="020B0604030504040204" pitchFamily="50" charset="-128"/>
            </a:endParaRPr>
          </a:p>
          <a:p>
            <a:pPr eaLnBrk="1" hangingPunct="1"/>
            <a:r>
              <a:rPr lang="ja-JP" altLang="en-US" sz="2000" dirty="0">
                <a:ea typeface="メイリオ" panose="020B0604030504040204" pitchFamily="50" charset="-128"/>
              </a:rPr>
              <a:t>・マウス操作</a:t>
            </a:r>
            <a:endParaRPr lang="en-US" altLang="ja-JP" sz="2000" dirty="0">
              <a:ea typeface="メイリオ" panose="020B0604030504040204" pitchFamily="50" charset="-128"/>
            </a:endParaRPr>
          </a:p>
          <a:p>
            <a:pPr eaLnBrk="1" hangingPunct="1"/>
            <a:r>
              <a:rPr lang="ja-JP" altLang="en-US" sz="2000" dirty="0">
                <a:ea typeface="メイリオ" panose="020B0604030504040204" pitchFamily="50" charset="-128"/>
              </a:rPr>
              <a:t>・ナビゲーションコントロール，インタラクティブナビゲーションによる操作</a:t>
            </a:r>
          </a:p>
        </p:txBody>
      </p:sp>
      <p:sp>
        <p:nvSpPr>
          <p:cNvPr id="9" name="AutoShape 5"/>
          <p:cNvSpPr>
            <a:spLocks noChangeArrowheads="1"/>
          </p:cNvSpPr>
          <p:nvPr/>
        </p:nvSpPr>
        <p:spPr bwMode="auto">
          <a:xfrm>
            <a:off x="4552175" y="4869958"/>
            <a:ext cx="4298463" cy="1844415"/>
          </a:xfrm>
          <a:prstGeom prst="wedgeRectCallout">
            <a:avLst>
              <a:gd name="adj1" fmla="val 11844"/>
              <a:gd name="adj2" fmla="val -111910"/>
            </a:avLst>
          </a:prstGeom>
          <a:solidFill>
            <a:schemeClr val="accent1"/>
          </a:solidFill>
          <a:ln w="9525">
            <a:solidFill>
              <a:schemeClr val="tx1"/>
            </a:solidFill>
            <a:miter lim="800000"/>
            <a:headEnd/>
            <a:tailEnd/>
          </a:ln>
        </p:spPr>
        <p:txBody>
          <a:bodyPr>
            <a:no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ea typeface="メイリオ" panose="020B0604030504040204" pitchFamily="50" charset="-128"/>
              </a:rPr>
              <a:t>・画面分割</a:t>
            </a:r>
            <a:endParaRPr lang="en-US" altLang="ja-JP" sz="2000" dirty="0">
              <a:ea typeface="メイリオ" panose="020B0604030504040204" pitchFamily="50" charset="-128"/>
            </a:endParaRPr>
          </a:p>
          <a:p>
            <a:pPr eaLnBrk="1" hangingPunct="1"/>
            <a:r>
              <a:rPr lang="en-US" altLang="ja-JP" sz="2000" dirty="0">
                <a:ea typeface="メイリオ" panose="020B0604030504040204" pitchFamily="50" charset="-128"/>
              </a:rPr>
              <a:t>(3D </a:t>
            </a:r>
            <a:r>
              <a:rPr lang="ja-JP" altLang="en-US" sz="2000" dirty="0">
                <a:ea typeface="メイリオ" panose="020B0604030504040204" pitchFamily="50" charset="-128"/>
              </a:rPr>
              <a:t>ビューの画面端で</a:t>
            </a:r>
            <a:r>
              <a:rPr lang="en-US" altLang="ja-JP" sz="2000" dirty="0">
                <a:ea typeface="メイリオ" panose="020B0604030504040204" pitchFamily="50" charset="-128"/>
              </a:rPr>
              <a:t>Split Area)</a:t>
            </a:r>
          </a:p>
          <a:p>
            <a:pPr eaLnBrk="1" hangingPunct="1"/>
            <a:r>
              <a:rPr lang="ja-JP" altLang="en-US" sz="2000" dirty="0">
                <a:ea typeface="メイリオ" panose="020B0604030504040204" pitchFamily="50" charset="-128"/>
              </a:rPr>
              <a:t>・テンキーの </a:t>
            </a:r>
            <a:r>
              <a:rPr lang="en-US" altLang="ja-JP" sz="2000" dirty="0">
                <a:ea typeface="メイリオ" panose="020B0604030504040204" pitchFamily="50" charset="-128"/>
              </a:rPr>
              <a:t>1, 3, 7 </a:t>
            </a:r>
            <a:r>
              <a:rPr lang="ja-JP" altLang="en-US" sz="2000" dirty="0">
                <a:ea typeface="メイリオ" panose="020B0604030504040204" pitchFamily="50" charset="-128"/>
              </a:rPr>
              <a:t>で三面図</a:t>
            </a:r>
            <a:endParaRPr lang="en-US" altLang="ja-JP" sz="2000" dirty="0">
              <a:ea typeface="メイリオ" panose="020B0604030504040204" pitchFamily="50" charset="-128"/>
            </a:endParaRPr>
          </a:p>
          <a:p>
            <a:pPr eaLnBrk="1" hangingPunct="1"/>
            <a:r>
              <a:rPr lang="ja-JP" altLang="en-US" sz="2000" dirty="0"/>
              <a:t>・「</a:t>
            </a:r>
            <a:r>
              <a:rPr lang="ja-JP" altLang="en-US" sz="2000" b="1" dirty="0"/>
              <a:t>画面の４分割</a:t>
            </a:r>
            <a:r>
              <a:rPr lang="ja-JP" altLang="en-US" sz="2000" dirty="0"/>
              <a:t>」のモードへの切り替えは、</a:t>
            </a:r>
            <a:r>
              <a:rPr lang="en-US" altLang="ja-JP" sz="2000" dirty="0"/>
              <a:t>[CTRL] [ALT] </a:t>
            </a:r>
            <a:r>
              <a:rPr lang="en-US" altLang="ja-JP" sz="2000" b="1" dirty="0"/>
              <a:t>Q</a:t>
            </a:r>
            <a:r>
              <a:rPr lang="ja-JP" altLang="en-US" sz="2000" dirty="0"/>
              <a:t>（元に戻すのも同じ操作）</a:t>
            </a:r>
            <a:endParaRPr lang="en-US" altLang="ja-JP" sz="2000" dirty="0">
              <a:ea typeface="メイリオ" panose="020B0604030504040204" pitchFamily="50" charset="-128"/>
            </a:endParaRPr>
          </a:p>
        </p:txBody>
      </p:sp>
      <p:sp>
        <p:nvSpPr>
          <p:cNvPr id="13" name="正方形/長方形 12">
            <a:extLst>
              <a:ext uri="{FF2B5EF4-FFF2-40B4-BE49-F238E27FC236}">
                <a16:creationId xmlns:a16="http://schemas.microsoft.com/office/drawing/2014/main" id="{3E05A700-1D83-43E7-8DA2-523292135223}"/>
              </a:ext>
            </a:extLst>
          </p:cNvPr>
          <p:cNvSpPr/>
          <p:nvPr/>
        </p:nvSpPr>
        <p:spPr>
          <a:xfrm>
            <a:off x="2598979" y="1187704"/>
            <a:ext cx="987787" cy="4479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3880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1487" y="447070"/>
            <a:ext cx="8867328" cy="274042"/>
          </a:xfrm>
        </p:spPr>
        <p:txBody>
          <a:bodyPr>
            <a:normAutofit fontScale="90000"/>
          </a:bodyPr>
          <a:lstStyle/>
          <a:p>
            <a:r>
              <a:rPr kumimoji="1" lang="en-US" altLang="ja-JP" sz="3600" dirty="0"/>
              <a:t>Blender </a:t>
            </a:r>
            <a:r>
              <a:rPr kumimoji="1" lang="ja-JP" altLang="en-US" sz="3600" dirty="0"/>
              <a:t>の</a:t>
            </a:r>
            <a:br>
              <a:rPr kumimoji="1" lang="en-US" altLang="ja-JP" sz="3600" dirty="0"/>
            </a:br>
            <a:r>
              <a:rPr lang="ja-JP" altLang="en-US" sz="3600" dirty="0"/>
              <a:t>オブジェクトモードとエディットモード</a:t>
            </a:r>
            <a:endParaRPr kumimoji="1" lang="ja-JP" altLang="en-US" sz="3600" dirty="0"/>
          </a:p>
        </p:txBody>
      </p:sp>
      <p:sp>
        <p:nvSpPr>
          <p:cNvPr id="3" name="スライド番号プレースホルダー 2"/>
          <p:cNvSpPr>
            <a:spLocks noGrp="1"/>
          </p:cNvSpPr>
          <p:nvPr>
            <p:ph type="sldNum" sz="quarter" idx="12"/>
          </p:nvPr>
        </p:nvSpPr>
        <p:spPr/>
        <p:txBody>
          <a:bodyPr/>
          <a:lstStyle/>
          <a:p>
            <a:fld id="{E95511BE-CF03-41D0-A7E3-1B9E7E65EB5E}" type="slidenum">
              <a:rPr lang="en-US" altLang="ja-JP" smtClean="0"/>
              <a:pPr/>
              <a:t>9</a:t>
            </a:fld>
            <a:endParaRPr lang="en-US" altLang="ja-JP"/>
          </a:p>
        </p:txBody>
      </p:sp>
      <p:sp>
        <p:nvSpPr>
          <p:cNvPr id="4" name="テキスト ボックス 3"/>
          <p:cNvSpPr txBox="1"/>
          <p:nvPr/>
        </p:nvSpPr>
        <p:spPr>
          <a:xfrm>
            <a:off x="-96961" y="4509119"/>
            <a:ext cx="4606517" cy="923330"/>
          </a:xfrm>
          <a:prstGeom prst="rect">
            <a:avLst/>
          </a:prstGeom>
          <a:noFill/>
        </p:spPr>
        <p:txBody>
          <a:bodyPr wrap="none" rtlCol="0">
            <a:spAutoFit/>
          </a:bodyPr>
          <a:lstStyle/>
          <a:p>
            <a:pPr algn="ctr"/>
            <a:r>
              <a:rPr kumimoji="1" lang="ja-JP" altLang="en-US" b="1" u="sng" dirty="0">
                <a:latin typeface="Segoe UI" panose="020B0502040204020203" pitchFamily="34" charset="0"/>
                <a:ea typeface="メイリオ" panose="020B0604030504040204" pitchFamily="50" charset="-128"/>
                <a:cs typeface="Segoe UI" panose="020B0502040204020203" pitchFamily="34" charset="0"/>
              </a:rPr>
              <a:t>オブジェクトモード</a:t>
            </a:r>
            <a:endParaRPr kumimoji="1" lang="en-US" altLang="ja-JP" b="1" u="sng" dirty="0">
              <a:latin typeface="Segoe UI" panose="020B0502040204020203" pitchFamily="34" charset="0"/>
              <a:ea typeface="メイリオ" panose="020B0604030504040204" pitchFamily="50" charset="-128"/>
              <a:cs typeface="Segoe UI" panose="020B0502040204020203" pitchFamily="34" charset="0"/>
            </a:endParaRPr>
          </a:p>
          <a:p>
            <a:pPr algn="ctr"/>
            <a:r>
              <a:rPr lang="ja-JP" altLang="en-US" b="1" u="sng" dirty="0">
                <a:latin typeface="Segoe UI" panose="020B0502040204020203" pitchFamily="34" charset="0"/>
                <a:ea typeface="メイリオ" panose="020B0604030504040204" pitchFamily="50" charset="-128"/>
                <a:cs typeface="Segoe UI" panose="020B0502040204020203" pitchFamily="34" charset="0"/>
              </a:rPr>
              <a:t>オブジェクトの移動、回転、拡大・縮小</a:t>
            </a:r>
            <a:endParaRPr lang="en-US" altLang="ja-JP" b="1" u="sng" dirty="0">
              <a:latin typeface="Segoe UI" panose="020B0502040204020203" pitchFamily="34" charset="0"/>
              <a:ea typeface="メイリオ" panose="020B0604030504040204" pitchFamily="50" charset="-128"/>
              <a:cs typeface="Segoe UI" panose="020B0502040204020203" pitchFamily="34" charset="0"/>
            </a:endParaRPr>
          </a:p>
          <a:p>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　　</a:t>
            </a:r>
            <a:r>
              <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 </a:t>
            </a: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オブジェクトの選択</a:t>
            </a:r>
            <a:r>
              <a:rPr kumimoji="1" lang="ja-JP" altLang="en-US" dirty="0">
                <a:latin typeface="Segoe UI" panose="020B0502040204020203" pitchFamily="34" charset="0"/>
                <a:ea typeface="メイリオ" panose="020B0604030504040204" pitchFamily="50" charset="-128"/>
                <a:cs typeface="Segoe UI" panose="020B0502040204020203" pitchFamily="34" charset="0"/>
              </a:rPr>
              <a:t>は左クリック</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p:txBody>
      </p:sp>
      <p:sp>
        <p:nvSpPr>
          <p:cNvPr id="7" name="左右矢印 6"/>
          <p:cNvSpPr/>
          <p:nvPr/>
        </p:nvSpPr>
        <p:spPr>
          <a:xfrm>
            <a:off x="4029873" y="2737416"/>
            <a:ext cx="864096" cy="3552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854171" y="1778659"/>
            <a:ext cx="1338828" cy="923330"/>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モード</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切り替え</a:t>
            </a:r>
            <a:r>
              <a:rPr kumimoji="1" lang="ja-JP" altLang="en-US" dirty="0">
                <a:latin typeface="Segoe UI" panose="020B0502040204020203" pitchFamily="34" charset="0"/>
                <a:ea typeface="メイリオ" panose="020B0604030504040204" pitchFamily="50" charset="-128"/>
                <a:cs typeface="Segoe UI" panose="020B0502040204020203" pitchFamily="34" charset="0"/>
              </a:rPr>
              <a:t>は</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a:p>
            <a:pPr algn="ctr"/>
            <a:r>
              <a:rPr lang="en-US" altLang="ja-JP" dirty="0">
                <a:latin typeface="Segoe UI" panose="020B0502040204020203" pitchFamily="34" charset="0"/>
                <a:ea typeface="メイリオ" panose="020B0604030504040204" pitchFamily="50" charset="-128"/>
                <a:cs typeface="Segoe UI" panose="020B0502040204020203" pitchFamily="34" charset="0"/>
              </a:rPr>
              <a:t>Tab </a:t>
            </a:r>
            <a:r>
              <a:rPr lang="ja-JP" altLang="en-US" dirty="0">
                <a:latin typeface="Segoe UI" panose="020B0502040204020203" pitchFamily="34" charset="0"/>
                <a:ea typeface="メイリオ" panose="020B0604030504040204" pitchFamily="50" charset="-128"/>
                <a:cs typeface="Segoe UI" panose="020B0502040204020203" pitchFamily="34" charset="0"/>
              </a:rPr>
              <a:t>キー</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p:txBody>
      </p:sp>
      <p:sp>
        <p:nvSpPr>
          <p:cNvPr id="11" name="テキスト ボックス 10"/>
          <p:cNvSpPr txBox="1"/>
          <p:nvPr/>
        </p:nvSpPr>
        <p:spPr>
          <a:xfrm>
            <a:off x="4527367" y="4583732"/>
            <a:ext cx="4636206" cy="923330"/>
          </a:xfrm>
          <a:prstGeom prst="rect">
            <a:avLst/>
          </a:prstGeom>
          <a:noFill/>
        </p:spPr>
        <p:txBody>
          <a:bodyPr wrap="none" rtlCol="0">
            <a:spAutoFit/>
          </a:bodyPr>
          <a:lstStyle/>
          <a:p>
            <a:pPr algn="ctr"/>
            <a:r>
              <a:rPr lang="ja-JP" altLang="en-US" b="1" u="sng" dirty="0">
                <a:latin typeface="Segoe UI" panose="020B0502040204020203" pitchFamily="34" charset="0"/>
                <a:ea typeface="メイリオ" panose="020B0604030504040204" pitchFamily="50" charset="-128"/>
                <a:cs typeface="Segoe UI" panose="020B0502040204020203" pitchFamily="34" charset="0"/>
              </a:rPr>
              <a:t>エディット（編集）</a:t>
            </a:r>
            <a:r>
              <a:rPr kumimoji="1" lang="ja-JP" altLang="en-US" b="1" u="sng" dirty="0">
                <a:latin typeface="Segoe UI" panose="020B0502040204020203" pitchFamily="34" charset="0"/>
                <a:ea typeface="メイリオ" panose="020B0604030504040204" pitchFamily="50" charset="-128"/>
                <a:cs typeface="Segoe UI" panose="020B0502040204020203" pitchFamily="34" charset="0"/>
              </a:rPr>
              <a:t>モード</a:t>
            </a:r>
            <a:endParaRPr kumimoji="1" lang="en-US" altLang="ja-JP" b="1" u="sng" dirty="0">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u="sng" dirty="0">
                <a:latin typeface="Segoe UI" panose="020B0502040204020203" pitchFamily="34" charset="0"/>
                <a:ea typeface="メイリオ" panose="020B0604030504040204" pitchFamily="50" charset="-128"/>
                <a:cs typeface="Segoe UI" panose="020B0502040204020203" pitchFamily="34" charset="0"/>
              </a:rPr>
              <a:t>オブジェクトの形の編集</a:t>
            </a:r>
            <a:endParaRPr lang="en-US" altLang="ja-JP" b="1" u="sng" dirty="0">
              <a:latin typeface="Segoe UI" panose="020B0502040204020203" pitchFamily="34" charset="0"/>
              <a:ea typeface="メイリオ" panose="020B0604030504040204" pitchFamily="50" charset="-128"/>
              <a:cs typeface="Segoe UI" panose="020B0502040204020203" pitchFamily="34" charset="0"/>
            </a:endParaRPr>
          </a:p>
          <a:p>
            <a:r>
              <a:rPr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　　　</a:t>
            </a:r>
            <a:r>
              <a:rPr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 </a:t>
            </a:r>
            <a:r>
              <a:rPr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オブジェクトの</a:t>
            </a: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選択</a:t>
            </a:r>
            <a:r>
              <a:rPr kumimoji="1" lang="ja-JP" altLang="en-US" dirty="0">
                <a:latin typeface="Segoe UI" panose="020B0502040204020203" pitchFamily="34" charset="0"/>
                <a:ea typeface="メイリオ" panose="020B0604030504040204" pitchFamily="50" charset="-128"/>
                <a:cs typeface="Segoe UI" panose="020B0502040204020203" pitchFamily="34" charset="0"/>
              </a:rPr>
              <a:t>は左クリック</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p:txBody>
      </p:sp>
      <p:sp>
        <p:nvSpPr>
          <p:cNvPr id="13" name="テキスト ボックス 12"/>
          <p:cNvSpPr txBox="1"/>
          <p:nvPr/>
        </p:nvSpPr>
        <p:spPr>
          <a:xfrm>
            <a:off x="4121354" y="5783560"/>
            <a:ext cx="2954655" cy="923330"/>
          </a:xfrm>
          <a:prstGeom prst="rect">
            <a:avLst/>
          </a:prstGeom>
          <a:noFill/>
        </p:spPr>
        <p:txBody>
          <a:bodyPr wrap="none" rtlCol="0">
            <a:spAutoFit/>
          </a:bodyPr>
          <a:lstStyle/>
          <a:p>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オブジェクトの選択</a:t>
            </a:r>
            <a:r>
              <a:rPr kumimoji="1" lang="ja-JP" altLang="en-US" dirty="0">
                <a:latin typeface="Segoe UI" panose="020B0502040204020203" pitchFamily="34" charset="0"/>
                <a:ea typeface="メイリオ" panose="020B0604030504040204" pitchFamily="50" charset="-128"/>
                <a:cs typeface="Segoe UI" panose="020B0502040204020203" pitchFamily="34" charset="0"/>
              </a:rPr>
              <a:t>は，</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a:p>
            <a:r>
              <a:rPr lang="ja-JP" altLang="en-US" dirty="0">
                <a:latin typeface="Segoe UI" panose="020B0502040204020203" pitchFamily="34" charset="0"/>
                <a:ea typeface="メイリオ" panose="020B0604030504040204" pitchFamily="50" charset="-128"/>
                <a:cs typeface="Segoe UI" panose="020B0502040204020203" pitchFamily="34" charset="0"/>
              </a:rPr>
              <a:t>右上の「</a:t>
            </a:r>
            <a:r>
              <a:rPr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アウトライナー</a:t>
            </a:r>
            <a:r>
              <a:rPr lang="ja-JP" altLang="en-US" dirty="0">
                <a:latin typeface="Segoe UI" panose="020B0502040204020203" pitchFamily="34" charset="0"/>
                <a:ea typeface="メイリオ" panose="020B0604030504040204" pitchFamily="50" charset="-128"/>
                <a:cs typeface="Segoe UI" panose="020B0502040204020203" pitchFamily="34" charset="0"/>
              </a:rPr>
              <a:t>」</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r>
              <a:rPr kumimoji="1" lang="ja-JP" altLang="en-US" dirty="0">
                <a:latin typeface="Segoe UI" panose="020B0502040204020203" pitchFamily="34" charset="0"/>
                <a:ea typeface="メイリオ" panose="020B0604030504040204" pitchFamily="50" charset="-128"/>
                <a:cs typeface="Segoe UI" panose="020B0502040204020203" pitchFamily="34" charset="0"/>
              </a:rPr>
              <a:t>でも簡単にできる</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p:txBody>
      </p:sp>
      <p:pic>
        <p:nvPicPr>
          <p:cNvPr id="5" name="図 4">
            <a:extLst>
              <a:ext uri="{FF2B5EF4-FFF2-40B4-BE49-F238E27FC236}">
                <a16:creationId xmlns:a16="http://schemas.microsoft.com/office/drawing/2014/main" id="{04A04FF0-7D84-49C0-82DC-55D2B9C2603F}"/>
              </a:ext>
            </a:extLst>
          </p:cNvPr>
          <p:cNvPicPr>
            <a:picLocks noChangeAspect="1"/>
          </p:cNvPicPr>
          <p:nvPr/>
        </p:nvPicPr>
        <p:blipFill>
          <a:blip r:embed="rId2"/>
          <a:stretch>
            <a:fillRect/>
          </a:stretch>
        </p:blipFill>
        <p:spPr>
          <a:xfrm>
            <a:off x="207019" y="1041335"/>
            <a:ext cx="3647152" cy="3467784"/>
          </a:xfrm>
          <a:prstGeom prst="rect">
            <a:avLst/>
          </a:prstGeom>
        </p:spPr>
      </p:pic>
      <p:sp>
        <p:nvSpPr>
          <p:cNvPr id="9" name="正方形/長方形 8">
            <a:extLst>
              <a:ext uri="{FF2B5EF4-FFF2-40B4-BE49-F238E27FC236}">
                <a16:creationId xmlns:a16="http://schemas.microsoft.com/office/drawing/2014/main" id="{CA4E7575-DF06-4BEB-8FA4-8425DB7F1AEE}"/>
              </a:ext>
            </a:extLst>
          </p:cNvPr>
          <p:cNvSpPr/>
          <p:nvPr/>
        </p:nvSpPr>
        <p:spPr>
          <a:xfrm>
            <a:off x="382721" y="1268759"/>
            <a:ext cx="805345" cy="322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FA51FE9-A6AF-433B-88B9-55F83F87BD77}"/>
              </a:ext>
            </a:extLst>
          </p:cNvPr>
          <p:cNvSpPr txBox="1"/>
          <p:nvPr/>
        </p:nvSpPr>
        <p:spPr>
          <a:xfrm>
            <a:off x="464111" y="1718140"/>
            <a:ext cx="1338828" cy="369332"/>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モード表示</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15" name="正方形/長方形 14">
            <a:extLst>
              <a:ext uri="{FF2B5EF4-FFF2-40B4-BE49-F238E27FC236}">
                <a16:creationId xmlns:a16="http://schemas.microsoft.com/office/drawing/2014/main" id="{E8A532FD-6D38-4785-A741-A801F50D1337}"/>
              </a:ext>
            </a:extLst>
          </p:cNvPr>
          <p:cNvSpPr/>
          <p:nvPr/>
        </p:nvSpPr>
        <p:spPr>
          <a:xfrm>
            <a:off x="1400267" y="2453627"/>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EAF754E-D309-42B0-A605-006457464C60}"/>
              </a:ext>
            </a:extLst>
          </p:cNvPr>
          <p:cNvSpPr/>
          <p:nvPr/>
        </p:nvSpPr>
        <p:spPr>
          <a:xfrm>
            <a:off x="637561" y="2446605"/>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CD4813C-91C0-4900-890B-A7C1AED98395}"/>
              </a:ext>
            </a:extLst>
          </p:cNvPr>
          <p:cNvSpPr/>
          <p:nvPr/>
        </p:nvSpPr>
        <p:spPr>
          <a:xfrm>
            <a:off x="1789190" y="1855656"/>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1E2E816A-EE7A-4AF6-9F8C-DB7CDFDCF80B}"/>
              </a:ext>
            </a:extLst>
          </p:cNvPr>
          <p:cNvPicPr>
            <a:picLocks noChangeAspect="1"/>
          </p:cNvPicPr>
          <p:nvPr/>
        </p:nvPicPr>
        <p:blipFill>
          <a:blip r:embed="rId3"/>
          <a:stretch>
            <a:fillRect/>
          </a:stretch>
        </p:blipFill>
        <p:spPr>
          <a:xfrm>
            <a:off x="5193000" y="981099"/>
            <a:ext cx="3766018" cy="3602633"/>
          </a:xfrm>
          <a:prstGeom prst="rect">
            <a:avLst/>
          </a:prstGeom>
        </p:spPr>
      </p:pic>
      <p:sp>
        <p:nvSpPr>
          <p:cNvPr id="20" name="正方形/長方形 19">
            <a:extLst>
              <a:ext uri="{FF2B5EF4-FFF2-40B4-BE49-F238E27FC236}">
                <a16:creationId xmlns:a16="http://schemas.microsoft.com/office/drawing/2014/main" id="{801CCEFE-3097-4717-835A-7310CF2290F7}"/>
              </a:ext>
            </a:extLst>
          </p:cNvPr>
          <p:cNvSpPr/>
          <p:nvPr/>
        </p:nvSpPr>
        <p:spPr>
          <a:xfrm>
            <a:off x="5437321" y="1189451"/>
            <a:ext cx="805345" cy="322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8A11BC1-1E65-4006-AC6A-71687D59B739}"/>
              </a:ext>
            </a:extLst>
          </p:cNvPr>
          <p:cNvSpPr/>
          <p:nvPr/>
        </p:nvSpPr>
        <p:spPr>
          <a:xfrm>
            <a:off x="6416143" y="2516488"/>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B378563-7B63-47B1-8583-29BA5D2CAA18}"/>
              </a:ext>
            </a:extLst>
          </p:cNvPr>
          <p:cNvSpPr txBox="1"/>
          <p:nvPr/>
        </p:nvSpPr>
        <p:spPr>
          <a:xfrm>
            <a:off x="756490" y="3157137"/>
            <a:ext cx="1800493" cy="646331"/>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オブジェクトを</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選択できる</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23" name="テキスト ボックス 22">
            <a:extLst>
              <a:ext uri="{FF2B5EF4-FFF2-40B4-BE49-F238E27FC236}">
                <a16:creationId xmlns:a16="http://schemas.microsoft.com/office/drawing/2014/main" id="{60637DAB-415A-4AB7-92D4-CB41824A29B6}"/>
              </a:ext>
            </a:extLst>
          </p:cNvPr>
          <p:cNvSpPr txBox="1"/>
          <p:nvPr/>
        </p:nvSpPr>
        <p:spPr>
          <a:xfrm>
            <a:off x="5397719" y="3179798"/>
            <a:ext cx="2723823" cy="646331"/>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形のあるオブジェクトを</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選択できる</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p:txBody>
      </p:sp>
      <p:pic>
        <p:nvPicPr>
          <p:cNvPr id="24" name="図 23">
            <a:extLst>
              <a:ext uri="{FF2B5EF4-FFF2-40B4-BE49-F238E27FC236}">
                <a16:creationId xmlns:a16="http://schemas.microsoft.com/office/drawing/2014/main" id="{789252B8-B3C4-4215-A9BD-EB84FD389B49}"/>
              </a:ext>
            </a:extLst>
          </p:cNvPr>
          <p:cNvPicPr>
            <a:picLocks noChangeAspect="1"/>
          </p:cNvPicPr>
          <p:nvPr/>
        </p:nvPicPr>
        <p:blipFill>
          <a:blip r:embed="rId4"/>
          <a:stretch>
            <a:fillRect/>
          </a:stretch>
        </p:blipFill>
        <p:spPr>
          <a:xfrm>
            <a:off x="2412868" y="5405235"/>
            <a:ext cx="1465281" cy="1437892"/>
          </a:xfrm>
          <a:prstGeom prst="rect">
            <a:avLst/>
          </a:prstGeom>
        </p:spPr>
      </p:pic>
      <p:sp>
        <p:nvSpPr>
          <p:cNvPr id="25" name="正方形/長方形 24">
            <a:extLst>
              <a:ext uri="{FF2B5EF4-FFF2-40B4-BE49-F238E27FC236}">
                <a16:creationId xmlns:a16="http://schemas.microsoft.com/office/drawing/2014/main" id="{C8141E07-1F7A-4B89-A852-6F713A8F4F68}"/>
              </a:ext>
            </a:extLst>
          </p:cNvPr>
          <p:cNvSpPr/>
          <p:nvPr/>
        </p:nvSpPr>
        <p:spPr>
          <a:xfrm>
            <a:off x="3213271" y="5816665"/>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395833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TotalTime>
  <Words>844</Words>
  <Application>Microsoft Office PowerPoint</Application>
  <PresentationFormat>画面に合わせる (4:3)</PresentationFormat>
  <Paragraphs>145</Paragraphs>
  <Slides>15</Slides>
  <Notes>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15</vt:i4>
      </vt:variant>
    </vt:vector>
  </HeadingPairs>
  <TitlesOfParts>
    <vt:vector size="23" baseType="lpstr">
      <vt:lpstr>Söhne</vt:lpstr>
      <vt:lpstr>ヒラギノ角ゴ Pro W3</vt:lpstr>
      <vt:lpstr>メイリオ</vt:lpstr>
      <vt:lpstr>游ゴシック</vt:lpstr>
      <vt:lpstr>Arial</vt:lpstr>
      <vt:lpstr>Calibri</vt:lpstr>
      <vt:lpstr>Segoe UI</vt:lpstr>
      <vt:lpstr>Office テーマ</vt:lpstr>
      <vt:lpstr>Blender の概要 </vt:lpstr>
      <vt:lpstr>PowerPoint プレゼンテーション</vt:lpstr>
      <vt:lpstr>Blender の機能概要</vt:lpstr>
      <vt:lpstr>Blender </vt:lpstr>
      <vt:lpstr>Blender の画面</vt:lpstr>
      <vt:lpstr>Blender の画面</vt:lpstr>
      <vt:lpstr>Blender の画面</vt:lpstr>
      <vt:lpstr>Blender の 3D ビュー</vt:lpstr>
      <vt:lpstr>Blender の オブジェクトモードとエディットモード</vt:lpstr>
      <vt:lpstr>オブジェクトモードでの操作例</vt:lpstr>
      <vt:lpstr>オブジェクトのマテリアルの設定</vt:lpstr>
      <vt:lpstr>オブジェクトの形状変更</vt:lpstr>
      <vt:lpstr>オブジェクトの形状変更</vt:lpstr>
      <vt:lpstr>全体まとめ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プログラミング</dc:title>
  <dc:creator>kaneko kunihiko</dc:creator>
  <cp:lastModifiedBy>金子　邦彦</cp:lastModifiedBy>
  <cp:revision>44</cp:revision>
  <dcterms:created xsi:type="dcterms:W3CDTF">2019-11-02T00:06:04Z</dcterms:created>
  <dcterms:modified xsi:type="dcterms:W3CDTF">2023-09-25T04:32:24Z</dcterms:modified>
</cp:coreProperties>
</file>