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8" r:id="rId2"/>
    <p:sldMasterId id="2147483693" r:id="rId3"/>
  </p:sldMasterIdLst>
  <p:notesMasterIdLst>
    <p:notesMasterId r:id="rId47"/>
  </p:notesMasterIdLst>
  <p:sldIdLst>
    <p:sldId id="1233" r:id="rId4"/>
    <p:sldId id="1127" r:id="rId5"/>
    <p:sldId id="1218" r:id="rId6"/>
    <p:sldId id="1068" r:id="rId7"/>
    <p:sldId id="1371" r:id="rId8"/>
    <p:sldId id="1387" r:id="rId9"/>
    <p:sldId id="1389" r:id="rId10"/>
    <p:sldId id="1390" r:id="rId11"/>
    <p:sldId id="1391" r:id="rId12"/>
    <p:sldId id="1436" r:id="rId13"/>
    <p:sldId id="1495" r:id="rId14"/>
    <p:sldId id="1405" r:id="rId15"/>
    <p:sldId id="1416" r:id="rId16"/>
    <p:sldId id="1422" r:id="rId17"/>
    <p:sldId id="1219" r:id="rId18"/>
    <p:sldId id="1235" r:id="rId19"/>
    <p:sldId id="1338" r:id="rId20"/>
    <p:sldId id="1339" r:id="rId21"/>
    <p:sldId id="1340" r:id="rId22"/>
    <p:sldId id="1341" r:id="rId23"/>
    <p:sldId id="1353" r:id="rId24"/>
    <p:sldId id="1088" r:id="rId25"/>
    <p:sldId id="1209" r:id="rId26"/>
    <p:sldId id="1107" r:id="rId27"/>
    <p:sldId id="1108" r:id="rId28"/>
    <p:sldId id="1110" r:id="rId29"/>
    <p:sldId id="1230" r:id="rId30"/>
    <p:sldId id="1354" r:id="rId31"/>
    <p:sldId id="1425" r:id="rId32"/>
    <p:sldId id="1426" r:id="rId33"/>
    <p:sldId id="1423" r:id="rId34"/>
    <p:sldId id="1424" r:id="rId35"/>
    <p:sldId id="1356" r:id="rId36"/>
    <p:sldId id="1357" r:id="rId37"/>
    <p:sldId id="1428" r:id="rId38"/>
    <p:sldId id="1427" r:id="rId39"/>
    <p:sldId id="1429" r:id="rId40"/>
    <p:sldId id="1430" r:id="rId41"/>
    <p:sldId id="1432" r:id="rId42"/>
    <p:sldId id="1431" r:id="rId43"/>
    <p:sldId id="1433" r:id="rId44"/>
    <p:sldId id="1434" r:id="rId45"/>
    <p:sldId id="1435" r:id="rId4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46" autoAdjust="0"/>
    <p:restoredTop sz="94660"/>
  </p:normalViewPr>
  <p:slideViewPr>
    <p:cSldViewPr snapToGrid="0">
      <p:cViewPr varScale="1">
        <p:scale>
          <a:sx n="57" d="100"/>
          <a:sy n="57" d="100"/>
        </p:scale>
        <p:origin x="40" y="14"/>
      </p:cViewPr>
      <p:guideLst/>
    </p:cSldViewPr>
  </p:slideViewPr>
  <p:notesTextViewPr>
    <p:cViewPr>
      <p:scale>
        <a:sx n="3" d="2"/>
        <a:sy n="3" d="2"/>
      </p:scale>
      <p:origin x="0" y="0"/>
    </p:cViewPr>
  </p:notesTextViewPr>
  <p:sorterViewPr>
    <p:cViewPr>
      <p:scale>
        <a:sx n="75" d="100"/>
        <a:sy n="75" d="100"/>
      </p:scale>
      <p:origin x="0" y="-84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2024/1/4</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23927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66622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6987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982759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069397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191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713328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124531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9281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2024/1/4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36138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108854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458833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3094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2024/1/4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556530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9152948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2024/1/4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202020204" pitchFamily="34" charset="0"/>
                <a:ea typeface="メイリオ" panose="020B0604030504040204" pitchFamily="50" charset="-128"/>
              </a:defRPr>
            </a:lvl1pPr>
          </a:lstStyle>
          <a:p>
            <a:endParaRPr kumimoji="1" lang="ja-JP" altLang="en-US" dirty="0"/>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badi"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spTree>
    <p:extLst>
      <p:ext uri="{BB962C8B-B14F-4D97-AF65-F5344CB8AC3E}">
        <p14:creationId xmlns:p14="http://schemas.microsoft.com/office/powerpoint/2010/main" val="22414004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badi"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2024/1/4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spTree>
    <p:extLst>
      <p:ext uri="{BB962C8B-B14F-4D97-AF65-F5344CB8AC3E}">
        <p14:creationId xmlns:p14="http://schemas.microsoft.com/office/powerpoint/2010/main" val="68568662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69600435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kkaneko.jp/de/de/index.html"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0471" y="1154757"/>
            <a:ext cx="8543371" cy="2196114"/>
          </a:xfrm>
        </p:spPr>
        <p:txBody>
          <a:bodyPr>
            <a:noAutofit/>
          </a:bodyPr>
          <a:lstStyle/>
          <a:p>
            <a:r>
              <a:rPr lang="en-US" altLang="ja-JP" sz="4000" dirty="0">
                <a:latin typeface="メイリオ" panose="020B0604030504040204" pitchFamily="50" charset="-128"/>
              </a:rPr>
              <a:t>10. </a:t>
            </a:r>
            <a:r>
              <a:rPr lang="ja-JP" altLang="en-US" sz="4000" dirty="0">
                <a:latin typeface="メイリオ" panose="020B0604030504040204" pitchFamily="50" charset="-128"/>
              </a:rPr>
              <a:t>データベース設計</a:t>
            </a:r>
            <a:br>
              <a:rPr lang="en-US" altLang="ja-JP" sz="4000" dirty="0">
                <a:latin typeface="メイリオ" panose="020B0604030504040204" pitchFamily="50" charset="-128"/>
              </a:rPr>
            </a:br>
            <a:r>
              <a:rPr lang="ja-JP" altLang="en-US" sz="4000" dirty="0">
                <a:latin typeface="メイリオ" panose="020B0604030504040204" pitchFamily="50" charset="-128"/>
              </a:rPr>
              <a:t>ベストプラクティス</a:t>
            </a:r>
            <a:br>
              <a:rPr lang="en-US" altLang="ja-JP" sz="4400" dirty="0">
                <a:latin typeface="メイリオ" panose="020B0604030504040204" pitchFamily="50" charset="-128"/>
              </a:rPr>
            </a:br>
            <a:br>
              <a:rPr lang="en-US" altLang="ja-JP" sz="4400" dirty="0">
                <a:latin typeface="メイリオ" panose="020B0604030504040204" pitchFamily="50" charset="-128"/>
              </a:rPr>
            </a:br>
            <a:r>
              <a:rPr lang="ja-JP" altLang="en-US" sz="3200" dirty="0">
                <a:solidFill>
                  <a:schemeClr val="tx1"/>
                </a:solidFill>
                <a:latin typeface="メイリオ" panose="020B0604030504040204" pitchFamily="50" charset="-128"/>
              </a:rPr>
              <a:t>主キーと外部キー、設計手法</a:t>
            </a:r>
            <a:endParaRPr lang="ja-JP" altLang="en-US" dirty="0">
              <a:solidFill>
                <a:schemeClr val="tx1"/>
              </a:solidFill>
            </a:endParaRPr>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正方形/長方形 8"/>
          <p:cNvSpPr/>
          <p:nvPr/>
        </p:nvSpPr>
        <p:spPr>
          <a:xfrm>
            <a:off x="3875482" y="4869762"/>
            <a:ext cx="1415772" cy="461665"/>
          </a:xfrm>
          <a:prstGeom prst="rect">
            <a:avLst/>
          </a:prstGeom>
        </p:spPr>
        <p:txBody>
          <a:bodyPr wrap="none">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金子邦彦</a:t>
            </a:r>
          </a:p>
        </p:txBody>
      </p:sp>
      <p:pic>
        <p:nvPicPr>
          <p:cNvPr id="7" name="Picture 2" descr="https://mirrors.creativecommons.org/presskit/buttons/88x31/png/by-nc-sa.e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5105" y="5928126"/>
            <a:ext cx="1433790" cy="50164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メガネをかけた男性&#10;&#10;自動的に生成された説明">
            <a:extLst>
              <a:ext uri="{FF2B5EF4-FFF2-40B4-BE49-F238E27FC236}">
                <a16:creationId xmlns:a16="http://schemas.microsoft.com/office/drawing/2014/main" id="{1C3B59FE-4A47-434A-A600-E43D38ADCC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9428" y="4610382"/>
            <a:ext cx="710957" cy="937036"/>
          </a:xfrm>
          <a:prstGeom prst="rect">
            <a:avLst/>
          </a:prstGeom>
        </p:spPr>
      </p:pic>
      <p:sp>
        <p:nvSpPr>
          <p:cNvPr id="8" name="字幕 7">
            <a:extLst>
              <a:ext uri="{FF2B5EF4-FFF2-40B4-BE49-F238E27FC236}">
                <a16:creationId xmlns:a16="http://schemas.microsoft.com/office/drawing/2014/main" id="{E246CD48-9EDC-44F7-8CDD-2B1DAA1CE26F}"/>
              </a:ext>
            </a:extLst>
          </p:cNvPr>
          <p:cNvSpPr>
            <a:spLocks noGrp="1"/>
          </p:cNvSpPr>
          <p:nvPr>
            <p:ph type="subTitle" idx="1"/>
          </p:nvPr>
        </p:nvSpPr>
        <p:spPr>
          <a:xfrm>
            <a:off x="450157" y="3301658"/>
            <a:ext cx="8266421" cy="1506085"/>
          </a:xfrm>
        </p:spPr>
        <p:txBody>
          <a:bodyPr>
            <a:normAutofit/>
          </a:bodyPr>
          <a:lstStyle/>
          <a:p>
            <a:r>
              <a:rPr lang="ja-JP" altLang="en-US" dirty="0"/>
              <a:t>（データベース演習）</a:t>
            </a:r>
          </a:p>
          <a:p>
            <a:r>
              <a:rPr lang="en-US" altLang="ja-JP" dirty="0"/>
              <a:t>URL: </a:t>
            </a:r>
            <a:r>
              <a:rPr lang="en-US" altLang="ja-JP" dirty="0">
                <a:hlinkClick r:id="rId5"/>
              </a:rPr>
              <a:t>https://www.kkaneko.jp/de/de/index.html</a:t>
            </a:r>
            <a:endParaRPr lang="en-US" altLang="ja-JP" dirty="0"/>
          </a:p>
          <a:p>
            <a:endParaRPr lang="en-US" altLang="ja-JP" dirty="0"/>
          </a:p>
          <a:p>
            <a:endParaRPr lang="en-US" altLang="ja-JP" dirty="0"/>
          </a:p>
          <a:p>
            <a:endParaRPr lang="en-US" altLang="ja-JP" dirty="0"/>
          </a:p>
        </p:txBody>
      </p:sp>
    </p:spTree>
    <p:extLst>
      <p:ext uri="{BB962C8B-B14F-4D97-AF65-F5344CB8AC3E}">
        <p14:creationId xmlns:p14="http://schemas.microsoft.com/office/powerpoint/2010/main" val="576700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6C739A-9DAF-680C-7B90-5DDDE1C584C2}"/>
              </a:ext>
            </a:extLst>
          </p:cNvPr>
          <p:cNvSpPr>
            <a:spLocks noGrp="1"/>
          </p:cNvSpPr>
          <p:nvPr>
            <p:ph type="title"/>
          </p:nvPr>
        </p:nvSpPr>
        <p:spPr/>
        <p:txBody>
          <a:bodyPr>
            <a:normAutofit fontScale="90000"/>
          </a:bodyPr>
          <a:lstStyle/>
          <a:p>
            <a:r>
              <a:rPr lang="ja-JP" altLang="en-US" dirty="0"/>
              <a:t>外部</a:t>
            </a:r>
            <a:r>
              <a:rPr kumimoji="1" lang="ja-JP" altLang="en-US" dirty="0"/>
              <a:t>キー</a:t>
            </a:r>
          </a:p>
        </p:txBody>
      </p:sp>
      <p:sp>
        <p:nvSpPr>
          <p:cNvPr id="3" name="コンテンツ プレースホルダー 2">
            <a:extLst>
              <a:ext uri="{FF2B5EF4-FFF2-40B4-BE49-F238E27FC236}">
                <a16:creationId xmlns:a16="http://schemas.microsoft.com/office/drawing/2014/main" id="{419A5AD5-202F-F55E-5E37-8D146711A72A}"/>
              </a:ext>
            </a:extLst>
          </p:cNvPr>
          <p:cNvSpPr>
            <a:spLocks noGrp="1"/>
          </p:cNvSpPr>
          <p:nvPr>
            <p:ph idx="1"/>
          </p:nvPr>
        </p:nvSpPr>
        <p:spPr/>
        <p:txBody>
          <a:bodyPr/>
          <a:lstStyle/>
          <a:p>
            <a:pPr marL="0" indent="0">
              <a:buNone/>
            </a:pPr>
            <a:r>
              <a:rPr lang="ja-JP" altLang="en-US" b="1" dirty="0"/>
              <a:t>外部</a:t>
            </a:r>
            <a:r>
              <a:rPr kumimoji="1" lang="ja-JP" altLang="en-US" b="1" dirty="0"/>
              <a:t>キー</a:t>
            </a:r>
            <a:r>
              <a:rPr kumimoji="1" lang="ja-JP" altLang="en-US" dirty="0"/>
              <a:t>は、</a:t>
            </a:r>
            <a:r>
              <a:rPr kumimoji="1" lang="ja-JP" altLang="en-US" b="1" dirty="0"/>
              <a:t>他のテーブルの主キーを参照する</a:t>
            </a:r>
            <a:r>
              <a:rPr kumimoji="1" lang="ja-JP" altLang="en-US" dirty="0"/>
              <a:t>キー</a:t>
            </a:r>
          </a:p>
        </p:txBody>
      </p:sp>
      <p:sp>
        <p:nvSpPr>
          <p:cNvPr id="4" name="スライド番号プレースホルダー 3">
            <a:extLst>
              <a:ext uri="{FF2B5EF4-FFF2-40B4-BE49-F238E27FC236}">
                <a16:creationId xmlns:a16="http://schemas.microsoft.com/office/drawing/2014/main" id="{4D163E12-91B0-7A2E-1F40-744521ED307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5" name="表 4">
            <a:extLst>
              <a:ext uri="{FF2B5EF4-FFF2-40B4-BE49-F238E27FC236}">
                <a16:creationId xmlns:a16="http://schemas.microsoft.com/office/drawing/2014/main" id="{37413ADF-58BB-F77A-04BA-EA290DA76BA5}"/>
              </a:ext>
            </a:extLst>
          </p:cNvPr>
          <p:cNvGraphicFramePr>
            <a:graphicFrameLocks noGrp="1"/>
          </p:cNvGraphicFramePr>
          <p:nvPr/>
        </p:nvGraphicFramePr>
        <p:xfrm>
          <a:off x="5289699" y="3171701"/>
          <a:ext cx="2943616" cy="1920240"/>
        </p:xfrm>
        <a:graphic>
          <a:graphicData uri="http://schemas.openxmlformats.org/drawingml/2006/table">
            <a:tbl>
              <a:tblPr firstRow="1" bandRow="1">
                <a:tableStyleId>{5C22544A-7EE6-4342-B048-85BDC9FD1C3A}</a:tableStyleId>
              </a:tblPr>
              <a:tblGrid>
                <a:gridCol w="767378">
                  <a:extLst>
                    <a:ext uri="{9D8B030D-6E8A-4147-A177-3AD203B41FA5}">
                      <a16:colId xmlns:a16="http://schemas.microsoft.com/office/drawing/2014/main" val="20000"/>
                    </a:ext>
                  </a:extLst>
                </a:gridCol>
                <a:gridCol w="1195033">
                  <a:extLst>
                    <a:ext uri="{9D8B030D-6E8A-4147-A177-3AD203B41FA5}">
                      <a16:colId xmlns:a16="http://schemas.microsoft.com/office/drawing/2014/main" val="20001"/>
                    </a:ext>
                  </a:extLst>
                </a:gridCol>
                <a:gridCol w="981205">
                  <a:extLst>
                    <a:ext uri="{9D8B030D-6E8A-4147-A177-3AD203B41FA5}">
                      <a16:colId xmlns:a16="http://schemas.microsoft.com/office/drawing/2014/main" val="20002"/>
                    </a:ext>
                  </a:extLst>
                </a:gridCol>
              </a:tblGrid>
              <a:tr h="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商品名</a:t>
                      </a:r>
                    </a:p>
                  </a:txBody>
                  <a:tcPr marL="68580" marR="68580" marT="34290" marB="34290"/>
                </a:tc>
                <a:tc>
                  <a:txBody>
                    <a:bodyPr/>
                    <a:lstStyle/>
                    <a:p>
                      <a:pPr algn="ctr"/>
                      <a:r>
                        <a:rPr kumimoji="1" lang="ja-JP" altLang="en-US" sz="2700" dirty="0"/>
                        <a:t>単価</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700" dirty="0"/>
                        <a:t>1</a:t>
                      </a:r>
                      <a:endParaRPr kumimoji="1" lang="ja-JP" altLang="en-US" sz="2700" dirty="0"/>
                    </a:p>
                  </a:txBody>
                  <a:tcPr marL="68580" marR="68580" marT="34290" marB="34290">
                    <a:solidFill>
                      <a:srgbClr val="FF0000">
                        <a:alpha val="15000"/>
                      </a:srgbClr>
                    </a:solidFill>
                  </a:tcPr>
                </a:tc>
                <a:tc>
                  <a:txBody>
                    <a:bodyPr/>
                    <a:lstStyle/>
                    <a:p>
                      <a:pPr algn="r"/>
                      <a:r>
                        <a:rPr kumimoji="1" lang="ja-JP" altLang="en-US" sz="2700" dirty="0"/>
                        <a:t>みかん</a:t>
                      </a:r>
                    </a:p>
                  </a:txBody>
                  <a:tcPr marL="68580" marR="68580" marT="34290" marB="34290">
                    <a:solidFill>
                      <a:srgbClr val="FF0000">
                        <a:alpha val="15000"/>
                      </a:srgbClr>
                    </a:solidFill>
                  </a:tcPr>
                </a:tc>
                <a:tc>
                  <a:txBody>
                    <a:bodyPr/>
                    <a:lstStyle/>
                    <a:p>
                      <a:pPr algn="r"/>
                      <a:r>
                        <a:rPr kumimoji="1" lang="en-US" altLang="ja-JP" sz="2700" dirty="0"/>
                        <a:t>50</a:t>
                      </a:r>
                      <a:endParaRPr kumimoji="1" lang="ja-JP" altLang="en-US" sz="2700" dirty="0"/>
                    </a:p>
                  </a:txBody>
                  <a:tcPr marL="68580" marR="68580" marT="34290" marB="34290">
                    <a:solidFill>
                      <a:srgbClr val="FF0000">
                        <a:alpha val="15000"/>
                      </a:srgbClr>
                    </a:solidFill>
                  </a:tcPr>
                </a:tc>
                <a:extLst>
                  <a:ext uri="{0D108BD9-81ED-4DB2-BD59-A6C34878D82A}">
                    <a16:rowId xmlns:a16="http://schemas.microsoft.com/office/drawing/2014/main" val="10001"/>
                  </a:ext>
                </a:extLst>
              </a:tr>
              <a:tr h="388620">
                <a:tc>
                  <a:txBody>
                    <a:bodyPr/>
                    <a:lstStyle/>
                    <a:p>
                      <a:pPr algn="r"/>
                      <a:r>
                        <a:rPr kumimoji="1" lang="en-US" altLang="ja-JP" sz="2700" dirty="0"/>
                        <a:t>2</a:t>
                      </a:r>
                      <a:endParaRPr kumimoji="1" lang="ja-JP" altLang="en-US" sz="2700" dirty="0"/>
                    </a:p>
                  </a:txBody>
                  <a:tcPr marL="68580" marR="68580" marT="34290" marB="34290">
                    <a:solidFill>
                      <a:srgbClr val="FFC000">
                        <a:alpha val="20000"/>
                      </a:srgbClr>
                    </a:solidFill>
                  </a:tcPr>
                </a:tc>
                <a:tc>
                  <a:txBody>
                    <a:bodyPr/>
                    <a:lstStyle/>
                    <a:p>
                      <a:pPr algn="r"/>
                      <a:r>
                        <a:rPr kumimoji="1" lang="ja-JP" altLang="en-US" sz="2700" dirty="0"/>
                        <a:t>りんご</a:t>
                      </a:r>
                    </a:p>
                  </a:txBody>
                  <a:tcPr marL="68580" marR="68580" marT="34290" marB="34290">
                    <a:solidFill>
                      <a:srgbClr val="FFC000">
                        <a:alpha val="20000"/>
                      </a:srgbClr>
                    </a:solidFill>
                  </a:tcPr>
                </a:tc>
                <a:tc>
                  <a:txBody>
                    <a:bodyPr/>
                    <a:lstStyle/>
                    <a:p>
                      <a:pPr algn="r"/>
                      <a:r>
                        <a:rPr kumimoji="1" lang="en-US" altLang="ja-JP" sz="2700" dirty="0"/>
                        <a:t>100</a:t>
                      </a:r>
                      <a:endParaRPr kumimoji="1" lang="ja-JP" altLang="en-US" sz="270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700" dirty="0"/>
                        <a:t>3</a:t>
                      </a:r>
                      <a:endParaRPr kumimoji="1" lang="ja-JP" altLang="en-US" sz="2700" dirty="0"/>
                    </a:p>
                  </a:txBody>
                  <a:tcPr marL="68580" marR="68580" marT="34290" marB="34290">
                    <a:solidFill>
                      <a:srgbClr val="7030A0">
                        <a:alpha val="20000"/>
                      </a:srgbClr>
                    </a:solidFill>
                  </a:tcPr>
                </a:tc>
                <a:tc>
                  <a:txBody>
                    <a:bodyPr/>
                    <a:lstStyle/>
                    <a:p>
                      <a:pPr algn="r"/>
                      <a:r>
                        <a:rPr kumimoji="1" lang="ja-JP" altLang="en-US" sz="2700" dirty="0"/>
                        <a:t>メロン</a:t>
                      </a:r>
                    </a:p>
                  </a:txBody>
                  <a:tcPr marL="68580" marR="68580" marT="34290" marB="34290">
                    <a:solidFill>
                      <a:srgbClr val="7030A0">
                        <a:alpha val="20000"/>
                      </a:srgbClr>
                    </a:solidFill>
                  </a:tcPr>
                </a:tc>
                <a:tc>
                  <a:txBody>
                    <a:bodyPr/>
                    <a:lstStyle/>
                    <a:p>
                      <a:pPr algn="r"/>
                      <a:r>
                        <a:rPr kumimoji="1" lang="en-US" altLang="ja-JP" sz="2700" dirty="0"/>
                        <a:t>500</a:t>
                      </a:r>
                      <a:endParaRPr kumimoji="1" lang="ja-JP" altLang="en-US" sz="270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bl>
          </a:graphicData>
        </a:graphic>
      </p:graphicFrame>
      <p:sp>
        <p:nvSpPr>
          <p:cNvPr id="9" name="正方形/長方形 8">
            <a:extLst>
              <a:ext uri="{FF2B5EF4-FFF2-40B4-BE49-F238E27FC236}">
                <a16:creationId xmlns:a16="http://schemas.microsoft.com/office/drawing/2014/main" id="{85C27FC2-8194-A513-DD9A-CAB0F95A9F74}"/>
              </a:ext>
            </a:extLst>
          </p:cNvPr>
          <p:cNvSpPr/>
          <p:nvPr/>
        </p:nvSpPr>
        <p:spPr>
          <a:xfrm>
            <a:off x="5211413" y="3208194"/>
            <a:ext cx="932956" cy="1871626"/>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1" name="表 10">
            <a:extLst>
              <a:ext uri="{FF2B5EF4-FFF2-40B4-BE49-F238E27FC236}">
                <a16:creationId xmlns:a16="http://schemas.microsoft.com/office/drawing/2014/main" id="{542CEFE9-4C2C-C04F-DC54-E034BA35A89F}"/>
              </a:ext>
            </a:extLst>
          </p:cNvPr>
          <p:cNvGraphicFramePr>
            <a:graphicFrameLocks noGrp="1"/>
          </p:cNvGraphicFramePr>
          <p:nvPr/>
        </p:nvGraphicFramePr>
        <p:xfrm>
          <a:off x="321845" y="2476009"/>
          <a:ext cx="4341530" cy="1464370"/>
        </p:xfrm>
        <a:graphic>
          <a:graphicData uri="http://schemas.openxmlformats.org/drawingml/2006/table">
            <a:tbl>
              <a:tblPr firstRow="1" bandRow="1">
                <a:tableStyleId>{5C22544A-7EE6-4342-B048-85BDC9FD1C3A}</a:tableStyleId>
              </a:tblPr>
              <a:tblGrid>
                <a:gridCol w="753203">
                  <a:extLst>
                    <a:ext uri="{9D8B030D-6E8A-4147-A177-3AD203B41FA5}">
                      <a16:colId xmlns:a16="http://schemas.microsoft.com/office/drawing/2014/main" val="20000"/>
                    </a:ext>
                  </a:extLst>
                </a:gridCol>
                <a:gridCol w="1184807">
                  <a:extLst>
                    <a:ext uri="{9D8B030D-6E8A-4147-A177-3AD203B41FA5}">
                      <a16:colId xmlns:a16="http://schemas.microsoft.com/office/drawing/2014/main" val="20001"/>
                    </a:ext>
                  </a:extLst>
                </a:gridCol>
                <a:gridCol w="1189962">
                  <a:extLst>
                    <a:ext uri="{9D8B030D-6E8A-4147-A177-3AD203B41FA5}">
                      <a16:colId xmlns:a16="http://schemas.microsoft.com/office/drawing/2014/main" val="20002"/>
                    </a:ext>
                  </a:extLst>
                </a:gridCol>
                <a:gridCol w="1213558">
                  <a:extLst>
                    <a:ext uri="{9D8B030D-6E8A-4147-A177-3AD203B41FA5}">
                      <a16:colId xmlns:a16="http://schemas.microsoft.com/office/drawing/2014/main" val="20003"/>
                    </a:ext>
                  </a:extLst>
                </a:gridCol>
              </a:tblGrid>
              <a:tr h="48006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購入者</a:t>
                      </a:r>
                    </a:p>
                  </a:txBody>
                  <a:tcPr marL="68580" marR="68580" marT="34290" marB="34290"/>
                </a:tc>
                <a:tc>
                  <a:txBody>
                    <a:bodyPr/>
                    <a:lstStyle/>
                    <a:p>
                      <a:pPr algn="ctr"/>
                      <a:r>
                        <a:rPr kumimoji="1" lang="ja-JP" altLang="en-US" sz="2700" dirty="0"/>
                        <a:t>商品</a:t>
                      </a: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数量</a:t>
                      </a:r>
                    </a:p>
                  </a:txBody>
                  <a:tcPr marL="68580" marR="68580" marT="34290" marB="34290"/>
                </a:tc>
                <a:extLst>
                  <a:ext uri="{0D108BD9-81ED-4DB2-BD59-A6C34878D82A}">
                    <a16:rowId xmlns:a16="http://schemas.microsoft.com/office/drawing/2014/main" val="10000"/>
                  </a:ext>
                </a:extLst>
              </a:tr>
              <a:tr h="480060">
                <a:tc>
                  <a:txBody>
                    <a:bodyPr/>
                    <a:lstStyle/>
                    <a:p>
                      <a:pPr algn="r"/>
                      <a:r>
                        <a:rPr kumimoji="1" lang="en-US" altLang="ja-JP" sz="2700" dirty="0"/>
                        <a:t>1</a:t>
                      </a:r>
                      <a:endParaRPr kumimoji="1" lang="ja-JP" altLang="en-US" sz="2700" dirty="0"/>
                    </a:p>
                  </a:txBody>
                  <a:tcPr marL="68580" marR="68580" marT="34290" marB="34290"/>
                </a:tc>
                <a:tc>
                  <a:txBody>
                    <a:bodyPr/>
                    <a:lstStyle/>
                    <a:p>
                      <a:pPr algn="r"/>
                      <a:r>
                        <a:rPr kumimoji="1" lang="en-US" altLang="ja-JP" sz="2700" dirty="0"/>
                        <a:t>X</a:t>
                      </a:r>
                      <a:endParaRPr kumimoji="1" lang="ja-JP" altLang="en-US" sz="2700" dirty="0"/>
                    </a:p>
                  </a:txBody>
                  <a:tcPr marL="68580" marR="68580" marT="34290" marB="34290"/>
                </a:tc>
                <a:tc>
                  <a:txBody>
                    <a:bodyPr/>
                    <a:lstStyle/>
                    <a:p>
                      <a:pPr algn="r"/>
                      <a:r>
                        <a:rPr kumimoji="1" lang="en-US" altLang="ja-JP" sz="2700" dirty="0"/>
                        <a:t>1</a:t>
                      </a:r>
                      <a:endParaRPr kumimoji="1" lang="ja-JP" altLang="en-US" sz="2700" dirty="0"/>
                    </a:p>
                  </a:txBody>
                  <a:tcPr marL="68580" marR="68580" marT="34290" marB="34290"/>
                </a:tc>
                <a:tc>
                  <a:txBody>
                    <a:bodyPr/>
                    <a:lstStyle/>
                    <a:p>
                      <a:pPr algn="r"/>
                      <a:r>
                        <a:rPr kumimoji="1" lang="en-US" altLang="ja-JP" sz="2700" dirty="0"/>
                        <a:t>10</a:t>
                      </a:r>
                      <a:endParaRPr kumimoji="1" lang="ja-JP" altLang="en-US" sz="2700" dirty="0"/>
                    </a:p>
                  </a:txBody>
                  <a:tcPr marL="68580" marR="68580" marT="34290" marB="34290"/>
                </a:tc>
                <a:extLst>
                  <a:ext uri="{0D108BD9-81ED-4DB2-BD59-A6C34878D82A}">
                    <a16:rowId xmlns:a16="http://schemas.microsoft.com/office/drawing/2014/main" val="10001"/>
                  </a:ext>
                </a:extLst>
              </a:tr>
              <a:tr h="504250">
                <a:tc>
                  <a:txBody>
                    <a:bodyPr/>
                    <a:lstStyle/>
                    <a:p>
                      <a:pPr algn="r"/>
                      <a:r>
                        <a:rPr kumimoji="1" lang="en-US" altLang="ja-JP" sz="2700" dirty="0"/>
                        <a:t>2</a:t>
                      </a:r>
                      <a:endParaRPr kumimoji="1" lang="ja-JP" altLang="en-US" sz="2700" dirty="0"/>
                    </a:p>
                  </a:txBody>
                  <a:tcPr marL="68580" marR="68580" marT="34290" marB="34290"/>
                </a:tc>
                <a:tc>
                  <a:txBody>
                    <a:bodyPr/>
                    <a:lstStyle/>
                    <a:p>
                      <a:pPr algn="r"/>
                      <a:r>
                        <a:rPr kumimoji="1" lang="en-US" altLang="ja-JP" sz="2700" dirty="0"/>
                        <a:t>Y</a:t>
                      </a:r>
                      <a:endParaRPr kumimoji="1" lang="ja-JP" altLang="en-US" sz="2700" dirty="0"/>
                    </a:p>
                  </a:txBody>
                  <a:tcPr marL="68580" marR="68580" marT="34290" marB="34290"/>
                </a:tc>
                <a:tc>
                  <a:txBody>
                    <a:bodyPr/>
                    <a:lstStyle/>
                    <a:p>
                      <a:pPr algn="r"/>
                      <a:r>
                        <a:rPr kumimoji="1" lang="en-US" altLang="ja-JP" sz="2700" dirty="0"/>
                        <a:t>2</a:t>
                      </a:r>
                      <a:endParaRPr kumimoji="1" lang="ja-JP" altLang="en-US" sz="2700" dirty="0"/>
                    </a:p>
                  </a:txBody>
                  <a:tcPr marL="68580" marR="68580" marT="34290" marB="34290"/>
                </a:tc>
                <a:tc>
                  <a:txBody>
                    <a:bodyPr/>
                    <a:lstStyle/>
                    <a:p>
                      <a:pPr algn="r"/>
                      <a:r>
                        <a:rPr kumimoji="1" lang="en-US" altLang="ja-JP" sz="2700" dirty="0"/>
                        <a:t>5</a:t>
                      </a:r>
                      <a:endParaRPr kumimoji="1" lang="ja-JP" altLang="en-US" sz="2700" dirty="0"/>
                    </a:p>
                  </a:txBody>
                  <a:tcPr marL="68580" marR="68580" marT="34290" marB="34290"/>
                </a:tc>
                <a:extLst>
                  <a:ext uri="{0D108BD9-81ED-4DB2-BD59-A6C34878D82A}">
                    <a16:rowId xmlns:a16="http://schemas.microsoft.com/office/drawing/2014/main" val="10002"/>
                  </a:ext>
                </a:extLst>
              </a:tr>
            </a:tbl>
          </a:graphicData>
        </a:graphic>
      </p:graphicFrame>
      <p:sp>
        <p:nvSpPr>
          <p:cNvPr id="13" name="正方形/長方形 12">
            <a:extLst>
              <a:ext uri="{FF2B5EF4-FFF2-40B4-BE49-F238E27FC236}">
                <a16:creationId xmlns:a16="http://schemas.microsoft.com/office/drawing/2014/main" id="{587E62FE-A5F7-DE63-E1BA-A821BECB7ADF}"/>
              </a:ext>
            </a:extLst>
          </p:cNvPr>
          <p:cNvSpPr/>
          <p:nvPr/>
        </p:nvSpPr>
        <p:spPr>
          <a:xfrm>
            <a:off x="2285045" y="2509271"/>
            <a:ext cx="1188003" cy="1431108"/>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屈折矢印 1">
            <a:extLst>
              <a:ext uri="{FF2B5EF4-FFF2-40B4-BE49-F238E27FC236}">
                <a16:creationId xmlns:a16="http://schemas.microsoft.com/office/drawing/2014/main" id="{352D3DEF-212A-C309-F87C-6D2364AA1B47}"/>
              </a:ext>
            </a:extLst>
          </p:cNvPr>
          <p:cNvSpPr/>
          <p:nvPr/>
        </p:nvSpPr>
        <p:spPr>
          <a:xfrm flipH="1">
            <a:off x="2822484" y="4035555"/>
            <a:ext cx="2015747" cy="487837"/>
          </a:xfrm>
          <a:prstGeom prst="ben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Rectangle 3">
            <a:extLst>
              <a:ext uri="{FF2B5EF4-FFF2-40B4-BE49-F238E27FC236}">
                <a16:creationId xmlns:a16="http://schemas.microsoft.com/office/drawing/2014/main" id="{BEC4179A-4523-8186-C84E-16292A5E9290}"/>
              </a:ext>
            </a:extLst>
          </p:cNvPr>
          <p:cNvSpPr txBox="1">
            <a:spLocks/>
          </p:cNvSpPr>
          <p:nvPr/>
        </p:nvSpPr>
        <p:spPr>
          <a:xfrm>
            <a:off x="272340" y="5001584"/>
            <a:ext cx="4565892" cy="171989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購入</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テーブルの</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外部キー</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「商品</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ID</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購入</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テーブルの</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主キー</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ID</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参照</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en-US" altLang="ja-JP" sz="2100" b="0"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7" name="Rectangle 3">
            <a:extLst>
              <a:ext uri="{FF2B5EF4-FFF2-40B4-BE49-F238E27FC236}">
                <a16:creationId xmlns:a16="http://schemas.microsoft.com/office/drawing/2014/main" id="{2D80C085-5104-1D51-E5FE-40E1777282E5}"/>
              </a:ext>
            </a:extLst>
          </p:cNvPr>
          <p:cNvSpPr txBox="1">
            <a:spLocks/>
          </p:cNvSpPr>
          <p:nvPr/>
        </p:nvSpPr>
        <p:spPr>
          <a:xfrm>
            <a:off x="5158694" y="5281180"/>
            <a:ext cx="2448656" cy="4343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主キー</a:t>
            </a:r>
            <a:endParaRPr kumimoji="1" lang="en-US" altLang="ja-JP"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9" name="Rectangle 3">
            <a:extLst>
              <a:ext uri="{FF2B5EF4-FFF2-40B4-BE49-F238E27FC236}">
                <a16:creationId xmlns:a16="http://schemas.microsoft.com/office/drawing/2014/main" id="{7B9B1F58-5D70-97B4-E6E3-60AEDF28FACC}"/>
              </a:ext>
            </a:extLst>
          </p:cNvPr>
          <p:cNvSpPr txBox="1">
            <a:spLocks/>
          </p:cNvSpPr>
          <p:nvPr/>
        </p:nvSpPr>
        <p:spPr>
          <a:xfrm>
            <a:off x="2214719" y="1994039"/>
            <a:ext cx="2448656" cy="4343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外部キー</a:t>
            </a:r>
            <a:endParaRPr kumimoji="1" lang="en-US" altLang="ja-JP"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6" name="Rectangle 3">
            <a:extLst>
              <a:ext uri="{FF2B5EF4-FFF2-40B4-BE49-F238E27FC236}">
                <a16:creationId xmlns:a16="http://schemas.microsoft.com/office/drawing/2014/main" id="{19E4496B-35E3-2963-6305-E9AE137BA1A0}"/>
              </a:ext>
            </a:extLst>
          </p:cNvPr>
          <p:cNvSpPr txBox="1">
            <a:spLocks/>
          </p:cNvSpPr>
          <p:nvPr/>
        </p:nvSpPr>
        <p:spPr>
          <a:xfrm>
            <a:off x="1428040" y="1575488"/>
            <a:ext cx="2686760" cy="4343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購入</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a:t>
            </a:r>
            <a:endParaRPr kumimoji="1" lang="en-US" altLang="ja-JP" sz="2100" b="0"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 name="Rectangle 3">
            <a:extLst>
              <a:ext uri="{FF2B5EF4-FFF2-40B4-BE49-F238E27FC236}">
                <a16:creationId xmlns:a16="http://schemas.microsoft.com/office/drawing/2014/main" id="{B6C3F9FD-CBD2-8A55-94A6-05408B3165F3}"/>
              </a:ext>
            </a:extLst>
          </p:cNvPr>
          <p:cNvSpPr txBox="1">
            <a:spLocks/>
          </p:cNvSpPr>
          <p:nvPr/>
        </p:nvSpPr>
        <p:spPr>
          <a:xfrm>
            <a:off x="5677891" y="2596880"/>
            <a:ext cx="2686760" cy="4343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商品</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a:t>
            </a:r>
            <a:endParaRPr kumimoji="1" lang="en-US" altLang="ja-JP" sz="2100" b="0"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550645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SQL </a:t>
            </a:r>
            <a:r>
              <a:rPr lang="ja-JP" altLang="en-US" dirty="0"/>
              <a:t>によるテーブル定義</a:t>
            </a:r>
            <a:endParaRPr kumimoji="1" lang="ja-JP" altLang="en-US" dirty="0"/>
          </a:p>
        </p:txBody>
      </p:sp>
      <p:sp>
        <p:nvSpPr>
          <p:cNvPr id="3" name="コンテンツ プレースホルダー 2"/>
          <p:cNvSpPr>
            <a:spLocks noGrp="1"/>
          </p:cNvSpPr>
          <p:nvPr>
            <p:ph idx="1"/>
          </p:nvPr>
        </p:nvSpPr>
        <p:spPr>
          <a:xfrm>
            <a:off x="321845" y="730015"/>
            <a:ext cx="8461208" cy="5875223"/>
          </a:xfrm>
        </p:spPr>
        <p:txBody>
          <a:bodyPr>
            <a:normAutofit/>
          </a:bodyPr>
          <a:lstStyle/>
          <a:p>
            <a:r>
              <a:rPr lang="ja-JP" altLang="en-US" sz="2400" b="1" dirty="0"/>
              <a:t>テーブル名</a:t>
            </a:r>
            <a:r>
              <a:rPr lang="ja-JP" altLang="en-US" sz="2400" dirty="0"/>
              <a:t>：</a:t>
            </a:r>
            <a:r>
              <a:rPr lang="ja-JP" altLang="en-US" sz="2400" b="1" dirty="0">
                <a:solidFill>
                  <a:srgbClr val="C00000"/>
                </a:solidFill>
              </a:rPr>
              <a:t>購入</a:t>
            </a:r>
            <a:endParaRPr lang="en-US" altLang="ja-JP" sz="2400" b="1" dirty="0">
              <a:solidFill>
                <a:srgbClr val="C00000"/>
              </a:solidFill>
            </a:endParaRPr>
          </a:p>
          <a:p>
            <a:r>
              <a:rPr lang="ja-JP" altLang="en-US" sz="2400" b="1" dirty="0"/>
              <a:t>属性名</a:t>
            </a:r>
            <a:r>
              <a:rPr lang="ja-JP" altLang="en-US" sz="2400" dirty="0"/>
              <a:t>：</a:t>
            </a:r>
            <a:r>
              <a:rPr lang="en-US" altLang="ja-JP" sz="2400" b="1" dirty="0">
                <a:solidFill>
                  <a:srgbClr val="C00000"/>
                </a:solidFill>
              </a:rPr>
              <a:t>ID</a:t>
            </a:r>
            <a:r>
              <a:rPr lang="ja-JP" altLang="en-US" sz="2400" b="1" dirty="0">
                <a:solidFill>
                  <a:srgbClr val="C00000"/>
                </a:solidFill>
              </a:rPr>
              <a:t>、購入者、商品</a:t>
            </a:r>
            <a:r>
              <a:rPr lang="en-US" altLang="ja-JP" sz="2400" b="1" dirty="0">
                <a:solidFill>
                  <a:srgbClr val="C00000"/>
                </a:solidFill>
              </a:rPr>
              <a:t>ID</a:t>
            </a:r>
            <a:r>
              <a:rPr lang="ja-JP" altLang="en-US" sz="2400" b="1" dirty="0">
                <a:solidFill>
                  <a:srgbClr val="C00000"/>
                </a:solidFill>
              </a:rPr>
              <a:t>、数量</a:t>
            </a:r>
            <a:endParaRPr lang="en-US" altLang="ja-JP" sz="2400" b="1" dirty="0">
              <a:solidFill>
                <a:srgbClr val="C00000"/>
              </a:solidFill>
            </a:endParaRPr>
          </a:p>
          <a:p>
            <a:r>
              <a:rPr lang="ja-JP" altLang="en-US" sz="2400" b="1" dirty="0"/>
              <a:t>属性のデータ型</a:t>
            </a:r>
            <a:r>
              <a:rPr lang="ja-JP" altLang="en-US" sz="2400" dirty="0"/>
              <a:t>：</a:t>
            </a:r>
            <a:r>
              <a:rPr lang="ja-JP" altLang="en-US" sz="2400" b="1" dirty="0">
                <a:solidFill>
                  <a:srgbClr val="C00000"/>
                </a:solidFill>
              </a:rPr>
              <a:t>数値、テキスト、数値、数値</a:t>
            </a:r>
            <a:endParaRPr lang="en-US" altLang="ja-JP" sz="2400" b="1" dirty="0">
              <a:solidFill>
                <a:srgbClr val="C00000"/>
              </a:solidFill>
            </a:endParaRPr>
          </a:p>
          <a:p>
            <a:r>
              <a:rPr kumimoji="1" lang="ja-JP" altLang="en-US" sz="2400" dirty="0"/>
              <a:t>データの</a:t>
            </a:r>
            <a:r>
              <a:rPr lang="ja-JP" altLang="en-US" sz="2400" dirty="0"/>
              <a:t>整合</a:t>
            </a:r>
            <a:r>
              <a:rPr kumimoji="1" lang="ja-JP" altLang="en-US" sz="2400" dirty="0"/>
              <a:t>性を保つための</a:t>
            </a:r>
            <a:r>
              <a:rPr kumimoji="1" lang="ja-JP" altLang="en-US" sz="2400" b="1" dirty="0"/>
              <a:t>制約</a:t>
            </a:r>
            <a:r>
              <a:rPr kumimoji="1" lang="ja-JP" altLang="en-US" sz="2400" dirty="0"/>
              <a:t>：</a:t>
            </a:r>
            <a:r>
              <a:rPr kumimoji="1" lang="ja-JP" altLang="en-US" sz="2400" b="1" u="sng" dirty="0">
                <a:solidFill>
                  <a:srgbClr val="C00000"/>
                </a:solidFill>
              </a:rPr>
              <a:t>主キー制約、参照整合性制約</a:t>
            </a:r>
            <a:endParaRPr kumimoji="1" lang="en-US" altLang="ja-JP" sz="2400" b="1" u="sng" dirty="0">
              <a:solidFill>
                <a:srgbClr val="C00000"/>
              </a:solidFill>
            </a:endParaRPr>
          </a:p>
          <a:p>
            <a:endParaRPr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1" name="テキスト ボックス 10">
            <a:extLst>
              <a:ext uri="{FF2B5EF4-FFF2-40B4-BE49-F238E27FC236}">
                <a16:creationId xmlns:a16="http://schemas.microsoft.com/office/drawing/2014/main" id="{30420F57-4C5C-6EF9-3486-5D7B075DC985}"/>
              </a:ext>
            </a:extLst>
          </p:cNvPr>
          <p:cNvSpPr txBox="1"/>
          <p:nvPr/>
        </p:nvSpPr>
        <p:spPr>
          <a:xfrm>
            <a:off x="1292089" y="3244214"/>
            <a:ext cx="7490963" cy="3108543"/>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CREATE TABLE </a:t>
            </a: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購入 </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ID </a:t>
            </a:r>
            <a:r>
              <a:rPr kumimoji="1" lang="en-US" altLang="ja-JP" sz="2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INTEGER PRIMARY KEY</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購入者 </a:t>
            </a:r>
            <a:r>
              <a:rPr kumimoji="1" lang="en-US" altLang="ja-JP" sz="2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TEXT</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商品</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ID </a:t>
            </a:r>
            <a:r>
              <a:rPr kumimoji="1" lang="en-US" altLang="ja-JP" sz="2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INTEGER</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数量 </a:t>
            </a:r>
            <a:r>
              <a:rPr kumimoji="1" lang="en-US" altLang="ja-JP" sz="2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INTEGER,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2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FOREIGN KEY </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商品</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ID) </a:t>
            </a:r>
            <a:r>
              <a:rPr kumimoji="1" lang="en-US" altLang="ja-JP" sz="2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REFERENCES</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商品</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p:txBody>
      </p:sp>
    </p:spTree>
    <p:extLst>
      <p:ext uri="{BB962C8B-B14F-4D97-AF65-F5344CB8AC3E}">
        <p14:creationId xmlns:p14="http://schemas.microsoft.com/office/powerpoint/2010/main" val="2274619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A33F01-7D84-5337-0231-EB2011E27A1D}"/>
              </a:ext>
            </a:extLst>
          </p:cNvPr>
          <p:cNvSpPr>
            <a:spLocks noGrp="1"/>
          </p:cNvSpPr>
          <p:nvPr>
            <p:ph type="title"/>
          </p:nvPr>
        </p:nvSpPr>
        <p:spPr/>
        <p:txBody>
          <a:bodyPr>
            <a:normAutofit fontScale="90000"/>
          </a:bodyPr>
          <a:lstStyle/>
          <a:p>
            <a:r>
              <a:rPr kumimoji="1" lang="en-US" altLang="ja-JP" dirty="0"/>
              <a:t>FOREIGN KEY … REFERENCES</a:t>
            </a:r>
            <a:endParaRPr kumimoji="1" lang="ja-JP" altLang="en-US" dirty="0"/>
          </a:p>
        </p:txBody>
      </p:sp>
      <p:sp>
        <p:nvSpPr>
          <p:cNvPr id="3" name="コンテンツ プレースホルダー 2">
            <a:extLst>
              <a:ext uri="{FF2B5EF4-FFF2-40B4-BE49-F238E27FC236}">
                <a16:creationId xmlns:a16="http://schemas.microsoft.com/office/drawing/2014/main" id="{5FEC5C50-07B9-5748-4DA5-024E3494ADF2}"/>
              </a:ext>
            </a:extLst>
          </p:cNvPr>
          <p:cNvSpPr>
            <a:spLocks noGrp="1"/>
          </p:cNvSpPr>
          <p:nvPr>
            <p:ph idx="1"/>
          </p:nvPr>
        </p:nvSpPr>
        <p:spPr>
          <a:xfrm>
            <a:off x="321845" y="628750"/>
            <a:ext cx="8461208" cy="5333166"/>
          </a:xfrm>
        </p:spPr>
        <p:txBody>
          <a:bodyPr>
            <a:normAutofit/>
          </a:bodyPr>
          <a:lstStyle/>
          <a:p>
            <a:pPr marL="0" indent="0">
              <a:buNone/>
            </a:pPr>
            <a:r>
              <a:rPr kumimoji="1" lang="en-US" altLang="ja-JP" sz="2400" b="1" dirty="0"/>
              <a:t>PRIMARY KEY … REFERENCES </a:t>
            </a:r>
            <a:r>
              <a:rPr kumimoji="1" lang="ja-JP" altLang="en-US" sz="2400" dirty="0"/>
              <a:t>はテーブル定義時に使用し、</a:t>
            </a:r>
            <a:r>
              <a:rPr lang="ja-JP" altLang="en-US" sz="2400" dirty="0"/>
              <a:t>あるテーブルの</a:t>
            </a:r>
            <a:r>
              <a:rPr lang="ja-JP" altLang="en-US" sz="2400" b="1" dirty="0"/>
              <a:t>外部キー</a:t>
            </a:r>
            <a:r>
              <a:rPr lang="ja-JP" altLang="en-US" sz="2400" dirty="0"/>
              <a:t>が別のテーブルの</a:t>
            </a:r>
            <a:r>
              <a:rPr lang="ja-JP" altLang="en-US" sz="2400" b="1" dirty="0"/>
              <a:t>主キー</a:t>
            </a:r>
            <a:r>
              <a:rPr lang="ja-JP" altLang="en-US" sz="2400" dirty="0"/>
              <a:t>を</a:t>
            </a:r>
            <a:r>
              <a:rPr lang="ja-JP" altLang="en-US" sz="2400" b="1" dirty="0"/>
              <a:t>参照</a:t>
            </a:r>
            <a:r>
              <a:rPr lang="ja-JP" altLang="en-US" sz="2400" dirty="0"/>
              <a:t>する「</a:t>
            </a:r>
            <a:r>
              <a:rPr lang="ja-JP" altLang="en-US" sz="2400" b="1" dirty="0"/>
              <a:t>参照整合性制約</a:t>
            </a:r>
            <a:r>
              <a:rPr kumimoji="1" lang="ja-JP" altLang="en-US" sz="2400" dirty="0"/>
              <a:t>」を示す</a:t>
            </a:r>
            <a:endParaRPr kumimoji="1" lang="en-US" altLang="ja-JP" sz="2400" dirty="0"/>
          </a:p>
        </p:txBody>
      </p:sp>
      <p:sp>
        <p:nvSpPr>
          <p:cNvPr id="4" name="スライド番号プレースホルダー 3">
            <a:extLst>
              <a:ext uri="{FF2B5EF4-FFF2-40B4-BE49-F238E27FC236}">
                <a16:creationId xmlns:a16="http://schemas.microsoft.com/office/drawing/2014/main" id="{C907EBB0-DE77-BF0E-B9F0-BD542E8DC17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0" name="テキスト ボックス 9">
            <a:extLst>
              <a:ext uri="{FF2B5EF4-FFF2-40B4-BE49-F238E27FC236}">
                <a16:creationId xmlns:a16="http://schemas.microsoft.com/office/drawing/2014/main" id="{84653A9D-4028-4EEB-EC80-E0DB243753E9}"/>
              </a:ext>
            </a:extLst>
          </p:cNvPr>
          <p:cNvSpPr txBox="1"/>
          <p:nvPr/>
        </p:nvSpPr>
        <p:spPr>
          <a:xfrm>
            <a:off x="6331907" y="2229633"/>
            <a:ext cx="196239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SQL </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の書き方</a:t>
            </a:r>
          </a:p>
        </p:txBody>
      </p:sp>
      <p:graphicFrame>
        <p:nvGraphicFramePr>
          <p:cNvPr id="7" name="表 6">
            <a:extLst>
              <a:ext uri="{FF2B5EF4-FFF2-40B4-BE49-F238E27FC236}">
                <a16:creationId xmlns:a16="http://schemas.microsoft.com/office/drawing/2014/main" id="{01C646DD-1F65-2091-BB07-77673EDB05D5}"/>
              </a:ext>
            </a:extLst>
          </p:cNvPr>
          <p:cNvGraphicFramePr>
            <a:graphicFrameLocks noGrp="1"/>
          </p:cNvGraphicFramePr>
          <p:nvPr/>
        </p:nvGraphicFramePr>
        <p:xfrm>
          <a:off x="5396559" y="4438198"/>
          <a:ext cx="2943616" cy="1920240"/>
        </p:xfrm>
        <a:graphic>
          <a:graphicData uri="http://schemas.openxmlformats.org/drawingml/2006/table">
            <a:tbl>
              <a:tblPr firstRow="1" bandRow="1">
                <a:tableStyleId>{5C22544A-7EE6-4342-B048-85BDC9FD1C3A}</a:tableStyleId>
              </a:tblPr>
              <a:tblGrid>
                <a:gridCol w="767378">
                  <a:extLst>
                    <a:ext uri="{9D8B030D-6E8A-4147-A177-3AD203B41FA5}">
                      <a16:colId xmlns:a16="http://schemas.microsoft.com/office/drawing/2014/main" val="20000"/>
                    </a:ext>
                  </a:extLst>
                </a:gridCol>
                <a:gridCol w="1195033">
                  <a:extLst>
                    <a:ext uri="{9D8B030D-6E8A-4147-A177-3AD203B41FA5}">
                      <a16:colId xmlns:a16="http://schemas.microsoft.com/office/drawing/2014/main" val="20001"/>
                    </a:ext>
                  </a:extLst>
                </a:gridCol>
                <a:gridCol w="981205">
                  <a:extLst>
                    <a:ext uri="{9D8B030D-6E8A-4147-A177-3AD203B41FA5}">
                      <a16:colId xmlns:a16="http://schemas.microsoft.com/office/drawing/2014/main" val="20002"/>
                    </a:ext>
                  </a:extLst>
                </a:gridCol>
              </a:tblGrid>
              <a:tr h="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商品名</a:t>
                      </a:r>
                    </a:p>
                  </a:txBody>
                  <a:tcPr marL="68580" marR="68580" marT="34290" marB="34290"/>
                </a:tc>
                <a:tc>
                  <a:txBody>
                    <a:bodyPr/>
                    <a:lstStyle/>
                    <a:p>
                      <a:pPr algn="ctr"/>
                      <a:r>
                        <a:rPr kumimoji="1" lang="ja-JP" altLang="en-US" sz="2700" dirty="0"/>
                        <a:t>単価</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700" dirty="0"/>
                        <a:t>1</a:t>
                      </a:r>
                      <a:endParaRPr kumimoji="1" lang="ja-JP" altLang="en-US" sz="2700" dirty="0"/>
                    </a:p>
                  </a:txBody>
                  <a:tcPr marL="68580" marR="68580" marT="34290" marB="34290">
                    <a:solidFill>
                      <a:srgbClr val="FF0000">
                        <a:alpha val="15000"/>
                      </a:srgbClr>
                    </a:solidFill>
                  </a:tcPr>
                </a:tc>
                <a:tc>
                  <a:txBody>
                    <a:bodyPr/>
                    <a:lstStyle/>
                    <a:p>
                      <a:pPr algn="r"/>
                      <a:r>
                        <a:rPr kumimoji="1" lang="ja-JP" altLang="en-US" sz="2700" dirty="0"/>
                        <a:t>みかん</a:t>
                      </a:r>
                    </a:p>
                  </a:txBody>
                  <a:tcPr marL="68580" marR="68580" marT="34290" marB="34290">
                    <a:solidFill>
                      <a:srgbClr val="FF0000">
                        <a:alpha val="15000"/>
                      </a:srgbClr>
                    </a:solidFill>
                  </a:tcPr>
                </a:tc>
                <a:tc>
                  <a:txBody>
                    <a:bodyPr/>
                    <a:lstStyle/>
                    <a:p>
                      <a:pPr algn="r"/>
                      <a:r>
                        <a:rPr kumimoji="1" lang="en-US" altLang="ja-JP" sz="2700" dirty="0"/>
                        <a:t>50</a:t>
                      </a:r>
                      <a:endParaRPr kumimoji="1" lang="ja-JP" altLang="en-US" sz="2700" dirty="0"/>
                    </a:p>
                  </a:txBody>
                  <a:tcPr marL="68580" marR="68580" marT="34290" marB="34290">
                    <a:solidFill>
                      <a:srgbClr val="FF0000">
                        <a:alpha val="15000"/>
                      </a:srgbClr>
                    </a:solidFill>
                  </a:tcPr>
                </a:tc>
                <a:extLst>
                  <a:ext uri="{0D108BD9-81ED-4DB2-BD59-A6C34878D82A}">
                    <a16:rowId xmlns:a16="http://schemas.microsoft.com/office/drawing/2014/main" val="10001"/>
                  </a:ext>
                </a:extLst>
              </a:tr>
              <a:tr h="388620">
                <a:tc>
                  <a:txBody>
                    <a:bodyPr/>
                    <a:lstStyle/>
                    <a:p>
                      <a:pPr algn="r"/>
                      <a:r>
                        <a:rPr kumimoji="1" lang="en-US" altLang="ja-JP" sz="2700" dirty="0"/>
                        <a:t>2</a:t>
                      </a:r>
                      <a:endParaRPr kumimoji="1" lang="ja-JP" altLang="en-US" sz="2700" dirty="0"/>
                    </a:p>
                  </a:txBody>
                  <a:tcPr marL="68580" marR="68580" marT="34290" marB="34290">
                    <a:solidFill>
                      <a:srgbClr val="FFC000">
                        <a:alpha val="20000"/>
                      </a:srgbClr>
                    </a:solidFill>
                  </a:tcPr>
                </a:tc>
                <a:tc>
                  <a:txBody>
                    <a:bodyPr/>
                    <a:lstStyle/>
                    <a:p>
                      <a:pPr algn="r"/>
                      <a:r>
                        <a:rPr kumimoji="1" lang="ja-JP" altLang="en-US" sz="2700" dirty="0"/>
                        <a:t>りんご</a:t>
                      </a:r>
                    </a:p>
                  </a:txBody>
                  <a:tcPr marL="68580" marR="68580" marT="34290" marB="34290">
                    <a:solidFill>
                      <a:srgbClr val="FFC000">
                        <a:alpha val="20000"/>
                      </a:srgbClr>
                    </a:solidFill>
                  </a:tcPr>
                </a:tc>
                <a:tc>
                  <a:txBody>
                    <a:bodyPr/>
                    <a:lstStyle/>
                    <a:p>
                      <a:pPr algn="r"/>
                      <a:r>
                        <a:rPr kumimoji="1" lang="en-US" altLang="ja-JP" sz="2700" dirty="0"/>
                        <a:t>100</a:t>
                      </a:r>
                      <a:endParaRPr kumimoji="1" lang="ja-JP" altLang="en-US" sz="270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700" dirty="0"/>
                        <a:t>3</a:t>
                      </a:r>
                      <a:endParaRPr kumimoji="1" lang="ja-JP" altLang="en-US" sz="2700" dirty="0"/>
                    </a:p>
                  </a:txBody>
                  <a:tcPr marL="68580" marR="68580" marT="34290" marB="34290">
                    <a:solidFill>
                      <a:srgbClr val="7030A0">
                        <a:alpha val="20000"/>
                      </a:srgbClr>
                    </a:solidFill>
                  </a:tcPr>
                </a:tc>
                <a:tc>
                  <a:txBody>
                    <a:bodyPr/>
                    <a:lstStyle/>
                    <a:p>
                      <a:pPr algn="r"/>
                      <a:r>
                        <a:rPr kumimoji="1" lang="ja-JP" altLang="en-US" sz="2700" dirty="0"/>
                        <a:t>メロン</a:t>
                      </a:r>
                    </a:p>
                  </a:txBody>
                  <a:tcPr marL="68580" marR="68580" marT="34290" marB="34290">
                    <a:solidFill>
                      <a:srgbClr val="7030A0">
                        <a:alpha val="20000"/>
                      </a:srgbClr>
                    </a:solidFill>
                  </a:tcPr>
                </a:tc>
                <a:tc>
                  <a:txBody>
                    <a:bodyPr/>
                    <a:lstStyle/>
                    <a:p>
                      <a:pPr algn="r"/>
                      <a:r>
                        <a:rPr kumimoji="1" lang="en-US" altLang="ja-JP" sz="2700" dirty="0"/>
                        <a:t>500</a:t>
                      </a:r>
                      <a:endParaRPr kumimoji="1" lang="ja-JP" altLang="en-US" sz="270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bl>
          </a:graphicData>
        </a:graphic>
      </p:graphicFrame>
      <p:sp>
        <p:nvSpPr>
          <p:cNvPr id="12" name="正方形/長方形 11">
            <a:extLst>
              <a:ext uri="{FF2B5EF4-FFF2-40B4-BE49-F238E27FC236}">
                <a16:creationId xmlns:a16="http://schemas.microsoft.com/office/drawing/2014/main" id="{EB7A4469-DD24-8484-EEA9-6E8BF0F6EB63}"/>
              </a:ext>
            </a:extLst>
          </p:cNvPr>
          <p:cNvSpPr/>
          <p:nvPr/>
        </p:nvSpPr>
        <p:spPr>
          <a:xfrm>
            <a:off x="5318273" y="4474691"/>
            <a:ext cx="932956" cy="1871626"/>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3" name="表 12">
            <a:extLst>
              <a:ext uri="{FF2B5EF4-FFF2-40B4-BE49-F238E27FC236}">
                <a16:creationId xmlns:a16="http://schemas.microsoft.com/office/drawing/2014/main" id="{14E3D66E-E3BD-F365-3E08-9B5D50EE9B1A}"/>
              </a:ext>
            </a:extLst>
          </p:cNvPr>
          <p:cNvGraphicFramePr>
            <a:graphicFrameLocks noGrp="1"/>
          </p:cNvGraphicFramePr>
          <p:nvPr/>
        </p:nvGraphicFramePr>
        <p:xfrm>
          <a:off x="437295" y="4460227"/>
          <a:ext cx="4341530" cy="1464370"/>
        </p:xfrm>
        <a:graphic>
          <a:graphicData uri="http://schemas.openxmlformats.org/drawingml/2006/table">
            <a:tbl>
              <a:tblPr firstRow="1" bandRow="1">
                <a:tableStyleId>{5C22544A-7EE6-4342-B048-85BDC9FD1C3A}</a:tableStyleId>
              </a:tblPr>
              <a:tblGrid>
                <a:gridCol w="753203">
                  <a:extLst>
                    <a:ext uri="{9D8B030D-6E8A-4147-A177-3AD203B41FA5}">
                      <a16:colId xmlns:a16="http://schemas.microsoft.com/office/drawing/2014/main" val="20000"/>
                    </a:ext>
                  </a:extLst>
                </a:gridCol>
                <a:gridCol w="1184807">
                  <a:extLst>
                    <a:ext uri="{9D8B030D-6E8A-4147-A177-3AD203B41FA5}">
                      <a16:colId xmlns:a16="http://schemas.microsoft.com/office/drawing/2014/main" val="20001"/>
                    </a:ext>
                  </a:extLst>
                </a:gridCol>
                <a:gridCol w="1189962">
                  <a:extLst>
                    <a:ext uri="{9D8B030D-6E8A-4147-A177-3AD203B41FA5}">
                      <a16:colId xmlns:a16="http://schemas.microsoft.com/office/drawing/2014/main" val="20002"/>
                    </a:ext>
                  </a:extLst>
                </a:gridCol>
                <a:gridCol w="1213558">
                  <a:extLst>
                    <a:ext uri="{9D8B030D-6E8A-4147-A177-3AD203B41FA5}">
                      <a16:colId xmlns:a16="http://schemas.microsoft.com/office/drawing/2014/main" val="20003"/>
                    </a:ext>
                  </a:extLst>
                </a:gridCol>
              </a:tblGrid>
              <a:tr h="48006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購入者</a:t>
                      </a:r>
                    </a:p>
                  </a:txBody>
                  <a:tcPr marL="68580" marR="68580" marT="34290" marB="34290"/>
                </a:tc>
                <a:tc>
                  <a:txBody>
                    <a:bodyPr/>
                    <a:lstStyle/>
                    <a:p>
                      <a:pPr algn="ctr"/>
                      <a:r>
                        <a:rPr kumimoji="1" lang="ja-JP" altLang="en-US" sz="2700" dirty="0"/>
                        <a:t>商品</a:t>
                      </a: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数量</a:t>
                      </a:r>
                    </a:p>
                  </a:txBody>
                  <a:tcPr marL="68580" marR="68580" marT="34290" marB="34290"/>
                </a:tc>
                <a:extLst>
                  <a:ext uri="{0D108BD9-81ED-4DB2-BD59-A6C34878D82A}">
                    <a16:rowId xmlns:a16="http://schemas.microsoft.com/office/drawing/2014/main" val="10000"/>
                  </a:ext>
                </a:extLst>
              </a:tr>
              <a:tr h="480060">
                <a:tc>
                  <a:txBody>
                    <a:bodyPr/>
                    <a:lstStyle/>
                    <a:p>
                      <a:pPr algn="r"/>
                      <a:r>
                        <a:rPr kumimoji="1" lang="en-US" altLang="ja-JP" sz="2700" dirty="0"/>
                        <a:t>1</a:t>
                      </a:r>
                      <a:endParaRPr kumimoji="1" lang="ja-JP" altLang="en-US" sz="2700" dirty="0"/>
                    </a:p>
                  </a:txBody>
                  <a:tcPr marL="68580" marR="68580" marT="34290" marB="34290"/>
                </a:tc>
                <a:tc>
                  <a:txBody>
                    <a:bodyPr/>
                    <a:lstStyle/>
                    <a:p>
                      <a:pPr algn="r"/>
                      <a:r>
                        <a:rPr kumimoji="1" lang="en-US" altLang="ja-JP" sz="2700" dirty="0"/>
                        <a:t>X</a:t>
                      </a:r>
                      <a:endParaRPr kumimoji="1" lang="ja-JP" altLang="en-US" sz="2700" dirty="0"/>
                    </a:p>
                  </a:txBody>
                  <a:tcPr marL="68580" marR="68580" marT="34290" marB="34290"/>
                </a:tc>
                <a:tc>
                  <a:txBody>
                    <a:bodyPr/>
                    <a:lstStyle/>
                    <a:p>
                      <a:pPr algn="r"/>
                      <a:r>
                        <a:rPr kumimoji="1" lang="en-US" altLang="ja-JP" sz="2700" dirty="0"/>
                        <a:t>1</a:t>
                      </a:r>
                      <a:endParaRPr kumimoji="1" lang="ja-JP" altLang="en-US" sz="2700" dirty="0"/>
                    </a:p>
                  </a:txBody>
                  <a:tcPr marL="68580" marR="68580" marT="34290" marB="34290"/>
                </a:tc>
                <a:tc>
                  <a:txBody>
                    <a:bodyPr/>
                    <a:lstStyle/>
                    <a:p>
                      <a:pPr algn="r"/>
                      <a:r>
                        <a:rPr kumimoji="1" lang="en-US" altLang="ja-JP" sz="2700" dirty="0"/>
                        <a:t>10</a:t>
                      </a:r>
                      <a:endParaRPr kumimoji="1" lang="ja-JP" altLang="en-US" sz="2700" dirty="0"/>
                    </a:p>
                  </a:txBody>
                  <a:tcPr marL="68580" marR="68580" marT="34290" marB="34290"/>
                </a:tc>
                <a:extLst>
                  <a:ext uri="{0D108BD9-81ED-4DB2-BD59-A6C34878D82A}">
                    <a16:rowId xmlns:a16="http://schemas.microsoft.com/office/drawing/2014/main" val="10001"/>
                  </a:ext>
                </a:extLst>
              </a:tr>
              <a:tr h="504250">
                <a:tc>
                  <a:txBody>
                    <a:bodyPr/>
                    <a:lstStyle/>
                    <a:p>
                      <a:pPr algn="r"/>
                      <a:r>
                        <a:rPr kumimoji="1" lang="en-US" altLang="ja-JP" sz="2700" dirty="0"/>
                        <a:t>2</a:t>
                      </a:r>
                      <a:endParaRPr kumimoji="1" lang="ja-JP" altLang="en-US" sz="2700" dirty="0"/>
                    </a:p>
                  </a:txBody>
                  <a:tcPr marL="68580" marR="68580" marT="34290" marB="34290"/>
                </a:tc>
                <a:tc>
                  <a:txBody>
                    <a:bodyPr/>
                    <a:lstStyle/>
                    <a:p>
                      <a:pPr algn="r"/>
                      <a:r>
                        <a:rPr kumimoji="1" lang="en-US" altLang="ja-JP" sz="2700" dirty="0"/>
                        <a:t>Y</a:t>
                      </a:r>
                      <a:endParaRPr kumimoji="1" lang="ja-JP" altLang="en-US" sz="2700" dirty="0"/>
                    </a:p>
                  </a:txBody>
                  <a:tcPr marL="68580" marR="68580" marT="34290" marB="34290"/>
                </a:tc>
                <a:tc>
                  <a:txBody>
                    <a:bodyPr/>
                    <a:lstStyle/>
                    <a:p>
                      <a:pPr algn="r"/>
                      <a:r>
                        <a:rPr kumimoji="1" lang="en-US" altLang="ja-JP" sz="2700" dirty="0"/>
                        <a:t>2</a:t>
                      </a:r>
                      <a:endParaRPr kumimoji="1" lang="ja-JP" altLang="en-US" sz="2700" dirty="0"/>
                    </a:p>
                  </a:txBody>
                  <a:tcPr marL="68580" marR="68580" marT="34290" marB="34290"/>
                </a:tc>
                <a:tc>
                  <a:txBody>
                    <a:bodyPr/>
                    <a:lstStyle/>
                    <a:p>
                      <a:pPr algn="r"/>
                      <a:r>
                        <a:rPr kumimoji="1" lang="en-US" altLang="ja-JP" sz="2700" dirty="0"/>
                        <a:t>5</a:t>
                      </a:r>
                      <a:endParaRPr kumimoji="1" lang="ja-JP" altLang="en-US" sz="2700" dirty="0"/>
                    </a:p>
                  </a:txBody>
                  <a:tcPr marL="68580" marR="68580" marT="34290" marB="34290"/>
                </a:tc>
                <a:extLst>
                  <a:ext uri="{0D108BD9-81ED-4DB2-BD59-A6C34878D82A}">
                    <a16:rowId xmlns:a16="http://schemas.microsoft.com/office/drawing/2014/main" val="10002"/>
                  </a:ext>
                </a:extLst>
              </a:tr>
            </a:tbl>
          </a:graphicData>
        </a:graphic>
      </p:graphicFrame>
      <p:sp>
        <p:nvSpPr>
          <p:cNvPr id="14" name="正方形/長方形 13">
            <a:extLst>
              <a:ext uri="{FF2B5EF4-FFF2-40B4-BE49-F238E27FC236}">
                <a16:creationId xmlns:a16="http://schemas.microsoft.com/office/drawing/2014/main" id="{5FE7A780-134B-98EF-8584-657F0A3A41CE}"/>
              </a:ext>
            </a:extLst>
          </p:cNvPr>
          <p:cNvSpPr/>
          <p:nvPr/>
        </p:nvSpPr>
        <p:spPr>
          <a:xfrm>
            <a:off x="2400495" y="4493489"/>
            <a:ext cx="1188003" cy="1431108"/>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屈折矢印 1">
            <a:extLst>
              <a:ext uri="{FF2B5EF4-FFF2-40B4-BE49-F238E27FC236}">
                <a16:creationId xmlns:a16="http://schemas.microsoft.com/office/drawing/2014/main" id="{85A92602-5ADE-C583-4E3D-DADB277864C1}"/>
              </a:ext>
            </a:extLst>
          </p:cNvPr>
          <p:cNvSpPr/>
          <p:nvPr/>
        </p:nvSpPr>
        <p:spPr>
          <a:xfrm flipH="1">
            <a:off x="2937934" y="6019773"/>
            <a:ext cx="2015747" cy="487837"/>
          </a:xfrm>
          <a:prstGeom prst="ben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Rectangle 3">
            <a:extLst>
              <a:ext uri="{FF2B5EF4-FFF2-40B4-BE49-F238E27FC236}">
                <a16:creationId xmlns:a16="http://schemas.microsoft.com/office/drawing/2014/main" id="{44A875DA-F454-B3E8-DBA6-FC9A6DEF35D3}"/>
              </a:ext>
            </a:extLst>
          </p:cNvPr>
          <p:cNvSpPr txBox="1">
            <a:spLocks/>
          </p:cNvSpPr>
          <p:nvPr/>
        </p:nvSpPr>
        <p:spPr>
          <a:xfrm>
            <a:off x="5318273" y="6423618"/>
            <a:ext cx="2448656" cy="4343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主キー</a:t>
            </a:r>
            <a:endParaRPr kumimoji="1" lang="en-US" altLang="ja-JP"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7" name="Rectangle 3">
            <a:extLst>
              <a:ext uri="{FF2B5EF4-FFF2-40B4-BE49-F238E27FC236}">
                <a16:creationId xmlns:a16="http://schemas.microsoft.com/office/drawing/2014/main" id="{2D75D517-C1B4-4847-A996-C9234BAEC8AB}"/>
              </a:ext>
            </a:extLst>
          </p:cNvPr>
          <p:cNvSpPr txBox="1">
            <a:spLocks/>
          </p:cNvSpPr>
          <p:nvPr/>
        </p:nvSpPr>
        <p:spPr>
          <a:xfrm>
            <a:off x="2330169" y="4041676"/>
            <a:ext cx="2448656" cy="4343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外部キー</a:t>
            </a:r>
            <a:endParaRPr kumimoji="1" lang="en-US" altLang="ja-JP"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8" name="コンテンツ プレースホルダー 2">
            <a:extLst>
              <a:ext uri="{FF2B5EF4-FFF2-40B4-BE49-F238E27FC236}">
                <a16:creationId xmlns:a16="http://schemas.microsoft.com/office/drawing/2014/main" id="{8C955698-70E1-365E-949E-36EB8DC3FF76}"/>
              </a:ext>
            </a:extLst>
          </p:cNvPr>
          <p:cNvSpPr txBox="1">
            <a:spLocks/>
          </p:cNvSpPr>
          <p:nvPr/>
        </p:nvSpPr>
        <p:spPr>
          <a:xfrm>
            <a:off x="1353630" y="1805400"/>
            <a:ext cx="6290555" cy="2236276"/>
          </a:xfrm>
          <a:prstGeom prst="rect">
            <a:avLst/>
          </a:prstGeom>
          <a:solidFill>
            <a:schemeClr val="accent4">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CREATE TABLE </a:t>
            </a: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購入 </a:t>
            </a: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ID </a:t>
            </a: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INTEGER PRIMARY KEY</a:t>
            </a: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購入者 </a:t>
            </a: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TEXT</a:t>
            </a: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商品</a:t>
            </a: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ID </a:t>
            </a: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INTEGER</a:t>
            </a: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数量 </a:t>
            </a: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INTEGER,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FOREIGN KEY </a:t>
            </a: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商品</a:t>
            </a: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ID) </a:t>
            </a: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REFERENCES</a:t>
            </a: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商品</a:t>
            </a: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(ID));</a:t>
            </a:r>
          </a:p>
        </p:txBody>
      </p:sp>
      <p:sp>
        <p:nvSpPr>
          <p:cNvPr id="19" name="正方形/長方形 18">
            <a:extLst>
              <a:ext uri="{FF2B5EF4-FFF2-40B4-BE49-F238E27FC236}">
                <a16:creationId xmlns:a16="http://schemas.microsoft.com/office/drawing/2014/main" id="{41EA9AEE-6B6A-080E-7B41-B5C2383FAAB6}"/>
              </a:ext>
            </a:extLst>
          </p:cNvPr>
          <p:cNvSpPr/>
          <p:nvPr/>
        </p:nvSpPr>
        <p:spPr>
          <a:xfrm>
            <a:off x="427253" y="4438198"/>
            <a:ext cx="782915" cy="146437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Rectangle 3">
            <a:extLst>
              <a:ext uri="{FF2B5EF4-FFF2-40B4-BE49-F238E27FC236}">
                <a16:creationId xmlns:a16="http://schemas.microsoft.com/office/drawing/2014/main" id="{588C9232-0E86-B74D-9F97-A1E01061C34C}"/>
              </a:ext>
            </a:extLst>
          </p:cNvPr>
          <p:cNvSpPr txBox="1">
            <a:spLocks/>
          </p:cNvSpPr>
          <p:nvPr/>
        </p:nvSpPr>
        <p:spPr>
          <a:xfrm>
            <a:off x="394315" y="5948037"/>
            <a:ext cx="2448656" cy="4343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主キー</a:t>
            </a:r>
            <a:endParaRPr kumimoji="1" lang="en-US" altLang="ja-JP"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55394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288957-3177-C831-F2B8-CB7E4F4CCCBD}"/>
              </a:ext>
            </a:extLst>
          </p:cNvPr>
          <p:cNvSpPr>
            <a:spLocks noGrp="1"/>
          </p:cNvSpPr>
          <p:nvPr>
            <p:ph type="title"/>
          </p:nvPr>
        </p:nvSpPr>
        <p:spPr/>
        <p:txBody>
          <a:bodyPr>
            <a:normAutofit fontScale="90000"/>
          </a:bodyPr>
          <a:lstStyle/>
          <a:p>
            <a:r>
              <a:rPr kumimoji="1" lang="ja-JP" altLang="en-US" dirty="0"/>
              <a:t>多対多の関連の例</a:t>
            </a:r>
          </a:p>
        </p:txBody>
      </p:sp>
      <p:sp>
        <p:nvSpPr>
          <p:cNvPr id="4" name="スライド番号プレースホルダー 3">
            <a:extLst>
              <a:ext uri="{FF2B5EF4-FFF2-40B4-BE49-F238E27FC236}">
                <a16:creationId xmlns:a16="http://schemas.microsoft.com/office/drawing/2014/main" id="{726BF09F-BAF5-0CA6-1F9C-CE35DD1BB4E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5" name="表 4">
            <a:extLst>
              <a:ext uri="{FF2B5EF4-FFF2-40B4-BE49-F238E27FC236}">
                <a16:creationId xmlns:a16="http://schemas.microsoft.com/office/drawing/2014/main" id="{B8C8A342-8740-E587-E307-3A5DAC9A1E70}"/>
              </a:ext>
            </a:extLst>
          </p:cNvPr>
          <p:cNvGraphicFramePr>
            <a:graphicFrameLocks noGrp="1"/>
          </p:cNvGraphicFramePr>
          <p:nvPr/>
        </p:nvGraphicFramePr>
        <p:xfrm>
          <a:off x="2678029" y="1748926"/>
          <a:ext cx="3320098" cy="2606040"/>
        </p:xfrm>
        <a:graphic>
          <a:graphicData uri="http://schemas.openxmlformats.org/drawingml/2006/table">
            <a:tbl>
              <a:tblPr firstRow="1" bandRow="1">
                <a:tableStyleId>{5C22544A-7EE6-4342-B048-85BDC9FD1C3A}</a:tableStyleId>
              </a:tblPr>
              <a:tblGrid>
                <a:gridCol w="1297144">
                  <a:extLst>
                    <a:ext uri="{9D8B030D-6E8A-4147-A177-3AD203B41FA5}">
                      <a16:colId xmlns:a16="http://schemas.microsoft.com/office/drawing/2014/main" val="20000"/>
                    </a:ext>
                  </a:extLst>
                </a:gridCol>
                <a:gridCol w="1133606">
                  <a:extLst>
                    <a:ext uri="{9D8B030D-6E8A-4147-A177-3AD203B41FA5}">
                      <a16:colId xmlns:a16="http://schemas.microsoft.com/office/drawing/2014/main" val="20001"/>
                    </a:ext>
                  </a:extLst>
                </a:gridCol>
                <a:gridCol w="889348">
                  <a:extLst>
                    <a:ext uri="{9D8B030D-6E8A-4147-A177-3AD203B41FA5}">
                      <a16:colId xmlns:a16="http://schemas.microsoft.com/office/drawing/2014/main" val="20002"/>
                    </a:ext>
                  </a:extLst>
                </a:gridCol>
              </a:tblGrid>
              <a:tr h="388620">
                <a:tc>
                  <a:txBody>
                    <a:bodyPr/>
                    <a:lstStyle/>
                    <a:p>
                      <a:pPr algn="ctr"/>
                      <a:r>
                        <a:rPr kumimoji="1" lang="ja-JP" altLang="en-US" sz="2400" dirty="0"/>
                        <a:t>学生</a:t>
                      </a:r>
                      <a:r>
                        <a:rPr kumimoji="1" lang="en-US" altLang="ja-JP" sz="2400" dirty="0"/>
                        <a:t>ID</a:t>
                      </a:r>
                      <a:endParaRPr kumimoji="1" lang="ja-JP" altLang="en-US" sz="2400" dirty="0"/>
                    </a:p>
                  </a:txBody>
                  <a:tcPr marL="68580" marR="68580" marT="34290" marB="34290"/>
                </a:tc>
                <a:tc>
                  <a:txBody>
                    <a:bodyPr/>
                    <a:lstStyle/>
                    <a:p>
                      <a:pPr algn="ctr"/>
                      <a:r>
                        <a:rPr kumimoji="1" lang="ja-JP" altLang="en-US" sz="2400" dirty="0"/>
                        <a:t>科目</a:t>
                      </a:r>
                      <a:r>
                        <a:rPr kumimoji="1" lang="en-US" altLang="ja-JP" sz="2400" dirty="0"/>
                        <a:t>ID</a:t>
                      </a:r>
                      <a:endParaRPr kumimoji="1" lang="ja-JP" altLang="en-US" sz="2400" dirty="0"/>
                    </a:p>
                  </a:txBody>
                  <a:tcPr marL="68580" marR="68580" marT="34290" marB="34290"/>
                </a:tc>
                <a:tc>
                  <a:txBody>
                    <a:bodyPr/>
                    <a:lstStyle/>
                    <a:p>
                      <a:pPr algn="ctr"/>
                      <a:r>
                        <a:rPr kumimoji="1" lang="ja-JP" altLang="en-US" sz="2400" dirty="0"/>
                        <a:t>得点</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400" b="0" dirty="0"/>
                        <a:t>1</a:t>
                      </a:r>
                      <a:endParaRPr kumimoji="1" lang="ja-JP" altLang="en-US" sz="2400" b="0" dirty="0"/>
                    </a:p>
                  </a:txBody>
                  <a:tcPr marL="68580" marR="68580" marT="34290" marB="34290">
                    <a:solidFill>
                      <a:srgbClr val="FF0000">
                        <a:alpha val="15000"/>
                      </a:srgbClr>
                    </a:solidFill>
                  </a:tcPr>
                </a:tc>
                <a:tc>
                  <a:txBody>
                    <a:bodyPr/>
                    <a:lstStyle/>
                    <a:p>
                      <a:pPr algn="r"/>
                      <a:r>
                        <a:rPr kumimoji="1" lang="en-US" altLang="ja-JP" sz="2400" b="0" dirty="0"/>
                        <a:t>1001</a:t>
                      </a:r>
                      <a:endParaRPr kumimoji="1" lang="ja-JP" altLang="en-US" sz="2400" b="0" dirty="0"/>
                    </a:p>
                  </a:txBody>
                  <a:tcPr marL="68580" marR="68580" marT="34290" marB="34290">
                    <a:solidFill>
                      <a:srgbClr val="FF0000">
                        <a:alpha val="15000"/>
                      </a:srgbClr>
                    </a:solidFill>
                  </a:tcPr>
                </a:tc>
                <a:tc>
                  <a:txBody>
                    <a:bodyPr/>
                    <a:lstStyle/>
                    <a:p>
                      <a:pPr algn="r"/>
                      <a:r>
                        <a:rPr kumimoji="1" lang="en-US" altLang="ja-JP" sz="2400" b="0" dirty="0"/>
                        <a:t>90</a:t>
                      </a:r>
                      <a:endParaRPr kumimoji="1" lang="ja-JP" altLang="en-US" sz="2400" b="0" dirty="0"/>
                    </a:p>
                  </a:txBody>
                  <a:tcPr marL="68580" marR="68580" marT="34290" marB="34290">
                    <a:solidFill>
                      <a:srgbClr val="FF0000">
                        <a:alpha val="15000"/>
                      </a:srgbClr>
                    </a:solidFill>
                  </a:tcPr>
                </a:tc>
                <a:extLst>
                  <a:ext uri="{0D108BD9-81ED-4DB2-BD59-A6C34878D82A}">
                    <a16:rowId xmlns:a16="http://schemas.microsoft.com/office/drawing/2014/main" val="10001"/>
                  </a:ext>
                </a:extLst>
              </a:tr>
              <a:tr h="0">
                <a:tc>
                  <a:txBody>
                    <a:bodyPr/>
                    <a:lstStyle/>
                    <a:p>
                      <a:pPr algn="r"/>
                      <a:r>
                        <a:rPr kumimoji="1" lang="en-US" altLang="ja-JP" sz="2400" b="0" dirty="0"/>
                        <a:t>1</a:t>
                      </a:r>
                      <a:endParaRPr kumimoji="1" lang="ja-JP" altLang="en-US" sz="2400" b="0" dirty="0"/>
                    </a:p>
                  </a:txBody>
                  <a:tcPr marL="68580" marR="68580" marT="34290" marB="34290">
                    <a:solidFill>
                      <a:srgbClr val="FFC000">
                        <a:alpha val="20000"/>
                      </a:srgbClr>
                    </a:solidFill>
                  </a:tcPr>
                </a:tc>
                <a:tc>
                  <a:txBody>
                    <a:bodyPr/>
                    <a:lstStyle/>
                    <a:p>
                      <a:pPr algn="r"/>
                      <a:r>
                        <a:rPr kumimoji="1" lang="en-US" altLang="ja-JP" sz="2400" b="0" dirty="0"/>
                        <a:t>1002</a:t>
                      </a:r>
                      <a:endParaRPr kumimoji="1" lang="ja-JP" altLang="en-US" sz="2400" b="0" dirty="0"/>
                    </a:p>
                  </a:txBody>
                  <a:tcPr marL="68580" marR="68580" marT="34290" marB="34290">
                    <a:solidFill>
                      <a:srgbClr val="FFC000">
                        <a:alpha val="20000"/>
                      </a:srgbClr>
                    </a:solidFill>
                  </a:tcPr>
                </a:tc>
                <a:tc>
                  <a:txBody>
                    <a:bodyPr/>
                    <a:lstStyle/>
                    <a:p>
                      <a:pPr algn="r"/>
                      <a:r>
                        <a:rPr kumimoji="1" lang="en-US" altLang="ja-JP" sz="2400" b="0" dirty="0"/>
                        <a:t>100</a:t>
                      </a:r>
                      <a:endParaRPr kumimoji="1" lang="ja-JP" altLang="en-US" sz="2400" b="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400" b="0" dirty="0"/>
                        <a:t>2</a:t>
                      </a:r>
                      <a:endParaRPr kumimoji="1" lang="ja-JP" altLang="en-US" sz="2400" b="0" dirty="0"/>
                    </a:p>
                  </a:txBody>
                  <a:tcPr marL="68580" marR="68580" marT="34290" marB="34290">
                    <a:solidFill>
                      <a:srgbClr val="7030A0">
                        <a:alpha val="20000"/>
                      </a:srgbClr>
                    </a:solidFill>
                  </a:tcPr>
                </a:tc>
                <a:tc>
                  <a:txBody>
                    <a:bodyPr/>
                    <a:lstStyle/>
                    <a:p>
                      <a:pPr algn="r"/>
                      <a:r>
                        <a:rPr kumimoji="1" lang="en-US" altLang="ja-JP" sz="2400" b="0" dirty="0"/>
                        <a:t>1001</a:t>
                      </a:r>
                      <a:endParaRPr kumimoji="1" lang="ja-JP" altLang="en-US" sz="2400" b="0" dirty="0"/>
                    </a:p>
                  </a:txBody>
                  <a:tcPr marL="68580" marR="68580" marT="34290" marB="34290">
                    <a:solidFill>
                      <a:srgbClr val="7030A0">
                        <a:alpha val="20000"/>
                      </a:srgbClr>
                    </a:solidFill>
                  </a:tcPr>
                </a:tc>
                <a:tc>
                  <a:txBody>
                    <a:bodyPr/>
                    <a:lstStyle/>
                    <a:p>
                      <a:pPr algn="r"/>
                      <a:r>
                        <a:rPr kumimoji="1" lang="en-US" altLang="ja-JP" sz="2400" b="0" dirty="0"/>
                        <a:t>85</a:t>
                      </a:r>
                      <a:endParaRPr kumimoji="1" lang="ja-JP" altLang="en-US" sz="2400" b="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r h="388620">
                <a:tc>
                  <a:txBody>
                    <a:bodyPr/>
                    <a:lstStyle/>
                    <a:p>
                      <a:pPr algn="r"/>
                      <a:r>
                        <a:rPr kumimoji="1" lang="en-US" altLang="ja-JP" sz="2400" b="0" dirty="0"/>
                        <a:t>2</a:t>
                      </a:r>
                      <a:endParaRPr kumimoji="1" lang="ja-JP" altLang="en-US" sz="2400" b="0" dirty="0"/>
                    </a:p>
                  </a:txBody>
                  <a:tcPr marL="68580" marR="68580" marT="34290" marB="34290">
                    <a:solidFill>
                      <a:schemeClr val="accent2">
                        <a:lumMod val="60000"/>
                        <a:lumOff val="40000"/>
                        <a:alpha val="20000"/>
                      </a:schemeClr>
                    </a:solidFill>
                  </a:tcPr>
                </a:tc>
                <a:tc>
                  <a:txBody>
                    <a:bodyPr/>
                    <a:lstStyle/>
                    <a:p>
                      <a:pPr algn="r"/>
                      <a:r>
                        <a:rPr kumimoji="1" lang="en-US" altLang="ja-JP" sz="2400" b="0" dirty="0"/>
                        <a:t>1002</a:t>
                      </a:r>
                      <a:endParaRPr kumimoji="1" lang="ja-JP" altLang="en-US" sz="2400" b="0" dirty="0"/>
                    </a:p>
                  </a:txBody>
                  <a:tcPr marL="68580" marR="68580" marT="34290" marB="34290">
                    <a:solidFill>
                      <a:schemeClr val="accent2">
                        <a:lumMod val="60000"/>
                        <a:lumOff val="40000"/>
                        <a:alpha val="20000"/>
                      </a:schemeClr>
                    </a:solidFill>
                  </a:tcPr>
                </a:tc>
                <a:tc>
                  <a:txBody>
                    <a:bodyPr/>
                    <a:lstStyle/>
                    <a:p>
                      <a:pPr algn="r"/>
                      <a:r>
                        <a:rPr kumimoji="1" lang="en-US" altLang="ja-JP" sz="2400" b="0" dirty="0"/>
                        <a:t>90</a:t>
                      </a:r>
                      <a:endParaRPr kumimoji="1" lang="ja-JP" altLang="en-US" sz="2400" b="0" dirty="0"/>
                    </a:p>
                  </a:txBody>
                  <a:tcPr marL="68580" marR="68580" marT="34290" marB="34290">
                    <a:solidFill>
                      <a:schemeClr val="accent2">
                        <a:lumMod val="60000"/>
                        <a:lumOff val="40000"/>
                        <a:alpha val="20000"/>
                      </a:schemeClr>
                    </a:solidFill>
                  </a:tcPr>
                </a:tc>
                <a:extLst>
                  <a:ext uri="{0D108BD9-81ED-4DB2-BD59-A6C34878D82A}">
                    <a16:rowId xmlns:a16="http://schemas.microsoft.com/office/drawing/2014/main" val="3535204795"/>
                  </a:ext>
                </a:extLst>
              </a:tr>
              <a:tr h="388620">
                <a:tc>
                  <a:txBody>
                    <a:bodyPr/>
                    <a:lstStyle/>
                    <a:p>
                      <a:pPr algn="r"/>
                      <a:r>
                        <a:rPr kumimoji="1" lang="en-US" altLang="ja-JP" sz="2400" b="0" dirty="0"/>
                        <a:t>2</a:t>
                      </a:r>
                      <a:endParaRPr kumimoji="1" lang="ja-JP" altLang="en-US" sz="2400" b="0" dirty="0"/>
                    </a:p>
                  </a:txBody>
                  <a:tcPr marL="68580" marR="68580" marT="34290" marB="34290">
                    <a:solidFill>
                      <a:schemeClr val="accent6">
                        <a:lumMod val="75000"/>
                        <a:alpha val="20000"/>
                      </a:schemeClr>
                    </a:solidFill>
                  </a:tcPr>
                </a:tc>
                <a:tc>
                  <a:txBody>
                    <a:bodyPr/>
                    <a:lstStyle/>
                    <a:p>
                      <a:pPr algn="r"/>
                      <a:r>
                        <a:rPr kumimoji="1" lang="en-US" altLang="ja-JP" sz="2400" b="0" dirty="0"/>
                        <a:t>1003</a:t>
                      </a:r>
                      <a:endParaRPr kumimoji="1" lang="ja-JP" altLang="en-US" sz="2400" b="0" dirty="0"/>
                    </a:p>
                  </a:txBody>
                  <a:tcPr marL="68580" marR="68580" marT="34290" marB="34290">
                    <a:solidFill>
                      <a:schemeClr val="accent6">
                        <a:lumMod val="75000"/>
                        <a:alpha val="20000"/>
                      </a:schemeClr>
                    </a:solidFill>
                  </a:tcPr>
                </a:tc>
                <a:tc>
                  <a:txBody>
                    <a:bodyPr/>
                    <a:lstStyle/>
                    <a:p>
                      <a:pPr algn="r"/>
                      <a:r>
                        <a:rPr kumimoji="1" lang="en-US" altLang="ja-JP" sz="2400" b="0" dirty="0"/>
                        <a:t>95</a:t>
                      </a:r>
                      <a:endParaRPr kumimoji="1" lang="ja-JP" altLang="en-US" sz="2400" b="0" dirty="0"/>
                    </a:p>
                  </a:txBody>
                  <a:tcPr marL="68580" marR="68580" marT="34290" marB="34290">
                    <a:solidFill>
                      <a:schemeClr val="accent6">
                        <a:lumMod val="75000"/>
                        <a:alpha val="20000"/>
                      </a:schemeClr>
                    </a:solidFill>
                  </a:tcPr>
                </a:tc>
                <a:extLst>
                  <a:ext uri="{0D108BD9-81ED-4DB2-BD59-A6C34878D82A}">
                    <a16:rowId xmlns:a16="http://schemas.microsoft.com/office/drawing/2014/main" val="2241657094"/>
                  </a:ext>
                </a:extLst>
              </a:tr>
            </a:tbl>
          </a:graphicData>
        </a:graphic>
      </p:graphicFrame>
      <p:sp>
        <p:nvSpPr>
          <p:cNvPr id="6" name="テキスト ボックス 5">
            <a:extLst>
              <a:ext uri="{FF2B5EF4-FFF2-40B4-BE49-F238E27FC236}">
                <a16:creationId xmlns:a16="http://schemas.microsoft.com/office/drawing/2014/main" id="{6FB6DF3F-7C70-E6AF-8639-8E9199173036}"/>
              </a:ext>
            </a:extLst>
          </p:cNvPr>
          <p:cNvSpPr txBox="1"/>
          <p:nvPr/>
        </p:nvSpPr>
        <p:spPr>
          <a:xfrm>
            <a:off x="952500" y="839701"/>
            <a:ext cx="7879080"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１人の学生が、複数の科目を受講する。１つの科目には</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複数の学生が参加する</a:t>
            </a:r>
          </a:p>
        </p:txBody>
      </p:sp>
      <p:sp>
        <p:nvSpPr>
          <p:cNvPr id="7" name="正方形/長方形 6">
            <a:extLst>
              <a:ext uri="{FF2B5EF4-FFF2-40B4-BE49-F238E27FC236}">
                <a16:creationId xmlns:a16="http://schemas.microsoft.com/office/drawing/2014/main" id="{23EBE522-57BB-4E16-55E9-3F6FA8057807}"/>
              </a:ext>
            </a:extLst>
          </p:cNvPr>
          <p:cNvSpPr/>
          <p:nvPr/>
        </p:nvSpPr>
        <p:spPr>
          <a:xfrm>
            <a:off x="2678029" y="1670699"/>
            <a:ext cx="1303421" cy="2684268"/>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6644FEC3-56C8-B38F-C931-9551FBD999DE}"/>
              </a:ext>
            </a:extLst>
          </p:cNvPr>
          <p:cNvSpPr/>
          <p:nvPr/>
        </p:nvSpPr>
        <p:spPr>
          <a:xfrm>
            <a:off x="4036929" y="1670698"/>
            <a:ext cx="1093871" cy="2684268"/>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屈折矢印 1">
            <a:extLst>
              <a:ext uri="{FF2B5EF4-FFF2-40B4-BE49-F238E27FC236}">
                <a16:creationId xmlns:a16="http://schemas.microsoft.com/office/drawing/2014/main" id="{85FC0E7B-065D-B2C1-141A-26302B559B85}"/>
              </a:ext>
            </a:extLst>
          </p:cNvPr>
          <p:cNvSpPr/>
          <p:nvPr/>
        </p:nvSpPr>
        <p:spPr>
          <a:xfrm flipH="1">
            <a:off x="4467534" y="4652764"/>
            <a:ext cx="1310965" cy="533199"/>
          </a:xfrm>
          <a:prstGeom prst="ben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屈折矢印 1">
            <a:extLst>
              <a:ext uri="{FF2B5EF4-FFF2-40B4-BE49-F238E27FC236}">
                <a16:creationId xmlns:a16="http://schemas.microsoft.com/office/drawing/2014/main" id="{24F5671C-E593-040D-8F24-50046987A44C}"/>
              </a:ext>
            </a:extLst>
          </p:cNvPr>
          <p:cNvSpPr/>
          <p:nvPr/>
        </p:nvSpPr>
        <p:spPr>
          <a:xfrm>
            <a:off x="2559050" y="4652763"/>
            <a:ext cx="949634" cy="533199"/>
          </a:xfrm>
          <a:prstGeom prst="ben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1" name="表 10">
            <a:extLst>
              <a:ext uri="{FF2B5EF4-FFF2-40B4-BE49-F238E27FC236}">
                <a16:creationId xmlns:a16="http://schemas.microsoft.com/office/drawing/2014/main" id="{81CBDE63-3D53-7076-D3FE-F24A4C79D94A}"/>
              </a:ext>
            </a:extLst>
          </p:cNvPr>
          <p:cNvGraphicFramePr>
            <a:graphicFrameLocks noGrp="1"/>
          </p:cNvGraphicFramePr>
          <p:nvPr/>
        </p:nvGraphicFramePr>
        <p:xfrm>
          <a:off x="6053606" y="4292149"/>
          <a:ext cx="2353794" cy="1920240"/>
        </p:xfrm>
        <a:graphic>
          <a:graphicData uri="http://schemas.openxmlformats.org/drawingml/2006/table">
            <a:tbl>
              <a:tblPr firstRow="1" bandRow="1">
                <a:tableStyleId>{5C22544A-7EE6-4342-B048-85BDC9FD1C3A}</a:tableStyleId>
              </a:tblPr>
              <a:tblGrid>
                <a:gridCol w="920424">
                  <a:extLst>
                    <a:ext uri="{9D8B030D-6E8A-4147-A177-3AD203B41FA5}">
                      <a16:colId xmlns:a16="http://schemas.microsoft.com/office/drawing/2014/main" val="20000"/>
                    </a:ext>
                  </a:extLst>
                </a:gridCol>
                <a:gridCol w="1433370">
                  <a:extLst>
                    <a:ext uri="{9D8B030D-6E8A-4147-A177-3AD203B41FA5}">
                      <a16:colId xmlns:a16="http://schemas.microsoft.com/office/drawing/2014/main" val="20001"/>
                    </a:ext>
                  </a:extLst>
                </a:gridCol>
              </a:tblGrid>
              <a:tr h="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科目名</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700" dirty="0"/>
                        <a:t>1001</a:t>
                      </a:r>
                      <a:endParaRPr kumimoji="1" lang="ja-JP" altLang="en-US" sz="2700" dirty="0"/>
                    </a:p>
                  </a:txBody>
                  <a:tcPr marL="68580" marR="68580" marT="34290" marB="34290">
                    <a:solidFill>
                      <a:srgbClr val="FF0000">
                        <a:alpha val="15000"/>
                      </a:srgbClr>
                    </a:solidFill>
                  </a:tcPr>
                </a:tc>
                <a:tc>
                  <a:txBody>
                    <a:bodyPr/>
                    <a:lstStyle/>
                    <a:p>
                      <a:pPr algn="r"/>
                      <a:r>
                        <a:rPr kumimoji="1" lang="ja-JP" altLang="en-US" sz="2700" dirty="0"/>
                        <a:t>国語</a:t>
                      </a:r>
                    </a:p>
                  </a:txBody>
                  <a:tcPr marL="68580" marR="68580" marT="34290" marB="34290">
                    <a:solidFill>
                      <a:srgbClr val="FF0000">
                        <a:alpha val="15000"/>
                      </a:srgbClr>
                    </a:solidFill>
                  </a:tcPr>
                </a:tc>
                <a:extLst>
                  <a:ext uri="{0D108BD9-81ED-4DB2-BD59-A6C34878D82A}">
                    <a16:rowId xmlns:a16="http://schemas.microsoft.com/office/drawing/2014/main" val="10001"/>
                  </a:ext>
                </a:extLst>
              </a:tr>
              <a:tr h="388620">
                <a:tc>
                  <a:txBody>
                    <a:bodyPr/>
                    <a:lstStyle/>
                    <a:p>
                      <a:pPr algn="r"/>
                      <a:r>
                        <a:rPr kumimoji="1" lang="en-US" altLang="ja-JP" sz="2700" dirty="0"/>
                        <a:t>1002</a:t>
                      </a:r>
                      <a:endParaRPr kumimoji="1" lang="ja-JP" altLang="en-US" sz="2700" dirty="0"/>
                    </a:p>
                  </a:txBody>
                  <a:tcPr marL="68580" marR="68580" marT="34290" marB="34290">
                    <a:solidFill>
                      <a:srgbClr val="FFC000">
                        <a:alpha val="20000"/>
                      </a:srgbClr>
                    </a:solidFill>
                  </a:tcPr>
                </a:tc>
                <a:tc>
                  <a:txBody>
                    <a:bodyPr/>
                    <a:lstStyle/>
                    <a:p>
                      <a:pPr algn="r"/>
                      <a:r>
                        <a:rPr kumimoji="1" lang="ja-JP" altLang="en-US" sz="2700" dirty="0"/>
                        <a:t>算数</a:t>
                      </a:r>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700" dirty="0"/>
                        <a:t>1003</a:t>
                      </a:r>
                      <a:endParaRPr kumimoji="1" lang="ja-JP" altLang="en-US" sz="2700" dirty="0"/>
                    </a:p>
                  </a:txBody>
                  <a:tcPr marL="68580" marR="68580" marT="34290" marB="34290">
                    <a:solidFill>
                      <a:srgbClr val="7030A0">
                        <a:alpha val="20000"/>
                      </a:srgbClr>
                    </a:solidFill>
                  </a:tcPr>
                </a:tc>
                <a:tc>
                  <a:txBody>
                    <a:bodyPr/>
                    <a:lstStyle/>
                    <a:p>
                      <a:pPr algn="r"/>
                      <a:r>
                        <a:rPr kumimoji="1" lang="ja-JP" altLang="en-US" sz="2700" dirty="0"/>
                        <a:t>理科</a:t>
                      </a:r>
                    </a:p>
                  </a:txBody>
                  <a:tcPr marL="68580" marR="68580" marT="34290" marB="34290">
                    <a:solidFill>
                      <a:srgbClr val="7030A0">
                        <a:alpha val="20000"/>
                      </a:srgbClr>
                    </a:solidFill>
                  </a:tcPr>
                </a:tc>
                <a:extLst>
                  <a:ext uri="{0D108BD9-81ED-4DB2-BD59-A6C34878D82A}">
                    <a16:rowId xmlns:a16="http://schemas.microsoft.com/office/drawing/2014/main" val="10003"/>
                  </a:ext>
                </a:extLst>
              </a:tr>
            </a:tbl>
          </a:graphicData>
        </a:graphic>
      </p:graphicFrame>
      <p:graphicFrame>
        <p:nvGraphicFramePr>
          <p:cNvPr id="12" name="表 11">
            <a:extLst>
              <a:ext uri="{FF2B5EF4-FFF2-40B4-BE49-F238E27FC236}">
                <a16:creationId xmlns:a16="http://schemas.microsoft.com/office/drawing/2014/main" id="{EF2C977D-A166-99FA-B446-6B0446343F5A}"/>
              </a:ext>
            </a:extLst>
          </p:cNvPr>
          <p:cNvGraphicFramePr>
            <a:graphicFrameLocks noGrp="1"/>
          </p:cNvGraphicFramePr>
          <p:nvPr/>
        </p:nvGraphicFramePr>
        <p:xfrm>
          <a:off x="115547" y="4436111"/>
          <a:ext cx="2353794" cy="1440180"/>
        </p:xfrm>
        <a:graphic>
          <a:graphicData uri="http://schemas.openxmlformats.org/drawingml/2006/table">
            <a:tbl>
              <a:tblPr firstRow="1" bandRow="1">
                <a:tableStyleId>{5C22544A-7EE6-4342-B048-85BDC9FD1C3A}</a:tableStyleId>
              </a:tblPr>
              <a:tblGrid>
                <a:gridCol w="748053">
                  <a:extLst>
                    <a:ext uri="{9D8B030D-6E8A-4147-A177-3AD203B41FA5}">
                      <a16:colId xmlns:a16="http://schemas.microsoft.com/office/drawing/2014/main" val="20000"/>
                    </a:ext>
                  </a:extLst>
                </a:gridCol>
                <a:gridCol w="1605741">
                  <a:extLst>
                    <a:ext uri="{9D8B030D-6E8A-4147-A177-3AD203B41FA5}">
                      <a16:colId xmlns:a16="http://schemas.microsoft.com/office/drawing/2014/main" val="20001"/>
                    </a:ext>
                  </a:extLst>
                </a:gridCol>
              </a:tblGrid>
              <a:tr h="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学生名</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700" dirty="0"/>
                        <a:t>1</a:t>
                      </a:r>
                      <a:endParaRPr kumimoji="1" lang="ja-JP" altLang="en-US" sz="2700" dirty="0"/>
                    </a:p>
                  </a:txBody>
                  <a:tcPr marL="68580" marR="68580" marT="34290" marB="34290">
                    <a:solidFill>
                      <a:srgbClr val="FF0000">
                        <a:alpha val="15000"/>
                      </a:srgbClr>
                    </a:solidFill>
                  </a:tcPr>
                </a:tc>
                <a:tc>
                  <a:txBody>
                    <a:bodyPr/>
                    <a:lstStyle/>
                    <a:p>
                      <a:pPr algn="r"/>
                      <a:r>
                        <a:rPr kumimoji="1" lang="ja-JP" altLang="en-US" sz="2700" dirty="0"/>
                        <a:t>徳川家康</a:t>
                      </a:r>
                    </a:p>
                  </a:txBody>
                  <a:tcPr marL="68580" marR="68580" marT="34290" marB="34290">
                    <a:solidFill>
                      <a:srgbClr val="FF0000">
                        <a:alpha val="15000"/>
                      </a:srgbClr>
                    </a:solidFill>
                  </a:tcPr>
                </a:tc>
                <a:extLst>
                  <a:ext uri="{0D108BD9-81ED-4DB2-BD59-A6C34878D82A}">
                    <a16:rowId xmlns:a16="http://schemas.microsoft.com/office/drawing/2014/main" val="10001"/>
                  </a:ext>
                </a:extLst>
              </a:tr>
              <a:tr h="388620">
                <a:tc>
                  <a:txBody>
                    <a:bodyPr/>
                    <a:lstStyle/>
                    <a:p>
                      <a:pPr algn="r"/>
                      <a:r>
                        <a:rPr kumimoji="1" lang="en-US" altLang="ja-JP" sz="2700" dirty="0"/>
                        <a:t>2</a:t>
                      </a:r>
                      <a:endParaRPr kumimoji="1" lang="ja-JP" altLang="en-US" sz="2700" dirty="0"/>
                    </a:p>
                  </a:txBody>
                  <a:tcPr marL="68580" marR="68580" marT="34290" marB="34290">
                    <a:solidFill>
                      <a:srgbClr val="FFC000">
                        <a:alpha val="20000"/>
                      </a:srgbClr>
                    </a:solidFill>
                  </a:tcPr>
                </a:tc>
                <a:tc>
                  <a:txBody>
                    <a:bodyPr/>
                    <a:lstStyle/>
                    <a:p>
                      <a:pPr algn="r"/>
                      <a:r>
                        <a:rPr kumimoji="1" lang="ja-JP" altLang="en-US" sz="2700" dirty="0"/>
                        <a:t>豊臣秀吉</a:t>
                      </a:r>
                    </a:p>
                  </a:txBody>
                  <a:tcPr marL="68580" marR="68580" marT="34290" marB="34290">
                    <a:solidFill>
                      <a:srgbClr val="FFC000">
                        <a:alpha val="20000"/>
                      </a:srgbClr>
                    </a:solidFill>
                  </a:tcPr>
                </a:tc>
                <a:extLst>
                  <a:ext uri="{0D108BD9-81ED-4DB2-BD59-A6C34878D82A}">
                    <a16:rowId xmlns:a16="http://schemas.microsoft.com/office/drawing/2014/main" val="10002"/>
                  </a:ext>
                </a:extLst>
              </a:tr>
            </a:tbl>
          </a:graphicData>
        </a:graphic>
      </p:graphicFrame>
      <p:sp>
        <p:nvSpPr>
          <p:cNvPr id="3" name="Rectangle 3">
            <a:extLst>
              <a:ext uri="{FF2B5EF4-FFF2-40B4-BE49-F238E27FC236}">
                <a16:creationId xmlns:a16="http://schemas.microsoft.com/office/drawing/2014/main" id="{6DFECB6E-BD28-404F-FA30-88CE204020B4}"/>
              </a:ext>
            </a:extLst>
          </p:cNvPr>
          <p:cNvSpPr txBox="1">
            <a:spLocks/>
          </p:cNvSpPr>
          <p:nvPr/>
        </p:nvSpPr>
        <p:spPr>
          <a:xfrm>
            <a:off x="5998127" y="6287094"/>
            <a:ext cx="2448656" cy="4343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主キー</a:t>
            </a:r>
            <a:endParaRPr kumimoji="1" lang="en-US" altLang="ja-JP"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3" name="Rectangle 3">
            <a:extLst>
              <a:ext uri="{FF2B5EF4-FFF2-40B4-BE49-F238E27FC236}">
                <a16:creationId xmlns:a16="http://schemas.microsoft.com/office/drawing/2014/main" id="{C69C5B5F-F22E-980C-38D0-7696A46B17BF}"/>
              </a:ext>
            </a:extLst>
          </p:cNvPr>
          <p:cNvSpPr txBox="1">
            <a:spLocks/>
          </p:cNvSpPr>
          <p:nvPr/>
        </p:nvSpPr>
        <p:spPr>
          <a:xfrm>
            <a:off x="2785557" y="4354966"/>
            <a:ext cx="2448656" cy="4343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外部キー</a:t>
            </a:r>
            <a:endParaRPr kumimoji="1" lang="en-US" altLang="ja-JP"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4" name="Rectangle 3">
            <a:extLst>
              <a:ext uri="{FF2B5EF4-FFF2-40B4-BE49-F238E27FC236}">
                <a16:creationId xmlns:a16="http://schemas.microsoft.com/office/drawing/2014/main" id="{8108289D-665C-1EF3-3493-1125F349687C}"/>
              </a:ext>
            </a:extLst>
          </p:cNvPr>
          <p:cNvSpPr txBox="1">
            <a:spLocks/>
          </p:cNvSpPr>
          <p:nvPr/>
        </p:nvSpPr>
        <p:spPr>
          <a:xfrm>
            <a:off x="4009885" y="4343341"/>
            <a:ext cx="2448656" cy="4343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外部キー</a:t>
            </a:r>
            <a:endParaRPr kumimoji="1" lang="en-US" altLang="ja-JP"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5" name="Rectangle 3">
            <a:extLst>
              <a:ext uri="{FF2B5EF4-FFF2-40B4-BE49-F238E27FC236}">
                <a16:creationId xmlns:a16="http://schemas.microsoft.com/office/drawing/2014/main" id="{EDEE87EB-21C1-F516-C5A7-46C9D5E6B66F}"/>
              </a:ext>
            </a:extLst>
          </p:cNvPr>
          <p:cNvSpPr txBox="1">
            <a:spLocks/>
          </p:cNvSpPr>
          <p:nvPr/>
        </p:nvSpPr>
        <p:spPr>
          <a:xfrm>
            <a:off x="110394" y="6054854"/>
            <a:ext cx="2448656" cy="4343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主キー</a:t>
            </a:r>
            <a:endParaRPr kumimoji="1" lang="en-US" altLang="ja-JP"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6" name="正方形/長方形 15">
            <a:extLst>
              <a:ext uri="{FF2B5EF4-FFF2-40B4-BE49-F238E27FC236}">
                <a16:creationId xmlns:a16="http://schemas.microsoft.com/office/drawing/2014/main" id="{9C94AA9F-C4B4-A4A6-628C-4A71BFB9AC24}"/>
              </a:ext>
            </a:extLst>
          </p:cNvPr>
          <p:cNvSpPr/>
          <p:nvPr/>
        </p:nvSpPr>
        <p:spPr>
          <a:xfrm>
            <a:off x="88817" y="4436109"/>
            <a:ext cx="863684" cy="1440181"/>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正方形/長方形 16">
            <a:extLst>
              <a:ext uri="{FF2B5EF4-FFF2-40B4-BE49-F238E27FC236}">
                <a16:creationId xmlns:a16="http://schemas.microsoft.com/office/drawing/2014/main" id="{512031B4-CAA4-B4A9-0FDE-E57A252CDA7F}"/>
              </a:ext>
            </a:extLst>
          </p:cNvPr>
          <p:cNvSpPr/>
          <p:nvPr/>
        </p:nvSpPr>
        <p:spPr>
          <a:xfrm>
            <a:off x="6015921" y="4343341"/>
            <a:ext cx="1049958" cy="1869048"/>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44335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B1376F-5329-0565-FA3F-98E353F9891B}"/>
              </a:ext>
            </a:extLst>
          </p:cNvPr>
          <p:cNvSpPr>
            <a:spLocks noGrp="1"/>
          </p:cNvSpPr>
          <p:nvPr>
            <p:ph type="title"/>
          </p:nvPr>
        </p:nvSpPr>
        <p:spPr/>
        <p:txBody>
          <a:bodyPr>
            <a:normAutofit fontScale="90000"/>
          </a:bodyPr>
          <a:lstStyle/>
          <a:p>
            <a:r>
              <a:rPr kumimoji="1" lang="ja-JP" altLang="en-US" dirty="0"/>
              <a:t>データベース設計のプロセス</a:t>
            </a:r>
          </a:p>
        </p:txBody>
      </p:sp>
      <p:sp>
        <p:nvSpPr>
          <p:cNvPr id="3" name="コンテンツ プレースホルダー 2">
            <a:extLst>
              <a:ext uri="{FF2B5EF4-FFF2-40B4-BE49-F238E27FC236}">
                <a16:creationId xmlns:a16="http://schemas.microsoft.com/office/drawing/2014/main" id="{62F0EA8B-8441-2144-5207-63286D02C078}"/>
              </a:ext>
            </a:extLst>
          </p:cNvPr>
          <p:cNvSpPr>
            <a:spLocks noGrp="1"/>
          </p:cNvSpPr>
          <p:nvPr>
            <p:ph idx="1"/>
          </p:nvPr>
        </p:nvSpPr>
        <p:spPr>
          <a:xfrm>
            <a:off x="321845" y="762000"/>
            <a:ext cx="8461208" cy="6095999"/>
          </a:xfrm>
        </p:spPr>
        <p:txBody>
          <a:bodyPr>
            <a:normAutofit fontScale="77500" lnSpcReduction="20000"/>
          </a:bodyPr>
          <a:lstStyle/>
          <a:p>
            <a:pPr marL="0" indent="0">
              <a:buNone/>
            </a:pPr>
            <a:r>
              <a:rPr kumimoji="1" lang="ja-JP" altLang="en-US" b="1" dirty="0"/>
              <a:t>１．テーブル名の決定</a:t>
            </a:r>
            <a:endParaRPr kumimoji="1" lang="en-US" altLang="ja-JP" b="1" dirty="0"/>
          </a:p>
          <a:p>
            <a:pPr marL="0" indent="0">
              <a:buNone/>
            </a:pPr>
            <a:r>
              <a:rPr kumimoji="1" lang="ja-JP" altLang="en-US" dirty="0"/>
              <a:t>例</a:t>
            </a:r>
            <a:r>
              <a:rPr kumimoji="1" lang="en-US" altLang="ja-JP" dirty="0"/>
              <a:t>: </a:t>
            </a:r>
            <a:r>
              <a:rPr kumimoji="1" lang="ja-JP" altLang="en-US" dirty="0"/>
              <a:t>「従業員」、「顧客」、「商品」など、データの種類や目的に応じた名前。</a:t>
            </a:r>
          </a:p>
          <a:p>
            <a:pPr marL="0" indent="0">
              <a:buNone/>
            </a:pPr>
            <a:r>
              <a:rPr kumimoji="1" lang="ja-JP" altLang="en-US" b="1" dirty="0"/>
              <a:t>２．属性の設定</a:t>
            </a:r>
            <a:endParaRPr kumimoji="1" lang="en-US" altLang="ja-JP" b="1" dirty="0"/>
          </a:p>
          <a:p>
            <a:pPr marL="0" indent="0">
              <a:buNone/>
            </a:pPr>
            <a:r>
              <a:rPr kumimoji="1" lang="ja-JP" altLang="en-US" dirty="0"/>
              <a:t>例</a:t>
            </a:r>
            <a:r>
              <a:rPr kumimoji="1" lang="en-US" altLang="ja-JP" dirty="0"/>
              <a:t>: </a:t>
            </a:r>
            <a:r>
              <a:rPr kumimoji="1" lang="ja-JP" altLang="en-US" dirty="0"/>
              <a:t>従業員テーブルの属性は「従業員</a:t>
            </a:r>
            <a:r>
              <a:rPr kumimoji="1" lang="en-US" altLang="ja-JP" dirty="0"/>
              <a:t>ID</a:t>
            </a:r>
            <a:r>
              <a:rPr kumimoji="1" lang="ja-JP" altLang="en-US" dirty="0"/>
              <a:t>」、「名前」、「住所」</a:t>
            </a:r>
          </a:p>
          <a:p>
            <a:pPr marL="0" indent="0">
              <a:buNone/>
            </a:pPr>
            <a:r>
              <a:rPr kumimoji="1" lang="ja-JP" altLang="en-US" b="1" dirty="0"/>
              <a:t>３．データ型の選択</a:t>
            </a:r>
            <a:endParaRPr kumimoji="1" lang="en-US" altLang="ja-JP" b="1" dirty="0"/>
          </a:p>
          <a:p>
            <a:pPr marL="0" indent="0">
              <a:buNone/>
            </a:pPr>
            <a:r>
              <a:rPr kumimoji="1" lang="ja-JP" altLang="en-US" dirty="0"/>
              <a:t>例</a:t>
            </a:r>
            <a:r>
              <a:rPr kumimoji="1" lang="en-US" altLang="ja-JP" dirty="0"/>
              <a:t>: </a:t>
            </a:r>
            <a:r>
              <a:rPr kumimoji="1" lang="ja-JP" altLang="en-US" dirty="0"/>
              <a:t>「従業員</a:t>
            </a:r>
            <a:r>
              <a:rPr kumimoji="1" lang="en-US" altLang="ja-JP" dirty="0"/>
              <a:t>ID</a:t>
            </a:r>
            <a:r>
              <a:rPr kumimoji="1" lang="ja-JP" altLang="en-US" dirty="0"/>
              <a:t>」は整数型（</a:t>
            </a:r>
            <a:r>
              <a:rPr lang="en-US" altLang="ja-JP" dirty="0"/>
              <a:t>INTEGER</a:t>
            </a:r>
            <a:r>
              <a:rPr kumimoji="1" lang="ja-JP" altLang="en-US" dirty="0"/>
              <a:t>）、「名前」は文字列型 </a:t>
            </a:r>
            <a:r>
              <a:rPr kumimoji="1" lang="en-US" altLang="ja-JP" dirty="0"/>
              <a:t>(TEXT)</a:t>
            </a:r>
            <a:r>
              <a:rPr kumimoji="1" lang="ja-JP" altLang="en-US" dirty="0"/>
              <a:t>。</a:t>
            </a:r>
          </a:p>
          <a:p>
            <a:pPr marL="0" indent="0">
              <a:buNone/>
            </a:pPr>
            <a:r>
              <a:rPr lang="ja-JP" altLang="en-US" b="1" dirty="0"/>
              <a:t>４．</a:t>
            </a:r>
            <a:r>
              <a:rPr kumimoji="1" lang="ja-JP" altLang="en-US" b="1" dirty="0"/>
              <a:t>制約の設定</a:t>
            </a:r>
            <a:endParaRPr kumimoji="1" lang="en-US" altLang="ja-JP" b="1" dirty="0"/>
          </a:p>
          <a:p>
            <a:pPr marL="0" indent="0">
              <a:buNone/>
            </a:pPr>
            <a:r>
              <a:rPr kumimoji="1" lang="ja-JP" altLang="en-US" dirty="0"/>
              <a:t>例</a:t>
            </a:r>
            <a:r>
              <a:rPr kumimoji="1" lang="en-US" altLang="ja-JP" dirty="0"/>
              <a:t>: </a:t>
            </a:r>
            <a:r>
              <a:rPr kumimoji="1" lang="ja-JP" altLang="en-US" dirty="0"/>
              <a:t>主キー制約など</a:t>
            </a:r>
          </a:p>
          <a:p>
            <a:pPr marL="0" indent="0">
              <a:buNone/>
            </a:pPr>
            <a:r>
              <a:rPr kumimoji="1" lang="ja-JP" altLang="en-US" b="1" dirty="0"/>
              <a:t>５．索引（インデックス）の作成</a:t>
            </a:r>
            <a:endParaRPr kumimoji="1" lang="en-US" altLang="ja-JP" b="1" dirty="0"/>
          </a:p>
          <a:p>
            <a:pPr marL="0" indent="0">
              <a:buNone/>
            </a:pPr>
            <a:r>
              <a:rPr kumimoji="1" lang="ja-JP" altLang="en-US" dirty="0"/>
              <a:t>例</a:t>
            </a:r>
            <a:r>
              <a:rPr kumimoji="1" lang="en-US" altLang="ja-JP" dirty="0"/>
              <a:t>: </a:t>
            </a:r>
            <a:r>
              <a:rPr kumimoji="1" lang="ja-JP" altLang="en-US" dirty="0"/>
              <a:t>頻繁に検索される「従業員</a:t>
            </a:r>
            <a:r>
              <a:rPr kumimoji="1" lang="en-US" altLang="ja-JP" dirty="0"/>
              <a:t>ID</a:t>
            </a:r>
            <a:r>
              <a:rPr kumimoji="1" lang="ja-JP" altLang="en-US" dirty="0"/>
              <a:t>」や「名前」に索引を設定。</a:t>
            </a:r>
          </a:p>
          <a:p>
            <a:pPr marL="0" indent="0">
              <a:buNone/>
            </a:pPr>
            <a:r>
              <a:rPr kumimoji="1" lang="ja-JP" altLang="en-US" b="1" dirty="0"/>
              <a:t>６．テーブル間の関係性</a:t>
            </a:r>
            <a:endParaRPr kumimoji="1" lang="en-US" altLang="ja-JP" b="1" dirty="0"/>
          </a:p>
          <a:p>
            <a:pPr marL="0" indent="0">
              <a:buNone/>
            </a:pPr>
            <a:r>
              <a:rPr kumimoji="1" lang="ja-JP" altLang="en-US" dirty="0"/>
              <a:t>例</a:t>
            </a:r>
            <a:r>
              <a:rPr kumimoji="1" lang="en-US" altLang="ja-JP" dirty="0"/>
              <a:t>: </a:t>
            </a:r>
            <a:r>
              <a:rPr kumimoji="1" lang="ja-JP" altLang="en-US" dirty="0"/>
              <a:t>「従業員」テーブルの「部署</a:t>
            </a:r>
            <a:r>
              <a:rPr kumimoji="1" lang="en-US" altLang="ja-JP" dirty="0"/>
              <a:t>ID</a:t>
            </a:r>
            <a:r>
              <a:rPr kumimoji="1" lang="ja-JP" altLang="en-US" dirty="0"/>
              <a:t>」が「部署」テーブルの「部署</a:t>
            </a:r>
            <a:r>
              <a:rPr kumimoji="1" lang="en-US" altLang="ja-JP" dirty="0"/>
              <a:t>ID</a:t>
            </a:r>
            <a:r>
              <a:rPr kumimoji="1" lang="ja-JP" altLang="en-US" dirty="0"/>
              <a:t>」を参照（外部キーとして）。</a:t>
            </a:r>
          </a:p>
          <a:p>
            <a:endParaRPr kumimoji="1" lang="ja-JP" altLang="en-US" dirty="0"/>
          </a:p>
        </p:txBody>
      </p:sp>
      <p:sp>
        <p:nvSpPr>
          <p:cNvPr id="4" name="スライド番号プレースホルダー 3">
            <a:extLst>
              <a:ext uri="{FF2B5EF4-FFF2-40B4-BE49-F238E27FC236}">
                <a16:creationId xmlns:a16="http://schemas.microsoft.com/office/drawing/2014/main" id="{A4183F3E-2D0C-FC67-CAFA-CE19AC529EB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181338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10-2. </a:t>
            </a:r>
            <a:r>
              <a:rPr lang="ja-JP" altLang="en-US" sz="4500" dirty="0">
                <a:solidFill>
                  <a:schemeClr val="tx2"/>
                </a:solidFill>
                <a:latin typeface="メイリオ" panose="020B0604030504040204" pitchFamily="50" charset="-128"/>
              </a:rPr>
              <a:t>演習</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15</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369039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710338-32A7-546B-F6DA-FC827C869744}"/>
              </a:ext>
            </a:extLst>
          </p:cNvPr>
          <p:cNvSpPr>
            <a:spLocks noGrp="1"/>
          </p:cNvSpPr>
          <p:nvPr>
            <p:ph type="title"/>
          </p:nvPr>
        </p:nvSpPr>
        <p:spPr/>
        <p:txBody>
          <a:bodyPr>
            <a:normAutofit fontScale="90000"/>
          </a:bodyPr>
          <a:lstStyle/>
          <a:p>
            <a:r>
              <a:rPr lang="ja-JP" altLang="en-US" dirty="0"/>
              <a:t>いまから演習で行うこと、注意点</a:t>
            </a:r>
            <a:endParaRPr kumimoji="1" lang="ja-JP" altLang="en-US" dirty="0"/>
          </a:p>
        </p:txBody>
      </p:sp>
      <p:sp>
        <p:nvSpPr>
          <p:cNvPr id="3" name="コンテンツ プレースホルダー 2">
            <a:extLst>
              <a:ext uri="{FF2B5EF4-FFF2-40B4-BE49-F238E27FC236}">
                <a16:creationId xmlns:a16="http://schemas.microsoft.com/office/drawing/2014/main" id="{73FEE139-38B0-5DE9-8AC1-2182A1BB1766}"/>
              </a:ext>
            </a:extLst>
          </p:cNvPr>
          <p:cNvSpPr>
            <a:spLocks noGrp="1"/>
          </p:cNvSpPr>
          <p:nvPr>
            <p:ph idx="1"/>
          </p:nvPr>
        </p:nvSpPr>
        <p:spPr>
          <a:xfrm>
            <a:off x="321845" y="846252"/>
            <a:ext cx="8461208" cy="5875223"/>
          </a:xfrm>
        </p:spPr>
        <p:txBody>
          <a:bodyPr>
            <a:normAutofit/>
          </a:bodyPr>
          <a:lstStyle/>
          <a:p>
            <a:r>
              <a:rPr kumimoji="1" lang="ja-JP" altLang="en-US" sz="2400" dirty="0"/>
              <a:t>次のテーブルを作成</a:t>
            </a:r>
            <a:endParaRPr kumimoji="1" lang="en-US" altLang="ja-JP" sz="2400" dirty="0"/>
          </a:p>
          <a:p>
            <a:endParaRPr lang="en-US" altLang="ja-JP" sz="2400" dirty="0"/>
          </a:p>
          <a:p>
            <a:endParaRPr kumimoji="1" lang="en-US" altLang="ja-JP" sz="2400" dirty="0"/>
          </a:p>
          <a:p>
            <a:endParaRPr kumimoji="1" lang="en-US" altLang="ja-JP" sz="2400" dirty="0"/>
          </a:p>
          <a:p>
            <a:endParaRPr lang="en-US" altLang="ja-JP" sz="2400" dirty="0"/>
          </a:p>
          <a:p>
            <a:pPr marL="0" indent="0">
              <a:buNone/>
            </a:pPr>
            <a:r>
              <a:rPr kumimoji="1" lang="en-US" altLang="ja-JP" sz="2400" dirty="0"/>
              <a:t>【Access </a:t>
            </a:r>
            <a:r>
              <a:rPr kumimoji="1" lang="ja-JP" altLang="en-US" sz="2400" dirty="0"/>
              <a:t>での注意点</a:t>
            </a:r>
            <a:r>
              <a:rPr kumimoji="1" lang="en-US" altLang="ja-JP" sz="2400" dirty="0"/>
              <a:t>】</a:t>
            </a:r>
          </a:p>
          <a:p>
            <a:r>
              <a:rPr lang="en-US" altLang="ja-JP" sz="2400" b="1" dirty="0"/>
              <a:t>SQL</a:t>
            </a:r>
            <a:r>
              <a:rPr lang="ja-JP" altLang="en-US" sz="2400" b="1" dirty="0"/>
              <a:t>ビューでは、</a:t>
            </a:r>
            <a:r>
              <a:rPr lang="en-US" altLang="ja-JP" sz="2400" b="1" u="sng" dirty="0">
                <a:solidFill>
                  <a:srgbClr val="FF0000"/>
                </a:solidFill>
              </a:rPr>
              <a:t>SQL</a:t>
            </a:r>
            <a:r>
              <a:rPr lang="ja-JP" altLang="en-US" sz="2400" b="1" u="sng" dirty="0">
                <a:solidFill>
                  <a:srgbClr val="FF0000"/>
                </a:solidFill>
              </a:rPr>
              <a:t>文を１つずつ</a:t>
            </a:r>
            <a:r>
              <a:rPr lang="ja-JP" altLang="en-US" sz="2400" b="1" dirty="0"/>
              <a:t>実行</a:t>
            </a:r>
            <a:endParaRPr lang="en-US" altLang="ja-JP" sz="2400" b="1" dirty="0"/>
          </a:p>
          <a:p>
            <a:pPr marL="0" indent="0">
              <a:buNone/>
            </a:pPr>
            <a:r>
              <a:rPr kumimoji="1" lang="ja-JP" altLang="en-US" sz="2400" dirty="0"/>
              <a:t>　（複数まとめての一括実行ができない）</a:t>
            </a:r>
            <a:endParaRPr lang="en-US" altLang="ja-JP" sz="2400" dirty="0"/>
          </a:p>
          <a:p>
            <a:r>
              <a:rPr kumimoji="1" lang="en-US" altLang="ja-JP" sz="2400" b="1" dirty="0">
                <a:solidFill>
                  <a:srgbClr val="FF0000"/>
                </a:solidFill>
              </a:rPr>
              <a:t>CREATE TABLE</a:t>
            </a:r>
            <a:r>
              <a:rPr lang="ja-JP" altLang="en-US" sz="2400" b="1" dirty="0">
                <a:solidFill>
                  <a:srgbClr val="FF0000"/>
                </a:solidFill>
              </a:rPr>
              <a:t> </a:t>
            </a:r>
            <a:r>
              <a:rPr kumimoji="1" lang="ja-JP" altLang="en-US" sz="2400" dirty="0"/>
              <a:t>では、「実行」の後、</a:t>
            </a:r>
            <a:r>
              <a:rPr kumimoji="1" lang="ja-JP" altLang="en-US" sz="2400" b="1" dirty="0">
                <a:solidFill>
                  <a:srgbClr val="FF0000"/>
                </a:solidFill>
              </a:rPr>
              <a:t>画面が変化しない</a:t>
            </a:r>
            <a:r>
              <a:rPr kumimoji="1" lang="ja-JP" altLang="en-US" sz="2400" dirty="0"/>
              <a:t>が実行できている</a:t>
            </a:r>
            <a:endParaRPr kumimoji="1" lang="en-US" altLang="ja-JP" sz="2400" dirty="0"/>
          </a:p>
          <a:p>
            <a:r>
              <a:rPr kumimoji="1" lang="en-US" altLang="ja-JP" sz="2400" b="1" dirty="0">
                <a:solidFill>
                  <a:srgbClr val="FF0000"/>
                </a:solidFill>
              </a:rPr>
              <a:t>INSERT INTO </a:t>
            </a:r>
            <a:r>
              <a:rPr kumimoji="1" lang="ja-JP" altLang="en-US" sz="2400" dirty="0"/>
              <a:t>では、「実行」の後、</a:t>
            </a:r>
            <a:r>
              <a:rPr lang="ja-JP" altLang="en-US" sz="2400" b="1" dirty="0">
                <a:solidFill>
                  <a:srgbClr val="FF0000"/>
                </a:solidFill>
              </a:rPr>
              <a:t>確認表示</a:t>
            </a:r>
            <a:r>
              <a:rPr lang="ja-JP" altLang="en-US" sz="2400" dirty="0"/>
              <a:t>が出る。その後、</a:t>
            </a:r>
            <a:r>
              <a:rPr kumimoji="1" lang="ja-JP" altLang="en-US" sz="2400" b="1" dirty="0">
                <a:solidFill>
                  <a:srgbClr val="FF0000"/>
                </a:solidFill>
              </a:rPr>
              <a:t>画面が変化しない</a:t>
            </a:r>
            <a:r>
              <a:rPr kumimoji="1" lang="ja-JP" altLang="en-US" sz="2400" dirty="0"/>
              <a:t>が実行できている</a:t>
            </a:r>
          </a:p>
          <a:p>
            <a:endParaRPr kumimoji="1" lang="ja-JP" altLang="en-US" sz="2400" dirty="0"/>
          </a:p>
        </p:txBody>
      </p:sp>
      <p:sp>
        <p:nvSpPr>
          <p:cNvPr id="4" name="スライド番号プレースホルダー 3">
            <a:extLst>
              <a:ext uri="{FF2B5EF4-FFF2-40B4-BE49-F238E27FC236}">
                <a16:creationId xmlns:a16="http://schemas.microsoft.com/office/drawing/2014/main" id="{7393D461-C8A7-0BD4-47F9-B72D3D66B02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7" name="図 6">
            <a:extLst>
              <a:ext uri="{FF2B5EF4-FFF2-40B4-BE49-F238E27FC236}">
                <a16:creationId xmlns:a16="http://schemas.microsoft.com/office/drawing/2014/main" id="{5E648E47-D96E-9859-4595-829F22D08ECB}"/>
              </a:ext>
            </a:extLst>
          </p:cNvPr>
          <p:cNvPicPr>
            <a:picLocks noChangeAspect="1"/>
          </p:cNvPicPr>
          <p:nvPr/>
        </p:nvPicPr>
        <p:blipFill>
          <a:blip r:embed="rId2"/>
          <a:stretch>
            <a:fillRect/>
          </a:stretch>
        </p:blipFill>
        <p:spPr>
          <a:xfrm>
            <a:off x="112295" y="1620407"/>
            <a:ext cx="4146320" cy="924010"/>
          </a:xfrm>
          <a:prstGeom prst="rect">
            <a:avLst/>
          </a:prstGeom>
        </p:spPr>
      </p:pic>
      <p:pic>
        <p:nvPicPr>
          <p:cNvPr id="9" name="図 8">
            <a:extLst>
              <a:ext uri="{FF2B5EF4-FFF2-40B4-BE49-F238E27FC236}">
                <a16:creationId xmlns:a16="http://schemas.microsoft.com/office/drawing/2014/main" id="{0BA12885-14B2-72F5-85FD-FF0B481AC110}"/>
              </a:ext>
            </a:extLst>
          </p:cNvPr>
          <p:cNvPicPr>
            <a:picLocks noChangeAspect="1"/>
          </p:cNvPicPr>
          <p:nvPr/>
        </p:nvPicPr>
        <p:blipFill>
          <a:blip r:embed="rId3"/>
          <a:stretch>
            <a:fillRect/>
          </a:stretch>
        </p:blipFill>
        <p:spPr>
          <a:xfrm>
            <a:off x="4406395" y="1620407"/>
            <a:ext cx="4737605" cy="634723"/>
          </a:xfrm>
          <a:prstGeom prst="rect">
            <a:avLst/>
          </a:prstGeom>
        </p:spPr>
      </p:pic>
      <p:sp>
        <p:nvSpPr>
          <p:cNvPr id="10" name="テキスト ボックス 9">
            <a:extLst>
              <a:ext uri="{FF2B5EF4-FFF2-40B4-BE49-F238E27FC236}">
                <a16:creationId xmlns:a16="http://schemas.microsoft.com/office/drawing/2014/main" id="{B57C76D1-83C9-7137-7E38-2B7DB54EAB01}"/>
              </a:ext>
            </a:extLst>
          </p:cNvPr>
          <p:cNvSpPr txBox="1"/>
          <p:nvPr/>
        </p:nvSpPr>
        <p:spPr>
          <a:xfrm>
            <a:off x="1468531" y="2599083"/>
            <a:ext cx="800219" cy="461665"/>
          </a:xfrm>
          <a:prstGeom prst="rect">
            <a:avLst/>
          </a:prstGeom>
          <a:noFill/>
        </p:spPr>
        <p:txBody>
          <a:bodyPr wrap="none" rtlCol="0">
            <a:spAutoFit/>
          </a:bodyPr>
          <a:lstStyle/>
          <a:p>
            <a:r>
              <a:rPr kumimoji="1" lang="ja-JP" altLang="en-US" sz="2400" dirty="0"/>
              <a:t>商品</a:t>
            </a:r>
          </a:p>
        </p:txBody>
      </p:sp>
      <p:sp>
        <p:nvSpPr>
          <p:cNvPr id="11" name="テキスト ボックス 10">
            <a:extLst>
              <a:ext uri="{FF2B5EF4-FFF2-40B4-BE49-F238E27FC236}">
                <a16:creationId xmlns:a16="http://schemas.microsoft.com/office/drawing/2014/main" id="{C917A31D-DA06-5A63-E1EE-EA23F5CA8B89}"/>
              </a:ext>
            </a:extLst>
          </p:cNvPr>
          <p:cNvSpPr txBox="1"/>
          <p:nvPr/>
        </p:nvSpPr>
        <p:spPr>
          <a:xfrm>
            <a:off x="6484961" y="2313584"/>
            <a:ext cx="800219" cy="461665"/>
          </a:xfrm>
          <a:prstGeom prst="rect">
            <a:avLst/>
          </a:prstGeom>
          <a:noFill/>
        </p:spPr>
        <p:txBody>
          <a:bodyPr wrap="none" rtlCol="0">
            <a:spAutoFit/>
          </a:bodyPr>
          <a:lstStyle/>
          <a:p>
            <a:r>
              <a:rPr kumimoji="1" lang="ja-JP" altLang="en-US" sz="2400" dirty="0"/>
              <a:t>購入</a:t>
            </a:r>
          </a:p>
        </p:txBody>
      </p:sp>
    </p:spTree>
    <p:extLst>
      <p:ext uri="{BB962C8B-B14F-4D97-AF65-F5344CB8AC3E}">
        <p14:creationId xmlns:p14="http://schemas.microsoft.com/office/powerpoint/2010/main" val="3810045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5311440" cy="1286160"/>
          </a:xfrm>
        </p:spPr>
        <p:txBody>
          <a:bodyPr anchor="b">
            <a:normAutofit fontScale="90000"/>
          </a:bodyPr>
          <a:lstStyle/>
          <a:p>
            <a:pPr algn="l"/>
            <a:r>
              <a:rPr lang="ja-JP" altLang="en-US" dirty="0"/>
              <a:t>演習１．</a:t>
            </a:r>
            <a:r>
              <a:rPr lang="en-US" altLang="ja-JP" dirty="0"/>
              <a:t>Access </a:t>
            </a:r>
            <a:r>
              <a:rPr lang="ja-JP" altLang="en-US" dirty="0"/>
              <a:t>の </a:t>
            </a:r>
            <a:r>
              <a:rPr lang="en-US" altLang="ja-JP" dirty="0"/>
              <a:t>SQL </a:t>
            </a:r>
            <a:r>
              <a:rPr lang="ja-JP" altLang="en-US" dirty="0"/>
              <a:t>ビューを用いたテーブル定義</a:t>
            </a:r>
            <a:br>
              <a:rPr lang="en-US" altLang="ja-JP" dirty="0"/>
            </a:br>
            <a:r>
              <a:rPr lang="ja-JP" altLang="en-US" dirty="0"/>
              <a:t>とデータの追加</a:t>
            </a:r>
            <a:endParaRPr lang="ja-JP" altLang="en-US" b="1" dirty="0"/>
          </a:p>
        </p:txBody>
      </p:sp>
      <p:sp>
        <p:nvSpPr>
          <p:cNvPr id="3" name="コンテンツ プレースホルダー 2"/>
          <p:cNvSpPr>
            <a:spLocks noGrp="1"/>
          </p:cNvSpPr>
          <p:nvPr>
            <p:ph idx="1"/>
          </p:nvPr>
        </p:nvSpPr>
        <p:spPr>
          <a:xfrm>
            <a:off x="3724073" y="2559093"/>
            <a:ext cx="5177644" cy="4094369"/>
          </a:xfrm>
        </p:spPr>
        <p:txBody>
          <a:bodyPr>
            <a:normAutofit/>
          </a:bodyPr>
          <a:lstStyle/>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en-US" altLang="ja-JP" b="1" dirty="0"/>
              <a:t>SQL</a:t>
            </a:r>
            <a:r>
              <a:rPr lang="ja-JP" altLang="en-US" b="1" dirty="0"/>
              <a:t>ビューを開く</a:t>
            </a:r>
            <a:endParaRPr lang="en-US" altLang="ja-JP" b="1" dirty="0"/>
          </a:p>
          <a:p>
            <a:pPr lvl="1">
              <a:spcAft>
                <a:spcPts val="600"/>
              </a:spcAft>
            </a:pPr>
            <a:r>
              <a:rPr lang="en-US" altLang="ja-JP" b="1" dirty="0"/>
              <a:t>SQL</a:t>
            </a:r>
            <a:r>
              <a:rPr lang="ja-JP" altLang="en-US" b="1" dirty="0"/>
              <a:t>文の編集</a:t>
            </a:r>
            <a:endParaRPr lang="en-US" altLang="ja-JP" b="1" dirty="0"/>
          </a:p>
          <a:p>
            <a:pPr lvl="1">
              <a:spcAft>
                <a:spcPts val="600"/>
              </a:spcAft>
            </a:pPr>
            <a:r>
              <a:rPr lang="en-US" altLang="ja-JP" b="1" dirty="0"/>
              <a:t>create table</a:t>
            </a:r>
          </a:p>
          <a:p>
            <a:pPr lvl="1">
              <a:spcAft>
                <a:spcPts val="600"/>
              </a:spcAft>
            </a:pPr>
            <a:r>
              <a:rPr lang="en-US" altLang="ja-JP" b="1" dirty="0"/>
              <a:t>insert into</a:t>
            </a:r>
          </a:p>
          <a:p>
            <a:pPr lvl="1">
              <a:spcAft>
                <a:spcPts val="600"/>
              </a:spcAft>
            </a:pPr>
            <a:r>
              <a:rPr lang="en-US" altLang="ja-JP" b="1" dirty="0"/>
              <a:t>primary key</a:t>
            </a:r>
          </a:p>
          <a:p>
            <a:pPr lvl="1">
              <a:spcAft>
                <a:spcPts val="600"/>
              </a:spcAft>
            </a:pPr>
            <a:r>
              <a:rPr lang="en-US" altLang="ja-JP" b="1" dirty="0"/>
              <a:t>foreign key … references</a:t>
            </a:r>
          </a:p>
          <a:p>
            <a:pPr lvl="1">
              <a:spcAft>
                <a:spcPts val="600"/>
              </a:spcAft>
            </a:pPr>
            <a:r>
              <a:rPr lang="en-US" altLang="ja-JP" b="1" dirty="0"/>
              <a:t>SQL</a:t>
            </a:r>
            <a:r>
              <a:rPr lang="ja-JP" altLang="en-US" b="1" dirty="0"/>
              <a:t>文の実行</a:t>
            </a:r>
            <a:endParaRPr lang="en-US" altLang="ja-JP"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17</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894666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9550" y="231905"/>
            <a:ext cx="8753475" cy="507206"/>
          </a:xfrm>
        </p:spPr>
        <p:txBody>
          <a:bodyPr>
            <a:normAutofit fontScale="90000"/>
          </a:bodyPr>
          <a:lstStyle/>
          <a:p>
            <a:r>
              <a:rPr kumimoji="1" lang="ja-JP" altLang="en-US" dirty="0">
                <a:latin typeface="メイリオ" panose="020B0604030504040204" pitchFamily="50" charset="-128"/>
                <a:ea typeface="メイリオ" panose="020B0604030504040204" pitchFamily="50" charset="-128"/>
              </a:rPr>
              <a:t>演習　</a:t>
            </a:r>
          </a:p>
        </p:txBody>
      </p:sp>
      <p:sp>
        <p:nvSpPr>
          <p:cNvPr id="3" name="コンテンツ プレースホルダー 2"/>
          <p:cNvSpPr>
            <a:spLocks noGrp="1"/>
          </p:cNvSpPr>
          <p:nvPr>
            <p:ph idx="1"/>
          </p:nvPr>
        </p:nvSpPr>
        <p:spPr>
          <a:xfrm>
            <a:off x="348096" y="946168"/>
            <a:ext cx="8332334" cy="3649133"/>
          </a:xfrm>
        </p:spPr>
        <p:txBody>
          <a:bodyPr>
            <a:normAutofit/>
          </a:bodyPr>
          <a:lstStyle/>
          <a:p>
            <a:pPr marL="385763" indent="-385763">
              <a:lnSpc>
                <a:spcPct val="120000"/>
              </a:lnSpc>
              <a:buFont typeface="+mj-lt"/>
              <a:buAutoNum type="arabicPeriod"/>
            </a:pPr>
            <a:r>
              <a:rPr lang="ja-JP" altLang="en-US" sz="2400" dirty="0">
                <a:latin typeface="メイリオ" panose="020B0604030504040204" pitchFamily="50" charset="-128"/>
              </a:rPr>
              <a:t>パソコンを使用する</a:t>
            </a:r>
            <a:br>
              <a:rPr lang="en-US" altLang="ja-JP" sz="2400" dirty="0">
                <a:latin typeface="メイリオ" panose="020B0604030504040204" pitchFamily="50" charset="-128"/>
              </a:rPr>
            </a:br>
            <a:r>
              <a:rPr lang="ja-JP" altLang="en-US" sz="2400" dirty="0">
                <a:latin typeface="メイリオ" panose="020B0604030504040204" pitchFamily="50" charset="-128"/>
              </a:rPr>
              <a:t>　</a:t>
            </a:r>
            <a:r>
              <a:rPr lang="ja-JP" altLang="en-US" sz="2400" b="1" dirty="0">
                <a:latin typeface="メイリオ" panose="020B0604030504040204" pitchFamily="50" charset="-128"/>
              </a:rPr>
              <a:t>前もって </a:t>
            </a:r>
            <a:r>
              <a:rPr lang="en-US" altLang="ja-JP" sz="2400" b="1" dirty="0">
                <a:latin typeface="メイリオ" panose="020B0604030504040204" pitchFamily="50" charset="-128"/>
              </a:rPr>
              <a:t>Access </a:t>
            </a:r>
            <a:r>
              <a:rPr lang="ja-JP" altLang="en-US" sz="2400" b="1" dirty="0">
                <a:latin typeface="メイリオ" panose="020B0604030504040204" pitchFamily="50" charset="-128"/>
              </a:rPr>
              <a:t>をインストールしておくこと</a:t>
            </a:r>
            <a:endParaRPr lang="en-US" altLang="ja-JP" sz="2400" b="1" dirty="0">
              <a:latin typeface="メイリオ" panose="020B0604030504040204" pitchFamily="50" charset="-128"/>
            </a:endParaRPr>
          </a:p>
          <a:p>
            <a:pPr marL="385763" indent="-385763">
              <a:lnSpc>
                <a:spcPct val="120000"/>
              </a:lnSpc>
              <a:buFont typeface="+mj-lt"/>
              <a:buAutoNum type="arabicPeriod"/>
            </a:pPr>
            <a:endParaRPr lang="en-US" altLang="ja-JP" sz="2400" b="1" dirty="0">
              <a:latin typeface="メイリオ" panose="020B0604030504040204" pitchFamily="50" charset="-128"/>
            </a:endParaRPr>
          </a:p>
          <a:p>
            <a:pPr marL="385763" indent="-385763">
              <a:lnSpc>
                <a:spcPct val="120000"/>
              </a:lnSpc>
              <a:buFont typeface="+mj-lt"/>
              <a:buAutoNum type="arabicPeriod"/>
            </a:pPr>
            <a:r>
              <a:rPr lang="en-US" altLang="ja-JP" sz="2400" dirty="0">
                <a:latin typeface="メイリオ" panose="020B0604030504040204" pitchFamily="50" charset="-128"/>
              </a:rPr>
              <a:t>Access </a:t>
            </a:r>
            <a:r>
              <a:rPr lang="ja-JP" altLang="ja-JP" sz="2400" dirty="0">
                <a:latin typeface="メイリオ" panose="020B0604030504040204" pitchFamily="50" charset="-128"/>
              </a:rPr>
              <a:t>を</a:t>
            </a:r>
            <a:r>
              <a:rPr lang="ja-JP" altLang="ja-JP" sz="2400" dirty="0">
                <a:solidFill>
                  <a:srgbClr val="FF0000"/>
                </a:solidFill>
                <a:latin typeface="メイリオ" panose="020B0604030504040204" pitchFamily="50" charset="-128"/>
              </a:rPr>
              <a:t>起動</a:t>
            </a:r>
            <a:r>
              <a:rPr lang="ja-JP" altLang="en-US" sz="2400" dirty="0">
                <a:latin typeface="メイリオ" panose="020B0604030504040204" pitchFamily="50" charset="-128"/>
              </a:rPr>
              <a:t>する</a:t>
            </a:r>
            <a:br>
              <a:rPr lang="en-US" altLang="ja-JP" sz="2100" dirty="0">
                <a:latin typeface="メイリオ" panose="020B0604030504040204" pitchFamily="50" charset="-128"/>
              </a:rPr>
            </a:br>
            <a:endParaRPr lang="ja-JP" altLang="ja-JP" dirty="0">
              <a:effectLst/>
              <a:latin typeface="メイリオ" panose="020B0604030504040204" pitchFamily="50" charset="-128"/>
            </a:endParaRPr>
          </a:p>
          <a:p>
            <a:pPr marL="385763" indent="-385763">
              <a:lnSpc>
                <a:spcPct val="120000"/>
              </a:lnSpc>
              <a:buFont typeface="+mj-lt"/>
              <a:buAutoNum type="arabicPeriod"/>
            </a:pPr>
            <a:r>
              <a:rPr lang="en-US" altLang="ja-JP" sz="2400" dirty="0">
                <a:latin typeface="メイリオ" panose="020B0604030504040204" pitchFamily="50" charset="-128"/>
              </a:rPr>
              <a:t>Access </a:t>
            </a:r>
            <a:r>
              <a:rPr lang="ja-JP" altLang="ja-JP" sz="2400" dirty="0">
                <a:latin typeface="メイリオ" panose="020B0604030504040204" pitchFamily="50" charset="-128"/>
              </a:rPr>
              <a:t>で、</a:t>
            </a:r>
            <a:r>
              <a:rPr lang="ja-JP" altLang="en-US" sz="2400" dirty="0">
                <a:latin typeface="メイリオ" panose="020B0604030504040204" pitchFamily="50" charset="-128"/>
              </a:rPr>
              <a:t>「</a:t>
            </a:r>
            <a:r>
              <a:rPr lang="ja-JP" altLang="en-US" sz="2400" b="1" dirty="0">
                <a:solidFill>
                  <a:srgbClr val="FF0000"/>
                </a:solidFill>
                <a:latin typeface="メイリオ" panose="020B0604030504040204" pitchFamily="50" charset="-128"/>
              </a:rPr>
              <a:t>空のデータベース</a:t>
            </a:r>
            <a:r>
              <a:rPr lang="ja-JP" altLang="en-US" sz="2400" dirty="0">
                <a:latin typeface="メイリオ" panose="020B0604030504040204" pitchFamily="50" charset="-128"/>
              </a:rPr>
              <a:t>」を選び、「</a:t>
            </a:r>
            <a:r>
              <a:rPr lang="ja-JP" altLang="en-US" sz="2400" b="1" dirty="0">
                <a:solidFill>
                  <a:srgbClr val="FF0000"/>
                </a:solidFill>
                <a:latin typeface="メイリオ" panose="020B0604030504040204" pitchFamily="50" charset="-128"/>
              </a:rPr>
              <a:t>作成</a:t>
            </a:r>
            <a:r>
              <a:rPr lang="ja-JP" altLang="en-US" sz="2400" dirty="0">
                <a:latin typeface="メイリオ" panose="020B0604030504040204" pitchFamily="50" charset="-128"/>
              </a:rPr>
              <a:t>」をクリック．</a:t>
            </a: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pic>
        <p:nvPicPr>
          <p:cNvPr id="6" name="図 5">
            <a:extLst>
              <a:ext uri="{FF2B5EF4-FFF2-40B4-BE49-F238E27FC236}">
                <a16:creationId xmlns:a16="http://schemas.microsoft.com/office/drawing/2014/main" id="{1468FF45-76CA-48C1-83A3-D4BDCC1EFBCA}"/>
              </a:ext>
            </a:extLst>
          </p:cNvPr>
          <p:cNvPicPr>
            <a:picLocks noChangeAspect="1"/>
          </p:cNvPicPr>
          <p:nvPr/>
        </p:nvPicPr>
        <p:blipFill>
          <a:blip r:embed="rId2"/>
          <a:stretch>
            <a:fillRect/>
          </a:stretch>
        </p:blipFill>
        <p:spPr>
          <a:xfrm>
            <a:off x="1712996" y="4556922"/>
            <a:ext cx="4446799" cy="2164554"/>
          </a:xfrm>
          <a:prstGeom prst="rect">
            <a:avLst/>
          </a:prstGeom>
        </p:spPr>
      </p:pic>
      <p:sp>
        <p:nvSpPr>
          <p:cNvPr id="8" name="正方形/長方形 7">
            <a:extLst>
              <a:ext uri="{FF2B5EF4-FFF2-40B4-BE49-F238E27FC236}">
                <a16:creationId xmlns:a16="http://schemas.microsoft.com/office/drawing/2014/main" id="{8DD456EC-0EEC-43E5-89EC-257EF0A8C39E}"/>
              </a:ext>
            </a:extLst>
          </p:cNvPr>
          <p:cNvSpPr/>
          <p:nvPr/>
        </p:nvSpPr>
        <p:spPr>
          <a:xfrm>
            <a:off x="2417094" y="5101243"/>
            <a:ext cx="1025761" cy="89777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16633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76695" y="939422"/>
            <a:ext cx="7185710" cy="3649133"/>
          </a:xfrm>
        </p:spPr>
        <p:txBody>
          <a:bodyPr>
            <a:normAutofit/>
          </a:bodyPr>
          <a:lstStyle/>
          <a:p>
            <a:pPr marL="0" indent="0">
              <a:lnSpc>
                <a:spcPct val="120000"/>
              </a:lnSpc>
              <a:buNone/>
            </a:pPr>
            <a:r>
              <a:rPr lang="en-US" altLang="ja-JP" sz="2400" dirty="0">
                <a:latin typeface="メイリオ" panose="020B0604030504040204" pitchFamily="50" charset="-128"/>
              </a:rPr>
              <a:t>4. </a:t>
            </a:r>
            <a:r>
              <a:rPr lang="ja-JP" altLang="en-US" sz="2400" b="1" dirty="0">
                <a:solidFill>
                  <a:srgbClr val="C00000"/>
                </a:solidFill>
                <a:latin typeface="メイリオ" panose="020B0604030504040204" pitchFamily="50" charset="-128"/>
              </a:rPr>
              <a:t>テーブルツール画面</a:t>
            </a:r>
            <a:r>
              <a:rPr lang="ja-JP" altLang="en-US" sz="2400" dirty="0">
                <a:latin typeface="メイリオ" panose="020B0604030504040204" pitchFamily="50" charset="-128"/>
              </a:rPr>
              <a:t>が表示されることを確認</a:t>
            </a:r>
            <a:endParaRPr lang="en-US" altLang="ja-JP" sz="2400" dirty="0">
              <a:latin typeface="メイリオ" panose="020B0604030504040204" pitchFamily="50" charset="-128"/>
            </a:endParaRPr>
          </a:p>
          <a:p>
            <a:pPr marL="0" indent="0">
              <a:lnSpc>
                <a:spcPct val="120000"/>
              </a:lnSpc>
              <a:buNone/>
            </a:pPr>
            <a:endParaRPr lang="en-US" altLang="ja-JP" sz="2400" dirty="0">
              <a:solidFill>
                <a:srgbClr val="000066"/>
              </a:solidFill>
              <a:latin typeface="メイリオ" panose="020B0604030504040204" pitchFamily="50" charset="-128"/>
            </a:endParaRPr>
          </a:p>
          <a:p>
            <a:pPr marL="0" indent="0">
              <a:lnSpc>
                <a:spcPct val="120000"/>
              </a:lnSpc>
              <a:buNone/>
            </a:pPr>
            <a:endParaRPr lang="en-US" altLang="ja-JP" sz="2400" dirty="0">
              <a:solidFill>
                <a:srgbClr val="000066"/>
              </a:solidFill>
              <a:latin typeface="メイリオ" panose="020B0604030504040204" pitchFamily="50" charset="-128"/>
            </a:endParaRPr>
          </a:p>
          <a:p>
            <a:pPr marL="0" indent="0">
              <a:lnSpc>
                <a:spcPct val="120000"/>
              </a:lnSpc>
              <a:buNone/>
            </a:pPr>
            <a:endParaRPr lang="en-US" altLang="ja-JP" sz="2400" dirty="0">
              <a:solidFill>
                <a:srgbClr val="000066"/>
              </a:solidFill>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pic>
        <p:nvPicPr>
          <p:cNvPr id="8" name="図 7">
            <a:extLst>
              <a:ext uri="{FF2B5EF4-FFF2-40B4-BE49-F238E27FC236}">
                <a16:creationId xmlns:a16="http://schemas.microsoft.com/office/drawing/2014/main" id="{E4A0E256-381D-48E9-B446-DE2EEE7C76A8}"/>
              </a:ext>
            </a:extLst>
          </p:cNvPr>
          <p:cNvPicPr>
            <a:picLocks noChangeAspect="1"/>
          </p:cNvPicPr>
          <p:nvPr/>
        </p:nvPicPr>
        <p:blipFill>
          <a:blip r:embed="rId2"/>
          <a:stretch>
            <a:fillRect/>
          </a:stretch>
        </p:blipFill>
        <p:spPr>
          <a:xfrm>
            <a:off x="393246" y="1708220"/>
            <a:ext cx="8357507" cy="4081709"/>
          </a:xfrm>
          <a:prstGeom prst="rect">
            <a:avLst/>
          </a:prstGeom>
        </p:spPr>
      </p:pic>
    </p:spTree>
    <p:extLst>
      <p:ext uri="{BB962C8B-B14F-4D97-AF65-F5344CB8AC3E}">
        <p14:creationId xmlns:p14="http://schemas.microsoft.com/office/powerpoint/2010/main" val="75739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0" y="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238269" y="2152650"/>
            <a:ext cx="6355868" cy="3930650"/>
          </a:xfrm>
        </p:spPr>
        <p:txBody>
          <a:bodyPr>
            <a:noAutofit/>
          </a:bodyPr>
          <a:lstStyle/>
          <a:p>
            <a:pPr marL="0" indent="0">
              <a:buNone/>
            </a:pPr>
            <a:r>
              <a:rPr lang="ja-JP" altLang="en-US" sz="2400" b="1" dirty="0">
                <a:solidFill>
                  <a:srgbClr val="374151"/>
                </a:solidFill>
                <a:latin typeface="Söhne"/>
              </a:rPr>
              <a:t>① </a:t>
            </a:r>
            <a:r>
              <a:rPr lang="en-US" altLang="ja-JP" sz="2400" b="1" dirty="0">
                <a:solidFill>
                  <a:srgbClr val="374151"/>
                </a:solidFill>
                <a:latin typeface="Söhne"/>
              </a:rPr>
              <a:t>SQL</a:t>
            </a:r>
            <a:r>
              <a:rPr lang="ja-JP" altLang="en-US" sz="2400" b="1" dirty="0">
                <a:solidFill>
                  <a:srgbClr val="374151"/>
                </a:solidFill>
                <a:latin typeface="Söhne"/>
              </a:rPr>
              <a:t>スキルの向上</a:t>
            </a:r>
            <a:endParaRPr lang="en-US" altLang="ja-JP" sz="2400" b="1" dirty="0">
              <a:solidFill>
                <a:srgbClr val="374151"/>
              </a:solidFill>
              <a:latin typeface="Söhne"/>
            </a:endParaRPr>
          </a:p>
          <a:p>
            <a:pPr marL="0" indent="0">
              <a:buNone/>
            </a:pPr>
            <a:r>
              <a:rPr lang="ja-JP" altLang="en-US" sz="2400" b="1" dirty="0">
                <a:solidFill>
                  <a:srgbClr val="374151"/>
                </a:solidFill>
                <a:latin typeface="Söhne"/>
              </a:rPr>
              <a:t>② データベース運用スキル</a:t>
            </a:r>
            <a:endParaRPr lang="en-US" altLang="ja-JP" sz="2400" b="1" dirty="0">
              <a:solidFill>
                <a:srgbClr val="374151"/>
              </a:solidFill>
              <a:latin typeface="Söhne"/>
            </a:endParaRPr>
          </a:p>
          <a:p>
            <a:pPr marL="0" indent="0">
              <a:buNone/>
            </a:pPr>
            <a:r>
              <a:rPr lang="ja-JP" altLang="en-US" sz="2400" b="1" dirty="0">
                <a:solidFill>
                  <a:srgbClr val="374151"/>
                </a:solidFill>
                <a:latin typeface="Söhne"/>
              </a:rPr>
              <a:t>③ 問題解決能力と論理的思考力</a:t>
            </a:r>
            <a:endParaRPr lang="en-US" altLang="ja-JP" sz="2400" b="1" dirty="0">
              <a:solidFill>
                <a:srgbClr val="374151"/>
              </a:solidFill>
              <a:latin typeface="Söhne"/>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409516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6785FB4D-1515-4076-BE88-DD8C27F6B7DA}"/>
              </a:ext>
            </a:extLst>
          </p:cNvPr>
          <p:cNvPicPr>
            <a:picLocks noChangeAspect="1"/>
          </p:cNvPicPr>
          <p:nvPr/>
        </p:nvPicPr>
        <p:blipFill>
          <a:blip r:embed="rId2"/>
          <a:stretch>
            <a:fillRect/>
          </a:stretch>
        </p:blipFill>
        <p:spPr>
          <a:xfrm>
            <a:off x="292528" y="4054934"/>
            <a:ext cx="4873875" cy="2308344"/>
          </a:xfrm>
          <a:prstGeom prst="rect">
            <a:avLst/>
          </a:prstGeom>
        </p:spPr>
      </p:pic>
      <p:pic>
        <p:nvPicPr>
          <p:cNvPr id="11" name="図 10">
            <a:extLst>
              <a:ext uri="{FF2B5EF4-FFF2-40B4-BE49-F238E27FC236}">
                <a16:creationId xmlns:a16="http://schemas.microsoft.com/office/drawing/2014/main" id="{E90DEADB-C80A-4AC7-9AE0-E90DF53F9DFE}"/>
              </a:ext>
            </a:extLst>
          </p:cNvPr>
          <p:cNvPicPr>
            <a:picLocks noChangeAspect="1"/>
          </p:cNvPicPr>
          <p:nvPr/>
        </p:nvPicPr>
        <p:blipFill>
          <a:blip r:embed="rId3"/>
          <a:stretch>
            <a:fillRect/>
          </a:stretch>
        </p:blipFill>
        <p:spPr>
          <a:xfrm>
            <a:off x="292528" y="884099"/>
            <a:ext cx="5829600" cy="2000353"/>
          </a:xfrm>
          <a:prstGeom prst="rect">
            <a:avLst/>
          </a:prstGeom>
        </p:spPr>
      </p:pic>
      <p:pic>
        <p:nvPicPr>
          <p:cNvPr id="8" name="図 7"/>
          <p:cNvPicPr>
            <a:picLocks noChangeAspect="1"/>
          </p:cNvPicPr>
          <p:nvPr/>
        </p:nvPicPr>
        <p:blipFill>
          <a:blip r:embed="rId4"/>
          <a:stretch>
            <a:fillRect/>
          </a:stretch>
        </p:blipFill>
        <p:spPr>
          <a:xfrm>
            <a:off x="6122128" y="2791436"/>
            <a:ext cx="1220995" cy="1245354"/>
          </a:xfrm>
          <a:prstGeom prst="rect">
            <a:avLst/>
          </a:prstGeom>
        </p:spPr>
      </p:pic>
      <p:sp>
        <p:nvSpPr>
          <p:cNvPr id="3" name="コンテンツ プレースホルダー 2"/>
          <p:cNvSpPr>
            <a:spLocks noGrp="1"/>
          </p:cNvSpPr>
          <p:nvPr>
            <p:ph idx="1"/>
          </p:nvPr>
        </p:nvSpPr>
        <p:spPr>
          <a:xfrm>
            <a:off x="180181" y="389477"/>
            <a:ext cx="8211296" cy="1785585"/>
          </a:xfrm>
        </p:spPr>
        <p:txBody>
          <a:bodyPr>
            <a:normAutofit/>
          </a:bodyPr>
          <a:lstStyle/>
          <a:p>
            <a:pPr marL="0" indent="0">
              <a:lnSpc>
                <a:spcPct val="120000"/>
              </a:lnSpc>
              <a:buNone/>
            </a:pPr>
            <a:r>
              <a:rPr lang="en-US" altLang="ja-JP" sz="2400" dirty="0">
                <a:latin typeface="メイリオ" panose="020B0604030504040204" pitchFamily="50" charset="-128"/>
              </a:rPr>
              <a:t>5. </a:t>
            </a:r>
            <a:r>
              <a:rPr lang="ja-JP" altLang="en-US" sz="2400" dirty="0">
                <a:latin typeface="メイリオ" panose="020B0604030504040204" pitchFamily="50" charset="-128"/>
              </a:rPr>
              <a:t>次の手順で、</a:t>
            </a:r>
            <a:r>
              <a:rPr lang="en-US" altLang="ja-JP" sz="2400" b="1" dirty="0">
                <a:solidFill>
                  <a:srgbClr val="C00000"/>
                </a:solidFill>
                <a:latin typeface="メイリオ" panose="020B0604030504040204" pitchFamily="50" charset="-128"/>
              </a:rPr>
              <a:t>SQL</a:t>
            </a:r>
            <a:r>
              <a:rPr lang="ja-JP" altLang="en-US" sz="2400" b="1" dirty="0">
                <a:solidFill>
                  <a:srgbClr val="C00000"/>
                </a:solidFill>
                <a:latin typeface="メイリオ" panose="020B0604030504040204" pitchFamily="50" charset="-128"/>
              </a:rPr>
              <a:t>ビュー</a:t>
            </a:r>
            <a:r>
              <a:rPr lang="ja-JP" altLang="en-US" sz="2400" dirty="0">
                <a:latin typeface="メイリオ" panose="020B0604030504040204" pitchFamily="50" charset="-128"/>
              </a:rPr>
              <a:t>を開く．</a:t>
            </a: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15" name="正方形/長方形 14"/>
          <p:cNvSpPr/>
          <p:nvPr/>
        </p:nvSpPr>
        <p:spPr>
          <a:xfrm>
            <a:off x="1435778" y="1246909"/>
            <a:ext cx="607767" cy="286039"/>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正方形/長方形 16"/>
          <p:cNvSpPr/>
          <p:nvPr/>
        </p:nvSpPr>
        <p:spPr>
          <a:xfrm>
            <a:off x="3186795" y="1532948"/>
            <a:ext cx="519296" cy="744277"/>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下矢印 17"/>
          <p:cNvSpPr/>
          <p:nvPr/>
        </p:nvSpPr>
        <p:spPr>
          <a:xfrm>
            <a:off x="2807754" y="3076852"/>
            <a:ext cx="557711" cy="2915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正方形/長方形 25"/>
          <p:cNvSpPr/>
          <p:nvPr/>
        </p:nvSpPr>
        <p:spPr>
          <a:xfrm>
            <a:off x="6939748" y="3894367"/>
            <a:ext cx="453923" cy="230446"/>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正方形/長方形 28"/>
          <p:cNvSpPr/>
          <p:nvPr/>
        </p:nvSpPr>
        <p:spPr>
          <a:xfrm>
            <a:off x="4608948" y="4403182"/>
            <a:ext cx="676561" cy="301322"/>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正方形/長方形 29"/>
          <p:cNvSpPr/>
          <p:nvPr/>
        </p:nvSpPr>
        <p:spPr>
          <a:xfrm>
            <a:off x="361129" y="4638039"/>
            <a:ext cx="477071" cy="702887"/>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正方形/長方形 30"/>
          <p:cNvSpPr/>
          <p:nvPr/>
        </p:nvSpPr>
        <p:spPr>
          <a:xfrm>
            <a:off x="423263" y="5480574"/>
            <a:ext cx="1488664" cy="421461"/>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角丸四角形 31"/>
          <p:cNvSpPr/>
          <p:nvPr/>
        </p:nvSpPr>
        <p:spPr>
          <a:xfrm>
            <a:off x="5505588" y="4934950"/>
            <a:ext cx="3215149" cy="911461"/>
          </a:xfrm>
          <a:prstGeom prst="roundRect">
            <a:avLst/>
          </a:prstGeom>
          <a:noFill/>
          <a:ln w="57150">
            <a:solidFill>
              <a:srgbClr val="0000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②「</a:t>
            </a:r>
            <a:r>
              <a:rPr kumimoji="0" lang="ja-JP" altLang="en-US"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デザイン</a:t>
            </a: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」タブで、「</a:t>
            </a:r>
            <a:r>
              <a:rPr kumimoji="0" lang="ja-JP" altLang="en-US"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表示</a:t>
            </a: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」を展開し「</a:t>
            </a:r>
            <a:r>
              <a:rPr kumimoji="0" lang="en-US" altLang="ja-JP"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SQL</a:t>
            </a:r>
            <a:r>
              <a:rPr kumimoji="0" lang="ja-JP" altLang="en-US"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ビュー</a:t>
            </a: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」を選ぶ</a:t>
            </a:r>
            <a:endParaRPr kumimoji="0" lang="en-US" altLang="ja-JP"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endParaRPr>
          </a:p>
        </p:txBody>
      </p:sp>
      <p:sp>
        <p:nvSpPr>
          <p:cNvPr id="33" name="角丸四角形 32"/>
          <p:cNvSpPr/>
          <p:nvPr/>
        </p:nvSpPr>
        <p:spPr>
          <a:xfrm>
            <a:off x="6234475" y="1125071"/>
            <a:ext cx="2879042" cy="1101331"/>
          </a:xfrm>
          <a:prstGeom prst="roundRect">
            <a:avLst/>
          </a:prstGeom>
          <a:noFill/>
          <a:ln w="57150">
            <a:solidFill>
              <a:srgbClr val="0000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①「</a:t>
            </a:r>
            <a:r>
              <a:rPr kumimoji="0" lang="ja-JP" altLang="en-US" sz="21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作成</a:t>
            </a: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」タブで、「</a:t>
            </a:r>
            <a:r>
              <a:rPr kumimoji="0" lang="ja-JP" altLang="en-US" sz="21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クエリデザイン</a:t>
            </a: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」をクリック</a:t>
            </a:r>
            <a:endParaRPr kumimoji="0" lang="en-US" altLang="ja-JP"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endParaRPr>
          </a:p>
        </p:txBody>
      </p:sp>
      <p:sp>
        <p:nvSpPr>
          <p:cNvPr id="19" name="テキスト ボックス 18">
            <a:extLst>
              <a:ext uri="{FF2B5EF4-FFF2-40B4-BE49-F238E27FC236}">
                <a16:creationId xmlns:a16="http://schemas.microsoft.com/office/drawing/2014/main" id="{E60A9BCD-A84D-42D1-8807-5DC880EC377E}"/>
              </a:ext>
            </a:extLst>
          </p:cNvPr>
          <p:cNvSpPr txBox="1"/>
          <p:nvPr/>
        </p:nvSpPr>
        <p:spPr>
          <a:xfrm>
            <a:off x="7435650" y="2647485"/>
            <a:ext cx="1569660" cy="147732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このような</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表示が出た</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ときは</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閉じる</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クリック</a:t>
            </a:r>
          </a:p>
        </p:txBody>
      </p:sp>
    </p:spTree>
    <p:extLst>
      <p:ext uri="{BB962C8B-B14F-4D97-AF65-F5344CB8AC3E}">
        <p14:creationId xmlns:p14="http://schemas.microsoft.com/office/powerpoint/2010/main" val="2812323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2FCDA0A4-A1E1-4BFB-9904-866F27DD31EA}"/>
              </a:ext>
            </a:extLst>
          </p:cNvPr>
          <p:cNvSpPr>
            <a:spLocks noGrp="1"/>
          </p:cNvSpPr>
          <p:nvPr>
            <p:ph idx="1"/>
          </p:nvPr>
        </p:nvSpPr>
        <p:spPr>
          <a:xfrm>
            <a:off x="341396" y="13107"/>
            <a:ext cx="8461208" cy="1039461"/>
          </a:xfrm>
        </p:spPr>
        <p:txBody>
          <a:bodyPr>
            <a:normAutofit/>
          </a:bodyPr>
          <a:lstStyle/>
          <a:p>
            <a:pPr marL="0" indent="0">
              <a:buNone/>
            </a:pPr>
            <a:r>
              <a:rPr lang="en-US" altLang="ja-JP" sz="2400" dirty="0"/>
              <a:t>6. </a:t>
            </a:r>
            <a:r>
              <a:rPr lang="en-US" altLang="ja-JP" sz="2400" b="1" dirty="0">
                <a:latin typeface="メイリオ" panose="020B0604030504040204" pitchFamily="50" charset="-128"/>
              </a:rPr>
              <a:t>SQL </a:t>
            </a:r>
            <a:r>
              <a:rPr lang="ja-JP" altLang="en-US" sz="2400" b="1" dirty="0">
                <a:latin typeface="メイリオ" panose="020B0604030504040204" pitchFamily="50" charset="-128"/>
              </a:rPr>
              <a:t>ビュー</a:t>
            </a:r>
            <a:r>
              <a:rPr lang="ja-JP" altLang="en-US" sz="2400" dirty="0">
                <a:latin typeface="メイリオ" panose="020B0604030504040204" pitchFamily="50" charset="-128"/>
              </a:rPr>
              <a:t>に、次の </a:t>
            </a:r>
            <a:r>
              <a:rPr lang="en-US" altLang="ja-JP" sz="2400" dirty="0">
                <a:latin typeface="メイリオ" panose="020B0604030504040204" pitchFamily="50" charset="-128"/>
              </a:rPr>
              <a:t>SQL </a:t>
            </a:r>
            <a:r>
              <a:rPr lang="ja-JP" altLang="en-US" sz="2400" dirty="0">
                <a:latin typeface="メイリオ" panose="020B0604030504040204" pitchFamily="50" charset="-128"/>
              </a:rPr>
              <a:t>を１つずつ入れ、「</a:t>
            </a:r>
            <a:r>
              <a:rPr lang="ja-JP" altLang="en-US" sz="2400" b="1" dirty="0">
                <a:latin typeface="メイリオ" panose="020B0604030504040204" pitchFamily="50" charset="-128"/>
              </a:rPr>
              <a:t>実行</a:t>
            </a:r>
            <a:r>
              <a:rPr lang="ja-JP" altLang="en-US" sz="2400" dirty="0">
                <a:latin typeface="メイリオ" panose="020B0604030504040204" pitchFamily="50" charset="-128"/>
              </a:rPr>
              <a:t>」ボタンで、</a:t>
            </a:r>
            <a:r>
              <a:rPr lang="en-US" altLang="ja-JP" sz="2400" b="1" dirty="0">
                <a:latin typeface="メイリオ" panose="020B0604030504040204" pitchFamily="50" charset="-128"/>
              </a:rPr>
              <a:t>SQL</a:t>
            </a:r>
            <a:r>
              <a:rPr lang="ja-JP" altLang="en-US" sz="2400" b="1" dirty="0">
                <a:latin typeface="メイリオ" panose="020B0604030504040204" pitchFamily="50" charset="-128"/>
              </a:rPr>
              <a:t>文</a:t>
            </a:r>
            <a:r>
              <a:rPr lang="ja-JP" altLang="en-US" sz="2400" dirty="0">
                <a:latin typeface="メイリオ" panose="020B0604030504040204" pitchFamily="50" charset="-128"/>
              </a:rPr>
              <a:t>を実行．結果を確認</a:t>
            </a:r>
            <a:r>
              <a:rPr lang="en-US" altLang="ja-JP" sz="2400" dirty="0">
                <a:latin typeface="メイリオ" panose="020B0604030504040204" pitchFamily="50" charset="-128"/>
              </a:rPr>
              <a:t> </a:t>
            </a:r>
            <a:endParaRPr lang="en-US" altLang="ja-JP" sz="2400" b="1" u="sng" dirty="0">
              <a:solidFill>
                <a:srgbClr val="FF0000"/>
              </a:solidFill>
              <a:latin typeface="メイリオ" panose="020B0604030504040204" pitchFamily="50" charset="-128"/>
            </a:endParaRPr>
          </a:p>
          <a:p>
            <a:pPr marL="0" indent="0">
              <a:buNone/>
            </a:pPr>
            <a:endParaRPr lang="en-US" altLang="ja-JP" dirty="0">
              <a:latin typeface="メイリオ" panose="020B0604030504040204" pitchFamily="50" charset="-128"/>
            </a:endParaRPr>
          </a:p>
          <a:p>
            <a:pPr marL="0" indent="0">
              <a:buNone/>
            </a:pPr>
            <a:endParaRPr lang="en-US" altLang="ja-JP" dirty="0"/>
          </a:p>
        </p:txBody>
      </p:sp>
      <p:sp>
        <p:nvSpPr>
          <p:cNvPr id="7" name="コンテンツ プレースホルダー 2">
            <a:extLst>
              <a:ext uri="{FF2B5EF4-FFF2-40B4-BE49-F238E27FC236}">
                <a16:creationId xmlns:a16="http://schemas.microsoft.com/office/drawing/2014/main" id="{2C698A59-D381-4578-B7B2-723D4296F322}"/>
              </a:ext>
            </a:extLst>
          </p:cNvPr>
          <p:cNvSpPr txBox="1">
            <a:spLocks/>
          </p:cNvSpPr>
          <p:nvPr/>
        </p:nvSpPr>
        <p:spPr>
          <a:xfrm>
            <a:off x="555585" y="3845946"/>
            <a:ext cx="8068870" cy="28036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Segoe UI" panose="020B0502040204020203" pitchFamily="34" charset="0"/>
            </a:endParaRPr>
          </a:p>
        </p:txBody>
      </p:sp>
      <p:sp>
        <p:nvSpPr>
          <p:cNvPr id="3" name="Rectangle 1">
            <a:extLst>
              <a:ext uri="{FF2B5EF4-FFF2-40B4-BE49-F238E27FC236}">
                <a16:creationId xmlns:a16="http://schemas.microsoft.com/office/drawing/2014/main" id="{ADCE3CA2-3420-209E-4E4E-10FB84EB0E02}"/>
              </a:ext>
            </a:extLst>
          </p:cNvPr>
          <p:cNvSpPr>
            <a:spLocks noChangeArrowheads="1"/>
          </p:cNvSpPr>
          <p:nvPr/>
        </p:nvSpPr>
        <p:spPr bwMode="auto">
          <a:xfrm>
            <a:off x="972753" y="3857178"/>
            <a:ext cx="79697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4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D4FEF96A-80DF-AB6A-7A9D-30644E9BA0A3}"/>
              </a:ext>
            </a:extLst>
          </p:cNvPr>
          <p:cNvSpPr/>
          <p:nvPr/>
        </p:nvSpPr>
        <p:spPr>
          <a:xfrm>
            <a:off x="356939" y="751579"/>
            <a:ext cx="8509334" cy="4832092"/>
          </a:xfrm>
          <a:prstGeom prst="rect">
            <a:avLst/>
          </a:prstGeom>
          <a:ln>
            <a:noFill/>
          </a:ln>
        </p:spPr>
        <p:txBody>
          <a:bodyPr wrap="square">
            <a:spAutoFit/>
          </a:bodyPr>
          <a:lstStyle/>
          <a:p>
            <a:r>
              <a:rPr lang="en-US" altLang="ja-JP" sz="1400" dirty="0">
                <a:solidFill>
                  <a:srgbClr val="C00000"/>
                </a:solidFill>
              </a:rPr>
              <a:t>CREATE TABLE </a:t>
            </a:r>
            <a:r>
              <a:rPr lang="ja-JP" altLang="en-US" sz="1400" dirty="0"/>
              <a:t>商品 </a:t>
            </a:r>
            <a:r>
              <a:rPr lang="en-US" altLang="ja-JP" sz="1400" dirty="0"/>
              <a:t>(</a:t>
            </a:r>
            <a:br>
              <a:rPr lang="en-US" altLang="ja-JP" sz="1400" dirty="0"/>
            </a:br>
            <a:r>
              <a:rPr lang="en-US" altLang="ja-JP" sz="1400" dirty="0"/>
              <a:t>    ID INTEGER </a:t>
            </a:r>
            <a:r>
              <a:rPr lang="en-US" altLang="ja-JP" sz="1400" dirty="0">
                <a:solidFill>
                  <a:srgbClr val="C00000"/>
                </a:solidFill>
              </a:rPr>
              <a:t>PRIMARY KEY</a:t>
            </a:r>
            <a:r>
              <a:rPr lang="en-US" altLang="ja-JP" sz="1400" dirty="0"/>
              <a:t>,</a:t>
            </a:r>
            <a:br>
              <a:rPr lang="en-US" altLang="ja-JP" sz="1400" dirty="0"/>
            </a:br>
            <a:r>
              <a:rPr lang="en-US" altLang="ja-JP" sz="1400" dirty="0"/>
              <a:t>    </a:t>
            </a:r>
            <a:r>
              <a:rPr lang="ja-JP" altLang="en-US" sz="1400" dirty="0"/>
              <a:t>商品名 </a:t>
            </a:r>
            <a:r>
              <a:rPr lang="en-US" altLang="ja-JP" sz="1400" dirty="0"/>
              <a:t>TEXT,</a:t>
            </a:r>
            <a:br>
              <a:rPr lang="en-US" altLang="ja-JP" sz="1400" dirty="0"/>
            </a:br>
            <a:r>
              <a:rPr lang="en-US" altLang="ja-JP" sz="1400" dirty="0"/>
              <a:t>    </a:t>
            </a:r>
            <a:r>
              <a:rPr lang="ja-JP" altLang="en-US" sz="1400" dirty="0"/>
              <a:t>単価 </a:t>
            </a:r>
            <a:r>
              <a:rPr lang="en-US" altLang="ja-JP" sz="1400" dirty="0"/>
              <a:t>INTEGER);</a:t>
            </a:r>
          </a:p>
          <a:p>
            <a:endParaRPr lang="en-US" altLang="ja-JP" sz="1400" dirty="0"/>
          </a:p>
          <a:p>
            <a:r>
              <a:rPr lang="en-US" altLang="ja-JP" sz="1400" dirty="0">
                <a:solidFill>
                  <a:srgbClr val="C00000"/>
                </a:solidFill>
              </a:rPr>
              <a:t>CREATE TABLE </a:t>
            </a:r>
            <a:r>
              <a:rPr lang="ja-JP" altLang="en-US" sz="1400" dirty="0"/>
              <a:t>購入 </a:t>
            </a:r>
            <a:r>
              <a:rPr lang="en-US" altLang="ja-JP" sz="1400" dirty="0"/>
              <a:t>(</a:t>
            </a:r>
            <a:br>
              <a:rPr lang="en-US" altLang="ja-JP" sz="1400" dirty="0"/>
            </a:br>
            <a:r>
              <a:rPr lang="en-US" altLang="ja-JP" sz="1400" dirty="0"/>
              <a:t>  ID INTEGER </a:t>
            </a:r>
            <a:r>
              <a:rPr lang="en-US" altLang="ja-JP" sz="1400" dirty="0">
                <a:solidFill>
                  <a:srgbClr val="C00000"/>
                </a:solidFill>
              </a:rPr>
              <a:t>PRIMARY KEY</a:t>
            </a:r>
            <a:r>
              <a:rPr lang="en-US" altLang="ja-JP" sz="1400" dirty="0"/>
              <a:t>, </a:t>
            </a:r>
            <a:br>
              <a:rPr lang="en-US" altLang="ja-JP" sz="1400" dirty="0"/>
            </a:br>
            <a:r>
              <a:rPr lang="en-US" altLang="ja-JP" sz="1400" dirty="0"/>
              <a:t>  </a:t>
            </a:r>
            <a:r>
              <a:rPr lang="ja-JP" altLang="en-US" sz="1400" dirty="0"/>
              <a:t>購入者 </a:t>
            </a:r>
            <a:r>
              <a:rPr lang="en-US" altLang="ja-JP" sz="1400" dirty="0"/>
              <a:t>TEXT, </a:t>
            </a:r>
            <a:br>
              <a:rPr lang="en-US" altLang="ja-JP" sz="1400" dirty="0"/>
            </a:br>
            <a:r>
              <a:rPr lang="en-US" altLang="ja-JP" sz="1400" dirty="0"/>
              <a:t>  </a:t>
            </a:r>
            <a:r>
              <a:rPr lang="ja-JP" altLang="en-US" sz="1400" dirty="0"/>
              <a:t>商品</a:t>
            </a:r>
            <a:r>
              <a:rPr lang="en-US" altLang="ja-JP" sz="1400" dirty="0"/>
              <a:t>ID INTEGER, </a:t>
            </a:r>
            <a:br>
              <a:rPr lang="en-US" altLang="ja-JP" sz="1400" dirty="0"/>
            </a:br>
            <a:r>
              <a:rPr lang="en-US" altLang="ja-JP" sz="1400" dirty="0"/>
              <a:t>  </a:t>
            </a:r>
            <a:r>
              <a:rPr lang="ja-JP" altLang="en-US" sz="1400" dirty="0"/>
              <a:t>数量 </a:t>
            </a:r>
            <a:r>
              <a:rPr lang="en-US" altLang="ja-JP" sz="1400" dirty="0"/>
              <a:t>INTEGER,</a:t>
            </a:r>
            <a:br>
              <a:rPr lang="en-US" altLang="ja-JP" sz="1400" dirty="0"/>
            </a:br>
            <a:r>
              <a:rPr lang="en-US" altLang="ja-JP" sz="1400" dirty="0">
                <a:solidFill>
                  <a:srgbClr val="C00000"/>
                </a:solidFill>
              </a:rPr>
              <a:t>  FOREIGN KEY </a:t>
            </a:r>
            <a:r>
              <a:rPr lang="en-US" altLang="ja-JP" sz="1400" dirty="0"/>
              <a:t>(</a:t>
            </a:r>
            <a:r>
              <a:rPr lang="ja-JP" altLang="en-US" sz="1400" dirty="0"/>
              <a:t>商品</a:t>
            </a:r>
            <a:r>
              <a:rPr lang="en-US" altLang="ja-JP" sz="1400" dirty="0"/>
              <a:t>ID) </a:t>
            </a:r>
            <a:r>
              <a:rPr lang="en-US" altLang="ja-JP" sz="1400" dirty="0">
                <a:solidFill>
                  <a:srgbClr val="C00000"/>
                </a:solidFill>
              </a:rPr>
              <a:t>REFERENCES</a:t>
            </a:r>
            <a:r>
              <a:rPr lang="en-US" altLang="ja-JP" sz="1400" dirty="0"/>
              <a:t> </a:t>
            </a:r>
            <a:r>
              <a:rPr lang="ja-JP" altLang="en-US" sz="1400" dirty="0"/>
              <a:t>商品</a:t>
            </a:r>
            <a:r>
              <a:rPr lang="en-US" altLang="ja-JP" sz="1400" dirty="0"/>
              <a:t>(ID));</a:t>
            </a:r>
            <a:br>
              <a:rPr lang="en-US" altLang="ja-JP" sz="1400" dirty="0"/>
            </a:br>
            <a:endParaRPr lang="en-US" altLang="ja-JP" sz="1400" dirty="0"/>
          </a:p>
          <a:p>
            <a:r>
              <a:rPr lang="en-US" altLang="ja-JP" sz="1400" dirty="0"/>
              <a:t>INSERT INTO </a:t>
            </a:r>
            <a:r>
              <a:rPr lang="ja-JP" altLang="en-US" sz="1400" dirty="0"/>
              <a:t>商品 </a:t>
            </a:r>
            <a:r>
              <a:rPr lang="en-US" altLang="ja-JP" sz="1400" dirty="0"/>
              <a:t>VALUES(1, '</a:t>
            </a:r>
            <a:r>
              <a:rPr lang="ja-JP" altLang="en-US" sz="1400" dirty="0"/>
              <a:t>みかん</a:t>
            </a:r>
            <a:r>
              <a:rPr lang="en-US" altLang="ja-JP" sz="1400" dirty="0"/>
              <a:t>', 50);</a:t>
            </a:r>
            <a:br>
              <a:rPr lang="en-US" altLang="ja-JP" sz="1400" dirty="0"/>
            </a:br>
            <a:endParaRPr lang="en-US" altLang="ja-JP" sz="1400" dirty="0"/>
          </a:p>
          <a:p>
            <a:r>
              <a:rPr lang="en-US" altLang="ja-JP" sz="1400" dirty="0"/>
              <a:t>INSERT INTO </a:t>
            </a:r>
            <a:r>
              <a:rPr lang="ja-JP" altLang="en-US" sz="1400" dirty="0"/>
              <a:t>商品 </a:t>
            </a:r>
            <a:r>
              <a:rPr lang="en-US" altLang="ja-JP" sz="1400" dirty="0"/>
              <a:t>VALUES(2, '</a:t>
            </a:r>
            <a:r>
              <a:rPr lang="ja-JP" altLang="en-US" sz="1400" dirty="0"/>
              <a:t>りんご</a:t>
            </a:r>
            <a:r>
              <a:rPr lang="en-US" altLang="ja-JP" sz="1400" dirty="0"/>
              <a:t>', 100);</a:t>
            </a:r>
            <a:br>
              <a:rPr lang="en-US" altLang="ja-JP" sz="1400" dirty="0"/>
            </a:br>
            <a:endParaRPr lang="en-US" altLang="ja-JP" sz="1400" dirty="0"/>
          </a:p>
          <a:p>
            <a:r>
              <a:rPr lang="en-US" altLang="ja-JP" sz="1400" dirty="0"/>
              <a:t>INSERT INTO </a:t>
            </a:r>
            <a:r>
              <a:rPr lang="ja-JP" altLang="en-US" sz="1400" dirty="0"/>
              <a:t>商品 </a:t>
            </a:r>
            <a:r>
              <a:rPr lang="en-US" altLang="ja-JP" sz="1400" dirty="0"/>
              <a:t>VALUES(3, '</a:t>
            </a:r>
            <a:r>
              <a:rPr lang="ja-JP" altLang="en-US" sz="1400" dirty="0"/>
              <a:t>メロン</a:t>
            </a:r>
            <a:r>
              <a:rPr lang="en-US" altLang="ja-JP" sz="1400" dirty="0"/>
              <a:t>', 500);</a:t>
            </a:r>
            <a:br>
              <a:rPr lang="en-US" altLang="ja-JP" sz="1400" dirty="0"/>
            </a:br>
            <a:endParaRPr lang="en-US" altLang="ja-JP" sz="1400" dirty="0"/>
          </a:p>
          <a:p>
            <a:r>
              <a:rPr lang="en-US" altLang="ja-JP" sz="1400" dirty="0"/>
              <a:t>INSERT INTO </a:t>
            </a:r>
            <a:r>
              <a:rPr lang="ja-JP" altLang="en-US" sz="1400" dirty="0"/>
              <a:t>購入 </a:t>
            </a:r>
            <a:r>
              <a:rPr lang="en-US" altLang="ja-JP" sz="1400" dirty="0"/>
              <a:t>VALUES(1, 'X', 1, 10);</a:t>
            </a:r>
            <a:br>
              <a:rPr lang="en-US" altLang="ja-JP" sz="1400" dirty="0"/>
            </a:br>
            <a:endParaRPr lang="en-US" altLang="ja-JP" sz="1400" dirty="0"/>
          </a:p>
          <a:p>
            <a:r>
              <a:rPr lang="en-US" altLang="ja-JP" sz="1400" dirty="0"/>
              <a:t>INSERT INTO </a:t>
            </a:r>
            <a:r>
              <a:rPr lang="ja-JP" altLang="en-US" sz="1400" dirty="0"/>
              <a:t>購入 </a:t>
            </a:r>
            <a:r>
              <a:rPr lang="en-US" altLang="ja-JP" sz="1400" dirty="0"/>
              <a:t>VALUES(2, 'Y', 2, 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p:txBody>
      </p:sp>
      <p:pic>
        <p:nvPicPr>
          <p:cNvPr id="5" name="図 4">
            <a:extLst>
              <a:ext uri="{FF2B5EF4-FFF2-40B4-BE49-F238E27FC236}">
                <a16:creationId xmlns:a16="http://schemas.microsoft.com/office/drawing/2014/main" id="{2A5AD411-0D7D-F265-5105-C173EB249791}"/>
              </a:ext>
            </a:extLst>
          </p:cNvPr>
          <p:cNvPicPr>
            <a:picLocks noChangeAspect="1"/>
          </p:cNvPicPr>
          <p:nvPr/>
        </p:nvPicPr>
        <p:blipFill>
          <a:blip r:embed="rId2"/>
          <a:stretch>
            <a:fillRect/>
          </a:stretch>
        </p:blipFill>
        <p:spPr>
          <a:xfrm>
            <a:off x="355683" y="5391306"/>
            <a:ext cx="3765744" cy="1393897"/>
          </a:xfrm>
          <a:prstGeom prst="rect">
            <a:avLst/>
          </a:prstGeom>
        </p:spPr>
      </p:pic>
      <p:sp>
        <p:nvSpPr>
          <p:cNvPr id="9" name="テキスト ボックス 8">
            <a:extLst>
              <a:ext uri="{FF2B5EF4-FFF2-40B4-BE49-F238E27FC236}">
                <a16:creationId xmlns:a16="http://schemas.microsoft.com/office/drawing/2014/main" id="{A53161E6-9B5A-968F-A3C6-CCC6B19E276F}"/>
              </a:ext>
            </a:extLst>
          </p:cNvPr>
          <p:cNvSpPr txBox="1"/>
          <p:nvPr/>
        </p:nvSpPr>
        <p:spPr>
          <a:xfrm>
            <a:off x="4248765" y="5657671"/>
            <a:ext cx="4339650"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INSERT INTO</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では、「実行」の後、</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確認</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表示が出る。その後、</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画面が変化しない</a:t>
            </a:r>
            <a:endPar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が実行できている</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0C789533-654B-5E6C-75A9-09A1178C52E3}"/>
              </a:ext>
            </a:extLst>
          </p:cNvPr>
          <p:cNvSpPr txBox="1"/>
          <p:nvPr/>
        </p:nvSpPr>
        <p:spPr>
          <a:xfrm>
            <a:off x="3956050" y="1501934"/>
            <a:ext cx="4572000" cy="646331"/>
          </a:xfrm>
          <a:prstGeom prst="rect">
            <a:avLst/>
          </a:prstGeom>
          <a:noFill/>
        </p:spPr>
        <p:txBody>
          <a:bodyPr wrap="square">
            <a:spAutoFit/>
          </a:bodyPr>
          <a:lstStyle/>
          <a:p>
            <a:r>
              <a:rPr kumimoji="1" lang="en-US" altLang="ja-JP" sz="1800" b="1" dirty="0">
                <a:solidFill>
                  <a:srgbClr val="FF0000"/>
                </a:solidFill>
              </a:rPr>
              <a:t>CREATE TABLE</a:t>
            </a:r>
            <a:r>
              <a:rPr lang="ja-JP" altLang="en-US" sz="1800" b="1" dirty="0">
                <a:solidFill>
                  <a:srgbClr val="FF0000"/>
                </a:solidFill>
              </a:rPr>
              <a:t> </a:t>
            </a:r>
            <a:r>
              <a:rPr kumimoji="1" lang="ja-JP" altLang="en-US" sz="1800" dirty="0"/>
              <a:t>では、「実行」の後、</a:t>
            </a:r>
            <a:r>
              <a:rPr kumimoji="1" lang="ja-JP" altLang="en-US" sz="1800" b="1" dirty="0">
                <a:solidFill>
                  <a:srgbClr val="FF0000"/>
                </a:solidFill>
              </a:rPr>
              <a:t>画面が変化しない</a:t>
            </a:r>
            <a:r>
              <a:rPr kumimoji="1" lang="ja-JP" altLang="en-US" sz="1800" dirty="0"/>
              <a:t>が実行できている</a:t>
            </a:r>
            <a:endParaRPr kumimoji="1" lang="en-US" altLang="ja-JP" sz="1800" dirty="0"/>
          </a:p>
        </p:txBody>
      </p:sp>
    </p:spTree>
    <p:extLst>
      <p:ext uri="{BB962C8B-B14F-4D97-AF65-F5344CB8AC3E}">
        <p14:creationId xmlns:p14="http://schemas.microsoft.com/office/powerpoint/2010/main" val="1616011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5262" y="371818"/>
            <a:ext cx="8753475" cy="507206"/>
          </a:xfrm>
        </p:spPr>
        <p:txBody>
          <a:bodyPr>
            <a:normAutofit fontScale="90000"/>
          </a:bodyPr>
          <a:lstStyle/>
          <a:p>
            <a:r>
              <a:rPr kumimoji="1" lang="ja-JP" altLang="en-US" dirty="0"/>
              <a:t>間違ってしまったときは、テーブル</a:t>
            </a:r>
            <a:r>
              <a:rPr lang="ja-JP" altLang="en-US" dirty="0"/>
              <a:t>の</a:t>
            </a:r>
            <a:r>
              <a:rPr kumimoji="1" lang="ja-JP" altLang="en-US" dirty="0"/>
              <a:t>削除</a:t>
            </a:r>
            <a:br>
              <a:rPr kumimoji="1" lang="en-US" altLang="ja-JP" dirty="0"/>
            </a:br>
            <a:r>
              <a:rPr kumimoji="1" lang="ja-JP" altLang="en-US" dirty="0"/>
              <a:t>を行ってからやり直した方が早い場合がある</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9225" y="1901335"/>
            <a:ext cx="3065096" cy="3500926"/>
          </a:xfrm>
        </p:spPr>
      </p:pic>
      <p:sp>
        <p:nvSpPr>
          <p:cNvPr id="12" name="正方形/長方形 11"/>
          <p:cNvSpPr/>
          <p:nvPr/>
        </p:nvSpPr>
        <p:spPr>
          <a:xfrm>
            <a:off x="923583" y="3580839"/>
            <a:ext cx="674408" cy="279491"/>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正方形/長方形 12"/>
          <p:cNvSpPr/>
          <p:nvPr/>
        </p:nvSpPr>
        <p:spPr>
          <a:xfrm>
            <a:off x="1674193" y="4762725"/>
            <a:ext cx="674408" cy="279491"/>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角丸四角形 13"/>
          <p:cNvSpPr/>
          <p:nvPr/>
        </p:nvSpPr>
        <p:spPr>
          <a:xfrm>
            <a:off x="4486701" y="2563322"/>
            <a:ext cx="3879850" cy="1079550"/>
          </a:xfrm>
          <a:prstGeom prst="roundRect">
            <a:avLst/>
          </a:prstGeom>
          <a:noFill/>
          <a:ln w="57150">
            <a:solidFill>
              <a:srgbClr val="0000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1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テーブルビュー</a:t>
            </a: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で、削除したいテーブルを</a:t>
            </a:r>
            <a:r>
              <a:rPr kumimoji="0"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右クリック</a:t>
            </a: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して、「</a:t>
            </a:r>
            <a:r>
              <a:rPr kumimoji="0"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削除</a:t>
            </a:r>
            <a:r>
              <a:rPr kumimoji="0" lang="ja-JP" altLang="en-US" sz="2100" b="0" i="0" u="none" strike="noStrike" kern="1200" cap="none" spc="0" normalizeH="0" baseline="0" noProof="0" dirty="0">
                <a:ln>
                  <a:noFill/>
                </a:ln>
                <a:solidFill>
                  <a:srgbClr val="003366"/>
                </a:solidFill>
                <a:effectLst/>
                <a:uLnTx/>
                <a:uFillTx/>
                <a:latin typeface="メイリオ" panose="020B0604030504040204" pitchFamily="50" charset="-128"/>
                <a:ea typeface="メイリオ" panose="020B0604030504040204" pitchFamily="50" charset="-128"/>
                <a:cs typeface="+mn-cs"/>
              </a:rPr>
              <a:t>」</a:t>
            </a:r>
            <a:endParaRPr kumimoji="0" lang="en-US" altLang="ja-JP" sz="2100" b="0" i="0" u="none" strike="noStrike" kern="1200" cap="none" spc="0" normalizeH="0" baseline="0" noProof="0" dirty="0">
              <a:ln>
                <a:noFill/>
              </a:ln>
              <a:solidFill>
                <a:srgbClr val="003366"/>
              </a:solidFill>
              <a:effectLst/>
              <a:uLnTx/>
              <a:uFillTx/>
              <a:latin typeface="メイリオ" panose="020B0604030504040204" pitchFamily="50" charset="-128"/>
              <a:ea typeface="メイリオ" panose="020B0604030504040204" pitchFamily="50" charset="-128"/>
              <a:cs typeface="+mn-cs"/>
            </a:endParaRPr>
          </a:p>
        </p:txBody>
      </p:sp>
      <p:sp>
        <p:nvSpPr>
          <p:cNvPr id="15" name="テキスト ボックス 14"/>
          <p:cNvSpPr txBox="1"/>
          <p:nvPr/>
        </p:nvSpPr>
        <p:spPr>
          <a:xfrm>
            <a:off x="4486701" y="4135288"/>
            <a:ext cx="4108817"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テーブル</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を削除するときは、</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間違って必要な</a:t>
            </a:r>
            <a:r>
              <a:rPr kumimoji="0" lang="ja-JP" altLang="en-US" sz="1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テーブル</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を削除しない</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ように、十分に注意する！</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（元に戻せない）</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4317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5311440" cy="1286160"/>
          </a:xfrm>
        </p:spPr>
        <p:txBody>
          <a:bodyPr anchor="b">
            <a:normAutofit fontScale="90000"/>
          </a:bodyPr>
          <a:lstStyle/>
          <a:p>
            <a:r>
              <a:rPr lang="ja-JP" altLang="en-US" dirty="0"/>
              <a:t>演習２．種々の</a:t>
            </a:r>
            <a:r>
              <a:rPr lang="en-US" altLang="ja-JP" dirty="0"/>
              <a:t>SQL</a:t>
            </a:r>
            <a:r>
              <a:rPr lang="ja-JP" altLang="en-US" dirty="0"/>
              <a:t>問い合わせ．</a:t>
            </a:r>
            <a:r>
              <a:rPr lang="en-US" altLang="ja-JP" dirty="0"/>
              <a:t> Access </a:t>
            </a:r>
            <a:r>
              <a:rPr lang="ja-JP" altLang="en-US" dirty="0"/>
              <a:t>の </a:t>
            </a:r>
            <a:r>
              <a:rPr lang="en-US" altLang="ja-JP" dirty="0"/>
              <a:t>SQL </a:t>
            </a:r>
            <a:r>
              <a:rPr lang="ja-JP" altLang="en-US" dirty="0"/>
              <a:t>ビューを使用．</a:t>
            </a:r>
            <a:br>
              <a:rPr lang="en-US" altLang="ja-JP" dirty="0"/>
            </a:br>
            <a:endParaRPr lang="ja-JP" altLang="en-US" b="1" dirty="0"/>
          </a:p>
        </p:txBody>
      </p:sp>
      <p:sp>
        <p:nvSpPr>
          <p:cNvPr id="3" name="コンテンツ プレースホルダー 2"/>
          <p:cNvSpPr>
            <a:spLocks noGrp="1"/>
          </p:cNvSpPr>
          <p:nvPr>
            <p:ph idx="1"/>
          </p:nvPr>
        </p:nvSpPr>
        <p:spPr>
          <a:xfrm>
            <a:off x="3724073" y="2027321"/>
            <a:ext cx="5177644" cy="4626141"/>
          </a:xfrm>
        </p:spPr>
        <p:txBody>
          <a:bodyPr>
            <a:normAutofit/>
          </a:bodyPr>
          <a:lstStyle/>
          <a:p>
            <a:pPr marL="0" indent="0">
              <a:spcAft>
                <a:spcPts val="600"/>
              </a:spcAft>
              <a:buNone/>
            </a:pPr>
            <a:r>
              <a:rPr lang="en-US" altLang="ja-JP" sz="2400" b="1" dirty="0"/>
              <a:t>【</a:t>
            </a:r>
            <a:r>
              <a:rPr lang="ja-JP" altLang="en-US" sz="2400" b="1" dirty="0"/>
              <a:t>トピックス</a:t>
            </a:r>
            <a:r>
              <a:rPr lang="en-US" altLang="ja-JP" sz="2400" b="1" dirty="0"/>
              <a:t>】</a:t>
            </a:r>
          </a:p>
          <a:p>
            <a:pPr marL="914400" lvl="1" indent="-457200">
              <a:spcAft>
                <a:spcPts val="600"/>
              </a:spcAft>
              <a:buFont typeface="+mj-lt"/>
              <a:buAutoNum type="arabicPeriod"/>
            </a:pPr>
            <a:r>
              <a:rPr lang="ja-JP" altLang="en-US" b="1" dirty="0"/>
              <a:t>単純な表示</a:t>
            </a:r>
            <a:endParaRPr lang="en-US" altLang="ja-JP" b="1" dirty="0"/>
          </a:p>
          <a:p>
            <a:pPr marL="914400" lvl="1" indent="-457200">
              <a:spcAft>
                <a:spcPts val="600"/>
              </a:spcAft>
              <a:buFont typeface="+mj-lt"/>
              <a:buAutoNum type="arabicPeriod"/>
            </a:pPr>
            <a:r>
              <a:rPr lang="ja-JP" altLang="en-US" b="1" dirty="0"/>
              <a:t>結合</a:t>
            </a:r>
            <a:endParaRPr lang="en-US" altLang="ja-JP"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23</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89789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1845" y="175028"/>
            <a:ext cx="8461208" cy="1083838"/>
          </a:xfrm>
        </p:spPr>
        <p:txBody>
          <a:bodyPr>
            <a:normAutofit/>
          </a:bodyPr>
          <a:lstStyle/>
          <a:p>
            <a:r>
              <a:rPr kumimoji="1" lang="en-US" altLang="ja-JP" dirty="0"/>
              <a:t>Access </a:t>
            </a:r>
            <a:r>
              <a:rPr kumimoji="1" lang="ja-JP" altLang="en-US" dirty="0"/>
              <a:t>の </a:t>
            </a:r>
            <a:r>
              <a:rPr kumimoji="1" lang="en-US" altLang="ja-JP" dirty="0"/>
              <a:t>SQL </a:t>
            </a:r>
            <a:r>
              <a:rPr kumimoji="1" lang="ja-JP" altLang="en-US" dirty="0"/>
              <a:t>ビューを用いた</a:t>
            </a:r>
            <a:r>
              <a:rPr lang="ja-JP" altLang="en-US" dirty="0"/>
              <a:t>問い合わせ</a:t>
            </a:r>
            <a:endParaRPr kumimoji="1" lang="ja-JP" altLang="en-US" dirty="0"/>
          </a:p>
        </p:txBody>
      </p:sp>
      <p:sp>
        <p:nvSpPr>
          <p:cNvPr id="3" name="コンテンツ プレースホルダー 2"/>
          <p:cNvSpPr>
            <a:spLocks noGrp="1"/>
          </p:cNvSpPr>
          <p:nvPr>
            <p:ph idx="1"/>
          </p:nvPr>
        </p:nvSpPr>
        <p:spPr>
          <a:xfrm>
            <a:off x="321845" y="1496859"/>
            <a:ext cx="8728210" cy="4682559"/>
          </a:xfrm>
        </p:spPr>
        <p:txBody>
          <a:bodyPr>
            <a:normAutofit/>
          </a:bodyPr>
          <a:lstStyle/>
          <a:p>
            <a:pPr marL="0" indent="0">
              <a:buNone/>
            </a:pPr>
            <a:r>
              <a:rPr kumimoji="1" lang="ja-JP" altLang="en-US" sz="2400" dirty="0"/>
              <a:t>① </a:t>
            </a:r>
            <a:r>
              <a:rPr kumimoji="1" lang="en-US" altLang="ja-JP" sz="2400" dirty="0"/>
              <a:t>Access </a:t>
            </a:r>
            <a:r>
              <a:rPr kumimoji="1" lang="ja-JP" altLang="en-US" sz="2400" dirty="0"/>
              <a:t>の </a:t>
            </a:r>
            <a:r>
              <a:rPr lang="en-US" altLang="ja-JP" sz="2400" b="1" dirty="0">
                <a:solidFill>
                  <a:srgbClr val="C00000"/>
                </a:solidFill>
              </a:rPr>
              <a:t>SQL</a:t>
            </a:r>
            <a:r>
              <a:rPr kumimoji="1" lang="ja-JP" altLang="en-US" sz="2400" b="1" dirty="0">
                <a:solidFill>
                  <a:srgbClr val="C00000"/>
                </a:solidFill>
              </a:rPr>
              <a:t>ビュー</a:t>
            </a:r>
            <a:r>
              <a:rPr kumimoji="1" lang="ja-JP" altLang="en-US" sz="2400" dirty="0"/>
              <a:t>開く</a:t>
            </a:r>
            <a:endParaRPr kumimoji="1" lang="en-US" altLang="ja-JP" sz="2400" dirty="0"/>
          </a:p>
          <a:p>
            <a:pPr marL="0" indent="0">
              <a:buNone/>
            </a:pPr>
            <a:r>
              <a:rPr lang="ja-JP" altLang="en-US" sz="2400" dirty="0"/>
              <a:t>② </a:t>
            </a:r>
            <a:r>
              <a:rPr lang="en-US" altLang="ja-JP" sz="2400" b="1" dirty="0">
                <a:solidFill>
                  <a:srgbClr val="C00000"/>
                </a:solidFill>
              </a:rPr>
              <a:t>SQL </a:t>
            </a:r>
            <a:r>
              <a:rPr lang="ja-JP" altLang="en-US" sz="2400" b="1" dirty="0">
                <a:solidFill>
                  <a:srgbClr val="C00000"/>
                </a:solidFill>
              </a:rPr>
              <a:t>文</a:t>
            </a:r>
            <a:r>
              <a:rPr lang="ja-JP" altLang="en-US" sz="2400" dirty="0"/>
              <a:t>の</a:t>
            </a:r>
            <a:r>
              <a:rPr lang="ja-JP" altLang="en-US" sz="2400" b="1" dirty="0"/>
              <a:t>編集</a:t>
            </a:r>
            <a:r>
              <a:rPr lang="ja-JP" altLang="en-US" sz="2400" dirty="0"/>
              <a:t>。</a:t>
            </a:r>
            <a:r>
              <a:rPr lang="en-US" altLang="ja-JP" sz="2400" b="1" dirty="0"/>
              <a:t>select, from, where </a:t>
            </a:r>
            <a:r>
              <a:rPr lang="ja-JP" altLang="en-US" sz="2400" dirty="0"/>
              <a:t>を使用</a:t>
            </a:r>
            <a:endParaRPr lang="en-US" altLang="ja-JP" sz="2400" dirty="0"/>
          </a:p>
          <a:p>
            <a:pPr marL="0" indent="0">
              <a:buNone/>
            </a:pPr>
            <a:r>
              <a:rPr lang="ja-JP" altLang="en-US" sz="2400" dirty="0"/>
              <a:t>　例</a:t>
            </a:r>
            <a:r>
              <a:rPr lang="en-US" altLang="ja-JP" sz="2400" dirty="0"/>
              <a:t>: select * from </a:t>
            </a:r>
            <a:r>
              <a:rPr lang="ja-JP" altLang="en-US" sz="2400" dirty="0"/>
              <a:t>テーブル名 </a:t>
            </a:r>
            <a:r>
              <a:rPr lang="en-US" altLang="ja-JP" sz="2400" dirty="0"/>
              <a:t>where </a:t>
            </a:r>
            <a:r>
              <a:rPr lang="ja-JP" altLang="en-US" sz="2400" dirty="0"/>
              <a:t>列</a:t>
            </a:r>
            <a:r>
              <a:rPr lang="en-US" altLang="ja-JP" sz="2400" dirty="0"/>
              <a:t>1 = </a:t>
            </a:r>
            <a:r>
              <a:rPr lang="ja-JP" altLang="en-US" sz="2400" dirty="0"/>
              <a:t>値</a:t>
            </a:r>
            <a:r>
              <a:rPr lang="en-US" altLang="ja-JP" sz="2400" dirty="0"/>
              <a:t>1;</a:t>
            </a:r>
          </a:p>
          <a:p>
            <a:pPr marL="0" indent="0">
              <a:buNone/>
            </a:pPr>
            <a:r>
              <a:rPr lang="ja-JP" altLang="en-US" sz="2400" dirty="0"/>
              <a:t>③ </a:t>
            </a:r>
            <a:r>
              <a:rPr lang="en-US" altLang="ja-JP" sz="2400" b="1" dirty="0">
                <a:solidFill>
                  <a:srgbClr val="C00000"/>
                </a:solidFill>
              </a:rPr>
              <a:t>SQL </a:t>
            </a:r>
            <a:r>
              <a:rPr lang="ja-JP" altLang="en-US" sz="2400" b="1" dirty="0">
                <a:solidFill>
                  <a:srgbClr val="C00000"/>
                </a:solidFill>
              </a:rPr>
              <a:t>文</a:t>
            </a:r>
            <a:r>
              <a:rPr lang="ja-JP" altLang="en-US" sz="2400" dirty="0"/>
              <a:t>の</a:t>
            </a:r>
            <a:r>
              <a:rPr lang="ja-JP" altLang="en-US" sz="2400" b="1" dirty="0"/>
              <a:t>実行</a:t>
            </a:r>
            <a:endParaRPr lang="en-US" altLang="ja-JP" sz="2400" b="1" dirty="0"/>
          </a:p>
          <a:p>
            <a:pPr marL="0" indent="0">
              <a:buNone/>
            </a:pPr>
            <a:r>
              <a:rPr lang="ja-JP" altLang="en-US" sz="2400" dirty="0"/>
              <a:t>　実行の結果、</a:t>
            </a:r>
            <a:r>
              <a:rPr lang="ja-JP" altLang="en-US" sz="2400" b="1" dirty="0">
                <a:solidFill>
                  <a:srgbClr val="C00000"/>
                </a:solidFill>
              </a:rPr>
              <a:t>データシートビュー</a:t>
            </a:r>
            <a:r>
              <a:rPr lang="ja-JP" altLang="en-US" sz="2400" dirty="0"/>
              <a:t>に画面が変わり、そこに</a:t>
            </a:r>
            <a:r>
              <a:rPr lang="ja-JP" altLang="en-US" sz="2400" b="1" dirty="0"/>
              <a:t>問い合わせの結果</a:t>
            </a:r>
            <a:r>
              <a:rPr lang="ja-JP" altLang="en-US" sz="2400" dirty="0"/>
              <a:t>が表示される</a:t>
            </a:r>
            <a:endParaRPr lang="en-US" altLang="ja-JP" sz="2400" dirty="0"/>
          </a:p>
          <a:p>
            <a:pPr marL="0" indent="0">
              <a:buNone/>
            </a:pPr>
            <a:r>
              <a:rPr lang="ja-JP" altLang="en-US" sz="2400" dirty="0"/>
              <a:t>④ さらに</a:t>
            </a:r>
            <a:r>
              <a:rPr lang="en-US" altLang="ja-JP" sz="2400" dirty="0"/>
              <a:t>SQL </a:t>
            </a:r>
            <a:r>
              <a:rPr lang="ja-JP" altLang="en-US" sz="2400" dirty="0"/>
              <a:t>文の編集、実行を続ける場合には、</a:t>
            </a:r>
            <a:r>
              <a:rPr lang="ja-JP" altLang="en-US" sz="2400" b="1" u="sng" dirty="0"/>
              <a:t>画面を </a:t>
            </a:r>
            <a:r>
              <a:rPr lang="en-US" altLang="ja-JP" sz="2400" b="1" u="sng" dirty="0"/>
              <a:t>SQL </a:t>
            </a:r>
            <a:r>
              <a:rPr lang="ja-JP" altLang="en-US" sz="2400" b="1" u="sng" dirty="0"/>
              <a:t>ビューに切り替える</a:t>
            </a:r>
            <a:endParaRPr lang="en-US" altLang="ja-JP" sz="2400" b="1" u="sng" dirty="0"/>
          </a:p>
          <a:p>
            <a:pPr marL="0" indent="0">
              <a:buNone/>
            </a:pPr>
            <a:endParaRPr kumimoji="1"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211602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スライド番号プレースホルダー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1pPr>
            <a:lvl2pPr marL="557213" indent="-214313">
              <a:lnSpc>
                <a:spcPct val="90000"/>
              </a:lnSpc>
              <a:spcBef>
                <a:spcPts val="375"/>
              </a:spcBef>
              <a:buFont typeface="Arial" panose="020B0604020202020204" pitchFamily="34" charset="0"/>
              <a:buChar char="•"/>
              <a:defRPr kumimoji="1" sz="2100">
                <a:solidFill>
                  <a:srgbClr val="003300"/>
                </a:solidFill>
                <a:latin typeface="メイリオ" panose="020B0604030504040204" pitchFamily="50" charset="-128"/>
                <a:ea typeface="メイリオ" panose="020B0604030504040204" pitchFamily="50" charset="-128"/>
              </a:defRPr>
            </a:lvl2pPr>
            <a:lvl3pPr marL="857250" indent="-171450">
              <a:lnSpc>
                <a:spcPct val="90000"/>
              </a:lnSpc>
              <a:spcBef>
                <a:spcPts val="375"/>
              </a:spcBef>
              <a:buFont typeface="Arial" panose="020B0604020202020204" pitchFamily="34" charset="0"/>
              <a:buChar char="•"/>
              <a:defRPr kumimoji="1" sz="1800">
                <a:solidFill>
                  <a:srgbClr val="003300"/>
                </a:solidFill>
                <a:latin typeface="メイリオ" panose="020B0604030504040204" pitchFamily="50" charset="-128"/>
                <a:ea typeface="メイリオ" panose="020B0604030504040204" pitchFamily="50" charset="-128"/>
              </a:defRPr>
            </a:lvl3pPr>
            <a:lvl4pPr marL="12001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4pPr>
            <a:lvl5pPr marL="15430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58E85D0C-2A18-4259-B8B7-078272595A85}" type="slidenum">
              <a:rPr kumimoji="1" lang="ja-JP" altLang="en-US" sz="2100" b="0" i="0" u="none" strike="noStrike" kern="1200" cap="none" spc="0" normalizeH="0" baseline="0" noProof="0">
                <a:ln>
                  <a:noFill/>
                </a:ln>
                <a:solidFill>
                  <a:srgbClr val="003300"/>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ct val="0"/>
                </a:spcBef>
                <a:spcAft>
                  <a:spcPts val="0"/>
                </a:spcAft>
                <a:buClrTx/>
                <a:buSzTx/>
                <a:buFontTx/>
                <a:buNone/>
                <a:tabLst/>
                <a:defRPr/>
              </a:pPr>
              <a:t>25</a:t>
            </a:fld>
            <a:endParaRPr kumimoji="1" lang="ja-JP" altLang="en-US" sz="1350" b="0" i="0" u="none" strike="noStrike" kern="1200" cap="none" spc="0" normalizeH="0" baseline="0" noProof="0" dirty="0">
              <a:ln>
                <a:noFill/>
              </a:ln>
              <a:solidFill>
                <a:srgbClr val="003300"/>
              </a:solidFill>
              <a:effectLst/>
              <a:uLnTx/>
              <a:uFillTx/>
              <a:latin typeface="メイリオ" panose="020B0604030504040204" pitchFamily="50" charset="-128"/>
              <a:ea typeface="メイリオ" panose="020B0604030504040204" pitchFamily="50" charset="-128"/>
              <a:cs typeface="+mn-cs"/>
            </a:endParaRPr>
          </a:p>
        </p:txBody>
      </p:sp>
      <p:sp>
        <p:nvSpPr>
          <p:cNvPr id="19460" name="Rectangle 2"/>
          <p:cNvSpPr>
            <a:spLocks noGrp="1"/>
          </p:cNvSpPr>
          <p:nvPr>
            <p:ph type="title" idx="4294967295"/>
          </p:nvPr>
        </p:nvSpPr>
        <p:spPr>
          <a:xfrm>
            <a:off x="190501" y="361036"/>
            <a:ext cx="8839200" cy="753666"/>
          </a:xfrm>
        </p:spPr>
        <p:txBody>
          <a:bodyPr>
            <a:noAutofit/>
          </a:bodyPr>
          <a:lstStyle/>
          <a:p>
            <a:pPr>
              <a:lnSpc>
                <a:spcPct val="100000"/>
              </a:lnSpc>
              <a:spcBef>
                <a:spcPct val="20000"/>
              </a:spcBef>
            </a:pPr>
            <a:r>
              <a:rPr lang="en-US" altLang="ja-JP" sz="2900" dirty="0"/>
              <a:t>SQL </a:t>
            </a:r>
            <a:r>
              <a:rPr lang="ja-JP" altLang="en-US" sz="2900" dirty="0"/>
              <a:t>問い合わせ（クエリ）で使用する２つのビュー</a:t>
            </a:r>
          </a:p>
        </p:txBody>
      </p:sp>
      <p:sp>
        <p:nvSpPr>
          <p:cNvPr id="3" name="テキスト ボックス 2"/>
          <p:cNvSpPr txBox="1"/>
          <p:nvPr/>
        </p:nvSpPr>
        <p:spPr>
          <a:xfrm>
            <a:off x="409057" y="3904246"/>
            <a:ext cx="2549096"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100" b="1" i="0" u="sng"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SQL </a:t>
            </a:r>
            <a:r>
              <a:rPr kumimoji="1" lang="ja-JP" altLang="en-US" sz="2100" b="1" i="0" u="sng"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ビュー</a:t>
            </a:r>
            <a:endParaRPr kumimoji="1" lang="en-US" altLang="ja-JP" sz="2100" b="1" i="0" u="sng"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SQL </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文の</a:t>
            </a:r>
            <a:r>
              <a:rPr kumimoji="0"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作成</a:t>
            </a:r>
            <a:r>
              <a:rPr kumimoji="0"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編集</a:t>
            </a:r>
            <a:endParaRPr kumimoji="1"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0" name="テキスト ボックス 9"/>
          <p:cNvSpPr txBox="1"/>
          <p:nvPr/>
        </p:nvSpPr>
        <p:spPr>
          <a:xfrm>
            <a:off x="5927649" y="4005532"/>
            <a:ext cx="3147015" cy="10618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100" b="1" i="0" u="sng"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データシートビュー</a:t>
            </a:r>
            <a:endParaRPr kumimoji="1" lang="en-US" altLang="ja-JP" sz="2100" b="1" i="0" u="sng"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問い合わせ（クエリ）</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a:t>
            </a:r>
            <a:endPar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結果</a:t>
            </a:r>
            <a:endPar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 name="右矢印 4"/>
          <p:cNvSpPr/>
          <p:nvPr/>
        </p:nvSpPr>
        <p:spPr>
          <a:xfrm>
            <a:off x="3889482" y="3041700"/>
            <a:ext cx="1225250" cy="324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右矢印 12"/>
          <p:cNvSpPr/>
          <p:nvPr/>
        </p:nvSpPr>
        <p:spPr>
          <a:xfrm flipH="1">
            <a:off x="3980875" y="5044278"/>
            <a:ext cx="1225250" cy="324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3227" y="1759197"/>
            <a:ext cx="1800476" cy="1057423"/>
          </a:xfrm>
          <a:prstGeom prst="rect">
            <a:avLst/>
          </a:prstGeom>
        </p:spPr>
      </p:pic>
      <p:sp>
        <p:nvSpPr>
          <p:cNvPr id="15" name="テキスト ボックス 14"/>
          <p:cNvSpPr txBox="1"/>
          <p:nvPr/>
        </p:nvSpPr>
        <p:spPr>
          <a:xfrm>
            <a:off x="4118182" y="2810157"/>
            <a:ext cx="723275"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実行</a:t>
            </a:r>
          </a:p>
        </p:txBody>
      </p:sp>
      <p:sp>
        <p:nvSpPr>
          <p:cNvPr id="16" name="正方形/長方形 15"/>
          <p:cNvSpPr/>
          <p:nvPr/>
        </p:nvSpPr>
        <p:spPr>
          <a:xfrm>
            <a:off x="3927240" y="2111799"/>
            <a:ext cx="437784" cy="53486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285" y="3627488"/>
            <a:ext cx="1350357" cy="993120"/>
          </a:xfrm>
          <a:prstGeom prst="rect">
            <a:avLst/>
          </a:prstGeom>
        </p:spPr>
      </p:pic>
      <p:sp>
        <p:nvSpPr>
          <p:cNvPr id="18" name="正方形/長方形 17"/>
          <p:cNvSpPr/>
          <p:nvPr/>
        </p:nvSpPr>
        <p:spPr>
          <a:xfrm>
            <a:off x="3878285" y="3922841"/>
            <a:ext cx="437784" cy="53486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テキスト ボックス 18"/>
          <p:cNvSpPr txBox="1"/>
          <p:nvPr/>
        </p:nvSpPr>
        <p:spPr>
          <a:xfrm>
            <a:off x="3397138" y="4695214"/>
            <a:ext cx="2273379"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表示</a:t>
            </a:r>
            <a:r>
              <a:rPr kumimoji="0" lang="ja-JP" altLang="en-US"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SQL </a:t>
            </a:r>
            <a:r>
              <a:rPr kumimoji="0" lang="ja-JP" altLang="en-US"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ビュー</a:t>
            </a:r>
            <a:endParaRPr kumimoji="1" lang="ja-JP" altLang="en-US"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2" name="図 1"/>
          <p:cNvPicPr>
            <a:picLocks noChangeAspect="1"/>
          </p:cNvPicPr>
          <p:nvPr/>
        </p:nvPicPr>
        <p:blipFill>
          <a:blip r:embed="rId4"/>
          <a:stretch>
            <a:fillRect/>
          </a:stretch>
        </p:blipFill>
        <p:spPr>
          <a:xfrm>
            <a:off x="50857" y="2657528"/>
            <a:ext cx="3259760" cy="926270"/>
          </a:xfrm>
          <a:prstGeom prst="rect">
            <a:avLst/>
          </a:prstGeom>
        </p:spPr>
      </p:pic>
      <p:pic>
        <p:nvPicPr>
          <p:cNvPr id="8" name="図 7"/>
          <p:cNvPicPr>
            <a:picLocks noChangeAspect="1"/>
          </p:cNvPicPr>
          <p:nvPr/>
        </p:nvPicPr>
        <p:blipFill>
          <a:blip r:embed="rId5"/>
          <a:stretch>
            <a:fillRect/>
          </a:stretch>
        </p:blipFill>
        <p:spPr>
          <a:xfrm>
            <a:off x="5544322" y="2875741"/>
            <a:ext cx="3427506" cy="867326"/>
          </a:xfrm>
          <a:prstGeom prst="rect">
            <a:avLst/>
          </a:prstGeom>
        </p:spPr>
      </p:pic>
      <p:sp>
        <p:nvSpPr>
          <p:cNvPr id="4" name="テキスト ボックス 3">
            <a:extLst>
              <a:ext uri="{FF2B5EF4-FFF2-40B4-BE49-F238E27FC236}">
                <a16:creationId xmlns:a16="http://schemas.microsoft.com/office/drawing/2014/main" id="{C5B53376-2AB2-442E-8C83-26EF1A6892F3}"/>
              </a:ext>
            </a:extLst>
          </p:cNvPr>
          <p:cNvSpPr txBox="1"/>
          <p:nvPr/>
        </p:nvSpPr>
        <p:spPr>
          <a:xfrm>
            <a:off x="1680737" y="5962677"/>
            <a:ext cx="5929828"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マウス操作でビューを切り替え</a:t>
            </a:r>
          </a:p>
        </p:txBody>
      </p:sp>
    </p:spTree>
    <p:extLst>
      <p:ext uri="{BB962C8B-B14F-4D97-AF65-F5344CB8AC3E}">
        <p14:creationId xmlns:p14="http://schemas.microsoft.com/office/powerpoint/2010/main" val="1118707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6785FB4D-1515-4076-BE88-DD8C27F6B7DA}"/>
              </a:ext>
            </a:extLst>
          </p:cNvPr>
          <p:cNvPicPr>
            <a:picLocks noChangeAspect="1"/>
          </p:cNvPicPr>
          <p:nvPr/>
        </p:nvPicPr>
        <p:blipFill>
          <a:blip r:embed="rId2"/>
          <a:stretch>
            <a:fillRect/>
          </a:stretch>
        </p:blipFill>
        <p:spPr>
          <a:xfrm>
            <a:off x="292528" y="4054934"/>
            <a:ext cx="4873875" cy="2308344"/>
          </a:xfrm>
          <a:prstGeom prst="rect">
            <a:avLst/>
          </a:prstGeom>
        </p:spPr>
      </p:pic>
      <p:pic>
        <p:nvPicPr>
          <p:cNvPr id="11" name="図 10">
            <a:extLst>
              <a:ext uri="{FF2B5EF4-FFF2-40B4-BE49-F238E27FC236}">
                <a16:creationId xmlns:a16="http://schemas.microsoft.com/office/drawing/2014/main" id="{E90DEADB-C80A-4AC7-9AE0-E90DF53F9DFE}"/>
              </a:ext>
            </a:extLst>
          </p:cNvPr>
          <p:cNvPicPr>
            <a:picLocks noChangeAspect="1"/>
          </p:cNvPicPr>
          <p:nvPr/>
        </p:nvPicPr>
        <p:blipFill>
          <a:blip r:embed="rId3"/>
          <a:stretch>
            <a:fillRect/>
          </a:stretch>
        </p:blipFill>
        <p:spPr>
          <a:xfrm>
            <a:off x="292528" y="884099"/>
            <a:ext cx="5829600" cy="2000353"/>
          </a:xfrm>
          <a:prstGeom prst="rect">
            <a:avLst/>
          </a:prstGeom>
        </p:spPr>
      </p:pic>
      <p:pic>
        <p:nvPicPr>
          <p:cNvPr id="8" name="図 7"/>
          <p:cNvPicPr>
            <a:picLocks noChangeAspect="1"/>
          </p:cNvPicPr>
          <p:nvPr/>
        </p:nvPicPr>
        <p:blipFill>
          <a:blip r:embed="rId4"/>
          <a:stretch>
            <a:fillRect/>
          </a:stretch>
        </p:blipFill>
        <p:spPr>
          <a:xfrm>
            <a:off x="6122128" y="2791436"/>
            <a:ext cx="1220995" cy="1245354"/>
          </a:xfrm>
          <a:prstGeom prst="rect">
            <a:avLst/>
          </a:prstGeom>
        </p:spPr>
      </p:pic>
      <p:sp>
        <p:nvSpPr>
          <p:cNvPr id="3" name="コンテンツ プレースホルダー 2"/>
          <p:cNvSpPr>
            <a:spLocks noGrp="1"/>
          </p:cNvSpPr>
          <p:nvPr>
            <p:ph idx="1"/>
          </p:nvPr>
        </p:nvSpPr>
        <p:spPr>
          <a:xfrm>
            <a:off x="180181" y="389477"/>
            <a:ext cx="8211296" cy="1785585"/>
          </a:xfrm>
        </p:spPr>
        <p:txBody>
          <a:bodyPr>
            <a:normAutofit/>
          </a:bodyPr>
          <a:lstStyle/>
          <a:p>
            <a:pPr marL="0" indent="0">
              <a:lnSpc>
                <a:spcPct val="120000"/>
              </a:lnSpc>
              <a:buNone/>
            </a:pPr>
            <a:r>
              <a:rPr lang="en-US" altLang="ja-JP" sz="2400" dirty="0">
                <a:latin typeface="メイリオ" panose="020B0604030504040204" pitchFamily="50" charset="-128"/>
              </a:rPr>
              <a:t>1. </a:t>
            </a:r>
            <a:r>
              <a:rPr lang="ja-JP" altLang="en-US" sz="2400" dirty="0">
                <a:latin typeface="メイリオ" panose="020B0604030504040204" pitchFamily="50" charset="-128"/>
              </a:rPr>
              <a:t>次の手順で、</a:t>
            </a:r>
            <a:r>
              <a:rPr lang="en-US" altLang="ja-JP" sz="2400" b="1" dirty="0">
                <a:solidFill>
                  <a:srgbClr val="C00000"/>
                </a:solidFill>
                <a:latin typeface="メイリオ" panose="020B0604030504040204" pitchFamily="50" charset="-128"/>
              </a:rPr>
              <a:t>SQL</a:t>
            </a:r>
            <a:r>
              <a:rPr lang="ja-JP" altLang="en-US" sz="2400" b="1" dirty="0">
                <a:solidFill>
                  <a:srgbClr val="C00000"/>
                </a:solidFill>
                <a:latin typeface="メイリオ" panose="020B0604030504040204" pitchFamily="50" charset="-128"/>
              </a:rPr>
              <a:t>ビュー</a:t>
            </a:r>
            <a:r>
              <a:rPr lang="ja-JP" altLang="en-US" sz="2400" dirty="0">
                <a:latin typeface="メイリオ" panose="020B0604030504040204" pitchFamily="50" charset="-128"/>
              </a:rPr>
              <a:t>を開く．</a:t>
            </a: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15" name="正方形/長方形 14"/>
          <p:cNvSpPr/>
          <p:nvPr/>
        </p:nvSpPr>
        <p:spPr>
          <a:xfrm>
            <a:off x="1435778" y="1246909"/>
            <a:ext cx="607767" cy="286039"/>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正方形/長方形 16"/>
          <p:cNvSpPr/>
          <p:nvPr/>
        </p:nvSpPr>
        <p:spPr>
          <a:xfrm>
            <a:off x="3186795" y="1532948"/>
            <a:ext cx="519296" cy="744277"/>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下矢印 17"/>
          <p:cNvSpPr/>
          <p:nvPr/>
        </p:nvSpPr>
        <p:spPr>
          <a:xfrm>
            <a:off x="2807754" y="3076852"/>
            <a:ext cx="557711" cy="2915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正方形/長方形 25"/>
          <p:cNvSpPr/>
          <p:nvPr/>
        </p:nvSpPr>
        <p:spPr>
          <a:xfrm>
            <a:off x="6939748" y="3894367"/>
            <a:ext cx="453923" cy="230446"/>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正方形/長方形 28"/>
          <p:cNvSpPr/>
          <p:nvPr/>
        </p:nvSpPr>
        <p:spPr>
          <a:xfrm>
            <a:off x="4608948" y="4403182"/>
            <a:ext cx="676561" cy="301322"/>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正方形/長方形 29"/>
          <p:cNvSpPr/>
          <p:nvPr/>
        </p:nvSpPr>
        <p:spPr>
          <a:xfrm>
            <a:off x="361129" y="4638039"/>
            <a:ext cx="477071" cy="702887"/>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正方形/長方形 30"/>
          <p:cNvSpPr/>
          <p:nvPr/>
        </p:nvSpPr>
        <p:spPr>
          <a:xfrm>
            <a:off x="423263" y="5480574"/>
            <a:ext cx="1488664" cy="421461"/>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角丸四角形 31"/>
          <p:cNvSpPr/>
          <p:nvPr/>
        </p:nvSpPr>
        <p:spPr>
          <a:xfrm>
            <a:off x="5505588" y="4934950"/>
            <a:ext cx="3215149" cy="911461"/>
          </a:xfrm>
          <a:prstGeom prst="roundRect">
            <a:avLst/>
          </a:prstGeom>
          <a:noFill/>
          <a:ln w="57150">
            <a:solidFill>
              <a:srgbClr val="0000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②「</a:t>
            </a:r>
            <a:r>
              <a:rPr kumimoji="0" lang="ja-JP" altLang="en-US"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デザイン</a:t>
            </a: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」タブで、「</a:t>
            </a:r>
            <a:r>
              <a:rPr kumimoji="0" lang="ja-JP" altLang="en-US"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表示</a:t>
            </a: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」を展開し「</a:t>
            </a:r>
            <a:r>
              <a:rPr kumimoji="0" lang="en-US" altLang="ja-JP"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SQL</a:t>
            </a:r>
            <a:r>
              <a:rPr kumimoji="0" lang="ja-JP" altLang="en-US"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ビュー</a:t>
            </a: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」を選ぶ</a:t>
            </a:r>
            <a:endParaRPr kumimoji="0" lang="en-US" altLang="ja-JP"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endParaRPr>
          </a:p>
        </p:txBody>
      </p:sp>
      <p:sp>
        <p:nvSpPr>
          <p:cNvPr id="33" name="角丸四角形 32"/>
          <p:cNvSpPr/>
          <p:nvPr/>
        </p:nvSpPr>
        <p:spPr>
          <a:xfrm>
            <a:off x="6234475" y="1125071"/>
            <a:ext cx="2879042" cy="1101331"/>
          </a:xfrm>
          <a:prstGeom prst="roundRect">
            <a:avLst/>
          </a:prstGeom>
          <a:noFill/>
          <a:ln w="57150">
            <a:solidFill>
              <a:srgbClr val="0000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①「</a:t>
            </a:r>
            <a:r>
              <a:rPr kumimoji="0" lang="ja-JP" altLang="en-US" sz="21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作成</a:t>
            </a: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」タブで、「</a:t>
            </a:r>
            <a:r>
              <a:rPr kumimoji="0" lang="ja-JP" altLang="en-US" sz="21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クエリデザイン</a:t>
            </a: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」をクリック</a:t>
            </a:r>
            <a:endParaRPr kumimoji="0" lang="en-US" altLang="ja-JP"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endParaRPr>
          </a:p>
        </p:txBody>
      </p:sp>
      <p:sp>
        <p:nvSpPr>
          <p:cNvPr id="19" name="テキスト ボックス 18">
            <a:extLst>
              <a:ext uri="{FF2B5EF4-FFF2-40B4-BE49-F238E27FC236}">
                <a16:creationId xmlns:a16="http://schemas.microsoft.com/office/drawing/2014/main" id="{E60A9BCD-A84D-42D1-8807-5DC880EC377E}"/>
              </a:ext>
            </a:extLst>
          </p:cNvPr>
          <p:cNvSpPr txBox="1"/>
          <p:nvPr/>
        </p:nvSpPr>
        <p:spPr>
          <a:xfrm>
            <a:off x="7435650" y="2647485"/>
            <a:ext cx="1569660" cy="147732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このような</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表示が出た</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ときは</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閉じる</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クリック</a:t>
            </a:r>
          </a:p>
        </p:txBody>
      </p:sp>
    </p:spTree>
    <p:extLst>
      <p:ext uri="{BB962C8B-B14F-4D97-AF65-F5344CB8AC3E}">
        <p14:creationId xmlns:p14="http://schemas.microsoft.com/office/powerpoint/2010/main" val="2912545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2FCDA0A4-A1E1-4BFB-9904-866F27DD31EA}"/>
              </a:ext>
            </a:extLst>
          </p:cNvPr>
          <p:cNvSpPr>
            <a:spLocks noGrp="1"/>
          </p:cNvSpPr>
          <p:nvPr>
            <p:ph idx="1"/>
          </p:nvPr>
        </p:nvSpPr>
        <p:spPr>
          <a:xfrm>
            <a:off x="355683" y="270024"/>
            <a:ext cx="8461208" cy="1039461"/>
          </a:xfrm>
        </p:spPr>
        <p:txBody>
          <a:bodyPr>
            <a:normAutofit/>
          </a:bodyPr>
          <a:lstStyle/>
          <a:p>
            <a:pPr marL="0" indent="0">
              <a:buNone/>
            </a:pPr>
            <a:r>
              <a:rPr lang="en-US" altLang="ja-JP" dirty="0"/>
              <a:t>2. </a:t>
            </a:r>
            <a:r>
              <a:rPr lang="en-US" altLang="ja-JP" b="1" dirty="0">
                <a:latin typeface="メイリオ" panose="020B0604030504040204" pitchFamily="50" charset="-128"/>
              </a:rPr>
              <a:t>SQL </a:t>
            </a:r>
            <a:r>
              <a:rPr lang="ja-JP" altLang="en-US" b="1" dirty="0">
                <a:latin typeface="メイリオ" panose="020B0604030504040204" pitchFamily="50" charset="-128"/>
              </a:rPr>
              <a:t>ビュー</a:t>
            </a:r>
            <a:r>
              <a:rPr lang="ja-JP" altLang="en-US" dirty="0">
                <a:latin typeface="メイリオ" panose="020B0604030504040204" pitchFamily="50" charset="-128"/>
              </a:rPr>
              <a:t>に、次の </a:t>
            </a:r>
            <a:r>
              <a:rPr lang="en-US" altLang="ja-JP" dirty="0">
                <a:latin typeface="メイリオ" panose="020B0604030504040204" pitchFamily="50" charset="-128"/>
              </a:rPr>
              <a:t>SQL </a:t>
            </a:r>
            <a:r>
              <a:rPr lang="ja-JP" altLang="en-US" dirty="0">
                <a:latin typeface="メイリオ" panose="020B0604030504040204" pitchFamily="50" charset="-128"/>
              </a:rPr>
              <a:t>を１つずつ入れ、</a:t>
            </a:r>
            <a:r>
              <a:rPr lang="ja-JP" altLang="en-US" sz="2800" dirty="0">
                <a:latin typeface="メイリオ" panose="020B0604030504040204" pitchFamily="50" charset="-128"/>
              </a:rPr>
              <a:t>「</a:t>
            </a:r>
            <a:r>
              <a:rPr lang="ja-JP" altLang="en-US" sz="2800" b="1" dirty="0">
                <a:latin typeface="メイリオ" panose="020B0604030504040204" pitchFamily="50" charset="-128"/>
              </a:rPr>
              <a:t>実行</a:t>
            </a:r>
            <a:r>
              <a:rPr lang="ja-JP" altLang="en-US" sz="2800" dirty="0">
                <a:latin typeface="メイリオ" panose="020B0604030504040204" pitchFamily="50" charset="-128"/>
              </a:rPr>
              <a:t>」ボタンで、</a:t>
            </a:r>
            <a:r>
              <a:rPr lang="en-US" altLang="ja-JP" sz="2800" b="1" dirty="0">
                <a:latin typeface="メイリオ" panose="020B0604030504040204" pitchFamily="50" charset="-128"/>
              </a:rPr>
              <a:t>SQL</a:t>
            </a:r>
            <a:r>
              <a:rPr lang="ja-JP" altLang="en-US" sz="2800" b="1" dirty="0">
                <a:latin typeface="メイリオ" panose="020B0604030504040204" pitchFamily="50" charset="-128"/>
              </a:rPr>
              <a:t>文</a:t>
            </a:r>
            <a:r>
              <a:rPr lang="ja-JP" altLang="en-US" sz="2800" dirty="0">
                <a:latin typeface="メイリオ" panose="020B0604030504040204" pitchFamily="50" charset="-128"/>
              </a:rPr>
              <a:t>を実行．結果を確認</a:t>
            </a:r>
            <a:r>
              <a:rPr lang="en-US" altLang="ja-JP" sz="2800" dirty="0">
                <a:latin typeface="メイリオ" panose="020B0604030504040204" pitchFamily="50" charset="-128"/>
              </a:rPr>
              <a:t> </a:t>
            </a:r>
            <a:endParaRPr lang="en-US" altLang="ja-JP" sz="2800" b="1" u="sng" dirty="0">
              <a:solidFill>
                <a:srgbClr val="FF0000"/>
              </a:solidFill>
              <a:latin typeface="メイリオ" panose="020B0604030504040204" pitchFamily="50" charset="-128"/>
            </a:endParaRPr>
          </a:p>
          <a:p>
            <a:pPr marL="0" indent="0">
              <a:buNone/>
            </a:pPr>
            <a:endParaRPr lang="en-US" altLang="ja-JP" dirty="0">
              <a:latin typeface="メイリオ" panose="020B0604030504040204" pitchFamily="50" charset="-128"/>
            </a:endParaRPr>
          </a:p>
          <a:p>
            <a:pPr marL="0" indent="0">
              <a:buNone/>
            </a:pPr>
            <a:endParaRPr lang="en-US" altLang="ja-JP" dirty="0"/>
          </a:p>
        </p:txBody>
      </p:sp>
      <p:sp>
        <p:nvSpPr>
          <p:cNvPr id="7" name="コンテンツ プレースホルダー 2">
            <a:extLst>
              <a:ext uri="{FF2B5EF4-FFF2-40B4-BE49-F238E27FC236}">
                <a16:creationId xmlns:a16="http://schemas.microsoft.com/office/drawing/2014/main" id="{2C698A59-D381-4578-B7B2-723D4296F322}"/>
              </a:ext>
            </a:extLst>
          </p:cNvPr>
          <p:cNvSpPr txBox="1">
            <a:spLocks/>
          </p:cNvSpPr>
          <p:nvPr/>
        </p:nvSpPr>
        <p:spPr>
          <a:xfrm>
            <a:off x="537565" y="3832922"/>
            <a:ext cx="8068870" cy="28036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Segoe UI" panose="020B0502040204020203" pitchFamily="34" charset="0"/>
            </a:endParaRPr>
          </a:p>
        </p:txBody>
      </p:sp>
      <p:sp>
        <p:nvSpPr>
          <p:cNvPr id="3" name="Rectangle 1">
            <a:extLst>
              <a:ext uri="{FF2B5EF4-FFF2-40B4-BE49-F238E27FC236}">
                <a16:creationId xmlns:a16="http://schemas.microsoft.com/office/drawing/2014/main" id="{ADCE3CA2-3420-209E-4E4E-10FB84EB0E02}"/>
              </a:ext>
            </a:extLst>
          </p:cNvPr>
          <p:cNvSpPr>
            <a:spLocks noChangeArrowheads="1"/>
          </p:cNvSpPr>
          <p:nvPr/>
        </p:nvSpPr>
        <p:spPr bwMode="auto">
          <a:xfrm>
            <a:off x="712403" y="1623273"/>
            <a:ext cx="7969718"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1. </a:t>
            </a:r>
            <a:r>
              <a:rPr kumimoji="0"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単純な表示</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2000" dirty="0"/>
              <a:t>SELECT * FROM </a:t>
            </a:r>
            <a:r>
              <a:rPr lang="ja-JP" altLang="en-US" sz="2000" dirty="0"/>
              <a:t>商品</a:t>
            </a:r>
            <a:r>
              <a:rPr lang="en-US" altLang="ja-JP" sz="2000" dirty="0"/>
              <a:t>;</a:t>
            </a: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2.</a:t>
            </a:r>
            <a:r>
              <a:rPr kumimoji="0"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 単純な表示</a:t>
            </a:r>
            <a:endPar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2000" dirty="0"/>
              <a:t>SELECT * FROM </a:t>
            </a:r>
            <a:r>
              <a:rPr lang="ja-JP" altLang="en-US" sz="2000" dirty="0"/>
              <a:t>購入</a:t>
            </a:r>
            <a:r>
              <a:rPr lang="en-US" altLang="ja-JP" sz="2000" dirty="0"/>
              <a:t>;</a:t>
            </a:r>
            <a:endParaRPr kumimoji="0"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pic>
        <p:nvPicPr>
          <p:cNvPr id="5" name="図 4">
            <a:extLst>
              <a:ext uri="{FF2B5EF4-FFF2-40B4-BE49-F238E27FC236}">
                <a16:creationId xmlns:a16="http://schemas.microsoft.com/office/drawing/2014/main" id="{1256CC00-0319-B219-BC91-07D61C8534C3}"/>
              </a:ext>
            </a:extLst>
          </p:cNvPr>
          <p:cNvPicPr>
            <a:picLocks noChangeAspect="1"/>
          </p:cNvPicPr>
          <p:nvPr/>
        </p:nvPicPr>
        <p:blipFill>
          <a:blip r:embed="rId2"/>
          <a:stretch>
            <a:fillRect/>
          </a:stretch>
        </p:blipFill>
        <p:spPr>
          <a:xfrm>
            <a:off x="970855" y="2409155"/>
            <a:ext cx="5345461" cy="1229875"/>
          </a:xfrm>
          <a:prstGeom prst="rect">
            <a:avLst/>
          </a:prstGeom>
        </p:spPr>
      </p:pic>
      <p:pic>
        <p:nvPicPr>
          <p:cNvPr id="13" name="図 12">
            <a:extLst>
              <a:ext uri="{FF2B5EF4-FFF2-40B4-BE49-F238E27FC236}">
                <a16:creationId xmlns:a16="http://schemas.microsoft.com/office/drawing/2014/main" id="{DA750E45-E52D-EA93-8C7E-A9023CA3C529}"/>
              </a:ext>
            </a:extLst>
          </p:cNvPr>
          <p:cNvPicPr>
            <a:picLocks noChangeAspect="1"/>
          </p:cNvPicPr>
          <p:nvPr/>
        </p:nvPicPr>
        <p:blipFill>
          <a:blip r:embed="rId3"/>
          <a:stretch>
            <a:fillRect/>
          </a:stretch>
        </p:blipFill>
        <p:spPr>
          <a:xfrm>
            <a:off x="918721" y="4848384"/>
            <a:ext cx="8068870" cy="1126050"/>
          </a:xfrm>
          <a:prstGeom prst="rect">
            <a:avLst/>
          </a:prstGeom>
        </p:spPr>
      </p:pic>
    </p:spTree>
    <p:extLst>
      <p:ext uri="{BB962C8B-B14F-4D97-AF65-F5344CB8AC3E}">
        <p14:creationId xmlns:p14="http://schemas.microsoft.com/office/powerpoint/2010/main" val="2211840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2FCDA0A4-A1E1-4BFB-9904-866F27DD31EA}"/>
              </a:ext>
            </a:extLst>
          </p:cNvPr>
          <p:cNvSpPr>
            <a:spLocks noGrp="1"/>
          </p:cNvSpPr>
          <p:nvPr>
            <p:ph idx="1"/>
          </p:nvPr>
        </p:nvSpPr>
        <p:spPr>
          <a:xfrm>
            <a:off x="359416" y="68010"/>
            <a:ext cx="8461208" cy="498072"/>
          </a:xfrm>
        </p:spPr>
        <p:txBody>
          <a:bodyPr>
            <a:normAutofit/>
          </a:bodyPr>
          <a:lstStyle/>
          <a:p>
            <a:pPr marL="0" indent="0">
              <a:buNone/>
            </a:pPr>
            <a:r>
              <a:rPr lang="en-US" altLang="ja-JP" sz="2400" dirty="0">
                <a:latin typeface="メイリオ" panose="020B0604030504040204" pitchFamily="50" charset="-128"/>
              </a:rPr>
              <a:t>(</a:t>
            </a:r>
            <a:r>
              <a:rPr lang="ja-JP" altLang="en-US" sz="2400" dirty="0">
                <a:latin typeface="メイリオ" panose="020B0604030504040204" pitchFamily="50" charset="-128"/>
              </a:rPr>
              <a:t>続き</a:t>
            </a:r>
            <a:r>
              <a:rPr lang="en-US" altLang="ja-JP" sz="2400" dirty="0">
                <a:latin typeface="メイリオ" panose="020B0604030504040204" pitchFamily="50" charset="-128"/>
              </a:rPr>
              <a:t>)</a:t>
            </a:r>
          </a:p>
          <a:p>
            <a:pPr marL="0" indent="0">
              <a:buNone/>
            </a:pPr>
            <a:endParaRPr lang="en-US" altLang="ja-JP" sz="2400" dirty="0"/>
          </a:p>
        </p:txBody>
      </p:sp>
      <p:sp>
        <p:nvSpPr>
          <p:cNvPr id="7" name="コンテンツ プレースホルダー 2">
            <a:extLst>
              <a:ext uri="{FF2B5EF4-FFF2-40B4-BE49-F238E27FC236}">
                <a16:creationId xmlns:a16="http://schemas.microsoft.com/office/drawing/2014/main" id="{2C698A59-D381-4578-B7B2-723D4296F322}"/>
              </a:ext>
            </a:extLst>
          </p:cNvPr>
          <p:cNvSpPr txBox="1">
            <a:spLocks/>
          </p:cNvSpPr>
          <p:nvPr/>
        </p:nvSpPr>
        <p:spPr>
          <a:xfrm>
            <a:off x="555585" y="3845946"/>
            <a:ext cx="8068870" cy="28036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Segoe UI" panose="020B0502040204020203" pitchFamily="34" charset="0"/>
            </a:endParaRPr>
          </a:p>
        </p:txBody>
      </p:sp>
      <p:sp>
        <p:nvSpPr>
          <p:cNvPr id="3" name="Rectangle 1">
            <a:extLst>
              <a:ext uri="{FF2B5EF4-FFF2-40B4-BE49-F238E27FC236}">
                <a16:creationId xmlns:a16="http://schemas.microsoft.com/office/drawing/2014/main" id="{ADCE3CA2-3420-209E-4E4E-10FB84EB0E02}"/>
              </a:ext>
            </a:extLst>
          </p:cNvPr>
          <p:cNvSpPr>
            <a:spLocks noChangeArrowheads="1"/>
          </p:cNvSpPr>
          <p:nvPr/>
        </p:nvSpPr>
        <p:spPr bwMode="auto">
          <a:xfrm>
            <a:off x="555585" y="566082"/>
            <a:ext cx="8403219"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3.</a:t>
            </a:r>
            <a:r>
              <a:rPr lang="ja-JP" altLang="en-US" sz="2000" dirty="0">
                <a:solidFill>
                  <a:prstClr val="black"/>
                </a:solidFill>
                <a:latin typeface="Arial" panose="020B0604020202020204" pitchFamily="34" charset="0"/>
                <a:ea typeface="游ゴシック" panose="020B0400000000000000" pitchFamily="50" charset="-128"/>
              </a:rPr>
              <a:t>結合</a:t>
            </a:r>
            <a:endParaRPr lang="en-US" altLang="ja-JP" sz="2000" b="1" dirty="0">
              <a:solidFill>
                <a:prstClr val="black"/>
              </a:solidFill>
              <a:latin typeface="Arial" panose="020B0604020202020204" pitchFamily="34" charset="0"/>
              <a:ea typeface="游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2000" dirty="0"/>
              <a:t>SELECT </a:t>
            </a:r>
            <a:r>
              <a:rPr lang="ja-JP" altLang="en-US" sz="2000" dirty="0"/>
              <a:t>購入</a:t>
            </a:r>
            <a:r>
              <a:rPr lang="en-US" altLang="ja-JP" sz="2000" dirty="0"/>
              <a:t>.</a:t>
            </a:r>
            <a:r>
              <a:rPr lang="ja-JP" altLang="en-US" sz="2000" dirty="0"/>
              <a:t>購入者</a:t>
            </a:r>
            <a:r>
              <a:rPr lang="en-US" altLang="ja-JP" sz="2000" dirty="0"/>
              <a:t>, </a:t>
            </a:r>
            <a:r>
              <a:rPr lang="ja-JP" altLang="en-US" sz="2000" dirty="0"/>
              <a:t>商品</a:t>
            </a:r>
            <a:r>
              <a:rPr lang="en-US" altLang="ja-JP" sz="2000" dirty="0"/>
              <a:t>.</a:t>
            </a:r>
            <a:r>
              <a:rPr lang="ja-JP" altLang="en-US" sz="2000" dirty="0"/>
              <a:t>商品名</a:t>
            </a:r>
            <a:r>
              <a:rPr lang="en-US" altLang="ja-JP" sz="2000" dirty="0"/>
              <a:t>, </a:t>
            </a:r>
            <a:r>
              <a:rPr lang="ja-JP" altLang="en-US" sz="2000" dirty="0"/>
              <a:t>商品</a:t>
            </a:r>
            <a:r>
              <a:rPr lang="en-US" altLang="ja-JP" sz="2000" dirty="0"/>
              <a:t>.</a:t>
            </a:r>
            <a:r>
              <a:rPr lang="ja-JP" altLang="en-US" sz="2000" dirty="0"/>
              <a:t>単価 * 購入</a:t>
            </a:r>
            <a:r>
              <a:rPr lang="en-US" altLang="ja-JP" sz="2000" dirty="0"/>
              <a:t>.</a:t>
            </a:r>
            <a:r>
              <a:rPr lang="ja-JP" altLang="en-US" sz="2000" dirty="0"/>
              <a:t>数量 </a:t>
            </a:r>
            <a:br>
              <a:rPr lang="ja-JP" altLang="en-US" sz="2000" dirty="0"/>
            </a:br>
            <a:r>
              <a:rPr lang="en-US" altLang="ja-JP" sz="2000" dirty="0"/>
              <a:t>FROM </a:t>
            </a:r>
            <a:r>
              <a:rPr lang="ja-JP" altLang="en-US" sz="2000" dirty="0"/>
              <a:t>購入 </a:t>
            </a:r>
            <a:br>
              <a:rPr lang="ja-JP" altLang="en-US" sz="2000" dirty="0"/>
            </a:br>
            <a:r>
              <a:rPr lang="en-US" altLang="ja-JP" sz="2000" dirty="0"/>
              <a:t>INNER JOIN </a:t>
            </a:r>
            <a:r>
              <a:rPr lang="ja-JP" altLang="en-US" sz="2000" dirty="0"/>
              <a:t>商品 </a:t>
            </a:r>
            <a:r>
              <a:rPr lang="en-US" altLang="ja-JP" sz="2000" dirty="0"/>
              <a:t>ON </a:t>
            </a:r>
            <a:r>
              <a:rPr lang="ja-JP" altLang="en-US" sz="2000" dirty="0"/>
              <a:t>購入</a:t>
            </a:r>
            <a:r>
              <a:rPr lang="en-US" altLang="ja-JP" sz="2000" dirty="0"/>
              <a:t>.</a:t>
            </a:r>
            <a:r>
              <a:rPr lang="ja-JP" altLang="en-US" sz="2000" dirty="0"/>
              <a:t>商品</a:t>
            </a:r>
            <a:r>
              <a:rPr lang="en-US" altLang="ja-JP" sz="2000" dirty="0"/>
              <a:t>ID = </a:t>
            </a:r>
            <a:r>
              <a:rPr lang="ja-JP" altLang="en-US" sz="2000" dirty="0"/>
              <a:t>商品</a:t>
            </a:r>
            <a:r>
              <a:rPr lang="en-US" altLang="ja-JP" sz="2000" dirty="0"/>
              <a:t>.ID;</a:t>
            </a: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pic>
        <p:nvPicPr>
          <p:cNvPr id="5" name="図 4">
            <a:extLst>
              <a:ext uri="{FF2B5EF4-FFF2-40B4-BE49-F238E27FC236}">
                <a16:creationId xmlns:a16="http://schemas.microsoft.com/office/drawing/2014/main" id="{0D48255C-F8E0-D590-0DE1-F71D8105FB90}"/>
              </a:ext>
            </a:extLst>
          </p:cNvPr>
          <p:cNvPicPr>
            <a:picLocks noChangeAspect="1"/>
          </p:cNvPicPr>
          <p:nvPr/>
        </p:nvPicPr>
        <p:blipFill>
          <a:blip r:embed="rId2"/>
          <a:stretch>
            <a:fillRect/>
          </a:stretch>
        </p:blipFill>
        <p:spPr>
          <a:xfrm>
            <a:off x="1224856" y="2204954"/>
            <a:ext cx="5814239" cy="1129624"/>
          </a:xfrm>
          <a:prstGeom prst="rect">
            <a:avLst/>
          </a:prstGeom>
        </p:spPr>
      </p:pic>
    </p:spTree>
    <p:extLst>
      <p:ext uri="{BB962C8B-B14F-4D97-AF65-F5344CB8AC3E}">
        <p14:creationId xmlns:p14="http://schemas.microsoft.com/office/powerpoint/2010/main" val="2393791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D3A45E-0EAE-7A8E-945A-E9E417C5D774}"/>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A9D78042-64F2-F1D4-585C-9C3BE86CA8FD}"/>
              </a:ext>
            </a:extLst>
          </p:cNvPr>
          <p:cNvSpPr>
            <a:spLocks noGrp="1"/>
          </p:cNvSpPr>
          <p:nvPr>
            <p:ph idx="1"/>
          </p:nvPr>
        </p:nvSpPr>
        <p:spPr/>
        <p:txBody>
          <a:bodyPr/>
          <a:lstStyle/>
          <a:p>
            <a:pPr marL="0" indent="0">
              <a:buNone/>
            </a:pPr>
            <a:r>
              <a:rPr kumimoji="1" lang="ja-JP" altLang="en-US" dirty="0"/>
              <a:t>自習１．いまの２つのテーブルを結合して、購入者、商品名、数量、単価を次のように得る </a:t>
            </a:r>
            <a:r>
              <a:rPr kumimoji="1" lang="en-US" altLang="ja-JP" dirty="0"/>
              <a:t>SQL </a:t>
            </a:r>
            <a:r>
              <a:rPr kumimoji="1" lang="ja-JP" altLang="en-US" dirty="0"/>
              <a:t>を作成しなさい</a:t>
            </a:r>
          </a:p>
        </p:txBody>
      </p:sp>
      <p:sp>
        <p:nvSpPr>
          <p:cNvPr id="4" name="スライド番号プレースホルダー 3">
            <a:extLst>
              <a:ext uri="{FF2B5EF4-FFF2-40B4-BE49-F238E27FC236}">
                <a16:creationId xmlns:a16="http://schemas.microsoft.com/office/drawing/2014/main" id="{E4CE5BFB-C545-A28C-FAEC-01C6C9437787}"/>
              </a:ext>
            </a:extLst>
          </p:cNvPr>
          <p:cNvSpPr>
            <a:spLocks noGrp="1"/>
          </p:cNvSpPr>
          <p:nvPr>
            <p:ph type="sldNum" sz="quarter" idx="12"/>
          </p:nvPr>
        </p:nvSpPr>
        <p:spPr/>
        <p:txBody>
          <a:bodyPr/>
          <a:lstStyle/>
          <a:p>
            <a:fld id="{E205D82C-95A1-431E-8E38-AA614A14CDCF}" type="slidenum">
              <a:rPr kumimoji="1" lang="ja-JP" altLang="en-US" smtClean="0"/>
              <a:t>29</a:t>
            </a:fld>
            <a:endParaRPr kumimoji="1" lang="ja-JP" altLang="en-US"/>
          </a:p>
        </p:txBody>
      </p:sp>
      <p:pic>
        <p:nvPicPr>
          <p:cNvPr id="6" name="図 5">
            <a:extLst>
              <a:ext uri="{FF2B5EF4-FFF2-40B4-BE49-F238E27FC236}">
                <a16:creationId xmlns:a16="http://schemas.microsoft.com/office/drawing/2014/main" id="{8D678564-68B9-529C-C0A0-C956C1AE3207}"/>
              </a:ext>
            </a:extLst>
          </p:cNvPr>
          <p:cNvPicPr>
            <a:picLocks noChangeAspect="1"/>
          </p:cNvPicPr>
          <p:nvPr/>
        </p:nvPicPr>
        <p:blipFill>
          <a:blip r:embed="rId2"/>
          <a:stretch>
            <a:fillRect/>
          </a:stretch>
        </p:blipFill>
        <p:spPr>
          <a:xfrm>
            <a:off x="691296" y="2882639"/>
            <a:ext cx="7831180" cy="1092722"/>
          </a:xfrm>
          <a:prstGeom prst="rect">
            <a:avLst/>
          </a:prstGeom>
        </p:spPr>
      </p:pic>
    </p:spTree>
    <p:extLst>
      <p:ext uri="{BB962C8B-B14F-4D97-AF65-F5344CB8AC3E}">
        <p14:creationId xmlns:p14="http://schemas.microsoft.com/office/powerpoint/2010/main" val="2476111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10-1. </a:t>
            </a:r>
            <a:r>
              <a:rPr lang="ja-JP" altLang="en-US" sz="4500" dirty="0">
                <a:solidFill>
                  <a:schemeClr val="tx2"/>
                </a:solidFill>
                <a:latin typeface="メイリオ" panose="020B0604030504040204" pitchFamily="50" charset="-128"/>
              </a:rPr>
              <a:t>イントロダクション</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3</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838252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C67875-046D-AA99-E9E0-C4A92A149DBB}"/>
              </a:ext>
            </a:extLst>
          </p:cNvPr>
          <p:cNvSpPr>
            <a:spLocks noGrp="1"/>
          </p:cNvSpPr>
          <p:nvPr>
            <p:ph type="title"/>
          </p:nvPr>
        </p:nvSpPr>
        <p:spPr/>
        <p:txBody>
          <a:bodyPr>
            <a:normAutofit fontScale="90000"/>
          </a:bodyPr>
          <a:lstStyle/>
          <a:p>
            <a:endParaRPr kumimoji="1" lang="ja-JP" altLang="en-US" dirty="0"/>
          </a:p>
        </p:txBody>
      </p:sp>
      <p:sp>
        <p:nvSpPr>
          <p:cNvPr id="3" name="コンテンツ プレースホルダー 2">
            <a:extLst>
              <a:ext uri="{FF2B5EF4-FFF2-40B4-BE49-F238E27FC236}">
                <a16:creationId xmlns:a16="http://schemas.microsoft.com/office/drawing/2014/main" id="{B4CE81B3-09BC-5812-712E-F21E644C48F5}"/>
              </a:ext>
            </a:extLst>
          </p:cNvPr>
          <p:cNvSpPr>
            <a:spLocks noGrp="1"/>
          </p:cNvSpPr>
          <p:nvPr>
            <p:ph idx="1"/>
          </p:nvPr>
        </p:nvSpPr>
        <p:spPr/>
        <p:txBody>
          <a:bodyPr/>
          <a:lstStyle/>
          <a:p>
            <a:pPr marL="0" indent="0">
              <a:buNone/>
            </a:pPr>
            <a:r>
              <a:rPr kumimoji="1" lang="ja-JP" altLang="en-US" dirty="0"/>
              <a:t>自習１の正解例</a:t>
            </a:r>
            <a:endParaRPr kumimoji="1" lang="en-US" altLang="ja-JP" dirty="0"/>
          </a:p>
          <a:p>
            <a:pPr marL="0" indent="0">
              <a:buNone/>
            </a:pPr>
            <a:endParaRPr lang="en-US" altLang="ja-JP" dirty="0"/>
          </a:p>
          <a:p>
            <a:pPr marL="0" indent="0">
              <a:buNone/>
            </a:pPr>
            <a:r>
              <a:rPr lang="en-US" altLang="ja-JP" dirty="0"/>
              <a:t>SELECT </a:t>
            </a:r>
            <a:r>
              <a:rPr lang="ja-JP" altLang="en-US" dirty="0"/>
              <a:t>購入</a:t>
            </a:r>
            <a:r>
              <a:rPr lang="en-US" altLang="ja-JP" dirty="0"/>
              <a:t>.</a:t>
            </a:r>
            <a:r>
              <a:rPr lang="ja-JP" altLang="en-US" dirty="0"/>
              <a:t>購入者</a:t>
            </a:r>
            <a:r>
              <a:rPr lang="en-US" altLang="ja-JP" dirty="0"/>
              <a:t>, </a:t>
            </a:r>
            <a:r>
              <a:rPr lang="ja-JP" altLang="en-US" dirty="0"/>
              <a:t>商品</a:t>
            </a:r>
            <a:r>
              <a:rPr lang="en-US" altLang="ja-JP" dirty="0"/>
              <a:t>.</a:t>
            </a:r>
            <a:r>
              <a:rPr lang="ja-JP" altLang="en-US" dirty="0"/>
              <a:t>商品名</a:t>
            </a:r>
            <a:r>
              <a:rPr lang="en-US" altLang="ja-JP" dirty="0"/>
              <a:t>, </a:t>
            </a:r>
            <a:r>
              <a:rPr lang="ja-JP" altLang="en-US" dirty="0"/>
              <a:t>数量</a:t>
            </a:r>
            <a:r>
              <a:rPr lang="en-US" altLang="ja-JP" dirty="0"/>
              <a:t>, </a:t>
            </a:r>
            <a:r>
              <a:rPr lang="ja-JP" altLang="en-US" dirty="0"/>
              <a:t>単価</a:t>
            </a:r>
            <a:br>
              <a:rPr lang="ja-JP" altLang="en-US" dirty="0"/>
            </a:br>
            <a:r>
              <a:rPr lang="en-US" altLang="ja-JP" dirty="0"/>
              <a:t>FROM </a:t>
            </a:r>
            <a:r>
              <a:rPr lang="ja-JP" altLang="en-US" dirty="0"/>
              <a:t>購入 </a:t>
            </a:r>
            <a:br>
              <a:rPr lang="ja-JP" altLang="en-US" dirty="0"/>
            </a:br>
            <a:r>
              <a:rPr lang="en-US" altLang="ja-JP" dirty="0"/>
              <a:t>INNER JOIN </a:t>
            </a:r>
            <a:r>
              <a:rPr lang="ja-JP" altLang="en-US" dirty="0"/>
              <a:t>商品 </a:t>
            </a:r>
            <a:r>
              <a:rPr lang="en-US" altLang="ja-JP" dirty="0"/>
              <a:t>ON </a:t>
            </a:r>
            <a:r>
              <a:rPr lang="ja-JP" altLang="en-US" dirty="0"/>
              <a:t>購入</a:t>
            </a:r>
            <a:r>
              <a:rPr lang="en-US" altLang="ja-JP" dirty="0"/>
              <a:t>.</a:t>
            </a:r>
            <a:r>
              <a:rPr lang="ja-JP" altLang="en-US" dirty="0"/>
              <a:t>商品</a:t>
            </a:r>
            <a:r>
              <a:rPr lang="en-US" altLang="ja-JP" dirty="0"/>
              <a:t>ID = </a:t>
            </a:r>
            <a:r>
              <a:rPr lang="ja-JP" altLang="en-US" dirty="0"/>
              <a:t>商品</a:t>
            </a:r>
            <a:r>
              <a:rPr lang="en-US" altLang="ja-JP" dirty="0"/>
              <a:t>.ID;</a:t>
            </a:r>
            <a:endParaRPr kumimoji="1" lang="ja-JP" altLang="en-US" dirty="0"/>
          </a:p>
        </p:txBody>
      </p:sp>
      <p:sp>
        <p:nvSpPr>
          <p:cNvPr id="4" name="スライド番号プレースホルダー 3">
            <a:extLst>
              <a:ext uri="{FF2B5EF4-FFF2-40B4-BE49-F238E27FC236}">
                <a16:creationId xmlns:a16="http://schemas.microsoft.com/office/drawing/2014/main" id="{207D3929-5751-FB0C-86D2-F5504C2B2E2B}"/>
              </a:ext>
            </a:extLst>
          </p:cNvPr>
          <p:cNvSpPr>
            <a:spLocks noGrp="1"/>
          </p:cNvSpPr>
          <p:nvPr>
            <p:ph type="sldNum" sz="quarter" idx="12"/>
          </p:nvPr>
        </p:nvSpPr>
        <p:spPr/>
        <p:txBody>
          <a:bodyPr/>
          <a:lstStyle/>
          <a:p>
            <a:fld id="{E205D82C-95A1-431E-8E38-AA614A14CDCF}" type="slidenum">
              <a:rPr kumimoji="1" lang="ja-JP" altLang="en-US" smtClean="0"/>
              <a:t>30</a:t>
            </a:fld>
            <a:endParaRPr kumimoji="1" lang="ja-JP" altLang="en-US"/>
          </a:p>
        </p:txBody>
      </p:sp>
    </p:spTree>
    <p:extLst>
      <p:ext uri="{BB962C8B-B14F-4D97-AF65-F5344CB8AC3E}">
        <p14:creationId xmlns:p14="http://schemas.microsoft.com/office/powerpoint/2010/main" val="3563234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F5ACDC-E82D-3CC5-8D04-530078EFBE48}"/>
              </a:ext>
            </a:extLst>
          </p:cNvPr>
          <p:cNvSpPr>
            <a:spLocks noGrp="1"/>
          </p:cNvSpPr>
          <p:nvPr>
            <p:ph type="title"/>
          </p:nvPr>
        </p:nvSpPr>
        <p:spPr/>
        <p:txBody>
          <a:bodyPr>
            <a:normAutofit fontScale="90000"/>
          </a:bodyPr>
          <a:lstStyle/>
          <a:p>
            <a:r>
              <a:rPr kumimoji="1" lang="ja-JP" altLang="en-US" dirty="0"/>
              <a:t>データベース設計の実践例</a:t>
            </a:r>
          </a:p>
        </p:txBody>
      </p:sp>
      <p:sp>
        <p:nvSpPr>
          <p:cNvPr id="3" name="コンテンツ プレースホルダー 2">
            <a:extLst>
              <a:ext uri="{FF2B5EF4-FFF2-40B4-BE49-F238E27FC236}">
                <a16:creationId xmlns:a16="http://schemas.microsoft.com/office/drawing/2014/main" id="{C5253D85-E05D-41B4-3D67-DF4B640BA3B4}"/>
              </a:ext>
            </a:extLst>
          </p:cNvPr>
          <p:cNvSpPr>
            <a:spLocks noGrp="1"/>
          </p:cNvSpPr>
          <p:nvPr>
            <p:ph idx="1"/>
          </p:nvPr>
        </p:nvSpPr>
        <p:spPr/>
        <p:txBody>
          <a:bodyPr>
            <a:normAutofit/>
          </a:bodyPr>
          <a:lstStyle/>
          <a:p>
            <a:pPr>
              <a:buFont typeface="Arial" panose="020B0604020202020204" pitchFamily="34" charset="0"/>
              <a:buChar char="•"/>
            </a:pPr>
            <a:r>
              <a:rPr lang="ja-JP" altLang="en-US" sz="2400" dirty="0"/>
              <a:t>シナリオ</a:t>
            </a:r>
            <a:endParaRPr lang="en-US" altLang="ja-JP" sz="2400" dirty="0"/>
          </a:p>
          <a:p>
            <a:pPr marL="0" indent="0">
              <a:buNone/>
            </a:pPr>
            <a:r>
              <a:rPr lang="ja-JP" altLang="en-US" sz="2400" dirty="0"/>
              <a:t>ある大学の学生、講義、および成績管理システム。</a:t>
            </a:r>
          </a:p>
          <a:p>
            <a:pPr>
              <a:buFont typeface="Arial" panose="020B0604020202020204" pitchFamily="34" charset="0"/>
              <a:buChar char="•"/>
            </a:pPr>
            <a:r>
              <a:rPr lang="ja-JP" altLang="en-US" sz="2400" dirty="0"/>
              <a:t>目的</a:t>
            </a:r>
            <a:endParaRPr lang="en-US" altLang="ja-JP" sz="2400" dirty="0"/>
          </a:p>
          <a:p>
            <a:pPr marL="0" indent="0">
              <a:buNone/>
            </a:pPr>
            <a:r>
              <a:rPr lang="ja-JP" altLang="en-US" sz="2400" dirty="0"/>
              <a:t>学生の個人情報、登録講義、取得成績を効率的に管理。</a:t>
            </a:r>
          </a:p>
          <a:p>
            <a:endParaRPr kumimoji="1" lang="ja-JP" altLang="en-US" sz="2400" dirty="0"/>
          </a:p>
        </p:txBody>
      </p:sp>
      <p:sp>
        <p:nvSpPr>
          <p:cNvPr id="4" name="スライド番号プレースホルダー 3">
            <a:extLst>
              <a:ext uri="{FF2B5EF4-FFF2-40B4-BE49-F238E27FC236}">
                <a16:creationId xmlns:a16="http://schemas.microsoft.com/office/drawing/2014/main" id="{BC0FEB6C-6354-AFF0-72AD-0AD92443A44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535626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F5ACDC-E82D-3CC5-8D04-530078EFBE48}"/>
              </a:ext>
            </a:extLst>
          </p:cNvPr>
          <p:cNvSpPr>
            <a:spLocks noGrp="1"/>
          </p:cNvSpPr>
          <p:nvPr>
            <p:ph type="title"/>
          </p:nvPr>
        </p:nvSpPr>
        <p:spPr/>
        <p:txBody>
          <a:bodyPr>
            <a:normAutofit fontScale="90000"/>
          </a:bodyPr>
          <a:lstStyle/>
          <a:p>
            <a:r>
              <a:rPr kumimoji="1" lang="ja-JP" altLang="en-US" dirty="0"/>
              <a:t>「成績管理」のデータベース設計の実践例</a:t>
            </a:r>
          </a:p>
        </p:txBody>
      </p:sp>
      <p:sp>
        <p:nvSpPr>
          <p:cNvPr id="3" name="コンテンツ プレースホルダー 2">
            <a:extLst>
              <a:ext uri="{FF2B5EF4-FFF2-40B4-BE49-F238E27FC236}">
                <a16:creationId xmlns:a16="http://schemas.microsoft.com/office/drawing/2014/main" id="{C5253D85-E05D-41B4-3D67-DF4B640BA3B4}"/>
              </a:ext>
            </a:extLst>
          </p:cNvPr>
          <p:cNvSpPr>
            <a:spLocks noGrp="1"/>
          </p:cNvSpPr>
          <p:nvPr>
            <p:ph idx="1"/>
          </p:nvPr>
        </p:nvSpPr>
        <p:spPr>
          <a:xfrm>
            <a:off x="271045" y="644892"/>
            <a:ext cx="8461208" cy="6213107"/>
          </a:xfrm>
        </p:spPr>
        <p:txBody>
          <a:bodyPr>
            <a:noAutofit/>
          </a:bodyPr>
          <a:lstStyle/>
          <a:p>
            <a:pPr marL="0" indent="0">
              <a:buNone/>
            </a:pPr>
            <a:r>
              <a:rPr lang="ja-JP" altLang="en-US" sz="2000" b="1" u="sng" dirty="0"/>
              <a:t>シナリオ</a:t>
            </a:r>
            <a:endParaRPr lang="en-US" altLang="ja-JP" sz="2000" b="1" u="sng" dirty="0"/>
          </a:p>
          <a:p>
            <a:pPr marL="0" indent="0">
              <a:buNone/>
            </a:pPr>
            <a:r>
              <a:rPr lang="ja-JP" altLang="en-US" sz="2000" dirty="0"/>
              <a:t>ある大学の学生、講義、および成績管理システム。</a:t>
            </a:r>
          </a:p>
          <a:p>
            <a:pPr marL="0" indent="0">
              <a:buNone/>
            </a:pPr>
            <a:r>
              <a:rPr lang="ja-JP" altLang="en-US" sz="2000" b="1" u="sng" dirty="0"/>
              <a:t>目的</a:t>
            </a:r>
            <a:endParaRPr lang="en-US" altLang="ja-JP" sz="2000" b="1" u="sng" dirty="0"/>
          </a:p>
          <a:p>
            <a:pPr marL="0" indent="0">
              <a:buNone/>
            </a:pPr>
            <a:r>
              <a:rPr lang="ja-JP" altLang="en-US" sz="2000" dirty="0"/>
              <a:t>学生の個人情報、登録講義、取得成績を効率的に管理。</a:t>
            </a:r>
            <a:endParaRPr lang="en-US" altLang="ja-JP" sz="2000" dirty="0"/>
          </a:p>
          <a:p>
            <a:pPr>
              <a:buFont typeface="Arial" panose="020B0604020202020204" pitchFamily="34" charset="0"/>
              <a:buChar char="•"/>
            </a:pPr>
            <a:r>
              <a:rPr lang="ja-JP" altLang="en-US" sz="2000" b="1" dirty="0"/>
              <a:t>学生テーブル</a:t>
            </a:r>
            <a:r>
              <a:rPr lang="en-US" altLang="ja-JP" sz="2000" dirty="0"/>
              <a:t>:</a:t>
            </a:r>
          </a:p>
          <a:p>
            <a:pPr marL="742950" lvl="1" indent="-285750">
              <a:buFont typeface="Arial" panose="020B0604020202020204" pitchFamily="34" charset="0"/>
              <a:buChar char="•"/>
            </a:pPr>
            <a:r>
              <a:rPr lang="ja-JP" altLang="en-US" sz="2000" dirty="0"/>
              <a:t>属性</a:t>
            </a:r>
            <a:r>
              <a:rPr lang="en-US" altLang="ja-JP" sz="2000" dirty="0"/>
              <a:t>: </a:t>
            </a:r>
            <a:r>
              <a:rPr lang="ja-JP" altLang="en-US" sz="2000" dirty="0"/>
              <a:t>学生</a:t>
            </a:r>
            <a:r>
              <a:rPr lang="en-US" altLang="ja-JP" sz="2000" dirty="0"/>
              <a:t>ID (</a:t>
            </a:r>
            <a:r>
              <a:rPr lang="ja-JP" altLang="en-US" sz="2000" dirty="0"/>
              <a:t>主キー</a:t>
            </a:r>
            <a:r>
              <a:rPr lang="en-US" altLang="ja-JP" sz="2000" dirty="0"/>
              <a:t>), </a:t>
            </a:r>
            <a:r>
              <a:rPr lang="ja-JP" altLang="en-US" sz="2000" dirty="0"/>
              <a:t>名前</a:t>
            </a:r>
            <a:r>
              <a:rPr lang="en-US" altLang="ja-JP" sz="2000" dirty="0"/>
              <a:t>, </a:t>
            </a:r>
            <a:r>
              <a:rPr lang="ja-JP" altLang="en-US" sz="2000" dirty="0"/>
              <a:t>専攻</a:t>
            </a:r>
          </a:p>
          <a:p>
            <a:pPr marL="742950" lvl="1" indent="-285750">
              <a:buFont typeface="Arial" panose="020B0604020202020204" pitchFamily="34" charset="0"/>
              <a:buChar char="•"/>
            </a:pPr>
            <a:r>
              <a:rPr lang="ja-JP" altLang="en-US" sz="2000" dirty="0"/>
              <a:t>主キー</a:t>
            </a:r>
            <a:r>
              <a:rPr lang="en-US" altLang="ja-JP" sz="2000" dirty="0"/>
              <a:t>: </a:t>
            </a:r>
            <a:r>
              <a:rPr lang="ja-JP" altLang="en-US" sz="2000" dirty="0"/>
              <a:t>学生</a:t>
            </a:r>
            <a:r>
              <a:rPr lang="en-US" altLang="ja-JP" sz="2000" dirty="0"/>
              <a:t>ID</a:t>
            </a:r>
          </a:p>
          <a:p>
            <a:pPr>
              <a:buFont typeface="Arial" panose="020B0604020202020204" pitchFamily="34" charset="0"/>
              <a:buChar char="•"/>
            </a:pPr>
            <a:r>
              <a:rPr lang="ja-JP" altLang="en-US" sz="2000" b="1" dirty="0"/>
              <a:t>講義テーブル</a:t>
            </a:r>
            <a:r>
              <a:rPr lang="en-US" altLang="ja-JP" sz="2000" dirty="0"/>
              <a:t>:</a:t>
            </a:r>
          </a:p>
          <a:p>
            <a:pPr marL="742950" lvl="1" indent="-285750">
              <a:buFont typeface="Arial" panose="020B0604020202020204" pitchFamily="34" charset="0"/>
              <a:buChar char="•"/>
            </a:pPr>
            <a:r>
              <a:rPr lang="ja-JP" altLang="en-US" sz="2000" dirty="0"/>
              <a:t>属性</a:t>
            </a:r>
            <a:r>
              <a:rPr lang="en-US" altLang="ja-JP" sz="2000" dirty="0"/>
              <a:t>: </a:t>
            </a:r>
            <a:r>
              <a:rPr lang="ja-JP" altLang="en-US" sz="2000" dirty="0"/>
              <a:t>講義</a:t>
            </a:r>
            <a:r>
              <a:rPr lang="en-US" altLang="ja-JP" sz="2000" dirty="0"/>
              <a:t>ID (</a:t>
            </a:r>
            <a:r>
              <a:rPr lang="ja-JP" altLang="en-US" sz="2000" dirty="0"/>
              <a:t>主キー</a:t>
            </a:r>
            <a:r>
              <a:rPr lang="en-US" altLang="ja-JP" sz="2000" dirty="0"/>
              <a:t>), </a:t>
            </a:r>
            <a:r>
              <a:rPr lang="ja-JP" altLang="en-US" sz="2000" dirty="0"/>
              <a:t>講義名</a:t>
            </a:r>
            <a:r>
              <a:rPr lang="en-US" altLang="ja-JP" sz="2000" dirty="0"/>
              <a:t>, </a:t>
            </a:r>
            <a:r>
              <a:rPr lang="ja-JP" altLang="en-US" sz="2000" dirty="0"/>
              <a:t>担当教員</a:t>
            </a:r>
          </a:p>
          <a:p>
            <a:pPr marL="742950" lvl="1" indent="-285750">
              <a:buFont typeface="Arial" panose="020B0604020202020204" pitchFamily="34" charset="0"/>
              <a:buChar char="•"/>
            </a:pPr>
            <a:r>
              <a:rPr lang="ja-JP" altLang="en-US" sz="2000" dirty="0"/>
              <a:t>主キー</a:t>
            </a:r>
            <a:r>
              <a:rPr lang="en-US" altLang="ja-JP" sz="2000" dirty="0"/>
              <a:t>: </a:t>
            </a:r>
            <a:r>
              <a:rPr lang="ja-JP" altLang="en-US" sz="2000" dirty="0"/>
              <a:t>講義</a:t>
            </a:r>
            <a:r>
              <a:rPr lang="en-US" altLang="ja-JP" sz="2000" dirty="0"/>
              <a:t>ID</a:t>
            </a:r>
          </a:p>
          <a:p>
            <a:pPr>
              <a:buFont typeface="Arial" panose="020B0604020202020204" pitchFamily="34" charset="0"/>
              <a:buChar char="•"/>
            </a:pPr>
            <a:r>
              <a:rPr lang="ja-JP" altLang="en-US" sz="2000" b="1" dirty="0"/>
              <a:t>成績テーブル</a:t>
            </a:r>
            <a:r>
              <a:rPr lang="en-US" altLang="ja-JP" sz="2000" dirty="0"/>
              <a:t>:</a:t>
            </a:r>
          </a:p>
          <a:p>
            <a:pPr marL="742950" lvl="1" indent="-285750">
              <a:buFont typeface="Arial" panose="020B0604020202020204" pitchFamily="34" charset="0"/>
              <a:buChar char="•"/>
            </a:pPr>
            <a:r>
              <a:rPr lang="ja-JP" altLang="en-US" sz="2000" dirty="0"/>
              <a:t>属性</a:t>
            </a:r>
            <a:r>
              <a:rPr lang="en-US" altLang="ja-JP" sz="2000" dirty="0"/>
              <a:t>: </a:t>
            </a:r>
            <a:r>
              <a:rPr lang="ja-JP" altLang="en-US" sz="2000" dirty="0"/>
              <a:t>学生</a:t>
            </a:r>
            <a:r>
              <a:rPr lang="en-US" altLang="ja-JP" sz="2000" dirty="0"/>
              <a:t>ID (</a:t>
            </a:r>
            <a:r>
              <a:rPr lang="ja-JP" altLang="en-US" sz="2000" dirty="0"/>
              <a:t>外部キー</a:t>
            </a:r>
            <a:r>
              <a:rPr lang="en-US" altLang="ja-JP" sz="2000" dirty="0"/>
              <a:t>), </a:t>
            </a:r>
            <a:r>
              <a:rPr lang="ja-JP" altLang="en-US" sz="2000" dirty="0"/>
              <a:t>講義</a:t>
            </a:r>
            <a:r>
              <a:rPr lang="en-US" altLang="ja-JP" sz="2000" dirty="0"/>
              <a:t>ID (</a:t>
            </a:r>
            <a:r>
              <a:rPr lang="ja-JP" altLang="en-US" sz="2000" dirty="0"/>
              <a:t>外部キー</a:t>
            </a:r>
            <a:r>
              <a:rPr lang="en-US" altLang="ja-JP" sz="2000" dirty="0"/>
              <a:t>), </a:t>
            </a:r>
            <a:r>
              <a:rPr lang="ja-JP" altLang="en-US" sz="2000" dirty="0"/>
              <a:t>成績</a:t>
            </a:r>
          </a:p>
          <a:p>
            <a:pPr marL="742950" lvl="1" indent="-285750">
              <a:buFont typeface="Arial" panose="020B0604020202020204" pitchFamily="34" charset="0"/>
              <a:buChar char="•"/>
            </a:pPr>
            <a:r>
              <a:rPr lang="ja-JP" altLang="en-US" sz="2000" dirty="0"/>
              <a:t>外部キー</a:t>
            </a:r>
            <a:r>
              <a:rPr lang="en-US" altLang="ja-JP" sz="2000" dirty="0"/>
              <a:t>: </a:t>
            </a:r>
            <a:r>
              <a:rPr lang="ja-JP" altLang="en-US" sz="2000" dirty="0"/>
              <a:t>学生</a:t>
            </a:r>
            <a:r>
              <a:rPr lang="en-US" altLang="ja-JP" sz="2000" dirty="0"/>
              <a:t>ID (</a:t>
            </a:r>
            <a:r>
              <a:rPr lang="ja-JP" altLang="en-US" sz="2000" dirty="0"/>
              <a:t>学生テーブル参照</a:t>
            </a:r>
            <a:r>
              <a:rPr lang="en-US" altLang="ja-JP" sz="2000" dirty="0"/>
              <a:t>), </a:t>
            </a:r>
            <a:r>
              <a:rPr lang="ja-JP" altLang="en-US" sz="2000" dirty="0"/>
              <a:t>講義</a:t>
            </a:r>
            <a:r>
              <a:rPr lang="en-US" altLang="ja-JP" sz="2000" dirty="0"/>
              <a:t>ID (</a:t>
            </a:r>
            <a:r>
              <a:rPr lang="ja-JP" altLang="en-US" sz="2000" dirty="0"/>
              <a:t>講義テーブル参照</a:t>
            </a:r>
            <a:r>
              <a:rPr lang="en-US" altLang="ja-JP" sz="2000" dirty="0"/>
              <a:t>)</a:t>
            </a:r>
          </a:p>
          <a:p>
            <a:pPr marL="742950" lvl="1" indent="-285750">
              <a:buFont typeface="Arial" panose="020B0604020202020204" pitchFamily="34" charset="0"/>
              <a:buChar char="•"/>
            </a:pPr>
            <a:r>
              <a:rPr lang="ja-JP" altLang="en-US" sz="2000" dirty="0"/>
              <a:t>主キー</a:t>
            </a:r>
            <a:r>
              <a:rPr lang="en-US" altLang="ja-JP" sz="2000" dirty="0"/>
              <a:t>: </a:t>
            </a:r>
            <a:r>
              <a:rPr lang="ja-JP" altLang="en-US" sz="2000" dirty="0"/>
              <a:t>学生</a:t>
            </a:r>
            <a:r>
              <a:rPr lang="en-US" altLang="ja-JP" sz="2000" dirty="0"/>
              <a:t>ID</a:t>
            </a:r>
            <a:r>
              <a:rPr lang="ja-JP" altLang="en-US" sz="2000" dirty="0"/>
              <a:t>と講義</a:t>
            </a:r>
            <a:r>
              <a:rPr lang="en-US" altLang="ja-JP" sz="2000" dirty="0"/>
              <a:t>ID</a:t>
            </a:r>
          </a:p>
          <a:p>
            <a:pPr marL="0" indent="0">
              <a:buNone/>
            </a:pPr>
            <a:endParaRPr lang="ja-JP" altLang="en-US" sz="2000" dirty="0"/>
          </a:p>
          <a:p>
            <a:endParaRPr kumimoji="1" lang="ja-JP" altLang="en-US" sz="2000" dirty="0"/>
          </a:p>
        </p:txBody>
      </p:sp>
      <p:sp>
        <p:nvSpPr>
          <p:cNvPr id="4" name="スライド番号プレースホルダー 3">
            <a:extLst>
              <a:ext uri="{FF2B5EF4-FFF2-40B4-BE49-F238E27FC236}">
                <a16:creationId xmlns:a16="http://schemas.microsoft.com/office/drawing/2014/main" id="{BC0FEB6C-6354-AFF0-72AD-0AD92443A44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453924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5311440" cy="1286160"/>
          </a:xfrm>
        </p:spPr>
        <p:txBody>
          <a:bodyPr anchor="b">
            <a:normAutofit fontScale="90000"/>
          </a:bodyPr>
          <a:lstStyle/>
          <a:p>
            <a:r>
              <a:rPr lang="ja-JP" altLang="en-US" dirty="0"/>
              <a:t>演習３．成績管理のデータベース</a:t>
            </a:r>
            <a:br>
              <a:rPr lang="en-US" altLang="ja-JP" dirty="0"/>
            </a:br>
            <a:endParaRPr lang="ja-JP" altLang="en-US"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33</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コンテンツ プレースホルダー 2">
            <a:extLst>
              <a:ext uri="{FF2B5EF4-FFF2-40B4-BE49-F238E27FC236}">
                <a16:creationId xmlns:a16="http://schemas.microsoft.com/office/drawing/2014/main" id="{3B1C5F7C-0A66-E6F0-CC53-AC284E9B26BB}"/>
              </a:ext>
            </a:extLst>
          </p:cNvPr>
          <p:cNvSpPr txBox="1">
            <a:spLocks/>
          </p:cNvSpPr>
          <p:nvPr/>
        </p:nvSpPr>
        <p:spPr>
          <a:xfrm>
            <a:off x="3790970" y="1967714"/>
            <a:ext cx="5177644" cy="409436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US" altLang="ja-JP" sz="2400" b="1" dirty="0"/>
              <a:t>【</a:t>
            </a:r>
            <a:r>
              <a:rPr lang="ja-JP" altLang="en-US" sz="2400" b="1" dirty="0"/>
              <a:t>トピックス</a:t>
            </a:r>
            <a:r>
              <a:rPr lang="en-US" altLang="ja-JP" sz="2400" b="1" dirty="0"/>
              <a:t>】</a:t>
            </a:r>
          </a:p>
          <a:p>
            <a:pPr lvl="1">
              <a:spcAft>
                <a:spcPts val="600"/>
              </a:spcAft>
            </a:pPr>
            <a:r>
              <a:rPr lang="en-US" altLang="ja-JP" b="1" dirty="0"/>
              <a:t>SQL</a:t>
            </a:r>
            <a:r>
              <a:rPr lang="ja-JP" altLang="en-US" b="1" dirty="0"/>
              <a:t>ビューを開く</a:t>
            </a:r>
            <a:endParaRPr lang="en-US" altLang="ja-JP" b="1" dirty="0"/>
          </a:p>
          <a:p>
            <a:pPr lvl="1">
              <a:spcAft>
                <a:spcPts val="600"/>
              </a:spcAft>
            </a:pPr>
            <a:r>
              <a:rPr lang="en-US" altLang="ja-JP" b="1" dirty="0"/>
              <a:t>SQL</a:t>
            </a:r>
            <a:r>
              <a:rPr lang="ja-JP" altLang="en-US" b="1" dirty="0"/>
              <a:t>文の編集</a:t>
            </a:r>
            <a:endParaRPr lang="en-US" altLang="ja-JP" b="1" dirty="0"/>
          </a:p>
          <a:p>
            <a:pPr lvl="1">
              <a:spcAft>
                <a:spcPts val="600"/>
              </a:spcAft>
            </a:pPr>
            <a:r>
              <a:rPr lang="en-US" altLang="ja-JP" b="1" dirty="0"/>
              <a:t>create table</a:t>
            </a:r>
          </a:p>
          <a:p>
            <a:pPr lvl="1">
              <a:spcAft>
                <a:spcPts val="600"/>
              </a:spcAft>
            </a:pPr>
            <a:r>
              <a:rPr lang="en-US" altLang="ja-JP" b="1" dirty="0"/>
              <a:t>insert into</a:t>
            </a:r>
          </a:p>
          <a:p>
            <a:pPr lvl="1">
              <a:spcAft>
                <a:spcPts val="600"/>
              </a:spcAft>
            </a:pPr>
            <a:r>
              <a:rPr lang="en-US" altLang="ja-JP" b="1" dirty="0"/>
              <a:t>primary key</a:t>
            </a:r>
          </a:p>
          <a:p>
            <a:pPr lvl="1">
              <a:spcAft>
                <a:spcPts val="600"/>
              </a:spcAft>
            </a:pPr>
            <a:r>
              <a:rPr lang="en-US" altLang="ja-JP" b="1" dirty="0"/>
              <a:t>foreign key … references</a:t>
            </a:r>
          </a:p>
          <a:p>
            <a:pPr lvl="1">
              <a:spcAft>
                <a:spcPts val="600"/>
              </a:spcAft>
            </a:pPr>
            <a:r>
              <a:rPr lang="en-US" altLang="ja-JP" b="1" dirty="0"/>
              <a:t>SQL</a:t>
            </a:r>
            <a:r>
              <a:rPr lang="ja-JP" altLang="en-US" b="1" dirty="0"/>
              <a:t>文の実行</a:t>
            </a:r>
            <a:endParaRPr lang="en-US" altLang="ja-JP" b="1" dirty="0"/>
          </a:p>
        </p:txBody>
      </p:sp>
    </p:spTree>
    <p:extLst>
      <p:ext uri="{BB962C8B-B14F-4D97-AF65-F5344CB8AC3E}">
        <p14:creationId xmlns:p14="http://schemas.microsoft.com/office/powerpoint/2010/main" val="2058519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6785FB4D-1515-4076-BE88-DD8C27F6B7DA}"/>
              </a:ext>
            </a:extLst>
          </p:cNvPr>
          <p:cNvPicPr>
            <a:picLocks noChangeAspect="1"/>
          </p:cNvPicPr>
          <p:nvPr/>
        </p:nvPicPr>
        <p:blipFill>
          <a:blip r:embed="rId2"/>
          <a:stretch>
            <a:fillRect/>
          </a:stretch>
        </p:blipFill>
        <p:spPr>
          <a:xfrm>
            <a:off x="292528" y="4054934"/>
            <a:ext cx="4873875" cy="2308344"/>
          </a:xfrm>
          <a:prstGeom prst="rect">
            <a:avLst/>
          </a:prstGeom>
        </p:spPr>
      </p:pic>
      <p:pic>
        <p:nvPicPr>
          <p:cNvPr id="11" name="図 10">
            <a:extLst>
              <a:ext uri="{FF2B5EF4-FFF2-40B4-BE49-F238E27FC236}">
                <a16:creationId xmlns:a16="http://schemas.microsoft.com/office/drawing/2014/main" id="{E90DEADB-C80A-4AC7-9AE0-E90DF53F9DFE}"/>
              </a:ext>
            </a:extLst>
          </p:cNvPr>
          <p:cNvPicPr>
            <a:picLocks noChangeAspect="1"/>
          </p:cNvPicPr>
          <p:nvPr/>
        </p:nvPicPr>
        <p:blipFill>
          <a:blip r:embed="rId3"/>
          <a:stretch>
            <a:fillRect/>
          </a:stretch>
        </p:blipFill>
        <p:spPr>
          <a:xfrm>
            <a:off x="292528" y="884099"/>
            <a:ext cx="5829600" cy="2000353"/>
          </a:xfrm>
          <a:prstGeom prst="rect">
            <a:avLst/>
          </a:prstGeom>
        </p:spPr>
      </p:pic>
      <p:pic>
        <p:nvPicPr>
          <p:cNvPr id="8" name="図 7"/>
          <p:cNvPicPr>
            <a:picLocks noChangeAspect="1"/>
          </p:cNvPicPr>
          <p:nvPr/>
        </p:nvPicPr>
        <p:blipFill>
          <a:blip r:embed="rId4"/>
          <a:stretch>
            <a:fillRect/>
          </a:stretch>
        </p:blipFill>
        <p:spPr>
          <a:xfrm>
            <a:off x="6122128" y="2791436"/>
            <a:ext cx="1220995" cy="1245354"/>
          </a:xfrm>
          <a:prstGeom prst="rect">
            <a:avLst/>
          </a:prstGeom>
        </p:spPr>
      </p:pic>
      <p:sp>
        <p:nvSpPr>
          <p:cNvPr id="3" name="コンテンツ プレースホルダー 2"/>
          <p:cNvSpPr>
            <a:spLocks noGrp="1"/>
          </p:cNvSpPr>
          <p:nvPr>
            <p:ph idx="1"/>
          </p:nvPr>
        </p:nvSpPr>
        <p:spPr>
          <a:xfrm>
            <a:off x="180181" y="389477"/>
            <a:ext cx="8211296" cy="1785585"/>
          </a:xfrm>
        </p:spPr>
        <p:txBody>
          <a:bodyPr>
            <a:normAutofit/>
          </a:bodyPr>
          <a:lstStyle/>
          <a:p>
            <a:pPr marL="0" indent="0">
              <a:lnSpc>
                <a:spcPct val="120000"/>
              </a:lnSpc>
              <a:buNone/>
            </a:pPr>
            <a:r>
              <a:rPr lang="en-US" altLang="ja-JP" sz="2400" dirty="0">
                <a:latin typeface="メイリオ" panose="020B0604030504040204" pitchFamily="50" charset="-128"/>
              </a:rPr>
              <a:t>1. </a:t>
            </a:r>
            <a:r>
              <a:rPr lang="ja-JP" altLang="en-US" sz="2400" dirty="0">
                <a:latin typeface="メイリオ" panose="020B0604030504040204" pitchFamily="50" charset="-128"/>
              </a:rPr>
              <a:t>次の手順で、</a:t>
            </a:r>
            <a:r>
              <a:rPr lang="en-US" altLang="ja-JP" sz="2400" b="1" dirty="0">
                <a:solidFill>
                  <a:srgbClr val="C00000"/>
                </a:solidFill>
                <a:latin typeface="メイリオ" panose="020B0604030504040204" pitchFamily="50" charset="-128"/>
              </a:rPr>
              <a:t>SQL</a:t>
            </a:r>
            <a:r>
              <a:rPr lang="ja-JP" altLang="en-US" sz="2400" b="1" dirty="0">
                <a:solidFill>
                  <a:srgbClr val="C00000"/>
                </a:solidFill>
                <a:latin typeface="メイリオ" panose="020B0604030504040204" pitchFamily="50" charset="-128"/>
              </a:rPr>
              <a:t>ビュー</a:t>
            </a:r>
            <a:r>
              <a:rPr lang="ja-JP" altLang="en-US" sz="2400" dirty="0">
                <a:latin typeface="メイリオ" panose="020B0604030504040204" pitchFamily="50" charset="-128"/>
              </a:rPr>
              <a:t>を開く．</a:t>
            </a: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15" name="正方形/長方形 14"/>
          <p:cNvSpPr/>
          <p:nvPr/>
        </p:nvSpPr>
        <p:spPr>
          <a:xfrm>
            <a:off x="1435778" y="1246909"/>
            <a:ext cx="607767" cy="286039"/>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正方形/長方形 16"/>
          <p:cNvSpPr/>
          <p:nvPr/>
        </p:nvSpPr>
        <p:spPr>
          <a:xfrm>
            <a:off x="3186795" y="1532948"/>
            <a:ext cx="519296" cy="744277"/>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下矢印 17"/>
          <p:cNvSpPr/>
          <p:nvPr/>
        </p:nvSpPr>
        <p:spPr>
          <a:xfrm>
            <a:off x="2807754" y="3076852"/>
            <a:ext cx="557711" cy="2915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正方形/長方形 25"/>
          <p:cNvSpPr/>
          <p:nvPr/>
        </p:nvSpPr>
        <p:spPr>
          <a:xfrm>
            <a:off x="6939748" y="3894367"/>
            <a:ext cx="453923" cy="230446"/>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正方形/長方形 28"/>
          <p:cNvSpPr/>
          <p:nvPr/>
        </p:nvSpPr>
        <p:spPr>
          <a:xfrm>
            <a:off x="4608948" y="4403182"/>
            <a:ext cx="676561" cy="301322"/>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正方形/長方形 29"/>
          <p:cNvSpPr/>
          <p:nvPr/>
        </p:nvSpPr>
        <p:spPr>
          <a:xfrm>
            <a:off x="361129" y="4638039"/>
            <a:ext cx="477071" cy="702887"/>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正方形/長方形 30"/>
          <p:cNvSpPr/>
          <p:nvPr/>
        </p:nvSpPr>
        <p:spPr>
          <a:xfrm>
            <a:off x="423263" y="5480574"/>
            <a:ext cx="1488664" cy="421461"/>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角丸四角形 31"/>
          <p:cNvSpPr/>
          <p:nvPr/>
        </p:nvSpPr>
        <p:spPr>
          <a:xfrm>
            <a:off x="5505588" y="4934950"/>
            <a:ext cx="3215149" cy="911461"/>
          </a:xfrm>
          <a:prstGeom prst="roundRect">
            <a:avLst/>
          </a:prstGeom>
          <a:noFill/>
          <a:ln w="57150">
            <a:solidFill>
              <a:srgbClr val="0000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②「</a:t>
            </a:r>
            <a:r>
              <a:rPr kumimoji="0" lang="ja-JP" altLang="en-US"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デザイン</a:t>
            </a: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」タブで、「</a:t>
            </a:r>
            <a:r>
              <a:rPr kumimoji="0" lang="ja-JP" altLang="en-US"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表示</a:t>
            </a: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」を展開し「</a:t>
            </a:r>
            <a:r>
              <a:rPr kumimoji="0" lang="en-US" altLang="ja-JP"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SQL</a:t>
            </a:r>
            <a:r>
              <a:rPr kumimoji="0" lang="ja-JP" altLang="en-US"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ビュー</a:t>
            </a: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」を選ぶ</a:t>
            </a:r>
            <a:endParaRPr kumimoji="0" lang="en-US" altLang="ja-JP"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endParaRPr>
          </a:p>
        </p:txBody>
      </p:sp>
      <p:sp>
        <p:nvSpPr>
          <p:cNvPr id="33" name="角丸四角形 32"/>
          <p:cNvSpPr/>
          <p:nvPr/>
        </p:nvSpPr>
        <p:spPr>
          <a:xfrm>
            <a:off x="6234475" y="1125071"/>
            <a:ext cx="2879042" cy="1101331"/>
          </a:xfrm>
          <a:prstGeom prst="roundRect">
            <a:avLst/>
          </a:prstGeom>
          <a:noFill/>
          <a:ln w="57150">
            <a:solidFill>
              <a:srgbClr val="0000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①「</a:t>
            </a:r>
            <a:r>
              <a:rPr kumimoji="0" lang="ja-JP" altLang="en-US" sz="21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作成</a:t>
            </a: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」タブで、「</a:t>
            </a:r>
            <a:r>
              <a:rPr kumimoji="0" lang="ja-JP" altLang="en-US" sz="21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クエリデザイン</a:t>
            </a: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」をクリック</a:t>
            </a:r>
            <a:endParaRPr kumimoji="0" lang="en-US" altLang="ja-JP"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endParaRPr>
          </a:p>
        </p:txBody>
      </p:sp>
      <p:sp>
        <p:nvSpPr>
          <p:cNvPr id="19" name="テキスト ボックス 18">
            <a:extLst>
              <a:ext uri="{FF2B5EF4-FFF2-40B4-BE49-F238E27FC236}">
                <a16:creationId xmlns:a16="http://schemas.microsoft.com/office/drawing/2014/main" id="{E60A9BCD-A84D-42D1-8807-5DC880EC377E}"/>
              </a:ext>
            </a:extLst>
          </p:cNvPr>
          <p:cNvSpPr txBox="1"/>
          <p:nvPr/>
        </p:nvSpPr>
        <p:spPr>
          <a:xfrm>
            <a:off x="7435650" y="2647485"/>
            <a:ext cx="1569660" cy="147732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このような</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表示が出た</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ときは</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閉じる</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クリック</a:t>
            </a:r>
          </a:p>
        </p:txBody>
      </p:sp>
    </p:spTree>
    <p:extLst>
      <p:ext uri="{BB962C8B-B14F-4D97-AF65-F5344CB8AC3E}">
        <p14:creationId xmlns:p14="http://schemas.microsoft.com/office/powerpoint/2010/main" val="454339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2FCDA0A4-A1E1-4BFB-9904-866F27DD31EA}"/>
              </a:ext>
            </a:extLst>
          </p:cNvPr>
          <p:cNvSpPr>
            <a:spLocks noGrp="1"/>
          </p:cNvSpPr>
          <p:nvPr>
            <p:ph idx="1"/>
          </p:nvPr>
        </p:nvSpPr>
        <p:spPr>
          <a:xfrm>
            <a:off x="341396" y="13107"/>
            <a:ext cx="8461208" cy="1039461"/>
          </a:xfrm>
        </p:spPr>
        <p:txBody>
          <a:bodyPr>
            <a:normAutofit/>
          </a:bodyPr>
          <a:lstStyle/>
          <a:p>
            <a:pPr marL="0" indent="0">
              <a:buNone/>
            </a:pPr>
            <a:r>
              <a:rPr lang="en-US" altLang="ja-JP" sz="2400" dirty="0"/>
              <a:t>2. </a:t>
            </a:r>
            <a:r>
              <a:rPr lang="en-US" altLang="ja-JP" sz="2400" b="1" dirty="0">
                <a:latin typeface="メイリオ" panose="020B0604030504040204" pitchFamily="50" charset="-128"/>
              </a:rPr>
              <a:t>SQL </a:t>
            </a:r>
            <a:r>
              <a:rPr lang="ja-JP" altLang="en-US" sz="2400" b="1" dirty="0">
                <a:latin typeface="メイリオ" panose="020B0604030504040204" pitchFamily="50" charset="-128"/>
              </a:rPr>
              <a:t>ビュー</a:t>
            </a:r>
            <a:r>
              <a:rPr lang="ja-JP" altLang="en-US" sz="2400" dirty="0">
                <a:latin typeface="メイリオ" panose="020B0604030504040204" pitchFamily="50" charset="-128"/>
              </a:rPr>
              <a:t>に、次の </a:t>
            </a:r>
            <a:r>
              <a:rPr lang="en-US" altLang="ja-JP" sz="2400" dirty="0">
                <a:latin typeface="メイリオ" panose="020B0604030504040204" pitchFamily="50" charset="-128"/>
              </a:rPr>
              <a:t>SQL </a:t>
            </a:r>
            <a:r>
              <a:rPr lang="ja-JP" altLang="en-US" sz="2400" dirty="0">
                <a:latin typeface="メイリオ" panose="020B0604030504040204" pitchFamily="50" charset="-128"/>
              </a:rPr>
              <a:t>を１つずつ入れ、「</a:t>
            </a:r>
            <a:r>
              <a:rPr lang="ja-JP" altLang="en-US" sz="2400" b="1" dirty="0">
                <a:latin typeface="メイリオ" panose="020B0604030504040204" pitchFamily="50" charset="-128"/>
              </a:rPr>
              <a:t>実行</a:t>
            </a:r>
            <a:r>
              <a:rPr lang="ja-JP" altLang="en-US" sz="2400" dirty="0">
                <a:latin typeface="メイリオ" panose="020B0604030504040204" pitchFamily="50" charset="-128"/>
              </a:rPr>
              <a:t>」ボタンで、</a:t>
            </a:r>
            <a:r>
              <a:rPr lang="en-US" altLang="ja-JP" sz="2400" b="1" dirty="0">
                <a:latin typeface="メイリオ" panose="020B0604030504040204" pitchFamily="50" charset="-128"/>
              </a:rPr>
              <a:t>SQL</a:t>
            </a:r>
            <a:r>
              <a:rPr lang="ja-JP" altLang="en-US" sz="2400" b="1" dirty="0">
                <a:latin typeface="メイリオ" panose="020B0604030504040204" pitchFamily="50" charset="-128"/>
              </a:rPr>
              <a:t>文</a:t>
            </a:r>
            <a:r>
              <a:rPr lang="ja-JP" altLang="en-US" sz="2400" dirty="0">
                <a:latin typeface="メイリオ" panose="020B0604030504040204" pitchFamily="50" charset="-128"/>
              </a:rPr>
              <a:t>を実行．結果を確認</a:t>
            </a:r>
            <a:r>
              <a:rPr lang="en-US" altLang="ja-JP" sz="2400" dirty="0">
                <a:latin typeface="メイリオ" panose="020B0604030504040204" pitchFamily="50" charset="-128"/>
              </a:rPr>
              <a:t> </a:t>
            </a:r>
            <a:endParaRPr lang="en-US" altLang="ja-JP" sz="2400" b="1" u="sng" dirty="0">
              <a:solidFill>
                <a:srgbClr val="FF0000"/>
              </a:solidFill>
              <a:latin typeface="メイリオ" panose="020B0604030504040204" pitchFamily="50" charset="-128"/>
            </a:endParaRPr>
          </a:p>
          <a:p>
            <a:pPr marL="0" indent="0">
              <a:buNone/>
            </a:pPr>
            <a:endParaRPr lang="en-US" altLang="ja-JP" dirty="0">
              <a:latin typeface="メイリオ" panose="020B0604030504040204" pitchFamily="50" charset="-128"/>
            </a:endParaRPr>
          </a:p>
          <a:p>
            <a:pPr marL="0" indent="0">
              <a:buNone/>
            </a:pPr>
            <a:endParaRPr lang="en-US" altLang="ja-JP" dirty="0"/>
          </a:p>
        </p:txBody>
      </p:sp>
      <p:sp>
        <p:nvSpPr>
          <p:cNvPr id="7" name="コンテンツ プレースホルダー 2">
            <a:extLst>
              <a:ext uri="{FF2B5EF4-FFF2-40B4-BE49-F238E27FC236}">
                <a16:creationId xmlns:a16="http://schemas.microsoft.com/office/drawing/2014/main" id="{2C698A59-D381-4578-B7B2-723D4296F322}"/>
              </a:ext>
            </a:extLst>
          </p:cNvPr>
          <p:cNvSpPr txBox="1">
            <a:spLocks/>
          </p:cNvSpPr>
          <p:nvPr/>
        </p:nvSpPr>
        <p:spPr>
          <a:xfrm>
            <a:off x="555585" y="3845946"/>
            <a:ext cx="8068870" cy="28036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Segoe UI" panose="020B0502040204020203" pitchFamily="34" charset="0"/>
            </a:endParaRPr>
          </a:p>
        </p:txBody>
      </p:sp>
      <p:sp>
        <p:nvSpPr>
          <p:cNvPr id="3" name="Rectangle 1">
            <a:extLst>
              <a:ext uri="{FF2B5EF4-FFF2-40B4-BE49-F238E27FC236}">
                <a16:creationId xmlns:a16="http://schemas.microsoft.com/office/drawing/2014/main" id="{ADCE3CA2-3420-209E-4E4E-10FB84EB0E02}"/>
              </a:ext>
            </a:extLst>
          </p:cNvPr>
          <p:cNvSpPr>
            <a:spLocks noChangeArrowheads="1"/>
          </p:cNvSpPr>
          <p:nvPr/>
        </p:nvSpPr>
        <p:spPr bwMode="auto">
          <a:xfrm>
            <a:off x="972753" y="3857178"/>
            <a:ext cx="79697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4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D4FEF96A-80DF-AB6A-7A9D-30644E9BA0A3}"/>
              </a:ext>
            </a:extLst>
          </p:cNvPr>
          <p:cNvSpPr/>
          <p:nvPr/>
        </p:nvSpPr>
        <p:spPr>
          <a:xfrm>
            <a:off x="356939" y="751579"/>
            <a:ext cx="8509334" cy="5909310"/>
          </a:xfrm>
          <a:prstGeom prst="rect">
            <a:avLst/>
          </a:prstGeom>
          <a:ln>
            <a:noFill/>
          </a:ln>
        </p:spPr>
        <p:txBody>
          <a:bodyPr wrap="square">
            <a:spAutoFit/>
          </a:bodyPr>
          <a:lstStyle/>
          <a:p>
            <a:r>
              <a:rPr lang="en-US" altLang="ja-JP" dirty="0">
                <a:solidFill>
                  <a:srgbClr val="C00000"/>
                </a:solidFill>
              </a:rPr>
              <a:t>CREATE TABLE </a:t>
            </a:r>
            <a:r>
              <a:rPr lang="ja-JP" altLang="en-US" dirty="0"/>
              <a:t>学生 </a:t>
            </a:r>
            <a:r>
              <a:rPr lang="en-US" altLang="ja-JP" dirty="0"/>
              <a:t>(</a:t>
            </a:r>
            <a:br>
              <a:rPr lang="en-US" altLang="ja-JP" dirty="0"/>
            </a:br>
            <a:r>
              <a:rPr lang="en-US" altLang="ja-JP" dirty="0"/>
              <a:t>    </a:t>
            </a:r>
            <a:r>
              <a:rPr lang="ja-JP" altLang="en-US" dirty="0"/>
              <a:t>学生</a:t>
            </a:r>
            <a:r>
              <a:rPr lang="en-US" altLang="ja-JP" dirty="0"/>
              <a:t>ID INTEGER </a:t>
            </a:r>
            <a:r>
              <a:rPr lang="en-US" altLang="ja-JP" dirty="0">
                <a:solidFill>
                  <a:srgbClr val="C00000"/>
                </a:solidFill>
              </a:rPr>
              <a:t>PRIMARY KEY</a:t>
            </a:r>
            <a:r>
              <a:rPr lang="en-US" altLang="ja-JP" dirty="0"/>
              <a:t>,</a:t>
            </a:r>
            <a:br>
              <a:rPr lang="en-US" altLang="ja-JP" dirty="0"/>
            </a:br>
            <a:r>
              <a:rPr lang="en-US" altLang="ja-JP" dirty="0"/>
              <a:t>    </a:t>
            </a:r>
            <a:r>
              <a:rPr lang="ja-JP" altLang="en-US" dirty="0"/>
              <a:t>名前 </a:t>
            </a:r>
            <a:r>
              <a:rPr lang="en-US" altLang="ja-JP" dirty="0"/>
              <a:t>TEXT,</a:t>
            </a:r>
            <a:br>
              <a:rPr lang="en-US" altLang="ja-JP" dirty="0"/>
            </a:br>
            <a:r>
              <a:rPr lang="en-US" altLang="ja-JP" dirty="0"/>
              <a:t>    </a:t>
            </a:r>
            <a:r>
              <a:rPr lang="ja-JP" altLang="en-US" dirty="0"/>
              <a:t>専攻 </a:t>
            </a:r>
            <a:r>
              <a:rPr lang="en-US" altLang="ja-JP" dirty="0"/>
              <a:t>TEXT</a:t>
            </a:r>
            <a:br>
              <a:rPr lang="en-US" altLang="ja-JP" dirty="0"/>
            </a:br>
            <a:r>
              <a:rPr lang="en-US" altLang="ja-JP" dirty="0"/>
              <a:t>);</a:t>
            </a:r>
          </a:p>
          <a:p>
            <a:br>
              <a:rPr lang="en-US" altLang="ja-JP" dirty="0"/>
            </a:br>
            <a:r>
              <a:rPr lang="en-US" altLang="ja-JP" dirty="0">
                <a:solidFill>
                  <a:srgbClr val="C00000"/>
                </a:solidFill>
              </a:rPr>
              <a:t>CREATE TABLE </a:t>
            </a:r>
            <a:r>
              <a:rPr lang="ja-JP" altLang="en-US" dirty="0"/>
              <a:t>講義 </a:t>
            </a:r>
            <a:r>
              <a:rPr lang="en-US" altLang="ja-JP" dirty="0"/>
              <a:t>(</a:t>
            </a:r>
            <a:br>
              <a:rPr lang="en-US" altLang="ja-JP" dirty="0"/>
            </a:br>
            <a:r>
              <a:rPr lang="en-US" altLang="ja-JP" dirty="0"/>
              <a:t>    </a:t>
            </a:r>
            <a:r>
              <a:rPr lang="ja-JP" altLang="en-US" dirty="0"/>
              <a:t>講義</a:t>
            </a:r>
            <a:r>
              <a:rPr lang="en-US" altLang="ja-JP" dirty="0"/>
              <a:t>ID INTEGER </a:t>
            </a:r>
            <a:r>
              <a:rPr lang="en-US" altLang="ja-JP" dirty="0">
                <a:solidFill>
                  <a:srgbClr val="C00000"/>
                </a:solidFill>
              </a:rPr>
              <a:t>PRIMARY KEY</a:t>
            </a:r>
            <a:r>
              <a:rPr lang="en-US" altLang="ja-JP" dirty="0"/>
              <a:t>,</a:t>
            </a:r>
            <a:br>
              <a:rPr lang="en-US" altLang="ja-JP" dirty="0"/>
            </a:br>
            <a:r>
              <a:rPr lang="en-US" altLang="ja-JP" dirty="0"/>
              <a:t>    </a:t>
            </a:r>
            <a:r>
              <a:rPr lang="ja-JP" altLang="en-US" dirty="0"/>
              <a:t>講義名 </a:t>
            </a:r>
            <a:r>
              <a:rPr lang="en-US" altLang="ja-JP" dirty="0"/>
              <a:t>TEXT,</a:t>
            </a:r>
            <a:br>
              <a:rPr lang="en-US" altLang="ja-JP" dirty="0"/>
            </a:br>
            <a:r>
              <a:rPr lang="en-US" altLang="ja-JP" dirty="0"/>
              <a:t>    </a:t>
            </a:r>
            <a:r>
              <a:rPr lang="ja-JP" altLang="en-US" dirty="0"/>
              <a:t>担当教員 </a:t>
            </a:r>
            <a:r>
              <a:rPr lang="en-US" altLang="ja-JP" dirty="0"/>
              <a:t>TEXT</a:t>
            </a:r>
            <a:br>
              <a:rPr lang="en-US" altLang="ja-JP" dirty="0"/>
            </a:br>
            <a:r>
              <a:rPr lang="en-US" altLang="ja-JP" dirty="0"/>
              <a:t>);</a:t>
            </a:r>
            <a:br>
              <a:rPr lang="en-US" altLang="ja-JP" dirty="0"/>
            </a:br>
            <a:endParaRPr lang="en-US" altLang="ja-JP" dirty="0"/>
          </a:p>
          <a:p>
            <a:r>
              <a:rPr lang="en-US" altLang="ja-JP" dirty="0">
                <a:solidFill>
                  <a:srgbClr val="C00000"/>
                </a:solidFill>
              </a:rPr>
              <a:t>CREATE TABLE </a:t>
            </a:r>
            <a:r>
              <a:rPr lang="ja-JP" altLang="en-US" dirty="0"/>
              <a:t>成績 </a:t>
            </a:r>
            <a:r>
              <a:rPr lang="en-US" altLang="ja-JP" dirty="0"/>
              <a:t>(</a:t>
            </a:r>
            <a:br>
              <a:rPr lang="en-US" altLang="ja-JP" dirty="0"/>
            </a:br>
            <a:r>
              <a:rPr lang="en-US" altLang="ja-JP" dirty="0"/>
              <a:t>    </a:t>
            </a:r>
            <a:r>
              <a:rPr lang="ja-JP" altLang="en-US" dirty="0"/>
              <a:t>学生</a:t>
            </a:r>
            <a:r>
              <a:rPr lang="en-US" altLang="ja-JP" dirty="0"/>
              <a:t>ID INTEGER,</a:t>
            </a:r>
            <a:br>
              <a:rPr lang="en-US" altLang="ja-JP" dirty="0"/>
            </a:br>
            <a:r>
              <a:rPr lang="en-US" altLang="ja-JP" dirty="0"/>
              <a:t>    </a:t>
            </a:r>
            <a:r>
              <a:rPr lang="ja-JP" altLang="en-US" dirty="0"/>
              <a:t>講義</a:t>
            </a:r>
            <a:r>
              <a:rPr lang="en-US" altLang="ja-JP" dirty="0"/>
              <a:t>ID INTEGER,</a:t>
            </a:r>
            <a:br>
              <a:rPr lang="en-US" altLang="ja-JP" dirty="0"/>
            </a:br>
            <a:r>
              <a:rPr lang="en-US" altLang="ja-JP" dirty="0"/>
              <a:t>    </a:t>
            </a:r>
            <a:r>
              <a:rPr lang="ja-JP" altLang="en-US" dirty="0"/>
              <a:t>成績 </a:t>
            </a:r>
            <a:r>
              <a:rPr lang="en-US" altLang="ja-JP" dirty="0"/>
              <a:t>INTEGER,</a:t>
            </a:r>
            <a:br>
              <a:rPr lang="en-US" altLang="ja-JP" dirty="0"/>
            </a:br>
            <a:r>
              <a:rPr lang="en-US" altLang="ja-JP" dirty="0"/>
              <a:t>    </a:t>
            </a:r>
            <a:r>
              <a:rPr lang="en-US" altLang="ja-JP" dirty="0">
                <a:solidFill>
                  <a:srgbClr val="C00000"/>
                </a:solidFill>
              </a:rPr>
              <a:t>PRIMARY KEY </a:t>
            </a:r>
            <a:r>
              <a:rPr lang="en-US" altLang="ja-JP" dirty="0"/>
              <a:t>(</a:t>
            </a:r>
            <a:r>
              <a:rPr lang="ja-JP" altLang="en-US" dirty="0"/>
              <a:t>学生</a:t>
            </a:r>
            <a:r>
              <a:rPr lang="en-US" altLang="ja-JP" dirty="0"/>
              <a:t>ID, </a:t>
            </a:r>
            <a:r>
              <a:rPr lang="ja-JP" altLang="en-US" dirty="0"/>
              <a:t>講義</a:t>
            </a:r>
            <a:r>
              <a:rPr lang="en-US" altLang="ja-JP" dirty="0"/>
              <a:t>ID),</a:t>
            </a:r>
            <a:br>
              <a:rPr lang="en-US" altLang="ja-JP" dirty="0"/>
            </a:br>
            <a:r>
              <a:rPr lang="en-US" altLang="ja-JP" dirty="0"/>
              <a:t>    </a:t>
            </a:r>
            <a:r>
              <a:rPr lang="en-US" altLang="ja-JP" dirty="0">
                <a:solidFill>
                  <a:srgbClr val="C00000"/>
                </a:solidFill>
              </a:rPr>
              <a:t>FOREIGN KEY </a:t>
            </a:r>
            <a:r>
              <a:rPr lang="en-US" altLang="ja-JP" dirty="0"/>
              <a:t>(</a:t>
            </a:r>
            <a:r>
              <a:rPr lang="ja-JP" altLang="en-US" dirty="0"/>
              <a:t>学生</a:t>
            </a:r>
            <a:r>
              <a:rPr lang="en-US" altLang="ja-JP" dirty="0"/>
              <a:t>ID) </a:t>
            </a:r>
            <a:r>
              <a:rPr lang="en-US" altLang="ja-JP" dirty="0">
                <a:solidFill>
                  <a:srgbClr val="C00000"/>
                </a:solidFill>
              </a:rPr>
              <a:t>REFERENCES </a:t>
            </a:r>
            <a:r>
              <a:rPr lang="ja-JP" altLang="en-US" dirty="0"/>
              <a:t>学生</a:t>
            </a:r>
            <a:r>
              <a:rPr lang="en-US" altLang="ja-JP" dirty="0"/>
              <a:t>(</a:t>
            </a:r>
            <a:r>
              <a:rPr lang="ja-JP" altLang="en-US" dirty="0"/>
              <a:t>学生</a:t>
            </a:r>
            <a:r>
              <a:rPr lang="en-US" altLang="ja-JP" dirty="0"/>
              <a:t>ID),</a:t>
            </a:r>
            <a:br>
              <a:rPr lang="en-US" altLang="ja-JP" dirty="0"/>
            </a:br>
            <a:r>
              <a:rPr lang="en-US" altLang="ja-JP" dirty="0"/>
              <a:t>    </a:t>
            </a:r>
            <a:r>
              <a:rPr lang="en-US" altLang="ja-JP" dirty="0">
                <a:solidFill>
                  <a:srgbClr val="C00000"/>
                </a:solidFill>
              </a:rPr>
              <a:t>FOREIGN KEY </a:t>
            </a:r>
            <a:r>
              <a:rPr lang="en-US" altLang="ja-JP" dirty="0"/>
              <a:t>(</a:t>
            </a:r>
            <a:r>
              <a:rPr lang="ja-JP" altLang="en-US" dirty="0"/>
              <a:t>講義</a:t>
            </a:r>
            <a:r>
              <a:rPr lang="en-US" altLang="ja-JP" dirty="0"/>
              <a:t>ID) </a:t>
            </a:r>
            <a:r>
              <a:rPr lang="en-US" altLang="ja-JP" dirty="0">
                <a:solidFill>
                  <a:srgbClr val="C00000"/>
                </a:solidFill>
              </a:rPr>
              <a:t>REFERENCES</a:t>
            </a:r>
            <a:r>
              <a:rPr lang="en-US" altLang="ja-JP" dirty="0"/>
              <a:t> </a:t>
            </a:r>
            <a:r>
              <a:rPr lang="ja-JP" altLang="en-US" dirty="0"/>
              <a:t>講義</a:t>
            </a:r>
            <a:r>
              <a:rPr lang="en-US" altLang="ja-JP" dirty="0"/>
              <a:t>(</a:t>
            </a:r>
            <a:r>
              <a:rPr lang="ja-JP" altLang="en-US" dirty="0"/>
              <a:t>講義</a:t>
            </a:r>
            <a:r>
              <a:rPr lang="en-US" altLang="ja-JP" dirty="0"/>
              <a:t>ID)</a:t>
            </a:r>
            <a:br>
              <a:rPr lang="en-US" altLang="ja-JP" dirty="0"/>
            </a:br>
            <a:r>
              <a:rPr lang="en-US" altLang="ja-JP" dirty="0"/>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p:txBody>
      </p:sp>
      <p:sp>
        <p:nvSpPr>
          <p:cNvPr id="10" name="テキスト ボックス 9">
            <a:extLst>
              <a:ext uri="{FF2B5EF4-FFF2-40B4-BE49-F238E27FC236}">
                <a16:creationId xmlns:a16="http://schemas.microsoft.com/office/drawing/2014/main" id="{13137FEA-B428-5124-54CA-D2400AE835FB}"/>
              </a:ext>
            </a:extLst>
          </p:cNvPr>
          <p:cNvSpPr txBox="1"/>
          <p:nvPr/>
        </p:nvSpPr>
        <p:spPr>
          <a:xfrm>
            <a:off x="4052455" y="1372577"/>
            <a:ext cx="4572000" cy="646331"/>
          </a:xfrm>
          <a:prstGeom prst="rect">
            <a:avLst/>
          </a:prstGeom>
          <a:noFill/>
        </p:spPr>
        <p:txBody>
          <a:bodyPr wrap="square">
            <a:spAutoFit/>
          </a:bodyPr>
          <a:lstStyle/>
          <a:p>
            <a:r>
              <a:rPr kumimoji="1" lang="en-US" altLang="ja-JP" sz="1800" b="1" dirty="0">
                <a:solidFill>
                  <a:srgbClr val="FF0000"/>
                </a:solidFill>
              </a:rPr>
              <a:t>CREATE TABLE</a:t>
            </a:r>
            <a:r>
              <a:rPr lang="ja-JP" altLang="en-US" sz="1800" b="1" dirty="0">
                <a:solidFill>
                  <a:srgbClr val="FF0000"/>
                </a:solidFill>
              </a:rPr>
              <a:t> </a:t>
            </a:r>
            <a:r>
              <a:rPr kumimoji="1" lang="ja-JP" altLang="en-US" sz="1800" dirty="0"/>
              <a:t>では、「実行」の後、</a:t>
            </a:r>
            <a:r>
              <a:rPr kumimoji="1" lang="ja-JP" altLang="en-US" sz="1800" b="1" dirty="0">
                <a:solidFill>
                  <a:srgbClr val="FF0000"/>
                </a:solidFill>
              </a:rPr>
              <a:t>画面が変化しない</a:t>
            </a:r>
            <a:r>
              <a:rPr kumimoji="1" lang="ja-JP" altLang="en-US" sz="1800" dirty="0"/>
              <a:t>が実行できている</a:t>
            </a:r>
            <a:endParaRPr kumimoji="1" lang="en-US" altLang="ja-JP" sz="1800" dirty="0"/>
          </a:p>
        </p:txBody>
      </p:sp>
    </p:spTree>
    <p:extLst>
      <p:ext uri="{BB962C8B-B14F-4D97-AF65-F5344CB8AC3E}">
        <p14:creationId xmlns:p14="http://schemas.microsoft.com/office/powerpoint/2010/main" val="2473522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2FCDA0A4-A1E1-4BFB-9904-866F27DD31EA}"/>
              </a:ext>
            </a:extLst>
          </p:cNvPr>
          <p:cNvSpPr>
            <a:spLocks noGrp="1"/>
          </p:cNvSpPr>
          <p:nvPr>
            <p:ph idx="1"/>
          </p:nvPr>
        </p:nvSpPr>
        <p:spPr>
          <a:xfrm>
            <a:off x="341396" y="13107"/>
            <a:ext cx="8461208" cy="1039461"/>
          </a:xfrm>
        </p:spPr>
        <p:txBody>
          <a:bodyPr>
            <a:normAutofit/>
          </a:bodyPr>
          <a:lstStyle/>
          <a:p>
            <a:pPr marL="0" indent="0">
              <a:buNone/>
            </a:pPr>
            <a:r>
              <a:rPr lang="en-US" altLang="ja-JP" sz="2400" dirty="0"/>
              <a:t>3. </a:t>
            </a:r>
            <a:r>
              <a:rPr lang="en-US" altLang="ja-JP" sz="2400" b="1" dirty="0">
                <a:latin typeface="メイリオ" panose="020B0604030504040204" pitchFamily="50" charset="-128"/>
              </a:rPr>
              <a:t>SQL </a:t>
            </a:r>
            <a:r>
              <a:rPr lang="ja-JP" altLang="en-US" sz="2400" b="1" dirty="0">
                <a:latin typeface="メイリオ" panose="020B0604030504040204" pitchFamily="50" charset="-128"/>
              </a:rPr>
              <a:t>ビュー</a:t>
            </a:r>
            <a:r>
              <a:rPr lang="ja-JP" altLang="en-US" sz="2400" dirty="0">
                <a:latin typeface="メイリオ" panose="020B0604030504040204" pitchFamily="50" charset="-128"/>
              </a:rPr>
              <a:t>に、次の </a:t>
            </a:r>
            <a:r>
              <a:rPr lang="en-US" altLang="ja-JP" sz="2400" dirty="0">
                <a:latin typeface="メイリオ" panose="020B0604030504040204" pitchFamily="50" charset="-128"/>
              </a:rPr>
              <a:t>SQL </a:t>
            </a:r>
            <a:r>
              <a:rPr lang="ja-JP" altLang="en-US" sz="2400" dirty="0">
                <a:latin typeface="メイリオ" panose="020B0604030504040204" pitchFamily="50" charset="-128"/>
              </a:rPr>
              <a:t>を１つずつ入れ、「</a:t>
            </a:r>
            <a:r>
              <a:rPr lang="ja-JP" altLang="en-US" sz="2400" b="1" dirty="0">
                <a:latin typeface="メイリオ" panose="020B0604030504040204" pitchFamily="50" charset="-128"/>
              </a:rPr>
              <a:t>実行</a:t>
            </a:r>
            <a:r>
              <a:rPr lang="ja-JP" altLang="en-US" sz="2400" dirty="0">
                <a:latin typeface="メイリオ" panose="020B0604030504040204" pitchFamily="50" charset="-128"/>
              </a:rPr>
              <a:t>」ボタンで、</a:t>
            </a:r>
            <a:r>
              <a:rPr lang="en-US" altLang="ja-JP" sz="2400" b="1" dirty="0">
                <a:latin typeface="メイリオ" panose="020B0604030504040204" pitchFamily="50" charset="-128"/>
              </a:rPr>
              <a:t>SQL</a:t>
            </a:r>
            <a:r>
              <a:rPr lang="ja-JP" altLang="en-US" sz="2400" b="1" dirty="0">
                <a:latin typeface="メイリオ" panose="020B0604030504040204" pitchFamily="50" charset="-128"/>
              </a:rPr>
              <a:t>文</a:t>
            </a:r>
            <a:r>
              <a:rPr lang="ja-JP" altLang="en-US" sz="2400" dirty="0">
                <a:latin typeface="メイリオ" panose="020B0604030504040204" pitchFamily="50" charset="-128"/>
              </a:rPr>
              <a:t>を実行．結果を確認</a:t>
            </a:r>
            <a:r>
              <a:rPr lang="en-US" altLang="ja-JP" sz="2400" dirty="0">
                <a:latin typeface="メイリオ" panose="020B0604030504040204" pitchFamily="50" charset="-128"/>
              </a:rPr>
              <a:t> </a:t>
            </a:r>
            <a:endParaRPr lang="en-US" altLang="ja-JP" sz="2400" b="1" u="sng" dirty="0">
              <a:solidFill>
                <a:srgbClr val="FF0000"/>
              </a:solidFill>
              <a:latin typeface="メイリオ" panose="020B0604030504040204" pitchFamily="50" charset="-128"/>
            </a:endParaRPr>
          </a:p>
          <a:p>
            <a:pPr marL="0" indent="0">
              <a:buNone/>
            </a:pPr>
            <a:endParaRPr lang="en-US" altLang="ja-JP" dirty="0">
              <a:latin typeface="メイリオ" panose="020B0604030504040204" pitchFamily="50" charset="-128"/>
            </a:endParaRPr>
          </a:p>
          <a:p>
            <a:pPr marL="0" indent="0">
              <a:buNone/>
            </a:pPr>
            <a:endParaRPr lang="en-US" altLang="ja-JP" dirty="0"/>
          </a:p>
        </p:txBody>
      </p:sp>
      <p:sp>
        <p:nvSpPr>
          <p:cNvPr id="7" name="コンテンツ プレースホルダー 2">
            <a:extLst>
              <a:ext uri="{FF2B5EF4-FFF2-40B4-BE49-F238E27FC236}">
                <a16:creationId xmlns:a16="http://schemas.microsoft.com/office/drawing/2014/main" id="{2C698A59-D381-4578-B7B2-723D4296F322}"/>
              </a:ext>
            </a:extLst>
          </p:cNvPr>
          <p:cNvSpPr txBox="1">
            <a:spLocks/>
          </p:cNvSpPr>
          <p:nvPr/>
        </p:nvSpPr>
        <p:spPr>
          <a:xfrm>
            <a:off x="555585" y="3845946"/>
            <a:ext cx="8068870" cy="28036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Segoe UI" panose="020B0502040204020203" pitchFamily="34" charset="0"/>
            </a:endParaRPr>
          </a:p>
        </p:txBody>
      </p:sp>
      <p:sp>
        <p:nvSpPr>
          <p:cNvPr id="3" name="Rectangle 1">
            <a:extLst>
              <a:ext uri="{FF2B5EF4-FFF2-40B4-BE49-F238E27FC236}">
                <a16:creationId xmlns:a16="http://schemas.microsoft.com/office/drawing/2014/main" id="{ADCE3CA2-3420-209E-4E4E-10FB84EB0E02}"/>
              </a:ext>
            </a:extLst>
          </p:cNvPr>
          <p:cNvSpPr>
            <a:spLocks noChangeArrowheads="1"/>
          </p:cNvSpPr>
          <p:nvPr/>
        </p:nvSpPr>
        <p:spPr bwMode="auto">
          <a:xfrm>
            <a:off x="972753" y="3857178"/>
            <a:ext cx="79697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4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D4FEF96A-80DF-AB6A-7A9D-30644E9BA0A3}"/>
              </a:ext>
            </a:extLst>
          </p:cNvPr>
          <p:cNvSpPr/>
          <p:nvPr/>
        </p:nvSpPr>
        <p:spPr>
          <a:xfrm>
            <a:off x="356939" y="751579"/>
            <a:ext cx="8509334" cy="4616648"/>
          </a:xfrm>
          <a:prstGeom prst="rect">
            <a:avLst/>
          </a:prstGeom>
          <a:ln>
            <a:noFill/>
          </a:ln>
        </p:spPr>
        <p:txBody>
          <a:bodyPr wrap="square">
            <a:spAutoFit/>
          </a:bodyPr>
          <a:lstStyle/>
          <a:p>
            <a:r>
              <a:rPr lang="en-US" altLang="ja-JP" sz="1400" dirty="0">
                <a:solidFill>
                  <a:srgbClr val="C00000"/>
                </a:solidFill>
              </a:rPr>
              <a:t>INSERT INTO </a:t>
            </a:r>
            <a:r>
              <a:rPr lang="ja-JP" altLang="en-US" sz="1400" dirty="0"/>
              <a:t>学生 </a:t>
            </a:r>
            <a:r>
              <a:rPr lang="en-US" altLang="ja-JP" sz="1400" dirty="0"/>
              <a:t>VALUES (1, '</a:t>
            </a:r>
            <a:r>
              <a:rPr lang="ja-JP" altLang="en-US" sz="1400" dirty="0"/>
              <a:t>山田太郎</a:t>
            </a:r>
            <a:r>
              <a:rPr lang="en-US" altLang="ja-JP" sz="1400" dirty="0"/>
              <a:t>', '</a:t>
            </a:r>
            <a:r>
              <a:rPr lang="ja-JP" altLang="en-US" sz="1400" dirty="0"/>
              <a:t>情報科学</a:t>
            </a:r>
            <a:r>
              <a:rPr lang="en-US" altLang="ja-JP" sz="1400" dirty="0"/>
              <a:t>');</a:t>
            </a:r>
            <a:br>
              <a:rPr lang="en-US" altLang="ja-JP" sz="1400" dirty="0"/>
            </a:br>
            <a:endParaRPr lang="en-US" altLang="ja-JP" sz="1400" dirty="0"/>
          </a:p>
          <a:p>
            <a:r>
              <a:rPr lang="en-US" altLang="ja-JP" sz="1400" dirty="0">
                <a:solidFill>
                  <a:srgbClr val="C00000"/>
                </a:solidFill>
              </a:rPr>
              <a:t>INSERT INTO </a:t>
            </a:r>
            <a:r>
              <a:rPr lang="ja-JP" altLang="en-US" sz="1400" dirty="0"/>
              <a:t>学生 </a:t>
            </a:r>
            <a:r>
              <a:rPr lang="en-US" altLang="ja-JP" sz="1400" dirty="0"/>
              <a:t>VALUES (2, '</a:t>
            </a:r>
            <a:r>
              <a:rPr lang="ja-JP" altLang="en-US" sz="1400" dirty="0"/>
              <a:t>鈴木花子</a:t>
            </a:r>
            <a:r>
              <a:rPr lang="en-US" altLang="ja-JP" sz="1400" dirty="0"/>
              <a:t>', '</a:t>
            </a:r>
            <a:r>
              <a:rPr lang="ja-JP" altLang="en-US" sz="1400" dirty="0"/>
              <a:t>物理学</a:t>
            </a:r>
            <a:r>
              <a:rPr lang="en-US" altLang="ja-JP" sz="1400" dirty="0"/>
              <a:t>');</a:t>
            </a:r>
            <a:br>
              <a:rPr lang="en-US" altLang="ja-JP" sz="1400" dirty="0"/>
            </a:br>
            <a:endParaRPr lang="en-US" altLang="ja-JP" sz="1400" dirty="0"/>
          </a:p>
          <a:p>
            <a:r>
              <a:rPr lang="en-US" altLang="ja-JP" sz="1400" dirty="0">
                <a:solidFill>
                  <a:srgbClr val="C00000"/>
                </a:solidFill>
              </a:rPr>
              <a:t>INSERT INTO </a:t>
            </a:r>
            <a:r>
              <a:rPr lang="ja-JP" altLang="en-US" sz="1400" dirty="0"/>
              <a:t>学生 </a:t>
            </a:r>
            <a:r>
              <a:rPr lang="en-US" altLang="ja-JP" sz="1400" dirty="0"/>
              <a:t>VALUES (3, '</a:t>
            </a:r>
            <a:r>
              <a:rPr lang="ja-JP" altLang="en-US" sz="1400" dirty="0"/>
              <a:t>佐藤一郎</a:t>
            </a:r>
            <a:r>
              <a:rPr lang="en-US" altLang="ja-JP" sz="1400" dirty="0"/>
              <a:t>', '</a:t>
            </a:r>
            <a:r>
              <a:rPr lang="ja-JP" altLang="en-US" sz="1400" dirty="0"/>
              <a:t>化学</a:t>
            </a:r>
            <a:r>
              <a:rPr lang="en-US" altLang="ja-JP" sz="1400" dirty="0"/>
              <a:t>');</a:t>
            </a:r>
            <a:br>
              <a:rPr lang="en-US" altLang="ja-JP" sz="1400" dirty="0"/>
            </a:br>
            <a:endParaRPr lang="en-US" altLang="ja-JP" sz="1400" dirty="0"/>
          </a:p>
          <a:p>
            <a:r>
              <a:rPr lang="en-US" altLang="ja-JP" sz="1400" dirty="0">
                <a:solidFill>
                  <a:srgbClr val="C00000"/>
                </a:solidFill>
              </a:rPr>
              <a:t>INSERT INTO </a:t>
            </a:r>
            <a:r>
              <a:rPr lang="ja-JP" altLang="en-US" sz="1400" dirty="0"/>
              <a:t>講義 </a:t>
            </a:r>
            <a:r>
              <a:rPr lang="en-US" altLang="ja-JP" sz="1400" dirty="0"/>
              <a:t>VALUES (101, '</a:t>
            </a:r>
            <a:r>
              <a:rPr lang="ja-JP" altLang="en-US" sz="1400" dirty="0"/>
              <a:t>プログラミング基礎</a:t>
            </a:r>
            <a:r>
              <a:rPr lang="en-US" altLang="ja-JP" sz="1400" dirty="0"/>
              <a:t>', '</a:t>
            </a:r>
            <a:r>
              <a:rPr lang="ja-JP" altLang="en-US" sz="1400" dirty="0"/>
              <a:t>田中健</a:t>
            </a:r>
            <a:r>
              <a:rPr lang="en-US" altLang="ja-JP" sz="1400" dirty="0"/>
              <a:t>');</a:t>
            </a:r>
            <a:br>
              <a:rPr lang="en-US" altLang="ja-JP" sz="1400" dirty="0"/>
            </a:br>
            <a:endParaRPr lang="en-US" altLang="ja-JP" sz="1400" dirty="0"/>
          </a:p>
          <a:p>
            <a:r>
              <a:rPr lang="en-US" altLang="ja-JP" sz="1400" dirty="0">
                <a:solidFill>
                  <a:srgbClr val="C00000"/>
                </a:solidFill>
              </a:rPr>
              <a:t>INSERT INTO </a:t>
            </a:r>
            <a:r>
              <a:rPr lang="ja-JP" altLang="en-US" sz="1400" dirty="0"/>
              <a:t>講義 </a:t>
            </a:r>
            <a:r>
              <a:rPr lang="en-US" altLang="ja-JP" sz="1400" dirty="0"/>
              <a:t>VALUES (102, '</a:t>
            </a:r>
            <a:r>
              <a:rPr lang="ja-JP" altLang="en-US" sz="1400" dirty="0"/>
              <a:t>物理学入門</a:t>
            </a:r>
            <a:r>
              <a:rPr lang="en-US" altLang="ja-JP" sz="1400" dirty="0"/>
              <a:t>', '</a:t>
            </a:r>
            <a:r>
              <a:rPr lang="ja-JP" altLang="en-US" sz="1400" dirty="0"/>
              <a:t>伊藤博</a:t>
            </a:r>
            <a:r>
              <a:rPr lang="en-US" altLang="ja-JP" sz="1400" dirty="0"/>
              <a:t>');</a:t>
            </a:r>
            <a:br>
              <a:rPr lang="en-US" altLang="ja-JP" sz="1400" dirty="0"/>
            </a:br>
            <a:endParaRPr lang="en-US" altLang="ja-JP" sz="1400" dirty="0"/>
          </a:p>
          <a:p>
            <a:r>
              <a:rPr lang="en-US" altLang="ja-JP" sz="1400" dirty="0">
                <a:solidFill>
                  <a:srgbClr val="C00000"/>
                </a:solidFill>
              </a:rPr>
              <a:t>INSERT INTO </a:t>
            </a:r>
            <a:r>
              <a:rPr lang="ja-JP" altLang="en-US" sz="1400" dirty="0"/>
              <a:t>講義 </a:t>
            </a:r>
            <a:r>
              <a:rPr lang="en-US" altLang="ja-JP" sz="1400" dirty="0"/>
              <a:t>VALUES (103, '</a:t>
            </a:r>
            <a:r>
              <a:rPr lang="ja-JP" altLang="en-US" sz="1400" dirty="0"/>
              <a:t>有機化学</a:t>
            </a:r>
            <a:r>
              <a:rPr lang="en-US" altLang="ja-JP" sz="1400" dirty="0"/>
              <a:t>', '</a:t>
            </a:r>
            <a:r>
              <a:rPr lang="ja-JP" altLang="en-US" sz="1400" dirty="0"/>
              <a:t>中村悟</a:t>
            </a:r>
            <a:r>
              <a:rPr lang="en-US" altLang="ja-JP" sz="1400" dirty="0"/>
              <a:t>');</a:t>
            </a:r>
            <a:br>
              <a:rPr lang="en-US" altLang="ja-JP" sz="1400" dirty="0"/>
            </a:br>
            <a:endParaRPr lang="en-US" altLang="ja-JP" sz="1400" dirty="0"/>
          </a:p>
          <a:p>
            <a:r>
              <a:rPr lang="en-US" altLang="ja-JP" sz="1400" dirty="0">
                <a:solidFill>
                  <a:srgbClr val="C00000"/>
                </a:solidFill>
              </a:rPr>
              <a:t>INSERT INTO </a:t>
            </a:r>
            <a:r>
              <a:rPr lang="ja-JP" altLang="en-US" sz="1400" dirty="0"/>
              <a:t>成績 </a:t>
            </a:r>
            <a:r>
              <a:rPr lang="en-US" altLang="ja-JP" sz="1400" dirty="0"/>
              <a:t>VALUES (1, 101, 85);</a:t>
            </a:r>
            <a:br>
              <a:rPr lang="en-US" altLang="ja-JP" sz="1400" dirty="0"/>
            </a:br>
            <a:endParaRPr lang="en-US" altLang="ja-JP" sz="1400" dirty="0"/>
          </a:p>
          <a:p>
            <a:r>
              <a:rPr lang="en-US" altLang="ja-JP" sz="1400" dirty="0">
                <a:solidFill>
                  <a:srgbClr val="C00000"/>
                </a:solidFill>
              </a:rPr>
              <a:t>INSERT INTO </a:t>
            </a:r>
            <a:r>
              <a:rPr lang="ja-JP" altLang="en-US" sz="1400" dirty="0"/>
              <a:t>成績 </a:t>
            </a:r>
            <a:r>
              <a:rPr lang="en-US" altLang="ja-JP" sz="1400" dirty="0"/>
              <a:t>VALUES (1, 102, 90);</a:t>
            </a:r>
            <a:br>
              <a:rPr lang="en-US" altLang="ja-JP" sz="1400" dirty="0"/>
            </a:br>
            <a:endParaRPr lang="en-US" altLang="ja-JP" sz="1400" dirty="0"/>
          </a:p>
          <a:p>
            <a:r>
              <a:rPr lang="en-US" altLang="ja-JP" sz="1400" dirty="0">
                <a:solidFill>
                  <a:srgbClr val="C00000"/>
                </a:solidFill>
              </a:rPr>
              <a:t>INSERT INTO </a:t>
            </a:r>
            <a:r>
              <a:rPr lang="ja-JP" altLang="en-US" sz="1400" dirty="0"/>
              <a:t>成績 </a:t>
            </a:r>
            <a:r>
              <a:rPr lang="en-US" altLang="ja-JP" sz="1400" dirty="0"/>
              <a:t>VALUES (2, 101, 75);</a:t>
            </a:r>
            <a:br>
              <a:rPr lang="en-US" altLang="ja-JP" sz="1400" dirty="0"/>
            </a:br>
            <a:endParaRPr lang="en-US" altLang="ja-JP" sz="1400" dirty="0"/>
          </a:p>
          <a:p>
            <a:r>
              <a:rPr lang="en-US" altLang="ja-JP" sz="1400" dirty="0">
                <a:solidFill>
                  <a:srgbClr val="C00000"/>
                </a:solidFill>
              </a:rPr>
              <a:t>INSERT INTO </a:t>
            </a:r>
            <a:r>
              <a:rPr lang="ja-JP" altLang="en-US" sz="1400" dirty="0"/>
              <a:t>成績 </a:t>
            </a:r>
            <a:r>
              <a:rPr lang="en-US" altLang="ja-JP" sz="1400" dirty="0"/>
              <a:t>VALUES (2, 103, 80);</a:t>
            </a:r>
            <a:br>
              <a:rPr lang="en-US" altLang="ja-JP" sz="1400" dirty="0"/>
            </a:br>
            <a:endParaRPr lang="en-US" altLang="ja-JP" sz="1400" dirty="0"/>
          </a:p>
          <a:p>
            <a:r>
              <a:rPr lang="en-US" altLang="ja-JP" sz="1400" dirty="0">
                <a:solidFill>
                  <a:srgbClr val="C00000"/>
                </a:solidFill>
              </a:rPr>
              <a:t>INSERT INTO </a:t>
            </a:r>
            <a:r>
              <a:rPr lang="ja-JP" altLang="en-US" sz="1400" dirty="0"/>
              <a:t>成績 </a:t>
            </a:r>
            <a:r>
              <a:rPr lang="en-US" altLang="ja-JP" sz="1400" dirty="0"/>
              <a:t>VALUES (3, 103, 95);</a:t>
            </a:r>
          </a:p>
        </p:txBody>
      </p:sp>
      <p:pic>
        <p:nvPicPr>
          <p:cNvPr id="5" name="図 4">
            <a:extLst>
              <a:ext uri="{FF2B5EF4-FFF2-40B4-BE49-F238E27FC236}">
                <a16:creationId xmlns:a16="http://schemas.microsoft.com/office/drawing/2014/main" id="{2A5AD411-0D7D-F265-5105-C173EB249791}"/>
              </a:ext>
            </a:extLst>
          </p:cNvPr>
          <p:cNvPicPr>
            <a:picLocks noChangeAspect="1"/>
          </p:cNvPicPr>
          <p:nvPr/>
        </p:nvPicPr>
        <p:blipFill>
          <a:blip r:embed="rId2"/>
          <a:stretch>
            <a:fillRect/>
          </a:stretch>
        </p:blipFill>
        <p:spPr>
          <a:xfrm>
            <a:off x="355683" y="5391306"/>
            <a:ext cx="3765744" cy="1393897"/>
          </a:xfrm>
          <a:prstGeom prst="rect">
            <a:avLst/>
          </a:prstGeom>
        </p:spPr>
      </p:pic>
      <p:sp>
        <p:nvSpPr>
          <p:cNvPr id="9" name="テキスト ボックス 8">
            <a:extLst>
              <a:ext uri="{FF2B5EF4-FFF2-40B4-BE49-F238E27FC236}">
                <a16:creationId xmlns:a16="http://schemas.microsoft.com/office/drawing/2014/main" id="{A53161E6-9B5A-968F-A3C6-CCC6B19E276F}"/>
              </a:ext>
            </a:extLst>
          </p:cNvPr>
          <p:cNvSpPr txBox="1"/>
          <p:nvPr/>
        </p:nvSpPr>
        <p:spPr>
          <a:xfrm>
            <a:off x="4248765" y="5657671"/>
            <a:ext cx="4339650"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INSERT INTO</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では、「実行」の後、</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確認</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表示が出る。その後、</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画面が変化しない</a:t>
            </a:r>
            <a:endPar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が実行できている</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16472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5311440" cy="1286160"/>
          </a:xfrm>
        </p:spPr>
        <p:txBody>
          <a:bodyPr anchor="b">
            <a:normAutofit fontScale="90000"/>
          </a:bodyPr>
          <a:lstStyle/>
          <a:p>
            <a:r>
              <a:rPr lang="ja-JP" altLang="en-US" dirty="0"/>
              <a:t>演習４．種々の</a:t>
            </a:r>
            <a:r>
              <a:rPr lang="en-US" altLang="ja-JP" dirty="0"/>
              <a:t>SQL</a:t>
            </a:r>
            <a:r>
              <a:rPr lang="ja-JP" altLang="en-US" dirty="0"/>
              <a:t>問い合わせ．</a:t>
            </a:r>
            <a:r>
              <a:rPr lang="en-US" altLang="ja-JP" dirty="0"/>
              <a:t> Access </a:t>
            </a:r>
            <a:r>
              <a:rPr lang="ja-JP" altLang="en-US" dirty="0"/>
              <a:t>の </a:t>
            </a:r>
            <a:r>
              <a:rPr lang="en-US" altLang="ja-JP" dirty="0"/>
              <a:t>SQL </a:t>
            </a:r>
            <a:r>
              <a:rPr lang="ja-JP" altLang="en-US" dirty="0"/>
              <a:t>ビューを使用．</a:t>
            </a:r>
            <a:br>
              <a:rPr lang="en-US" altLang="ja-JP" dirty="0"/>
            </a:br>
            <a:endParaRPr lang="ja-JP" altLang="en-US" b="1" dirty="0"/>
          </a:p>
        </p:txBody>
      </p:sp>
      <p:sp>
        <p:nvSpPr>
          <p:cNvPr id="3" name="コンテンツ プレースホルダー 2"/>
          <p:cNvSpPr>
            <a:spLocks noGrp="1"/>
          </p:cNvSpPr>
          <p:nvPr>
            <p:ph idx="1"/>
          </p:nvPr>
        </p:nvSpPr>
        <p:spPr>
          <a:xfrm>
            <a:off x="3724073" y="2027321"/>
            <a:ext cx="5177644" cy="4626141"/>
          </a:xfrm>
        </p:spPr>
        <p:txBody>
          <a:bodyPr>
            <a:normAutofit/>
          </a:bodyPr>
          <a:lstStyle/>
          <a:p>
            <a:pPr marL="0" indent="0">
              <a:spcAft>
                <a:spcPts val="600"/>
              </a:spcAft>
              <a:buNone/>
            </a:pPr>
            <a:r>
              <a:rPr lang="en-US" altLang="ja-JP" sz="2400" b="1" dirty="0"/>
              <a:t>【</a:t>
            </a:r>
            <a:r>
              <a:rPr lang="ja-JP" altLang="en-US" sz="2400" b="1" dirty="0"/>
              <a:t>トピックス</a:t>
            </a:r>
            <a:r>
              <a:rPr lang="en-US" altLang="ja-JP" sz="2400" b="1" dirty="0"/>
              <a:t>】</a:t>
            </a:r>
          </a:p>
          <a:p>
            <a:pPr marL="914400" lvl="1" indent="-457200">
              <a:spcAft>
                <a:spcPts val="600"/>
              </a:spcAft>
              <a:buFont typeface="+mj-lt"/>
              <a:buAutoNum type="arabicPeriod"/>
            </a:pPr>
            <a:r>
              <a:rPr lang="ja-JP" altLang="en-US" b="1" dirty="0"/>
              <a:t>単純な表示</a:t>
            </a:r>
            <a:endParaRPr lang="en-US" altLang="ja-JP" b="1" dirty="0"/>
          </a:p>
          <a:p>
            <a:pPr marL="914400" lvl="1" indent="-457200">
              <a:spcAft>
                <a:spcPts val="600"/>
              </a:spcAft>
              <a:buFont typeface="+mj-lt"/>
              <a:buAutoNum type="arabicPeriod"/>
            </a:pPr>
            <a:r>
              <a:rPr lang="ja-JP" altLang="en-US" b="1" dirty="0"/>
              <a:t>結合</a:t>
            </a:r>
            <a:endParaRPr lang="en-US" altLang="ja-JP"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37</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721784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2FCDA0A4-A1E1-4BFB-9904-866F27DD31EA}"/>
              </a:ext>
            </a:extLst>
          </p:cNvPr>
          <p:cNvSpPr>
            <a:spLocks noGrp="1"/>
          </p:cNvSpPr>
          <p:nvPr>
            <p:ph idx="1"/>
          </p:nvPr>
        </p:nvSpPr>
        <p:spPr>
          <a:xfrm>
            <a:off x="355683" y="270024"/>
            <a:ext cx="8461208" cy="1039461"/>
          </a:xfrm>
        </p:spPr>
        <p:txBody>
          <a:bodyPr>
            <a:normAutofit/>
          </a:bodyPr>
          <a:lstStyle/>
          <a:p>
            <a:pPr marL="0" indent="0">
              <a:buNone/>
            </a:pPr>
            <a:r>
              <a:rPr lang="en-US" altLang="ja-JP" dirty="0"/>
              <a:t>1. </a:t>
            </a:r>
            <a:r>
              <a:rPr lang="en-US" altLang="ja-JP" b="1" dirty="0">
                <a:latin typeface="メイリオ" panose="020B0604030504040204" pitchFamily="50" charset="-128"/>
              </a:rPr>
              <a:t>SQL </a:t>
            </a:r>
            <a:r>
              <a:rPr lang="ja-JP" altLang="en-US" b="1" dirty="0">
                <a:latin typeface="メイリオ" panose="020B0604030504040204" pitchFamily="50" charset="-128"/>
              </a:rPr>
              <a:t>ビュー</a:t>
            </a:r>
            <a:r>
              <a:rPr lang="ja-JP" altLang="en-US" dirty="0">
                <a:latin typeface="メイリオ" panose="020B0604030504040204" pitchFamily="50" charset="-128"/>
              </a:rPr>
              <a:t>に、次の </a:t>
            </a:r>
            <a:r>
              <a:rPr lang="en-US" altLang="ja-JP" dirty="0">
                <a:latin typeface="メイリオ" panose="020B0604030504040204" pitchFamily="50" charset="-128"/>
              </a:rPr>
              <a:t>SQL </a:t>
            </a:r>
            <a:r>
              <a:rPr lang="ja-JP" altLang="en-US" dirty="0">
                <a:latin typeface="メイリオ" panose="020B0604030504040204" pitchFamily="50" charset="-128"/>
              </a:rPr>
              <a:t>を１つずつ入れ、</a:t>
            </a:r>
            <a:r>
              <a:rPr lang="ja-JP" altLang="en-US" sz="2800" dirty="0">
                <a:latin typeface="メイリオ" panose="020B0604030504040204" pitchFamily="50" charset="-128"/>
              </a:rPr>
              <a:t>「</a:t>
            </a:r>
            <a:r>
              <a:rPr lang="ja-JP" altLang="en-US" sz="2800" b="1" dirty="0">
                <a:latin typeface="メイリオ" panose="020B0604030504040204" pitchFamily="50" charset="-128"/>
              </a:rPr>
              <a:t>実行</a:t>
            </a:r>
            <a:r>
              <a:rPr lang="ja-JP" altLang="en-US" sz="2800" dirty="0">
                <a:latin typeface="メイリオ" panose="020B0604030504040204" pitchFamily="50" charset="-128"/>
              </a:rPr>
              <a:t>」ボタンで、</a:t>
            </a:r>
            <a:r>
              <a:rPr lang="en-US" altLang="ja-JP" sz="2800" b="1" dirty="0">
                <a:latin typeface="メイリオ" panose="020B0604030504040204" pitchFamily="50" charset="-128"/>
              </a:rPr>
              <a:t>SQL</a:t>
            </a:r>
            <a:r>
              <a:rPr lang="ja-JP" altLang="en-US" sz="2800" b="1" dirty="0">
                <a:latin typeface="メイリオ" panose="020B0604030504040204" pitchFamily="50" charset="-128"/>
              </a:rPr>
              <a:t>文</a:t>
            </a:r>
            <a:r>
              <a:rPr lang="ja-JP" altLang="en-US" sz="2800" dirty="0">
                <a:latin typeface="メイリオ" panose="020B0604030504040204" pitchFamily="50" charset="-128"/>
              </a:rPr>
              <a:t>を実行．結果を確認</a:t>
            </a:r>
            <a:r>
              <a:rPr lang="en-US" altLang="ja-JP" sz="2800" dirty="0">
                <a:latin typeface="メイリオ" panose="020B0604030504040204" pitchFamily="50" charset="-128"/>
              </a:rPr>
              <a:t> </a:t>
            </a:r>
            <a:endParaRPr lang="en-US" altLang="ja-JP" sz="2800" b="1" u="sng" dirty="0">
              <a:solidFill>
                <a:srgbClr val="FF0000"/>
              </a:solidFill>
              <a:latin typeface="メイリオ" panose="020B0604030504040204" pitchFamily="50" charset="-128"/>
            </a:endParaRPr>
          </a:p>
          <a:p>
            <a:pPr marL="0" indent="0">
              <a:buNone/>
            </a:pPr>
            <a:endParaRPr lang="en-US" altLang="ja-JP" dirty="0">
              <a:latin typeface="メイリオ" panose="020B0604030504040204" pitchFamily="50" charset="-128"/>
            </a:endParaRPr>
          </a:p>
          <a:p>
            <a:pPr marL="0" indent="0">
              <a:buNone/>
            </a:pPr>
            <a:endParaRPr lang="en-US" altLang="ja-JP" dirty="0"/>
          </a:p>
        </p:txBody>
      </p:sp>
      <p:sp>
        <p:nvSpPr>
          <p:cNvPr id="7" name="コンテンツ プレースホルダー 2">
            <a:extLst>
              <a:ext uri="{FF2B5EF4-FFF2-40B4-BE49-F238E27FC236}">
                <a16:creationId xmlns:a16="http://schemas.microsoft.com/office/drawing/2014/main" id="{2C698A59-D381-4578-B7B2-723D4296F322}"/>
              </a:ext>
            </a:extLst>
          </p:cNvPr>
          <p:cNvSpPr txBox="1">
            <a:spLocks/>
          </p:cNvSpPr>
          <p:nvPr/>
        </p:nvSpPr>
        <p:spPr>
          <a:xfrm>
            <a:off x="537565" y="3832922"/>
            <a:ext cx="8068870" cy="28036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Segoe UI" panose="020B0502040204020203" pitchFamily="34" charset="0"/>
            </a:endParaRPr>
          </a:p>
        </p:txBody>
      </p:sp>
      <p:sp>
        <p:nvSpPr>
          <p:cNvPr id="3" name="Rectangle 1">
            <a:extLst>
              <a:ext uri="{FF2B5EF4-FFF2-40B4-BE49-F238E27FC236}">
                <a16:creationId xmlns:a16="http://schemas.microsoft.com/office/drawing/2014/main" id="{ADCE3CA2-3420-209E-4E4E-10FB84EB0E02}"/>
              </a:ext>
            </a:extLst>
          </p:cNvPr>
          <p:cNvSpPr>
            <a:spLocks noChangeArrowheads="1"/>
          </p:cNvSpPr>
          <p:nvPr/>
        </p:nvSpPr>
        <p:spPr bwMode="auto">
          <a:xfrm>
            <a:off x="712403" y="1623273"/>
            <a:ext cx="7969718"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1. </a:t>
            </a:r>
            <a:r>
              <a:rPr kumimoji="0"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単純な表示</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2000" b="1" dirty="0"/>
              <a:t>select * from </a:t>
            </a:r>
            <a:r>
              <a:rPr lang="ja-JP" altLang="en-US" sz="2000" b="1" dirty="0"/>
              <a:t>学生</a:t>
            </a:r>
            <a:r>
              <a:rPr lang="en-US" altLang="ja-JP" sz="2000" b="1" dirty="0"/>
              <a:t>;</a:t>
            </a: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2.</a:t>
            </a:r>
            <a:r>
              <a:rPr kumimoji="0"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 単純な表示</a:t>
            </a:r>
            <a:endPar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2000" b="1" dirty="0"/>
              <a:t>select * from </a:t>
            </a:r>
            <a:r>
              <a:rPr lang="ja-JP" altLang="en-US" sz="2000" b="1" dirty="0"/>
              <a:t>講義</a:t>
            </a:r>
            <a:r>
              <a:rPr lang="en-US" altLang="ja-JP" sz="2000" b="1" dirty="0"/>
              <a:t>;</a:t>
            </a:r>
            <a:endParaRPr kumimoji="0" lang="ja-JP" altLang="en-US"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pic>
        <p:nvPicPr>
          <p:cNvPr id="8" name="図 7">
            <a:extLst>
              <a:ext uri="{FF2B5EF4-FFF2-40B4-BE49-F238E27FC236}">
                <a16:creationId xmlns:a16="http://schemas.microsoft.com/office/drawing/2014/main" id="{7FDDF433-1493-EE15-68C3-949F9F085080}"/>
              </a:ext>
            </a:extLst>
          </p:cNvPr>
          <p:cNvPicPr>
            <a:picLocks noChangeAspect="1"/>
          </p:cNvPicPr>
          <p:nvPr/>
        </p:nvPicPr>
        <p:blipFill>
          <a:blip r:embed="rId2"/>
          <a:stretch>
            <a:fillRect/>
          </a:stretch>
        </p:blipFill>
        <p:spPr>
          <a:xfrm>
            <a:off x="1081014" y="2462195"/>
            <a:ext cx="5669035" cy="1335770"/>
          </a:xfrm>
          <a:prstGeom prst="rect">
            <a:avLst/>
          </a:prstGeom>
        </p:spPr>
      </p:pic>
      <p:pic>
        <p:nvPicPr>
          <p:cNvPr id="10" name="図 9">
            <a:extLst>
              <a:ext uri="{FF2B5EF4-FFF2-40B4-BE49-F238E27FC236}">
                <a16:creationId xmlns:a16="http://schemas.microsoft.com/office/drawing/2014/main" id="{F2E4192B-E250-2342-7F22-18FAA0936BFF}"/>
              </a:ext>
            </a:extLst>
          </p:cNvPr>
          <p:cNvPicPr>
            <a:picLocks noChangeAspect="1"/>
          </p:cNvPicPr>
          <p:nvPr/>
        </p:nvPicPr>
        <p:blipFill>
          <a:blip r:embed="rId3"/>
          <a:stretch>
            <a:fillRect/>
          </a:stretch>
        </p:blipFill>
        <p:spPr>
          <a:xfrm>
            <a:off x="1081014" y="4828329"/>
            <a:ext cx="5967486" cy="1404114"/>
          </a:xfrm>
          <a:prstGeom prst="rect">
            <a:avLst/>
          </a:prstGeom>
        </p:spPr>
      </p:pic>
    </p:spTree>
    <p:extLst>
      <p:ext uri="{BB962C8B-B14F-4D97-AF65-F5344CB8AC3E}">
        <p14:creationId xmlns:p14="http://schemas.microsoft.com/office/powerpoint/2010/main" val="3238600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2FCDA0A4-A1E1-4BFB-9904-866F27DD31EA}"/>
              </a:ext>
            </a:extLst>
          </p:cNvPr>
          <p:cNvSpPr>
            <a:spLocks noGrp="1"/>
          </p:cNvSpPr>
          <p:nvPr>
            <p:ph idx="1"/>
          </p:nvPr>
        </p:nvSpPr>
        <p:spPr>
          <a:xfrm>
            <a:off x="355683" y="270024"/>
            <a:ext cx="8461208" cy="1039461"/>
          </a:xfrm>
        </p:spPr>
        <p:txBody>
          <a:bodyPr>
            <a:normAutofit/>
          </a:bodyPr>
          <a:lstStyle/>
          <a:p>
            <a:pPr marL="0" indent="0">
              <a:buNone/>
            </a:pPr>
            <a:r>
              <a:rPr lang="en-US" altLang="ja-JP" dirty="0"/>
              <a:t>2. </a:t>
            </a:r>
            <a:r>
              <a:rPr lang="en-US" altLang="ja-JP" b="1" dirty="0">
                <a:latin typeface="メイリオ" panose="020B0604030504040204" pitchFamily="50" charset="-128"/>
              </a:rPr>
              <a:t>SQL </a:t>
            </a:r>
            <a:r>
              <a:rPr lang="ja-JP" altLang="en-US" b="1" dirty="0">
                <a:latin typeface="メイリオ" panose="020B0604030504040204" pitchFamily="50" charset="-128"/>
              </a:rPr>
              <a:t>ビュー</a:t>
            </a:r>
            <a:r>
              <a:rPr lang="ja-JP" altLang="en-US" dirty="0">
                <a:latin typeface="メイリオ" panose="020B0604030504040204" pitchFamily="50" charset="-128"/>
              </a:rPr>
              <a:t>に、次の </a:t>
            </a:r>
            <a:r>
              <a:rPr lang="en-US" altLang="ja-JP" dirty="0">
                <a:latin typeface="メイリオ" panose="020B0604030504040204" pitchFamily="50" charset="-128"/>
              </a:rPr>
              <a:t>SQL </a:t>
            </a:r>
            <a:r>
              <a:rPr lang="ja-JP" altLang="en-US" dirty="0">
                <a:latin typeface="メイリオ" panose="020B0604030504040204" pitchFamily="50" charset="-128"/>
              </a:rPr>
              <a:t>を１つずつ入れ、</a:t>
            </a:r>
            <a:r>
              <a:rPr lang="ja-JP" altLang="en-US" sz="2800" dirty="0">
                <a:latin typeface="メイリオ" panose="020B0604030504040204" pitchFamily="50" charset="-128"/>
              </a:rPr>
              <a:t>「</a:t>
            </a:r>
            <a:r>
              <a:rPr lang="ja-JP" altLang="en-US" sz="2800" b="1" dirty="0">
                <a:latin typeface="メイリオ" panose="020B0604030504040204" pitchFamily="50" charset="-128"/>
              </a:rPr>
              <a:t>実行</a:t>
            </a:r>
            <a:r>
              <a:rPr lang="ja-JP" altLang="en-US" sz="2800" dirty="0">
                <a:latin typeface="メイリオ" panose="020B0604030504040204" pitchFamily="50" charset="-128"/>
              </a:rPr>
              <a:t>」ボタンで、</a:t>
            </a:r>
            <a:r>
              <a:rPr lang="en-US" altLang="ja-JP" sz="2800" b="1" dirty="0">
                <a:latin typeface="メイリオ" panose="020B0604030504040204" pitchFamily="50" charset="-128"/>
              </a:rPr>
              <a:t>SQL</a:t>
            </a:r>
            <a:r>
              <a:rPr lang="ja-JP" altLang="en-US" sz="2800" b="1" dirty="0">
                <a:latin typeface="メイリオ" panose="020B0604030504040204" pitchFamily="50" charset="-128"/>
              </a:rPr>
              <a:t>文</a:t>
            </a:r>
            <a:r>
              <a:rPr lang="ja-JP" altLang="en-US" sz="2800" dirty="0">
                <a:latin typeface="メイリオ" panose="020B0604030504040204" pitchFamily="50" charset="-128"/>
              </a:rPr>
              <a:t>を実行．結果を確認</a:t>
            </a:r>
            <a:r>
              <a:rPr lang="en-US" altLang="ja-JP" sz="2800" dirty="0">
                <a:latin typeface="メイリオ" panose="020B0604030504040204" pitchFamily="50" charset="-128"/>
              </a:rPr>
              <a:t> </a:t>
            </a:r>
            <a:endParaRPr lang="en-US" altLang="ja-JP" sz="2800" b="1" u="sng" dirty="0">
              <a:solidFill>
                <a:srgbClr val="FF0000"/>
              </a:solidFill>
              <a:latin typeface="メイリオ" panose="020B0604030504040204" pitchFamily="50" charset="-128"/>
            </a:endParaRPr>
          </a:p>
          <a:p>
            <a:pPr marL="0" indent="0">
              <a:buNone/>
            </a:pPr>
            <a:endParaRPr lang="en-US" altLang="ja-JP" dirty="0">
              <a:latin typeface="メイリオ" panose="020B0604030504040204" pitchFamily="50" charset="-128"/>
            </a:endParaRPr>
          </a:p>
          <a:p>
            <a:pPr marL="0" indent="0">
              <a:buNone/>
            </a:pPr>
            <a:endParaRPr lang="en-US" altLang="ja-JP" dirty="0"/>
          </a:p>
        </p:txBody>
      </p:sp>
      <p:sp>
        <p:nvSpPr>
          <p:cNvPr id="7" name="コンテンツ プレースホルダー 2">
            <a:extLst>
              <a:ext uri="{FF2B5EF4-FFF2-40B4-BE49-F238E27FC236}">
                <a16:creationId xmlns:a16="http://schemas.microsoft.com/office/drawing/2014/main" id="{2C698A59-D381-4578-B7B2-723D4296F322}"/>
              </a:ext>
            </a:extLst>
          </p:cNvPr>
          <p:cNvSpPr txBox="1">
            <a:spLocks/>
          </p:cNvSpPr>
          <p:nvPr/>
        </p:nvSpPr>
        <p:spPr>
          <a:xfrm>
            <a:off x="537565" y="3832922"/>
            <a:ext cx="8068870" cy="28036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Segoe UI" panose="020B0502040204020203" pitchFamily="34" charset="0"/>
            </a:endParaRPr>
          </a:p>
        </p:txBody>
      </p:sp>
      <p:sp>
        <p:nvSpPr>
          <p:cNvPr id="3" name="Rectangle 1">
            <a:extLst>
              <a:ext uri="{FF2B5EF4-FFF2-40B4-BE49-F238E27FC236}">
                <a16:creationId xmlns:a16="http://schemas.microsoft.com/office/drawing/2014/main" id="{ADCE3CA2-3420-209E-4E4E-10FB84EB0E02}"/>
              </a:ext>
            </a:extLst>
          </p:cNvPr>
          <p:cNvSpPr>
            <a:spLocks noChangeArrowheads="1"/>
          </p:cNvSpPr>
          <p:nvPr/>
        </p:nvSpPr>
        <p:spPr bwMode="auto">
          <a:xfrm>
            <a:off x="712403" y="1623274"/>
            <a:ext cx="7969718"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3. </a:t>
            </a:r>
            <a:r>
              <a:rPr kumimoji="0"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単純な表示</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select * from </a:t>
            </a:r>
            <a:r>
              <a:rPr kumimoji="0" lang="ja-JP" altLang="en-US"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成績</a:t>
            </a:r>
            <a:r>
              <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4. </a:t>
            </a:r>
            <a:r>
              <a:rPr kumimoji="0"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結合</a:t>
            </a:r>
            <a:endPar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select </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学生</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名前</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学生</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専攻</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成績</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講義</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ID, </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成績</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成績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from </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学生 </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inner join </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成績 </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on </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学生</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学生</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ID = </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成績</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学生</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ID;</a:t>
            </a:r>
          </a:p>
        </p:txBody>
      </p:sp>
      <p:pic>
        <p:nvPicPr>
          <p:cNvPr id="5" name="図 4">
            <a:extLst>
              <a:ext uri="{FF2B5EF4-FFF2-40B4-BE49-F238E27FC236}">
                <a16:creationId xmlns:a16="http://schemas.microsoft.com/office/drawing/2014/main" id="{5CE7F450-52C5-0B79-2EDA-24603379858A}"/>
              </a:ext>
            </a:extLst>
          </p:cNvPr>
          <p:cNvPicPr>
            <a:picLocks noChangeAspect="1"/>
          </p:cNvPicPr>
          <p:nvPr/>
        </p:nvPicPr>
        <p:blipFill>
          <a:blip r:embed="rId2"/>
          <a:stretch>
            <a:fillRect/>
          </a:stretch>
        </p:blipFill>
        <p:spPr>
          <a:xfrm>
            <a:off x="1147691" y="2252220"/>
            <a:ext cx="4040259" cy="1420801"/>
          </a:xfrm>
          <a:prstGeom prst="rect">
            <a:avLst/>
          </a:prstGeom>
        </p:spPr>
      </p:pic>
      <p:pic>
        <p:nvPicPr>
          <p:cNvPr id="9" name="図 8">
            <a:extLst>
              <a:ext uri="{FF2B5EF4-FFF2-40B4-BE49-F238E27FC236}">
                <a16:creationId xmlns:a16="http://schemas.microsoft.com/office/drawing/2014/main" id="{FAC48D10-39D7-890C-F49E-308295D8B81B}"/>
              </a:ext>
            </a:extLst>
          </p:cNvPr>
          <p:cNvPicPr>
            <a:picLocks noChangeAspect="1"/>
          </p:cNvPicPr>
          <p:nvPr/>
        </p:nvPicPr>
        <p:blipFill>
          <a:blip r:embed="rId3"/>
          <a:stretch>
            <a:fillRect/>
          </a:stretch>
        </p:blipFill>
        <p:spPr>
          <a:xfrm>
            <a:off x="1147690" y="4801201"/>
            <a:ext cx="6656459" cy="1703736"/>
          </a:xfrm>
          <a:prstGeom prst="rect">
            <a:avLst/>
          </a:prstGeom>
        </p:spPr>
      </p:pic>
    </p:spTree>
    <p:extLst>
      <p:ext uri="{BB962C8B-B14F-4D97-AF65-F5344CB8AC3E}">
        <p14:creationId xmlns:p14="http://schemas.microsoft.com/office/powerpoint/2010/main" val="1278369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630257-0A9A-7B17-3B1A-D49FBDAA4B18}"/>
              </a:ext>
            </a:extLst>
          </p:cNvPr>
          <p:cNvSpPr>
            <a:spLocks noGrp="1"/>
          </p:cNvSpPr>
          <p:nvPr>
            <p:ph type="title"/>
          </p:nvPr>
        </p:nvSpPr>
        <p:spPr/>
        <p:txBody>
          <a:bodyPr>
            <a:normAutofit fontScale="90000"/>
          </a:bodyPr>
          <a:lstStyle/>
          <a:p>
            <a:r>
              <a:rPr kumimoji="1" lang="ja-JP" altLang="en-US" dirty="0"/>
              <a:t>リレーショナルデータベースの仕組み</a:t>
            </a:r>
          </a:p>
        </p:txBody>
      </p:sp>
      <p:sp>
        <p:nvSpPr>
          <p:cNvPr id="3" name="コンテンツ プレースホルダー 2">
            <a:extLst>
              <a:ext uri="{FF2B5EF4-FFF2-40B4-BE49-F238E27FC236}">
                <a16:creationId xmlns:a16="http://schemas.microsoft.com/office/drawing/2014/main" id="{B9E6CEBD-0341-678F-901A-DC7F03FF6B74}"/>
              </a:ext>
            </a:extLst>
          </p:cNvPr>
          <p:cNvSpPr>
            <a:spLocks noGrp="1"/>
          </p:cNvSpPr>
          <p:nvPr>
            <p:ph idx="1"/>
          </p:nvPr>
        </p:nvSpPr>
        <p:spPr/>
        <p:txBody>
          <a:bodyPr>
            <a:normAutofit/>
          </a:bodyPr>
          <a:lstStyle/>
          <a:p>
            <a:r>
              <a:rPr lang="ja-JP" altLang="en-US" sz="2400" b="0" i="0" dirty="0">
                <a:solidFill>
                  <a:srgbClr val="374151"/>
                </a:solidFill>
                <a:effectLst/>
                <a:latin typeface="Söhne"/>
              </a:rPr>
              <a:t>データを</a:t>
            </a:r>
            <a:r>
              <a:rPr lang="ja-JP" altLang="en-US" sz="2400" b="1" i="0" dirty="0">
                <a:solidFill>
                  <a:srgbClr val="C00000"/>
                </a:solidFill>
                <a:effectLst/>
                <a:latin typeface="Söhne"/>
              </a:rPr>
              <a:t>テーブル</a:t>
            </a:r>
            <a:r>
              <a:rPr lang="ja-JP" altLang="en-US" sz="2400" b="0" i="0" dirty="0">
                <a:solidFill>
                  <a:srgbClr val="374151"/>
                </a:solidFill>
                <a:effectLst/>
                <a:latin typeface="Söhne"/>
              </a:rPr>
              <a:t>と呼ばれる</a:t>
            </a:r>
            <a:r>
              <a:rPr lang="ja-JP" altLang="en-US" sz="2400" b="1" i="0" dirty="0">
                <a:solidFill>
                  <a:srgbClr val="374151"/>
                </a:solidFill>
                <a:effectLst/>
                <a:latin typeface="Söhne"/>
              </a:rPr>
              <a:t>表形式で</a:t>
            </a:r>
            <a:r>
              <a:rPr lang="ja-JP" altLang="en-US" sz="2400" b="1" dirty="0">
                <a:solidFill>
                  <a:srgbClr val="374151"/>
                </a:solidFill>
                <a:latin typeface="Söhne"/>
              </a:rPr>
              <a:t>保存</a:t>
            </a:r>
            <a:endParaRPr lang="en-US" altLang="ja-JP" sz="2400" b="1" i="0" dirty="0">
              <a:solidFill>
                <a:srgbClr val="374151"/>
              </a:solidFill>
              <a:effectLst/>
              <a:latin typeface="Söhne"/>
            </a:endParaRPr>
          </a:p>
          <a:p>
            <a:r>
              <a:rPr lang="ja-JP" altLang="en-US" sz="2400" b="1" i="0" dirty="0">
                <a:solidFill>
                  <a:srgbClr val="374151"/>
                </a:solidFill>
                <a:effectLst/>
                <a:latin typeface="Söhne"/>
              </a:rPr>
              <a:t>テーブル間</a:t>
            </a:r>
            <a:r>
              <a:rPr lang="ja-JP" altLang="en-US" sz="2400" b="0" i="0" dirty="0">
                <a:solidFill>
                  <a:srgbClr val="374151"/>
                </a:solidFill>
                <a:effectLst/>
                <a:latin typeface="Söhne"/>
              </a:rPr>
              <a:t>は</a:t>
            </a:r>
            <a:r>
              <a:rPr lang="ja-JP" altLang="en-US" sz="2400" b="1" i="0" dirty="0">
                <a:solidFill>
                  <a:srgbClr val="C00000"/>
                </a:solidFill>
                <a:effectLst/>
                <a:latin typeface="Söhne"/>
              </a:rPr>
              <a:t>関連</a:t>
            </a:r>
            <a:r>
              <a:rPr lang="ja-JP" altLang="en-US" sz="2400" dirty="0">
                <a:solidFill>
                  <a:srgbClr val="374151"/>
                </a:solidFill>
                <a:latin typeface="Söhne"/>
              </a:rPr>
              <a:t>で結ばれる。複雑な構造を持ったデータを効率的に管理</a:t>
            </a:r>
            <a:r>
              <a:rPr lang="ja-JP" altLang="en-US" sz="2400">
                <a:solidFill>
                  <a:srgbClr val="374151"/>
                </a:solidFill>
                <a:latin typeface="Söhne"/>
              </a:rPr>
              <a:t>することを可能</a:t>
            </a:r>
            <a:r>
              <a:rPr lang="ja-JP" altLang="en-US" sz="2400" dirty="0">
                <a:solidFill>
                  <a:srgbClr val="374151"/>
                </a:solidFill>
                <a:latin typeface="Söhne"/>
              </a:rPr>
              <a:t>に。</a:t>
            </a:r>
            <a:endParaRPr kumimoji="1" lang="ja-JP" altLang="en-US" sz="2400" dirty="0"/>
          </a:p>
        </p:txBody>
      </p:sp>
      <p:sp>
        <p:nvSpPr>
          <p:cNvPr id="4" name="スライド番号プレースホルダー 3">
            <a:extLst>
              <a:ext uri="{FF2B5EF4-FFF2-40B4-BE49-F238E27FC236}">
                <a16:creationId xmlns:a16="http://schemas.microsoft.com/office/drawing/2014/main" id="{CFB9CBA9-FAD0-9295-434C-B16AAD96E8E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7" name="直線矢印コネクタ 6">
            <a:extLst>
              <a:ext uri="{FF2B5EF4-FFF2-40B4-BE49-F238E27FC236}">
                <a16:creationId xmlns:a16="http://schemas.microsoft.com/office/drawing/2014/main" id="{91518B82-30BF-4495-4CB6-70BD4643A899}"/>
              </a:ext>
            </a:extLst>
          </p:cNvPr>
          <p:cNvCxnSpPr/>
          <p:nvPr/>
        </p:nvCxnSpPr>
        <p:spPr>
          <a:xfrm>
            <a:off x="3718472" y="3947330"/>
            <a:ext cx="1542838" cy="102639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98BC7277-0A80-7F7D-21D8-7436DBE0FA4B}"/>
              </a:ext>
            </a:extLst>
          </p:cNvPr>
          <p:cNvSpPr txBox="1"/>
          <p:nvPr/>
        </p:nvSpPr>
        <p:spPr>
          <a:xfrm>
            <a:off x="4950619" y="4253989"/>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関連</a:t>
            </a:r>
          </a:p>
        </p:txBody>
      </p:sp>
      <p:sp>
        <p:nvSpPr>
          <p:cNvPr id="11" name="コンテンツ プレースホルダー 2">
            <a:extLst>
              <a:ext uri="{FF2B5EF4-FFF2-40B4-BE49-F238E27FC236}">
                <a16:creationId xmlns:a16="http://schemas.microsoft.com/office/drawing/2014/main" id="{2001DA8E-FE13-5EF9-3545-39CFAFE32C2C}"/>
              </a:ext>
            </a:extLst>
          </p:cNvPr>
          <p:cNvSpPr txBox="1">
            <a:spLocks/>
          </p:cNvSpPr>
          <p:nvPr/>
        </p:nvSpPr>
        <p:spPr>
          <a:xfrm>
            <a:off x="1906649" y="2926578"/>
            <a:ext cx="1414358" cy="7394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商品</a:t>
            </a:r>
          </a:p>
        </p:txBody>
      </p:sp>
      <p:graphicFrame>
        <p:nvGraphicFramePr>
          <p:cNvPr id="12" name="表 11">
            <a:extLst>
              <a:ext uri="{FF2B5EF4-FFF2-40B4-BE49-F238E27FC236}">
                <a16:creationId xmlns:a16="http://schemas.microsoft.com/office/drawing/2014/main" id="{059E9BC7-181F-B6CE-9874-5CA8881CD327}"/>
              </a:ext>
            </a:extLst>
          </p:cNvPr>
          <p:cNvGraphicFramePr>
            <a:graphicFrameLocks noGrp="1"/>
          </p:cNvGraphicFramePr>
          <p:nvPr/>
        </p:nvGraphicFramePr>
        <p:xfrm>
          <a:off x="3100192" y="2209970"/>
          <a:ext cx="2943616" cy="1737360"/>
        </p:xfrm>
        <a:graphic>
          <a:graphicData uri="http://schemas.openxmlformats.org/drawingml/2006/table">
            <a:tbl>
              <a:tblPr firstRow="1" bandRow="1">
                <a:tableStyleId>{5C22544A-7EE6-4342-B048-85BDC9FD1C3A}</a:tableStyleId>
              </a:tblPr>
              <a:tblGrid>
                <a:gridCol w="767378">
                  <a:extLst>
                    <a:ext uri="{9D8B030D-6E8A-4147-A177-3AD203B41FA5}">
                      <a16:colId xmlns:a16="http://schemas.microsoft.com/office/drawing/2014/main" val="20000"/>
                    </a:ext>
                  </a:extLst>
                </a:gridCol>
                <a:gridCol w="1195033">
                  <a:extLst>
                    <a:ext uri="{9D8B030D-6E8A-4147-A177-3AD203B41FA5}">
                      <a16:colId xmlns:a16="http://schemas.microsoft.com/office/drawing/2014/main" val="20001"/>
                    </a:ext>
                  </a:extLst>
                </a:gridCol>
                <a:gridCol w="981205">
                  <a:extLst>
                    <a:ext uri="{9D8B030D-6E8A-4147-A177-3AD203B41FA5}">
                      <a16:colId xmlns:a16="http://schemas.microsoft.com/office/drawing/2014/main" val="20002"/>
                    </a:ext>
                  </a:extLst>
                </a:gridCol>
              </a:tblGrid>
              <a:tr h="388620">
                <a:tc>
                  <a:txBody>
                    <a:bodyPr/>
                    <a:lstStyle/>
                    <a:p>
                      <a:pPr algn="ctr"/>
                      <a:r>
                        <a:rPr kumimoji="1" lang="en-US" altLang="ja-JP" sz="2400" dirty="0"/>
                        <a:t>ID</a:t>
                      </a:r>
                      <a:endParaRPr kumimoji="1" lang="ja-JP" altLang="en-US" sz="2400" dirty="0"/>
                    </a:p>
                  </a:txBody>
                  <a:tcPr marL="68580" marR="68580" marT="34290" marB="34290"/>
                </a:tc>
                <a:tc>
                  <a:txBody>
                    <a:bodyPr/>
                    <a:lstStyle/>
                    <a:p>
                      <a:pPr algn="ctr"/>
                      <a:r>
                        <a:rPr kumimoji="1" lang="ja-JP" altLang="en-US" sz="2400" dirty="0"/>
                        <a:t>商品名</a:t>
                      </a:r>
                    </a:p>
                  </a:txBody>
                  <a:tcPr marL="68580" marR="68580" marT="34290" marB="34290"/>
                </a:tc>
                <a:tc>
                  <a:txBody>
                    <a:bodyPr/>
                    <a:lstStyle/>
                    <a:p>
                      <a:pPr algn="ctr"/>
                      <a:r>
                        <a:rPr kumimoji="1" lang="ja-JP" altLang="en-US" sz="2400" dirty="0"/>
                        <a:t>単価</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400" dirty="0"/>
                        <a:t>1</a:t>
                      </a:r>
                      <a:endParaRPr kumimoji="1" lang="ja-JP" altLang="en-US" sz="2400" dirty="0"/>
                    </a:p>
                  </a:txBody>
                  <a:tcPr marL="68580" marR="68580" marT="34290" marB="34290">
                    <a:solidFill>
                      <a:srgbClr val="FF0000">
                        <a:alpha val="15000"/>
                      </a:srgbClr>
                    </a:solidFill>
                  </a:tcPr>
                </a:tc>
                <a:tc>
                  <a:txBody>
                    <a:bodyPr/>
                    <a:lstStyle/>
                    <a:p>
                      <a:pPr algn="r"/>
                      <a:r>
                        <a:rPr kumimoji="1" lang="ja-JP" altLang="en-US" sz="2400" dirty="0"/>
                        <a:t>みかん</a:t>
                      </a:r>
                    </a:p>
                  </a:txBody>
                  <a:tcPr marL="68580" marR="68580" marT="34290" marB="34290">
                    <a:solidFill>
                      <a:srgbClr val="FF0000">
                        <a:alpha val="15000"/>
                      </a:srgbClr>
                    </a:solidFill>
                  </a:tcPr>
                </a:tc>
                <a:tc>
                  <a:txBody>
                    <a:bodyPr/>
                    <a:lstStyle/>
                    <a:p>
                      <a:pPr algn="r"/>
                      <a:r>
                        <a:rPr kumimoji="1" lang="en-US" altLang="ja-JP" sz="2400" dirty="0"/>
                        <a:t>50</a:t>
                      </a:r>
                      <a:endParaRPr kumimoji="1" lang="ja-JP" altLang="en-US" sz="2400" dirty="0"/>
                    </a:p>
                  </a:txBody>
                  <a:tcPr marL="68580" marR="68580" marT="34290" marB="34290">
                    <a:solidFill>
                      <a:srgbClr val="FF0000">
                        <a:alpha val="15000"/>
                      </a:srgbClr>
                    </a:solidFill>
                  </a:tcPr>
                </a:tc>
                <a:extLst>
                  <a:ext uri="{0D108BD9-81ED-4DB2-BD59-A6C34878D82A}">
                    <a16:rowId xmlns:a16="http://schemas.microsoft.com/office/drawing/2014/main" val="10001"/>
                  </a:ext>
                </a:extLst>
              </a:tr>
              <a:tr h="388620">
                <a:tc>
                  <a:txBody>
                    <a:bodyPr/>
                    <a:lstStyle/>
                    <a:p>
                      <a:pPr algn="r"/>
                      <a:r>
                        <a:rPr kumimoji="1" lang="en-US" altLang="ja-JP" sz="2400" dirty="0"/>
                        <a:t>2</a:t>
                      </a:r>
                      <a:endParaRPr kumimoji="1" lang="ja-JP" altLang="en-US" sz="2400" dirty="0"/>
                    </a:p>
                  </a:txBody>
                  <a:tcPr marL="68580" marR="68580" marT="34290" marB="34290">
                    <a:solidFill>
                      <a:srgbClr val="FFC000">
                        <a:alpha val="20000"/>
                      </a:srgbClr>
                    </a:solidFill>
                  </a:tcPr>
                </a:tc>
                <a:tc>
                  <a:txBody>
                    <a:bodyPr/>
                    <a:lstStyle/>
                    <a:p>
                      <a:pPr algn="r"/>
                      <a:r>
                        <a:rPr kumimoji="1" lang="ja-JP" altLang="en-US" sz="2400" dirty="0"/>
                        <a:t>りんご</a:t>
                      </a:r>
                    </a:p>
                  </a:txBody>
                  <a:tcPr marL="68580" marR="68580" marT="34290" marB="34290">
                    <a:solidFill>
                      <a:srgbClr val="FFC000">
                        <a:alpha val="20000"/>
                      </a:srgbClr>
                    </a:solidFill>
                  </a:tcPr>
                </a:tc>
                <a:tc>
                  <a:txBody>
                    <a:bodyPr/>
                    <a:lstStyle/>
                    <a:p>
                      <a:pPr algn="r"/>
                      <a:r>
                        <a:rPr kumimoji="1" lang="en-US" altLang="ja-JP" sz="2400" dirty="0"/>
                        <a:t>100</a:t>
                      </a:r>
                      <a:endParaRPr kumimoji="1" lang="ja-JP" altLang="en-US" sz="240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400" dirty="0"/>
                        <a:t>3</a:t>
                      </a:r>
                      <a:endParaRPr kumimoji="1" lang="ja-JP" altLang="en-US" sz="2400" dirty="0"/>
                    </a:p>
                  </a:txBody>
                  <a:tcPr marL="68580" marR="68580" marT="34290" marB="34290">
                    <a:solidFill>
                      <a:srgbClr val="7030A0">
                        <a:alpha val="20000"/>
                      </a:srgbClr>
                    </a:solidFill>
                  </a:tcPr>
                </a:tc>
                <a:tc>
                  <a:txBody>
                    <a:bodyPr/>
                    <a:lstStyle/>
                    <a:p>
                      <a:pPr algn="r"/>
                      <a:r>
                        <a:rPr kumimoji="1" lang="ja-JP" altLang="en-US" sz="2400" dirty="0"/>
                        <a:t>メロン</a:t>
                      </a:r>
                    </a:p>
                  </a:txBody>
                  <a:tcPr marL="68580" marR="68580" marT="34290" marB="34290">
                    <a:solidFill>
                      <a:srgbClr val="7030A0">
                        <a:alpha val="20000"/>
                      </a:srgbClr>
                    </a:solidFill>
                  </a:tcPr>
                </a:tc>
                <a:tc>
                  <a:txBody>
                    <a:bodyPr/>
                    <a:lstStyle/>
                    <a:p>
                      <a:pPr algn="r"/>
                      <a:r>
                        <a:rPr kumimoji="1" lang="en-US" altLang="ja-JP" sz="2400" dirty="0"/>
                        <a:t>500</a:t>
                      </a:r>
                      <a:endParaRPr kumimoji="1" lang="ja-JP" altLang="en-US" sz="240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bl>
          </a:graphicData>
        </a:graphic>
      </p:graphicFrame>
      <p:graphicFrame>
        <p:nvGraphicFramePr>
          <p:cNvPr id="13" name="表 12">
            <a:extLst>
              <a:ext uri="{FF2B5EF4-FFF2-40B4-BE49-F238E27FC236}">
                <a16:creationId xmlns:a16="http://schemas.microsoft.com/office/drawing/2014/main" id="{40654876-CA71-4BA8-B7C2-42D03DB303FB}"/>
              </a:ext>
            </a:extLst>
          </p:cNvPr>
          <p:cNvGraphicFramePr>
            <a:graphicFrameLocks noGrp="1"/>
          </p:cNvGraphicFramePr>
          <p:nvPr/>
        </p:nvGraphicFramePr>
        <p:xfrm>
          <a:off x="3266382" y="5043002"/>
          <a:ext cx="2889051" cy="1737360"/>
        </p:xfrm>
        <a:graphic>
          <a:graphicData uri="http://schemas.openxmlformats.org/drawingml/2006/table">
            <a:tbl>
              <a:tblPr firstRow="1" bandRow="1">
                <a:tableStyleId>{5C22544A-7EE6-4342-B048-85BDC9FD1C3A}</a:tableStyleId>
              </a:tblPr>
              <a:tblGrid>
                <a:gridCol w="1413658">
                  <a:extLst>
                    <a:ext uri="{9D8B030D-6E8A-4147-A177-3AD203B41FA5}">
                      <a16:colId xmlns:a16="http://schemas.microsoft.com/office/drawing/2014/main" val="20001"/>
                    </a:ext>
                  </a:extLst>
                </a:gridCol>
                <a:gridCol w="1475393">
                  <a:extLst>
                    <a:ext uri="{9D8B030D-6E8A-4147-A177-3AD203B41FA5}">
                      <a16:colId xmlns:a16="http://schemas.microsoft.com/office/drawing/2014/main" val="20002"/>
                    </a:ext>
                  </a:extLst>
                </a:gridCol>
              </a:tblGrid>
              <a:tr h="155172">
                <a:tc>
                  <a:txBody>
                    <a:bodyPr/>
                    <a:lstStyle/>
                    <a:p>
                      <a:pPr algn="ctr"/>
                      <a:r>
                        <a:rPr kumimoji="1" lang="ja-JP" altLang="en-US" sz="2400" dirty="0"/>
                        <a:t>購入者</a:t>
                      </a:r>
                    </a:p>
                  </a:txBody>
                  <a:tcPr marL="68580" marR="68580" marT="34290" marB="34290"/>
                </a:tc>
                <a:tc>
                  <a:txBody>
                    <a:bodyPr/>
                    <a:lstStyle/>
                    <a:p>
                      <a:pPr algn="ctr"/>
                      <a:r>
                        <a:rPr kumimoji="1" lang="ja-JP" altLang="en-US" sz="2400" dirty="0"/>
                        <a:t>商品番号</a:t>
                      </a:r>
                    </a:p>
                  </a:txBody>
                  <a:tcPr marL="68580" marR="68580" marT="34290" marB="34290"/>
                </a:tc>
                <a:extLst>
                  <a:ext uri="{0D108BD9-81ED-4DB2-BD59-A6C34878D82A}">
                    <a16:rowId xmlns:a16="http://schemas.microsoft.com/office/drawing/2014/main" val="10000"/>
                  </a:ext>
                </a:extLst>
              </a:tr>
              <a:tr h="342900">
                <a:tc>
                  <a:txBody>
                    <a:bodyPr/>
                    <a:lstStyle/>
                    <a:p>
                      <a:pPr algn="r"/>
                      <a:r>
                        <a:rPr kumimoji="1" lang="en-US" altLang="ja-JP" sz="2400" dirty="0"/>
                        <a:t>X</a:t>
                      </a:r>
                      <a:endParaRPr kumimoji="1" lang="ja-JP" altLang="en-US" sz="2400" dirty="0"/>
                    </a:p>
                  </a:txBody>
                  <a:tcPr marL="68580" marR="68580" marT="34290" marB="34290"/>
                </a:tc>
                <a:tc>
                  <a:txBody>
                    <a:bodyPr/>
                    <a:lstStyle/>
                    <a:p>
                      <a:pPr algn="r"/>
                      <a:r>
                        <a:rPr kumimoji="1" lang="en-US" altLang="ja-JP" sz="2400" dirty="0"/>
                        <a:t>1</a:t>
                      </a:r>
                      <a:endParaRPr kumimoji="1" lang="ja-JP" altLang="en-US" sz="2400" dirty="0"/>
                    </a:p>
                  </a:txBody>
                  <a:tcPr marL="68580" marR="68580" marT="34290" marB="34290"/>
                </a:tc>
                <a:extLst>
                  <a:ext uri="{0D108BD9-81ED-4DB2-BD59-A6C34878D82A}">
                    <a16:rowId xmlns:a16="http://schemas.microsoft.com/office/drawing/2014/main" val="10001"/>
                  </a:ext>
                </a:extLst>
              </a:tr>
              <a:tr h="342900">
                <a:tc>
                  <a:txBody>
                    <a:bodyPr/>
                    <a:lstStyle/>
                    <a:p>
                      <a:pPr algn="r"/>
                      <a:r>
                        <a:rPr kumimoji="1" lang="en-US" altLang="ja-JP" sz="2400" dirty="0"/>
                        <a:t>X</a:t>
                      </a:r>
                      <a:endParaRPr kumimoji="1" lang="ja-JP" altLang="en-US" sz="2400" dirty="0"/>
                    </a:p>
                  </a:txBody>
                  <a:tcPr marL="68580" marR="68580" marT="34290" marB="34290"/>
                </a:tc>
                <a:tc>
                  <a:txBody>
                    <a:bodyPr/>
                    <a:lstStyle/>
                    <a:p>
                      <a:pPr algn="r"/>
                      <a:r>
                        <a:rPr kumimoji="1" lang="en-US" altLang="ja-JP" sz="2400" dirty="0"/>
                        <a:t>3</a:t>
                      </a:r>
                      <a:endParaRPr kumimoji="1" lang="ja-JP" altLang="en-US" sz="2400" dirty="0"/>
                    </a:p>
                  </a:txBody>
                  <a:tcPr marL="68580" marR="68580" marT="34290" marB="34290"/>
                </a:tc>
                <a:extLst>
                  <a:ext uri="{0D108BD9-81ED-4DB2-BD59-A6C34878D82A}">
                    <a16:rowId xmlns:a16="http://schemas.microsoft.com/office/drawing/2014/main" val="10002"/>
                  </a:ext>
                </a:extLst>
              </a:tr>
              <a:tr h="342900">
                <a:tc>
                  <a:txBody>
                    <a:bodyPr/>
                    <a:lstStyle/>
                    <a:p>
                      <a:pPr algn="r"/>
                      <a:r>
                        <a:rPr kumimoji="1" lang="en-US" altLang="ja-JP" sz="2400" dirty="0"/>
                        <a:t>Y</a:t>
                      </a:r>
                      <a:endParaRPr kumimoji="1" lang="ja-JP" altLang="en-US" sz="2400" dirty="0"/>
                    </a:p>
                  </a:txBody>
                  <a:tcPr marL="68580" marR="68580" marT="34290" marB="34290"/>
                </a:tc>
                <a:tc>
                  <a:txBody>
                    <a:bodyPr/>
                    <a:lstStyle/>
                    <a:p>
                      <a:pPr algn="r"/>
                      <a:r>
                        <a:rPr kumimoji="1" lang="en-US" altLang="ja-JP" sz="2400" dirty="0"/>
                        <a:t>2</a:t>
                      </a:r>
                      <a:endParaRPr kumimoji="1" lang="ja-JP" altLang="en-US" sz="2400" dirty="0"/>
                    </a:p>
                  </a:txBody>
                  <a:tcPr marL="68580" marR="68580" marT="34290" marB="34290"/>
                </a:tc>
                <a:extLst>
                  <a:ext uri="{0D108BD9-81ED-4DB2-BD59-A6C34878D82A}">
                    <a16:rowId xmlns:a16="http://schemas.microsoft.com/office/drawing/2014/main" val="621319173"/>
                  </a:ext>
                </a:extLst>
              </a:tr>
            </a:tbl>
          </a:graphicData>
        </a:graphic>
      </p:graphicFrame>
      <p:sp>
        <p:nvSpPr>
          <p:cNvPr id="14" name="コンテンツ プレースホルダー 2">
            <a:extLst>
              <a:ext uri="{FF2B5EF4-FFF2-40B4-BE49-F238E27FC236}">
                <a16:creationId xmlns:a16="http://schemas.microsoft.com/office/drawing/2014/main" id="{FF93B904-F2E0-841E-77A8-7D99EED99B63}"/>
              </a:ext>
            </a:extLst>
          </p:cNvPr>
          <p:cNvSpPr txBox="1">
            <a:spLocks/>
          </p:cNvSpPr>
          <p:nvPr/>
        </p:nvSpPr>
        <p:spPr>
          <a:xfrm>
            <a:off x="1900015" y="5580576"/>
            <a:ext cx="2299404" cy="7394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購入</a:t>
            </a:r>
          </a:p>
        </p:txBody>
      </p:sp>
    </p:spTree>
    <p:extLst>
      <p:ext uri="{BB962C8B-B14F-4D97-AF65-F5344CB8AC3E}">
        <p14:creationId xmlns:p14="http://schemas.microsoft.com/office/powerpoint/2010/main" val="1650054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2FCDA0A4-A1E1-4BFB-9904-866F27DD31EA}"/>
              </a:ext>
            </a:extLst>
          </p:cNvPr>
          <p:cNvSpPr>
            <a:spLocks noGrp="1"/>
          </p:cNvSpPr>
          <p:nvPr>
            <p:ph idx="1"/>
          </p:nvPr>
        </p:nvSpPr>
        <p:spPr>
          <a:xfrm>
            <a:off x="355683" y="270024"/>
            <a:ext cx="8461208" cy="3785652"/>
          </a:xfrm>
        </p:spPr>
        <p:txBody>
          <a:bodyPr>
            <a:normAutofit/>
          </a:bodyPr>
          <a:lstStyle/>
          <a:p>
            <a:pPr marL="0" indent="0">
              <a:buNone/>
            </a:pPr>
            <a:r>
              <a:rPr lang="ja-JP" altLang="en-US" dirty="0">
                <a:latin typeface="メイリオ" panose="020B0604030504040204" pitchFamily="50" charset="-128"/>
              </a:rPr>
              <a:t>自習２</a:t>
            </a:r>
            <a:r>
              <a:rPr lang="en-US" altLang="ja-JP" dirty="0">
                <a:latin typeface="メイリオ" panose="020B0604030504040204" pitchFamily="50" charset="-128"/>
              </a:rPr>
              <a:t>. 3</a:t>
            </a:r>
            <a:r>
              <a:rPr lang="ja-JP" altLang="en-US" dirty="0">
                <a:latin typeface="メイリオ" panose="020B0604030504040204" pitchFamily="50" charset="-128"/>
              </a:rPr>
              <a:t>つのテーブルの結合</a:t>
            </a:r>
            <a:endParaRPr lang="en-US" altLang="ja-JP" dirty="0">
              <a:latin typeface="メイリオ" panose="020B0604030504040204" pitchFamily="50" charset="-128"/>
            </a:endParaRPr>
          </a:p>
          <a:p>
            <a:pPr marL="0" indent="0">
              <a:buNone/>
            </a:pPr>
            <a:r>
              <a:rPr lang="en-US" altLang="ja-JP" dirty="0">
                <a:latin typeface="メイリオ" panose="020B0604030504040204" pitchFamily="50" charset="-128"/>
              </a:rPr>
              <a:t>INNER JOIN … ON </a:t>
            </a:r>
            <a:r>
              <a:rPr lang="ja-JP" altLang="en-US" dirty="0">
                <a:latin typeface="メイリオ" panose="020B0604030504040204" pitchFamily="50" charset="-128"/>
              </a:rPr>
              <a:t>を２回書くことにより、３つのテーブルを結合できることを知る</a:t>
            </a:r>
            <a:endParaRPr lang="en-US" altLang="ja-JP" dirty="0">
              <a:latin typeface="メイリオ" panose="020B0604030504040204" pitchFamily="50" charset="-128"/>
            </a:endParaRPr>
          </a:p>
          <a:p>
            <a:pPr marL="0" indent="0">
              <a:buNone/>
            </a:pPr>
            <a:r>
              <a:rPr lang="ja-JP" altLang="en-US" b="1" dirty="0">
                <a:latin typeface="メイリオ" panose="020B0604030504040204" pitchFamily="50" charset="-128"/>
              </a:rPr>
              <a:t>次の</a:t>
            </a:r>
            <a:r>
              <a:rPr lang="en-US" altLang="ja-JP" b="1" dirty="0">
                <a:latin typeface="メイリオ" panose="020B0604030504040204" pitchFamily="50" charset="-128"/>
              </a:rPr>
              <a:t> SQL </a:t>
            </a:r>
            <a:r>
              <a:rPr lang="ja-JP" altLang="en-US" b="1" dirty="0">
                <a:latin typeface="メイリオ" panose="020B0604030504040204" pitchFamily="50" charset="-128"/>
              </a:rPr>
              <a:t>を </a:t>
            </a:r>
            <a:r>
              <a:rPr lang="en-US" altLang="ja-JP" b="1" dirty="0">
                <a:latin typeface="メイリオ" panose="020B0604030504040204" pitchFamily="50" charset="-128"/>
              </a:rPr>
              <a:t>Access </a:t>
            </a:r>
            <a:r>
              <a:rPr lang="ja-JP" altLang="en-US" b="1" dirty="0">
                <a:latin typeface="メイリオ" panose="020B0604030504040204" pitchFamily="50" charset="-128"/>
              </a:rPr>
              <a:t>で実行してください</a:t>
            </a:r>
            <a:endParaRPr lang="en-US" altLang="ja-JP" b="1" dirty="0">
              <a:latin typeface="メイリオ" panose="020B0604030504040204" pitchFamily="50" charset="-128"/>
            </a:endParaRPr>
          </a:p>
          <a:p>
            <a:pPr marL="0" indent="0">
              <a:buNone/>
            </a:pPr>
            <a:endParaRPr lang="en-US" altLang="ja-JP" dirty="0">
              <a:latin typeface="メイリオ" panose="020B0604030504040204" pitchFamily="50" charset="-128"/>
            </a:endParaRPr>
          </a:p>
          <a:p>
            <a:pPr marL="0" indent="0">
              <a:buNone/>
            </a:pPr>
            <a:endParaRPr lang="en-US" altLang="ja-JP" dirty="0">
              <a:latin typeface="メイリオ" panose="020B0604030504040204" pitchFamily="50" charset="-128"/>
            </a:endParaRPr>
          </a:p>
          <a:p>
            <a:pPr marL="0" indent="0">
              <a:buNone/>
            </a:pPr>
            <a:endParaRPr lang="en-US" altLang="ja-JP" dirty="0"/>
          </a:p>
        </p:txBody>
      </p:sp>
      <p:sp>
        <p:nvSpPr>
          <p:cNvPr id="7" name="コンテンツ プレースホルダー 2">
            <a:extLst>
              <a:ext uri="{FF2B5EF4-FFF2-40B4-BE49-F238E27FC236}">
                <a16:creationId xmlns:a16="http://schemas.microsoft.com/office/drawing/2014/main" id="{2C698A59-D381-4578-B7B2-723D4296F322}"/>
              </a:ext>
            </a:extLst>
          </p:cNvPr>
          <p:cNvSpPr txBox="1">
            <a:spLocks/>
          </p:cNvSpPr>
          <p:nvPr/>
        </p:nvSpPr>
        <p:spPr>
          <a:xfrm>
            <a:off x="537565" y="3832922"/>
            <a:ext cx="8068870" cy="28036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Segoe UI" panose="020B0502040204020203" pitchFamily="34" charset="0"/>
            </a:endParaRPr>
          </a:p>
        </p:txBody>
      </p:sp>
      <p:sp>
        <p:nvSpPr>
          <p:cNvPr id="3" name="Rectangle 1">
            <a:extLst>
              <a:ext uri="{FF2B5EF4-FFF2-40B4-BE49-F238E27FC236}">
                <a16:creationId xmlns:a16="http://schemas.microsoft.com/office/drawing/2014/main" id="{ADCE3CA2-3420-209E-4E4E-10FB84EB0E02}"/>
              </a:ext>
            </a:extLst>
          </p:cNvPr>
          <p:cNvSpPr>
            <a:spLocks noChangeArrowheads="1"/>
          </p:cNvSpPr>
          <p:nvPr/>
        </p:nvSpPr>
        <p:spPr bwMode="auto">
          <a:xfrm>
            <a:off x="707356" y="2348133"/>
            <a:ext cx="8888283"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altLang="ja-JP" sz="2000" b="1" dirty="0"/>
              <a:t>SELECT </a:t>
            </a:r>
            <a:r>
              <a:rPr lang="ja-JP" altLang="en-US" sz="2000" b="1" dirty="0"/>
              <a:t>学生</a:t>
            </a:r>
            <a:r>
              <a:rPr lang="en-US" altLang="ja-JP" sz="2000" b="1" dirty="0"/>
              <a:t>.</a:t>
            </a:r>
            <a:r>
              <a:rPr lang="ja-JP" altLang="en-US" sz="2000" b="1" dirty="0"/>
              <a:t>名前</a:t>
            </a:r>
            <a:r>
              <a:rPr lang="en-US" altLang="ja-JP" sz="2000" b="1" dirty="0"/>
              <a:t>, </a:t>
            </a:r>
            <a:r>
              <a:rPr lang="ja-JP" altLang="en-US" sz="2000" b="1" dirty="0"/>
              <a:t>学生</a:t>
            </a:r>
            <a:r>
              <a:rPr lang="en-US" altLang="ja-JP" sz="2000" b="1" dirty="0"/>
              <a:t>.</a:t>
            </a:r>
            <a:r>
              <a:rPr lang="ja-JP" altLang="en-US" sz="2000" b="1" dirty="0"/>
              <a:t>専攻</a:t>
            </a:r>
            <a:r>
              <a:rPr lang="en-US" altLang="ja-JP" sz="2000" b="1" dirty="0"/>
              <a:t>, </a:t>
            </a:r>
            <a:r>
              <a:rPr lang="ja-JP" altLang="en-US" sz="2000" b="1" dirty="0"/>
              <a:t>講義</a:t>
            </a:r>
            <a:r>
              <a:rPr lang="en-US" altLang="ja-JP" sz="2000" b="1" dirty="0"/>
              <a:t>.</a:t>
            </a:r>
            <a:r>
              <a:rPr lang="ja-JP" altLang="en-US" sz="2000" b="1" dirty="0"/>
              <a:t>講義名</a:t>
            </a:r>
            <a:r>
              <a:rPr lang="en-US" altLang="ja-JP" sz="2000" b="1" dirty="0"/>
              <a:t>, </a:t>
            </a:r>
            <a:r>
              <a:rPr lang="ja-JP" altLang="en-US" sz="2000" b="1" dirty="0"/>
              <a:t>講義</a:t>
            </a:r>
            <a:r>
              <a:rPr lang="en-US" altLang="ja-JP" sz="2000" b="1" dirty="0"/>
              <a:t>.</a:t>
            </a:r>
            <a:r>
              <a:rPr lang="ja-JP" altLang="en-US" sz="2000" b="1" dirty="0"/>
              <a:t>担当教員</a:t>
            </a:r>
            <a:r>
              <a:rPr lang="en-US" altLang="ja-JP" sz="2000" b="1" dirty="0"/>
              <a:t>, </a:t>
            </a:r>
            <a:r>
              <a:rPr lang="ja-JP" altLang="en-US" sz="2000" b="1" dirty="0"/>
              <a:t>成績</a:t>
            </a:r>
            <a:r>
              <a:rPr lang="en-US" altLang="ja-JP" sz="2000" b="1" dirty="0"/>
              <a:t>.</a:t>
            </a:r>
            <a:r>
              <a:rPr lang="ja-JP" altLang="en-US" sz="2000" b="1" dirty="0"/>
              <a:t>成績</a:t>
            </a:r>
          </a:p>
          <a:p>
            <a:r>
              <a:rPr lang="en-US" altLang="ja-JP" sz="2000" b="1" dirty="0"/>
              <a:t>FROM (</a:t>
            </a:r>
            <a:r>
              <a:rPr lang="ja-JP" altLang="en-US" sz="2000" b="1" dirty="0"/>
              <a:t>講義 </a:t>
            </a:r>
            <a:r>
              <a:rPr lang="en-US" altLang="ja-JP" sz="2000" b="1" dirty="0"/>
              <a:t>INNER JOIN </a:t>
            </a:r>
            <a:r>
              <a:rPr lang="ja-JP" altLang="en-US" sz="2000" b="1" dirty="0"/>
              <a:t>成績 </a:t>
            </a:r>
            <a:r>
              <a:rPr lang="en-US" altLang="ja-JP" sz="2000" b="1" dirty="0"/>
              <a:t>ON </a:t>
            </a:r>
            <a:r>
              <a:rPr lang="ja-JP" altLang="en-US" sz="2000" b="1" dirty="0"/>
              <a:t>講義</a:t>
            </a:r>
            <a:r>
              <a:rPr lang="en-US" altLang="ja-JP" sz="2000" b="1" dirty="0"/>
              <a:t>.</a:t>
            </a:r>
            <a:r>
              <a:rPr lang="ja-JP" altLang="en-US" sz="2000" b="1" dirty="0"/>
              <a:t>講義</a:t>
            </a:r>
            <a:r>
              <a:rPr lang="en-US" altLang="ja-JP" sz="2000" b="1" dirty="0"/>
              <a:t>ID = </a:t>
            </a:r>
            <a:r>
              <a:rPr lang="ja-JP" altLang="en-US" sz="2000" b="1" dirty="0"/>
              <a:t>成績</a:t>
            </a:r>
            <a:r>
              <a:rPr lang="en-US" altLang="ja-JP" sz="2000" b="1" dirty="0"/>
              <a:t>.</a:t>
            </a:r>
            <a:r>
              <a:rPr lang="ja-JP" altLang="en-US" sz="2000" b="1" dirty="0"/>
              <a:t>講義</a:t>
            </a:r>
            <a:r>
              <a:rPr lang="en-US" altLang="ja-JP" sz="2000" b="1" dirty="0"/>
              <a:t>ID)</a:t>
            </a:r>
          </a:p>
          <a:p>
            <a:r>
              <a:rPr lang="en-US" altLang="ja-JP" sz="2000" b="1" dirty="0"/>
              <a:t>INNER JOIN </a:t>
            </a:r>
            <a:r>
              <a:rPr lang="ja-JP" altLang="en-US" sz="2000" b="1" dirty="0"/>
              <a:t>学生 </a:t>
            </a:r>
            <a:r>
              <a:rPr lang="en-US" altLang="ja-JP" sz="2000" b="1" dirty="0"/>
              <a:t>ON </a:t>
            </a:r>
            <a:r>
              <a:rPr lang="ja-JP" altLang="en-US" sz="2000" b="1" dirty="0"/>
              <a:t>成績</a:t>
            </a:r>
            <a:r>
              <a:rPr lang="en-US" altLang="ja-JP" sz="2000" b="1" dirty="0"/>
              <a:t>.</a:t>
            </a:r>
            <a:r>
              <a:rPr lang="ja-JP" altLang="en-US" sz="2000" b="1" dirty="0"/>
              <a:t>学生</a:t>
            </a:r>
            <a:r>
              <a:rPr lang="en-US" altLang="ja-JP" sz="2000" b="1" dirty="0"/>
              <a:t>ID = </a:t>
            </a:r>
            <a:r>
              <a:rPr lang="ja-JP" altLang="en-US" sz="2000" b="1" dirty="0"/>
              <a:t>学生</a:t>
            </a:r>
            <a:r>
              <a:rPr lang="en-US" altLang="ja-JP" sz="2000" b="1" dirty="0"/>
              <a:t>.</a:t>
            </a:r>
            <a:r>
              <a:rPr lang="ja-JP" altLang="en-US" sz="2000" b="1" dirty="0"/>
              <a:t>学生</a:t>
            </a:r>
            <a:r>
              <a:rPr lang="en-US" altLang="ja-JP" sz="2000" b="1" dirty="0"/>
              <a:t>ID;</a:t>
            </a:r>
          </a:p>
          <a:p>
            <a:endParaRPr lang="en-US" altLang="ja-JP" sz="2000" b="1" dirty="0"/>
          </a:p>
          <a:p>
            <a:endParaRPr lang="en-US" altLang="ja-JP" sz="2000" b="1" dirty="0"/>
          </a:p>
          <a:p>
            <a:endParaRPr lang="en-US" altLang="ja-JP" sz="2000" b="1" dirty="0"/>
          </a:p>
          <a:p>
            <a:endParaRPr lang="en-US" altLang="ja-JP" sz="2000" b="1" dirty="0"/>
          </a:p>
          <a:p>
            <a:endParaRPr lang="en-US" altLang="ja-JP" sz="2000" b="1" dirty="0"/>
          </a:p>
        </p:txBody>
      </p:sp>
      <p:pic>
        <p:nvPicPr>
          <p:cNvPr id="15" name="図 14">
            <a:extLst>
              <a:ext uri="{FF2B5EF4-FFF2-40B4-BE49-F238E27FC236}">
                <a16:creationId xmlns:a16="http://schemas.microsoft.com/office/drawing/2014/main" id="{5231BB1D-85FD-241B-92D6-6A2F3E9A585F}"/>
              </a:ext>
            </a:extLst>
          </p:cNvPr>
          <p:cNvPicPr>
            <a:picLocks noChangeAspect="1"/>
          </p:cNvPicPr>
          <p:nvPr/>
        </p:nvPicPr>
        <p:blipFill>
          <a:blip r:embed="rId2"/>
          <a:stretch>
            <a:fillRect/>
          </a:stretch>
        </p:blipFill>
        <p:spPr>
          <a:xfrm>
            <a:off x="790458" y="3402434"/>
            <a:ext cx="7185142" cy="1502348"/>
          </a:xfrm>
          <a:prstGeom prst="rect">
            <a:avLst/>
          </a:prstGeom>
        </p:spPr>
      </p:pic>
      <p:sp>
        <p:nvSpPr>
          <p:cNvPr id="16" name="テキスト ボックス 15">
            <a:extLst>
              <a:ext uri="{FF2B5EF4-FFF2-40B4-BE49-F238E27FC236}">
                <a16:creationId xmlns:a16="http://schemas.microsoft.com/office/drawing/2014/main" id="{4AB3E63C-F8D2-4922-0569-D8CAF77E750E}"/>
              </a:ext>
            </a:extLst>
          </p:cNvPr>
          <p:cNvSpPr txBox="1"/>
          <p:nvPr/>
        </p:nvSpPr>
        <p:spPr>
          <a:xfrm>
            <a:off x="0" y="5443796"/>
            <a:ext cx="9405139" cy="1477328"/>
          </a:xfrm>
          <a:prstGeom prst="rect">
            <a:avLst/>
          </a:prstGeom>
          <a:noFill/>
        </p:spPr>
        <p:txBody>
          <a:bodyPr wrap="none" rtlCol="0">
            <a:spAutoFit/>
          </a:bodyPr>
          <a:lstStyle/>
          <a:p>
            <a:r>
              <a:rPr kumimoji="1" lang="en-US" altLang="ja-JP" dirty="0"/>
              <a:t>※ Access </a:t>
            </a:r>
            <a:r>
              <a:rPr kumimoji="1" lang="ja-JP" altLang="en-US" dirty="0"/>
              <a:t>は機能限定されています。</a:t>
            </a:r>
            <a:r>
              <a:rPr kumimoji="1" lang="en-US" altLang="ja-JP" dirty="0"/>
              <a:t>SQL </a:t>
            </a:r>
            <a:r>
              <a:rPr kumimoji="1" lang="ja-JP" altLang="en-US" dirty="0"/>
              <a:t>の世界標準ではもっと簡単な書き方があります。</a:t>
            </a:r>
            <a:endParaRPr kumimoji="1" lang="en-US" altLang="ja-JP" dirty="0"/>
          </a:p>
          <a:p>
            <a:r>
              <a:rPr kumimoji="1" lang="en-US" altLang="ja-JP" dirty="0"/>
              <a:t>SELECT </a:t>
            </a:r>
            <a:r>
              <a:rPr kumimoji="1" lang="ja-JP" altLang="en-US" dirty="0"/>
              <a:t>学生</a:t>
            </a:r>
            <a:r>
              <a:rPr kumimoji="1" lang="en-US" altLang="ja-JP" dirty="0"/>
              <a:t>.</a:t>
            </a:r>
            <a:r>
              <a:rPr kumimoji="1" lang="ja-JP" altLang="en-US" dirty="0"/>
              <a:t>名前</a:t>
            </a:r>
            <a:r>
              <a:rPr kumimoji="1" lang="en-US" altLang="ja-JP" dirty="0"/>
              <a:t>, </a:t>
            </a:r>
            <a:r>
              <a:rPr kumimoji="1" lang="ja-JP" altLang="en-US" dirty="0"/>
              <a:t>学生</a:t>
            </a:r>
            <a:r>
              <a:rPr kumimoji="1" lang="en-US" altLang="ja-JP" dirty="0"/>
              <a:t>.</a:t>
            </a:r>
            <a:r>
              <a:rPr kumimoji="1" lang="ja-JP" altLang="en-US" dirty="0"/>
              <a:t>専攻</a:t>
            </a:r>
            <a:r>
              <a:rPr kumimoji="1" lang="en-US" altLang="ja-JP" dirty="0"/>
              <a:t>, </a:t>
            </a:r>
            <a:r>
              <a:rPr kumimoji="1" lang="ja-JP" altLang="en-US" dirty="0"/>
              <a:t>講義</a:t>
            </a:r>
            <a:r>
              <a:rPr kumimoji="1" lang="en-US" altLang="ja-JP" dirty="0"/>
              <a:t>.</a:t>
            </a:r>
            <a:r>
              <a:rPr kumimoji="1" lang="ja-JP" altLang="en-US" dirty="0"/>
              <a:t>講義名</a:t>
            </a:r>
            <a:r>
              <a:rPr kumimoji="1" lang="en-US" altLang="ja-JP" dirty="0"/>
              <a:t>, </a:t>
            </a:r>
            <a:r>
              <a:rPr kumimoji="1" lang="ja-JP" altLang="en-US" dirty="0"/>
              <a:t>講義</a:t>
            </a:r>
            <a:r>
              <a:rPr kumimoji="1" lang="en-US" altLang="ja-JP" dirty="0"/>
              <a:t>.</a:t>
            </a:r>
            <a:r>
              <a:rPr kumimoji="1" lang="ja-JP" altLang="en-US" dirty="0"/>
              <a:t>担当教員</a:t>
            </a:r>
            <a:r>
              <a:rPr kumimoji="1" lang="en-US" altLang="ja-JP" dirty="0"/>
              <a:t>, </a:t>
            </a:r>
            <a:r>
              <a:rPr kumimoji="1" lang="ja-JP" altLang="en-US" dirty="0"/>
              <a:t>成績</a:t>
            </a:r>
            <a:r>
              <a:rPr kumimoji="1" lang="en-US" altLang="ja-JP" dirty="0"/>
              <a:t>.</a:t>
            </a:r>
            <a:r>
              <a:rPr kumimoji="1" lang="ja-JP" altLang="en-US" dirty="0"/>
              <a:t>成績</a:t>
            </a:r>
          </a:p>
          <a:p>
            <a:r>
              <a:rPr kumimoji="1" lang="en-US" altLang="ja-JP" dirty="0"/>
              <a:t>FROM </a:t>
            </a:r>
            <a:r>
              <a:rPr kumimoji="1" lang="ja-JP" altLang="en-US" dirty="0"/>
              <a:t>講義</a:t>
            </a:r>
          </a:p>
          <a:p>
            <a:r>
              <a:rPr kumimoji="1" lang="en-US" altLang="ja-JP" dirty="0"/>
              <a:t>INNER JOIN </a:t>
            </a:r>
            <a:r>
              <a:rPr kumimoji="1" lang="ja-JP" altLang="en-US" dirty="0"/>
              <a:t>成績 </a:t>
            </a:r>
            <a:r>
              <a:rPr kumimoji="1" lang="en-US" altLang="ja-JP" dirty="0"/>
              <a:t>ON </a:t>
            </a:r>
            <a:r>
              <a:rPr kumimoji="1" lang="ja-JP" altLang="en-US" dirty="0"/>
              <a:t>講義</a:t>
            </a:r>
            <a:r>
              <a:rPr kumimoji="1" lang="en-US" altLang="ja-JP" dirty="0"/>
              <a:t>.</a:t>
            </a:r>
            <a:r>
              <a:rPr kumimoji="1" lang="ja-JP" altLang="en-US" dirty="0"/>
              <a:t>講義</a:t>
            </a:r>
            <a:r>
              <a:rPr kumimoji="1" lang="en-US" altLang="ja-JP" dirty="0"/>
              <a:t>ID = </a:t>
            </a:r>
            <a:r>
              <a:rPr kumimoji="1" lang="ja-JP" altLang="en-US" dirty="0"/>
              <a:t>成績</a:t>
            </a:r>
            <a:r>
              <a:rPr kumimoji="1" lang="en-US" altLang="ja-JP" dirty="0"/>
              <a:t>.</a:t>
            </a:r>
            <a:r>
              <a:rPr kumimoji="1" lang="ja-JP" altLang="en-US" dirty="0"/>
              <a:t>講義</a:t>
            </a:r>
            <a:r>
              <a:rPr kumimoji="1" lang="en-US" altLang="ja-JP" dirty="0"/>
              <a:t>ID</a:t>
            </a:r>
          </a:p>
          <a:p>
            <a:r>
              <a:rPr kumimoji="1" lang="en-US" altLang="ja-JP" dirty="0"/>
              <a:t>INNER JOIN </a:t>
            </a:r>
            <a:r>
              <a:rPr kumimoji="1" lang="ja-JP" altLang="en-US" dirty="0"/>
              <a:t>学生 </a:t>
            </a:r>
            <a:r>
              <a:rPr kumimoji="1" lang="en-US" altLang="ja-JP" dirty="0"/>
              <a:t>ON </a:t>
            </a:r>
            <a:r>
              <a:rPr kumimoji="1" lang="ja-JP" altLang="en-US" dirty="0"/>
              <a:t>成績</a:t>
            </a:r>
            <a:r>
              <a:rPr kumimoji="1" lang="en-US" altLang="ja-JP" dirty="0"/>
              <a:t>.</a:t>
            </a:r>
            <a:r>
              <a:rPr kumimoji="1" lang="ja-JP" altLang="en-US" dirty="0"/>
              <a:t>学生</a:t>
            </a:r>
            <a:r>
              <a:rPr kumimoji="1" lang="en-US" altLang="ja-JP" dirty="0"/>
              <a:t>ID = </a:t>
            </a:r>
            <a:r>
              <a:rPr kumimoji="1" lang="ja-JP" altLang="en-US" dirty="0"/>
              <a:t>学生</a:t>
            </a:r>
            <a:r>
              <a:rPr kumimoji="1" lang="en-US" altLang="ja-JP" dirty="0"/>
              <a:t>.</a:t>
            </a:r>
            <a:r>
              <a:rPr kumimoji="1" lang="ja-JP" altLang="en-US" dirty="0"/>
              <a:t>学生</a:t>
            </a:r>
            <a:r>
              <a:rPr kumimoji="1" lang="en-US" altLang="ja-JP" dirty="0"/>
              <a:t>ID;</a:t>
            </a:r>
            <a:endParaRPr kumimoji="1" lang="ja-JP" altLang="en-US" dirty="0"/>
          </a:p>
        </p:txBody>
      </p:sp>
    </p:spTree>
    <p:extLst>
      <p:ext uri="{BB962C8B-B14F-4D97-AF65-F5344CB8AC3E}">
        <p14:creationId xmlns:p14="http://schemas.microsoft.com/office/powerpoint/2010/main" val="3419781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27333B5-293E-444F-8F81-5A9131311D7B}"/>
              </a:ext>
            </a:extLst>
          </p:cNvPr>
          <p:cNvSpPr>
            <a:spLocks noGrp="1"/>
          </p:cNvSpPr>
          <p:nvPr>
            <p:ph idx="1"/>
          </p:nvPr>
        </p:nvSpPr>
        <p:spPr>
          <a:xfrm>
            <a:off x="321845" y="136524"/>
            <a:ext cx="8461208" cy="6042895"/>
          </a:xfrm>
        </p:spPr>
        <p:txBody>
          <a:bodyPr/>
          <a:lstStyle/>
          <a:p>
            <a:pPr marL="0" indent="0">
              <a:buNone/>
            </a:pPr>
            <a:r>
              <a:rPr kumimoji="1" lang="ja-JP" altLang="en-US" dirty="0"/>
              <a:t>自習３．</a:t>
            </a:r>
            <a:r>
              <a:rPr kumimoji="1" lang="en-US" altLang="ja-JP" dirty="0"/>
              <a:t>Access </a:t>
            </a:r>
            <a:r>
              <a:rPr kumimoji="1" lang="ja-JP" altLang="en-US" dirty="0"/>
              <a:t>のリレーションシップウインドウの機能</a:t>
            </a:r>
            <a:endParaRPr kumimoji="1" lang="en-US" altLang="ja-JP" dirty="0"/>
          </a:p>
          <a:p>
            <a:pPr marL="0" indent="0">
              <a:buNone/>
            </a:pPr>
            <a:endParaRPr lang="en-US" altLang="ja-JP" dirty="0"/>
          </a:p>
          <a:p>
            <a:pPr marL="0" indent="0">
              <a:buNone/>
            </a:pPr>
            <a:r>
              <a:rPr kumimoji="1" lang="ja-JP" altLang="en-US" dirty="0"/>
              <a:t>次の手順で、リレーションシップウインドウを開き、テーブル間の関連が視覚的に表示されることを確認</a:t>
            </a:r>
            <a:endParaRPr kumimoji="1" lang="en-US" altLang="ja-JP" dirty="0"/>
          </a:p>
          <a:p>
            <a:pPr marL="0" indent="0">
              <a:buNone/>
            </a:pPr>
            <a:r>
              <a:rPr kumimoji="1" lang="ja-JP" altLang="en-US" dirty="0"/>
              <a:t>１．</a:t>
            </a:r>
            <a:r>
              <a:rPr lang="ja-JP" altLang="en-US" b="1" dirty="0"/>
              <a:t>メニューバー</a:t>
            </a:r>
            <a:r>
              <a:rPr lang="ja-JP" altLang="en-US" dirty="0"/>
              <a:t>で「</a:t>
            </a:r>
            <a:r>
              <a:rPr lang="ja-JP" altLang="en-US" b="1" dirty="0"/>
              <a:t>データベースツール</a:t>
            </a:r>
            <a:r>
              <a:rPr lang="ja-JP" altLang="en-US" dirty="0"/>
              <a:t>」を選択</a:t>
            </a:r>
            <a:endParaRPr lang="en-US" altLang="ja-JP" dirty="0"/>
          </a:p>
          <a:p>
            <a:pPr marL="0" indent="0">
              <a:buNone/>
            </a:pPr>
            <a:r>
              <a:rPr lang="ja-JP" altLang="en-US" dirty="0"/>
              <a:t>２．「</a:t>
            </a:r>
            <a:r>
              <a:rPr lang="ja-JP" altLang="en-US" b="1" dirty="0"/>
              <a:t>リレーションシップ</a:t>
            </a:r>
            <a:r>
              <a:rPr lang="ja-JP" altLang="en-US" dirty="0"/>
              <a:t>」をクリック</a:t>
            </a:r>
            <a:endParaRPr kumimoji="1" lang="ja-JP" altLang="en-US" dirty="0"/>
          </a:p>
        </p:txBody>
      </p:sp>
      <p:sp>
        <p:nvSpPr>
          <p:cNvPr id="4" name="スライド番号プレースホルダー 3">
            <a:extLst>
              <a:ext uri="{FF2B5EF4-FFF2-40B4-BE49-F238E27FC236}">
                <a16:creationId xmlns:a16="http://schemas.microsoft.com/office/drawing/2014/main" id="{41FBA6A4-FA7F-5C66-B7E3-E7E5F7665323}"/>
              </a:ext>
            </a:extLst>
          </p:cNvPr>
          <p:cNvSpPr>
            <a:spLocks noGrp="1"/>
          </p:cNvSpPr>
          <p:nvPr>
            <p:ph type="sldNum" sz="quarter" idx="12"/>
          </p:nvPr>
        </p:nvSpPr>
        <p:spPr/>
        <p:txBody>
          <a:bodyPr/>
          <a:lstStyle/>
          <a:p>
            <a:fld id="{E205D82C-95A1-431E-8E38-AA614A14CDCF}" type="slidenum">
              <a:rPr kumimoji="1" lang="ja-JP" altLang="en-US" smtClean="0"/>
              <a:t>41</a:t>
            </a:fld>
            <a:endParaRPr kumimoji="1" lang="ja-JP" altLang="en-US"/>
          </a:p>
        </p:txBody>
      </p:sp>
      <p:pic>
        <p:nvPicPr>
          <p:cNvPr id="6" name="図 5">
            <a:extLst>
              <a:ext uri="{FF2B5EF4-FFF2-40B4-BE49-F238E27FC236}">
                <a16:creationId xmlns:a16="http://schemas.microsoft.com/office/drawing/2014/main" id="{5A7A9E4C-5BE9-026F-4777-6844387828DF}"/>
              </a:ext>
            </a:extLst>
          </p:cNvPr>
          <p:cNvPicPr>
            <a:picLocks noChangeAspect="1"/>
          </p:cNvPicPr>
          <p:nvPr/>
        </p:nvPicPr>
        <p:blipFill>
          <a:blip r:embed="rId2"/>
          <a:stretch>
            <a:fillRect/>
          </a:stretch>
        </p:blipFill>
        <p:spPr>
          <a:xfrm>
            <a:off x="876214" y="3801985"/>
            <a:ext cx="3340272" cy="3000529"/>
          </a:xfrm>
          <a:prstGeom prst="rect">
            <a:avLst/>
          </a:prstGeom>
        </p:spPr>
      </p:pic>
      <p:sp>
        <p:nvSpPr>
          <p:cNvPr id="7" name="テキスト ボックス 6">
            <a:extLst>
              <a:ext uri="{FF2B5EF4-FFF2-40B4-BE49-F238E27FC236}">
                <a16:creationId xmlns:a16="http://schemas.microsoft.com/office/drawing/2014/main" id="{425F6FC4-F165-AA2F-6A3F-E284C4CDB0FB}"/>
              </a:ext>
            </a:extLst>
          </p:cNvPr>
          <p:cNvSpPr txBox="1"/>
          <p:nvPr/>
        </p:nvSpPr>
        <p:spPr>
          <a:xfrm>
            <a:off x="4371989" y="4013200"/>
            <a:ext cx="4570482" cy="2308324"/>
          </a:xfrm>
          <a:prstGeom prst="rect">
            <a:avLst/>
          </a:prstGeom>
          <a:noFill/>
        </p:spPr>
        <p:txBody>
          <a:bodyPr wrap="none" rtlCol="0">
            <a:spAutoFit/>
          </a:bodyPr>
          <a:lstStyle/>
          <a:p>
            <a:r>
              <a:rPr kumimoji="1" lang="ja-JP" altLang="en-US" dirty="0"/>
              <a:t>テーブル名と属性</a:t>
            </a:r>
            <a:endParaRPr kumimoji="1" lang="en-US" altLang="ja-JP" dirty="0"/>
          </a:p>
          <a:p>
            <a:r>
              <a:rPr kumimoji="1" lang="ja-JP" altLang="en-US" dirty="0"/>
              <a:t>　四角の中に表示</a:t>
            </a:r>
            <a:endParaRPr kumimoji="1" lang="en-US" altLang="ja-JP" dirty="0"/>
          </a:p>
          <a:p>
            <a:endParaRPr kumimoji="1" lang="en-US" altLang="ja-JP" dirty="0"/>
          </a:p>
          <a:p>
            <a:r>
              <a:rPr kumimoji="1" lang="ja-JP" altLang="en-US" dirty="0"/>
              <a:t>主キー：</a:t>
            </a:r>
            <a:endParaRPr kumimoji="1" lang="en-US" altLang="ja-JP" dirty="0"/>
          </a:p>
          <a:p>
            <a:r>
              <a:rPr kumimoji="1" lang="ja-JP" altLang="en-US" dirty="0"/>
              <a:t>　鍵マークで表示</a:t>
            </a:r>
            <a:endParaRPr kumimoji="1" lang="en-US" altLang="ja-JP" dirty="0"/>
          </a:p>
          <a:p>
            <a:endParaRPr kumimoji="1" lang="en-US" altLang="ja-JP" dirty="0"/>
          </a:p>
          <a:p>
            <a:r>
              <a:rPr kumimoji="1" lang="ja-JP" altLang="en-US" dirty="0"/>
              <a:t>外部キーが参照する別のテーブルの主キー</a:t>
            </a:r>
            <a:endParaRPr kumimoji="1" lang="en-US" altLang="ja-JP" dirty="0"/>
          </a:p>
          <a:p>
            <a:r>
              <a:rPr kumimoji="1" lang="ja-JP" altLang="en-US" dirty="0"/>
              <a:t>　テーブル間の線</a:t>
            </a:r>
          </a:p>
        </p:txBody>
      </p:sp>
    </p:spTree>
    <p:extLst>
      <p:ext uri="{BB962C8B-B14F-4D97-AF65-F5344CB8AC3E}">
        <p14:creationId xmlns:p14="http://schemas.microsoft.com/office/powerpoint/2010/main" val="39986627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6A046D-DF4C-16A3-4FCF-90F71ADBB0D7}"/>
              </a:ext>
            </a:extLst>
          </p:cNvPr>
          <p:cNvSpPr>
            <a:spLocks noGrp="1"/>
          </p:cNvSpPr>
          <p:nvPr>
            <p:ph type="title"/>
          </p:nvPr>
        </p:nvSpPr>
        <p:spPr/>
        <p:txBody>
          <a:bodyPr>
            <a:normAutofit fontScale="90000"/>
          </a:bodyPr>
          <a:lstStyle/>
          <a:p>
            <a:r>
              <a:rPr kumimoji="1" lang="ja-JP" altLang="en-US" dirty="0"/>
              <a:t>全体まとめ</a:t>
            </a:r>
          </a:p>
        </p:txBody>
      </p:sp>
      <p:sp>
        <p:nvSpPr>
          <p:cNvPr id="3" name="コンテンツ プレースホルダー 2">
            <a:extLst>
              <a:ext uri="{FF2B5EF4-FFF2-40B4-BE49-F238E27FC236}">
                <a16:creationId xmlns:a16="http://schemas.microsoft.com/office/drawing/2014/main" id="{0ABD1330-3450-C97F-2E08-D415AE84D805}"/>
              </a:ext>
            </a:extLst>
          </p:cNvPr>
          <p:cNvSpPr>
            <a:spLocks noGrp="1"/>
          </p:cNvSpPr>
          <p:nvPr>
            <p:ph idx="1"/>
          </p:nvPr>
        </p:nvSpPr>
        <p:spPr/>
        <p:txBody>
          <a:bodyPr>
            <a:normAutofit lnSpcReduction="10000"/>
          </a:bodyPr>
          <a:lstStyle/>
          <a:p>
            <a:r>
              <a:rPr kumimoji="1" lang="ja-JP" altLang="en-US" sz="2400" b="1" dirty="0"/>
              <a:t>リレーショナルデータベースの仕組み</a:t>
            </a:r>
            <a:endParaRPr lang="en-US" altLang="ja-JP" sz="2400" b="1" dirty="0"/>
          </a:p>
          <a:p>
            <a:pPr marL="0" indent="0">
              <a:buNone/>
            </a:pPr>
            <a:r>
              <a:rPr kumimoji="1" lang="ja-JP" altLang="en-US" sz="2400" dirty="0"/>
              <a:t>データはテーブルと呼ばれる表形式で保存され、テーブル間は関連で結ばれる。</a:t>
            </a:r>
          </a:p>
          <a:p>
            <a:r>
              <a:rPr kumimoji="1" lang="ja-JP" altLang="en-US" sz="2400" b="1" dirty="0"/>
              <a:t>主キー </a:t>
            </a:r>
            <a:r>
              <a:rPr kumimoji="1" lang="en-US" altLang="ja-JP" sz="2400" b="1" dirty="0"/>
              <a:t>(PRIMARY KEY)</a:t>
            </a:r>
          </a:p>
          <a:p>
            <a:pPr marL="0" indent="0">
              <a:buNone/>
            </a:pPr>
            <a:r>
              <a:rPr kumimoji="1" lang="ja-JP" altLang="en-US" sz="2400" dirty="0"/>
              <a:t>テーブル内の各行を一意に識別するためのキー。例えば、商品テーブルでは各商品に一意の</a:t>
            </a:r>
            <a:r>
              <a:rPr kumimoji="1" lang="en-US" altLang="ja-JP" sz="2400" dirty="0"/>
              <a:t>ID</a:t>
            </a:r>
            <a:r>
              <a:rPr kumimoji="1" lang="ja-JP" altLang="en-US" sz="2400" dirty="0"/>
              <a:t>が割り当てられる。</a:t>
            </a:r>
          </a:p>
          <a:p>
            <a:r>
              <a:rPr kumimoji="1" lang="ja-JP" altLang="en-US" sz="2400" b="1" dirty="0"/>
              <a:t>外部キー </a:t>
            </a:r>
            <a:r>
              <a:rPr kumimoji="1" lang="en-US" altLang="ja-JP" sz="2400" b="1" dirty="0"/>
              <a:t>(FOREIGN KEY)</a:t>
            </a:r>
          </a:p>
          <a:p>
            <a:pPr marL="0" indent="0">
              <a:buNone/>
            </a:pPr>
            <a:r>
              <a:rPr kumimoji="1" lang="ja-JP" altLang="en-US" sz="2400" dirty="0"/>
              <a:t>他のテーブルの主キーを参照する。例えば、購入テーブルの「商品</a:t>
            </a:r>
            <a:r>
              <a:rPr kumimoji="1" lang="en-US" altLang="ja-JP" sz="2400" dirty="0"/>
              <a:t>ID</a:t>
            </a:r>
            <a:r>
              <a:rPr kumimoji="1" lang="ja-JP" altLang="en-US" sz="2400" dirty="0"/>
              <a:t>」は商品テーブルの主キー「</a:t>
            </a:r>
            <a:r>
              <a:rPr kumimoji="1" lang="en-US" altLang="ja-JP" sz="2400" dirty="0"/>
              <a:t>ID</a:t>
            </a:r>
            <a:r>
              <a:rPr kumimoji="1" lang="ja-JP" altLang="en-US" sz="2400" dirty="0"/>
              <a:t>」を参照する。</a:t>
            </a:r>
          </a:p>
          <a:p>
            <a:r>
              <a:rPr kumimoji="1" lang="ja-JP" altLang="en-US" sz="2400" b="1" dirty="0"/>
              <a:t>データベース設計のプロセス</a:t>
            </a:r>
            <a:endParaRPr lang="en-US" altLang="ja-JP" sz="2400" b="1" dirty="0"/>
          </a:p>
          <a:p>
            <a:pPr marL="0" indent="0">
              <a:buNone/>
            </a:pPr>
            <a:r>
              <a:rPr kumimoji="1" lang="ja-JP" altLang="en-US" sz="2400" dirty="0"/>
              <a:t>テーブル名の決定、属性の設定、データ型の選択、制約の設定、索引の作成、テーブル間の関係性の設定などが含まれる。</a:t>
            </a:r>
          </a:p>
        </p:txBody>
      </p:sp>
      <p:sp>
        <p:nvSpPr>
          <p:cNvPr id="4" name="スライド番号プレースホルダー 3">
            <a:extLst>
              <a:ext uri="{FF2B5EF4-FFF2-40B4-BE49-F238E27FC236}">
                <a16:creationId xmlns:a16="http://schemas.microsoft.com/office/drawing/2014/main" id="{D2BDE20A-9B8F-38B4-C162-5C4F023E9111}"/>
              </a:ext>
            </a:extLst>
          </p:cNvPr>
          <p:cNvSpPr>
            <a:spLocks noGrp="1"/>
          </p:cNvSpPr>
          <p:nvPr>
            <p:ph type="sldNum" sz="quarter" idx="12"/>
          </p:nvPr>
        </p:nvSpPr>
        <p:spPr/>
        <p:txBody>
          <a:bodyPr/>
          <a:lstStyle/>
          <a:p>
            <a:fld id="{E205D82C-95A1-431E-8E38-AA614A14CDCF}" type="slidenum">
              <a:rPr kumimoji="1" lang="ja-JP" altLang="en-US" smtClean="0"/>
              <a:t>42</a:t>
            </a:fld>
            <a:endParaRPr kumimoji="1" lang="ja-JP" altLang="en-US"/>
          </a:p>
        </p:txBody>
      </p:sp>
    </p:spTree>
    <p:extLst>
      <p:ext uri="{BB962C8B-B14F-4D97-AF65-F5344CB8AC3E}">
        <p14:creationId xmlns:p14="http://schemas.microsoft.com/office/powerpoint/2010/main" val="3635594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0" y="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238269" y="800099"/>
            <a:ext cx="6355868" cy="5283201"/>
          </a:xfrm>
        </p:spPr>
        <p:txBody>
          <a:bodyPr>
            <a:noAutofit/>
          </a:bodyPr>
          <a:lstStyle/>
          <a:p>
            <a:pPr marL="0" indent="0">
              <a:buNone/>
            </a:pPr>
            <a:r>
              <a:rPr lang="ja-JP" altLang="en-US" sz="2400" b="1" dirty="0">
                <a:solidFill>
                  <a:srgbClr val="374151"/>
                </a:solidFill>
                <a:latin typeface="Söhne"/>
              </a:rPr>
              <a:t>① </a:t>
            </a:r>
            <a:r>
              <a:rPr lang="en-US" altLang="ja-JP" sz="2400" b="1" dirty="0">
                <a:solidFill>
                  <a:srgbClr val="374151"/>
                </a:solidFill>
                <a:latin typeface="Söhne"/>
              </a:rPr>
              <a:t>SQL</a:t>
            </a:r>
            <a:r>
              <a:rPr lang="ja-JP" altLang="en-US" sz="2400" b="1" dirty="0">
                <a:solidFill>
                  <a:srgbClr val="374151"/>
                </a:solidFill>
                <a:latin typeface="Söhne"/>
              </a:rPr>
              <a:t>スキルの向上</a:t>
            </a:r>
            <a:endParaRPr lang="en-US" altLang="ja-JP" sz="2400" b="1" dirty="0">
              <a:solidFill>
                <a:srgbClr val="374151"/>
              </a:solidFill>
              <a:latin typeface="Söhne"/>
            </a:endParaRPr>
          </a:p>
          <a:p>
            <a:pPr marL="0" indent="0">
              <a:buNone/>
            </a:pPr>
            <a:r>
              <a:rPr lang="ja-JP" altLang="en-US" sz="1800" dirty="0"/>
              <a:t>データベース設計の学習は、</a:t>
            </a:r>
            <a:r>
              <a:rPr lang="en-US" altLang="ja-JP" sz="1800" dirty="0"/>
              <a:t>SQL</a:t>
            </a:r>
            <a:r>
              <a:rPr lang="ja-JP" altLang="en-US" sz="1800" dirty="0"/>
              <a:t>スキルの向上に貢献します。主キーと外部キーの設定、テーブルの作成、データの追加、問い合わせ（クエリ）などを反復練習することで、</a:t>
            </a:r>
            <a:r>
              <a:rPr lang="en-US" altLang="ja-JP" sz="1800" dirty="0"/>
              <a:t>SQL</a:t>
            </a:r>
            <a:r>
              <a:rPr lang="ja-JP" altLang="en-US" sz="1800" dirty="0"/>
              <a:t>の基本的な文法と構造を深く理解することができます。このスキルは、データベース管理やデータ分析の分野で重要です。</a:t>
            </a:r>
            <a:endParaRPr lang="en-US" altLang="ja-JP" sz="1800" b="1" dirty="0">
              <a:solidFill>
                <a:srgbClr val="374151"/>
              </a:solidFill>
              <a:latin typeface="Söhne"/>
            </a:endParaRPr>
          </a:p>
          <a:p>
            <a:pPr marL="0" indent="0">
              <a:buNone/>
            </a:pPr>
            <a:r>
              <a:rPr lang="ja-JP" altLang="en-US" sz="2400" b="1" dirty="0">
                <a:solidFill>
                  <a:srgbClr val="374151"/>
                </a:solidFill>
                <a:latin typeface="Söhne"/>
              </a:rPr>
              <a:t>② データベース運用スキル</a:t>
            </a:r>
            <a:endParaRPr lang="en-US" altLang="ja-JP" sz="2400" b="1" dirty="0">
              <a:solidFill>
                <a:srgbClr val="374151"/>
              </a:solidFill>
              <a:latin typeface="Söhne"/>
            </a:endParaRPr>
          </a:p>
          <a:p>
            <a:pPr marL="0" indent="0">
              <a:buNone/>
            </a:pPr>
            <a:r>
              <a:rPr lang="ja-JP" altLang="en-US" sz="1600" dirty="0"/>
              <a:t>データベース設計の学習は、データベース運用スキルにつながります。テーブル間の関係性の理解、データの整合性の維持などを理解することにより、データベースの設計から実装、メンテナンスに至るまでの全プロセスに関わる運用スキルを身につけることができます。</a:t>
            </a:r>
            <a:endParaRPr lang="en-US" altLang="ja-JP" sz="2400" b="1" dirty="0">
              <a:solidFill>
                <a:srgbClr val="374151"/>
              </a:solidFill>
              <a:latin typeface="Söhne"/>
            </a:endParaRPr>
          </a:p>
          <a:p>
            <a:pPr marL="0" indent="0">
              <a:buNone/>
            </a:pPr>
            <a:r>
              <a:rPr lang="ja-JP" altLang="en-US" sz="2400" b="1" dirty="0">
                <a:solidFill>
                  <a:srgbClr val="374151"/>
                </a:solidFill>
                <a:latin typeface="Söhne"/>
              </a:rPr>
              <a:t>③ 問題解決能力と論理的思考力</a:t>
            </a:r>
            <a:endParaRPr lang="en-US" altLang="ja-JP" sz="2400" b="1" dirty="0">
              <a:solidFill>
                <a:srgbClr val="374151"/>
              </a:solidFill>
              <a:latin typeface="Söhne"/>
            </a:endParaRPr>
          </a:p>
          <a:p>
            <a:pPr marL="0" indent="0">
              <a:buNone/>
            </a:pPr>
            <a:r>
              <a:rPr lang="ja-JP" altLang="en-US" sz="1800" dirty="0">
                <a:solidFill>
                  <a:srgbClr val="374151"/>
                </a:solidFill>
                <a:latin typeface="Söhne"/>
              </a:rPr>
              <a:t>データベースの設計プロセスでは、複数の要素を考慮し、最適な構造を決定する必要があります。このプロセスは、問題に対する解決策を考え、論理的に推論する能力に深くかかわります。</a:t>
            </a:r>
            <a:endParaRPr lang="en-US" altLang="ja-JP" sz="1800" dirty="0">
              <a:solidFill>
                <a:srgbClr val="374151"/>
              </a:solidFill>
              <a:latin typeface="Söhne"/>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499480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630257-0A9A-7B17-3B1A-D49FBDAA4B18}"/>
              </a:ext>
            </a:extLst>
          </p:cNvPr>
          <p:cNvSpPr>
            <a:spLocks noGrp="1"/>
          </p:cNvSpPr>
          <p:nvPr>
            <p:ph type="title"/>
          </p:nvPr>
        </p:nvSpPr>
        <p:spPr/>
        <p:txBody>
          <a:bodyPr>
            <a:normAutofit fontScale="90000"/>
          </a:bodyPr>
          <a:lstStyle/>
          <a:p>
            <a:r>
              <a:rPr lang="ja-JP" altLang="en-US" dirty="0"/>
              <a:t>商品テーブルと購入テーブル</a:t>
            </a:r>
            <a:endParaRPr kumimoji="1" lang="ja-JP" altLang="en-US" dirty="0"/>
          </a:p>
        </p:txBody>
      </p:sp>
      <p:sp>
        <p:nvSpPr>
          <p:cNvPr id="4" name="スライド番号プレースホルダー 3">
            <a:extLst>
              <a:ext uri="{FF2B5EF4-FFF2-40B4-BE49-F238E27FC236}">
                <a16:creationId xmlns:a16="http://schemas.microsoft.com/office/drawing/2014/main" id="{CFB9CBA9-FAD0-9295-434C-B16AAD96E8E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矢印コネクタ 7">
            <a:extLst>
              <a:ext uri="{FF2B5EF4-FFF2-40B4-BE49-F238E27FC236}">
                <a16:creationId xmlns:a16="http://schemas.microsoft.com/office/drawing/2014/main" id="{4B3B6ABD-9024-9F5D-94DB-F67D58E86087}"/>
              </a:ext>
            </a:extLst>
          </p:cNvPr>
          <p:cNvCxnSpPr/>
          <p:nvPr/>
        </p:nvCxnSpPr>
        <p:spPr>
          <a:xfrm>
            <a:off x="895561" y="3253859"/>
            <a:ext cx="1542838" cy="102639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0C43981D-F0C7-CFBD-DC2C-B663A14CC1D0}"/>
              </a:ext>
            </a:extLst>
          </p:cNvPr>
          <p:cNvSpPr txBox="1"/>
          <p:nvPr/>
        </p:nvSpPr>
        <p:spPr>
          <a:xfrm>
            <a:off x="2127708" y="3560518"/>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関連</a:t>
            </a:r>
          </a:p>
        </p:txBody>
      </p:sp>
      <p:sp>
        <p:nvSpPr>
          <p:cNvPr id="10" name="コンテンツ プレースホルダー 2"/>
          <p:cNvSpPr txBox="1">
            <a:spLocks/>
          </p:cNvSpPr>
          <p:nvPr/>
        </p:nvSpPr>
        <p:spPr>
          <a:xfrm>
            <a:off x="188382" y="979007"/>
            <a:ext cx="1414358" cy="7394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商品</a:t>
            </a:r>
          </a:p>
        </p:txBody>
      </p:sp>
      <p:graphicFrame>
        <p:nvGraphicFramePr>
          <p:cNvPr id="11" name="表 10">
            <a:extLst>
              <a:ext uri="{FF2B5EF4-FFF2-40B4-BE49-F238E27FC236}">
                <a16:creationId xmlns:a16="http://schemas.microsoft.com/office/drawing/2014/main" id="{AB3E76CA-A9B6-4D97-996F-09D649B90FBD}"/>
              </a:ext>
            </a:extLst>
          </p:cNvPr>
          <p:cNvGraphicFramePr>
            <a:graphicFrameLocks noGrp="1"/>
          </p:cNvGraphicFramePr>
          <p:nvPr/>
        </p:nvGraphicFramePr>
        <p:xfrm>
          <a:off x="277281" y="1516499"/>
          <a:ext cx="2943616" cy="1737360"/>
        </p:xfrm>
        <a:graphic>
          <a:graphicData uri="http://schemas.openxmlformats.org/drawingml/2006/table">
            <a:tbl>
              <a:tblPr firstRow="1" bandRow="1">
                <a:tableStyleId>{5C22544A-7EE6-4342-B048-85BDC9FD1C3A}</a:tableStyleId>
              </a:tblPr>
              <a:tblGrid>
                <a:gridCol w="767378">
                  <a:extLst>
                    <a:ext uri="{9D8B030D-6E8A-4147-A177-3AD203B41FA5}">
                      <a16:colId xmlns:a16="http://schemas.microsoft.com/office/drawing/2014/main" val="20000"/>
                    </a:ext>
                  </a:extLst>
                </a:gridCol>
                <a:gridCol w="1195033">
                  <a:extLst>
                    <a:ext uri="{9D8B030D-6E8A-4147-A177-3AD203B41FA5}">
                      <a16:colId xmlns:a16="http://schemas.microsoft.com/office/drawing/2014/main" val="20001"/>
                    </a:ext>
                  </a:extLst>
                </a:gridCol>
                <a:gridCol w="981205">
                  <a:extLst>
                    <a:ext uri="{9D8B030D-6E8A-4147-A177-3AD203B41FA5}">
                      <a16:colId xmlns:a16="http://schemas.microsoft.com/office/drawing/2014/main" val="20002"/>
                    </a:ext>
                  </a:extLst>
                </a:gridCol>
              </a:tblGrid>
              <a:tr h="388620">
                <a:tc>
                  <a:txBody>
                    <a:bodyPr/>
                    <a:lstStyle/>
                    <a:p>
                      <a:pPr algn="ctr"/>
                      <a:r>
                        <a:rPr kumimoji="1" lang="en-US" altLang="ja-JP" sz="2400" dirty="0"/>
                        <a:t>ID</a:t>
                      </a:r>
                      <a:endParaRPr kumimoji="1" lang="ja-JP" altLang="en-US" sz="2400" dirty="0"/>
                    </a:p>
                  </a:txBody>
                  <a:tcPr marL="68580" marR="68580" marT="34290" marB="34290"/>
                </a:tc>
                <a:tc>
                  <a:txBody>
                    <a:bodyPr/>
                    <a:lstStyle/>
                    <a:p>
                      <a:pPr algn="ctr"/>
                      <a:r>
                        <a:rPr kumimoji="1" lang="ja-JP" altLang="en-US" sz="2400" dirty="0"/>
                        <a:t>商品名</a:t>
                      </a:r>
                    </a:p>
                  </a:txBody>
                  <a:tcPr marL="68580" marR="68580" marT="34290" marB="34290"/>
                </a:tc>
                <a:tc>
                  <a:txBody>
                    <a:bodyPr/>
                    <a:lstStyle/>
                    <a:p>
                      <a:pPr algn="ctr"/>
                      <a:r>
                        <a:rPr kumimoji="1" lang="ja-JP" altLang="en-US" sz="2400" dirty="0"/>
                        <a:t>単価</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400" dirty="0"/>
                        <a:t>1</a:t>
                      </a:r>
                      <a:endParaRPr kumimoji="1" lang="ja-JP" altLang="en-US" sz="2400" dirty="0"/>
                    </a:p>
                  </a:txBody>
                  <a:tcPr marL="68580" marR="68580" marT="34290" marB="34290">
                    <a:solidFill>
                      <a:srgbClr val="FF0000">
                        <a:alpha val="15000"/>
                      </a:srgbClr>
                    </a:solidFill>
                  </a:tcPr>
                </a:tc>
                <a:tc>
                  <a:txBody>
                    <a:bodyPr/>
                    <a:lstStyle/>
                    <a:p>
                      <a:pPr algn="r"/>
                      <a:r>
                        <a:rPr kumimoji="1" lang="ja-JP" altLang="en-US" sz="2400" dirty="0"/>
                        <a:t>みかん</a:t>
                      </a:r>
                    </a:p>
                  </a:txBody>
                  <a:tcPr marL="68580" marR="68580" marT="34290" marB="34290">
                    <a:solidFill>
                      <a:srgbClr val="FF0000">
                        <a:alpha val="15000"/>
                      </a:srgbClr>
                    </a:solidFill>
                  </a:tcPr>
                </a:tc>
                <a:tc>
                  <a:txBody>
                    <a:bodyPr/>
                    <a:lstStyle/>
                    <a:p>
                      <a:pPr algn="r"/>
                      <a:r>
                        <a:rPr kumimoji="1" lang="en-US" altLang="ja-JP" sz="2400" dirty="0"/>
                        <a:t>50</a:t>
                      </a:r>
                      <a:endParaRPr kumimoji="1" lang="ja-JP" altLang="en-US" sz="2400" dirty="0"/>
                    </a:p>
                  </a:txBody>
                  <a:tcPr marL="68580" marR="68580" marT="34290" marB="34290">
                    <a:solidFill>
                      <a:srgbClr val="FF0000">
                        <a:alpha val="15000"/>
                      </a:srgbClr>
                    </a:solidFill>
                  </a:tcPr>
                </a:tc>
                <a:extLst>
                  <a:ext uri="{0D108BD9-81ED-4DB2-BD59-A6C34878D82A}">
                    <a16:rowId xmlns:a16="http://schemas.microsoft.com/office/drawing/2014/main" val="10001"/>
                  </a:ext>
                </a:extLst>
              </a:tr>
              <a:tr h="388620">
                <a:tc>
                  <a:txBody>
                    <a:bodyPr/>
                    <a:lstStyle/>
                    <a:p>
                      <a:pPr algn="r"/>
                      <a:r>
                        <a:rPr kumimoji="1" lang="en-US" altLang="ja-JP" sz="2400" dirty="0"/>
                        <a:t>2</a:t>
                      </a:r>
                      <a:endParaRPr kumimoji="1" lang="ja-JP" altLang="en-US" sz="2400" dirty="0"/>
                    </a:p>
                  </a:txBody>
                  <a:tcPr marL="68580" marR="68580" marT="34290" marB="34290">
                    <a:solidFill>
                      <a:srgbClr val="FFC000">
                        <a:alpha val="20000"/>
                      </a:srgbClr>
                    </a:solidFill>
                  </a:tcPr>
                </a:tc>
                <a:tc>
                  <a:txBody>
                    <a:bodyPr/>
                    <a:lstStyle/>
                    <a:p>
                      <a:pPr algn="r"/>
                      <a:r>
                        <a:rPr kumimoji="1" lang="ja-JP" altLang="en-US" sz="2400" dirty="0"/>
                        <a:t>りんご</a:t>
                      </a:r>
                    </a:p>
                  </a:txBody>
                  <a:tcPr marL="68580" marR="68580" marT="34290" marB="34290">
                    <a:solidFill>
                      <a:srgbClr val="FFC000">
                        <a:alpha val="20000"/>
                      </a:srgbClr>
                    </a:solidFill>
                  </a:tcPr>
                </a:tc>
                <a:tc>
                  <a:txBody>
                    <a:bodyPr/>
                    <a:lstStyle/>
                    <a:p>
                      <a:pPr algn="r"/>
                      <a:r>
                        <a:rPr kumimoji="1" lang="en-US" altLang="ja-JP" sz="2400" dirty="0"/>
                        <a:t>100</a:t>
                      </a:r>
                      <a:endParaRPr kumimoji="1" lang="ja-JP" altLang="en-US" sz="240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400" dirty="0"/>
                        <a:t>3</a:t>
                      </a:r>
                      <a:endParaRPr kumimoji="1" lang="ja-JP" altLang="en-US" sz="2400" dirty="0"/>
                    </a:p>
                  </a:txBody>
                  <a:tcPr marL="68580" marR="68580" marT="34290" marB="34290">
                    <a:solidFill>
                      <a:srgbClr val="7030A0">
                        <a:alpha val="20000"/>
                      </a:srgbClr>
                    </a:solidFill>
                  </a:tcPr>
                </a:tc>
                <a:tc>
                  <a:txBody>
                    <a:bodyPr/>
                    <a:lstStyle/>
                    <a:p>
                      <a:pPr algn="r"/>
                      <a:r>
                        <a:rPr kumimoji="1" lang="ja-JP" altLang="en-US" sz="2400" dirty="0"/>
                        <a:t>メロン</a:t>
                      </a:r>
                    </a:p>
                  </a:txBody>
                  <a:tcPr marL="68580" marR="68580" marT="34290" marB="34290">
                    <a:solidFill>
                      <a:srgbClr val="7030A0">
                        <a:alpha val="20000"/>
                      </a:srgbClr>
                    </a:solidFill>
                  </a:tcPr>
                </a:tc>
                <a:tc>
                  <a:txBody>
                    <a:bodyPr/>
                    <a:lstStyle/>
                    <a:p>
                      <a:pPr algn="r"/>
                      <a:r>
                        <a:rPr kumimoji="1" lang="en-US" altLang="ja-JP" sz="2400" dirty="0"/>
                        <a:t>500</a:t>
                      </a:r>
                      <a:endParaRPr kumimoji="1" lang="ja-JP" altLang="en-US" sz="240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bl>
          </a:graphicData>
        </a:graphic>
      </p:graphicFrame>
      <p:graphicFrame>
        <p:nvGraphicFramePr>
          <p:cNvPr id="13" name="表 12">
            <a:extLst>
              <a:ext uri="{FF2B5EF4-FFF2-40B4-BE49-F238E27FC236}">
                <a16:creationId xmlns:a16="http://schemas.microsoft.com/office/drawing/2014/main" id="{296DF858-2D5B-4257-B814-B2B421032B18}"/>
              </a:ext>
            </a:extLst>
          </p:cNvPr>
          <p:cNvGraphicFramePr>
            <a:graphicFrameLocks noGrp="1"/>
          </p:cNvGraphicFramePr>
          <p:nvPr/>
        </p:nvGraphicFramePr>
        <p:xfrm>
          <a:off x="443471" y="4349531"/>
          <a:ext cx="2889051" cy="1737360"/>
        </p:xfrm>
        <a:graphic>
          <a:graphicData uri="http://schemas.openxmlformats.org/drawingml/2006/table">
            <a:tbl>
              <a:tblPr firstRow="1" bandRow="1">
                <a:tableStyleId>{5C22544A-7EE6-4342-B048-85BDC9FD1C3A}</a:tableStyleId>
              </a:tblPr>
              <a:tblGrid>
                <a:gridCol w="1413658">
                  <a:extLst>
                    <a:ext uri="{9D8B030D-6E8A-4147-A177-3AD203B41FA5}">
                      <a16:colId xmlns:a16="http://schemas.microsoft.com/office/drawing/2014/main" val="20001"/>
                    </a:ext>
                  </a:extLst>
                </a:gridCol>
                <a:gridCol w="1475393">
                  <a:extLst>
                    <a:ext uri="{9D8B030D-6E8A-4147-A177-3AD203B41FA5}">
                      <a16:colId xmlns:a16="http://schemas.microsoft.com/office/drawing/2014/main" val="20002"/>
                    </a:ext>
                  </a:extLst>
                </a:gridCol>
              </a:tblGrid>
              <a:tr h="155172">
                <a:tc>
                  <a:txBody>
                    <a:bodyPr/>
                    <a:lstStyle/>
                    <a:p>
                      <a:pPr algn="ctr"/>
                      <a:r>
                        <a:rPr kumimoji="1" lang="ja-JP" altLang="en-US" sz="2400" dirty="0"/>
                        <a:t>購入者</a:t>
                      </a:r>
                    </a:p>
                  </a:txBody>
                  <a:tcPr marL="68580" marR="68580" marT="34290" marB="34290"/>
                </a:tc>
                <a:tc>
                  <a:txBody>
                    <a:bodyPr/>
                    <a:lstStyle/>
                    <a:p>
                      <a:pPr algn="ctr"/>
                      <a:r>
                        <a:rPr kumimoji="1" lang="ja-JP" altLang="en-US" sz="2400" dirty="0"/>
                        <a:t>商品番号</a:t>
                      </a:r>
                    </a:p>
                  </a:txBody>
                  <a:tcPr marL="68580" marR="68580" marT="34290" marB="34290"/>
                </a:tc>
                <a:extLst>
                  <a:ext uri="{0D108BD9-81ED-4DB2-BD59-A6C34878D82A}">
                    <a16:rowId xmlns:a16="http://schemas.microsoft.com/office/drawing/2014/main" val="10000"/>
                  </a:ext>
                </a:extLst>
              </a:tr>
              <a:tr h="342900">
                <a:tc>
                  <a:txBody>
                    <a:bodyPr/>
                    <a:lstStyle/>
                    <a:p>
                      <a:pPr algn="r"/>
                      <a:r>
                        <a:rPr kumimoji="1" lang="en-US" altLang="ja-JP" sz="2400" dirty="0"/>
                        <a:t>X</a:t>
                      </a:r>
                      <a:endParaRPr kumimoji="1" lang="ja-JP" altLang="en-US" sz="2400" dirty="0"/>
                    </a:p>
                  </a:txBody>
                  <a:tcPr marL="68580" marR="68580" marT="34290" marB="34290"/>
                </a:tc>
                <a:tc>
                  <a:txBody>
                    <a:bodyPr/>
                    <a:lstStyle/>
                    <a:p>
                      <a:pPr algn="r"/>
                      <a:r>
                        <a:rPr kumimoji="1" lang="en-US" altLang="ja-JP" sz="2400" dirty="0"/>
                        <a:t>1</a:t>
                      </a:r>
                      <a:endParaRPr kumimoji="1" lang="ja-JP" altLang="en-US" sz="2400" dirty="0"/>
                    </a:p>
                  </a:txBody>
                  <a:tcPr marL="68580" marR="68580" marT="34290" marB="34290"/>
                </a:tc>
                <a:extLst>
                  <a:ext uri="{0D108BD9-81ED-4DB2-BD59-A6C34878D82A}">
                    <a16:rowId xmlns:a16="http://schemas.microsoft.com/office/drawing/2014/main" val="10001"/>
                  </a:ext>
                </a:extLst>
              </a:tr>
              <a:tr h="342900">
                <a:tc>
                  <a:txBody>
                    <a:bodyPr/>
                    <a:lstStyle/>
                    <a:p>
                      <a:pPr algn="r"/>
                      <a:r>
                        <a:rPr kumimoji="1" lang="en-US" altLang="ja-JP" sz="2400" dirty="0"/>
                        <a:t>X</a:t>
                      </a:r>
                      <a:endParaRPr kumimoji="1" lang="ja-JP" altLang="en-US" sz="2400" dirty="0"/>
                    </a:p>
                  </a:txBody>
                  <a:tcPr marL="68580" marR="68580" marT="34290" marB="34290"/>
                </a:tc>
                <a:tc>
                  <a:txBody>
                    <a:bodyPr/>
                    <a:lstStyle/>
                    <a:p>
                      <a:pPr algn="r"/>
                      <a:r>
                        <a:rPr kumimoji="1" lang="en-US" altLang="ja-JP" sz="2400" dirty="0"/>
                        <a:t>3</a:t>
                      </a:r>
                      <a:endParaRPr kumimoji="1" lang="ja-JP" altLang="en-US" sz="2400" dirty="0"/>
                    </a:p>
                  </a:txBody>
                  <a:tcPr marL="68580" marR="68580" marT="34290" marB="34290"/>
                </a:tc>
                <a:extLst>
                  <a:ext uri="{0D108BD9-81ED-4DB2-BD59-A6C34878D82A}">
                    <a16:rowId xmlns:a16="http://schemas.microsoft.com/office/drawing/2014/main" val="10002"/>
                  </a:ext>
                </a:extLst>
              </a:tr>
              <a:tr h="342900">
                <a:tc>
                  <a:txBody>
                    <a:bodyPr/>
                    <a:lstStyle/>
                    <a:p>
                      <a:pPr algn="r"/>
                      <a:r>
                        <a:rPr kumimoji="1" lang="en-US" altLang="ja-JP" sz="2400" dirty="0"/>
                        <a:t>Y</a:t>
                      </a:r>
                      <a:endParaRPr kumimoji="1" lang="ja-JP" altLang="en-US" sz="2400" dirty="0"/>
                    </a:p>
                  </a:txBody>
                  <a:tcPr marL="68580" marR="68580" marT="34290" marB="34290"/>
                </a:tc>
                <a:tc>
                  <a:txBody>
                    <a:bodyPr/>
                    <a:lstStyle/>
                    <a:p>
                      <a:pPr algn="r"/>
                      <a:r>
                        <a:rPr kumimoji="1" lang="en-US" altLang="ja-JP" sz="2400" dirty="0"/>
                        <a:t>2</a:t>
                      </a:r>
                      <a:endParaRPr kumimoji="1" lang="ja-JP" altLang="en-US" sz="2400" dirty="0"/>
                    </a:p>
                  </a:txBody>
                  <a:tcPr marL="68580" marR="68580" marT="34290" marB="34290"/>
                </a:tc>
                <a:extLst>
                  <a:ext uri="{0D108BD9-81ED-4DB2-BD59-A6C34878D82A}">
                    <a16:rowId xmlns:a16="http://schemas.microsoft.com/office/drawing/2014/main" val="621319173"/>
                  </a:ext>
                </a:extLst>
              </a:tr>
            </a:tbl>
          </a:graphicData>
        </a:graphic>
      </p:graphicFrame>
      <p:sp>
        <p:nvSpPr>
          <p:cNvPr id="15" name="コンテンツ プレースホルダー 2"/>
          <p:cNvSpPr txBox="1">
            <a:spLocks/>
          </p:cNvSpPr>
          <p:nvPr/>
        </p:nvSpPr>
        <p:spPr>
          <a:xfrm>
            <a:off x="443471" y="3738851"/>
            <a:ext cx="2299404" cy="7394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購入</a:t>
            </a:r>
          </a:p>
        </p:txBody>
      </p:sp>
      <p:sp>
        <p:nvSpPr>
          <p:cNvPr id="12" name="テキスト ボックス 11"/>
          <p:cNvSpPr txBox="1"/>
          <p:nvPr/>
        </p:nvSpPr>
        <p:spPr>
          <a:xfrm>
            <a:off x="3619582" y="2576015"/>
            <a:ext cx="5174815" cy="133882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27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a:t>
            </a:r>
            <a:r>
              <a:rPr kumimoji="1"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さんは、</a:t>
            </a:r>
            <a:r>
              <a:rPr kumimoji="1" lang="en-US" altLang="ja-JP" sz="27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a:t>
            </a:r>
            <a:r>
              <a:rPr kumimoji="1" lang="en-US" altLang="ja-JP"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a:t>
            </a:r>
            <a:r>
              <a:rPr kumimoji="1" lang="ja-JP" altLang="en-US" sz="27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みかん</a:t>
            </a:r>
            <a:r>
              <a:rPr kumimoji="1"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と，</a:t>
            </a:r>
            <a:endParaRPr kumimoji="1" lang="en-US" altLang="ja-JP"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27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27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 </a:t>
            </a:r>
            <a:r>
              <a:rPr kumimoji="1"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a:t>
            </a:r>
            <a:r>
              <a:rPr kumimoji="1" lang="ja-JP" altLang="en-US" sz="27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メロン</a:t>
            </a:r>
            <a:r>
              <a:rPr kumimoji="1"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を買った</a:t>
            </a:r>
            <a:endParaRPr kumimoji="1" lang="en-US" altLang="ja-JP"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7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a:t>
            </a:r>
            <a:r>
              <a:rPr kumimoji="0"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さんは、 </a:t>
            </a:r>
            <a:r>
              <a:rPr kumimoji="0" lang="en-US" altLang="ja-JP" sz="27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 </a:t>
            </a:r>
            <a:r>
              <a:rPr kumimoji="0"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a:t>
            </a:r>
            <a:r>
              <a:rPr kumimoji="0" lang="ja-JP" altLang="en-US" sz="27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りんご</a:t>
            </a:r>
            <a:r>
              <a:rPr kumimoji="0"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を買った</a:t>
            </a:r>
            <a:endParaRPr kumimoji="1"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 name="右中かっこ 13"/>
          <p:cNvSpPr/>
          <p:nvPr/>
        </p:nvSpPr>
        <p:spPr>
          <a:xfrm rot="5400000">
            <a:off x="4876449" y="3172962"/>
            <a:ext cx="278177" cy="20815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6" name="右中かっこ 15"/>
          <p:cNvSpPr/>
          <p:nvPr/>
        </p:nvSpPr>
        <p:spPr>
          <a:xfrm rot="5400000">
            <a:off x="6364148" y="3519162"/>
            <a:ext cx="415498" cy="20815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6136465" y="4799135"/>
            <a:ext cx="2608406"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商品</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テーブルの情報</a:t>
            </a:r>
          </a:p>
        </p:txBody>
      </p:sp>
      <p:sp>
        <p:nvSpPr>
          <p:cNvPr id="18" name="テキスト ボックス 17"/>
          <p:cNvSpPr txBox="1"/>
          <p:nvPr/>
        </p:nvSpPr>
        <p:spPr>
          <a:xfrm>
            <a:off x="3598583" y="4671646"/>
            <a:ext cx="2608406"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購入</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テーブルの情報</a:t>
            </a:r>
          </a:p>
        </p:txBody>
      </p:sp>
    </p:spTree>
    <p:extLst>
      <p:ext uri="{BB962C8B-B14F-4D97-AF65-F5344CB8AC3E}">
        <p14:creationId xmlns:p14="http://schemas.microsoft.com/office/powerpoint/2010/main" val="3025973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6C739A-9DAF-680C-7B90-5DDDE1C584C2}"/>
              </a:ext>
            </a:extLst>
          </p:cNvPr>
          <p:cNvSpPr>
            <a:spLocks noGrp="1"/>
          </p:cNvSpPr>
          <p:nvPr>
            <p:ph type="title"/>
          </p:nvPr>
        </p:nvSpPr>
        <p:spPr/>
        <p:txBody>
          <a:bodyPr>
            <a:normAutofit fontScale="90000"/>
          </a:bodyPr>
          <a:lstStyle/>
          <a:p>
            <a:r>
              <a:rPr kumimoji="1" lang="ja-JP" altLang="en-US" dirty="0"/>
              <a:t>主キー</a:t>
            </a:r>
          </a:p>
        </p:txBody>
      </p:sp>
      <p:sp>
        <p:nvSpPr>
          <p:cNvPr id="3" name="コンテンツ プレースホルダー 2">
            <a:extLst>
              <a:ext uri="{FF2B5EF4-FFF2-40B4-BE49-F238E27FC236}">
                <a16:creationId xmlns:a16="http://schemas.microsoft.com/office/drawing/2014/main" id="{419A5AD5-202F-F55E-5E37-8D146711A72A}"/>
              </a:ext>
            </a:extLst>
          </p:cNvPr>
          <p:cNvSpPr>
            <a:spLocks noGrp="1"/>
          </p:cNvSpPr>
          <p:nvPr>
            <p:ph idx="1"/>
          </p:nvPr>
        </p:nvSpPr>
        <p:spPr/>
        <p:txBody>
          <a:bodyPr/>
          <a:lstStyle/>
          <a:p>
            <a:r>
              <a:rPr kumimoji="1" lang="ja-JP" altLang="en-US" b="1" dirty="0"/>
              <a:t>主キー</a:t>
            </a:r>
            <a:r>
              <a:rPr kumimoji="1" lang="ja-JP" altLang="en-US" dirty="0"/>
              <a:t>は、</a:t>
            </a:r>
            <a:r>
              <a:rPr kumimoji="1" lang="ja-JP" altLang="en-US" b="1" dirty="0"/>
              <a:t>テーブルの各行を識別する</a:t>
            </a:r>
            <a:r>
              <a:rPr kumimoji="1" lang="ja-JP" altLang="en-US" dirty="0"/>
              <a:t>ためのキー</a:t>
            </a:r>
          </a:p>
        </p:txBody>
      </p:sp>
      <p:sp>
        <p:nvSpPr>
          <p:cNvPr id="4" name="スライド番号プレースホルダー 3">
            <a:extLst>
              <a:ext uri="{FF2B5EF4-FFF2-40B4-BE49-F238E27FC236}">
                <a16:creationId xmlns:a16="http://schemas.microsoft.com/office/drawing/2014/main" id="{4D163E12-91B0-7A2E-1F40-744521ED307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0683DD05-131F-3E27-A013-A1A7E1C1D933}"/>
              </a:ext>
            </a:extLst>
          </p:cNvPr>
          <p:cNvSpPr txBox="1"/>
          <p:nvPr/>
        </p:nvSpPr>
        <p:spPr>
          <a:xfrm>
            <a:off x="2384317" y="4621726"/>
            <a:ext cx="1107996"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主キー</a:t>
            </a:r>
          </a:p>
        </p:txBody>
      </p:sp>
      <p:graphicFrame>
        <p:nvGraphicFramePr>
          <p:cNvPr id="8" name="表 7">
            <a:extLst>
              <a:ext uri="{FF2B5EF4-FFF2-40B4-BE49-F238E27FC236}">
                <a16:creationId xmlns:a16="http://schemas.microsoft.com/office/drawing/2014/main" id="{F8D7B304-D8A9-B978-4F5A-072ABC899EA1}"/>
              </a:ext>
            </a:extLst>
          </p:cNvPr>
          <p:cNvGraphicFramePr>
            <a:graphicFrameLocks noGrp="1"/>
          </p:cNvGraphicFramePr>
          <p:nvPr/>
        </p:nvGraphicFramePr>
        <p:xfrm>
          <a:off x="1697276" y="1898179"/>
          <a:ext cx="3789123" cy="1981200"/>
        </p:xfrm>
        <a:graphic>
          <a:graphicData uri="http://schemas.openxmlformats.org/drawingml/2006/table">
            <a:tbl>
              <a:tblPr firstRow="1" bandRow="1">
                <a:tableStyleId>{5C22544A-7EE6-4342-B048-85BDC9FD1C3A}</a:tableStyleId>
              </a:tblPr>
              <a:tblGrid>
                <a:gridCol w="987795">
                  <a:extLst>
                    <a:ext uri="{9D8B030D-6E8A-4147-A177-3AD203B41FA5}">
                      <a16:colId xmlns:a16="http://schemas.microsoft.com/office/drawing/2014/main" val="20000"/>
                    </a:ext>
                  </a:extLst>
                </a:gridCol>
                <a:gridCol w="1538287">
                  <a:extLst>
                    <a:ext uri="{9D8B030D-6E8A-4147-A177-3AD203B41FA5}">
                      <a16:colId xmlns:a16="http://schemas.microsoft.com/office/drawing/2014/main" val="20001"/>
                    </a:ext>
                  </a:extLst>
                </a:gridCol>
                <a:gridCol w="1263041">
                  <a:extLst>
                    <a:ext uri="{9D8B030D-6E8A-4147-A177-3AD203B41FA5}">
                      <a16:colId xmlns:a16="http://schemas.microsoft.com/office/drawing/2014/main" val="20002"/>
                    </a:ext>
                  </a:extLst>
                </a:gridCol>
              </a:tblGrid>
              <a:tr h="388620">
                <a:tc>
                  <a:txBody>
                    <a:bodyPr/>
                    <a:lstStyle/>
                    <a:p>
                      <a:pPr algn="ctr"/>
                      <a:r>
                        <a:rPr kumimoji="1" lang="en-US" altLang="ja-JP" sz="2800" dirty="0"/>
                        <a:t>ID</a:t>
                      </a:r>
                      <a:endParaRPr kumimoji="1" lang="ja-JP" altLang="en-US" sz="2800" dirty="0"/>
                    </a:p>
                  </a:txBody>
                  <a:tcPr marL="68580" marR="68580" marT="34290" marB="34290"/>
                </a:tc>
                <a:tc>
                  <a:txBody>
                    <a:bodyPr/>
                    <a:lstStyle/>
                    <a:p>
                      <a:pPr algn="ctr"/>
                      <a:r>
                        <a:rPr kumimoji="1" lang="ja-JP" altLang="en-US" sz="2800" dirty="0"/>
                        <a:t>商品名</a:t>
                      </a:r>
                    </a:p>
                  </a:txBody>
                  <a:tcPr marL="68580" marR="68580" marT="34290" marB="34290"/>
                </a:tc>
                <a:tc>
                  <a:txBody>
                    <a:bodyPr/>
                    <a:lstStyle/>
                    <a:p>
                      <a:pPr algn="ctr"/>
                      <a:r>
                        <a:rPr kumimoji="1" lang="ja-JP" altLang="en-US" sz="2800" dirty="0"/>
                        <a:t>単価</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800" dirty="0"/>
                        <a:t>1</a:t>
                      </a:r>
                      <a:endParaRPr kumimoji="1" lang="ja-JP" altLang="en-US" sz="2800" dirty="0"/>
                    </a:p>
                  </a:txBody>
                  <a:tcPr marL="68580" marR="68580" marT="34290" marB="34290">
                    <a:solidFill>
                      <a:srgbClr val="FF0000">
                        <a:alpha val="15000"/>
                      </a:srgbClr>
                    </a:solidFill>
                  </a:tcPr>
                </a:tc>
                <a:tc>
                  <a:txBody>
                    <a:bodyPr/>
                    <a:lstStyle/>
                    <a:p>
                      <a:pPr algn="r"/>
                      <a:r>
                        <a:rPr kumimoji="1" lang="ja-JP" altLang="en-US" sz="2800" dirty="0"/>
                        <a:t>みかん</a:t>
                      </a:r>
                    </a:p>
                  </a:txBody>
                  <a:tcPr marL="68580" marR="68580" marT="34290" marB="34290">
                    <a:solidFill>
                      <a:srgbClr val="FF0000">
                        <a:alpha val="15000"/>
                      </a:srgbClr>
                    </a:solidFill>
                  </a:tcPr>
                </a:tc>
                <a:tc>
                  <a:txBody>
                    <a:bodyPr/>
                    <a:lstStyle/>
                    <a:p>
                      <a:pPr algn="r"/>
                      <a:r>
                        <a:rPr kumimoji="1" lang="en-US" altLang="ja-JP" sz="2800" dirty="0"/>
                        <a:t>50</a:t>
                      </a:r>
                      <a:endParaRPr kumimoji="1" lang="ja-JP" altLang="en-US" sz="2800" dirty="0"/>
                    </a:p>
                  </a:txBody>
                  <a:tcPr marL="68580" marR="68580" marT="34290" marB="34290">
                    <a:solidFill>
                      <a:srgbClr val="FF0000">
                        <a:alpha val="15000"/>
                      </a:srgbClr>
                    </a:solidFill>
                  </a:tcPr>
                </a:tc>
                <a:extLst>
                  <a:ext uri="{0D108BD9-81ED-4DB2-BD59-A6C34878D82A}">
                    <a16:rowId xmlns:a16="http://schemas.microsoft.com/office/drawing/2014/main" val="10001"/>
                  </a:ext>
                </a:extLst>
              </a:tr>
              <a:tr h="0">
                <a:tc>
                  <a:txBody>
                    <a:bodyPr/>
                    <a:lstStyle/>
                    <a:p>
                      <a:pPr algn="r"/>
                      <a:r>
                        <a:rPr kumimoji="1" lang="en-US" altLang="ja-JP" sz="2800" dirty="0"/>
                        <a:t>2</a:t>
                      </a:r>
                      <a:endParaRPr kumimoji="1" lang="ja-JP" altLang="en-US" sz="2800" dirty="0"/>
                    </a:p>
                  </a:txBody>
                  <a:tcPr marL="68580" marR="68580" marT="34290" marB="34290">
                    <a:solidFill>
                      <a:srgbClr val="FFC000">
                        <a:alpha val="20000"/>
                      </a:srgbClr>
                    </a:solidFill>
                  </a:tcPr>
                </a:tc>
                <a:tc>
                  <a:txBody>
                    <a:bodyPr/>
                    <a:lstStyle/>
                    <a:p>
                      <a:pPr algn="r"/>
                      <a:r>
                        <a:rPr kumimoji="1" lang="ja-JP" altLang="en-US" sz="2800" dirty="0"/>
                        <a:t>りんご</a:t>
                      </a:r>
                    </a:p>
                  </a:txBody>
                  <a:tcPr marL="68580" marR="68580" marT="34290" marB="34290">
                    <a:solidFill>
                      <a:srgbClr val="FFC000">
                        <a:alpha val="20000"/>
                      </a:srgbClr>
                    </a:solidFill>
                  </a:tcPr>
                </a:tc>
                <a:tc>
                  <a:txBody>
                    <a:bodyPr/>
                    <a:lstStyle/>
                    <a:p>
                      <a:pPr algn="r"/>
                      <a:r>
                        <a:rPr kumimoji="1" lang="en-US" altLang="ja-JP" sz="2800" dirty="0"/>
                        <a:t>100</a:t>
                      </a:r>
                      <a:endParaRPr kumimoji="1" lang="ja-JP" altLang="en-US" sz="280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800" dirty="0"/>
                        <a:t>3</a:t>
                      </a:r>
                      <a:endParaRPr kumimoji="1" lang="ja-JP" altLang="en-US" sz="2800" dirty="0"/>
                    </a:p>
                  </a:txBody>
                  <a:tcPr marL="68580" marR="68580" marT="34290" marB="34290">
                    <a:solidFill>
                      <a:srgbClr val="7030A0">
                        <a:alpha val="20000"/>
                      </a:srgbClr>
                    </a:solidFill>
                  </a:tcPr>
                </a:tc>
                <a:tc>
                  <a:txBody>
                    <a:bodyPr/>
                    <a:lstStyle/>
                    <a:p>
                      <a:pPr algn="r"/>
                      <a:r>
                        <a:rPr kumimoji="1" lang="ja-JP" altLang="en-US" sz="2800" dirty="0"/>
                        <a:t>メロン</a:t>
                      </a:r>
                    </a:p>
                  </a:txBody>
                  <a:tcPr marL="68580" marR="68580" marT="34290" marB="34290">
                    <a:solidFill>
                      <a:srgbClr val="7030A0">
                        <a:alpha val="20000"/>
                      </a:srgbClr>
                    </a:solidFill>
                  </a:tcPr>
                </a:tc>
                <a:tc>
                  <a:txBody>
                    <a:bodyPr/>
                    <a:lstStyle/>
                    <a:p>
                      <a:pPr algn="r"/>
                      <a:r>
                        <a:rPr kumimoji="1" lang="en-US" altLang="ja-JP" sz="2800" dirty="0"/>
                        <a:t>500</a:t>
                      </a:r>
                      <a:endParaRPr kumimoji="1" lang="ja-JP" altLang="en-US" sz="280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bl>
          </a:graphicData>
        </a:graphic>
      </p:graphicFrame>
      <p:sp>
        <p:nvSpPr>
          <p:cNvPr id="7" name="正方形/長方形 6">
            <a:extLst>
              <a:ext uri="{FF2B5EF4-FFF2-40B4-BE49-F238E27FC236}">
                <a16:creationId xmlns:a16="http://schemas.microsoft.com/office/drawing/2014/main" id="{140D6461-BAC8-0A97-5470-32F003A685EE}"/>
              </a:ext>
            </a:extLst>
          </p:cNvPr>
          <p:cNvSpPr/>
          <p:nvPr/>
        </p:nvSpPr>
        <p:spPr>
          <a:xfrm>
            <a:off x="1681930" y="1833844"/>
            <a:ext cx="950656" cy="2311807"/>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440227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6C739A-9DAF-680C-7B90-5DDDE1C584C2}"/>
              </a:ext>
            </a:extLst>
          </p:cNvPr>
          <p:cNvSpPr>
            <a:spLocks noGrp="1"/>
          </p:cNvSpPr>
          <p:nvPr>
            <p:ph type="title"/>
          </p:nvPr>
        </p:nvSpPr>
        <p:spPr/>
        <p:txBody>
          <a:bodyPr>
            <a:normAutofit fontScale="90000"/>
          </a:bodyPr>
          <a:lstStyle/>
          <a:p>
            <a:r>
              <a:rPr kumimoji="1" lang="ja-JP" altLang="en-US" dirty="0"/>
              <a:t>主キーの役割</a:t>
            </a:r>
          </a:p>
        </p:txBody>
      </p:sp>
      <p:sp>
        <p:nvSpPr>
          <p:cNvPr id="3" name="コンテンツ プレースホルダー 2">
            <a:extLst>
              <a:ext uri="{FF2B5EF4-FFF2-40B4-BE49-F238E27FC236}">
                <a16:creationId xmlns:a16="http://schemas.microsoft.com/office/drawing/2014/main" id="{419A5AD5-202F-F55E-5E37-8D146711A72A}"/>
              </a:ext>
            </a:extLst>
          </p:cNvPr>
          <p:cNvSpPr>
            <a:spLocks noGrp="1"/>
          </p:cNvSpPr>
          <p:nvPr>
            <p:ph idx="1"/>
          </p:nvPr>
        </p:nvSpPr>
        <p:spPr/>
        <p:txBody>
          <a:bodyPr/>
          <a:lstStyle/>
          <a:p>
            <a:r>
              <a:rPr lang="ja-JP" altLang="en-US" b="1" dirty="0"/>
              <a:t>商品</a:t>
            </a:r>
            <a:r>
              <a:rPr kumimoji="1" lang="ja-JP" altLang="en-US" dirty="0"/>
              <a:t>テーブルで、</a:t>
            </a:r>
            <a:r>
              <a:rPr kumimoji="1" lang="ja-JP" altLang="en-US" b="1" dirty="0"/>
              <a:t>すべての商品は一意の </a:t>
            </a:r>
            <a:r>
              <a:rPr kumimoji="1" lang="en-US" altLang="ja-JP" b="1" dirty="0"/>
              <a:t>ID </a:t>
            </a:r>
            <a:r>
              <a:rPr kumimoji="1" lang="ja-JP" altLang="en-US" b="1" dirty="0"/>
              <a:t>を持つ</a:t>
            </a:r>
            <a:endParaRPr kumimoji="1" lang="en-US" altLang="ja-JP" b="1" dirty="0"/>
          </a:p>
          <a:p>
            <a:r>
              <a:rPr kumimoji="1" lang="ja-JP" altLang="en-US" dirty="0"/>
              <a:t>同じ </a:t>
            </a:r>
            <a:r>
              <a:rPr kumimoji="1" lang="en-US" altLang="ja-JP" dirty="0"/>
              <a:t>ID </a:t>
            </a:r>
            <a:r>
              <a:rPr lang="ja-JP" altLang="en-US" dirty="0"/>
              <a:t>を</a:t>
            </a:r>
            <a:r>
              <a:rPr kumimoji="1" lang="ja-JP" altLang="en-US"/>
              <a:t>もつ</a:t>
            </a:r>
            <a:r>
              <a:rPr kumimoji="1" lang="ja-JP" altLang="en-US" dirty="0"/>
              <a:t>商品は</a:t>
            </a:r>
            <a:r>
              <a:rPr kumimoji="1" lang="en-US" altLang="ja-JP" b="1" dirty="0"/>
              <a:t>2</a:t>
            </a:r>
            <a:r>
              <a:rPr lang="ja-JP" altLang="en-US" b="1" dirty="0"/>
              <a:t>つ以上ない</a:t>
            </a:r>
            <a:r>
              <a:rPr lang="ja-JP" altLang="en-US" dirty="0"/>
              <a:t>。</a:t>
            </a:r>
            <a:endParaRPr lang="en-US" altLang="ja-JP" dirty="0"/>
          </a:p>
          <a:p>
            <a:r>
              <a:rPr kumimoji="1" lang="ja-JP" altLang="en-US" dirty="0"/>
              <a:t>商品の行を</a:t>
            </a:r>
            <a:r>
              <a:rPr kumimoji="1" lang="ja-JP" altLang="en-US" b="1" dirty="0"/>
              <a:t>正確に特定するとき</a:t>
            </a:r>
            <a:r>
              <a:rPr kumimoji="1" lang="ja-JP" altLang="en-US" dirty="0"/>
              <a:t>に便利</a:t>
            </a:r>
            <a:endParaRPr kumimoji="1" lang="en-US" altLang="ja-JP" dirty="0"/>
          </a:p>
          <a:p>
            <a:pPr marL="0" indent="0">
              <a:buNone/>
            </a:pPr>
            <a:r>
              <a:rPr lang="ja-JP" altLang="en-US" dirty="0"/>
              <a:t>　例： </a:t>
            </a:r>
            <a:r>
              <a:rPr lang="en-US" altLang="ja-JP" dirty="0"/>
              <a:t>ID = 2 </a:t>
            </a:r>
            <a:r>
              <a:rPr lang="ja-JP" altLang="en-US" dirty="0"/>
              <a:t>である行　→　１つに定まる</a:t>
            </a:r>
            <a:endParaRPr kumimoji="1" lang="ja-JP" altLang="en-US" dirty="0"/>
          </a:p>
          <a:p>
            <a:endParaRPr kumimoji="1" lang="ja-JP" altLang="en-US" dirty="0"/>
          </a:p>
        </p:txBody>
      </p:sp>
      <p:sp>
        <p:nvSpPr>
          <p:cNvPr id="4" name="スライド番号プレースホルダー 3">
            <a:extLst>
              <a:ext uri="{FF2B5EF4-FFF2-40B4-BE49-F238E27FC236}">
                <a16:creationId xmlns:a16="http://schemas.microsoft.com/office/drawing/2014/main" id="{4D163E12-91B0-7A2E-1F40-744521ED307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テキスト ボックス 4">
            <a:extLst>
              <a:ext uri="{FF2B5EF4-FFF2-40B4-BE49-F238E27FC236}">
                <a16:creationId xmlns:a16="http://schemas.microsoft.com/office/drawing/2014/main" id="{31E866E3-C0BE-1D5A-5529-98EC24FAB5F9}"/>
              </a:ext>
            </a:extLst>
          </p:cNvPr>
          <p:cNvSpPr txBox="1"/>
          <p:nvPr/>
        </p:nvSpPr>
        <p:spPr>
          <a:xfrm>
            <a:off x="2028948" y="6450850"/>
            <a:ext cx="1107996"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主キー</a:t>
            </a:r>
          </a:p>
        </p:txBody>
      </p:sp>
      <p:graphicFrame>
        <p:nvGraphicFramePr>
          <p:cNvPr id="6" name="表 5">
            <a:extLst>
              <a:ext uri="{FF2B5EF4-FFF2-40B4-BE49-F238E27FC236}">
                <a16:creationId xmlns:a16="http://schemas.microsoft.com/office/drawing/2014/main" id="{89B2E740-751C-8D11-D39D-B00B31463665}"/>
              </a:ext>
            </a:extLst>
          </p:cNvPr>
          <p:cNvGraphicFramePr>
            <a:graphicFrameLocks noGrp="1"/>
          </p:cNvGraphicFramePr>
          <p:nvPr/>
        </p:nvGraphicFramePr>
        <p:xfrm>
          <a:off x="2122336" y="3324051"/>
          <a:ext cx="3789123" cy="2971800"/>
        </p:xfrm>
        <a:graphic>
          <a:graphicData uri="http://schemas.openxmlformats.org/drawingml/2006/table">
            <a:tbl>
              <a:tblPr firstRow="1" bandRow="1">
                <a:tableStyleId>{5C22544A-7EE6-4342-B048-85BDC9FD1C3A}</a:tableStyleId>
              </a:tblPr>
              <a:tblGrid>
                <a:gridCol w="987795">
                  <a:extLst>
                    <a:ext uri="{9D8B030D-6E8A-4147-A177-3AD203B41FA5}">
                      <a16:colId xmlns:a16="http://schemas.microsoft.com/office/drawing/2014/main" val="20000"/>
                    </a:ext>
                  </a:extLst>
                </a:gridCol>
                <a:gridCol w="1538287">
                  <a:extLst>
                    <a:ext uri="{9D8B030D-6E8A-4147-A177-3AD203B41FA5}">
                      <a16:colId xmlns:a16="http://schemas.microsoft.com/office/drawing/2014/main" val="20001"/>
                    </a:ext>
                  </a:extLst>
                </a:gridCol>
                <a:gridCol w="1263041">
                  <a:extLst>
                    <a:ext uri="{9D8B030D-6E8A-4147-A177-3AD203B41FA5}">
                      <a16:colId xmlns:a16="http://schemas.microsoft.com/office/drawing/2014/main" val="20002"/>
                    </a:ext>
                  </a:extLst>
                </a:gridCol>
              </a:tblGrid>
              <a:tr h="388620">
                <a:tc>
                  <a:txBody>
                    <a:bodyPr/>
                    <a:lstStyle/>
                    <a:p>
                      <a:pPr algn="ctr"/>
                      <a:r>
                        <a:rPr kumimoji="1" lang="en-US" altLang="ja-JP" sz="2800" dirty="0"/>
                        <a:t>ID</a:t>
                      </a:r>
                      <a:endParaRPr kumimoji="1" lang="ja-JP" altLang="en-US" sz="2800" dirty="0"/>
                    </a:p>
                  </a:txBody>
                  <a:tcPr marL="68580" marR="68580" marT="34290" marB="34290"/>
                </a:tc>
                <a:tc>
                  <a:txBody>
                    <a:bodyPr/>
                    <a:lstStyle/>
                    <a:p>
                      <a:pPr algn="ctr"/>
                      <a:r>
                        <a:rPr kumimoji="1" lang="ja-JP" altLang="en-US" sz="2800" dirty="0"/>
                        <a:t>商品名</a:t>
                      </a:r>
                    </a:p>
                  </a:txBody>
                  <a:tcPr marL="68580" marR="68580" marT="34290" marB="34290"/>
                </a:tc>
                <a:tc>
                  <a:txBody>
                    <a:bodyPr/>
                    <a:lstStyle/>
                    <a:p>
                      <a:pPr algn="ctr"/>
                      <a:r>
                        <a:rPr kumimoji="1" lang="ja-JP" altLang="en-US" sz="2800" dirty="0"/>
                        <a:t>単価</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800" dirty="0"/>
                        <a:t>1</a:t>
                      </a:r>
                      <a:endParaRPr kumimoji="1" lang="ja-JP" altLang="en-US" sz="2800" dirty="0"/>
                    </a:p>
                  </a:txBody>
                  <a:tcPr marL="68580" marR="68580" marT="34290" marB="34290">
                    <a:solidFill>
                      <a:srgbClr val="FF0000">
                        <a:alpha val="15000"/>
                      </a:srgbClr>
                    </a:solidFill>
                  </a:tcPr>
                </a:tc>
                <a:tc>
                  <a:txBody>
                    <a:bodyPr/>
                    <a:lstStyle/>
                    <a:p>
                      <a:pPr algn="r"/>
                      <a:r>
                        <a:rPr kumimoji="1" lang="ja-JP" altLang="en-US" sz="2800" b="1" dirty="0"/>
                        <a:t>みかん</a:t>
                      </a:r>
                    </a:p>
                  </a:txBody>
                  <a:tcPr marL="68580" marR="68580" marT="34290" marB="34290">
                    <a:solidFill>
                      <a:srgbClr val="FF0000">
                        <a:alpha val="15000"/>
                      </a:srgbClr>
                    </a:solidFill>
                  </a:tcPr>
                </a:tc>
                <a:tc>
                  <a:txBody>
                    <a:bodyPr/>
                    <a:lstStyle/>
                    <a:p>
                      <a:pPr algn="r"/>
                      <a:r>
                        <a:rPr kumimoji="1" lang="en-US" altLang="ja-JP" sz="2800" b="1" dirty="0"/>
                        <a:t>50</a:t>
                      </a:r>
                      <a:endParaRPr kumimoji="1" lang="ja-JP" altLang="en-US" sz="2800" b="1" dirty="0"/>
                    </a:p>
                  </a:txBody>
                  <a:tcPr marL="68580" marR="68580" marT="34290" marB="34290">
                    <a:solidFill>
                      <a:srgbClr val="FF0000">
                        <a:alpha val="15000"/>
                      </a:srgbClr>
                    </a:solidFill>
                  </a:tcPr>
                </a:tc>
                <a:extLst>
                  <a:ext uri="{0D108BD9-81ED-4DB2-BD59-A6C34878D82A}">
                    <a16:rowId xmlns:a16="http://schemas.microsoft.com/office/drawing/2014/main" val="10001"/>
                  </a:ext>
                </a:extLst>
              </a:tr>
              <a:tr h="0">
                <a:tc>
                  <a:txBody>
                    <a:bodyPr/>
                    <a:lstStyle/>
                    <a:p>
                      <a:pPr algn="r"/>
                      <a:r>
                        <a:rPr kumimoji="1" lang="en-US" altLang="ja-JP" sz="2800" dirty="0"/>
                        <a:t>2</a:t>
                      </a:r>
                      <a:endParaRPr kumimoji="1" lang="ja-JP" altLang="en-US" sz="2800" dirty="0"/>
                    </a:p>
                  </a:txBody>
                  <a:tcPr marL="68580" marR="68580" marT="34290" marB="34290">
                    <a:solidFill>
                      <a:srgbClr val="FFC000">
                        <a:alpha val="20000"/>
                      </a:srgbClr>
                    </a:solidFill>
                  </a:tcPr>
                </a:tc>
                <a:tc>
                  <a:txBody>
                    <a:bodyPr/>
                    <a:lstStyle/>
                    <a:p>
                      <a:pPr algn="r"/>
                      <a:r>
                        <a:rPr kumimoji="1" lang="ja-JP" altLang="en-US" sz="2800" b="1" dirty="0"/>
                        <a:t>りんご</a:t>
                      </a:r>
                    </a:p>
                  </a:txBody>
                  <a:tcPr marL="68580" marR="68580" marT="34290" marB="34290">
                    <a:solidFill>
                      <a:srgbClr val="FFC000">
                        <a:alpha val="20000"/>
                      </a:srgbClr>
                    </a:solidFill>
                  </a:tcPr>
                </a:tc>
                <a:tc>
                  <a:txBody>
                    <a:bodyPr/>
                    <a:lstStyle/>
                    <a:p>
                      <a:pPr algn="r"/>
                      <a:r>
                        <a:rPr kumimoji="1" lang="en-US" altLang="ja-JP" sz="2800" dirty="0"/>
                        <a:t>100</a:t>
                      </a:r>
                      <a:endParaRPr kumimoji="1" lang="ja-JP" altLang="en-US" sz="280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800" dirty="0"/>
                        <a:t>3</a:t>
                      </a:r>
                      <a:endParaRPr kumimoji="1" lang="ja-JP" altLang="en-US" sz="2800" dirty="0"/>
                    </a:p>
                  </a:txBody>
                  <a:tcPr marL="68580" marR="68580" marT="34290" marB="34290">
                    <a:solidFill>
                      <a:srgbClr val="7030A0">
                        <a:alpha val="20000"/>
                      </a:srgbClr>
                    </a:solidFill>
                  </a:tcPr>
                </a:tc>
                <a:tc>
                  <a:txBody>
                    <a:bodyPr/>
                    <a:lstStyle/>
                    <a:p>
                      <a:pPr algn="r"/>
                      <a:r>
                        <a:rPr kumimoji="1" lang="ja-JP" altLang="en-US" sz="2800" dirty="0"/>
                        <a:t>メロン</a:t>
                      </a:r>
                    </a:p>
                  </a:txBody>
                  <a:tcPr marL="68580" marR="68580" marT="34290" marB="34290">
                    <a:solidFill>
                      <a:srgbClr val="7030A0">
                        <a:alpha val="20000"/>
                      </a:srgbClr>
                    </a:solidFill>
                  </a:tcPr>
                </a:tc>
                <a:tc>
                  <a:txBody>
                    <a:bodyPr/>
                    <a:lstStyle/>
                    <a:p>
                      <a:pPr algn="r"/>
                      <a:r>
                        <a:rPr kumimoji="1" lang="en-US" altLang="ja-JP" sz="2800" dirty="0"/>
                        <a:t>500</a:t>
                      </a:r>
                      <a:endParaRPr kumimoji="1" lang="ja-JP" altLang="en-US" sz="280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r h="388620">
                <a:tc>
                  <a:txBody>
                    <a:bodyPr/>
                    <a:lstStyle/>
                    <a:p>
                      <a:pPr algn="r"/>
                      <a:r>
                        <a:rPr kumimoji="1" lang="en-US" altLang="ja-JP" sz="2800" dirty="0"/>
                        <a:t>4</a:t>
                      </a:r>
                      <a:endParaRPr kumimoji="1" lang="ja-JP" altLang="en-US" sz="2800" dirty="0"/>
                    </a:p>
                  </a:txBody>
                  <a:tcPr marL="68580" marR="68580" marT="34290" marB="34290">
                    <a:solidFill>
                      <a:schemeClr val="accent2">
                        <a:lumMod val="60000"/>
                        <a:lumOff val="40000"/>
                        <a:alpha val="20000"/>
                      </a:schemeClr>
                    </a:solidFill>
                  </a:tcPr>
                </a:tc>
                <a:tc>
                  <a:txBody>
                    <a:bodyPr/>
                    <a:lstStyle/>
                    <a:p>
                      <a:pPr algn="r"/>
                      <a:r>
                        <a:rPr kumimoji="1" lang="ja-JP" altLang="en-US" sz="2800" b="1" dirty="0"/>
                        <a:t>みかん</a:t>
                      </a:r>
                    </a:p>
                  </a:txBody>
                  <a:tcPr marL="68580" marR="68580" marT="34290" marB="34290">
                    <a:solidFill>
                      <a:schemeClr val="accent2">
                        <a:lumMod val="60000"/>
                        <a:lumOff val="40000"/>
                        <a:alpha val="20000"/>
                      </a:schemeClr>
                    </a:solidFill>
                  </a:tcPr>
                </a:tc>
                <a:tc>
                  <a:txBody>
                    <a:bodyPr/>
                    <a:lstStyle/>
                    <a:p>
                      <a:pPr algn="r"/>
                      <a:r>
                        <a:rPr kumimoji="1" lang="en-US" altLang="ja-JP" sz="2800" dirty="0"/>
                        <a:t>30</a:t>
                      </a:r>
                      <a:endParaRPr kumimoji="1" lang="ja-JP" altLang="en-US" sz="2800" dirty="0"/>
                    </a:p>
                  </a:txBody>
                  <a:tcPr marL="68580" marR="68580" marT="34290" marB="34290">
                    <a:solidFill>
                      <a:schemeClr val="accent2">
                        <a:lumMod val="60000"/>
                        <a:lumOff val="40000"/>
                        <a:alpha val="20000"/>
                      </a:schemeClr>
                    </a:solidFill>
                  </a:tcPr>
                </a:tc>
                <a:extLst>
                  <a:ext uri="{0D108BD9-81ED-4DB2-BD59-A6C34878D82A}">
                    <a16:rowId xmlns:a16="http://schemas.microsoft.com/office/drawing/2014/main" val="3535204795"/>
                  </a:ext>
                </a:extLst>
              </a:tr>
              <a:tr h="388620">
                <a:tc>
                  <a:txBody>
                    <a:bodyPr/>
                    <a:lstStyle/>
                    <a:p>
                      <a:pPr algn="r"/>
                      <a:r>
                        <a:rPr kumimoji="1" lang="en-US" altLang="ja-JP" sz="2800" dirty="0"/>
                        <a:t>5</a:t>
                      </a:r>
                      <a:endParaRPr kumimoji="1" lang="ja-JP" altLang="en-US" sz="2800" dirty="0"/>
                    </a:p>
                  </a:txBody>
                  <a:tcPr marL="68580" marR="68580" marT="34290" marB="34290">
                    <a:solidFill>
                      <a:schemeClr val="accent6">
                        <a:lumMod val="75000"/>
                        <a:alpha val="20000"/>
                      </a:schemeClr>
                    </a:solidFill>
                  </a:tcPr>
                </a:tc>
                <a:tc>
                  <a:txBody>
                    <a:bodyPr/>
                    <a:lstStyle/>
                    <a:p>
                      <a:pPr algn="r"/>
                      <a:r>
                        <a:rPr kumimoji="1" lang="ja-JP" altLang="en-US" sz="2800" b="1" dirty="0"/>
                        <a:t>りんご</a:t>
                      </a:r>
                    </a:p>
                  </a:txBody>
                  <a:tcPr marL="68580" marR="68580" marT="34290" marB="34290">
                    <a:solidFill>
                      <a:schemeClr val="accent6">
                        <a:lumMod val="75000"/>
                        <a:alpha val="20000"/>
                      </a:schemeClr>
                    </a:solidFill>
                  </a:tcPr>
                </a:tc>
                <a:tc>
                  <a:txBody>
                    <a:bodyPr/>
                    <a:lstStyle/>
                    <a:p>
                      <a:pPr algn="r"/>
                      <a:r>
                        <a:rPr kumimoji="1" lang="en-US" altLang="ja-JP" sz="2800" b="1" dirty="0"/>
                        <a:t>50</a:t>
                      </a:r>
                      <a:endParaRPr kumimoji="1" lang="ja-JP" altLang="en-US" sz="2800" b="1" dirty="0"/>
                    </a:p>
                  </a:txBody>
                  <a:tcPr marL="68580" marR="68580" marT="34290" marB="34290">
                    <a:solidFill>
                      <a:schemeClr val="accent6">
                        <a:lumMod val="75000"/>
                        <a:alpha val="20000"/>
                      </a:schemeClr>
                    </a:solidFill>
                  </a:tcPr>
                </a:tc>
                <a:extLst>
                  <a:ext uri="{0D108BD9-81ED-4DB2-BD59-A6C34878D82A}">
                    <a16:rowId xmlns:a16="http://schemas.microsoft.com/office/drawing/2014/main" val="2241657094"/>
                  </a:ext>
                </a:extLst>
              </a:tr>
            </a:tbl>
          </a:graphicData>
        </a:graphic>
      </p:graphicFrame>
      <p:sp>
        <p:nvSpPr>
          <p:cNvPr id="7" name="正方形/長方形 6">
            <a:extLst>
              <a:ext uri="{FF2B5EF4-FFF2-40B4-BE49-F238E27FC236}">
                <a16:creationId xmlns:a16="http://schemas.microsoft.com/office/drawing/2014/main" id="{FAB4ADB5-1F34-2E53-754F-CF256859CF3A}"/>
              </a:ext>
            </a:extLst>
          </p:cNvPr>
          <p:cNvSpPr/>
          <p:nvPr/>
        </p:nvSpPr>
        <p:spPr>
          <a:xfrm>
            <a:off x="2106989" y="3259716"/>
            <a:ext cx="1029955" cy="312020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31206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A33F01-7D84-5337-0231-EB2011E27A1D}"/>
              </a:ext>
            </a:extLst>
          </p:cNvPr>
          <p:cNvSpPr>
            <a:spLocks noGrp="1"/>
          </p:cNvSpPr>
          <p:nvPr>
            <p:ph type="title"/>
          </p:nvPr>
        </p:nvSpPr>
        <p:spPr/>
        <p:txBody>
          <a:bodyPr>
            <a:normAutofit fontScale="90000"/>
          </a:bodyPr>
          <a:lstStyle/>
          <a:p>
            <a:r>
              <a:rPr kumimoji="1" lang="en-US" altLang="ja-JP" dirty="0"/>
              <a:t>PRIMARY KEY</a:t>
            </a:r>
            <a:endParaRPr kumimoji="1" lang="ja-JP" altLang="en-US" dirty="0"/>
          </a:p>
        </p:txBody>
      </p:sp>
      <p:sp>
        <p:nvSpPr>
          <p:cNvPr id="3" name="コンテンツ プレースホルダー 2">
            <a:extLst>
              <a:ext uri="{FF2B5EF4-FFF2-40B4-BE49-F238E27FC236}">
                <a16:creationId xmlns:a16="http://schemas.microsoft.com/office/drawing/2014/main" id="{5FEC5C50-07B9-5748-4DA5-024E3494ADF2}"/>
              </a:ext>
            </a:extLst>
          </p:cNvPr>
          <p:cNvSpPr>
            <a:spLocks noGrp="1"/>
          </p:cNvSpPr>
          <p:nvPr>
            <p:ph idx="1"/>
          </p:nvPr>
        </p:nvSpPr>
        <p:spPr>
          <a:xfrm>
            <a:off x="321845" y="628750"/>
            <a:ext cx="8461208" cy="5333166"/>
          </a:xfrm>
        </p:spPr>
        <p:txBody>
          <a:bodyPr/>
          <a:lstStyle/>
          <a:p>
            <a:pPr marL="0" indent="0">
              <a:buNone/>
            </a:pPr>
            <a:r>
              <a:rPr kumimoji="1" lang="en-US" altLang="ja-JP" b="1" dirty="0"/>
              <a:t>PRIMARY KEY </a:t>
            </a:r>
            <a:r>
              <a:rPr kumimoji="1" lang="ja-JP" altLang="en-US" dirty="0"/>
              <a:t>はテーブル定義時に使用し、「</a:t>
            </a:r>
            <a:r>
              <a:rPr kumimoji="1" lang="ja-JP" altLang="en-US" b="1" dirty="0"/>
              <a:t>主キー制約</a:t>
            </a:r>
            <a:r>
              <a:rPr kumimoji="1" lang="ja-JP" altLang="en-US" dirty="0"/>
              <a:t>」を示す</a:t>
            </a:r>
            <a:endParaRPr kumimoji="1" lang="en-US" altLang="ja-JP" dirty="0"/>
          </a:p>
        </p:txBody>
      </p:sp>
      <p:sp>
        <p:nvSpPr>
          <p:cNvPr id="4" name="スライド番号プレースホルダー 3">
            <a:extLst>
              <a:ext uri="{FF2B5EF4-FFF2-40B4-BE49-F238E27FC236}">
                <a16:creationId xmlns:a16="http://schemas.microsoft.com/office/drawing/2014/main" id="{C907EBB0-DE77-BF0E-B9F0-BD542E8DC17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5" name="表 4">
            <a:extLst>
              <a:ext uri="{FF2B5EF4-FFF2-40B4-BE49-F238E27FC236}">
                <a16:creationId xmlns:a16="http://schemas.microsoft.com/office/drawing/2014/main" id="{522065AC-70FF-F0B6-4A9D-E5010651F8BC}"/>
              </a:ext>
            </a:extLst>
          </p:cNvPr>
          <p:cNvGraphicFramePr>
            <a:graphicFrameLocks noGrp="1"/>
          </p:cNvGraphicFramePr>
          <p:nvPr/>
        </p:nvGraphicFramePr>
        <p:xfrm>
          <a:off x="121428" y="3980716"/>
          <a:ext cx="3789123" cy="1981200"/>
        </p:xfrm>
        <a:graphic>
          <a:graphicData uri="http://schemas.openxmlformats.org/drawingml/2006/table">
            <a:tbl>
              <a:tblPr firstRow="1" bandRow="1">
                <a:tableStyleId>{5C22544A-7EE6-4342-B048-85BDC9FD1C3A}</a:tableStyleId>
              </a:tblPr>
              <a:tblGrid>
                <a:gridCol w="987795">
                  <a:extLst>
                    <a:ext uri="{9D8B030D-6E8A-4147-A177-3AD203B41FA5}">
                      <a16:colId xmlns:a16="http://schemas.microsoft.com/office/drawing/2014/main" val="20000"/>
                    </a:ext>
                  </a:extLst>
                </a:gridCol>
                <a:gridCol w="1538287">
                  <a:extLst>
                    <a:ext uri="{9D8B030D-6E8A-4147-A177-3AD203B41FA5}">
                      <a16:colId xmlns:a16="http://schemas.microsoft.com/office/drawing/2014/main" val="20001"/>
                    </a:ext>
                  </a:extLst>
                </a:gridCol>
                <a:gridCol w="1263041">
                  <a:extLst>
                    <a:ext uri="{9D8B030D-6E8A-4147-A177-3AD203B41FA5}">
                      <a16:colId xmlns:a16="http://schemas.microsoft.com/office/drawing/2014/main" val="20002"/>
                    </a:ext>
                  </a:extLst>
                </a:gridCol>
              </a:tblGrid>
              <a:tr h="388620">
                <a:tc>
                  <a:txBody>
                    <a:bodyPr/>
                    <a:lstStyle/>
                    <a:p>
                      <a:pPr algn="ctr"/>
                      <a:r>
                        <a:rPr kumimoji="1" lang="en-US" altLang="ja-JP" sz="2800" dirty="0"/>
                        <a:t>ID</a:t>
                      </a:r>
                      <a:endParaRPr kumimoji="1" lang="ja-JP" altLang="en-US" sz="2800" dirty="0"/>
                    </a:p>
                  </a:txBody>
                  <a:tcPr marL="68580" marR="68580" marT="34290" marB="34290"/>
                </a:tc>
                <a:tc>
                  <a:txBody>
                    <a:bodyPr/>
                    <a:lstStyle/>
                    <a:p>
                      <a:pPr algn="ctr"/>
                      <a:r>
                        <a:rPr kumimoji="1" lang="ja-JP" altLang="en-US" sz="2800" dirty="0"/>
                        <a:t>商品名</a:t>
                      </a:r>
                    </a:p>
                  </a:txBody>
                  <a:tcPr marL="68580" marR="68580" marT="34290" marB="34290"/>
                </a:tc>
                <a:tc>
                  <a:txBody>
                    <a:bodyPr/>
                    <a:lstStyle/>
                    <a:p>
                      <a:pPr algn="ctr"/>
                      <a:r>
                        <a:rPr kumimoji="1" lang="ja-JP" altLang="en-US" sz="2800" dirty="0"/>
                        <a:t>単価</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800" dirty="0"/>
                        <a:t>1</a:t>
                      </a:r>
                      <a:endParaRPr kumimoji="1" lang="ja-JP" altLang="en-US" sz="2800" dirty="0"/>
                    </a:p>
                  </a:txBody>
                  <a:tcPr marL="68580" marR="68580" marT="34290" marB="34290">
                    <a:solidFill>
                      <a:srgbClr val="FF0000">
                        <a:alpha val="15000"/>
                      </a:srgbClr>
                    </a:solidFill>
                  </a:tcPr>
                </a:tc>
                <a:tc>
                  <a:txBody>
                    <a:bodyPr/>
                    <a:lstStyle/>
                    <a:p>
                      <a:pPr algn="r"/>
                      <a:r>
                        <a:rPr kumimoji="1" lang="ja-JP" altLang="en-US" sz="2800" dirty="0"/>
                        <a:t>みかん</a:t>
                      </a:r>
                    </a:p>
                  </a:txBody>
                  <a:tcPr marL="68580" marR="68580" marT="34290" marB="34290">
                    <a:solidFill>
                      <a:srgbClr val="FF0000">
                        <a:alpha val="15000"/>
                      </a:srgbClr>
                    </a:solidFill>
                  </a:tcPr>
                </a:tc>
                <a:tc>
                  <a:txBody>
                    <a:bodyPr/>
                    <a:lstStyle/>
                    <a:p>
                      <a:pPr algn="r"/>
                      <a:r>
                        <a:rPr kumimoji="1" lang="en-US" altLang="ja-JP" sz="2800" dirty="0"/>
                        <a:t>50</a:t>
                      </a:r>
                      <a:endParaRPr kumimoji="1" lang="ja-JP" altLang="en-US" sz="2800" dirty="0"/>
                    </a:p>
                  </a:txBody>
                  <a:tcPr marL="68580" marR="68580" marT="34290" marB="34290">
                    <a:solidFill>
                      <a:srgbClr val="FF0000">
                        <a:alpha val="15000"/>
                      </a:srgbClr>
                    </a:solidFill>
                  </a:tcPr>
                </a:tc>
                <a:extLst>
                  <a:ext uri="{0D108BD9-81ED-4DB2-BD59-A6C34878D82A}">
                    <a16:rowId xmlns:a16="http://schemas.microsoft.com/office/drawing/2014/main" val="10001"/>
                  </a:ext>
                </a:extLst>
              </a:tr>
              <a:tr h="0">
                <a:tc>
                  <a:txBody>
                    <a:bodyPr/>
                    <a:lstStyle/>
                    <a:p>
                      <a:pPr algn="r"/>
                      <a:r>
                        <a:rPr kumimoji="1" lang="en-US" altLang="ja-JP" sz="2800" dirty="0"/>
                        <a:t>2</a:t>
                      </a:r>
                      <a:endParaRPr kumimoji="1" lang="ja-JP" altLang="en-US" sz="2800" dirty="0"/>
                    </a:p>
                  </a:txBody>
                  <a:tcPr marL="68580" marR="68580" marT="34290" marB="34290">
                    <a:solidFill>
                      <a:srgbClr val="FFC000">
                        <a:alpha val="20000"/>
                      </a:srgbClr>
                    </a:solidFill>
                  </a:tcPr>
                </a:tc>
                <a:tc>
                  <a:txBody>
                    <a:bodyPr/>
                    <a:lstStyle/>
                    <a:p>
                      <a:pPr algn="r"/>
                      <a:r>
                        <a:rPr kumimoji="1" lang="ja-JP" altLang="en-US" sz="2800" dirty="0"/>
                        <a:t>りんご</a:t>
                      </a:r>
                    </a:p>
                  </a:txBody>
                  <a:tcPr marL="68580" marR="68580" marT="34290" marB="34290">
                    <a:solidFill>
                      <a:srgbClr val="FFC000">
                        <a:alpha val="20000"/>
                      </a:srgbClr>
                    </a:solidFill>
                  </a:tcPr>
                </a:tc>
                <a:tc>
                  <a:txBody>
                    <a:bodyPr/>
                    <a:lstStyle/>
                    <a:p>
                      <a:pPr algn="r"/>
                      <a:r>
                        <a:rPr kumimoji="1" lang="en-US" altLang="ja-JP" sz="2800" dirty="0"/>
                        <a:t>100</a:t>
                      </a:r>
                      <a:endParaRPr kumimoji="1" lang="ja-JP" altLang="en-US" sz="280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800" dirty="0"/>
                        <a:t>3</a:t>
                      </a:r>
                      <a:endParaRPr kumimoji="1" lang="ja-JP" altLang="en-US" sz="2800" dirty="0"/>
                    </a:p>
                  </a:txBody>
                  <a:tcPr marL="68580" marR="68580" marT="34290" marB="34290">
                    <a:solidFill>
                      <a:srgbClr val="7030A0">
                        <a:alpha val="20000"/>
                      </a:srgbClr>
                    </a:solidFill>
                  </a:tcPr>
                </a:tc>
                <a:tc>
                  <a:txBody>
                    <a:bodyPr/>
                    <a:lstStyle/>
                    <a:p>
                      <a:pPr algn="r"/>
                      <a:r>
                        <a:rPr kumimoji="1" lang="ja-JP" altLang="en-US" sz="2800" dirty="0"/>
                        <a:t>メロン</a:t>
                      </a:r>
                    </a:p>
                  </a:txBody>
                  <a:tcPr marL="68580" marR="68580" marT="34290" marB="34290">
                    <a:solidFill>
                      <a:srgbClr val="7030A0">
                        <a:alpha val="20000"/>
                      </a:srgbClr>
                    </a:solidFill>
                  </a:tcPr>
                </a:tc>
                <a:tc>
                  <a:txBody>
                    <a:bodyPr/>
                    <a:lstStyle/>
                    <a:p>
                      <a:pPr algn="r"/>
                      <a:r>
                        <a:rPr kumimoji="1" lang="en-US" altLang="ja-JP" sz="2800" dirty="0"/>
                        <a:t>500</a:t>
                      </a:r>
                      <a:endParaRPr kumimoji="1" lang="ja-JP" altLang="en-US" sz="280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bl>
          </a:graphicData>
        </a:graphic>
      </p:graphicFrame>
      <p:sp>
        <p:nvSpPr>
          <p:cNvPr id="6" name="正方形/長方形 5">
            <a:extLst>
              <a:ext uri="{FF2B5EF4-FFF2-40B4-BE49-F238E27FC236}">
                <a16:creationId xmlns:a16="http://schemas.microsoft.com/office/drawing/2014/main" id="{16378FAB-C634-855E-C5EB-23B82CDBF797}"/>
              </a:ext>
            </a:extLst>
          </p:cNvPr>
          <p:cNvSpPr/>
          <p:nvPr/>
        </p:nvSpPr>
        <p:spPr>
          <a:xfrm>
            <a:off x="121428" y="3847205"/>
            <a:ext cx="950656" cy="2311807"/>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ｒ</a:t>
            </a:r>
          </a:p>
        </p:txBody>
      </p:sp>
      <p:sp>
        <p:nvSpPr>
          <p:cNvPr id="8" name="テキスト ボックス 7">
            <a:extLst>
              <a:ext uri="{FF2B5EF4-FFF2-40B4-BE49-F238E27FC236}">
                <a16:creationId xmlns:a16="http://schemas.microsoft.com/office/drawing/2014/main" id="{EF411269-6A29-0778-EF02-08628FECF869}"/>
              </a:ext>
            </a:extLst>
          </p:cNvPr>
          <p:cNvSpPr txBox="1"/>
          <p:nvPr/>
        </p:nvSpPr>
        <p:spPr>
          <a:xfrm>
            <a:off x="1311603" y="1513353"/>
            <a:ext cx="4572000" cy="1938992"/>
          </a:xfrm>
          <a:prstGeom prst="rect">
            <a:avLst/>
          </a:prstGeom>
          <a:noFill/>
          <a:ln>
            <a:solidFill>
              <a:schemeClr val="accent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CREATE TABLE </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テーブル名 </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列名</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 </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データ型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PRIMARY KEY</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列名</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 </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データ型</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3366DAEA-1718-0871-1ECF-A696EA93514E}"/>
              </a:ext>
            </a:extLst>
          </p:cNvPr>
          <p:cNvSpPr txBox="1"/>
          <p:nvPr/>
        </p:nvSpPr>
        <p:spPr>
          <a:xfrm>
            <a:off x="4239127" y="4218278"/>
            <a:ext cx="4744343" cy="1569660"/>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CREATE TABLE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 </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ID</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r>
              <a:rPr kumimoji="1" lang="ja-JP" altLang="en-US"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PRIMAY KEY</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商品名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単価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p:txBody>
      </p:sp>
      <p:sp>
        <p:nvSpPr>
          <p:cNvPr id="10" name="テキスト ボックス 9">
            <a:extLst>
              <a:ext uri="{FF2B5EF4-FFF2-40B4-BE49-F238E27FC236}">
                <a16:creationId xmlns:a16="http://schemas.microsoft.com/office/drawing/2014/main" id="{84653A9D-4028-4EEB-EC80-E0DB243753E9}"/>
              </a:ext>
            </a:extLst>
          </p:cNvPr>
          <p:cNvSpPr txBox="1"/>
          <p:nvPr/>
        </p:nvSpPr>
        <p:spPr>
          <a:xfrm>
            <a:off x="6331907" y="2229633"/>
            <a:ext cx="196239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SQL </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の書き方</a:t>
            </a:r>
          </a:p>
        </p:txBody>
      </p:sp>
      <p:sp>
        <p:nvSpPr>
          <p:cNvPr id="11" name="テキスト ボックス 10">
            <a:extLst>
              <a:ext uri="{FF2B5EF4-FFF2-40B4-BE49-F238E27FC236}">
                <a16:creationId xmlns:a16="http://schemas.microsoft.com/office/drawing/2014/main" id="{A4DF6DA7-CB91-A5B4-A09F-B684C62852BD}"/>
              </a:ext>
            </a:extLst>
          </p:cNvPr>
          <p:cNvSpPr txBox="1"/>
          <p:nvPr/>
        </p:nvSpPr>
        <p:spPr>
          <a:xfrm>
            <a:off x="42758" y="6330553"/>
            <a:ext cx="1107996"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主キー</a:t>
            </a:r>
          </a:p>
        </p:txBody>
      </p:sp>
    </p:spTree>
    <p:extLst>
      <p:ext uri="{BB962C8B-B14F-4D97-AF65-F5344CB8AC3E}">
        <p14:creationId xmlns:p14="http://schemas.microsoft.com/office/powerpoint/2010/main" val="3684214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CCFDCFCA-F04E-2CEE-F9CA-2BCC2671D8B8}"/>
              </a:ext>
            </a:extLst>
          </p:cNvPr>
          <p:cNvGraphicFramePr>
            <a:graphicFrameLocks noGrp="1"/>
          </p:cNvGraphicFramePr>
          <p:nvPr/>
        </p:nvGraphicFramePr>
        <p:xfrm>
          <a:off x="201529" y="3816984"/>
          <a:ext cx="3320098" cy="2606040"/>
        </p:xfrm>
        <a:graphic>
          <a:graphicData uri="http://schemas.openxmlformats.org/drawingml/2006/table">
            <a:tbl>
              <a:tblPr firstRow="1" bandRow="1">
                <a:tableStyleId>{5C22544A-7EE6-4342-B048-85BDC9FD1C3A}</a:tableStyleId>
              </a:tblPr>
              <a:tblGrid>
                <a:gridCol w="1297144">
                  <a:extLst>
                    <a:ext uri="{9D8B030D-6E8A-4147-A177-3AD203B41FA5}">
                      <a16:colId xmlns:a16="http://schemas.microsoft.com/office/drawing/2014/main" val="20000"/>
                    </a:ext>
                  </a:extLst>
                </a:gridCol>
                <a:gridCol w="1133606">
                  <a:extLst>
                    <a:ext uri="{9D8B030D-6E8A-4147-A177-3AD203B41FA5}">
                      <a16:colId xmlns:a16="http://schemas.microsoft.com/office/drawing/2014/main" val="20001"/>
                    </a:ext>
                  </a:extLst>
                </a:gridCol>
                <a:gridCol w="889348">
                  <a:extLst>
                    <a:ext uri="{9D8B030D-6E8A-4147-A177-3AD203B41FA5}">
                      <a16:colId xmlns:a16="http://schemas.microsoft.com/office/drawing/2014/main" val="20002"/>
                    </a:ext>
                  </a:extLst>
                </a:gridCol>
              </a:tblGrid>
              <a:tr h="388620">
                <a:tc>
                  <a:txBody>
                    <a:bodyPr/>
                    <a:lstStyle/>
                    <a:p>
                      <a:pPr algn="ctr"/>
                      <a:r>
                        <a:rPr kumimoji="1" lang="ja-JP" altLang="en-US" sz="2400" dirty="0"/>
                        <a:t>学生</a:t>
                      </a:r>
                      <a:r>
                        <a:rPr kumimoji="1" lang="en-US" altLang="ja-JP" sz="2400" dirty="0"/>
                        <a:t>ID</a:t>
                      </a:r>
                      <a:endParaRPr kumimoji="1" lang="ja-JP" altLang="en-US" sz="2400" dirty="0"/>
                    </a:p>
                  </a:txBody>
                  <a:tcPr marL="68580" marR="68580" marT="34290" marB="34290"/>
                </a:tc>
                <a:tc>
                  <a:txBody>
                    <a:bodyPr/>
                    <a:lstStyle/>
                    <a:p>
                      <a:pPr algn="ctr"/>
                      <a:r>
                        <a:rPr kumimoji="1" lang="ja-JP" altLang="en-US" sz="2400" dirty="0"/>
                        <a:t>科目</a:t>
                      </a:r>
                      <a:r>
                        <a:rPr kumimoji="1" lang="en-US" altLang="ja-JP" sz="2400" dirty="0"/>
                        <a:t>ID</a:t>
                      </a:r>
                      <a:endParaRPr kumimoji="1" lang="ja-JP" altLang="en-US" sz="2400" dirty="0"/>
                    </a:p>
                  </a:txBody>
                  <a:tcPr marL="68580" marR="68580" marT="34290" marB="34290"/>
                </a:tc>
                <a:tc>
                  <a:txBody>
                    <a:bodyPr/>
                    <a:lstStyle/>
                    <a:p>
                      <a:pPr algn="ctr"/>
                      <a:r>
                        <a:rPr kumimoji="1" lang="ja-JP" altLang="en-US" sz="2400" dirty="0"/>
                        <a:t>得点</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400" b="0" dirty="0"/>
                        <a:t>1</a:t>
                      </a:r>
                      <a:endParaRPr kumimoji="1" lang="ja-JP" altLang="en-US" sz="2400" b="0" dirty="0"/>
                    </a:p>
                  </a:txBody>
                  <a:tcPr marL="68580" marR="68580" marT="34290" marB="34290">
                    <a:solidFill>
                      <a:srgbClr val="FF0000">
                        <a:alpha val="15000"/>
                      </a:srgbClr>
                    </a:solidFill>
                  </a:tcPr>
                </a:tc>
                <a:tc>
                  <a:txBody>
                    <a:bodyPr/>
                    <a:lstStyle/>
                    <a:p>
                      <a:pPr algn="r"/>
                      <a:r>
                        <a:rPr kumimoji="1" lang="en-US" altLang="ja-JP" sz="2400" b="0" dirty="0"/>
                        <a:t>1001</a:t>
                      </a:r>
                      <a:endParaRPr kumimoji="1" lang="ja-JP" altLang="en-US" sz="2400" b="0" dirty="0"/>
                    </a:p>
                  </a:txBody>
                  <a:tcPr marL="68580" marR="68580" marT="34290" marB="34290">
                    <a:solidFill>
                      <a:srgbClr val="FF0000">
                        <a:alpha val="15000"/>
                      </a:srgbClr>
                    </a:solidFill>
                  </a:tcPr>
                </a:tc>
                <a:tc>
                  <a:txBody>
                    <a:bodyPr/>
                    <a:lstStyle/>
                    <a:p>
                      <a:pPr algn="r"/>
                      <a:r>
                        <a:rPr kumimoji="1" lang="en-US" altLang="ja-JP" sz="2400" b="0" dirty="0"/>
                        <a:t>90</a:t>
                      </a:r>
                      <a:endParaRPr kumimoji="1" lang="ja-JP" altLang="en-US" sz="2400" b="0" dirty="0"/>
                    </a:p>
                  </a:txBody>
                  <a:tcPr marL="68580" marR="68580" marT="34290" marB="34290">
                    <a:solidFill>
                      <a:srgbClr val="FF0000">
                        <a:alpha val="15000"/>
                      </a:srgbClr>
                    </a:solidFill>
                  </a:tcPr>
                </a:tc>
                <a:extLst>
                  <a:ext uri="{0D108BD9-81ED-4DB2-BD59-A6C34878D82A}">
                    <a16:rowId xmlns:a16="http://schemas.microsoft.com/office/drawing/2014/main" val="10001"/>
                  </a:ext>
                </a:extLst>
              </a:tr>
              <a:tr h="0">
                <a:tc>
                  <a:txBody>
                    <a:bodyPr/>
                    <a:lstStyle/>
                    <a:p>
                      <a:pPr algn="r"/>
                      <a:r>
                        <a:rPr kumimoji="1" lang="en-US" altLang="ja-JP" sz="2400" b="0" dirty="0"/>
                        <a:t>1</a:t>
                      </a:r>
                      <a:endParaRPr kumimoji="1" lang="ja-JP" altLang="en-US" sz="2400" b="0" dirty="0"/>
                    </a:p>
                  </a:txBody>
                  <a:tcPr marL="68580" marR="68580" marT="34290" marB="34290">
                    <a:solidFill>
                      <a:srgbClr val="FFC000">
                        <a:alpha val="20000"/>
                      </a:srgbClr>
                    </a:solidFill>
                  </a:tcPr>
                </a:tc>
                <a:tc>
                  <a:txBody>
                    <a:bodyPr/>
                    <a:lstStyle/>
                    <a:p>
                      <a:pPr algn="r"/>
                      <a:r>
                        <a:rPr kumimoji="1" lang="en-US" altLang="ja-JP" sz="2400" b="0" dirty="0"/>
                        <a:t>1002</a:t>
                      </a:r>
                      <a:endParaRPr kumimoji="1" lang="ja-JP" altLang="en-US" sz="2400" b="0" dirty="0"/>
                    </a:p>
                  </a:txBody>
                  <a:tcPr marL="68580" marR="68580" marT="34290" marB="34290">
                    <a:solidFill>
                      <a:srgbClr val="FFC000">
                        <a:alpha val="20000"/>
                      </a:srgbClr>
                    </a:solidFill>
                  </a:tcPr>
                </a:tc>
                <a:tc>
                  <a:txBody>
                    <a:bodyPr/>
                    <a:lstStyle/>
                    <a:p>
                      <a:pPr algn="r"/>
                      <a:r>
                        <a:rPr kumimoji="1" lang="en-US" altLang="ja-JP" sz="2400" b="0" dirty="0"/>
                        <a:t>100</a:t>
                      </a:r>
                      <a:endParaRPr kumimoji="1" lang="ja-JP" altLang="en-US" sz="2400" b="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400" b="0" dirty="0"/>
                        <a:t>2</a:t>
                      </a:r>
                      <a:endParaRPr kumimoji="1" lang="ja-JP" altLang="en-US" sz="2400" b="0" dirty="0"/>
                    </a:p>
                  </a:txBody>
                  <a:tcPr marL="68580" marR="68580" marT="34290" marB="34290">
                    <a:solidFill>
                      <a:srgbClr val="7030A0">
                        <a:alpha val="20000"/>
                      </a:srgbClr>
                    </a:solidFill>
                  </a:tcPr>
                </a:tc>
                <a:tc>
                  <a:txBody>
                    <a:bodyPr/>
                    <a:lstStyle/>
                    <a:p>
                      <a:pPr algn="r"/>
                      <a:r>
                        <a:rPr kumimoji="1" lang="en-US" altLang="ja-JP" sz="2400" b="0" dirty="0"/>
                        <a:t>1001</a:t>
                      </a:r>
                      <a:endParaRPr kumimoji="1" lang="ja-JP" altLang="en-US" sz="2400" b="0" dirty="0"/>
                    </a:p>
                  </a:txBody>
                  <a:tcPr marL="68580" marR="68580" marT="34290" marB="34290">
                    <a:solidFill>
                      <a:srgbClr val="7030A0">
                        <a:alpha val="20000"/>
                      </a:srgbClr>
                    </a:solidFill>
                  </a:tcPr>
                </a:tc>
                <a:tc>
                  <a:txBody>
                    <a:bodyPr/>
                    <a:lstStyle/>
                    <a:p>
                      <a:pPr algn="r"/>
                      <a:r>
                        <a:rPr kumimoji="1" lang="en-US" altLang="ja-JP" sz="2400" b="0" dirty="0"/>
                        <a:t>85</a:t>
                      </a:r>
                      <a:endParaRPr kumimoji="1" lang="ja-JP" altLang="en-US" sz="2400" b="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r h="388620">
                <a:tc>
                  <a:txBody>
                    <a:bodyPr/>
                    <a:lstStyle/>
                    <a:p>
                      <a:pPr algn="r"/>
                      <a:r>
                        <a:rPr kumimoji="1" lang="en-US" altLang="ja-JP" sz="2400" b="0" dirty="0"/>
                        <a:t>2</a:t>
                      </a:r>
                      <a:endParaRPr kumimoji="1" lang="ja-JP" altLang="en-US" sz="2400" b="0" dirty="0"/>
                    </a:p>
                  </a:txBody>
                  <a:tcPr marL="68580" marR="68580" marT="34290" marB="34290">
                    <a:solidFill>
                      <a:schemeClr val="accent2">
                        <a:lumMod val="60000"/>
                        <a:lumOff val="40000"/>
                        <a:alpha val="20000"/>
                      </a:schemeClr>
                    </a:solidFill>
                  </a:tcPr>
                </a:tc>
                <a:tc>
                  <a:txBody>
                    <a:bodyPr/>
                    <a:lstStyle/>
                    <a:p>
                      <a:pPr algn="r"/>
                      <a:r>
                        <a:rPr kumimoji="1" lang="en-US" altLang="ja-JP" sz="2400" b="0" dirty="0"/>
                        <a:t>1002</a:t>
                      </a:r>
                      <a:endParaRPr kumimoji="1" lang="ja-JP" altLang="en-US" sz="2400" b="0" dirty="0"/>
                    </a:p>
                  </a:txBody>
                  <a:tcPr marL="68580" marR="68580" marT="34290" marB="34290">
                    <a:solidFill>
                      <a:schemeClr val="accent2">
                        <a:lumMod val="60000"/>
                        <a:lumOff val="40000"/>
                        <a:alpha val="20000"/>
                      </a:schemeClr>
                    </a:solidFill>
                  </a:tcPr>
                </a:tc>
                <a:tc>
                  <a:txBody>
                    <a:bodyPr/>
                    <a:lstStyle/>
                    <a:p>
                      <a:pPr algn="r"/>
                      <a:r>
                        <a:rPr kumimoji="1" lang="en-US" altLang="ja-JP" sz="2400" b="0" dirty="0"/>
                        <a:t>90</a:t>
                      </a:r>
                      <a:endParaRPr kumimoji="1" lang="ja-JP" altLang="en-US" sz="2400" b="0" dirty="0"/>
                    </a:p>
                  </a:txBody>
                  <a:tcPr marL="68580" marR="68580" marT="34290" marB="34290">
                    <a:solidFill>
                      <a:schemeClr val="accent2">
                        <a:lumMod val="60000"/>
                        <a:lumOff val="40000"/>
                        <a:alpha val="20000"/>
                      </a:schemeClr>
                    </a:solidFill>
                  </a:tcPr>
                </a:tc>
                <a:extLst>
                  <a:ext uri="{0D108BD9-81ED-4DB2-BD59-A6C34878D82A}">
                    <a16:rowId xmlns:a16="http://schemas.microsoft.com/office/drawing/2014/main" val="3535204795"/>
                  </a:ext>
                </a:extLst>
              </a:tr>
              <a:tr h="388620">
                <a:tc>
                  <a:txBody>
                    <a:bodyPr/>
                    <a:lstStyle/>
                    <a:p>
                      <a:pPr algn="r"/>
                      <a:r>
                        <a:rPr kumimoji="1" lang="en-US" altLang="ja-JP" sz="2400" b="0" dirty="0"/>
                        <a:t>2</a:t>
                      </a:r>
                      <a:endParaRPr kumimoji="1" lang="ja-JP" altLang="en-US" sz="2400" b="0" dirty="0"/>
                    </a:p>
                  </a:txBody>
                  <a:tcPr marL="68580" marR="68580" marT="34290" marB="34290">
                    <a:solidFill>
                      <a:schemeClr val="accent6">
                        <a:lumMod val="75000"/>
                        <a:alpha val="20000"/>
                      </a:schemeClr>
                    </a:solidFill>
                  </a:tcPr>
                </a:tc>
                <a:tc>
                  <a:txBody>
                    <a:bodyPr/>
                    <a:lstStyle/>
                    <a:p>
                      <a:pPr algn="r"/>
                      <a:r>
                        <a:rPr kumimoji="1" lang="en-US" altLang="ja-JP" sz="2400" b="0" dirty="0"/>
                        <a:t>1003</a:t>
                      </a:r>
                      <a:endParaRPr kumimoji="1" lang="ja-JP" altLang="en-US" sz="2400" b="0" dirty="0"/>
                    </a:p>
                  </a:txBody>
                  <a:tcPr marL="68580" marR="68580" marT="34290" marB="34290">
                    <a:solidFill>
                      <a:schemeClr val="accent6">
                        <a:lumMod val="75000"/>
                        <a:alpha val="20000"/>
                      </a:schemeClr>
                    </a:solidFill>
                  </a:tcPr>
                </a:tc>
                <a:tc>
                  <a:txBody>
                    <a:bodyPr/>
                    <a:lstStyle/>
                    <a:p>
                      <a:pPr algn="r"/>
                      <a:r>
                        <a:rPr kumimoji="1" lang="en-US" altLang="ja-JP" sz="2400" b="0" dirty="0"/>
                        <a:t>95</a:t>
                      </a:r>
                      <a:endParaRPr kumimoji="1" lang="ja-JP" altLang="en-US" sz="2400" b="0" dirty="0"/>
                    </a:p>
                  </a:txBody>
                  <a:tcPr marL="68580" marR="68580" marT="34290" marB="34290">
                    <a:solidFill>
                      <a:schemeClr val="accent6">
                        <a:lumMod val="75000"/>
                        <a:alpha val="20000"/>
                      </a:schemeClr>
                    </a:solidFill>
                  </a:tcPr>
                </a:tc>
                <a:extLst>
                  <a:ext uri="{0D108BD9-81ED-4DB2-BD59-A6C34878D82A}">
                    <a16:rowId xmlns:a16="http://schemas.microsoft.com/office/drawing/2014/main" val="2241657094"/>
                  </a:ext>
                </a:extLst>
              </a:tr>
            </a:tbl>
          </a:graphicData>
        </a:graphic>
      </p:graphicFrame>
      <p:sp>
        <p:nvSpPr>
          <p:cNvPr id="2" name="タイトル 1">
            <a:extLst>
              <a:ext uri="{FF2B5EF4-FFF2-40B4-BE49-F238E27FC236}">
                <a16:creationId xmlns:a16="http://schemas.microsoft.com/office/drawing/2014/main" id="{93A33F01-7D84-5337-0231-EB2011E27A1D}"/>
              </a:ext>
            </a:extLst>
          </p:cNvPr>
          <p:cNvSpPr>
            <a:spLocks noGrp="1"/>
          </p:cNvSpPr>
          <p:nvPr>
            <p:ph type="title"/>
          </p:nvPr>
        </p:nvSpPr>
        <p:spPr/>
        <p:txBody>
          <a:bodyPr>
            <a:normAutofit fontScale="90000"/>
          </a:bodyPr>
          <a:lstStyle/>
          <a:p>
            <a:r>
              <a:rPr kumimoji="1" lang="en-US" altLang="ja-JP" dirty="0"/>
              <a:t>PRIMARY KEY</a:t>
            </a:r>
            <a:endParaRPr kumimoji="1" lang="ja-JP" altLang="en-US" dirty="0"/>
          </a:p>
        </p:txBody>
      </p:sp>
      <p:sp>
        <p:nvSpPr>
          <p:cNvPr id="3" name="コンテンツ プレースホルダー 2">
            <a:extLst>
              <a:ext uri="{FF2B5EF4-FFF2-40B4-BE49-F238E27FC236}">
                <a16:creationId xmlns:a16="http://schemas.microsoft.com/office/drawing/2014/main" id="{5FEC5C50-07B9-5748-4DA5-024E3494ADF2}"/>
              </a:ext>
            </a:extLst>
          </p:cNvPr>
          <p:cNvSpPr>
            <a:spLocks noGrp="1"/>
          </p:cNvSpPr>
          <p:nvPr>
            <p:ph idx="1"/>
          </p:nvPr>
        </p:nvSpPr>
        <p:spPr>
          <a:xfrm>
            <a:off x="341396" y="794880"/>
            <a:ext cx="8461208" cy="2457990"/>
          </a:xfrm>
        </p:spPr>
        <p:txBody>
          <a:bodyPr>
            <a:normAutofit/>
          </a:bodyPr>
          <a:lstStyle/>
          <a:p>
            <a:pPr marL="0" indent="0">
              <a:buNone/>
            </a:pPr>
            <a:r>
              <a:rPr kumimoji="1" lang="ja-JP" altLang="en-US" sz="2400" dirty="0"/>
              <a:t>但し、主キーは</a:t>
            </a:r>
            <a:r>
              <a:rPr kumimoji="1" lang="en-US" altLang="ja-JP" sz="2400" dirty="0"/>
              <a:t>1</a:t>
            </a:r>
            <a:r>
              <a:rPr kumimoji="1" lang="ja-JP" altLang="en-US" sz="2400" dirty="0"/>
              <a:t>つの属性でも良いし、</a:t>
            </a:r>
            <a:r>
              <a:rPr kumimoji="1" lang="ja-JP" altLang="en-US" sz="2400" b="1" dirty="0"/>
              <a:t>複数の属性の組み合わせ</a:t>
            </a:r>
            <a:r>
              <a:rPr kumimoji="1" lang="ja-JP" altLang="en-US" sz="2400" dirty="0"/>
              <a:t>でもよい</a:t>
            </a:r>
            <a:r>
              <a:rPr lang="ja-JP" altLang="en-US" sz="2400" dirty="0"/>
              <a:t>（書き方は下のようになる）</a:t>
            </a:r>
            <a:endParaRPr kumimoji="1" lang="ja-JP" altLang="en-US" sz="2400" dirty="0"/>
          </a:p>
        </p:txBody>
      </p:sp>
      <p:sp>
        <p:nvSpPr>
          <p:cNvPr id="4" name="スライド番号プレースホルダー 3">
            <a:extLst>
              <a:ext uri="{FF2B5EF4-FFF2-40B4-BE49-F238E27FC236}">
                <a16:creationId xmlns:a16="http://schemas.microsoft.com/office/drawing/2014/main" id="{C907EBB0-DE77-BF0E-B9F0-BD542E8DC17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正方形/長方形 5">
            <a:extLst>
              <a:ext uri="{FF2B5EF4-FFF2-40B4-BE49-F238E27FC236}">
                <a16:creationId xmlns:a16="http://schemas.microsoft.com/office/drawing/2014/main" id="{16378FAB-C634-855E-C5EB-23B82CDBF797}"/>
              </a:ext>
            </a:extLst>
          </p:cNvPr>
          <p:cNvSpPr/>
          <p:nvPr/>
        </p:nvSpPr>
        <p:spPr>
          <a:xfrm>
            <a:off x="201530" y="3816984"/>
            <a:ext cx="2418224" cy="260604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ｒ</a:t>
            </a:r>
          </a:p>
        </p:txBody>
      </p:sp>
      <p:sp>
        <p:nvSpPr>
          <p:cNvPr id="11" name="テキスト ボックス 10">
            <a:extLst>
              <a:ext uri="{FF2B5EF4-FFF2-40B4-BE49-F238E27FC236}">
                <a16:creationId xmlns:a16="http://schemas.microsoft.com/office/drawing/2014/main" id="{C20F5505-9C69-03ED-A11D-A87CE9C21BAD}"/>
              </a:ext>
            </a:extLst>
          </p:cNvPr>
          <p:cNvSpPr txBox="1"/>
          <p:nvPr/>
        </p:nvSpPr>
        <p:spPr>
          <a:xfrm>
            <a:off x="1408520" y="1666139"/>
            <a:ext cx="4572000" cy="1938992"/>
          </a:xfrm>
          <a:prstGeom prst="rect">
            <a:avLst/>
          </a:prstGeom>
          <a:noFill/>
          <a:ln>
            <a:solidFill>
              <a:schemeClr val="accent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CREATE TABLE </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テーブル名 </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列名</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 </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データ型</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列名</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 </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データ型</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PRIMARY KEY (</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列名</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 </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列名</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4523F947-EDEE-AD9E-36DB-5703F2C1906A}"/>
              </a:ext>
            </a:extLst>
          </p:cNvPr>
          <p:cNvSpPr txBox="1"/>
          <p:nvPr/>
        </p:nvSpPr>
        <p:spPr>
          <a:xfrm>
            <a:off x="6263014" y="2418002"/>
            <a:ext cx="196239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SQL </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の書き方</a:t>
            </a:r>
          </a:p>
        </p:txBody>
      </p:sp>
      <p:sp>
        <p:nvSpPr>
          <p:cNvPr id="17" name="テキスト ボックス 16">
            <a:extLst>
              <a:ext uri="{FF2B5EF4-FFF2-40B4-BE49-F238E27FC236}">
                <a16:creationId xmlns:a16="http://schemas.microsoft.com/office/drawing/2014/main" id="{9822321B-CE4A-4D58-C168-8FD7B2A89CD9}"/>
              </a:ext>
            </a:extLst>
          </p:cNvPr>
          <p:cNvSpPr txBox="1"/>
          <p:nvPr/>
        </p:nvSpPr>
        <p:spPr>
          <a:xfrm>
            <a:off x="3694520" y="4573050"/>
            <a:ext cx="4744343" cy="1631216"/>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CREATE TABLE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成績 </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学生</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ID</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科目</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ID</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INTEGHER,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得点 </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  PRIMARY KEY</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学生</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ID,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科目</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ID));</a:t>
            </a:r>
          </a:p>
        </p:txBody>
      </p:sp>
      <p:sp>
        <p:nvSpPr>
          <p:cNvPr id="19" name="テキスト ボックス 18">
            <a:extLst>
              <a:ext uri="{FF2B5EF4-FFF2-40B4-BE49-F238E27FC236}">
                <a16:creationId xmlns:a16="http://schemas.microsoft.com/office/drawing/2014/main" id="{10945F9D-837C-18A6-90BC-20AEF58D5200}"/>
              </a:ext>
            </a:extLst>
          </p:cNvPr>
          <p:cNvSpPr txBox="1"/>
          <p:nvPr/>
        </p:nvSpPr>
        <p:spPr>
          <a:xfrm>
            <a:off x="1052115" y="6525473"/>
            <a:ext cx="1107996"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主キー</a:t>
            </a:r>
          </a:p>
        </p:txBody>
      </p:sp>
    </p:spTree>
    <p:extLst>
      <p:ext uri="{BB962C8B-B14F-4D97-AF65-F5344CB8AC3E}">
        <p14:creationId xmlns:p14="http://schemas.microsoft.com/office/powerpoint/2010/main" val="3870161537"/>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3678</TotalTime>
  <Words>3150</Words>
  <Application>Microsoft Office PowerPoint</Application>
  <PresentationFormat>画面に合わせる (4:3)</PresentationFormat>
  <Paragraphs>572</Paragraphs>
  <Slides>43</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3</vt:i4>
      </vt:variant>
      <vt:variant>
        <vt:lpstr>スライド タイトル</vt:lpstr>
      </vt:variant>
      <vt:variant>
        <vt:i4>43</vt:i4>
      </vt:variant>
    </vt:vector>
  </HeadingPairs>
  <TitlesOfParts>
    <vt:vector size="53" baseType="lpstr">
      <vt:lpstr>Söhne</vt:lpstr>
      <vt:lpstr>メイリオ</vt:lpstr>
      <vt:lpstr>游ゴシック</vt:lpstr>
      <vt:lpstr>Abadi</vt:lpstr>
      <vt:lpstr>Arial</vt:lpstr>
      <vt:lpstr>Calibri</vt:lpstr>
      <vt:lpstr>Courier New</vt:lpstr>
      <vt:lpstr>1_Office テーマ</vt:lpstr>
      <vt:lpstr>4_Office テーマ</vt:lpstr>
      <vt:lpstr>5_Office テーマ</vt:lpstr>
      <vt:lpstr>10. データベース設計 ベストプラクティス  主キーと外部キー、設計手法</vt:lpstr>
      <vt:lpstr>PowerPoint プレゼンテーション</vt:lpstr>
      <vt:lpstr>10-1. イントロダクション</vt:lpstr>
      <vt:lpstr>リレーショナルデータベースの仕組み</vt:lpstr>
      <vt:lpstr>商品テーブルと購入テーブル</vt:lpstr>
      <vt:lpstr>主キー</vt:lpstr>
      <vt:lpstr>主キーの役割</vt:lpstr>
      <vt:lpstr>PRIMARY KEY</vt:lpstr>
      <vt:lpstr>PRIMARY KEY</vt:lpstr>
      <vt:lpstr>外部キー</vt:lpstr>
      <vt:lpstr>SQL によるテーブル定義</vt:lpstr>
      <vt:lpstr>FOREIGN KEY … REFERENCES</vt:lpstr>
      <vt:lpstr>多対多の関連の例</vt:lpstr>
      <vt:lpstr>データベース設計のプロセス</vt:lpstr>
      <vt:lpstr>10-2. 演習</vt:lpstr>
      <vt:lpstr>いまから演習で行うこと、注意点</vt:lpstr>
      <vt:lpstr>演習１．Access の SQL ビューを用いたテーブル定義 とデータの追加</vt:lpstr>
      <vt:lpstr>演習　</vt:lpstr>
      <vt:lpstr>PowerPoint プレゼンテーション</vt:lpstr>
      <vt:lpstr>PowerPoint プレゼンテーション</vt:lpstr>
      <vt:lpstr>PowerPoint プレゼンテーション</vt:lpstr>
      <vt:lpstr>間違ってしまったときは、テーブルの削除 を行ってからやり直した方が早い場合がある</vt:lpstr>
      <vt:lpstr>演習２．種々のSQL問い合わせ． Access の SQL ビューを使用． </vt:lpstr>
      <vt:lpstr>Access の SQL ビューを用いた問い合わせ</vt:lpstr>
      <vt:lpstr>SQL 問い合わせ（クエリ）で使用する２つのビュー</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データベース設計の実践例</vt:lpstr>
      <vt:lpstr>「成績管理」のデータベース設計の実践例</vt:lpstr>
      <vt:lpstr>演習３．成績管理のデータベース </vt:lpstr>
      <vt:lpstr>PowerPoint プレゼンテーション</vt:lpstr>
      <vt:lpstr>PowerPoint プレゼンテーション</vt:lpstr>
      <vt:lpstr>PowerPoint プレゼンテーション</vt:lpstr>
      <vt:lpstr>演習４．種々のSQL問い合わせ． Access の SQL ビューを使用． </vt:lpstr>
      <vt:lpstr>PowerPoint プレゼンテーション</vt:lpstr>
      <vt:lpstr>PowerPoint プレゼンテーション</vt:lpstr>
      <vt:lpstr>PowerPoint プレゼンテーション</vt:lpstr>
      <vt:lpstr>PowerPoint プレゼンテーション</vt:lpstr>
      <vt:lpstr>全体まとめ</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リレーショナルデータベース演習</dc:title>
  <dc:creator>kaneko kunihiko</dc:creator>
  <cp:lastModifiedBy>金子　邦彦</cp:lastModifiedBy>
  <cp:revision>308</cp:revision>
  <dcterms:created xsi:type="dcterms:W3CDTF">2019-11-02T00:06:04Z</dcterms:created>
  <dcterms:modified xsi:type="dcterms:W3CDTF">2024-01-04T07:26:07Z</dcterms:modified>
</cp:coreProperties>
</file>