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9" r:id="rId3"/>
  </p:sldMasterIdLst>
  <p:notesMasterIdLst>
    <p:notesMasterId r:id="rId55"/>
  </p:notesMasterIdLst>
  <p:sldIdLst>
    <p:sldId id="1037" r:id="rId4"/>
    <p:sldId id="1127" r:id="rId5"/>
    <p:sldId id="1450" r:id="rId6"/>
    <p:sldId id="1456" r:id="rId7"/>
    <p:sldId id="1212" r:id="rId8"/>
    <p:sldId id="1468" r:id="rId9"/>
    <p:sldId id="1215" r:id="rId10"/>
    <p:sldId id="1216" r:id="rId11"/>
    <p:sldId id="417" r:id="rId12"/>
    <p:sldId id="444" r:id="rId13"/>
    <p:sldId id="422" r:id="rId14"/>
    <p:sldId id="423" r:id="rId15"/>
    <p:sldId id="1217" r:id="rId16"/>
    <p:sldId id="1469" r:id="rId17"/>
    <p:sldId id="1218" r:id="rId18"/>
    <p:sldId id="322" r:id="rId19"/>
    <p:sldId id="260" r:id="rId20"/>
    <p:sldId id="1470" r:id="rId21"/>
    <p:sldId id="291" r:id="rId22"/>
    <p:sldId id="292" r:id="rId23"/>
    <p:sldId id="352" r:id="rId24"/>
    <p:sldId id="293" r:id="rId25"/>
    <p:sldId id="353" r:id="rId26"/>
    <p:sldId id="367" r:id="rId27"/>
    <p:sldId id="368" r:id="rId28"/>
    <p:sldId id="369" r:id="rId29"/>
    <p:sldId id="1219" r:id="rId30"/>
    <p:sldId id="1471" r:id="rId31"/>
    <p:sldId id="383" r:id="rId32"/>
    <p:sldId id="384" r:id="rId33"/>
    <p:sldId id="385" r:id="rId34"/>
    <p:sldId id="390" r:id="rId35"/>
    <p:sldId id="401" r:id="rId36"/>
    <p:sldId id="392" r:id="rId37"/>
    <p:sldId id="393" r:id="rId38"/>
    <p:sldId id="394" r:id="rId39"/>
    <p:sldId id="395" r:id="rId40"/>
    <p:sldId id="1472" r:id="rId41"/>
    <p:sldId id="586" r:id="rId42"/>
    <p:sldId id="587" r:id="rId43"/>
    <p:sldId id="588" r:id="rId44"/>
    <p:sldId id="1221" r:id="rId45"/>
    <p:sldId id="1367" r:id="rId46"/>
    <p:sldId id="1361" r:id="rId47"/>
    <p:sldId id="1362" r:id="rId48"/>
    <p:sldId id="1363" r:id="rId49"/>
    <p:sldId id="415" r:id="rId50"/>
    <p:sldId id="437" r:id="rId51"/>
    <p:sldId id="1364" r:id="rId52"/>
    <p:sldId id="1365" r:id="rId53"/>
    <p:sldId id="1366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64019" autoAdjust="0"/>
  </p:normalViewPr>
  <p:slideViewPr>
    <p:cSldViewPr snapToGrid="0">
      <p:cViewPr varScale="1">
        <p:scale>
          <a:sx n="43" d="100"/>
          <a:sy n="43" d="100"/>
        </p:scale>
        <p:origin x="1064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90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5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7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04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428E50-0EB0-4DBD-BA6B-DA8A200961E1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8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4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1</a:t>
            </a:r>
            <a:r>
              <a:rPr lang="en-US" altLang="ja-JP" dirty="0">
                <a:latin typeface="メイリオ" panose="020B0604030504040204" pitchFamily="50" charset="-128"/>
              </a:rPr>
              <a:t>4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en-US" altLang="ja-JP" sz="4400" dirty="0"/>
              <a:t>Access </a:t>
            </a:r>
            <a:r>
              <a:rPr lang="ja-JP" altLang="en-US" sz="4400" dirty="0"/>
              <a:t>のビジュアルなツール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07D028A-EB18-44FC-995C-A424241C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0" y="3897054"/>
            <a:ext cx="4719883" cy="7003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2AFD83-DEA2-417F-826C-9A6A3D74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61" y="1197647"/>
            <a:ext cx="4617067" cy="7820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A9507AF-96EF-4EE4-A5BC-3BDBC0B3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5" y="2094122"/>
            <a:ext cx="3735445" cy="104886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0256DE0-AF61-4A00-83BC-7E3E27CBC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44" y="994819"/>
            <a:ext cx="3248356" cy="7493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2. </a:t>
            </a:r>
            <a:r>
              <a:rPr lang="ja-JP" altLang="en-US" dirty="0">
                <a:solidFill>
                  <a:schemeClr val="tx1"/>
                </a:solidFill>
              </a:rPr>
              <a:t>「</a:t>
            </a:r>
            <a:r>
              <a:rPr lang="ja-JP" altLang="en-US" b="1" dirty="0">
                <a:solidFill>
                  <a:schemeClr val="tx1"/>
                </a:solidFill>
              </a:rPr>
              <a:t>単価</a:t>
            </a:r>
            <a:r>
              <a:rPr lang="ja-JP" altLang="en-US" dirty="0">
                <a:solidFill>
                  <a:schemeClr val="tx1"/>
                </a:solidFill>
              </a:rPr>
              <a:t>」の属性名とデータ型の設定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205148" y="5040520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属性名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単価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119DA0-A6AE-4E0F-804D-D46A449B9D24}"/>
              </a:ext>
            </a:extLst>
          </p:cNvPr>
          <p:cNvSpPr/>
          <p:nvPr/>
        </p:nvSpPr>
        <p:spPr>
          <a:xfrm>
            <a:off x="6515842" y="1416859"/>
            <a:ext cx="1113166" cy="281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角丸四角形 5">
            <a:extLst>
              <a:ext uri="{FF2B5EF4-FFF2-40B4-BE49-F238E27FC236}">
                <a16:creationId xmlns:a16="http://schemas.microsoft.com/office/drawing/2014/main" id="{A4C1D7C9-F6EA-459F-9CF7-F91ECD88C05F}"/>
              </a:ext>
            </a:extLst>
          </p:cNvPr>
          <p:cNvSpPr/>
          <p:nvPr/>
        </p:nvSpPr>
        <p:spPr>
          <a:xfrm>
            <a:off x="500588" y="3908958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4602D5-2EC4-4292-BF08-49820F0045B6}"/>
              </a:ext>
            </a:extLst>
          </p:cNvPr>
          <p:cNvSpPr/>
          <p:nvPr/>
        </p:nvSpPr>
        <p:spPr>
          <a:xfrm>
            <a:off x="2013328" y="2434931"/>
            <a:ext cx="1441072" cy="3146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A23E5A0E-52F5-4F37-BA5E-FC975EC50909}"/>
              </a:ext>
            </a:extLst>
          </p:cNvPr>
          <p:cNvSpPr/>
          <p:nvPr/>
        </p:nvSpPr>
        <p:spPr>
          <a:xfrm>
            <a:off x="3939196" y="148138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15">
            <a:extLst>
              <a:ext uri="{FF2B5EF4-FFF2-40B4-BE49-F238E27FC236}">
                <a16:creationId xmlns:a16="http://schemas.microsoft.com/office/drawing/2014/main" id="{905D02AC-765A-45E1-833A-7CD03519902F}"/>
              </a:ext>
            </a:extLst>
          </p:cNvPr>
          <p:cNvSpPr/>
          <p:nvPr/>
        </p:nvSpPr>
        <p:spPr>
          <a:xfrm>
            <a:off x="4747044" y="2581223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E176F6-936F-47D1-8416-71B0BDB48E20}"/>
              </a:ext>
            </a:extLst>
          </p:cNvPr>
          <p:cNvSpPr txBox="1"/>
          <p:nvPr/>
        </p:nvSpPr>
        <p:spPr>
          <a:xfrm>
            <a:off x="6957998" y="2842909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6E5B6C2-6037-451E-8CA9-77D8BA212142}"/>
              </a:ext>
            </a:extLst>
          </p:cNvPr>
          <p:cNvSpPr/>
          <p:nvPr/>
        </p:nvSpPr>
        <p:spPr>
          <a:xfrm>
            <a:off x="2198581" y="1285653"/>
            <a:ext cx="1360394" cy="262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E74CD3-D34D-45BA-9B5E-C8E308544ADB}"/>
              </a:ext>
            </a:extLst>
          </p:cNvPr>
          <p:cNvSpPr/>
          <p:nvPr/>
        </p:nvSpPr>
        <p:spPr>
          <a:xfrm>
            <a:off x="6456538" y="4097642"/>
            <a:ext cx="1113166" cy="281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5989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35B17F5-09C4-4625-BD4F-66FBFF8C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639" y="1983079"/>
            <a:ext cx="3485324" cy="13760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5419F3C-6B17-44A7-96A1-832EBD37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" y="1520203"/>
            <a:ext cx="4816515" cy="19914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3. </a:t>
            </a:r>
            <a:r>
              <a:rPr lang="ja-JP" altLang="en-US" dirty="0">
                <a:solidFill>
                  <a:schemeClr val="tx1"/>
                </a:solidFill>
              </a:rPr>
              <a:t>テーブルを閉じると同時に，テーブル名を設定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5949" y="3687906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3009" y="1608196"/>
            <a:ext cx="1062391" cy="2890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1011943" y="2129846"/>
            <a:ext cx="1743957" cy="3466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右矢印 25"/>
          <p:cNvSpPr/>
          <p:nvPr/>
        </p:nvSpPr>
        <p:spPr>
          <a:xfrm>
            <a:off x="5027480" y="258794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619751" y="2875892"/>
            <a:ext cx="1027996" cy="3975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②「・・・変更を保存しますか？」には「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1215" y="4764755"/>
            <a:ext cx="23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保存される</a:t>
            </a: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81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64D738C-4126-4D5D-9DD5-BBF39A14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36" y="1813986"/>
            <a:ext cx="3996679" cy="1659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3. </a:t>
            </a:r>
            <a:r>
              <a:rPr lang="ja-JP" altLang="en-US" dirty="0">
                <a:solidFill>
                  <a:schemeClr val="tx1"/>
                </a:solidFill>
              </a:rPr>
              <a:t>テーブルを閉じると同時に，テーブル名を設定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36550" y="3858329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③最初のテーブル保存では、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テーブル名を設定する画面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428896" y="26443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45490" y="2501088"/>
            <a:ext cx="1148910" cy="350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④テーブル名を「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」にする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80316" y="2501088"/>
            <a:ext cx="155285" cy="14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217091" y="2988200"/>
            <a:ext cx="1244159" cy="4407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50B996-5501-4693-BDBC-B5A2381A9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" y="1840424"/>
            <a:ext cx="4322120" cy="17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34CE1-444B-4021-8FA7-8F6F9023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テーブル定義まとめ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4D8F4-41F7-4523-A3CB-BC7BBF90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40" y="3709401"/>
            <a:ext cx="8461208" cy="11451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Access </a:t>
            </a:r>
            <a:r>
              <a:rPr kumimoji="1" lang="ja-JP" altLang="en-US" b="1" dirty="0">
                <a:solidFill>
                  <a:srgbClr val="C00000"/>
                </a:solidFill>
              </a:rPr>
              <a:t>では，テーブルツール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デザインビュー</a:t>
            </a:r>
            <a:r>
              <a:rPr kumimoji="1" lang="ja-JP" altLang="en-US" dirty="0"/>
              <a:t>を利用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も利用できる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C8570-529F-4065-8A77-BD7C094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A7737BB-742D-4983-88CD-10F8E51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7971"/>
              </p:ext>
            </p:extLst>
          </p:nvPr>
        </p:nvGraphicFramePr>
        <p:xfrm>
          <a:off x="973745" y="1298721"/>
          <a:ext cx="4826405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ID</a:t>
                      </a:r>
                      <a:endParaRPr kumimoji="1" lang="ja-JP" altLang="en-US" sz="2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A5C8DB-4ED8-4983-9FF0-08598D5876D0}"/>
              </a:ext>
            </a:extLst>
          </p:cNvPr>
          <p:cNvSpPr txBox="1"/>
          <p:nvPr/>
        </p:nvSpPr>
        <p:spPr>
          <a:xfrm>
            <a:off x="6018499" y="1694716"/>
            <a:ext cx="35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← 主キー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D3D00B-72FA-4186-B7BC-9015F5AB5005}"/>
              </a:ext>
            </a:extLst>
          </p:cNvPr>
          <p:cNvSpPr/>
          <p:nvPr/>
        </p:nvSpPr>
        <p:spPr>
          <a:xfrm>
            <a:off x="2442425" y="1711434"/>
            <a:ext cx="3495759" cy="4282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59FABF-6916-4446-B0B4-526661867CF1}"/>
              </a:ext>
            </a:extLst>
          </p:cNvPr>
          <p:cNvSpPr/>
          <p:nvPr/>
        </p:nvSpPr>
        <p:spPr>
          <a:xfrm>
            <a:off x="2032123" y="2083726"/>
            <a:ext cx="3954614" cy="10943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2BB54-5295-4F84-97A8-54051AE5D0A3}"/>
              </a:ext>
            </a:extLst>
          </p:cNvPr>
          <p:cNvSpPr txBox="1"/>
          <p:nvPr/>
        </p:nvSpPr>
        <p:spPr>
          <a:xfrm>
            <a:off x="3478515" y="321395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設定する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40E679-B603-4E14-BD37-570AA2BA9E83}"/>
              </a:ext>
            </a:extLst>
          </p:cNvPr>
          <p:cNvSpPr txBox="1"/>
          <p:nvPr/>
        </p:nvSpPr>
        <p:spPr>
          <a:xfrm>
            <a:off x="1100226" y="1609636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そのまま</a:t>
            </a:r>
            <a:endParaRPr kumimoji="1" lang="en-US" altLang="ja-JP" sz="2100" b="1" dirty="0">
              <a:solidFill>
                <a:srgbClr val="0000FF"/>
              </a:solidFill>
            </a:endParaRPr>
          </a:p>
          <a:p>
            <a:r>
              <a:rPr kumimoji="1" lang="ja-JP" altLang="en-US" sz="2100" b="1" dirty="0">
                <a:solidFill>
                  <a:srgbClr val="0000FF"/>
                </a:solidFill>
              </a:rPr>
              <a:t>使う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722CEC-9915-40A3-870E-30F0C8CA2151}"/>
              </a:ext>
            </a:extLst>
          </p:cNvPr>
          <p:cNvSpPr/>
          <p:nvPr/>
        </p:nvSpPr>
        <p:spPr>
          <a:xfrm>
            <a:off x="973746" y="66536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名：　</a:t>
            </a:r>
            <a:r>
              <a:rPr lang="ja-JP" altLang="en-US" sz="2400" b="1" dirty="0"/>
              <a:t>商品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B63634-7014-4FC2-941E-C1923BF21E42}"/>
              </a:ext>
            </a:extLst>
          </p:cNvPr>
          <p:cNvSpPr txBox="1"/>
          <p:nvPr/>
        </p:nvSpPr>
        <p:spPr>
          <a:xfrm>
            <a:off x="1176724" y="4996543"/>
            <a:ext cx="4841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create table </a:t>
            </a:r>
            <a:r>
              <a:rPr kumimoji="1" lang="ja-JP" altLang="en-US" sz="2800" dirty="0"/>
              <a:t>商品 </a:t>
            </a:r>
            <a:r>
              <a:rPr kumimoji="1" lang="en-US" altLang="ja-JP" sz="2800" dirty="0"/>
              <a:t>(</a:t>
            </a:r>
          </a:p>
          <a:p>
            <a:r>
              <a:rPr kumimoji="1" lang="en-US" altLang="ja-JP" sz="2800" dirty="0"/>
              <a:t>  ID autoincrement primary key, </a:t>
            </a:r>
          </a:p>
          <a:p>
            <a:r>
              <a:rPr kumimoji="1" lang="en-US" altLang="ja-JP" sz="2800" dirty="0"/>
              <a:t>  </a:t>
            </a:r>
            <a:r>
              <a:rPr kumimoji="1" lang="ja-JP" altLang="en-US" sz="2800" dirty="0"/>
              <a:t>名前 </a:t>
            </a:r>
            <a:r>
              <a:rPr kumimoji="1" lang="en-US" altLang="ja-JP" sz="2800" dirty="0"/>
              <a:t>char,</a:t>
            </a:r>
          </a:p>
          <a:p>
            <a:r>
              <a:rPr kumimoji="1" lang="en-US" altLang="ja-JP" sz="2800" dirty="0"/>
              <a:t>  </a:t>
            </a:r>
            <a:r>
              <a:rPr kumimoji="1" lang="ja-JP" altLang="en-US" sz="2800" dirty="0"/>
              <a:t>単価 </a:t>
            </a:r>
            <a:r>
              <a:rPr kumimoji="1" lang="en-US" altLang="ja-JP" sz="2800" dirty="0"/>
              <a:t>integer );</a:t>
            </a:r>
          </a:p>
        </p:txBody>
      </p:sp>
    </p:spTree>
    <p:extLst>
      <p:ext uri="{BB962C8B-B14F-4D97-AF65-F5344CB8AC3E}">
        <p14:creationId xmlns:p14="http://schemas.microsoft.com/office/powerpoint/2010/main" val="406434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14-3.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4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970BD-A0A3-4365-BCF1-EB3C52C1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のフォーム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4441BF-CF59-4B90-BCDF-62B7925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7" y="631179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テーブルのデータの確認，レコード（行）の追加などを行うための画面</a:t>
            </a:r>
            <a:endParaRPr kumimoji="1" lang="en-US" altLang="ja-JP" dirty="0"/>
          </a:p>
          <a:p>
            <a:r>
              <a:rPr lang="ja-JP" altLang="en-US" dirty="0"/>
              <a:t>種類は </a:t>
            </a:r>
            <a:r>
              <a:rPr lang="en-US" altLang="ja-JP" dirty="0"/>
              <a:t>4</a:t>
            </a:r>
            <a:r>
              <a:rPr lang="ja-JP" altLang="en-US" dirty="0"/>
              <a:t>種類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743B19-7F88-4666-BA30-430358DE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481C90-1B5E-4BA9-B330-99F63200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26" y="2038382"/>
            <a:ext cx="3304313" cy="15869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CDF176-8619-4809-8148-1F747346024A}"/>
              </a:ext>
            </a:extLst>
          </p:cNvPr>
          <p:cNvSpPr txBox="1"/>
          <p:nvPr/>
        </p:nvSpPr>
        <p:spPr>
          <a:xfrm>
            <a:off x="1087649" y="36253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単票形式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D667D7-374F-4B60-B083-265016A1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77" y="3874998"/>
            <a:ext cx="3459466" cy="17200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83E3E5-1094-4A98-89BA-493CEFB5F8A9}"/>
              </a:ext>
            </a:extLst>
          </p:cNvPr>
          <p:cNvSpPr txBox="1"/>
          <p:nvPr/>
        </p:nvSpPr>
        <p:spPr>
          <a:xfrm>
            <a:off x="5691590" y="559501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A103A4-7EB3-47EE-98FF-0159CBD1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45" y="2111765"/>
            <a:ext cx="4155563" cy="131723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366D9E-B44B-480E-BCC6-7F2A74B49A25}"/>
              </a:ext>
            </a:extLst>
          </p:cNvPr>
          <p:cNvSpPr txBox="1"/>
          <p:nvPr/>
        </p:nvSpPr>
        <p:spPr>
          <a:xfrm>
            <a:off x="5114509" y="342899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データシート形式</a:t>
            </a:r>
            <a:r>
              <a:rPr kumimoji="1" lang="ja-JP" altLang="en-US" dirty="0"/>
              <a:t>のフォーム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7A6344E-0FCB-4E6D-BD0A-D5CE33A45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6" y="3945182"/>
            <a:ext cx="4092374" cy="15937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32A3BF-C048-4086-A464-9BB2A1563EFA}"/>
              </a:ext>
            </a:extLst>
          </p:cNvPr>
          <p:cNvSpPr txBox="1"/>
          <p:nvPr/>
        </p:nvSpPr>
        <p:spPr>
          <a:xfrm>
            <a:off x="1087649" y="55552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帳票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B280F7-A0CD-4110-87AC-50E6CBDAE50F}"/>
              </a:ext>
            </a:extLst>
          </p:cNvPr>
          <p:cNvSpPr txBox="1"/>
          <p:nvPr/>
        </p:nvSpPr>
        <p:spPr>
          <a:xfrm>
            <a:off x="474377" y="5940852"/>
            <a:ext cx="7581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※</a:t>
            </a:r>
            <a:r>
              <a:rPr lang="ja-JP" altLang="en-US" sz="2400" dirty="0"/>
              <a:t>　</a:t>
            </a:r>
            <a:r>
              <a:rPr lang="ja-JP" altLang="en-US" sz="2400" u="sng" dirty="0">
                <a:solidFill>
                  <a:srgbClr val="FF0000"/>
                </a:solidFill>
              </a:rPr>
              <a:t>入力させたくない</a:t>
            </a:r>
            <a:r>
              <a:rPr lang="ja-JP" altLang="en-US" sz="2400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を</a:t>
            </a:r>
            <a:r>
              <a:rPr lang="ja-JP" altLang="en-US" sz="2400" u="sng" dirty="0">
                <a:solidFill>
                  <a:srgbClr val="C00000"/>
                </a:solidFill>
              </a:rPr>
              <a:t>非表示</a:t>
            </a:r>
            <a:r>
              <a:rPr lang="ja-JP" altLang="en-US" sz="2400" dirty="0"/>
              <a:t>にしたフォームを作成することも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7986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6795" y="454468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元データ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21873"/>
              </p:ext>
            </p:extLst>
          </p:nvPr>
        </p:nvGraphicFramePr>
        <p:xfrm>
          <a:off x="4148584" y="2372409"/>
          <a:ext cx="2984541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15" y="1849254"/>
            <a:ext cx="2543508" cy="12215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51970" y="873644"/>
            <a:ext cx="58400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単票形式、帳票形式はレコード単位（行単位）</a:t>
            </a:r>
            <a:endParaRPr kumimoji="1" lang="ja-JP" altLang="en-US" sz="2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2373" y="31633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単票形式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5" y="3775563"/>
            <a:ext cx="2603425" cy="10138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52331" y="49370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帳票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r>
              <a:rPr kumimoji="1" lang="ja-JP" altLang="en-US" dirty="0"/>
              <a:t>のフォーム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3702123" y="1849254"/>
            <a:ext cx="446461" cy="1021472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148584" y="2893984"/>
            <a:ext cx="2984541" cy="472835"/>
          </a:xfrm>
          <a:prstGeom prst="rect">
            <a:avLst/>
          </a:prstGeom>
          <a:noFill/>
          <a:ln w="5715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0" name="直線コネクタ 19"/>
          <p:cNvCxnSpPr/>
          <p:nvPr/>
        </p:nvCxnSpPr>
        <p:spPr>
          <a:xfrm>
            <a:off x="3685761" y="3024894"/>
            <a:ext cx="450427" cy="341925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755608" y="2893984"/>
            <a:ext cx="392976" cy="89418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5" idx="1"/>
          </p:cNvCxnSpPr>
          <p:nvPr/>
        </p:nvCxnSpPr>
        <p:spPr>
          <a:xfrm flipV="1">
            <a:off x="3755381" y="3229659"/>
            <a:ext cx="393203" cy="1578662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24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5772" y="4627346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元データ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10874"/>
              </p:ext>
            </p:extLst>
          </p:nvPr>
        </p:nvGraphicFramePr>
        <p:xfrm>
          <a:off x="1501163" y="2699973"/>
          <a:ext cx="2984541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50341" y="1332727"/>
            <a:ext cx="53014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データシート形式、表形式はテーブル単位</a:t>
            </a:r>
            <a:endParaRPr kumimoji="1" lang="ja-JP" altLang="en-US" sz="2100" b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692" y="2126639"/>
            <a:ext cx="2681580" cy="85001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79239" y="310755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C00000"/>
                </a:solidFill>
              </a:rPr>
              <a:t>データシート形式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45" y="3870832"/>
            <a:ext cx="2673727" cy="132935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45904" y="5340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表</a:t>
            </a:r>
            <a:r>
              <a:rPr kumimoji="1" lang="ja-JP" altLang="en-US" dirty="0">
                <a:solidFill>
                  <a:srgbClr val="C00000"/>
                </a:solidFill>
              </a:rPr>
              <a:t>形式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07561" y="2976649"/>
            <a:ext cx="2984541" cy="1467245"/>
          </a:xfrm>
          <a:prstGeom prst="rect">
            <a:avLst/>
          </a:prstGeom>
          <a:noFill/>
          <a:ln w="5715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4509845" y="2204336"/>
            <a:ext cx="295700" cy="88243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4479305" y="2953390"/>
            <a:ext cx="343983" cy="1461083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4504499" y="3086391"/>
            <a:ext cx="318789" cy="81816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4495628" y="4414473"/>
            <a:ext cx="318789" cy="818161"/>
          </a:xfrm>
          <a:prstGeom prst="line">
            <a:avLst/>
          </a:prstGeom>
          <a:ln w="57150">
            <a:solidFill>
              <a:schemeClr val="accent6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4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14-4.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の単票形式のフォーム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4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フォーム作成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250" y="1237159"/>
            <a:ext cx="8953500" cy="142160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/>
              <a:t>Access</a:t>
            </a:r>
            <a:r>
              <a:rPr lang="ja-JP" altLang="en-US" sz="2400" dirty="0"/>
              <a:t>では、</a:t>
            </a:r>
            <a:r>
              <a:rPr lang="ja-JP" altLang="en-US" sz="2400" b="1" dirty="0">
                <a:solidFill>
                  <a:srgbClr val="C00000"/>
                </a:solidFill>
              </a:rPr>
              <a:t>フォーム作成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ビジュアル</a:t>
            </a:r>
            <a:r>
              <a:rPr lang="ja-JP" altLang="en-US" sz="2400" u="sng" dirty="0">
                <a:solidFill>
                  <a:srgbClr val="FF0000"/>
                </a:solidFill>
              </a:rPr>
              <a:t>に</a:t>
            </a:r>
            <a:r>
              <a:rPr lang="ja-JP" altLang="en-US" sz="2400" dirty="0"/>
              <a:t>行う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　　⇒　</a:t>
            </a:r>
            <a:r>
              <a:rPr lang="ja-JP" altLang="en-US" sz="2400" b="1" dirty="0">
                <a:solidFill>
                  <a:srgbClr val="C00000"/>
                </a:solidFill>
              </a:rPr>
              <a:t>フォームウイザード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　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55" y="2482259"/>
            <a:ext cx="1824436" cy="12817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7" y="2482259"/>
            <a:ext cx="1834584" cy="12888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003" y="2475129"/>
            <a:ext cx="1784708" cy="12537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163" y="2475129"/>
            <a:ext cx="1818284" cy="12888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56091" y="411400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フォーム</a:t>
            </a:r>
            <a:r>
              <a:rPr lang="ja-JP" altLang="en-US" sz="2400" dirty="0"/>
              <a:t>ウイザードの画面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82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152650"/>
            <a:ext cx="6355868" cy="393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の便利な機能を知る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 活用スキルの向上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データ活用能力の向上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31DE33-B13C-44CD-92AE-7601B461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9" y="2291403"/>
            <a:ext cx="8952451" cy="3997792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76225" y="215325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フォームウイザードの開き方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02253" y="1086862"/>
            <a:ext cx="7862844" cy="11312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Access </a:t>
            </a:r>
            <a:r>
              <a:rPr lang="ja-JP" altLang="en-US" sz="2400" dirty="0"/>
              <a:t>で、</a:t>
            </a:r>
            <a:r>
              <a:rPr lang="ja-JP" altLang="en-US" sz="2400" dirty="0">
                <a:solidFill>
                  <a:srgbClr val="C00000"/>
                </a:solidFill>
              </a:rPr>
              <a:t>フォームウイザード</a:t>
            </a:r>
            <a:r>
              <a:rPr lang="ja-JP" altLang="en-US" sz="2400" dirty="0"/>
              <a:t>を開くときは、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フォームウイザード</a:t>
            </a:r>
            <a:r>
              <a:rPr lang="ja-JP" altLang="en-US" sz="2400" dirty="0">
                <a:latin typeface="メイリオ" panose="020B0604030504040204" pitchFamily="50" charset="-128"/>
              </a:rPr>
              <a:t>」と操作する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76225" y="1013539"/>
            <a:ext cx="827393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2428245" y="2772391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7489333" y="3319911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3323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50" y="427038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いまから作成する単票形式フォーム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F119A9-61C8-4545-A459-EA367C5F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84" y="1354086"/>
            <a:ext cx="7797280" cy="4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6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11" y="369650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フォームウイザードでの設定項目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09550" y="2111931"/>
          <a:ext cx="4162425" cy="3065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テーブル名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属性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全属性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レイアウト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☑　</a:t>
                      </a:r>
                      <a:r>
                        <a:rPr kumimoji="1" lang="ja-JP" altLang="en-US" sz="2100" b="1" dirty="0"/>
                        <a:t>単票形式</a:t>
                      </a:r>
                      <a:r>
                        <a:rPr kumimoji="1" lang="ja-JP" altLang="en-US" sz="2100" dirty="0"/>
                        <a:t>　　　□　表形式</a:t>
                      </a:r>
                      <a:endParaRPr kumimoji="1" lang="en-US" altLang="ja-JP" sz="2100" dirty="0"/>
                    </a:p>
                    <a:p>
                      <a:r>
                        <a:rPr kumimoji="1" lang="ja-JP" altLang="en-US" sz="2100" dirty="0"/>
                        <a:t>□　データシート　□　帳票形式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フォーム名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98183" y="53502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設定項目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>
            <a:off x="4460949" y="336909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0651" y="50792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フォーム作成の結果</a:t>
            </a:r>
            <a:endParaRPr kumimoji="1"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857501"/>
            <a:ext cx="4311452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4B9F43-4867-468E-8F98-D5EE652F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8" y="1072680"/>
            <a:ext cx="8079005" cy="294052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52D608-DE88-4584-A7D0-22EC3D79E5A1}"/>
              </a:ext>
            </a:extLst>
          </p:cNvPr>
          <p:cNvSpPr/>
          <p:nvPr/>
        </p:nvSpPr>
        <p:spPr>
          <a:xfrm>
            <a:off x="1995900" y="1337291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273FA6-DD45-49B2-9FF2-F8708713C0E6}"/>
              </a:ext>
            </a:extLst>
          </p:cNvPr>
          <p:cNvSpPr/>
          <p:nvPr/>
        </p:nvSpPr>
        <p:spPr>
          <a:xfrm>
            <a:off x="5958438" y="1738761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8336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4F1770-1544-41F4-9D1E-2AC81606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50" y="1569144"/>
            <a:ext cx="4282978" cy="30962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E3DEF94-5337-41DB-8BBA-68871DB3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" y="1527353"/>
            <a:ext cx="4376720" cy="316398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844" y="2631239"/>
            <a:ext cx="2172014" cy="2755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05" y="4888862"/>
            <a:ext cx="878681" cy="32146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30225" y="4760335"/>
            <a:ext cx="3533775" cy="135999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ここでは「商品」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595951" y="2769022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72370" y="4725595"/>
            <a:ext cx="3686175" cy="112675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49" y="5912583"/>
            <a:ext cx="878681" cy="3214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09588" y="5912582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369050" y="3357678"/>
            <a:ext cx="419100" cy="2129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7610168" y="4305578"/>
            <a:ext cx="835332" cy="3559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DFC2AEB-C0DE-491A-BE13-553D335E2C59}"/>
              </a:ext>
            </a:extLst>
          </p:cNvPr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での設定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1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A92E6DE-480F-41B2-81B4-24C11EDB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30" y="1251667"/>
            <a:ext cx="4005549" cy="29337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D86F44A-5881-485A-92D1-303553B37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4" y="949018"/>
            <a:ext cx="4589754" cy="339870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91394" y="4810639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単票形式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」を選び、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711849" y="254935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118183" y="4772935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フォーム名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は変えなくてもよい．「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33391" y="1640450"/>
            <a:ext cx="1142917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2495551" y="1701800"/>
            <a:ext cx="774700" cy="2412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3183082" y="4017994"/>
            <a:ext cx="774700" cy="297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正方形/長方形 19"/>
          <p:cNvSpPr/>
          <p:nvPr/>
        </p:nvSpPr>
        <p:spPr>
          <a:xfrm>
            <a:off x="8392796" y="3851229"/>
            <a:ext cx="695283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168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174" y="357708"/>
            <a:ext cx="8257251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単票形式のフォームが作成されるので確認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34920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CD1131-3289-4074-9165-44790912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74" y="1250500"/>
            <a:ext cx="8150892" cy="33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5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27715B-2CF0-450C-9BB0-FAEC7E04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7" y="468240"/>
            <a:ext cx="7836116" cy="53801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C7CA-978A-4FAC-B5C7-18A491285E31}"/>
              </a:ext>
            </a:extLst>
          </p:cNvPr>
          <p:cNvSpPr/>
          <p:nvPr/>
        </p:nvSpPr>
        <p:spPr>
          <a:xfrm>
            <a:off x="2317600" y="5347999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3511400" y="5347999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644500" y="5347998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2896993" y="5347997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1228504" y="59499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2698745" y="589258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3313152" y="45873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17CF1-175D-410D-B04A-A3426B149E73}"/>
              </a:ext>
            </a:extLst>
          </p:cNvPr>
          <p:cNvSpPr txBox="1"/>
          <p:nvPr/>
        </p:nvSpPr>
        <p:spPr>
          <a:xfrm>
            <a:off x="2000250" y="4587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の総数</a:t>
            </a:r>
          </a:p>
        </p:txBody>
      </p:sp>
    </p:spTree>
    <p:extLst>
      <p:ext uri="{BB962C8B-B14F-4D97-AF65-F5344CB8AC3E}">
        <p14:creationId xmlns:p14="http://schemas.microsoft.com/office/powerpoint/2010/main" val="200517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14-5.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のレポート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46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000" dirty="0"/>
              <a:t>Access </a:t>
            </a:r>
            <a:r>
              <a:rPr lang="ja-JP" altLang="en-US" sz="3000" dirty="0"/>
              <a:t>のレポート作成では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958943"/>
            <a:ext cx="8447054" cy="39358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</a:rPr>
              <a:t>Access</a:t>
            </a:r>
            <a:r>
              <a:rPr lang="ja-JP" altLang="en-US" sz="2400" dirty="0">
                <a:solidFill>
                  <a:srgbClr val="000066"/>
                </a:solidFill>
              </a:rPr>
              <a:t> の</a:t>
            </a:r>
            <a:r>
              <a:rPr lang="ja-JP" altLang="en-US" sz="2400" b="1" u="sng" dirty="0">
                <a:solidFill>
                  <a:srgbClr val="FF0000"/>
                </a:solidFill>
              </a:rPr>
              <a:t>レポート作成</a:t>
            </a:r>
            <a:r>
              <a:rPr lang="ja-JP" altLang="en-US" sz="2400" dirty="0">
                <a:solidFill>
                  <a:srgbClr val="000066"/>
                </a:solidFill>
              </a:rPr>
              <a:t>では、</a:t>
            </a: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既存</a:t>
            </a:r>
            <a:r>
              <a:rPr lang="ja-JP" altLang="en-US" sz="2400" dirty="0"/>
              <a:t>の</a:t>
            </a:r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１つ</a:t>
            </a:r>
            <a:r>
              <a:rPr lang="ja-JP" altLang="en-US" sz="2400" dirty="0"/>
              <a:t>、あるいは、</a:t>
            </a:r>
            <a:r>
              <a:rPr lang="ja-JP" altLang="en-US" sz="2400"/>
              <a:t>既存の</a:t>
            </a:r>
            <a:r>
              <a:rPr lang="ja-JP" altLang="en-US" sz="2400">
                <a:solidFill>
                  <a:srgbClr val="C00000"/>
                </a:solidFill>
              </a:rPr>
              <a:t>問い合わせ</a:t>
            </a:r>
            <a:r>
              <a:rPr lang="ja-JP" altLang="en-US" sz="2400"/>
              <a:t>（</a:t>
            </a:r>
            <a:r>
              <a:rPr lang="ja-JP" altLang="en-US" sz="2400" dirty="0">
                <a:solidFill>
                  <a:srgbClr val="C00000"/>
                </a:solidFill>
              </a:rPr>
              <a:t>クエリ</a:t>
            </a:r>
            <a:r>
              <a:rPr lang="ja-JP" altLang="en-US" sz="2400" dirty="0"/>
              <a:t>）を</a:t>
            </a:r>
            <a:r>
              <a:rPr lang="ja-JP" altLang="en-US" sz="2400" b="1" u="sng" dirty="0">
                <a:solidFill>
                  <a:srgbClr val="FF0000"/>
                </a:solidFill>
              </a:rPr>
              <a:t>１つ</a:t>
            </a:r>
            <a:r>
              <a:rPr lang="ja-JP" altLang="en-US" sz="2400" dirty="0">
                <a:solidFill>
                  <a:srgbClr val="000066"/>
                </a:solidFill>
              </a:rPr>
              <a:t>自由に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選ぶ</a:t>
            </a:r>
            <a:r>
              <a:rPr lang="ja-JP" altLang="en-US" sz="2400" dirty="0">
                <a:solidFill>
                  <a:srgbClr val="000066"/>
                </a:solidFill>
              </a:rPr>
              <a:t>．</a:t>
            </a: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　・</a:t>
            </a:r>
            <a:r>
              <a:rPr lang="ja-JP" altLang="en-US" sz="2400" b="1" dirty="0">
                <a:solidFill>
                  <a:prstClr val="black"/>
                </a:solidFill>
              </a:rPr>
              <a:t>タイトル</a:t>
            </a:r>
            <a:r>
              <a:rPr lang="ja-JP" altLang="en-US" sz="2400" dirty="0">
                <a:solidFill>
                  <a:prstClr val="black"/>
                </a:solidFill>
              </a:rPr>
              <a:t>を付けたり、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prstClr val="black"/>
                </a:solidFill>
              </a:rPr>
              <a:t>　・列の幅</a:t>
            </a:r>
            <a:r>
              <a:rPr lang="ja-JP" altLang="en-US" sz="2400" dirty="0">
                <a:solidFill>
                  <a:prstClr val="black"/>
                </a:solidFill>
              </a:rPr>
              <a:t>を変えたり、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　・不要な列を非表示にしたり、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prstClr val="black"/>
                </a:solidFill>
              </a:rPr>
              <a:t>　・文字の大きさや色</a:t>
            </a:r>
            <a:r>
              <a:rPr lang="ja-JP" altLang="en-US" sz="2400" dirty="0">
                <a:solidFill>
                  <a:prstClr val="black"/>
                </a:solidFill>
              </a:rPr>
              <a:t>を調整したり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などもできる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</a:rPr>
              <a:t>　</a:t>
            </a:r>
            <a:endParaRPr lang="en-US" altLang="ja-JP" sz="2400" dirty="0">
              <a:solidFill>
                <a:srgbClr val="00006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51838" y="3924300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実例を</a:t>
            </a:r>
            <a:endParaRPr kumimoji="1" lang="en-US" altLang="ja-JP" sz="2100" dirty="0"/>
          </a:p>
          <a:p>
            <a:r>
              <a:rPr kumimoji="1" lang="ja-JP" altLang="en-US" sz="2100" dirty="0"/>
              <a:t>次ページに</a:t>
            </a:r>
          </a:p>
        </p:txBody>
      </p:sp>
    </p:spTree>
    <p:extLst>
      <p:ext uri="{BB962C8B-B14F-4D97-AF65-F5344CB8AC3E}">
        <p14:creationId xmlns:p14="http://schemas.microsoft.com/office/powerpoint/2010/main" val="153346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7A74-C21C-02B9-1600-29E7E3B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でのテーブルデータの確認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5EF0C-02A6-D832-4453-BB8BDB5C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で確認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SELECT * FROM T;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テーブルビューで、「テーブル名」をダブルクリック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3F3FD-C12A-BB56-D366-3B9F93D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5AFFE-4C93-DAC1-C268-92215D1C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13" y="2118178"/>
            <a:ext cx="4958390" cy="15555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BA278B-F64E-20E2-6F83-31B31F1D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3" y="4311519"/>
            <a:ext cx="452143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6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レポート機能を</a:t>
            </a:r>
            <a:r>
              <a:rPr lang="ja-JP" altLang="en-US" sz="3000" b="1" u="sng" dirty="0"/>
              <a:t>使う</a:t>
            </a:r>
            <a:r>
              <a:rPr lang="ja-JP" altLang="en-US" sz="3000" dirty="0"/>
              <a:t>ときの印刷プレビュー例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6" y="937764"/>
            <a:ext cx="8129002" cy="4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レポート機能を</a:t>
            </a:r>
            <a:r>
              <a:rPr lang="ja-JP" altLang="en-US" sz="3000" b="1" u="sng" dirty="0"/>
              <a:t>使わない</a:t>
            </a:r>
            <a:r>
              <a:rPr lang="ja-JP" altLang="en-US" sz="3000" dirty="0"/>
              <a:t>ときの印刷プレビュー例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8" y="849976"/>
            <a:ext cx="8153053" cy="4515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245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32CAACD-D545-49C5-9B2C-CEFA3C0F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1" y="2618563"/>
            <a:ext cx="8172870" cy="24671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のレポートウイザード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70799" y="2953505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60860" y="3242696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28152" y="1167373"/>
            <a:ext cx="7250654" cy="90833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ビジュアル</a:t>
            </a:r>
            <a:r>
              <a:rPr lang="ja-JP" altLang="en-US" sz="2400" dirty="0">
                <a:solidFill>
                  <a:schemeClr val="tx1"/>
                </a:solidFill>
              </a:rPr>
              <a:t>に設定作業を行うだけで、</a:t>
            </a:r>
            <a:r>
              <a:rPr lang="ja-JP" altLang="en-US" sz="2400" b="1" dirty="0">
                <a:solidFill>
                  <a:schemeClr val="tx1"/>
                </a:solidFill>
              </a:rPr>
              <a:t>レポート作成手順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出来上がる</a:t>
            </a:r>
            <a:r>
              <a:rPr lang="ja-JP" altLang="en-US" sz="2400" dirty="0">
                <a:solidFill>
                  <a:schemeClr val="tx1"/>
                </a:solidFill>
              </a:rPr>
              <a:t>というツール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24011" y="1097203"/>
            <a:ext cx="770271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72633" y="5442221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レポートウイザード</a:t>
            </a:r>
            <a:r>
              <a:rPr lang="ja-JP" altLang="en-US" sz="2800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開く</a:t>
            </a:r>
            <a:r>
              <a:rPr lang="ja-JP" altLang="en-US" sz="2800" dirty="0"/>
              <a:t>操作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865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レポートウイザード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3087EB-95B3-4FA8-AAAC-44B6945E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1" y="1304113"/>
            <a:ext cx="8172870" cy="246710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42E44B-7527-4C92-B7C5-E42D45B330AA}"/>
              </a:ext>
            </a:extLst>
          </p:cNvPr>
          <p:cNvSpPr/>
          <p:nvPr/>
        </p:nvSpPr>
        <p:spPr>
          <a:xfrm>
            <a:off x="1780349" y="1639055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923C1E-166A-4ECB-93BA-B1F44C88728E}"/>
              </a:ext>
            </a:extLst>
          </p:cNvPr>
          <p:cNvSpPr/>
          <p:nvPr/>
        </p:nvSpPr>
        <p:spPr>
          <a:xfrm>
            <a:off x="6870410" y="1928246"/>
            <a:ext cx="623456" cy="37260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072F0F-04AA-43B1-805A-0D6A38A85AC4}"/>
              </a:ext>
            </a:extLst>
          </p:cNvPr>
          <p:cNvSpPr txBox="1"/>
          <p:nvPr/>
        </p:nvSpPr>
        <p:spPr>
          <a:xfrm>
            <a:off x="2282183" y="4127771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レポートウイザード</a:t>
            </a:r>
            <a:r>
              <a:rPr lang="ja-JP" altLang="en-US" sz="2800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開く</a:t>
            </a:r>
            <a:r>
              <a:rPr lang="ja-JP" altLang="en-US" sz="2800" dirty="0"/>
              <a:t>操作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4161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4F7620AE-6954-49AF-AD06-8011B170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7" y="2188154"/>
            <a:ext cx="4127595" cy="20844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A35943-E736-4E3F-9527-14AE3CCC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05" y="2192130"/>
            <a:ext cx="4127595" cy="208442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6484" y="2296379"/>
            <a:ext cx="2057402" cy="23900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92549" y="2987450"/>
            <a:ext cx="488032" cy="27110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572000" y="2935609"/>
            <a:ext cx="229635" cy="554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62218" y="4826917"/>
            <a:ext cx="3921888" cy="13654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（クエリ）を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ここでは「商品」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51" y="4990184"/>
            <a:ext cx="878681" cy="32146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933616" y="4970070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全属性を一括追加．</a:t>
            </a:r>
            <a:endParaRPr lang="en-US" altLang="ja-JP" sz="2100" b="1" u="sng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「次へ」をクリック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85" y="6044815"/>
            <a:ext cx="878681" cy="32146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037769" y="6044448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688660" y="3961741"/>
            <a:ext cx="778731" cy="3672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6BEBAA1-B8B7-44D0-9E58-28A71BF07F0C}"/>
              </a:ext>
            </a:extLst>
          </p:cNvPr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レポートウイザード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を用いた設定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6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9D8764-11E9-4EAF-B6E4-97E1DA9C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" y="1527822"/>
            <a:ext cx="4109348" cy="303892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54421" y="4213951"/>
            <a:ext cx="801585" cy="32807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354161" y="3035839"/>
            <a:ext cx="229635" cy="554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04607" y="4841977"/>
            <a:ext cx="3533775" cy="51107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012" y="5608335"/>
            <a:ext cx="4224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</a:t>
            </a:r>
            <a:r>
              <a:rPr kumimoji="1" lang="ja-JP" altLang="en-US" sz="2100" dirty="0"/>
              <a:t>「次へ」で細かな設定もできる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7775" y="4797765"/>
            <a:ext cx="3533775" cy="9525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レポートが自動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作成される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F47C50F-F702-4D6C-A793-35FBCD233562}"/>
              </a:ext>
            </a:extLst>
          </p:cNvPr>
          <p:cNvSpPr txBox="1">
            <a:spLocks/>
          </p:cNvSpPr>
          <p:nvPr/>
        </p:nvSpPr>
        <p:spPr>
          <a:xfrm>
            <a:off x="538964" y="359444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レポート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が作成されるので確認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FBCC8B-5FAE-42C2-B106-FA05E83F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77" y="2702155"/>
            <a:ext cx="4228959" cy="11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4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0" y="2111102"/>
            <a:ext cx="2851577" cy="20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レポートのレイアウトビュー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550779" y="3276160"/>
            <a:ext cx="376459" cy="62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0977" y="3510323"/>
            <a:ext cx="535583" cy="26533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66229" y="424777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レポートのレイアウトビューが開く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21845" y="1101469"/>
            <a:ext cx="8753475" cy="5072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レポートは</a:t>
            </a:r>
            <a:r>
              <a:rPr lang="ja-JP" altLang="en-US" sz="2400" dirty="0">
                <a:solidFill>
                  <a:schemeClr val="tx1"/>
                </a:solidFill>
              </a:rPr>
              <a:t>、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「</a:t>
            </a:r>
            <a:r>
              <a:rPr lang="ja-JP" altLang="en-US" sz="2400" b="1" dirty="0">
                <a:solidFill>
                  <a:schemeClr val="tx1"/>
                </a:solidFill>
              </a:rPr>
              <a:t>レイアウトビュー</a:t>
            </a:r>
            <a:r>
              <a:rPr lang="ja-JP" altLang="en-US" sz="2400" dirty="0">
                <a:solidFill>
                  <a:schemeClr val="tx1"/>
                </a:solidFill>
              </a:rPr>
              <a:t>」を使って細かな調整ができる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846" y="4653904"/>
            <a:ext cx="35702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右クリックメニューで</a:t>
            </a:r>
            <a:endParaRPr kumimoji="1" lang="en-US" altLang="ja-JP" sz="2400" dirty="0"/>
          </a:p>
          <a:p>
            <a:r>
              <a:rPr lang="ja-JP" altLang="en-US" sz="2400" b="1" dirty="0"/>
              <a:t>レイアウトビュー</a:t>
            </a:r>
            <a:r>
              <a:rPr lang="ja-JP" altLang="en-US" sz="2400" dirty="0"/>
              <a:t>を選ぶ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55" y="2511786"/>
            <a:ext cx="4697016" cy="17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994" y="3455808"/>
            <a:ext cx="1985963" cy="1228725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455696" y="315382"/>
            <a:ext cx="6429375" cy="7536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/>
              <a:t>Access </a:t>
            </a:r>
            <a:r>
              <a:rPr lang="ja-JP" altLang="en-US" sz="3000" dirty="0"/>
              <a:t>のレポートのレポートビューとレイアウトビューの切り替え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1366" y="5114927"/>
            <a:ext cx="2069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レポート</a:t>
            </a:r>
            <a:r>
              <a:rPr kumimoji="1" lang="ja-JP" altLang="en-US" sz="2100" b="1" u="sng" dirty="0">
                <a:solidFill>
                  <a:srgbClr val="C00000"/>
                </a:solidFill>
              </a:rPr>
              <a:t>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レポートの表示</a:t>
            </a:r>
            <a:endParaRPr kumimoji="1" lang="en-US" altLang="ja-JP" sz="2100" b="1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5750" y="5005133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レイアウトビュー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レイアウトの編集</a:t>
            </a:r>
            <a:endParaRPr kumimoji="1"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右矢印 12"/>
          <p:cNvSpPr/>
          <p:nvPr/>
        </p:nvSpPr>
        <p:spPr>
          <a:xfrm flipH="1">
            <a:off x="3995101" y="4928035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90814" y="1837685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右クリックメニューで</a:t>
            </a:r>
            <a:endParaRPr lang="en-US" altLang="ja-JP" sz="2100" b="1" dirty="0"/>
          </a:p>
          <a:p>
            <a:r>
              <a:rPr kumimoji="1" lang="ja-JP" altLang="en-US" sz="2100" b="1" dirty="0"/>
              <a:t>レイアウトビュー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835668" y="3802738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63241" y="5252400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表示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68" y="1752158"/>
            <a:ext cx="1055146" cy="12816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32" y="2636826"/>
            <a:ext cx="3251915" cy="23159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91" y="2649253"/>
            <a:ext cx="3259983" cy="23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8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8977" y="1321056"/>
            <a:ext cx="8761228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14-6.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のクエリデザイン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04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461C03-E9B4-46CC-9FDF-84FE722D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1" y="2170067"/>
            <a:ext cx="7402265" cy="2592433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ja-JP" altLang="en-US" sz="1350" dirty="0"/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78928" y="636783"/>
            <a:ext cx="7862844" cy="11312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ja-JP" altLang="en-US" sz="2400" dirty="0"/>
              <a:t>クエリデザインの画面を開く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作成</a:t>
            </a:r>
            <a:r>
              <a:rPr lang="ja-JP" altLang="en-US" sz="2400" dirty="0"/>
              <a:t>」→「</a:t>
            </a:r>
            <a:r>
              <a:rPr lang="ja-JP" altLang="en-US" sz="2400" b="1" dirty="0"/>
              <a:t>クエリデザイン</a:t>
            </a:r>
            <a:r>
              <a:rPr lang="ja-JP" altLang="en-US" sz="2400" dirty="0"/>
              <a:t>」と操作</a:t>
            </a:r>
            <a:endParaRPr lang="en-US" altLang="ja-JP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647949" y="2660650"/>
            <a:ext cx="796433" cy="5651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5209683" y="3116854"/>
            <a:ext cx="905367" cy="1131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6022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14-1. 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のビジュアルなツール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644" y="384307"/>
            <a:ext cx="830400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テーブルの追加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クエリをデザインしたいテーブルを選択し，追加する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40635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A6A8A9C-A4E5-4715-A878-650AB9C1689D}"/>
              </a:ext>
            </a:extLst>
          </p:cNvPr>
          <p:cNvGrpSpPr/>
          <p:nvPr/>
        </p:nvGrpSpPr>
        <p:grpSpPr>
          <a:xfrm>
            <a:off x="6166225" y="2057283"/>
            <a:ext cx="2444375" cy="2711567"/>
            <a:chOff x="5296275" y="2057282"/>
            <a:chExt cx="3112139" cy="318146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275" y="2057282"/>
              <a:ext cx="3112139" cy="3181468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6763384" y="4851406"/>
              <a:ext cx="837566" cy="26034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438135" y="2615022"/>
              <a:ext cx="759466" cy="1980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09FC49-33CC-410D-B752-208DB5822420}"/>
              </a:ext>
            </a:extLst>
          </p:cNvPr>
          <p:cNvSpPr txBox="1"/>
          <p:nvPr/>
        </p:nvSpPr>
        <p:spPr>
          <a:xfrm>
            <a:off x="5688267" y="5131603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Access</a:t>
            </a:r>
            <a:r>
              <a:rPr kumimoji="1" lang="ja-JP" altLang="en-US" dirty="0"/>
              <a:t> のバージョンによっては</a:t>
            </a:r>
            <a:endParaRPr kumimoji="1" lang="en-US" altLang="ja-JP" dirty="0"/>
          </a:p>
          <a:p>
            <a:r>
              <a:rPr kumimoji="1" lang="ja-JP" altLang="en-US" dirty="0"/>
              <a:t>このような画面の場合もある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5810C2-9342-4553-BD18-6C27770E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" y="1603316"/>
            <a:ext cx="5346432" cy="36195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733DF1-197A-46A9-9552-F665EACF6E50}"/>
              </a:ext>
            </a:extLst>
          </p:cNvPr>
          <p:cNvSpPr/>
          <p:nvPr/>
        </p:nvSpPr>
        <p:spPr>
          <a:xfrm>
            <a:off x="3506011" y="3482615"/>
            <a:ext cx="1210368" cy="3001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C2B6B51-34B9-4F3F-80AC-C80DD919546A}"/>
              </a:ext>
            </a:extLst>
          </p:cNvPr>
          <p:cNvSpPr/>
          <p:nvPr/>
        </p:nvSpPr>
        <p:spPr>
          <a:xfrm>
            <a:off x="3624721" y="4660607"/>
            <a:ext cx="1582545" cy="3001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893376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189" y="320867"/>
            <a:ext cx="7622177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</a:rPr>
              <a:t>デザインビュー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1574" y="640021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E4C51C0-0375-4F26-A04A-8743D12D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02" y="909504"/>
            <a:ext cx="6800463" cy="57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757B767-E634-4967-91F9-9EAE4DC5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F9557CE-BA67-4D34-90C4-6DAC73140C67}"/>
              </a:ext>
            </a:extLst>
          </p:cNvPr>
          <p:cNvSpPr txBox="1">
            <a:spLocks/>
          </p:cNvSpPr>
          <p:nvPr/>
        </p:nvSpPr>
        <p:spPr>
          <a:xfrm>
            <a:off x="368189" y="320867"/>
            <a:ext cx="8665570" cy="6537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</a:rPr>
              <a:t>デザインビュー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では，表示させたい属性名，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抽出条件を設定できる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設定したら「実行」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5A8B38-D7E6-4C5A-8E41-2BD8E7A95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18" y="4832254"/>
            <a:ext cx="3121185" cy="188922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335120-4263-4A89-A844-EADA7C88C99C}"/>
              </a:ext>
            </a:extLst>
          </p:cNvPr>
          <p:cNvSpPr/>
          <p:nvPr/>
        </p:nvSpPr>
        <p:spPr>
          <a:xfrm>
            <a:off x="1153634" y="5211205"/>
            <a:ext cx="587484" cy="7386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1D8F47-5E6D-4EF4-85D0-A8BF4AFE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05" y="1624088"/>
            <a:ext cx="7155445" cy="18049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559AF31-A17F-42B0-A229-33A530372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72" y="4838604"/>
            <a:ext cx="4264078" cy="1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6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8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52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フォーム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レポート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8485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74234" y="1368582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演習：まずは，つぎのようなテーブルを作成したい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1143" y="348466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8834" y="34636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1225" y="3463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3728FD-3D0D-407E-9134-545DE86E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6" y="4335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 </a:t>
            </a:r>
            <a:r>
              <a:rPr lang="ja-JP" altLang="en-US" b="1" dirty="0"/>
              <a:t>テーブルツール</a:t>
            </a:r>
            <a:r>
              <a:rPr lang="ja-JP" altLang="en-US" dirty="0"/>
              <a:t>で</a:t>
            </a:r>
            <a:r>
              <a:rPr lang="ja-JP" altLang="en-US" b="1" dirty="0"/>
              <a:t>テーブル定義</a:t>
            </a:r>
            <a:r>
              <a:rPr lang="ja-JP" altLang="en-US" dirty="0"/>
              <a:t>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B83E64-EFC7-4333-81DD-31F46612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2B2206-9431-4B5A-B039-467A2F75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6" y="1180707"/>
            <a:ext cx="7715528" cy="11448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891C1B-E2F3-4F10-841E-EA6F1672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42" y="5150265"/>
            <a:ext cx="3996679" cy="16594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FA973E-A7B8-4210-82C2-091BB562A17B}"/>
              </a:ext>
            </a:extLst>
          </p:cNvPr>
          <p:cNvSpPr txBox="1"/>
          <p:nvPr/>
        </p:nvSpPr>
        <p:spPr>
          <a:xfrm>
            <a:off x="663436" y="273682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05E0F-B5D6-4E6E-9E7F-2B545AEBAF39}"/>
              </a:ext>
            </a:extLst>
          </p:cNvPr>
          <p:cNvSpPr txBox="1"/>
          <p:nvPr/>
        </p:nvSpPr>
        <p:spPr>
          <a:xfrm>
            <a:off x="2774125" y="2736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CBF0F5-F0E9-4FE4-891E-A188CB719917}"/>
              </a:ext>
            </a:extLst>
          </p:cNvPr>
          <p:cNvSpPr txBox="1"/>
          <p:nvPr/>
        </p:nvSpPr>
        <p:spPr>
          <a:xfrm>
            <a:off x="4423149" y="27368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EF07BD3-9709-4504-9A2C-81D845B4E01C}"/>
              </a:ext>
            </a:extLst>
          </p:cNvPr>
          <p:cNvSpPr txBox="1">
            <a:spLocks/>
          </p:cNvSpPr>
          <p:nvPr/>
        </p:nvSpPr>
        <p:spPr>
          <a:xfrm>
            <a:off x="506289" y="3622347"/>
            <a:ext cx="8341784" cy="18202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テーブル定義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したとき，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オートナンバー型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自動設定される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59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47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74234" y="1368582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データシートビューで，次のように入れる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1143" y="348466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オートナンバー型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（半角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数値）</a:t>
            </a:r>
            <a:br>
              <a:rPr lang="en-US" altLang="ja-JP" b="1" dirty="0">
                <a:solidFill>
                  <a:srgbClr val="C00000"/>
                </a:solidFill>
              </a:rPr>
            </a:b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8834" y="34636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1225" y="3463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2645628" y="2073377"/>
            <a:ext cx="1143207" cy="13005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8968" y="255051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</a:p>
        </p:txBody>
      </p:sp>
      <p:sp>
        <p:nvSpPr>
          <p:cNvPr id="22" name="楕円 21"/>
          <p:cNvSpPr/>
          <p:nvPr/>
        </p:nvSpPr>
        <p:spPr>
          <a:xfrm>
            <a:off x="3998611" y="1946045"/>
            <a:ext cx="4000677" cy="14938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30461" y="28275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入れる</a:t>
            </a:r>
          </a:p>
        </p:txBody>
      </p:sp>
    </p:spTree>
    <p:extLst>
      <p:ext uri="{BB962C8B-B14F-4D97-AF65-F5344CB8AC3E}">
        <p14:creationId xmlns:p14="http://schemas.microsoft.com/office/powerpoint/2010/main" val="106119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87F9D34A-12D5-4E6C-B0F0-1C9D00A4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45" y="3195629"/>
            <a:ext cx="5845436" cy="8786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31C293-C704-413A-829E-1F7790FB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70" y="469076"/>
            <a:ext cx="5604439" cy="72557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13012" y="1552168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画面で「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みかん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4585" y="1663133"/>
            <a:ext cx="29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</a:t>
            </a:r>
            <a:endParaRPr kumimoji="1"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１つ増える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2628" y="50897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067393" y="848420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9">
            <a:extLst>
              <a:ext uri="{FF2B5EF4-FFF2-40B4-BE49-F238E27FC236}">
                <a16:creationId xmlns:a16="http://schemas.microsoft.com/office/drawing/2014/main" id="{B11378D5-AFAF-4A64-871D-CD78EEB8AA79}"/>
              </a:ext>
            </a:extLst>
          </p:cNvPr>
          <p:cNvSpPr/>
          <p:nvPr/>
        </p:nvSpPr>
        <p:spPr>
          <a:xfrm>
            <a:off x="2555346" y="4318905"/>
            <a:ext cx="40788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画面で、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２行目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E0C1C0-F0FA-4F18-A1FF-2AE3A51F118F}"/>
              </a:ext>
            </a:extLst>
          </p:cNvPr>
          <p:cNvSpPr txBox="1"/>
          <p:nvPr/>
        </p:nvSpPr>
        <p:spPr>
          <a:xfrm>
            <a:off x="292628" y="3445043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7BDB21E-DB28-4335-B1DB-741AD2F9C584}"/>
              </a:ext>
            </a:extLst>
          </p:cNvPr>
          <p:cNvCxnSpPr/>
          <p:nvPr/>
        </p:nvCxnSpPr>
        <p:spPr>
          <a:xfrm flipV="1">
            <a:off x="2168787" y="3902622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3E5111-32EE-4188-BC3F-7F7A14BB67FA}"/>
              </a:ext>
            </a:extLst>
          </p:cNvPr>
          <p:cNvSpPr txBox="1"/>
          <p:nvPr/>
        </p:nvSpPr>
        <p:spPr>
          <a:xfrm>
            <a:off x="6690785" y="4465543"/>
            <a:ext cx="29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</a:t>
            </a:r>
            <a:endParaRPr kumimoji="1"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１つ増える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184294-D084-4BBA-968E-554CAECE416C}"/>
              </a:ext>
            </a:extLst>
          </p:cNvPr>
          <p:cNvSpPr txBox="1"/>
          <p:nvPr/>
        </p:nvSpPr>
        <p:spPr>
          <a:xfrm>
            <a:off x="205527" y="5571537"/>
            <a:ext cx="84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終わったら，右クリックメニューで「上書き保存」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3BC31B9-D9EC-4071-95D3-6911BA0F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51" y="5841414"/>
            <a:ext cx="2076557" cy="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0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1000" y="396646"/>
            <a:ext cx="8032749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単票形式のフォームを作成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0EF44B-C505-4DB6-9825-E348B328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2226"/>
            <a:ext cx="8397531" cy="34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197170-7448-4BE1-A3CE-DF484E41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8" y="898985"/>
            <a:ext cx="5303933" cy="502166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2287468" y="5577750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034975" y="557775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1879487" y="557775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441104" y="60751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1681239" y="60751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レコード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2347876" y="477692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レコード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C57A534-AEC2-4004-90B7-6CB59FF1EA6E}"/>
              </a:ext>
            </a:extLst>
          </p:cNvPr>
          <p:cNvSpPr txBox="1">
            <a:spLocks/>
          </p:cNvSpPr>
          <p:nvPr/>
        </p:nvSpPr>
        <p:spPr>
          <a:xfrm>
            <a:off x="381000" y="136524"/>
            <a:ext cx="8032749" cy="78214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「前のレコード」，「次のレコード」をクリックしてみる．レコードの追加を行ってみる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6F6C78A-3993-4B3C-B8D9-5ADDAC71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69" y="1204992"/>
            <a:ext cx="2638561" cy="136214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8973A1-F468-4E15-8571-FDC6DD7AEC1D}"/>
              </a:ext>
            </a:extLst>
          </p:cNvPr>
          <p:cNvSpPr txBox="1"/>
          <p:nvPr/>
        </p:nvSpPr>
        <p:spPr>
          <a:xfrm>
            <a:off x="5958513" y="2971800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トマト</a:t>
            </a:r>
            <a:r>
              <a:rPr kumimoji="1" lang="en-US" altLang="ja-JP" dirty="0"/>
              <a:t>, 500 </a:t>
            </a:r>
            <a:r>
              <a:rPr kumimoji="1" lang="ja-JP" altLang="en-US" dirty="0"/>
              <a:t>の追加</a:t>
            </a:r>
            <a:endParaRPr kumimoji="1" lang="en-US" altLang="ja-JP" dirty="0"/>
          </a:p>
          <a:p>
            <a:r>
              <a:rPr kumimoji="1" lang="ja-JP" altLang="en-US" dirty="0"/>
              <a:t>（入れ終わったら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追加のあとは，</a:t>
            </a:r>
            <a:endParaRPr kumimoji="1" lang="en-US" altLang="ja-JP" dirty="0"/>
          </a:p>
          <a:p>
            <a:r>
              <a:rPr kumimoji="1" lang="ja-JP" altLang="en-US" dirty="0"/>
              <a:t>「前のレコード」</a:t>
            </a:r>
            <a:endParaRPr kumimoji="1" lang="en-US" altLang="ja-JP" dirty="0"/>
          </a:p>
          <a:p>
            <a:r>
              <a:rPr kumimoji="1" lang="ja-JP" altLang="en-US" dirty="0"/>
              <a:t>「次のレコード」を使い，</a:t>
            </a:r>
            <a:endParaRPr kumimoji="1" lang="en-US" altLang="ja-JP" dirty="0"/>
          </a:p>
          <a:p>
            <a:r>
              <a:rPr kumimoji="1" lang="ja-JP" altLang="en-US" dirty="0"/>
              <a:t>追加できたか確認</a:t>
            </a:r>
            <a:endParaRPr kumimoji="1" lang="en-US" altLang="ja-JP" dirty="0"/>
          </a:p>
          <a:p>
            <a:r>
              <a:rPr kumimoji="1" lang="ja-JP" altLang="en-US" dirty="0"/>
              <a:t>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234096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9F77F-5DE8-4A0E-9C65-65B2516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⑤ レポートを作成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AE1A4-7812-40F5-A43A-F73D932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5E07E3-F590-457F-A0D6-A6E6B0E4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162989"/>
            <a:ext cx="8653144" cy="2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テーブル定義</a:t>
            </a:r>
            <a:b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のテーブルツールを利用）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/>
              <a:t>Access </a:t>
            </a:r>
            <a:r>
              <a:rPr lang="ja-JP" altLang="en-US" sz="2700" dirty="0"/>
              <a:t>で空のデスクトップデータベースを作成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" y="1619613"/>
            <a:ext cx="2713229" cy="2609488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567" y="4445367"/>
            <a:ext cx="2705258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空のデスクトップ</a:t>
            </a:r>
            <a:endParaRPr lang="en-US" altLang="ja-JP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  <a:endParaRPr kumimoji="1" lang="ja-JP" altLang="en-US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61" y="2160863"/>
            <a:ext cx="2711056" cy="124071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430745" y="4299294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テーブルツール画面</a:t>
            </a:r>
            <a:r>
              <a:rPr lang="ja-JP" altLang="en-US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793773" y="255100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0" y="1832744"/>
            <a:ext cx="2993237" cy="15071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452589" y="2188458"/>
            <a:ext cx="781220" cy="2848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4469520" y="2788954"/>
            <a:ext cx="578731" cy="5509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973738" y="1999049"/>
            <a:ext cx="1007462" cy="11514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右矢印 17"/>
          <p:cNvSpPr/>
          <p:nvPr/>
        </p:nvSpPr>
        <p:spPr>
          <a:xfrm>
            <a:off x="6180068" y="255863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44450" y="3800704"/>
            <a:ext cx="324239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9112" y="4797734"/>
            <a:ext cx="37273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ファイル名は変える必要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はない。変えたいときは、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「●●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2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accdb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」のように設定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62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34CE1-444B-4021-8FA7-8F6F9023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4D8F4-41F7-4523-A3CB-BC7BBF90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7951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テーブルツール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デザインビュー</a:t>
            </a:r>
            <a:r>
              <a:rPr kumimoji="1" lang="ja-JP" altLang="en-US" dirty="0"/>
              <a:t>を利用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C8570-529F-4065-8A77-BD7C094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A7737BB-742D-4983-88CD-10F8E51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5748"/>
              </p:ext>
            </p:extLst>
          </p:nvPr>
        </p:nvGraphicFramePr>
        <p:xfrm>
          <a:off x="984242" y="2114391"/>
          <a:ext cx="4826405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ID</a:t>
                      </a:r>
                      <a:endParaRPr kumimoji="1" lang="ja-JP" altLang="en-US" sz="2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A5C8DB-4ED8-4983-9FF0-08598D5876D0}"/>
              </a:ext>
            </a:extLst>
          </p:cNvPr>
          <p:cNvSpPr txBox="1"/>
          <p:nvPr/>
        </p:nvSpPr>
        <p:spPr>
          <a:xfrm>
            <a:off x="6028996" y="2510386"/>
            <a:ext cx="35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← 主キー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D3D00B-72FA-4186-B7BC-9015F5AB5005}"/>
              </a:ext>
            </a:extLst>
          </p:cNvPr>
          <p:cNvSpPr/>
          <p:nvPr/>
        </p:nvSpPr>
        <p:spPr>
          <a:xfrm>
            <a:off x="2452922" y="2527104"/>
            <a:ext cx="3495759" cy="4282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59FABF-6916-4446-B0B4-526661867CF1}"/>
              </a:ext>
            </a:extLst>
          </p:cNvPr>
          <p:cNvSpPr/>
          <p:nvPr/>
        </p:nvSpPr>
        <p:spPr>
          <a:xfrm>
            <a:off x="2042620" y="2899396"/>
            <a:ext cx="3954614" cy="10943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2BB54-5295-4F84-97A8-54051AE5D0A3}"/>
              </a:ext>
            </a:extLst>
          </p:cNvPr>
          <p:cNvSpPr txBox="1"/>
          <p:nvPr/>
        </p:nvSpPr>
        <p:spPr>
          <a:xfrm>
            <a:off x="3489012" y="402962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設定する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40E679-B603-4E14-BD37-570AA2BA9E83}"/>
              </a:ext>
            </a:extLst>
          </p:cNvPr>
          <p:cNvSpPr txBox="1"/>
          <p:nvPr/>
        </p:nvSpPr>
        <p:spPr>
          <a:xfrm>
            <a:off x="1110723" y="2425306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0000FF"/>
                </a:solidFill>
              </a:rPr>
              <a:t>そのまま</a:t>
            </a:r>
            <a:endParaRPr kumimoji="1" lang="en-US" altLang="ja-JP" sz="2100" b="1" dirty="0">
              <a:solidFill>
                <a:srgbClr val="0000FF"/>
              </a:solidFill>
            </a:endParaRPr>
          </a:p>
          <a:p>
            <a:r>
              <a:rPr kumimoji="1" lang="ja-JP" altLang="en-US" sz="2100" b="1" dirty="0">
                <a:solidFill>
                  <a:srgbClr val="0000FF"/>
                </a:solidFill>
              </a:rPr>
              <a:t>使う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722CEC-9915-40A3-870E-30F0C8CA2151}"/>
              </a:ext>
            </a:extLst>
          </p:cNvPr>
          <p:cNvSpPr/>
          <p:nvPr/>
        </p:nvSpPr>
        <p:spPr>
          <a:xfrm>
            <a:off x="984243" y="148103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テーブル</a:t>
            </a:r>
            <a:r>
              <a:rPr lang="ja-JP" altLang="en-US" sz="2400" dirty="0"/>
              <a:t>名：　</a:t>
            </a:r>
            <a:r>
              <a:rPr lang="ja-JP" altLang="en-US" sz="2400" b="1" dirty="0"/>
              <a:t>商品</a:t>
            </a:r>
          </a:p>
        </p:txBody>
      </p:sp>
    </p:spTree>
    <p:extLst>
      <p:ext uri="{BB962C8B-B14F-4D97-AF65-F5344CB8AC3E}">
        <p14:creationId xmlns:p14="http://schemas.microsoft.com/office/powerpoint/2010/main" val="299231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FE2215-63EE-41B2-9476-7B458A39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04" y="4452907"/>
            <a:ext cx="4759860" cy="10980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76" y="23923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「</a:t>
            </a:r>
            <a:r>
              <a:rPr lang="ja-JP" altLang="en-US" b="1" dirty="0">
                <a:solidFill>
                  <a:schemeClr val="tx1"/>
                </a:solidFill>
              </a:rPr>
              <a:t>名前</a:t>
            </a:r>
            <a:r>
              <a:rPr lang="ja-JP" altLang="en-US" dirty="0">
                <a:solidFill>
                  <a:schemeClr val="tx1"/>
                </a:solidFill>
              </a:rPr>
              <a:t>」の属性名とデータ型の設定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" y="824175"/>
            <a:ext cx="3644534" cy="177524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57932" y="2787223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30" y="3769597"/>
            <a:ext cx="407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」が表示されていないときは、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オブジェクト画面で、「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」をダブルクリック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29938" y="1727348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2106572" y="1930548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939196" y="148138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66" y="824175"/>
            <a:ext cx="4429743" cy="215771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529789" y="1977549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4401486" y="3033107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9057" y="3331702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1F5553D3-B952-4271-85C6-B213B947ADF8}"/>
              </a:ext>
            </a:extLst>
          </p:cNvPr>
          <p:cNvSpPr/>
          <p:nvPr/>
        </p:nvSpPr>
        <p:spPr>
          <a:xfrm>
            <a:off x="5011673" y="5964999"/>
            <a:ext cx="2872317" cy="81214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属性名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49686D-DD43-4268-865E-6748A0C64089}"/>
              </a:ext>
            </a:extLst>
          </p:cNvPr>
          <p:cNvSpPr/>
          <p:nvPr/>
        </p:nvSpPr>
        <p:spPr>
          <a:xfrm>
            <a:off x="5530904" y="4798742"/>
            <a:ext cx="1288995" cy="4019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8159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1533</Words>
  <Application>Microsoft Office PowerPoint</Application>
  <PresentationFormat>画面に合わせる (4:3)</PresentationFormat>
  <Paragraphs>399</Paragraphs>
  <Slides>51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51</vt:i4>
      </vt:variant>
    </vt:vector>
  </HeadingPairs>
  <TitlesOfParts>
    <vt:vector size="61" baseType="lpstr"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1_Office テーマ</vt:lpstr>
      <vt:lpstr>5_Office テーマ</vt:lpstr>
      <vt:lpstr>14. Access のビジュアルなツール </vt:lpstr>
      <vt:lpstr>PowerPoint プレゼンテーション</vt:lpstr>
      <vt:lpstr>Access でのテーブルデータの確認</vt:lpstr>
      <vt:lpstr>14-1. Access のビジュアルなツール</vt:lpstr>
      <vt:lpstr>マイクロソフト Access のビジュアルな機能</vt:lpstr>
      <vt:lpstr>14-2. テーブル定義 （Access のテーブルツールを利用）</vt:lpstr>
      <vt:lpstr>Access で空のデスクトップデータベースを作成</vt:lpstr>
      <vt:lpstr>テーブル定義</vt:lpstr>
      <vt:lpstr>1.「名前」の属性名とデータ型の設定</vt:lpstr>
      <vt:lpstr>2. 「単価」の属性名とデータ型の設定</vt:lpstr>
      <vt:lpstr>3. テーブルを閉じると同時に，テーブル名を設定</vt:lpstr>
      <vt:lpstr>3. テーブルを閉じると同時に，テーブル名を設定</vt:lpstr>
      <vt:lpstr>テーブル定義まとめ</vt:lpstr>
      <vt:lpstr>14-3. Access のフォーム</vt:lpstr>
      <vt:lpstr>Access のフォーム</vt:lpstr>
      <vt:lpstr>PowerPoint プレゼンテーション</vt:lpstr>
      <vt:lpstr>PowerPoint プレゼンテーション</vt:lpstr>
      <vt:lpstr>14-4. Access の単票形式のフォーム</vt:lpstr>
      <vt:lpstr>Accessでのフォーム作成</vt:lpstr>
      <vt:lpstr>フォームウイザードの開き方</vt:lpstr>
      <vt:lpstr>いまから作成する単票形式フォーム</vt:lpstr>
      <vt:lpstr>フォームウイザードでの設定項目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14-5. Access のレポート</vt:lpstr>
      <vt:lpstr>Access のレポート作成では</vt:lpstr>
      <vt:lpstr>レポート機能を使うときの印刷プレビュー例</vt:lpstr>
      <vt:lpstr>レポート機能を使わないときの印刷プレビュー例</vt:lpstr>
      <vt:lpstr>Access のレポートウイザード</vt:lpstr>
      <vt:lpstr>PowerPoint プレゼンテーション</vt:lpstr>
      <vt:lpstr>PowerPoint プレゼンテーション</vt:lpstr>
      <vt:lpstr>PowerPoint プレゼンテーション</vt:lpstr>
      <vt:lpstr>レポートのレイアウトビュー</vt:lpstr>
      <vt:lpstr>Access のレポートのレポートビューとレイアウトビューの切り替え</vt:lpstr>
      <vt:lpstr>14-6. Access のクエリデザイン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マイクロソフト Access のビジュアルな機能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⑤ レポートを作成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データベース演習</dc:title>
  <dc:creator>kaneko kunihiko</dc:creator>
  <cp:lastModifiedBy>金子　邦彦</cp:lastModifiedBy>
  <cp:revision>332</cp:revision>
  <dcterms:created xsi:type="dcterms:W3CDTF">2019-11-02T00:06:04Z</dcterms:created>
  <dcterms:modified xsi:type="dcterms:W3CDTF">2024-01-26T00:41:20Z</dcterms:modified>
</cp:coreProperties>
</file>