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1037" r:id="rId2"/>
    <p:sldId id="1194" r:id="rId3"/>
    <p:sldId id="1077" r:id="rId4"/>
    <p:sldId id="955" r:id="rId5"/>
    <p:sldId id="345" r:id="rId6"/>
    <p:sldId id="1204" r:id="rId7"/>
    <p:sldId id="866" r:id="rId8"/>
    <p:sldId id="854" r:id="rId9"/>
    <p:sldId id="1195" r:id="rId10"/>
    <p:sldId id="1241" r:id="rId11"/>
    <p:sldId id="277" r:id="rId12"/>
    <p:sldId id="1206" r:id="rId13"/>
    <p:sldId id="1242" r:id="rId14"/>
    <p:sldId id="1243" r:id="rId15"/>
    <p:sldId id="1244" r:id="rId16"/>
    <p:sldId id="399" r:id="rId17"/>
    <p:sldId id="271" r:id="rId18"/>
    <p:sldId id="1245" r:id="rId19"/>
    <p:sldId id="619" r:id="rId20"/>
    <p:sldId id="1216" r:id="rId21"/>
    <p:sldId id="1217" r:id="rId22"/>
    <p:sldId id="1218" r:id="rId23"/>
    <p:sldId id="1219" r:id="rId24"/>
    <p:sldId id="1220" r:id="rId25"/>
    <p:sldId id="1221" r:id="rId26"/>
    <p:sldId id="1222" r:id="rId27"/>
    <p:sldId id="1207" r:id="rId28"/>
    <p:sldId id="1225" r:id="rId29"/>
    <p:sldId id="1226" r:id="rId30"/>
    <p:sldId id="1227" r:id="rId31"/>
    <p:sldId id="1228" r:id="rId32"/>
    <p:sldId id="1246" r:id="rId33"/>
    <p:sldId id="1229" r:id="rId34"/>
    <p:sldId id="263" r:id="rId35"/>
    <p:sldId id="264" r:id="rId36"/>
    <p:sldId id="1230" r:id="rId37"/>
    <p:sldId id="1231" r:id="rId38"/>
    <p:sldId id="1232" r:id="rId39"/>
    <p:sldId id="1233" r:id="rId40"/>
    <p:sldId id="1234" r:id="rId41"/>
    <p:sldId id="1235" r:id="rId42"/>
    <p:sldId id="1236" r:id="rId43"/>
    <p:sldId id="1237" r:id="rId44"/>
    <p:sldId id="1238" r:id="rId45"/>
    <p:sldId id="1239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2" y="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3758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93603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282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3323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1203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0223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82889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0E4971C-66B3-4CF3-B570-BDA4C381F77B}" type="slidenum">
              <a:rPr lang="en-US" altLang="ja-JP" smtClean="0"/>
              <a:pPr/>
              <a:t>32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89429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1171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47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47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47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477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B343CFB-16CA-422D-8AB2-31BC43B182FC}" type="slidenum">
              <a:rPr lang="en-US" altLang="ja-JP" smtClean="0"/>
              <a:pPr/>
              <a:t>35</a:t>
            </a:fld>
            <a:endParaRPr lang="en-US" altLang="ja-JP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85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29BEED9-FC9A-4D68-AEBC-4FE98D4F521B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59751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68381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81627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53564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4790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11007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25889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19429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07514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23628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6950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192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0804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F8BD96AB-812E-4ABA-8B22-1740768883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947AD56-BFE1-4871-B0FF-FC1F0695F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73115-8809-4C18-9E28-84149F824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7646-3A11-4E2B-AD17-4386BE5FD6CA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45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99630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90677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759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8C0B563-04B0-436F-AE9E-B8F2997EA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272ECD-4BD0-4546-B0FA-56EA1725CD9D}" type="slidenum"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79A3137-40BE-4536-A2C1-34F2CB301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61F321E-85ED-4213-9EDD-AB56E9C8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6182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2023/1/6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de</a:t>
            </a:r>
            <a:r>
              <a:rPr lang="en-US" altLang="ja-JP" sz="4400" dirty="0">
                <a:latin typeface="メイリオ" panose="020B0604030504040204" pitchFamily="50" charset="-128"/>
              </a:rPr>
              <a:t>-13. SQL </a:t>
            </a:r>
            <a:r>
              <a:rPr lang="ja-JP" altLang="en-US" dirty="0">
                <a:latin typeface="メイリオ" panose="020B0604030504040204" pitchFamily="50" charset="-128"/>
              </a:rPr>
              <a:t>総合演習</a:t>
            </a:r>
            <a:r>
              <a:rPr lang="ja-JP" altLang="en-US" sz="4400" dirty="0">
                <a:latin typeface="メイリオ" panose="020B0604030504040204" pitchFamily="50" charset="-128"/>
              </a:rPr>
              <a:t>，トランザクション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https://www.kkaneko.jp/cc/de/index.html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6D43A-1A26-4CAB-BEC6-CEDE5CBA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トランザクション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8BE18D-B70B-4233-9DB3-704ABC410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743950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データベースを扱うプログラムは，普通のプログラムと違う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Ａ：　</a:t>
            </a:r>
            <a:r>
              <a:rPr lang="ja-JP" altLang="en-US" sz="2400" b="1" dirty="0"/>
              <a:t>作業途中の結果をそのまま残さない </a:t>
            </a:r>
            <a:r>
              <a:rPr lang="en-US" altLang="ja-JP" sz="2400" dirty="0"/>
              <a:t>	</a:t>
            </a:r>
          </a:p>
          <a:p>
            <a:pPr marL="0" indent="0">
              <a:buNone/>
            </a:pPr>
            <a:r>
              <a:rPr lang="ja-JP" altLang="en-US" sz="2400" dirty="0"/>
              <a:t>Ｃ：　</a:t>
            </a:r>
            <a:r>
              <a:rPr lang="ja-JP" altLang="en-US" sz="2400" b="1" dirty="0"/>
              <a:t>データベースの異状を防ぐ仕組み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Ｉ：　</a:t>
            </a:r>
            <a:r>
              <a:rPr lang="ja-JP" altLang="en-US" sz="2400" b="1" dirty="0"/>
              <a:t>データベースを複数人が同時使用</a:t>
            </a:r>
            <a:r>
              <a:rPr lang="ja-JP" altLang="en-US" sz="2400" dirty="0"/>
              <a:t>できる．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Ｄ：　</a:t>
            </a:r>
            <a:r>
              <a:rPr lang="ja-JP" altLang="en-US" sz="2400" b="1" dirty="0"/>
              <a:t>作業が完了したら，そのデータは残る</a:t>
            </a:r>
            <a:endParaRPr lang="en-US" altLang="ja-JP" sz="2400" dirty="0"/>
          </a:p>
          <a:p>
            <a:r>
              <a:rPr lang="ja-JP" altLang="en-US" sz="2400" b="1" dirty="0"/>
              <a:t>特性 </a:t>
            </a:r>
            <a:r>
              <a:rPr lang="en-US" altLang="ja-JP" sz="2400" b="1" dirty="0"/>
              <a:t>A, C, I, D </a:t>
            </a:r>
            <a:r>
              <a:rPr lang="ja-JP" altLang="en-US" sz="2400" b="1" dirty="0"/>
              <a:t>を持つプログラムのことを</a:t>
            </a:r>
            <a:r>
              <a:rPr lang="ja-JP" altLang="en-US" sz="2400" b="1" dirty="0">
                <a:solidFill>
                  <a:srgbClr val="C00000"/>
                </a:solidFill>
              </a:rPr>
              <a:t>トランザクション</a:t>
            </a:r>
            <a:r>
              <a:rPr lang="ja-JP" altLang="en-US" sz="2400" b="1" dirty="0"/>
              <a:t>と呼んだりする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ロールバック：　データベース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トランザクション開始時点に戻す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コミット：　</a:t>
            </a:r>
            <a:r>
              <a:rPr lang="ja-JP" altLang="en-US" sz="2400" b="1" u="sng" dirty="0">
                <a:solidFill>
                  <a:srgbClr val="FF0000"/>
                </a:solidFill>
              </a:rPr>
              <a:t>トランザクションの正常終了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　　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422C17-7CCF-4A09-9D2E-D539E18D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36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u="sng" dirty="0">
              <a:latin typeface="メイリオ" panose="020B0604030504040204" pitchFamily="50" charset="-128"/>
            </a:endParaRPr>
          </a:p>
          <a:p>
            <a:pPr>
              <a:spcBef>
                <a:spcPct val="0"/>
              </a:spcBef>
            </a:pPr>
            <a:r>
              <a:rPr lang="en-US" altLang="ja-JP" sz="2400" b="1" u="sng" dirty="0">
                <a:latin typeface="メイリオ" panose="020B0604030504040204" pitchFamily="50" charset="-128"/>
              </a:rPr>
              <a:t>MySQL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でのトランザクションの開始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start transaction</a:t>
            </a:r>
          </a:p>
          <a:p>
            <a:pPr>
              <a:spcBef>
                <a:spcPct val="0"/>
              </a:spcBef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</a:rPr>
              <a:t>　他のシステムでは「</a:t>
            </a:r>
            <a:r>
              <a:rPr lang="en-US" altLang="ja-JP" sz="2400" dirty="0">
                <a:solidFill>
                  <a:srgbClr val="C00000"/>
                </a:solidFill>
              </a:rPr>
              <a:t>begin transaction</a:t>
            </a:r>
            <a:r>
              <a:rPr lang="ja-JP" altLang="en-US" sz="2400" dirty="0">
                <a:latin typeface="メイリオ" panose="020B0604030504040204" pitchFamily="50" charset="-128"/>
              </a:rPr>
              <a:t>」となることもある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endParaRPr lang="en-US" altLang="ja-JP" sz="2400" b="1" u="sng" dirty="0">
              <a:latin typeface="メイリオ" panose="020B0604030504040204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ロールバック（データベースをトランザクション開始時点に戻す）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rollback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400" b="1" u="sng" dirty="0">
              <a:latin typeface="メイリオ" panose="020B0604030504040204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sz="2400" b="1" u="sng" dirty="0">
                <a:latin typeface="メイリオ" panose="020B0604030504040204" pitchFamily="50" charset="-128"/>
              </a:rPr>
              <a:t>コミット（トランザクションの正常終了）</a:t>
            </a:r>
            <a:endParaRPr lang="en-US" altLang="ja-JP" sz="2400" b="1" u="sng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　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commit</a:t>
            </a:r>
          </a:p>
          <a:p>
            <a:pPr marL="0" indent="0" eaLnBrk="1" hangingPunct="1">
              <a:buNone/>
              <a:defRPr/>
            </a:pPr>
            <a:endParaRPr lang="en-US" altLang="ja-JP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93351" y="136524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200" b="1" dirty="0">
                <a:solidFill>
                  <a:srgbClr val="FF0000"/>
                </a:solidFill>
              </a:rPr>
              <a:t>トランザクションの開始，ロールバック，コミット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91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51435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557213" indent="-214313" defTabSz="51435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857250" indent="-171450" defTabSz="514350">
              <a:spcBef>
                <a:spcPct val="20000"/>
              </a:spcBef>
              <a:buChar char="•"/>
              <a:defRPr kumimoji="1" sz="1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200150" indent="-171450" defTabSz="514350">
              <a:spcBef>
                <a:spcPct val="20000"/>
              </a:spcBef>
              <a:buChar char="–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543050" indent="-171450" defTabSz="514350">
              <a:spcBef>
                <a:spcPct val="20000"/>
              </a:spcBef>
              <a:buChar char="»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1885950" indent="-17145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228850" indent="-17145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2571750" indent="-17145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2914650" indent="-171450" defTabSz="5143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00FD05-7115-49BB-BAB1-D05C9E8E2EC2}" type="slidenum">
              <a:rPr lang="ja-JP" altLang="en-US" sz="1575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575">
              <a:solidFill>
                <a:srgbClr val="898989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47689" y="2518966"/>
            <a:ext cx="2862261" cy="2581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ja-JP" altLang="en-US" sz="2400">
              <a:solidFill>
                <a:prstClr val="white"/>
              </a:solidFill>
              <a:latin typeface="Segoe UI"/>
              <a:ea typeface="メイリオ"/>
            </a:endParaRPr>
          </a:p>
        </p:txBody>
      </p:sp>
      <p:sp>
        <p:nvSpPr>
          <p:cNvPr id="47109" name="テキスト ボックス 16"/>
          <p:cNvSpPr txBox="1">
            <a:spLocks noChangeArrowheads="1"/>
          </p:cNvSpPr>
          <p:nvPr/>
        </p:nvSpPr>
        <p:spPr bwMode="auto">
          <a:xfrm>
            <a:off x="615554" y="2718991"/>
            <a:ext cx="2389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start</a:t>
            </a:r>
            <a:r>
              <a:rPr lang="ja-JP" altLang="en-US" sz="2400" dirty="0">
                <a:solidFill>
                  <a:srgbClr val="000000"/>
                </a:solidFill>
              </a:rPr>
              <a:t> </a:t>
            </a:r>
            <a:r>
              <a:rPr lang="en-US" altLang="ja-JP" sz="2400" dirty="0">
                <a:solidFill>
                  <a:srgbClr val="000000"/>
                </a:solidFill>
              </a:rPr>
              <a:t>transaction</a:t>
            </a:r>
          </a:p>
        </p:txBody>
      </p:sp>
      <p:sp>
        <p:nvSpPr>
          <p:cNvPr id="47110" name="テキスト ボックス 17"/>
          <p:cNvSpPr txBox="1">
            <a:spLocks noChangeArrowheads="1"/>
          </p:cNvSpPr>
          <p:nvPr/>
        </p:nvSpPr>
        <p:spPr bwMode="auto">
          <a:xfrm>
            <a:off x="4133195" y="1197470"/>
            <a:ext cx="44935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操作１、操作２、操作３</a:t>
            </a:r>
            <a:endParaRPr lang="en-US" altLang="ja-JP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と操作していて、</a:t>
            </a:r>
            <a:endParaRPr lang="en-US" altLang="ja-JP" sz="24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 u="sng">
                <a:solidFill>
                  <a:srgbClr val="FF0000"/>
                </a:solidFill>
              </a:rPr>
              <a:t>最初に戻したくなった</a:t>
            </a:r>
            <a:r>
              <a:rPr lang="ja-JP" altLang="en-US" sz="2400">
                <a:solidFill>
                  <a:srgbClr val="000000"/>
                </a:solidFill>
              </a:rPr>
              <a:t>ら・・・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341485" y="3363120"/>
            <a:ext cx="2082481" cy="95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2349134" y="3602808"/>
            <a:ext cx="2074832" cy="186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3" name="テキスト ボックス 22"/>
          <p:cNvSpPr txBox="1">
            <a:spLocks noChangeArrowheads="1"/>
          </p:cNvSpPr>
          <p:nvPr/>
        </p:nvSpPr>
        <p:spPr bwMode="auto">
          <a:xfrm>
            <a:off x="1239442" y="3185717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操作１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47114" name="テキスト ボックス 23"/>
          <p:cNvSpPr txBox="1">
            <a:spLocks noChangeArrowheads="1"/>
          </p:cNvSpPr>
          <p:nvPr/>
        </p:nvSpPr>
        <p:spPr bwMode="auto">
          <a:xfrm>
            <a:off x="1244205" y="359052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操作２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47115" name="テキスト ボックス 24"/>
          <p:cNvSpPr txBox="1">
            <a:spLocks noChangeArrowheads="1"/>
          </p:cNvSpPr>
          <p:nvPr/>
        </p:nvSpPr>
        <p:spPr bwMode="auto">
          <a:xfrm>
            <a:off x="1233489" y="4019154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操作３</a:t>
            </a:r>
            <a:endParaRPr lang="en-US" altLang="ja-JP" sz="2400">
              <a:solidFill>
                <a:srgbClr val="0000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2351406" y="3838922"/>
            <a:ext cx="2072560" cy="337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7" name="テキスト ボックス 26"/>
          <p:cNvSpPr txBox="1">
            <a:spLocks noChangeArrowheads="1"/>
          </p:cNvSpPr>
          <p:nvPr/>
        </p:nvSpPr>
        <p:spPr bwMode="auto">
          <a:xfrm>
            <a:off x="1100138" y="4432300"/>
            <a:ext cx="1248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rollback</a:t>
            </a:r>
          </a:p>
        </p:txBody>
      </p:sp>
      <p:sp>
        <p:nvSpPr>
          <p:cNvPr id="47118" name="テキスト ボックス 27"/>
          <p:cNvSpPr txBox="1">
            <a:spLocks noChangeArrowheads="1"/>
          </p:cNvSpPr>
          <p:nvPr/>
        </p:nvSpPr>
        <p:spPr bwMode="auto">
          <a:xfrm>
            <a:off x="4655344" y="2389040"/>
            <a:ext cx="2565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rollback </a:t>
            </a:r>
            <a:r>
              <a:rPr lang="ja-JP" altLang="en-US" sz="2400">
                <a:solidFill>
                  <a:srgbClr val="FF0000"/>
                </a:solidFill>
              </a:rPr>
              <a:t>コマンド</a:t>
            </a:r>
            <a:endParaRPr lang="en-US" altLang="ja-JP" sz="2400">
              <a:solidFill>
                <a:srgbClr val="FF00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2359055" y="3989618"/>
            <a:ext cx="2064911" cy="669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0" name="テキスト ボックス 2"/>
          <p:cNvSpPr txBox="1">
            <a:spLocks noChangeArrowheads="1"/>
          </p:cNvSpPr>
          <p:nvPr/>
        </p:nvSpPr>
        <p:spPr bwMode="auto">
          <a:xfrm>
            <a:off x="4423966" y="3293795"/>
            <a:ext cx="2646879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/>
              <a:t>データベース管理</a:t>
            </a:r>
            <a:endParaRPr lang="en-US" altLang="ja-JP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/>
              <a:t>システム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200" b="1">
                <a:solidFill>
                  <a:srgbClr val="FF0000"/>
                </a:solidFill>
              </a:rPr>
              <a:t>ロールバック </a:t>
            </a:r>
            <a:r>
              <a:rPr lang="en-US" altLang="ja-JP" sz="3200" b="1">
                <a:solidFill>
                  <a:srgbClr val="FF0000"/>
                </a:solidFill>
              </a:rPr>
              <a:t>(rollback) </a:t>
            </a:r>
            <a:r>
              <a:rPr lang="ja-JP" altLang="en-US" sz="3200" b="1">
                <a:solidFill>
                  <a:srgbClr val="FF0000"/>
                </a:solidFill>
              </a:rPr>
              <a:t>のイメージ</a:t>
            </a:r>
            <a:endParaRPr lang="ja-JP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24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Paiza.IO</a:t>
            </a:r>
            <a:r>
              <a:rPr lang="en-US" altLang="ja-JP" dirty="0"/>
              <a:t> </a:t>
            </a:r>
            <a:r>
              <a:rPr lang="ja-JP" altLang="en-US" dirty="0"/>
              <a:t>の使い方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もし，表示が英語になっていたら，</a:t>
            </a:r>
            <a:r>
              <a:rPr kumimoji="1" lang="ja-JP" altLang="en-US" b="1" dirty="0"/>
              <a:t>日本語</a:t>
            </a:r>
            <a:r>
              <a:rPr kumimoji="1" lang="ja-JP" altLang="en-US" dirty="0"/>
              <a:t>に切り替える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08198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81" y="950008"/>
            <a:ext cx="8901196" cy="3788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④ 「コード作成を試してみる」をクリック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</a:t>
            </a:r>
            <a:r>
              <a:rPr lang="ja-JP" altLang="en-US" sz="1800" dirty="0"/>
              <a:t>（</a:t>
            </a:r>
            <a:r>
              <a:rPr lang="ja-JP" altLang="en-US" sz="1800" b="1" dirty="0"/>
              <a:t>左上のボタンをクリック</a:t>
            </a:r>
            <a:r>
              <a:rPr lang="ja-JP" altLang="en-US" sz="1800" dirty="0"/>
              <a:t>するとメニューが出る）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426354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</a:endParaRPr>
          </a:p>
          <a:p>
            <a:r>
              <a:rPr lang="ja-JP" altLang="en-US" sz="2100" dirty="0">
                <a:solidFill>
                  <a:srgbClr val="FF0000"/>
                </a:solidFill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プログラムを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36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編集画面</a:t>
            </a:r>
            <a:r>
              <a:rPr lang="ja-JP" altLang="en-US" sz="2400" dirty="0"/>
              <a:t>を確認する。</a:t>
            </a:r>
            <a:endParaRPr lang="en-US" altLang="ja-JP" sz="2400" dirty="0"/>
          </a:p>
          <a:p>
            <a:r>
              <a:rPr lang="ja-JP" altLang="en-US" sz="2400" dirty="0"/>
              <a:t>すでに、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が入っている</a:t>
            </a:r>
            <a:r>
              <a:rPr lang="ja-JP" altLang="en-US" sz="2400" dirty="0"/>
              <a:t>が、使わないので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728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13-1. </a:t>
            </a:r>
            <a:r>
              <a:rPr lang="ja-JP" altLang="en-US" dirty="0"/>
              <a:t>演習① </a:t>
            </a:r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088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24840-353D-48E9-AE9F-F4C0E463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いまから作成するテーブル </a:t>
            </a:r>
            <a:r>
              <a:rPr lang="en-US" altLang="ja-JP" dirty="0"/>
              <a:t>products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83E229-591C-41E1-A577-C95112912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823" y="4834102"/>
            <a:ext cx="7902344" cy="170481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ja-JP" altLang="en-US" b="1" dirty="0">
                <a:latin typeface="メイリオ" panose="020B0604030504040204" pitchFamily="50" charset="-128"/>
              </a:rPr>
              <a:t>テキスト（文字属性）</a:t>
            </a:r>
            <a:r>
              <a:rPr lang="ja-JP" altLang="en-US" dirty="0">
                <a:latin typeface="メイリオ" panose="020B0604030504040204" pitchFamily="50" charset="-128"/>
              </a:rPr>
              <a:t>には 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TEXT </a:t>
            </a:r>
            <a:r>
              <a:rPr lang="ja-JP" altLang="en-US" dirty="0">
                <a:latin typeface="メイリオ" panose="020B0604030504040204" pitchFamily="50" charset="-128"/>
              </a:rPr>
              <a:t>を使用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b="1" dirty="0">
                <a:latin typeface="メイリオ" panose="020B0604030504040204" pitchFamily="50" charset="-128"/>
              </a:rPr>
              <a:t>整数</a:t>
            </a:r>
            <a:r>
              <a:rPr lang="ja-JP" altLang="en-US" dirty="0">
                <a:latin typeface="メイリオ" panose="020B0604030504040204" pitchFamily="50" charset="-128"/>
              </a:rPr>
              <a:t>には 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INTEGER </a:t>
            </a:r>
            <a:r>
              <a:rPr lang="ja-JP" altLang="en-US" dirty="0">
                <a:latin typeface="メイリオ" panose="020B0604030504040204" pitchFamily="50" charset="-128"/>
              </a:rPr>
              <a:t>を使用</a:t>
            </a:r>
            <a:endParaRPr lang="en-US" altLang="ja-JP" b="1" dirty="0">
              <a:solidFill>
                <a:srgbClr val="C00000"/>
              </a:solidFill>
              <a:latin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ja-JP" altLang="en-US" b="1" dirty="0">
                <a:latin typeface="メイリオ" panose="020B0604030504040204" pitchFamily="50" charset="-128"/>
              </a:rPr>
              <a:t>日時</a:t>
            </a:r>
            <a:r>
              <a:rPr lang="ja-JP" altLang="en-US" dirty="0">
                <a:latin typeface="メイリオ" panose="020B0604030504040204" pitchFamily="50" charset="-128"/>
              </a:rPr>
              <a:t>には 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DATETIME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dirty="0">
                <a:latin typeface="メイリオ" panose="020B0604030504040204" pitchFamily="50" charset="-128"/>
              </a:rPr>
              <a:t>を使用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3AE9D4-4438-4C2A-9671-1EB0713B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77DDE71-C3CE-4D89-833F-13478732B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66436"/>
              </p:ext>
            </p:extLst>
          </p:nvPr>
        </p:nvGraphicFramePr>
        <p:xfrm>
          <a:off x="187569" y="1306371"/>
          <a:ext cx="8036620" cy="183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276">
                  <a:extLst>
                    <a:ext uri="{9D8B030D-6E8A-4147-A177-3AD203B41FA5}">
                      <a16:colId xmlns:a16="http://schemas.microsoft.com/office/drawing/2014/main" val="103241868"/>
                    </a:ext>
                  </a:extLst>
                </a:gridCol>
                <a:gridCol w="1628606">
                  <a:extLst>
                    <a:ext uri="{9D8B030D-6E8A-4147-A177-3AD203B41FA5}">
                      <a16:colId xmlns:a16="http://schemas.microsoft.com/office/drawing/2014/main" val="3107624345"/>
                    </a:ext>
                  </a:extLst>
                </a:gridCol>
                <a:gridCol w="1471697">
                  <a:extLst>
                    <a:ext uri="{9D8B030D-6E8A-4147-A177-3AD203B41FA5}">
                      <a16:colId xmlns:a16="http://schemas.microsoft.com/office/drawing/2014/main" val="29060568"/>
                    </a:ext>
                  </a:extLst>
                </a:gridCol>
                <a:gridCol w="1228218">
                  <a:extLst>
                    <a:ext uri="{9D8B030D-6E8A-4147-A177-3AD203B41FA5}">
                      <a16:colId xmlns:a16="http://schemas.microsoft.com/office/drawing/2014/main" val="2271244463"/>
                    </a:ext>
                  </a:extLst>
                </a:gridCol>
                <a:gridCol w="2856823">
                  <a:extLst>
                    <a:ext uri="{9D8B030D-6E8A-4147-A177-3AD203B41FA5}">
                      <a16:colId xmlns:a16="http://schemas.microsoft.com/office/drawing/2014/main" val="2692995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name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type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price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at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131799"/>
                  </a:ext>
                </a:extLst>
              </a:tr>
              <a:tr h="466759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1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apple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red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100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2023-01-06 02:31:54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4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2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apple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yellow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200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2023-01-06 02:31:54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359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3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orange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orange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300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/>
                        <a:t>2023-01-06 02:31:54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23294"/>
                  </a:ext>
                </a:extLst>
              </a:tr>
            </a:tbl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C3E04844-9966-4AB1-9842-4DF92FD1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624" y="3806208"/>
            <a:ext cx="40318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メイリオ" panose="020B0604030504040204" pitchFamily="50" charset="-128"/>
              </a:rPr>
              <a:t>↑ 実行した日時を格納する</a:t>
            </a:r>
            <a:endParaRPr lang="en-US" altLang="ja-JP" sz="20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メイリオ" panose="020B0604030504040204" pitchFamily="50" charset="-128"/>
              </a:rPr>
              <a:t>　（世界標準時．９時間の時差）</a:t>
            </a:r>
            <a:endParaRPr lang="en-US" altLang="ja-JP" sz="2000" b="1" dirty="0">
              <a:latin typeface="メイリオ" panose="020B0604030504040204" pitchFamily="50" charset="-128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EDC21EC-8E16-4999-B93E-684C10640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9" y="3205039"/>
            <a:ext cx="60837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メイリオ" panose="020B0604030504040204" pitchFamily="50" charset="-128"/>
              </a:rPr>
              <a:t>整数　　テキスト　　テキスト　　整数　　　日時</a:t>
            </a:r>
            <a:endParaRPr lang="en-US" altLang="ja-JP" sz="2000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8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b="1"/>
              <a:t>SQL </a:t>
            </a:r>
            <a:r>
              <a:rPr lang="ja-JP" altLang="en-US" b="1"/>
              <a:t>を用いたテーブル定義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3A0E86-55F0-432E-914F-C17C8AD9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599" y="1020693"/>
            <a:ext cx="5930154" cy="2677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create table </a:t>
            </a:r>
            <a:r>
              <a:rPr lang="en-US" altLang="ja-JP" sz="2400" b="1" dirty="0"/>
              <a:t>products</a:t>
            </a:r>
            <a:r>
              <a:rPr lang="ja-JP" altLang="en-US" sz="2400" dirty="0"/>
              <a:t> </a:t>
            </a:r>
            <a:r>
              <a:rPr lang="en-US" altLang="ja-JP" sz="2400" dirty="0"/>
              <a:t>(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b="1" dirty="0"/>
              <a:t>    id </a:t>
            </a:r>
            <a:r>
              <a:rPr lang="en-US" altLang="ja-JP" sz="2400" dirty="0">
                <a:solidFill>
                  <a:srgbClr val="C00000"/>
                </a:solidFill>
              </a:rPr>
              <a:t>integer</a:t>
            </a:r>
            <a:r>
              <a:rPr lang="ja-JP" altLang="en-US" sz="2400" dirty="0">
                <a:solidFill>
                  <a:srgbClr val="C00000"/>
                </a:solidFill>
              </a:rPr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primary key</a:t>
            </a:r>
            <a:r>
              <a:rPr lang="en-US" altLang="ja-JP" sz="2400" dirty="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/>
              <a:t>    </a:t>
            </a:r>
            <a:r>
              <a:rPr lang="en-US" altLang="ja-JP" sz="2400" b="1" dirty="0"/>
              <a:t>name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text,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    </a:t>
            </a:r>
            <a:r>
              <a:rPr lang="en-US" altLang="ja-JP" sz="2400" b="1" dirty="0"/>
              <a:t>type</a:t>
            </a:r>
            <a:r>
              <a:rPr lang="en-US" altLang="ja-JP" sz="2400" dirty="0">
                <a:solidFill>
                  <a:srgbClr val="C00000"/>
                </a:solidFill>
              </a:rPr>
              <a:t> text,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    </a:t>
            </a:r>
            <a:r>
              <a:rPr lang="en-US" altLang="ja-JP" sz="2400" b="1" dirty="0"/>
              <a:t>price</a:t>
            </a:r>
            <a:r>
              <a:rPr lang="en-US" altLang="ja-JP" sz="2400" dirty="0">
                <a:solidFill>
                  <a:srgbClr val="C00000"/>
                </a:solidFill>
              </a:rPr>
              <a:t> integer, 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    </a:t>
            </a:r>
            <a:r>
              <a:rPr lang="en-US" altLang="ja-JP" sz="2400" b="1" dirty="0"/>
              <a:t>at</a:t>
            </a:r>
            <a:r>
              <a:rPr lang="en-US" altLang="ja-JP" sz="2400" dirty="0">
                <a:solidFill>
                  <a:srgbClr val="C00000"/>
                </a:solidFill>
              </a:rPr>
              <a:t> datetime</a:t>
            </a:r>
            <a:endParaRPr lang="en-US" altLang="ja-JP" sz="2400" dirty="0"/>
          </a:p>
          <a:p>
            <a:pPr>
              <a:spcBef>
                <a:spcPts val="0"/>
              </a:spcBef>
              <a:buNone/>
            </a:pPr>
            <a:r>
              <a:rPr lang="en-US" altLang="ja-JP" sz="2400" dirty="0"/>
              <a:t>) engine</a:t>
            </a:r>
            <a:r>
              <a:rPr lang="ja-JP" altLang="en-US" sz="2400" dirty="0"/>
              <a:t> </a:t>
            </a:r>
            <a:r>
              <a:rPr lang="en-US" altLang="ja-JP" sz="2400" dirty="0"/>
              <a:t>=</a:t>
            </a:r>
            <a:r>
              <a:rPr lang="ja-JP" altLang="en-US" sz="2400" dirty="0"/>
              <a:t> </a:t>
            </a:r>
            <a:r>
              <a:rPr lang="en-US" altLang="ja-JP" sz="2400" dirty="0" err="1"/>
              <a:t>innoDB</a:t>
            </a:r>
            <a:r>
              <a:rPr lang="en-US" altLang="ja-JP" sz="2400" dirty="0"/>
              <a:t>;</a:t>
            </a:r>
            <a:endParaRPr lang="ja-JP" altLang="en-US" sz="2400" dirty="0"/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BFA05D5-8036-41B2-BA23-693210F6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009" y="637597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21509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769" y="3800705"/>
            <a:ext cx="440056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データ型</a:t>
            </a:r>
            <a:endParaRPr lang="en-US" altLang="ja-JP" sz="18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メイリオ" panose="020B0604030504040204" pitchFamily="50" charset="-128"/>
              </a:rPr>
              <a:t>    空値 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NULL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メイリオ" panose="020B0604030504040204" pitchFamily="50" charset="-128"/>
              </a:rPr>
              <a:t>    </a:t>
            </a:r>
            <a:r>
              <a:rPr lang="ja-JP" altLang="en-US" sz="1800" dirty="0">
                <a:latin typeface="メイリオ" panose="020B0604030504040204" pitchFamily="50" charset="-128"/>
              </a:rPr>
              <a:t>テキスト（文字属性） 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char</a:t>
            </a:r>
            <a:r>
              <a:rPr lang="en-US" altLang="ja-JP" sz="1800" dirty="0">
                <a:latin typeface="メイリオ" panose="020B0604030504040204" pitchFamily="50" charset="-128"/>
              </a:rPr>
              <a:t>, 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text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メイリオ" panose="020B0604030504040204" pitchFamily="50" charset="-128"/>
              </a:rPr>
              <a:t>    </a:t>
            </a:r>
            <a:r>
              <a:rPr lang="ja-JP" altLang="en-US" sz="1800" dirty="0">
                <a:latin typeface="メイリオ" panose="020B0604030504040204" pitchFamily="50" charset="-128"/>
              </a:rPr>
              <a:t>数値 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integer</a:t>
            </a:r>
            <a:r>
              <a:rPr lang="en-US" altLang="ja-JP" sz="1800" dirty="0">
                <a:latin typeface="メイリオ" panose="020B0604030504040204" pitchFamily="50" charset="-128"/>
              </a:rPr>
              <a:t>, 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real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メイリオ" panose="020B0604030504040204" pitchFamily="50" charset="-128"/>
              </a:rPr>
              <a:t>    </a:t>
            </a:r>
            <a:r>
              <a:rPr lang="ja-JP" altLang="en-US" sz="1800" dirty="0">
                <a:latin typeface="メイリオ" panose="020B0604030504040204" pitchFamily="50" charset="-128"/>
              </a:rPr>
              <a:t>日付や時刻 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datetime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メイリオ" panose="020B0604030504040204" pitchFamily="50" charset="-128"/>
              </a:rPr>
              <a:t>    ブール値 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bool </a:t>
            </a:r>
            <a:r>
              <a:rPr lang="ja-JP" altLang="en-US" sz="1800" dirty="0">
                <a:latin typeface="メイリオ" panose="020B0604030504040204" pitchFamily="50" charset="-128"/>
              </a:rPr>
              <a:t>など</a:t>
            </a:r>
            <a:endParaRPr lang="en-US" altLang="ja-JP" sz="1800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メイリオ" panose="020B0604030504040204" pitchFamily="50" charset="-128"/>
              </a:rPr>
              <a:t>primary key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メイリオ" panose="020B0604030504040204" pitchFamily="50" charset="-128"/>
              </a:rPr>
              <a:t>    </a:t>
            </a:r>
            <a:r>
              <a:rPr lang="ja-JP" altLang="en-US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主キー</a:t>
            </a:r>
            <a:r>
              <a:rPr lang="ja-JP" altLang="en-US" sz="1800" dirty="0">
                <a:latin typeface="メイリオ" panose="020B0604030504040204" pitchFamily="50" charset="-128"/>
              </a:rPr>
              <a:t>の指定</a:t>
            </a:r>
            <a:endParaRPr lang="en-US" altLang="ja-JP" sz="1800" dirty="0">
              <a:latin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800" b="1" dirty="0">
                <a:latin typeface="メイリオ" panose="020B0604030504040204" pitchFamily="50" charset="-128"/>
              </a:rPr>
              <a:t>engine = </a:t>
            </a:r>
            <a:r>
              <a:rPr lang="en-US" altLang="ja-JP" sz="1800" b="1" dirty="0" err="1">
                <a:latin typeface="メイリオ" panose="020B0604030504040204" pitchFamily="50" charset="-128"/>
              </a:rPr>
              <a:t>innoDB</a:t>
            </a:r>
            <a:endParaRPr lang="en-US" altLang="ja-JP" sz="1800" b="1" dirty="0">
              <a:latin typeface="メイリオ" panose="020B0604030504040204" pitchFamily="50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ja-JP" sz="1800" b="1" dirty="0">
                <a:latin typeface="メイリオ" panose="020B0604030504040204" pitchFamily="50" charset="-128"/>
              </a:rPr>
              <a:t>    MySQL </a:t>
            </a:r>
            <a:r>
              <a:rPr lang="ja-JP" altLang="en-US" sz="1800" b="1" dirty="0">
                <a:latin typeface="メイリオ" panose="020B0604030504040204" pitchFamily="50" charset="-128"/>
              </a:rPr>
              <a:t>で制約の機能を使いたいとき</a:t>
            </a:r>
            <a:endParaRPr lang="en-US" altLang="ja-JP" sz="18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>
              <a:latin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67" y="4311456"/>
            <a:ext cx="4339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実行し，エラーが表示されないことを</a:t>
            </a:r>
            <a:endParaRPr lang="en-US" altLang="ja-JP" sz="18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確認せよ（プログラムを消さないこと）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71AA2A6-EF3F-4F55-B511-74EB6FB11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70" y="4957787"/>
            <a:ext cx="2549858" cy="19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6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36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41579"/>
              </p:ext>
            </p:extLst>
          </p:nvPr>
        </p:nvGraphicFramePr>
        <p:xfrm>
          <a:off x="994820" y="1108552"/>
          <a:ext cx="6987364" cy="256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91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939573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367805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演習① </a:t>
                      </a:r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によるテーブル定義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902989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演習② </a:t>
                      </a:r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によるレコード挿入，トランザクション，ロールバック，コミット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3339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演習③ </a:t>
                      </a:r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による問い合わせ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44741"/>
                  </a:ext>
                </a:extLst>
              </a:tr>
              <a:tr h="262718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13-4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演習④ </a:t>
                      </a:r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による結合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0962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1459839" y="4206474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b="1" dirty="0"/>
          </a:p>
          <a:p>
            <a:r>
              <a:rPr kumimoji="1" lang="ja-JP" altLang="en-US" b="1" dirty="0"/>
              <a:t>各自、資料を読み返したり、課題に取り組んだりも行う</a:t>
            </a:r>
          </a:p>
        </p:txBody>
      </p:sp>
    </p:spTree>
    <p:extLst>
      <p:ext uri="{BB962C8B-B14F-4D97-AF65-F5344CB8AC3E}">
        <p14:creationId xmlns:p14="http://schemas.microsoft.com/office/powerpoint/2010/main" val="116320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dirty="0"/>
              <a:t>13-2. </a:t>
            </a:r>
            <a:r>
              <a:rPr lang="ja-JP" altLang="en-US" dirty="0"/>
              <a:t>演習② </a:t>
            </a:r>
            <a:r>
              <a:rPr lang="en-US" altLang="ja-JP" dirty="0"/>
              <a:t>SQL </a:t>
            </a:r>
            <a:r>
              <a:rPr lang="ja-JP" altLang="en-US" dirty="0"/>
              <a:t>によるレコード挿入，トランザクション，ロールバック，コミット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61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b="1" dirty="0"/>
              <a:t>SQL </a:t>
            </a:r>
            <a:r>
              <a:rPr lang="ja-JP" altLang="en-US" b="1" dirty="0"/>
              <a:t>を用いた行の挿入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3A0E86-55F0-432E-914F-C17C8AD9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17" y="1453160"/>
            <a:ext cx="875039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insert into </a:t>
            </a:r>
            <a:r>
              <a:rPr lang="en-US" altLang="ja-JP" sz="2400" b="1" dirty="0"/>
              <a:t>products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values</a:t>
            </a:r>
            <a:r>
              <a:rPr lang="en-US" altLang="ja-JP" sz="2400" dirty="0"/>
              <a:t>(</a:t>
            </a:r>
            <a:r>
              <a:rPr lang="en-US" altLang="ja-JP" sz="2400" b="1" dirty="0"/>
              <a:t>1, 'apple', 'red', 100, now</a:t>
            </a:r>
            <a:r>
              <a:rPr lang="en-US" altLang="ja-JP" sz="2400" dirty="0"/>
              <a:t>());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insert into </a:t>
            </a:r>
            <a:r>
              <a:rPr lang="en-US" altLang="ja-JP" sz="2400" b="1" dirty="0"/>
              <a:t>products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values</a:t>
            </a:r>
            <a:r>
              <a:rPr lang="en-US" altLang="ja-JP" sz="2400" dirty="0"/>
              <a:t>(</a:t>
            </a:r>
            <a:r>
              <a:rPr lang="en-US" altLang="ja-JP" sz="2400" b="1" dirty="0"/>
              <a:t>2, 'apple', 'yellow', 200, now</a:t>
            </a:r>
            <a:r>
              <a:rPr lang="en-US" altLang="ja-JP" sz="2400" dirty="0"/>
              <a:t>()); 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insert into </a:t>
            </a:r>
            <a:r>
              <a:rPr lang="en-US" altLang="ja-JP" sz="2400" b="1" dirty="0"/>
              <a:t>products</a:t>
            </a:r>
            <a:r>
              <a:rPr lang="ja-JP" altLang="en-US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values</a:t>
            </a:r>
            <a:r>
              <a:rPr lang="en-US" altLang="ja-JP" sz="2400" dirty="0"/>
              <a:t>(</a:t>
            </a:r>
            <a:r>
              <a:rPr lang="en-US" altLang="ja-JP" sz="2400" b="1" dirty="0"/>
              <a:t>3, 'orange', 'orange', 300, now</a:t>
            </a:r>
            <a:r>
              <a:rPr lang="en-US" altLang="ja-JP" sz="2400" dirty="0"/>
              <a:t>()); 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en-US" altLang="ja-JP" sz="2400" b="1" dirty="0"/>
              <a:t>products</a:t>
            </a:r>
            <a:r>
              <a:rPr lang="en-US" altLang="ja-JP" sz="2400" dirty="0"/>
              <a:t>;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BFA05D5-8036-41B2-BA23-693210F6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009" y="637597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7EB00F-8961-40F5-A352-82E3031409DE}"/>
              </a:ext>
            </a:extLst>
          </p:cNvPr>
          <p:cNvSpPr txBox="1"/>
          <p:nvPr/>
        </p:nvSpPr>
        <p:spPr>
          <a:xfrm>
            <a:off x="2878466" y="100463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次のプログラムを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書き加える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0793AF-314E-4C4B-B83C-EC6B0C77A424}"/>
              </a:ext>
            </a:extLst>
          </p:cNvPr>
          <p:cNvSpPr txBox="1"/>
          <p:nvPr/>
        </p:nvSpPr>
        <p:spPr>
          <a:xfrm>
            <a:off x="3490003" y="33178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次ページに続く</a:t>
            </a:r>
            <a:endParaRPr kumimoji="1" lang="ja-JP" altLang="en-US" b="1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B093B55-63B9-4AA2-AC89-8FA80CE98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202" y="4381374"/>
            <a:ext cx="26078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レコード（行）の挿入</a:t>
            </a:r>
            <a:endParaRPr lang="en-US" altLang="ja-JP" sz="18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　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insert into, values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現在日時の取得</a:t>
            </a:r>
            <a:endParaRPr lang="en-US" altLang="ja-JP" sz="18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　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1980781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b="1" dirty="0"/>
              <a:t>SQL </a:t>
            </a:r>
            <a:r>
              <a:rPr lang="ja-JP" altLang="en-US" b="1" dirty="0"/>
              <a:t>を用いた行の挿入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0" y="842809"/>
            <a:ext cx="6186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実行し，結果を確認せよ（プログラムを消さないこと）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765039-F2E4-4EA3-8CC6-845969BA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89" y="1274698"/>
            <a:ext cx="7229105" cy="53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トランザクションとロールバック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3A0E86-55F0-432E-914F-C17C8AD9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17" y="1453160"/>
            <a:ext cx="8750398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start transaction</a:t>
            </a:r>
            <a:r>
              <a:rPr lang="en-US" altLang="ja-JP" sz="2400" dirty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insert into </a:t>
            </a:r>
            <a:r>
              <a:rPr lang="en-US" altLang="ja-JP" sz="2400" b="1" dirty="0"/>
              <a:t>products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values</a:t>
            </a:r>
            <a:r>
              <a:rPr lang="en-US" altLang="ja-JP" sz="2400" dirty="0"/>
              <a:t>(</a:t>
            </a:r>
            <a:r>
              <a:rPr lang="en-US" altLang="ja-JP" sz="2400" b="1" dirty="0"/>
              <a:t>4, 'melon', 'green', 500, now</a:t>
            </a:r>
            <a:r>
              <a:rPr lang="en-US" altLang="ja-JP" sz="2400" dirty="0"/>
              <a:t>());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en-US" altLang="ja-JP" sz="2400" b="1" dirty="0"/>
              <a:t>products</a:t>
            </a:r>
            <a:r>
              <a:rPr lang="en-US" altLang="ja-JP" sz="2400" dirty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rollback</a:t>
            </a:r>
            <a:r>
              <a:rPr lang="en-US" altLang="ja-JP" sz="2400" dirty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en-US" altLang="ja-JP" sz="2400" b="1" dirty="0"/>
              <a:t>products</a:t>
            </a:r>
            <a:r>
              <a:rPr lang="en-US" altLang="ja-JP" sz="2400" dirty="0"/>
              <a:t>;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BFA05D5-8036-41B2-BA23-693210F6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009" y="637597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7EB00F-8961-40F5-A352-82E3031409DE}"/>
              </a:ext>
            </a:extLst>
          </p:cNvPr>
          <p:cNvSpPr txBox="1"/>
          <p:nvPr/>
        </p:nvSpPr>
        <p:spPr>
          <a:xfrm>
            <a:off x="2878466" y="1004636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次のプログラムを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書き加える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0793AF-314E-4C4B-B83C-EC6B0C77A424}"/>
              </a:ext>
            </a:extLst>
          </p:cNvPr>
          <p:cNvSpPr txBox="1"/>
          <p:nvPr/>
        </p:nvSpPr>
        <p:spPr>
          <a:xfrm>
            <a:off x="3439822" y="363017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次ページに続く</a:t>
            </a:r>
            <a:endParaRPr kumimoji="1" lang="ja-JP" altLang="en-US" b="1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B093B55-63B9-4AA2-AC89-8FA80CE98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886" y="4976201"/>
            <a:ext cx="45704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u="sng" dirty="0">
                <a:latin typeface="メイリオ" panose="020B0604030504040204" pitchFamily="50" charset="-128"/>
              </a:rPr>
              <a:t>MySQL </a:t>
            </a:r>
            <a:r>
              <a:rPr lang="ja-JP" altLang="en-US" sz="1800" b="1" dirty="0">
                <a:latin typeface="メイリオ" panose="020B0604030504040204" pitchFamily="50" charset="-128"/>
              </a:rPr>
              <a:t>でのトランザクションの開始</a:t>
            </a:r>
            <a:endParaRPr lang="en-US" altLang="ja-JP" sz="18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　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start transaction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latin typeface="メイリオ" panose="020B0604030504040204" pitchFamily="50" charset="-128"/>
              </a:rPr>
              <a:t>ロールバック</a:t>
            </a:r>
            <a:endParaRPr lang="en-US" altLang="ja-JP" sz="18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　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rollback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latin typeface="メイリオ" panose="020B0604030504040204" pitchFamily="50" charset="-128"/>
              </a:rPr>
              <a:t>コミット（トランザクションの正常終了）</a:t>
            </a:r>
            <a:endParaRPr lang="en-US" altLang="ja-JP" sz="1800" b="1" u="sng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　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1203611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トランザクションとロールバック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0" y="842809"/>
            <a:ext cx="6186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実行し，結果を確認せよ（プログラムを消さないこと）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sp>
        <p:nvSpPr>
          <p:cNvPr id="6" name="矢印: 左 5">
            <a:extLst>
              <a:ext uri="{FF2B5EF4-FFF2-40B4-BE49-F238E27FC236}">
                <a16:creationId xmlns:a16="http://schemas.microsoft.com/office/drawing/2014/main" id="{33016669-BD70-4B61-892E-4CD03FE55C64}"/>
              </a:ext>
            </a:extLst>
          </p:cNvPr>
          <p:cNvSpPr/>
          <p:nvPr/>
        </p:nvSpPr>
        <p:spPr>
          <a:xfrm>
            <a:off x="5566198" y="6337542"/>
            <a:ext cx="340871" cy="3303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8D6F38-2887-4FA9-8420-6B891E5C2DEB}"/>
              </a:ext>
            </a:extLst>
          </p:cNvPr>
          <p:cNvSpPr txBox="1"/>
          <p:nvPr/>
        </p:nvSpPr>
        <p:spPr>
          <a:xfrm>
            <a:off x="6035666" y="613340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結果が</a:t>
            </a:r>
            <a:r>
              <a:rPr kumimoji="1" lang="ja-JP" altLang="en-US" dirty="0">
                <a:solidFill>
                  <a:srgbClr val="FF0000"/>
                </a:solidFill>
              </a:rPr>
              <a:t>変わる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（元に戻る）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B4DA5D-A1E7-4A98-B26C-60BCDD2DB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20" y="1166403"/>
            <a:ext cx="4266136" cy="56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87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トランザクションとコミット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3A0E86-55F0-432E-914F-C17C8AD9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17" y="1453160"/>
            <a:ext cx="8750398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start transaction</a:t>
            </a:r>
            <a:r>
              <a:rPr lang="en-US" altLang="ja-JP" sz="2400" dirty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insert into </a:t>
            </a:r>
            <a:r>
              <a:rPr lang="en-US" altLang="ja-JP" sz="2400" b="1" dirty="0"/>
              <a:t>products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values</a:t>
            </a:r>
            <a:r>
              <a:rPr lang="en-US" altLang="ja-JP" sz="2400" dirty="0"/>
              <a:t>(</a:t>
            </a:r>
            <a:r>
              <a:rPr lang="en-US" altLang="ja-JP" sz="2400" b="1" dirty="0"/>
              <a:t>4, 'melon', 'green', 500, now</a:t>
            </a:r>
            <a:r>
              <a:rPr lang="en-US" altLang="ja-JP" sz="2400" dirty="0"/>
              <a:t>());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en-US" altLang="ja-JP" sz="2400" b="1" dirty="0"/>
              <a:t>products</a:t>
            </a:r>
            <a:r>
              <a:rPr lang="en-US" altLang="ja-JP" sz="2400" dirty="0"/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b="1" dirty="0"/>
              <a:t>commit;</a:t>
            </a:r>
          </a:p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en-US" altLang="ja-JP" sz="2400" b="1" dirty="0"/>
              <a:t>products</a:t>
            </a:r>
            <a:r>
              <a:rPr lang="en-US" altLang="ja-JP" sz="2400" dirty="0"/>
              <a:t>;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BFA05D5-8036-41B2-BA23-693210F6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009" y="637597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7EB00F-8961-40F5-A352-82E3031409DE}"/>
              </a:ext>
            </a:extLst>
          </p:cNvPr>
          <p:cNvSpPr txBox="1"/>
          <p:nvPr/>
        </p:nvSpPr>
        <p:spPr>
          <a:xfrm>
            <a:off x="2120975" y="1004636"/>
            <a:ext cx="417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</a:t>
            </a:r>
            <a:r>
              <a:rPr kumimoji="1" lang="en-US" altLang="ja-JP" b="1" dirty="0"/>
              <a:t>rollback</a:t>
            </a:r>
            <a:r>
              <a:rPr kumimoji="1" lang="ja-JP" altLang="en-US" dirty="0"/>
              <a:t>」を「</a:t>
            </a:r>
            <a:r>
              <a:rPr kumimoji="1" lang="en-US" altLang="ja-JP" b="1" dirty="0">
                <a:solidFill>
                  <a:srgbClr val="FF0000"/>
                </a:solidFill>
              </a:rPr>
              <a:t>commit</a:t>
            </a:r>
            <a:r>
              <a:rPr kumimoji="1" lang="ja-JP" altLang="en-US" dirty="0"/>
              <a:t>」に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書き換える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0793AF-314E-4C4B-B83C-EC6B0C77A424}"/>
              </a:ext>
            </a:extLst>
          </p:cNvPr>
          <p:cNvSpPr txBox="1"/>
          <p:nvPr/>
        </p:nvSpPr>
        <p:spPr>
          <a:xfrm>
            <a:off x="3439822" y="363017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次ページに続く</a:t>
            </a:r>
            <a:endParaRPr kumimoji="1" lang="ja-JP" altLang="en-US" b="1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B093B55-63B9-4AA2-AC89-8FA80CE98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886" y="4976201"/>
            <a:ext cx="45704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 u="sng" dirty="0">
                <a:latin typeface="メイリオ" panose="020B0604030504040204" pitchFamily="50" charset="-128"/>
              </a:rPr>
              <a:t>MySQL </a:t>
            </a:r>
            <a:r>
              <a:rPr lang="ja-JP" altLang="en-US" sz="1800" b="1" dirty="0">
                <a:latin typeface="メイリオ" panose="020B0604030504040204" pitchFamily="50" charset="-128"/>
              </a:rPr>
              <a:t>でのトランザクションの開始</a:t>
            </a:r>
            <a:endParaRPr lang="en-US" altLang="ja-JP" sz="18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　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start transaction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latin typeface="メイリオ" panose="020B0604030504040204" pitchFamily="50" charset="-128"/>
              </a:rPr>
              <a:t>ロールバック</a:t>
            </a:r>
            <a:endParaRPr lang="en-US" altLang="ja-JP" sz="1800" b="1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　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rollback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u="sng" dirty="0">
                <a:latin typeface="メイリオ" panose="020B0604030504040204" pitchFamily="50" charset="-128"/>
              </a:rPr>
              <a:t>コミット（トランザクションの正常終了）</a:t>
            </a:r>
            <a:endParaRPr lang="en-US" altLang="ja-JP" sz="1800" b="1" u="sng" dirty="0"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　</a:t>
            </a:r>
            <a:r>
              <a:rPr lang="en-US" altLang="ja-JP" sz="18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3259033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トランザクションとコミット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0" y="842809"/>
            <a:ext cx="6186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実行し，結果を確認せよ（プログラムを消さないこと）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936F6264-BF62-4C23-A326-3D7682398C2D}"/>
              </a:ext>
            </a:extLst>
          </p:cNvPr>
          <p:cNvSpPr/>
          <p:nvPr/>
        </p:nvSpPr>
        <p:spPr>
          <a:xfrm>
            <a:off x="5696054" y="6324704"/>
            <a:ext cx="340871" cy="3303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BEA065-C6BF-4774-8B35-FE91BBDD2AEA}"/>
              </a:ext>
            </a:extLst>
          </p:cNvPr>
          <p:cNvSpPr txBox="1"/>
          <p:nvPr/>
        </p:nvSpPr>
        <p:spPr>
          <a:xfrm>
            <a:off x="6346693" y="635635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結果が</a:t>
            </a:r>
            <a:r>
              <a:rPr kumimoji="1" lang="ja-JP" altLang="en-US" dirty="0">
                <a:solidFill>
                  <a:srgbClr val="FF0000"/>
                </a:solidFill>
              </a:rPr>
              <a:t>変わらない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A736EB-7E6E-4C14-BC42-A88DC341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69" y="1212141"/>
            <a:ext cx="4143063" cy="555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80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13-3. </a:t>
            </a:r>
            <a:r>
              <a:rPr lang="ja-JP" altLang="en-US" dirty="0"/>
              <a:t>演習③ </a:t>
            </a:r>
            <a:r>
              <a:rPr lang="en-US" altLang="ja-JP" dirty="0"/>
              <a:t>SQL </a:t>
            </a:r>
            <a:r>
              <a:rPr lang="ja-JP" altLang="en-US" dirty="0"/>
              <a:t>による問い合わせ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9767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問い合わせ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BFA05D5-8036-41B2-BA23-693210F6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009" y="637597"/>
            <a:ext cx="153118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【</a:t>
            </a:r>
            <a:r>
              <a:rPr lang="ja-JP" altLang="en-US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前準備</a:t>
            </a: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7EB00F-8961-40F5-A352-82E3031409DE}"/>
              </a:ext>
            </a:extLst>
          </p:cNvPr>
          <p:cNvSpPr txBox="1"/>
          <p:nvPr/>
        </p:nvSpPr>
        <p:spPr>
          <a:xfrm>
            <a:off x="1904549" y="961351"/>
            <a:ext cx="434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次の </a:t>
            </a:r>
            <a:r>
              <a:rPr kumimoji="1" lang="en-US" altLang="ja-JP" b="1" dirty="0"/>
              <a:t>SQL </a:t>
            </a:r>
            <a:r>
              <a:rPr kumimoji="1" lang="ja-JP" altLang="en-US" b="1" dirty="0"/>
              <a:t>は残す．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その下はすべて消す．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2D908BE-E970-4661-B0F4-9D27437F3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53" y="1376849"/>
            <a:ext cx="8105861" cy="2509351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B77E2C4B-0486-4289-BC57-6B1C3673A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563" y="5019486"/>
            <a:ext cx="602884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en-US" altLang="ja-JP" sz="2400" b="1" dirty="0"/>
              <a:t>products</a:t>
            </a:r>
            <a:r>
              <a:rPr lang="ja-JP" altLang="en-US" sz="2400" b="1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price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&gt;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200</a:t>
            </a:r>
            <a:r>
              <a:rPr lang="en-US" altLang="ja-JP" sz="2400" dirty="0"/>
              <a:t>;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CBAC339-0EEB-44D6-9754-1CC227212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084" y="4203923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914024-4956-4801-B5F9-7272E42CB016}"/>
              </a:ext>
            </a:extLst>
          </p:cNvPr>
          <p:cNvSpPr txBox="1"/>
          <p:nvPr/>
        </p:nvSpPr>
        <p:spPr>
          <a:xfrm>
            <a:off x="2510541" y="457096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次のプログラムを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書き加える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500449-EFC4-4B35-BDF8-798D34ACC81B}"/>
              </a:ext>
            </a:extLst>
          </p:cNvPr>
          <p:cNvSpPr txBox="1"/>
          <p:nvPr/>
        </p:nvSpPr>
        <p:spPr>
          <a:xfrm>
            <a:off x="2888356" y="575270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次ページに続く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199608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問い合わせ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0" y="842809"/>
            <a:ext cx="6878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実行し，結果を確認せよ（実行後，プログラムを消さないこと）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FEE4C1-086E-435B-B711-5F0669DAF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81" y="1318998"/>
            <a:ext cx="8011504" cy="49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8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1856" y="286035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リレーショナルデータベースシステム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530653" y="3861419"/>
            <a:ext cx="20697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Calibri" panose="020F0502020204030204" pitchFamily="34" charset="0"/>
              </a:rPr>
              <a:t>リレーショナル</a:t>
            </a:r>
            <a:endParaRPr lang="en-US" altLang="ja-JP" sz="21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Calibri" panose="020F0502020204030204" pitchFamily="34" charset="0"/>
              </a:rPr>
              <a:t>データベース</a:t>
            </a:r>
            <a:endParaRPr lang="en-US" altLang="ja-JP" sz="21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Calibri" panose="020F0502020204030204" pitchFamily="34" charset="0"/>
              </a:rPr>
              <a:t>管理システム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64310" y="3887723"/>
            <a:ext cx="20697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Calibri" panose="020F0502020204030204" pitchFamily="34" charset="0"/>
              </a:rPr>
              <a:t>リレーショナル</a:t>
            </a:r>
            <a:endParaRPr lang="en-US" altLang="ja-JP" sz="2100" dirty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rgbClr val="800000"/>
                </a:solidFill>
                <a:latin typeface="Calibri" panose="020F0502020204030204" pitchFamily="34" charset="0"/>
              </a:rPr>
              <a:t>データベース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540679" y="2491881"/>
            <a:ext cx="4142687" cy="2408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10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4744" y="2560938"/>
            <a:ext cx="1800493" cy="39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 Light" panose="020F0302020204030204" pitchFamily="34" charset="0"/>
              </a:rPr>
              <a:t>コンピュータ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554334" y="3236776"/>
            <a:ext cx="723275" cy="68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 Light" panose="020F0302020204030204" pitchFamily="34" charset="0"/>
              </a:rPr>
              <a:t>記憶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 Light" panose="020F0302020204030204" pitchFamily="34" charset="0"/>
              </a:rPr>
              <a:t>装置</a:t>
            </a:r>
          </a:p>
        </p:txBody>
      </p:sp>
      <p:sp>
        <p:nvSpPr>
          <p:cNvPr id="10" name="テキスト ボックス 5"/>
          <p:cNvSpPr txBox="1">
            <a:spLocks noChangeArrowheads="1"/>
          </p:cNvSpPr>
          <p:nvPr/>
        </p:nvSpPr>
        <p:spPr bwMode="auto">
          <a:xfrm>
            <a:off x="479991" y="5077372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あわせて</a:t>
            </a:r>
            <a:endParaRPr lang="en-US" altLang="ja-JP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800000"/>
                </a:solidFill>
                <a:latin typeface="Calibri" panose="020F0502020204030204" pitchFamily="34" charset="0"/>
              </a:rPr>
              <a:t>リレーショナルデータベースシステム</a:t>
            </a:r>
          </a:p>
        </p:txBody>
      </p:sp>
      <p:pic>
        <p:nvPicPr>
          <p:cNvPr id="11" name="Picture 6" descr="http://4.bp.blogspot.com/-ugfDrCNROHw/VbnRccqW8JI/AAAAAAAAwLQ/W3tt2UI4bcA/s800/computer_ser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7" y="2835971"/>
            <a:ext cx="1217357" cy="11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3.bp.blogspot.com/-V4IWtEE4mi0/U2sr28tExOI/AAAAAAAAf50/ivdH5uLVwUc/s800/computer_harddi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73" y="2879486"/>
            <a:ext cx="1136210" cy="10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円形吹き出し 13"/>
          <p:cNvSpPr/>
          <p:nvPr/>
        </p:nvSpPr>
        <p:spPr>
          <a:xfrm>
            <a:off x="4683365" y="1638269"/>
            <a:ext cx="4433492" cy="3261896"/>
          </a:xfrm>
          <a:prstGeom prst="wedgeEllipseCallout">
            <a:avLst>
              <a:gd name="adj1" fmla="val -61058"/>
              <a:gd name="adj2" fmla="val 4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/>
          <p:cNvSpPr/>
          <p:nvPr/>
        </p:nvSpPr>
        <p:spPr>
          <a:xfrm>
            <a:off x="4819624" y="3614888"/>
            <a:ext cx="43926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</a:t>
            </a:r>
            <a:r>
              <a:rPr lang="ja-JP" altLang="en-US" sz="21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テーブル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が格納される</a:t>
            </a:r>
          </a:p>
        </p:txBody>
      </p:sp>
      <p:pic>
        <p:nvPicPr>
          <p:cNvPr id="17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520" y="1946900"/>
            <a:ext cx="2287719" cy="822960"/>
          </a:xfrm>
          <a:prstGeom prst="rect">
            <a:avLst/>
          </a:prstGeom>
        </p:spPr>
      </p:pic>
      <p:pic>
        <p:nvPicPr>
          <p:cNvPr id="18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006" y="2883764"/>
            <a:ext cx="2453302" cy="617220"/>
          </a:xfrm>
          <a:prstGeom prst="rect">
            <a:avLst/>
          </a:prstGeom>
        </p:spPr>
      </p:pic>
      <p:sp>
        <p:nvSpPr>
          <p:cNvPr id="16" name="テキスト ボックス 5">
            <a:extLst>
              <a:ext uri="{FF2B5EF4-FFF2-40B4-BE49-F238E27FC236}">
                <a16:creationId xmlns:a16="http://schemas.microsoft.com/office/drawing/2014/main" id="{E6EDB7DB-7C73-4819-8B4A-90F2B7E1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073" y="957079"/>
            <a:ext cx="47942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100" b="1" dirty="0">
                <a:solidFill>
                  <a:srgbClr val="800000"/>
                </a:solidFill>
                <a:latin typeface="Calibri" panose="020F0502020204030204" pitchFamily="34" charset="0"/>
              </a:rPr>
              <a:t>データベースシステム</a:t>
            </a:r>
            <a:r>
              <a:rPr lang="ja-JP" altLang="en-US" sz="2100" dirty="0">
                <a:solidFill>
                  <a:schemeClr val="tx1"/>
                </a:solidFill>
                <a:latin typeface="Calibri" panose="020F0502020204030204" pitchFamily="34" charset="0"/>
              </a:rPr>
              <a:t>の一種</a:t>
            </a:r>
            <a:endParaRPr lang="en-US" altLang="ja-JP" sz="2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en-US" sz="2100" b="1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"/>
    </mc:Choice>
    <mc:Fallback xmlns="">
      <p:transition spd="slow" advTm="30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文字列のマッチング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B77E2C4B-0486-4289-BC57-6B1C3673A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851" y="1551524"/>
            <a:ext cx="729272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en-US" altLang="ja-JP" sz="2400" b="1" dirty="0"/>
              <a:t>products</a:t>
            </a:r>
            <a:r>
              <a:rPr lang="ja-JP" altLang="en-US" sz="2400" b="1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name </a:t>
            </a:r>
            <a:r>
              <a:rPr lang="en-US" altLang="ja-JP" sz="2400" dirty="0">
                <a:solidFill>
                  <a:srgbClr val="C00000"/>
                </a:solidFill>
              </a:rPr>
              <a:t>like</a:t>
            </a:r>
            <a:r>
              <a:rPr lang="en-US" altLang="ja-JP" sz="2400" b="1" dirty="0"/>
              <a:t> 'ap%'</a:t>
            </a:r>
            <a:r>
              <a:rPr lang="en-US" altLang="ja-JP" sz="2400" dirty="0"/>
              <a:t>;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1CBAC339-0EEB-44D6-9754-1CC227212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373" y="735961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914024-4956-4801-B5F9-7272E42CB016}"/>
              </a:ext>
            </a:extLst>
          </p:cNvPr>
          <p:cNvSpPr txBox="1"/>
          <p:nvPr/>
        </p:nvSpPr>
        <p:spPr>
          <a:xfrm>
            <a:off x="2298830" y="11030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次のプログラムを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書き加える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500449-EFC4-4B35-BDF8-798D34ACC81B}"/>
              </a:ext>
            </a:extLst>
          </p:cNvPr>
          <p:cNvSpPr txBox="1"/>
          <p:nvPr/>
        </p:nvSpPr>
        <p:spPr>
          <a:xfrm>
            <a:off x="3180531" y="24883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次ページに続く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295066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文字列のマッチング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0" y="842809"/>
            <a:ext cx="27238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実行し，結果を確認せよ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E72112-83D1-4095-96E5-8261D989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05" y="1263320"/>
            <a:ext cx="7059924" cy="5458155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23F2DD62-959D-463C-B239-29AE837B5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328" y="555433"/>
            <a:ext cx="2824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「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like 'ap%'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」は，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先頭が「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ap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」の文字列</a:t>
            </a:r>
            <a:endParaRPr lang="en-US" altLang="ja-JP" sz="2000" b="1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8015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771" y="759232"/>
            <a:ext cx="7982790" cy="369331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ja-JP" altLang="en-US" dirty="0"/>
              <a:t>テーブル定義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en-US" altLang="ja-JP" dirty="0">
                <a:solidFill>
                  <a:srgbClr val="C00000"/>
                </a:solidFill>
              </a:rPr>
              <a:t>CREATE TABLE </a:t>
            </a:r>
            <a:r>
              <a:rPr lang="en-US" altLang="ja-JP" dirty="0"/>
              <a:t>...</a:t>
            </a:r>
          </a:p>
          <a:p>
            <a:pPr eaLnBrk="1" hangingPunct="1">
              <a:defRPr/>
            </a:pPr>
            <a:r>
              <a:rPr lang="ja-JP" altLang="en-US" dirty="0"/>
              <a:t>問い合わせ（クエリ）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en-US" altLang="ja-JP" dirty="0">
                <a:solidFill>
                  <a:srgbClr val="C00000"/>
                </a:solidFill>
              </a:rPr>
              <a:t>SELECT</a:t>
            </a:r>
            <a:r>
              <a:rPr lang="en-US" altLang="ja-JP" dirty="0"/>
              <a:t> ... </a:t>
            </a:r>
            <a:r>
              <a:rPr lang="en-US" altLang="ja-JP" dirty="0">
                <a:solidFill>
                  <a:srgbClr val="C00000"/>
                </a:solidFill>
              </a:rPr>
              <a:t>FROM</a:t>
            </a:r>
            <a:r>
              <a:rPr lang="en-US" altLang="ja-JP" dirty="0"/>
              <a:t> ...</a:t>
            </a:r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en-US" altLang="ja-JP" dirty="0">
                <a:solidFill>
                  <a:srgbClr val="C00000"/>
                </a:solidFill>
              </a:rPr>
              <a:t>SELECT</a:t>
            </a:r>
            <a:r>
              <a:rPr lang="en-US" altLang="ja-JP" dirty="0"/>
              <a:t> ... </a:t>
            </a:r>
            <a:r>
              <a:rPr lang="en-US" altLang="ja-JP" dirty="0">
                <a:solidFill>
                  <a:srgbClr val="C00000"/>
                </a:solidFill>
              </a:rPr>
              <a:t>FROM</a:t>
            </a:r>
            <a:r>
              <a:rPr lang="en-US" altLang="ja-JP" dirty="0"/>
              <a:t> ... </a:t>
            </a:r>
            <a:r>
              <a:rPr lang="en-US" altLang="ja-JP" dirty="0">
                <a:solidFill>
                  <a:srgbClr val="C00000"/>
                </a:solidFill>
              </a:rPr>
              <a:t>WHERE</a:t>
            </a:r>
            <a:r>
              <a:rPr lang="en-US" altLang="ja-JP" dirty="0"/>
              <a:t> ...</a:t>
            </a:r>
          </a:p>
          <a:p>
            <a:pPr eaLnBrk="1" hangingPunct="1">
              <a:defRPr/>
            </a:pPr>
            <a:r>
              <a:rPr lang="ja-JP" altLang="en-US" dirty="0"/>
              <a:t>文字列のマッチング</a:t>
            </a:r>
            <a:endParaRPr lang="en-US" altLang="ja-JP" dirty="0"/>
          </a:p>
          <a:p>
            <a:pPr marL="0" indent="0" eaLnBrk="1" hangingPunct="1">
              <a:buNone/>
              <a:defRPr/>
            </a:pPr>
            <a:r>
              <a:rPr lang="en-US" altLang="ja-JP" dirty="0"/>
              <a:t>	</a:t>
            </a:r>
            <a:r>
              <a:rPr lang="en-US" altLang="ja-JP" dirty="0">
                <a:solidFill>
                  <a:srgbClr val="C00000"/>
                </a:solidFill>
              </a:rPr>
              <a:t>%</a:t>
            </a:r>
            <a:r>
              <a:rPr lang="en-US" altLang="ja-JP" dirty="0"/>
              <a:t>, </a:t>
            </a:r>
            <a:r>
              <a:rPr lang="en-US" altLang="ja-JP" dirty="0">
                <a:solidFill>
                  <a:srgbClr val="C00000"/>
                </a:solidFill>
              </a:rPr>
              <a:t>LIKE</a:t>
            </a:r>
            <a:r>
              <a:rPr lang="en-US" altLang="ja-JP" dirty="0"/>
              <a:t> </a:t>
            </a:r>
            <a:r>
              <a:rPr lang="ja-JP" altLang="en-US" dirty="0"/>
              <a:t>を使用</a:t>
            </a:r>
            <a:endParaRPr lang="en-US" altLang="ja-JP" dirty="0"/>
          </a:p>
          <a:p>
            <a:pPr eaLnBrk="1" hangingPunct="1">
              <a:defRPr/>
            </a:pPr>
            <a:r>
              <a:rPr lang="ja-JP" altLang="en-US" dirty="0"/>
              <a:t>レコードの挿入</a:t>
            </a:r>
            <a:endParaRPr lang="en-US" altLang="ja-JP" dirty="0"/>
          </a:p>
          <a:p>
            <a:pPr marL="0" indent="0">
              <a:buNone/>
              <a:defRPr/>
            </a:pPr>
            <a:r>
              <a:rPr lang="en-US" altLang="ja-JP" dirty="0"/>
              <a:t>	</a:t>
            </a:r>
            <a:r>
              <a:rPr lang="en-US" altLang="ja-JP" dirty="0">
                <a:solidFill>
                  <a:srgbClr val="C00000"/>
                </a:solidFill>
              </a:rPr>
              <a:t>INSERT INTO </a:t>
            </a:r>
            <a:r>
              <a:rPr lang="en-US" altLang="ja-JP" dirty="0"/>
              <a:t>...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74244" y="136524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200" dirty="0">
                <a:solidFill>
                  <a:srgbClr val="FF0000"/>
                </a:solidFill>
              </a:rPr>
              <a:t>ここまでのまとめ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515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>
            <a:extLst>
              <a:ext uri="{FF2B5EF4-FFF2-40B4-BE49-F238E27FC236}">
                <a16:creationId xmlns:a16="http://schemas.microsoft.com/office/drawing/2014/main" id="{37C88082-E4C7-436D-B940-BCC09C905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ja-JP" dirty="0"/>
              <a:t>13-4. </a:t>
            </a:r>
            <a:r>
              <a:rPr lang="ja-JP" altLang="en-US" dirty="0"/>
              <a:t>演習④ </a:t>
            </a:r>
            <a:r>
              <a:rPr lang="en-US" altLang="ja-JP" dirty="0"/>
              <a:t>SQL </a:t>
            </a:r>
            <a:r>
              <a:rPr lang="ja-JP" altLang="en-US" dirty="0"/>
              <a:t>による結合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C55EA51-9070-4602-B0BA-B1839A3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9FFD449D-5B01-436C-BA35-7AF444F42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6623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結合のイメージ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2672586" y="2335477"/>
            <a:ext cx="935009" cy="10256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80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351028" y="3683784"/>
            <a:ext cx="1412540" cy="4167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80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4137276" y="2649813"/>
            <a:ext cx="893089" cy="1210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80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6390" name="テキスト ボックス 6"/>
          <p:cNvSpPr txBox="1">
            <a:spLocks noChangeArrowheads="1"/>
          </p:cNvSpPr>
          <p:nvPr/>
        </p:nvSpPr>
        <p:spPr bwMode="auto">
          <a:xfrm>
            <a:off x="520589" y="2558328"/>
            <a:ext cx="1931716" cy="6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latin typeface="Arial" panose="020B0604020202020204" pitchFamily="34" charset="0"/>
              </a:rPr>
              <a:t>テーブル</a:t>
            </a:r>
          </a:p>
        </p:txBody>
      </p:sp>
      <p:sp>
        <p:nvSpPr>
          <p:cNvPr id="16391" name="テキスト ボックス 7"/>
          <p:cNvSpPr txBox="1">
            <a:spLocks noChangeArrowheads="1"/>
          </p:cNvSpPr>
          <p:nvPr/>
        </p:nvSpPr>
        <p:spPr bwMode="auto">
          <a:xfrm>
            <a:off x="358664" y="3508447"/>
            <a:ext cx="1931716" cy="6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latin typeface="Arial" panose="020B0604020202020204" pitchFamily="34" charset="0"/>
              </a:rPr>
              <a:t>テーブル</a:t>
            </a:r>
          </a:p>
        </p:txBody>
      </p:sp>
      <p:sp>
        <p:nvSpPr>
          <p:cNvPr id="16392" name="テキスト ボックス 8"/>
          <p:cNvSpPr txBox="1">
            <a:spLocks noChangeArrowheads="1"/>
          </p:cNvSpPr>
          <p:nvPr/>
        </p:nvSpPr>
        <p:spPr bwMode="auto">
          <a:xfrm>
            <a:off x="7030963" y="4135293"/>
            <a:ext cx="1931716" cy="111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latin typeface="Arial" panose="020B0604020202020204" pitchFamily="34" charset="0"/>
              </a:rPr>
              <a:t>新しい</a:t>
            </a:r>
            <a:endParaRPr lang="en-US" altLang="ja-JP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800">
                <a:latin typeface="Arial" panose="020B0604020202020204" pitchFamily="34" charset="0"/>
              </a:rPr>
              <a:t>テーブル</a:t>
            </a:r>
          </a:p>
        </p:txBody>
      </p:sp>
      <p:sp>
        <p:nvSpPr>
          <p:cNvPr id="16393" name="テキスト ボックス 9"/>
          <p:cNvSpPr txBox="1">
            <a:spLocks noChangeArrowheads="1"/>
          </p:cNvSpPr>
          <p:nvPr/>
        </p:nvSpPr>
        <p:spPr bwMode="auto">
          <a:xfrm>
            <a:off x="3997773" y="3928828"/>
            <a:ext cx="1107203" cy="6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>
                <a:latin typeface="Arial" panose="020B0604020202020204" pitchFamily="34" charset="0"/>
              </a:rPr>
              <a:t>結合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339182" y="2335477"/>
            <a:ext cx="2334790" cy="16274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80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230A4D-0A4D-4097-8213-7B05197A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108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Group 3"/>
          <p:cNvGraphicFramePr>
            <a:graphicFrameLocks noGrp="1"/>
          </p:cNvGraphicFramePr>
          <p:nvPr/>
        </p:nvGraphicFramePr>
        <p:xfrm>
          <a:off x="2736058" y="1931194"/>
          <a:ext cx="631031" cy="1553992"/>
        </p:xfrm>
        <a:graphic>
          <a:graphicData uri="http://schemas.openxmlformats.org/drawingml/2006/table">
            <a:tbl>
              <a:tblPr/>
              <a:tblGrid>
                <a:gridCol w="315516">
                  <a:extLst>
                    <a:ext uri="{9D8B030D-6E8A-4147-A177-3AD203B41FA5}">
                      <a16:colId xmlns:a16="http://schemas.microsoft.com/office/drawing/2014/main" val="1707102358"/>
                    </a:ext>
                  </a:extLst>
                </a:gridCol>
                <a:gridCol w="315515">
                  <a:extLst>
                    <a:ext uri="{9D8B030D-6E8A-4147-A177-3AD203B41FA5}">
                      <a16:colId xmlns:a16="http://schemas.microsoft.com/office/drawing/2014/main" val="3339157002"/>
                    </a:ext>
                  </a:extLst>
                </a:gridCol>
              </a:tblGrid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23173"/>
                  </a:ext>
                </a:extLst>
              </a:tr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2808700"/>
                  </a:ext>
                </a:extLst>
              </a:tr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259943"/>
                  </a:ext>
                </a:extLst>
              </a:tr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780454"/>
                  </a:ext>
                </a:extLst>
              </a:tr>
            </a:tbl>
          </a:graphicData>
        </a:graphic>
      </p:graphicFrame>
      <p:sp>
        <p:nvSpPr>
          <p:cNvPr id="17427" name="Text Box 20"/>
          <p:cNvSpPr txBox="1">
            <a:spLocks noChangeArrowheads="1"/>
          </p:cNvSpPr>
          <p:nvPr/>
        </p:nvSpPr>
        <p:spPr bwMode="auto">
          <a:xfrm>
            <a:off x="2250281" y="1877617"/>
            <a:ext cx="539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</a:rPr>
              <a:t>R</a:t>
            </a:r>
          </a:p>
        </p:txBody>
      </p:sp>
      <p:graphicFrame>
        <p:nvGraphicFramePr>
          <p:cNvPr id="74773" name="Group 21"/>
          <p:cNvGraphicFramePr>
            <a:graphicFrameLocks noGrp="1"/>
          </p:cNvGraphicFramePr>
          <p:nvPr/>
        </p:nvGraphicFramePr>
        <p:xfrm>
          <a:off x="5813822" y="1931194"/>
          <a:ext cx="962025" cy="1553992"/>
        </p:xfrm>
        <a:graphic>
          <a:graphicData uri="http://schemas.openxmlformats.org/drawingml/2006/table">
            <a:tbl>
              <a:tblPr/>
              <a:tblGrid>
                <a:gridCol w="315515">
                  <a:extLst>
                    <a:ext uri="{9D8B030D-6E8A-4147-A177-3AD203B41FA5}">
                      <a16:colId xmlns:a16="http://schemas.microsoft.com/office/drawing/2014/main" val="2624086033"/>
                    </a:ext>
                  </a:extLst>
                </a:gridCol>
                <a:gridCol w="315516">
                  <a:extLst>
                    <a:ext uri="{9D8B030D-6E8A-4147-A177-3AD203B41FA5}">
                      <a16:colId xmlns:a16="http://schemas.microsoft.com/office/drawing/2014/main" val="606582287"/>
                    </a:ext>
                  </a:extLst>
                </a:gridCol>
                <a:gridCol w="330994">
                  <a:extLst>
                    <a:ext uri="{9D8B030D-6E8A-4147-A177-3AD203B41FA5}">
                      <a16:colId xmlns:a16="http://schemas.microsoft.com/office/drawing/2014/main" val="2371862903"/>
                    </a:ext>
                  </a:extLst>
                </a:gridCol>
              </a:tblGrid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491904"/>
                  </a:ext>
                </a:extLst>
              </a:tr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285434"/>
                  </a:ext>
                </a:extLst>
              </a:tr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318604"/>
                  </a:ext>
                </a:extLst>
              </a:tr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453137"/>
                  </a:ext>
                </a:extLst>
              </a:tr>
            </a:tbl>
          </a:graphicData>
        </a:graphic>
      </p:graphicFrame>
      <p:sp>
        <p:nvSpPr>
          <p:cNvPr id="17450" name="Text Box 43"/>
          <p:cNvSpPr txBox="1">
            <a:spLocks noChangeArrowheads="1"/>
          </p:cNvSpPr>
          <p:nvPr/>
        </p:nvSpPr>
        <p:spPr bwMode="auto">
          <a:xfrm>
            <a:off x="5436394" y="1822848"/>
            <a:ext cx="539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7451" name="Text Box 44"/>
          <p:cNvSpPr txBox="1">
            <a:spLocks noChangeArrowheads="1"/>
          </p:cNvSpPr>
          <p:nvPr/>
        </p:nvSpPr>
        <p:spPr bwMode="auto">
          <a:xfrm>
            <a:off x="3168255" y="3605214"/>
            <a:ext cx="453628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2400">
                <a:solidFill>
                  <a:srgbClr val="006600"/>
                </a:solidFill>
                <a:latin typeface="Arial" panose="020B0604020202020204" pitchFamily="34" charset="0"/>
              </a:rPr>
              <a:t>結合条件 </a:t>
            </a:r>
            <a:r>
              <a:rPr lang="en-US" altLang="ja-JP" sz="2700">
                <a:solidFill>
                  <a:srgbClr val="006600"/>
                </a:solidFill>
                <a:latin typeface="Arial" panose="020B0604020202020204" pitchFamily="34" charset="0"/>
              </a:rPr>
              <a:t>R.B = S.B</a:t>
            </a:r>
            <a:r>
              <a:rPr lang="en-US" altLang="ja-JP" sz="2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52" name="Rectangle 4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結合の例</a:t>
            </a:r>
            <a:endParaRPr lang="ja-JP" altLang="ja-JP"/>
          </a:p>
        </p:txBody>
      </p:sp>
      <p:sp>
        <p:nvSpPr>
          <p:cNvPr id="17453" name="Line 47"/>
          <p:cNvSpPr>
            <a:spLocks noChangeShapeType="1"/>
          </p:cNvSpPr>
          <p:nvPr/>
        </p:nvSpPr>
        <p:spPr bwMode="auto">
          <a:xfrm>
            <a:off x="3383756" y="2525316"/>
            <a:ext cx="2430066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54" name="Line 48"/>
          <p:cNvSpPr>
            <a:spLocks noChangeShapeType="1"/>
          </p:cNvSpPr>
          <p:nvPr/>
        </p:nvSpPr>
        <p:spPr bwMode="auto">
          <a:xfrm>
            <a:off x="3383756" y="3281363"/>
            <a:ext cx="2430066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55" name="Line 49"/>
          <p:cNvSpPr>
            <a:spLocks noChangeShapeType="1"/>
          </p:cNvSpPr>
          <p:nvPr/>
        </p:nvSpPr>
        <p:spPr bwMode="auto">
          <a:xfrm flipV="1">
            <a:off x="3383756" y="2903936"/>
            <a:ext cx="2430066" cy="37742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56" name="Text Box 50"/>
          <p:cNvSpPr txBox="1">
            <a:spLocks noChangeArrowheads="1"/>
          </p:cNvSpPr>
          <p:nvPr/>
        </p:nvSpPr>
        <p:spPr bwMode="auto">
          <a:xfrm>
            <a:off x="4082655" y="1970485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6600"/>
                </a:solidFill>
                <a:latin typeface="Arial" panose="020B0604020202020204" pitchFamily="34" charset="0"/>
              </a:rPr>
              <a:t>３つの組</a:t>
            </a:r>
            <a:endParaRPr lang="en-US" altLang="ja-JP" sz="180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2784874" y="4588670"/>
            <a:ext cx="582215" cy="803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endParaRPr lang="ja-JP" altLang="en-US" sz="2100"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458" name="テキスト ボックス 12"/>
          <p:cNvSpPr txBox="1">
            <a:spLocks noChangeArrowheads="1"/>
          </p:cNvSpPr>
          <p:nvPr/>
        </p:nvSpPr>
        <p:spPr bwMode="auto">
          <a:xfrm>
            <a:off x="2681288" y="5481637"/>
            <a:ext cx="7232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100" b="1">
                <a:latin typeface="Arial" panose="020B0604020202020204" pitchFamily="34" charset="0"/>
              </a:rPr>
              <a:t>結合</a:t>
            </a:r>
          </a:p>
        </p:txBody>
      </p:sp>
      <p:graphicFrame>
        <p:nvGraphicFramePr>
          <p:cNvPr id="14" name="Group 3"/>
          <p:cNvGraphicFramePr>
            <a:graphicFrameLocks noGrp="1"/>
          </p:cNvGraphicFramePr>
          <p:nvPr/>
        </p:nvGraphicFramePr>
        <p:xfrm>
          <a:off x="3707607" y="4346973"/>
          <a:ext cx="2430066" cy="1554956"/>
        </p:xfrm>
        <a:graphic>
          <a:graphicData uri="http://schemas.openxmlformats.org/drawingml/2006/table">
            <a:tbl>
              <a:tblPr/>
              <a:tblGrid>
                <a:gridCol w="378619">
                  <a:extLst>
                    <a:ext uri="{9D8B030D-6E8A-4147-A177-3AD203B41FA5}">
                      <a16:colId xmlns:a16="http://schemas.microsoft.com/office/drawing/2014/main" val="23457529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798638258"/>
                    </a:ext>
                  </a:extLst>
                </a:gridCol>
                <a:gridCol w="594122">
                  <a:extLst>
                    <a:ext uri="{9D8B030D-6E8A-4147-A177-3AD203B41FA5}">
                      <a16:colId xmlns:a16="http://schemas.microsoft.com/office/drawing/2014/main" val="3681509575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1436072982"/>
                    </a:ext>
                  </a:extLst>
                </a:gridCol>
                <a:gridCol w="377428">
                  <a:extLst>
                    <a:ext uri="{9D8B030D-6E8A-4147-A177-3AD203B41FA5}">
                      <a16:colId xmlns:a16="http://schemas.microsoft.com/office/drawing/2014/main" val="1826024609"/>
                    </a:ext>
                  </a:extLst>
                </a:gridCol>
              </a:tblGrid>
              <a:tr h="388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301" marB="3430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R.B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S.B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611062"/>
                  </a:ext>
                </a:extLst>
              </a:tr>
              <a:tr h="388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301" marB="3430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816676"/>
                  </a:ext>
                </a:extLst>
              </a:tr>
              <a:tr h="388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301" marB="3430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707779"/>
                  </a:ext>
                </a:extLst>
              </a:tr>
              <a:tr h="388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301" marB="3430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163036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9B321C-5EB5-4B51-B88E-D3AE3103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895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テーブル </a:t>
            </a:r>
            <a:r>
              <a:rPr lang="en-US" altLang="ja-JP" b="1" dirty="0"/>
              <a:t>R</a:t>
            </a:r>
            <a:endParaRPr lang="ja-JP" altLang="en-US" b="1" dirty="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3A0E86-55F0-432E-914F-C17C8AD9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812" y="2053239"/>
            <a:ext cx="5930154" cy="27515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create table </a:t>
            </a:r>
            <a:r>
              <a:rPr lang="en-US" altLang="ja-JP" sz="2400" b="1" dirty="0">
                <a:latin typeface="Arial" panose="020B0604020202020204" pitchFamily="34" charset="0"/>
              </a:rPr>
              <a:t>R</a:t>
            </a:r>
            <a:r>
              <a:rPr lang="en-US" altLang="ja-JP" sz="2400" dirty="0">
                <a:latin typeface="Arial" panose="020B0604020202020204" pitchFamily="34" charset="0"/>
              </a:rPr>
              <a:t> (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  </a:t>
            </a:r>
            <a:r>
              <a:rPr lang="en-US" altLang="ja-JP" sz="2400" b="1" dirty="0">
                <a:latin typeface="Arial" panose="020B0604020202020204" pitchFamily="34" charset="0"/>
              </a:rPr>
              <a:t>A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text</a:t>
            </a:r>
            <a:r>
              <a:rPr lang="en-US" altLang="ja-JP" sz="2400" dirty="0">
                <a:latin typeface="Arial" panose="020B0604020202020204" pitchFamily="34" charset="0"/>
              </a:rPr>
              <a:t>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  </a:t>
            </a:r>
            <a:r>
              <a:rPr lang="en-US" altLang="ja-JP" sz="2400" b="1" dirty="0">
                <a:latin typeface="Arial" panose="020B0604020202020204" pitchFamily="34" charset="0"/>
              </a:rPr>
              <a:t>B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text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) </a:t>
            </a:r>
            <a:r>
              <a:rPr lang="en-US" altLang="ja-JP" sz="2400" dirty="0"/>
              <a:t>engine</a:t>
            </a:r>
            <a:r>
              <a:rPr lang="ja-JP" altLang="en-US" sz="2400" dirty="0"/>
              <a:t> </a:t>
            </a:r>
            <a:r>
              <a:rPr lang="en-US" altLang="ja-JP" sz="2400" dirty="0"/>
              <a:t>=</a:t>
            </a:r>
            <a:r>
              <a:rPr lang="ja-JP" altLang="en-US" sz="2400" dirty="0"/>
              <a:t> </a:t>
            </a:r>
            <a:r>
              <a:rPr lang="en-US" altLang="ja-JP" sz="2400" dirty="0" err="1"/>
              <a:t>innoDB</a:t>
            </a:r>
            <a:r>
              <a:rPr lang="en-US" altLang="ja-JP" sz="2400" dirty="0">
                <a:latin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insert into </a:t>
            </a:r>
            <a:r>
              <a:rPr lang="en-US" altLang="ja-JP" sz="2400" b="1" dirty="0">
                <a:latin typeface="Arial" panose="020B0604020202020204" pitchFamily="34" charset="0"/>
              </a:rPr>
              <a:t>R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</a:t>
            </a:r>
            <a:r>
              <a:rPr lang="en-US" altLang="ja-JP" sz="2400" b="1" dirty="0">
                <a:latin typeface="Arial" panose="020B0604020202020204" pitchFamily="34" charset="0"/>
              </a:rPr>
              <a:t>'</a:t>
            </a:r>
            <a:r>
              <a:rPr lang="en-US" altLang="ja-JP" sz="2400" b="1" dirty="0" err="1">
                <a:latin typeface="Arial" panose="020B0604020202020204" pitchFamily="34" charset="0"/>
              </a:rPr>
              <a:t>a','b</a:t>
            </a:r>
            <a:r>
              <a:rPr lang="en-US" altLang="ja-JP" sz="2400" b="1" dirty="0">
                <a:latin typeface="Arial" panose="020B0604020202020204" pitchFamily="34" charset="0"/>
              </a:rPr>
              <a:t>'</a:t>
            </a:r>
            <a:r>
              <a:rPr lang="en-US" altLang="ja-JP" sz="2400" dirty="0">
                <a:latin typeface="Arial" panose="020B0604020202020204" pitchFamily="34" charset="0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insert into </a:t>
            </a:r>
            <a:r>
              <a:rPr lang="en-US" altLang="ja-JP" sz="2400" b="1" dirty="0">
                <a:latin typeface="Arial" panose="020B0604020202020204" pitchFamily="34" charset="0"/>
              </a:rPr>
              <a:t>R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</a:t>
            </a:r>
            <a:r>
              <a:rPr lang="en-US" altLang="ja-JP" sz="2400" b="1" dirty="0">
                <a:latin typeface="Arial" panose="020B0604020202020204" pitchFamily="34" charset="0"/>
              </a:rPr>
              <a:t>'</a:t>
            </a:r>
            <a:r>
              <a:rPr lang="en-US" altLang="ja-JP" sz="2400" b="1" dirty="0" err="1">
                <a:latin typeface="Arial" panose="020B0604020202020204" pitchFamily="34" charset="0"/>
              </a:rPr>
              <a:t>d','a</a:t>
            </a:r>
            <a:r>
              <a:rPr lang="en-US" altLang="ja-JP" sz="2400" dirty="0">
                <a:latin typeface="Arial" panose="020B0604020202020204" pitchFamily="34" charset="0"/>
              </a:rPr>
              <a:t>');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insert into </a:t>
            </a:r>
            <a:r>
              <a:rPr lang="en-US" altLang="ja-JP" sz="2400" b="1" dirty="0">
                <a:latin typeface="Arial" panose="020B0604020202020204" pitchFamily="34" charset="0"/>
              </a:rPr>
              <a:t>R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</a:t>
            </a:r>
            <a:r>
              <a:rPr lang="en-US" altLang="ja-JP" sz="2400" b="1" dirty="0">
                <a:latin typeface="Arial" panose="020B0604020202020204" pitchFamily="34" charset="0"/>
              </a:rPr>
              <a:t>'</a:t>
            </a:r>
            <a:r>
              <a:rPr lang="en-US" altLang="ja-JP" sz="2400" b="1" dirty="0" err="1">
                <a:latin typeface="Arial" panose="020B0604020202020204" pitchFamily="34" charset="0"/>
              </a:rPr>
              <a:t>a','d</a:t>
            </a:r>
            <a:r>
              <a:rPr lang="en-US" altLang="ja-JP" sz="2400" b="1" dirty="0">
                <a:latin typeface="Arial" panose="020B0604020202020204" pitchFamily="34" charset="0"/>
              </a:rPr>
              <a:t>'</a:t>
            </a:r>
            <a:r>
              <a:rPr lang="en-US" altLang="ja-JP" sz="2400" dirty="0">
                <a:latin typeface="Arial" panose="020B0604020202020204" pitchFamily="34" charset="0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en-US" altLang="ja-JP" sz="2400" b="1" dirty="0"/>
              <a:t>R</a:t>
            </a:r>
            <a:r>
              <a:rPr lang="en-US" altLang="ja-JP" sz="2400" dirty="0"/>
              <a:t>;</a:t>
            </a: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BFA05D5-8036-41B2-BA23-693210F6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222" y="1670143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8C1495-0102-4D3D-ACD3-E3199E2FA637}"/>
              </a:ext>
            </a:extLst>
          </p:cNvPr>
          <p:cNvSpPr txBox="1"/>
          <p:nvPr/>
        </p:nvSpPr>
        <p:spPr>
          <a:xfrm>
            <a:off x="3294154" y="513939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次ページに続く</a:t>
            </a:r>
            <a:endParaRPr kumimoji="1" lang="ja-JP" altLang="en-US" b="1" dirty="0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62622C0-A53E-4424-BB66-8E672E07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222" y="578094"/>
            <a:ext cx="1531188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【</a:t>
            </a:r>
            <a:r>
              <a:rPr lang="ja-JP" altLang="en-US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前準備</a:t>
            </a: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0088D8F-0FE1-4DB6-B71B-57E9B25E2356}"/>
              </a:ext>
            </a:extLst>
          </p:cNvPr>
          <p:cNvSpPr txBox="1"/>
          <p:nvPr/>
        </p:nvSpPr>
        <p:spPr>
          <a:xfrm>
            <a:off x="1528668" y="993592"/>
            <a:ext cx="619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今まで使っていた </a:t>
            </a:r>
            <a:r>
              <a:rPr kumimoji="1" lang="en-US" altLang="ja-JP" b="1" dirty="0"/>
              <a:t>SQL </a:t>
            </a:r>
            <a:r>
              <a:rPr kumimoji="1" lang="ja-JP" altLang="en-US" b="1" dirty="0"/>
              <a:t>プログラムは，もう使わないので，</a:t>
            </a:r>
            <a:endParaRPr kumimoji="1" lang="en-US" altLang="ja-JP" b="1" dirty="0"/>
          </a:p>
          <a:p>
            <a:r>
              <a:rPr kumimoji="1" lang="ja-JP" altLang="en-US" b="1" dirty="0"/>
              <a:t>すべて消す</a:t>
            </a:r>
          </a:p>
        </p:txBody>
      </p:sp>
    </p:spTree>
    <p:extLst>
      <p:ext uri="{BB962C8B-B14F-4D97-AF65-F5344CB8AC3E}">
        <p14:creationId xmlns:p14="http://schemas.microsoft.com/office/powerpoint/2010/main" val="1351263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テーブル </a:t>
            </a:r>
            <a:r>
              <a:rPr lang="en-US" altLang="ja-JP" b="1" dirty="0"/>
              <a:t>R</a:t>
            </a:r>
            <a:endParaRPr lang="ja-JP" altLang="en-US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0" y="842809"/>
            <a:ext cx="5955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実行し，結果を確認せよ（プログラムを消さないこと）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graphicFrame>
        <p:nvGraphicFramePr>
          <p:cNvPr id="9" name="Group 51">
            <a:extLst>
              <a:ext uri="{FF2B5EF4-FFF2-40B4-BE49-F238E27FC236}">
                <a16:creationId xmlns:a16="http://schemas.microsoft.com/office/drawing/2014/main" id="{DC5C1362-F953-4BF5-A9C1-D52E8E9251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68507" y="4801395"/>
          <a:ext cx="631031" cy="1554956"/>
        </p:xfrm>
        <a:graphic>
          <a:graphicData uri="http://schemas.openxmlformats.org/drawingml/2006/table">
            <a:tbl>
              <a:tblPr/>
              <a:tblGrid>
                <a:gridCol w="315516">
                  <a:extLst>
                    <a:ext uri="{9D8B030D-6E8A-4147-A177-3AD203B41FA5}">
                      <a16:colId xmlns:a16="http://schemas.microsoft.com/office/drawing/2014/main" val="332388961"/>
                    </a:ext>
                  </a:extLst>
                </a:gridCol>
                <a:gridCol w="315515">
                  <a:extLst>
                    <a:ext uri="{9D8B030D-6E8A-4147-A177-3AD203B41FA5}">
                      <a16:colId xmlns:a16="http://schemas.microsoft.com/office/drawing/2014/main" val="1424556335"/>
                    </a:ext>
                  </a:extLst>
                </a:gridCol>
              </a:tblGrid>
              <a:tr h="388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301" marB="3430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395217"/>
                  </a:ext>
                </a:extLst>
              </a:tr>
              <a:tr h="388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301" marB="3430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76205"/>
                  </a:ext>
                </a:extLst>
              </a:tr>
              <a:tr h="388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301" marB="3430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690516"/>
                  </a:ext>
                </a:extLst>
              </a:tr>
              <a:tr h="388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301" marB="3430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301" marB="343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867776"/>
                  </a:ext>
                </a:extLst>
              </a:tr>
            </a:tbl>
          </a:graphicData>
        </a:graphic>
      </p:graphicFrame>
      <p:sp>
        <p:nvSpPr>
          <p:cNvPr id="11" name="Text Box 26">
            <a:extLst>
              <a:ext uri="{FF2B5EF4-FFF2-40B4-BE49-F238E27FC236}">
                <a16:creationId xmlns:a16="http://schemas.microsoft.com/office/drawing/2014/main" id="{BAF0922C-1581-49F6-817E-F4A93274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730" y="4747817"/>
            <a:ext cx="539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</a:rPr>
              <a:t>R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8A18D5-DD14-4D8A-B522-95B3C7E94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25" y="1272327"/>
            <a:ext cx="5114551" cy="54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テーブル </a:t>
            </a:r>
            <a:r>
              <a:rPr lang="en-US" altLang="ja-JP" b="1" dirty="0"/>
              <a:t>S</a:t>
            </a:r>
            <a:endParaRPr lang="ja-JP" altLang="en-US" b="1" dirty="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3A0E86-55F0-432E-914F-C17C8AD9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923" y="1645386"/>
            <a:ext cx="5930154" cy="3083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create table </a:t>
            </a:r>
            <a:r>
              <a:rPr lang="en-US" altLang="ja-JP" sz="2400" b="1" dirty="0"/>
              <a:t>S</a:t>
            </a:r>
            <a:r>
              <a:rPr lang="en-US" altLang="ja-JP" sz="2400" dirty="0">
                <a:latin typeface="Arial" panose="020B0604020202020204" pitchFamily="34" charset="0"/>
              </a:rPr>
              <a:t> (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  </a:t>
            </a:r>
            <a:r>
              <a:rPr lang="en-US" altLang="ja-JP" sz="2400" b="1" dirty="0"/>
              <a:t>B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text</a:t>
            </a:r>
            <a:r>
              <a:rPr lang="en-US" altLang="ja-JP" sz="2400" dirty="0">
                <a:latin typeface="Arial" panose="020B0604020202020204" pitchFamily="34" charset="0"/>
              </a:rPr>
              <a:t>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  </a:t>
            </a:r>
            <a:r>
              <a:rPr lang="en-US" altLang="ja-JP" sz="2400" b="1" dirty="0">
                <a:latin typeface="Arial" panose="020B0604020202020204" pitchFamily="34" charset="0"/>
              </a:rPr>
              <a:t>C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text</a:t>
            </a:r>
            <a:r>
              <a:rPr lang="en-US" altLang="ja-JP" sz="2400" dirty="0">
                <a:latin typeface="Arial" panose="020B0604020202020204" pitchFamily="34" charset="0"/>
              </a:rPr>
              <a:t>,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  </a:t>
            </a:r>
            <a:r>
              <a:rPr lang="en-US" altLang="ja-JP" sz="2400" b="1" dirty="0">
                <a:latin typeface="Arial" panose="020B0604020202020204" pitchFamily="34" charset="0"/>
              </a:rPr>
              <a:t>D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text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) </a:t>
            </a:r>
            <a:r>
              <a:rPr lang="en-US" altLang="ja-JP" sz="2400" dirty="0"/>
              <a:t>engine</a:t>
            </a:r>
            <a:r>
              <a:rPr lang="ja-JP" altLang="en-US" sz="2400" dirty="0"/>
              <a:t> </a:t>
            </a:r>
            <a:r>
              <a:rPr lang="en-US" altLang="ja-JP" sz="2400" dirty="0"/>
              <a:t>=</a:t>
            </a:r>
            <a:r>
              <a:rPr lang="ja-JP" altLang="en-US" sz="2400" dirty="0"/>
              <a:t> </a:t>
            </a:r>
            <a:r>
              <a:rPr lang="en-US" altLang="ja-JP" sz="2400" dirty="0" err="1"/>
              <a:t>innoDB</a:t>
            </a:r>
            <a:r>
              <a:rPr lang="en-US" altLang="ja-JP" sz="2400" dirty="0">
                <a:latin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insert into </a:t>
            </a:r>
            <a:r>
              <a:rPr lang="en-US" altLang="ja-JP" sz="2400" b="1" dirty="0">
                <a:latin typeface="Arial" panose="020B0604020202020204" pitchFamily="34" charset="0"/>
              </a:rPr>
              <a:t>S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</a:t>
            </a:r>
            <a:r>
              <a:rPr lang="en-US" altLang="ja-JP" sz="2400" b="1" dirty="0">
                <a:latin typeface="Arial" panose="020B0604020202020204" pitchFamily="34" charset="0"/>
              </a:rPr>
              <a:t>'b', 'c', 'f'</a:t>
            </a:r>
            <a:r>
              <a:rPr lang="en-US" altLang="ja-JP" sz="2400" dirty="0">
                <a:latin typeface="Arial" panose="020B0604020202020204" pitchFamily="34" charset="0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insert into </a:t>
            </a:r>
            <a:r>
              <a:rPr lang="en-US" altLang="ja-JP" sz="2400" b="1" dirty="0">
                <a:latin typeface="Arial" panose="020B0604020202020204" pitchFamily="34" charset="0"/>
              </a:rPr>
              <a:t>S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</a:t>
            </a:r>
            <a:r>
              <a:rPr lang="en-US" altLang="ja-JP" sz="2400" b="1" dirty="0">
                <a:latin typeface="Arial" panose="020B0604020202020204" pitchFamily="34" charset="0"/>
              </a:rPr>
              <a:t>'d', 'e', 'a'</a:t>
            </a:r>
            <a:r>
              <a:rPr lang="en-US" altLang="ja-JP" sz="2400" dirty="0">
                <a:latin typeface="Arial" panose="020B0604020202020204" pitchFamily="34" charset="0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insert into </a:t>
            </a:r>
            <a:r>
              <a:rPr lang="en-US" altLang="ja-JP" sz="2400" b="1" dirty="0">
                <a:latin typeface="Arial" panose="020B0604020202020204" pitchFamily="34" charset="0"/>
              </a:rPr>
              <a:t>S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values</a:t>
            </a:r>
            <a:r>
              <a:rPr lang="en-US" altLang="ja-JP" sz="2400" dirty="0">
                <a:latin typeface="Arial" panose="020B0604020202020204" pitchFamily="34" charset="0"/>
              </a:rPr>
              <a:t>(</a:t>
            </a:r>
            <a:r>
              <a:rPr lang="en-US" altLang="ja-JP" sz="2400" b="1" dirty="0">
                <a:latin typeface="Arial" panose="020B0604020202020204" pitchFamily="34" charset="0"/>
              </a:rPr>
              <a:t>'d', 'e', 'c'</a:t>
            </a:r>
            <a:r>
              <a:rPr lang="en-US" altLang="ja-JP" sz="2400" dirty="0">
                <a:latin typeface="Arial" panose="020B0604020202020204" pitchFamily="34" charset="0"/>
              </a:rPr>
              <a:t>);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 * from </a:t>
            </a:r>
            <a:r>
              <a:rPr lang="en-US" altLang="ja-JP" sz="2400" b="1" dirty="0"/>
              <a:t>S</a:t>
            </a:r>
            <a:r>
              <a:rPr lang="en-US" altLang="ja-JP" sz="2400" dirty="0"/>
              <a:t>;</a:t>
            </a: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BFA05D5-8036-41B2-BA23-693210F6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893" y="628278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B8C1495-0102-4D3D-ACD3-E3199E2FA637}"/>
              </a:ext>
            </a:extLst>
          </p:cNvPr>
          <p:cNvSpPr txBox="1"/>
          <p:nvPr/>
        </p:nvSpPr>
        <p:spPr>
          <a:xfrm>
            <a:off x="3288782" y="507241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次ページに続く</a:t>
            </a:r>
            <a:endParaRPr kumimoji="1"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D49592-77E7-4EA3-8514-541A8A1DFA81}"/>
              </a:ext>
            </a:extLst>
          </p:cNvPr>
          <p:cNvSpPr txBox="1"/>
          <p:nvPr/>
        </p:nvSpPr>
        <p:spPr>
          <a:xfrm>
            <a:off x="2298830" y="11030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次のプログラムを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書き加える</a:t>
            </a:r>
          </a:p>
        </p:txBody>
      </p:sp>
    </p:spTree>
    <p:extLst>
      <p:ext uri="{BB962C8B-B14F-4D97-AF65-F5344CB8AC3E}">
        <p14:creationId xmlns:p14="http://schemas.microsoft.com/office/powerpoint/2010/main" val="2067526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テーブル </a:t>
            </a:r>
            <a:r>
              <a:rPr lang="en-US" altLang="ja-JP" b="1" dirty="0"/>
              <a:t>S</a:t>
            </a:r>
            <a:r>
              <a:rPr lang="ja-JP" altLang="en-US" b="1" dirty="0"/>
              <a:t>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0" y="842809"/>
            <a:ext cx="5955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実行し，結果を確認せよ（プログラムを消さないこと）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graphicFrame>
        <p:nvGraphicFramePr>
          <p:cNvPr id="8" name="Group 52">
            <a:extLst>
              <a:ext uri="{FF2B5EF4-FFF2-40B4-BE49-F238E27FC236}">
                <a16:creationId xmlns:a16="http://schemas.microsoft.com/office/drawing/2014/main" id="{5FD51927-F573-4815-AD1F-A0807B2396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65394" y="4995378"/>
          <a:ext cx="962025" cy="1553992"/>
        </p:xfrm>
        <a:graphic>
          <a:graphicData uri="http://schemas.openxmlformats.org/drawingml/2006/table">
            <a:tbl>
              <a:tblPr/>
              <a:tblGrid>
                <a:gridCol w="315515">
                  <a:extLst>
                    <a:ext uri="{9D8B030D-6E8A-4147-A177-3AD203B41FA5}">
                      <a16:colId xmlns:a16="http://schemas.microsoft.com/office/drawing/2014/main" val="3310435065"/>
                    </a:ext>
                  </a:extLst>
                </a:gridCol>
                <a:gridCol w="315516">
                  <a:extLst>
                    <a:ext uri="{9D8B030D-6E8A-4147-A177-3AD203B41FA5}">
                      <a16:colId xmlns:a16="http://schemas.microsoft.com/office/drawing/2014/main" val="403624953"/>
                    </a:ext>
                  </a:extLst>
                </a:gridCol>
                <a:gridCol w="330994">
                  <a:extLst>
                    <a:ext uri="{9D8B030D-6E8A-4147-A177-3AD203B41FA5}">
                      <a16:colId xmlns:a16="http://schemas.microsoft.com/office/drawing/2014/main" val="2995715975"/>
                    </a:ext>
                  </a:extLst>
                </a:gridCol>
              </a:tblGrid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552309"/>
                  </a:ext>
                </a:extLst>
              </a:tr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333665"/>
                  </a:ext>
                </a:extLst>
              </a:tr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59896"/>
                  </a:ext>
                </a:extLst>
              </a:tr>
              <a:tr h="3884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L="68580" marR="68580" marT="34229" marB="342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rgbClr val="000066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L="68580" marR="68580" marT="34229" marB="342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387287"/>
                  </a:ext>
                </a:extLst>
              </a:tr>
            </a:tbl>
          </a:graphicData>
        </a:graphic>
      </p:graphicFrame>
      <p:sp>
        <p:nvSpPr>
          <p:cNvPr id="9" name="Text Box 49">
            <a:extLst>
              <a:ext uri="{FF2B5EF4-FFF2-40B4-BE49-F238E27FC236}">
                <a16:creationId xmlns:a16="http://schemas.microsoft.com/office/drawing/2014/main" id="{2A7193CA-4071-4DD2-AE12-772A892F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65" y="4887030"/>
            <a:ext cx="539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</a:rPr>
              <a:t>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15EB12-5E85-4937-8CAA-7A235174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991" y="1212141"/>
            <a:ext cx="3263387" cy="5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9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017F1F-0D4B-4E0A-AFB0-7992DD175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SQL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は、</a:t>
            </a:r>
            <a:r>
              <a:rPr kumimoji="1" lang="ja-JP" altLang="en-US" b="1" dirty="0">
                <a:solidFill>
                  <a:srgbClr val="C00000"/>
                </a:solidFill>
              </a:rPr>
              <a:t>リレーショナルデータベースシステム</a:t>
            </a:r>
            <a:r>
              <a:rPr kumimoji="1" lang="ja-JP" altLang="en-US" dirty="0"/>
              <a:t>のさまざまな機能を使える言語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問い合わせ（クエリ）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rgbClr val="C0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b="1" dirty="0">
                <a:solidFill>
                  <a:srgbClr val="C00000"/>
                </a:solidFill>
                <a:latin typeface="Segoe UI" panose="020B0502040204020203" pitchFamily="34" charset="0"/>
              </a:rPr>
              <a:t>テーブル定義</a:t>
            </a:r>
            <a:r>
              <a:rPr lang="ja-JP" altLang="en-US" dirty="0">
                <a:latin typeface="Segoe UI" panose="020B0502040204020203" pitchFamily="34" charset="0"/>
              </a:rPr>
              <a:t>、</a:t>
            </a:r>
            <a:endParaRPr lang="en-US" altLang="ja-JP" dirty="0"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Segoe UI" panose="020B0502040204020203" pitchFamily="34" charset="0"/>
              </a:rPr>
              <a:t>	</a:t>
            </a:r>
            <a:r>
              <a:rPr lang="ja-JP" altLang="en-US" dirty="0">
                <a:latin typeface="Segoe UI" panose="020B0502040204020203" pitchFamily="34" charset="0"/>
              </a:rPr>
              <a:t>その他の操作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FAF87A-5BFE-42B4-887D-F7F9C4EC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104331-3775-4CDA-92F4-85A8B3797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1" y="3538537"/>
            <a:ext cx="1785297" cy="16246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0C485AE-9A08-4092-8E8D-B2FBC309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65" y="3884407"/>
            <a:ext cx="3157407" cy="2557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90679F-B6C8-4739-95B2-6C355EF4B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00" y="4852829"/>
            <a:ext cx="1736507" cy="1959387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7FBFF06C-72C0-402A-BC4B-46E7580D8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</a:t>
            </a:r>
            <a:endParaRPr kumimoji="1" lang="ja-JP" altLang="en-US" dirty="0"/>
          </a:p>
        </p:txBody>
      </p:sp>
      <p:sp>
        <p:nvSpPr>
          <p:cNvPr id="2" name="矢印: 左右 1">
            <a:extLst>
              <a:ext uri="{FF2B5EF4-FFF2-40B4-BE49-F238E27FC236}">
                <a16:creationId xmlns:a16="http://schemas.microsoft.com/office/drawing/2014/main" id="{24B714F6-49D1-42F2-88B4-7591A9D9306B}"/>
              </a:ext>
            </a:extLst>
          </p:cNvPr>
          <p:cNvSpPr/>
          <p:nvPr/>
        </p:nvSpPr>
        <p:spPr>
          <a:xfrm>
            <a:off x="3625136" y="4934514"/>
            <a:ext cx="1048580" cy="4003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961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結合の例①　結合条件なしの結合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3A0E86-55F0-432E-914F-C17C8AD9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923" y="1645386"/>
            <a:ext cx="59301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select * from </a:t>
            </a:r>
            <a:r>
              <a:rPr lang="en-US" altLang="ja-JP" sz="2400" b="1" dirty="0">
                <a:latin typeface="Arial" panose="020B0604020202020204" pitchFamily="34" charset="0"/>
              </a:rPr>
              <a:t>R, S</a:t>
            </a:r>
            <a:r>
              <a:rPr lang="en-US" altLang="ja-JP" sz="24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BFA05D5-8036-41B2-BA23-693210F6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893" y="628278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D49592-77E7-4EA3-8514-541A8A1DFA81}"/>
              </a:ext>
            </a:extLst>
          </p:cNvPr>
          <p:cNvSpPr txBox="1"/>
          <p:nvPr/>
        </p:nvSpPr>
        <p:spPr>
          <a:xfrm>
            <a:off x="2298830" y="11030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次のプログラムを</a:t>
            </a:r>
            <a:r>
              <a:rPr kumimoji="1" lang="ja-JP" altLang="en-US" b="1" dirty="0"/>
              <a:t>書き加える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9545E7-1045-419F-B85F-EBB414E39FA1}"/>
              </a:ext>
            </a:extLst>
          </p:cNvPr>
          <p:cNvSpPr txBox="1"/>
          <p:nvPr/>
        </p:nvSpPr>
        <p:spPr>
          <a:xfrm>
            <a:off x="3223854" y="252399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次ページに続く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817246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0851523-089B-4814-B5AB-B8CC3B638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51" y="1154024"/>
            <a:ext cx="2362738" cy="5633819"/>
          </a:xfrm>
          <a:prstGeom prst="rect">
            <a:avLst/>
          </a:prstGeom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結合の例①　結合条件なしの結合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0" y="842809"/>
            <a:ext cx="5955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実行し，結果を確認せよ（プログラムを消さないこと）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CF9C288-0B47-4288-BFB3-E1A79DB34AA0}"/>
              </a:ext>
            </a:extLst>
          </p:cNvPr>
          <p:cNvSpPr/>
          <p:nvPr/>
        </p:nvSpPr>
        <p:spPr>
          <a:xfrm>
            <a:off x="1481351" y="5310736"/>
            <a:ext cx="2621417" cy="1477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D22DDD-5381-40A4-813E-51261D623253}"/>
              </a:ext>
            </a:extLst>
          </p:cNvPr>
          <p:cNvSpPr txBox="1"/>
          <p:nvPr/>
        </p:nvSpPr>
        <p:spPr>
          <a:xfrm>
            <a:off x="4638174" y="59556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結合の結果</a:t>
            </a:r>
          </a:p>
        </p:txBody>
      </p:sp>
    </p:spTree>
    <p:extLst>
      <p:ext uri="{BB962C8B-B14F-4D97-AF65-F5344CB8AC3E}">
        <p14:creationId xmlns:p14="http://schemas.microsoft.com/office/powerpoint/2010/main" val="2548599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結合の例②　</a:t>
            </a:r>
            <a:r>
              <a:rPr lang="ja-JP" altLang="en-US" sz="3200" b="1" dirty="0">
                <a:latin typeface="Arial" panose="020B0604020202020204" pitchFamily="34" charset="0"/>
              </a:rPr>
              <a:t>結合条件は「</a:t>
            </a:r>
            <a:r>
              <a:rPr lang="en-US" altLang="ja-JP" sz="3200" b="1" dirty="0" err="1">
                <a:latin typeface="Arial" panose="020B0604020202020204" pitchFamily="34" charset="0"/>
              </a:rPr>
              <a:t>R.B</a:t>
            </a:r>
            <a:r>
              <a:rPr lang="en-US" altLang="ja-JP" sz="3200" b="1" dirty="0">
                <a:latin typeface="Arial" panose="020B0604020202020204" pitchFamily="34" charset="0"/>
              </a:rPr>
              <a:t> = </a:t>
            </a:r>
            <a:r>
              <a:rPr lang="en-US" altLang="ja-JP" sz="3200" b="1" dirty="0" err="1">
                <a:latin typeface="Arial" panose="020B0604020202020204" pitchFamily="34" charset="0"/>
              </a:rPr>
              <a:t>S.B</a:t>
            </a:r>
            <a:r>
              <a:rPr lang="ja-JP" altLang="en-US" sz="3200" b="1" dirty="0">
                <a:latin typeface="Arial" panose="020B0604020202020204" pitchFamily="34" charset="0"/>
              </a:rPr>
              <a:t>」</a:t>
            </a:r>
            <a:endParaRPr lang="ja-JP" altLang="en-US" b="1" dirty="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3A0E86-55F0-432E-914F-C17C8AD9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923" y="1645386"/>
            <a:ext cx="593015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select * from </a:t>
            </a:r>
            <a:r>
              <a:rPr lang="en-US" altLang="ja-JP" sz="2400" b="1" dirty="0">
                <a:latin typeface="Arial" panose="020B0604020202020204" pitchFamily="34" charset="0"/>
              </a:rPr>
              <a:t>R, S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where</a:t>
            </a:r>
            <a:r>
              <a:rPr lang="en-US" altLang="ja-JP" sz="2400" b="1" dirty="0">
                <a:latin typeface="Arial" panose="020B0604020202020204" pitchFamily="34" charset="0"/>
              </a:rPr>
              <a:t> </a:t>
            </a:r>
            <a:r>
              <a:rPr lang="en-US" altLang="ja-JP" sz="2400" b="1" dirty="0" err="1">
                <a:latin typeface="Arial" panose="020B0604020202020204" pitchFamily="34" charset="0"/>
              </a:rPr>
              <a:t>R.B</a:t>
            </a:r>
            <a:r>
              <a:rPr lang="en-US" altLang="ja-JP" sz="2400" b="1" dirty="0">
                <a:latin typeface="Arial" panose="020B0604020202020204" pitchFamily="34" charset="0"/>
              </a:rPr>
              <a:t> = </a:t>
            </a:r>
            <a:r>
              <a:rPr lang="en-US" altLang="ja-JP" sz="2400" b="1" dirty="0" err="1">
                <a:latin typeface="Arial" panose="020B0604020202020204" pitchFamily="34" charset="0"/>
              </a:rPr>
              <a:t>S.B</a:t>
            </a:r>
            <a:r>
              <a:rPr lang="en-US" altLang="ja-JP" sz="24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BFA05D5-8036-41B2-BA23-693210F6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893" y="628278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D49592-77E7-4EA3-8514-541A8A1DFA81}"/>
              </a:ext>
            </a:extLst>
          </p:cNvPr>
          <p:cNvSpPr txBox="1"/>
          <p:nvPr/>
        </p:nvSpPr>
        <p:spPr>
          <a:xfrm>
            <a:off x="2298830" y="11030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最後の行</a:t>
            </a:r>
            <a:r>
              <a:rPr kumimoji="1" lang="ja-JP" altLang="en-US" dirty="0"/>
              <a:t>のプログラムを</a:t>
            </a:r>
            <a:r>
              <a:rPr kumimoji="1" lang="ja-JP" altLang="en-US" b="1" dirty="0"/>
              <a:t>次のように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書き換える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9545E7-1045-419F-B85F-EBB414E39FA1}"/>
              </a:ext>
            </a:extLst>
          </p:cNvPr>
          <p:cNvSpPr txBox="1"/>
          <p:nvPr/>
        </p:nvSpPr>
        <p:spPr>
          <a:xfrm>
            <a:off x="3223854" y="252399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次ページに続く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009265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6A8202-D666-4BAA-ABDF-EBDF5F13E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709" y="1270343"/>
            <a:ext cx="3894886" cy="5516233"/>
          </a:xfrm>
          <a:prstGeom prst="rect">
            <a:avLst/>
          </a:prstGeom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05" y="241834"/>
            <a:ext cx="666869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b="1" dirty="0"/>
              <a:t>結合の例②　</a:t>
            </a:r>
            <a:r>
              <a:rPr lang="ja-JP" altLang="en-US" sz="3200" b="1" dirty="0">
                <a:latin typeface="Arial" panose="020B0604020202020204" pitchFamily="34" charset="0"/>
              </a:rPr>
              <a:t>結合条件は「</a:t>
            </a:r>
            <a:r>
              <a:rPr lang="en-US" altLang="ja-JP" sz="3200" b="1" dirty="0" err="1">
                <a:latin typeface="Arial" panose="020B0604020202020204" pitchFamily="34" charset="0"/>
              </a:rPr>
              <a:t>R.B</a:t>
            </a:r>
            <a:r>
              <a:rPr lang="en-US" altLang="ja-JP" sz="3200" b="1" dirty="0">
                <a:latin typeface="Arial" panose="020B0604020202020204" pitchFamily="34" charset="0"/>
              </a:rPr>
              <a:t> = </a:t>
            </a:r>
            <a:r>
              <a:rPr lang="en-US" altLang="ja-JP" sz="3200" b="1" dirty="0" err="1">
                <a:latin typeface="Arial" panose="020B0604020202020204" pitchFamily="34" charset="0"/>
              </a:rPr>
              <a:t>S.B</a:t>
            </a:r>
            <a:r>
              <a:rPr lang="ja-JP" altLang="en-US" sz="3200" b="1" dirty="0">
                <a:latin typeface="Arial" panose="020B0604020202020204" pitchFamily="34" charset="0"/>
              </a:rPr>
              <a:t>」</a:t>
            </a:r>
            <a:endParaRPr lang="ja-JP" altLang="en-US" b="1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0" y="842809"/>
            <a:ext cx="5955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実行し，結果を確認せよ（プログラムを消さないこと）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CF9C288-0B47-4288-BFB3-E1A79DB34AA0}"/>
              </a:ext>
            </a:extLst>
          </p:cNvPr>
          <p:cNvSpPr/>
          <p:nvPr/>
        </p:nvSpPr>
        <p:spPr>
          <a:xfrm>
            <a:off x="1184933" y="6083993"/>
            <a:ext cx="4431323" cy="666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18A363-0CA8-4EA0-90B8-70488A8B2C48}"/>
              </a:ext>
            </a:extLst>
          </p:cNvPr>
          <p:cNvSpPr txBox="1"/>
          <p:nvPr/>
        </p:nvSpPr>
        <p:spPr>
          <a:xfrm>
            <a:off x="5901490" y="62328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結合の結果</a:t>
            </a:r>
          </a:p>
        </p:txBody>
      </p:sp>
    </p:spTree>
    <p:extLst>
      <p:ext uri="{BB962C8B-B14F-4D97-AF65-F5344CB8AC3E}">
        <p14:creationId xmlns:p14="http://schemas.microsoft.com/office/powerpoint/2010/main" val="1531164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0184851-74BB-4455-86E6-FA926BC6F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75" y="253385"/>
            <a:ext cx="8790145" cy="728748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結合の例③　結合条件は「</a:t>
            </a:r>
            <a:r>
              <a:rPr lang="en-US" altLang="ja-JP" b="1" dirty="0"/>
              <a:t>R.B = S.B</a:t>
            </a:r>
            <a:r>
              <a:rPr lang="ja-JP" altLang="en-US" b="1" dirty="0"/>
              <a:t>」、</a:t>
            </a:r>
            <a:br>
              <a:rPr lang="en-US" altLang="ja-JP" b="1" dirty="0"/>
            </a:br>
            <a:r>
              <a:rPr lang="ja-JP" altLang="en-US" b="1" dirty="0"/>
              <a:t>そして「</a:t>
            </a:r>
            <a:r>
              <a:rPr lang="en-US" altLang="ja-JP" b="1" dirty="0"/>
              <a:t>C = ‘e’</a:t>
            </a:r>
            <a:r>
              <a:rPr lang="ja-JP" altLang="en-US" b="1" dirty="0"/>
              <a:t>」で選択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383A0E86-55F0-432E-914F-C17C8AD9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509" y="2273263"/>
            <a:ext cx="665514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select * from </a:t>
            </a:r>
            <a:r>
              <a:rPr lang="en-US" altLang="ja-JP" sz="2400" b="1" dirty="0">
                <a:latin typeface="Arial" panose="020B0604020202020204" pitchFamily="34" charset="0"/>
              </a:rPr>
              <a:t>R, S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where</a:t>
            </a:r>
            <a:r>
              <a:rPr lang="en-US" altLang="ja-JP" sz="2400" b="1" dirty="0">
                <a:latin typeface="Arial" panose="020B0604020202020204" pitchFamily="34" charset="0"/>
              </a:rPr>
              <a:t> </a:t>
            </a:r>
            <a:r>
              <a:rPr lang="en-US" altLang="ja-JP" sz="2400" b="1" dirty="0" err="1">
                <a:latin typeface="Arial" panose="020B0604020202020204" pitchFamily="34" charset="0"/>
              </a:rPr>
              <a:t>R.B</a:t>
            </a:r>
            <a:r>
              <a:rPr lang="en-US" altLang="ja-JP" sz="2400" b="1" dirty="0">
                <a:latin typeface="Arial" panose="020B0604020202020204" pitchFamily="34" charset="0"/>
              </a:rPr>
              <a:t> = </a:t>
            </a:r>
            <a:r>
              <a:rPr lang="en-US" altLang="ja-JP" sz="2400" b="1" dirty="0" err="1">
                <a:latin typeface="Arial" panose="020B0604020202020204" pitchFamily="34" charset="0"/>
              </a:rPr>
              <a:t>S.B</a:t>
            </a:r>
            <a:r>
              <a:rPr lang="en-US" altLang="ja-JP" sz="2400" b="1" dirty="0">
                <a:latin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</a:rPr>
              <a:t>and</a:t>
            </a:r>
            <a:r>
              <a:rPr lang="en-US" altLang="ja-JP" sz="2400" b="1" dirty="0">
                <a:latin typeface="Arial" panose="020B0604020202020204" pitchFamily="34" charset="0"/>
              </a:rPr>
              <a:t> C = 'e'</a:t>
            </a:r>
            <a:r>
              <a:rPr lang="en-US" altLang="ja-JP" sz="2400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21508" name="Text Box 5">
            <a:extLst>
              <a:ext uri="{FF2B5EF4-FFF2-40B4-BE49-F238E27FC236}">
                <a16:creationId xmlns:a16="http://schemas.microsoft.com/office/drawing/2014/main" id="{DBFA05D5-8036-41B2-BA23-693210F6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826" y="1267767"/>
            <a:ext cx="271901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【SQL </a:t>
            </a:r>
            <a:r>
              <a:rPr lang="ja-JP" altLang="en-US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プログラム</a:t>
            </a:r>
            <a:r>
              <a:rPr lang="en-US" altLang="ja-JP" sz="2100" b="1" dirty="0">
                <a:solidFill>
                  <a:srgbClr val="006600"/>
                </a:solidFill>
                <a:latin typeface="メイリオ" panose="020B0604030504040204" pitchFamily="50" charset="-128"/>
              </a:rPr>
              <a:t>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D49592-77E7-4EA3-8514-541A8A1DFA81}"/>
              </a:ext>
            </a:extLst>
          </p:cNvPr>
          <p:cNvSpPr txBox="1"/>
          <p:nvPr/>
        </p:nvSpPr>
        <p:spPr>
          <a:xfrm>
            <a:off x="2315763" y="1742489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最後の行</a:t>
            </a:r>
            <a:r>
              <a:rPr kumimoji="1" lang="ja-JP" altLang="en-US" dirty="0"/>
              <a:t>のプログラムを</a:t>
            </a:r>
            <a:r>
              <a:rPr kumimoji="1" lang="ja-JP" altLang="en-US" b="1" dirty="0"/>
              <a:t>次のように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書き換える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9545E7-1045-419F-B85F-EBB414E39FA1}"/>
              </a:ext>
            </a:extLst>
          </p:cNvPr>
          <p:cNvSpPr txBox="1"/>
          <p:nvPr/>
        </p:nvSpPr>
        <p:spPr>
          <a:xfrm>
            <a:off x="3240787" y="316348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次ページに続く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576671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7215517-6288-4DEA-A14A-57F5B7085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55" y="1318816"/>
            <a:ext cx="3408992" cy="550873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D3A6B0-0A98-41B5-A4F2-5A1633B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4EF2C4B-9C87-4201-91D2-073F4A44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00" y="842809"/>
            <a:ext cx="5955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latin typeface="メイリオ" panose="020B0604030504040204" pitchFamily="50" charset="-128"/>
              </a:rPr>
              <a:t>実行し，結果を確認せよ（プログラムを消さないこと）</a:t>
            </a:r>
            <a:endParaRPr lang="en-US" altLang="ja-JP" sz="1800" b="1" dirty="0">
              <a:latin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CF9C288-0B47-4288-BFB3-E1A79DB34AA0}"/>
              </a:ext>
            </a:extLst>
          </p:cNvPr>
          <p:cNvSpPr/>
          <p:nvPr/>
        </p:nvSpPr>
        <p:spPr>
          <a:xfrm>
            <a:off x="877735" y="6246391"/>
            <a:ext cx="4431323" cy="581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D673304-A43E-4D1A-9AE7-876B15C0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174624"/>
            <a:ext cx="8620208" cy="561509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結合の例③　</a:t>
            </a:r>
            <a:r>
              <a:rPr lang="ja-JP" altLang="en-US" sz="3200" b="1" dirty="0">
                <a:latin typeface="Arial" panose="020B0604020202020204" pitchFamily="34" charset="0"/>
              </a:rPr>
              <a:t>結合条件は「</a:t>
            </a:r>
            <a:r>
              <a:rPr lang="en-US" altLang="ja-JP" sz="3200" b="1" dirty="0">
                <a:latin typeface="Arial" panose="020B0604020202020204" pitchFamily="34" charset="0"/>
              </a:rPr>
              <a:t>R.B = S.B</a:t>
            </a:r>
            <a:r>
              <a:rPr lang="ja-JP" altLang="en-US" sz="3200" b="1" dirty="0">
                <a:latin typeface="Arial" panose="020B0604020202020204" pitchFamily="34" charset="0"/>
              </a:rPr>
              <a:t>」、</a:t>
            </a:r>
            <a:br>
              <a:rPr lang="en-US" altLang="ja-JP" sz="3200" b="1" dirty="0">
                <a:latin typeface="Arial" panose="020B0604020202020204" pitchFamily="34" charset="0"/>
              </a:rPr>
            </a:br>
            <a:r>
              <a:rPr lang="ja-JP" altLang="en-US" sz="3200" b="1" dirty="0">
                <a:latin typeface="Arial" panose="020B0604020202020204" pitchFamily="34" charset="0"/>
              </a:rPr>
              <a:t>そして「</a:t>
            </a:r>
            <a:r>
              <a:rPr lang="en-US" altLang="ja-JP" b="1" dirty="0"/>
              <a:t>C = ‘e’</a:t>
            </a:r>
            <a:r>
              <a:rPr lang="ja-JP" altLang="en-US" sz="3200" b="1" dirty="0">
                <a:latin typeface="Arial" panose="020B0604020202020204" pitchFamily="34" charset="0"/>
              </a:rPr>
              <a:t>」で選択</a:t>
            </a:r>
            <a:endParaRPr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5CBEEF-3A35-4D6F-A5D8-E2D1732F3BA3}"/>
              </a:ext>
            </a:extLst>
          </p:cNvPr>
          <p:cNvSpPr txBox="1"/>
          <p:nvPr/>
        </p:nvSpPr>
        <p:spPr>
          <a:xfrm>
            <a:off x="5546243" y="635635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結合の結果</a:t>
            </a:r>
          </a:p>
        </p:txBody>
      </p:sp>
    </p:spTree>
    <p:extLst>
      <p:ext uri="{BB962C8B-B14F-4D97-AF65-F5344CB8AC3E}">
        <p14:creationId xmlns:p14="http://schemas.microsoft.com/office/powerpoint/2010/main" val="361944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48583" y="355227"/>
            <a:ext cx="8013443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による問い合わせ（クエリ）の例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231" y="1163068"/>
            <a:ext cx="9041769" cy="27432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①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 FROM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③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名前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商品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WHERE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単価 </a:t>
            </a:r>
            <a:r>
              <a:rPr lang="en-US" altLang="ja-JP" sz="2400" dirty="0">
                <a:latin typeface="+mn-ea"/>
                <a:ea typeface="+mn-ea"/>
              </a:rPr>
              <a:t>&gt; 80;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④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,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COUNT(*) 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成績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GROUP BY </a:t>
            </a:r>
            <a:r>
              <a:rPr lang="ja-JP" altLang="en-US" sz="2400" dirty="0">
                <a:latin typeface="+mn-ea"/>
                <a:ea typeface="+mn-ea"/>
              </a:rPr>
              <a:t>受講者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⑤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米国成人調査データ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ORDER BY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ja-JP" altLang="en-US" sz="2400" dirty="0">
                <a:latin typeface="+mn-ea"/>
                <a:ea typeface="+mn-ea"/>
              </a:rPr>
              <a:t>年齢</a:t>
            </a:r>
            <a:r>
              <a:rPr lang="en-US" altLang="ja-JP" sz="2400" dirty="0">
                <a:latin typeface="+mn-ea"/>
                <a:ea typeface="+mn-ea"/>
              </a:rPr>
              <a:t>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⑥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T,</a:t>
            </a:r>
            <a:r>
              <a:rPr lang="ja-JP" altLang="en-US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S;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sz="2400" dirty="0">
                <a:latin typeface="+mn-ea"/>
                <a:ea typeface="+mn-ea"/>
              </a:rPr>
              <a:t>⑦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SELECT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ja-JP" altLang="en-US" sz="2400" b="1" dirty="0">
                <a:solidFill>
                  <a:srgbClr val="C00000"/>
                </a:solidFill>
                <a:latin typeface="+mn-ea"/>
                <a:ea typeface="+mn-ea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FROM</a:t>
            </a:r>
            <a:r>
              <a:rPr lang="en-US" altLang="ja-JP" sz="2400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T,</a:t>
            </a:r>
            <a:r>
              <a:rPr lang="ja-JP" altLang="en-US" sz="2400" b="1" dirty="0">
                <a:latin typeface="+mn-ea"/>
                <a:ea typeface="+mn-ea"/>
              </a:rPr>
              <a:t> </a:t>
            </a:r>
            <a:r>
              <a:rPr lang="en-US" altLang="ja-JP" sz="2400" b="1" dirty="0">
                <a:latin typeface="+mn-ea"/>
                <a:ea typeface="+mn-ea"/>
              </a:rPr>
              <a:t>S </a:t>
            </a:r>
            <a:r>
              <a:rPr lang="en-US" altLang="ja-JP" sz="2400" b="1" dirty="0">
                <a:solidFill>
                  <a:srgbClr val="C00000"/>
                </a:solidFill>
                <a:latin typeface="+mn-ea"/>
                <a:ea typeface="+mn-ea"/>
              </a:rPr>
              <a:t>WHERE</a:t>
            </a:r>
            <a:r>
              <a:rPr lang="en-US" altLang="ja-JP" sz="2400" b="1" dirty="0">
                <a:latin typeface="+mn-ea"/>
                <a:ea typeface="+mn-ea"/>
              </a:rPr>
              <a:t> a = b;</a:t>
            </a:r>
            <a:endParaRPr lang="ja-JP" altLang="en-US" sz="2400" b="1" dirty="0">
              <a:latin typeface="+mn-ea"/>
              <a:ea typeface="+mn-ea"/>
            </a:endParaRPr>
          </a:p>
          <a:p>
            <a:pPr marL="0" indent="0">
              <a:buNone/>
            </a:pPr>
            <a:endParaRPr lang="ja-JP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870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8745" y="1302826"/>
            <a:ext cx="7378700" cy="3799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リレーショナルデータベース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テーブル定義</a:t>
            </a:r>
            <a:r>
              <a:rPr lang="ja-JP" altLang="en-US" dirty="0"/>
              <a:t>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b="1" dirty="0">
                <a:solidFill>
                  <a:srgbClr val="C00000"/>
                </a:solidFill>
              </a:rPr>
              <a:t>テーブル名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・各属性の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・各属性の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など</a:t>
            </a:r>
            <a:r>
              <a:rPr lang="ja-JP" altLang="en-US" dirty="0"/>
              <a:t>を定義すること．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主キー</a:t>
            </a:r>
            <a:r>
              <a:rPr lang="ja-JP" altLang="en-US" dirty="0"/>
              <a:t>の指定 </a:t>
            </a:r>
            <a:r>
              <a:rPr lang="en-US" altLang="ja-JP" dirty="0"/>
              <a:t>(primary key) </a:t>
            </a:r>
            <a:r>
              <a:rPr lang="ja-JP" altLang="en-US" dirty="0"/>
              <a:t>を行う場合がある．参照整合性制約などの</a:t>
            </a:r>
            <a:r>
              <a:rPr lang="ja-JP" altLang="en-US" b="1" dirty="0">
                <a:solidFill>
                  <a:srgbClr val="C00000"/>
                </a:solidFill>
              </a:rPr>
              <a:t>制約</a:t>
            </a:r>
            <a:r>
              <a:rPr lang="ja-JP" altLang="en-US" dirty="0"/>
              <a:t>の指定を行う場合がある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200" b="1">
                <a:solidFill>
                  <a:srgbClr val="FF0000"/>
                </a:solidFill>
              </a:rPr>
              <a:t>テーブル定義</a:t>
            </a:r>
            <a:endParaRPr lang="ja-JP" altLang="en-US" sz="320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72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773114-394D-4035-847A-B43DCE92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コマンドを用いたテーブル定義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FDB1EF-1A09-4E8B-8AA3-FF860C46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41067-DEC0-4212-98B0-333FAC32F46F}"/>
              </a:ext>
            </a:extLst>
          </p:cNvPr>
          <p:cNvSpPr txBox="1"/>
          <p:nvPr/>
        </p:nvSpPr>
        <p:spPr>
          <a:xfrm>
            <a:off x="5493087" y="125731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テーブル名：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D8FDDC-3575-492E-AB61-CE81E91C14B3}"/>
              </a:ext>
            </a:extLst>
          </p:cNvPr>
          <p:cNvSpPr txBox="1"/>
          <p:nvPr/>
        </p:nvSpPr>
        <p:spPr>
          <a:xfrm>
            <a:off x="5542849" y="2218173"/>
            <a:ext cx="31069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属性名とデータ型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ID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INTEGER</a:t>
            </a: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商品 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CHAR</a:t>
            </a: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単価 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INTEGER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A1C93D-35BF-44EC-8BAF-8FFC61E68C47}"/>
              </a:ext>
            </a:extLst>
          </p:cNvPr>
          <p:cNvSpPr txBox="1">
            <a:spLocks/>
          </p:cNvSpPr>
          <p:nvPr/>
        </p:nvSpPr>
        <p:spPr>
          <a:xfrm>
            <a:off x="0" y="901980"/>
            <a:ext cx="8709798" cy="4955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■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SQLite 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</a:rPr>
              <a:t>システムの場合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F501010-1275-44A6-A2B0-A5C4FB19B37F}"/>
              </a:ext>
            </a:extLst>
          </p:cNvPr>
          <p:cNvSpPr txBox="1">
            <a:spLocks/>
          </p:cNvSpPr>
          <p:nvPr/>
        </p:nvSpPr>
        <p:spPr>
          <a:xfrm>
            <a:off x="0" y="3029265"/>
            <a:ext cx="8709798" cy="4955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■ マイクロソフト </a:t>
            </a:r>
            <a:r>
              <a:rPr lang="en-US" altLang="ja-JP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Access </a:t>
            </a:r>
            <a:r>
              <a:rPr lang="ja-JP" altLang="en-US" sz="24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の場合</a:t>
            </a:r>
            <a:endParaRPr lang="en-US" altLang="ja-JP" sz="2400" dirty="0">
              <a:solidFill>
                <a:schemeClr val="accent6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53224D9-9034-4400-AAF6-29A6340DB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5" y="1341320"/>
            <a:ext cx="3526474" cy="139099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1905464-BB54-4529-9907-3F7B20801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9" y="3503139"/>
            <a:ext cx="2466598" cy="14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8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11B4F-9E8A-4A7F-BE1E-EF4B73C1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属性のデータ型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04D384-1F56-419E-BC98-917D3369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F9C79DC-A6CE-4734-96ED-81460D1D9A1F}"/>
              </a:ext>
            </a:extLst>
          </p:cNvPr>
          <p:cNvGraphicFramePr>
            <a:graphicFrameLocks noGrp="1"/>
          </p:cNvGraphicFramePr>
          <p:nvPr/>
        </p:nvGraphicFramePr>
        <p:xfrm>
          <a:off x="764565" y="951160"/>
          <a:ext cx="7937175" cy="388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9303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82389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Access</a:t>
                      </a:r>
                      <a:r>
                        <a:rPr kumimoji="1" lang="en-US" altLang="ja-JP" sz="2400" baseline="0" dirty="0"/>
                        <a:t> </a:t>
                      </a:r>
                      <a:r>
                        <a:rPr kumimoji="1" lang="ja-JP" altLang="en-US" sz="2400" baseline="0" dirty="0"/>
                        <a:t>の主なデータ型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 </a:t>
                      </a:r>
                      <a:r>
                        <a:rPr kumimoji="1" lang="ja-JP" altLang="en-US" sz="2400" dirty="0"/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NULL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空値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714666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CHAR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TEXT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INTEGER, REAL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整数や浮動小数点数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日付／時刻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DATETIME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Yes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／</a:t>
                      </a:r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No </a:t>
                      </a:r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BIT, BOOL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ブール値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93ABF5-6625-4029-88CE-7AEB79FFD9A2}"/>
              </a:ext>
            </a:extLst>
          </p:cNvPr>
          <p:cNvSpPr txBox="1"/>
          <p:nvPr/>
        </p:nvSpPr>
        <p:spPr>
          <a:xfrm>
            <a:off x="940661" y="5046977"/>
            <a:ext cx="7262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整数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INTEGER, 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浮動小数点数</a:t>
            </a:r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（小数付きの数）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8FD4C39-9E65-4742-B947-466BE3185DF0}"/>
              </a:ext>
            </a:extLst>
          </p:cNvPr>
          <p:cNvSpPr txBox="1"/>
          <p:nvPr/>
        </p:nvSpPr>
        <p:spPr>
          <a:xfrm>
            <a:off x="940661" y="572617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短いテキスト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半角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255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文字分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までが目安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それ以上になる可能性があるときは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長いテキスト</a:t>
            </a:r>
            <a:endParaRPr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770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45E2C-70AB-4B4D-93D5-87D9DF95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挿入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20E3F7-9B10-4701-9175-2B1E4B00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D9B204B-104D-4F55-B49A-5968DE2CBC8B}"/>
              </a:ext>
            </a:extLst>
          </p:cNvPr>
          <p:cNvGraphicFramePr>
            <a:graphicFrameLocks noGrp="1"/>
          </p:cNvGraphicFramePr>
          <p:nvPr/>
        </p:nvGraphicFramePr>
        <p:xfrm>
          <a:off x="5040975" y="1491462"/>
          <a:ext cx="3692929" cy="16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C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400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D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250</a:t>
                      </a:r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右矢印 10">
            <a:extLst>
              <a:ext uri="{FF2B5EF4-FFF2-40B4-BE49-F238E27FC236}">
                <a16:creationId xmlns:a16="http://schemas.microsoft.com/office/drawing/2014/main" id="{A53E9181-6448-42A6-9F47-79DB8102CD82}"/>
              </a:ext>
            </a:extLst>
          </p:cNvPr>
          <p:cNvSpPr/>
          <p:nvPr/>
        </p:nvSpPr>
        <p:spPr>
          <a:xfrm>
            <a:off x="4406775" y="1677545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468190-F200-4724-A54C-E845C6420435}"/>
              </a:ext>
            </a:extLst>
          </p:cNvPr>
          <p:cNvSpPr txBox="1"/>
          <p:nvPr/>
        </p:nvSpPr>
        <p:spPr>
          <a:xfrm>
            <a:off x="5490534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6523DA-B465-4048-BB47-9397BE5B0AEA}"/>
              </a:ext>
            </a:extLst>
          </p:cNvPr>
          <p:cNvSpPr txBox="1"/>
          <p:nvPr/>
        </p:nvSpPr>
        <p:spPr>
          <a:xfrm>
            <a:off x="1392360" y="773620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テーブル </a:t>
            </a:r>
            <a:r>
              <a:rPr kumimoji="1" lang="en-US" altLang="ja-JP" sz="2400" dirty="0"/>
              <a:t>T</a:t>
            </a:r>
            <a:endParaRPr kumimoji="1" lang="ja-JP" altLang="en-US" sz="2400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B5542A28-3DBA-4B70-95D7-44966F89DD69}"/>
              </a:ext>
            </a:extLst>
          </p:cNvPr>
          <p:cNvGraphicFramePr>
            <a:graphicFrameLocks noGrp="1"/>
          </p:cNvGraphicFramePr>
          <p:nvPr/>
        </p:nvGraphicFramePr>
        <p:xfrm>
          <a:off x="363587" y="1494431"/>
          <a:ext cx="3692929" cy="65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CABA0FE-3200-4878-B083-2D9E4352E511}"/>
              </a:ext>
            </a:extLst>
          </p:cNvPr>
          <p:cNvSpPr txBox="1"/>
          <p:nvPr/>
        </p:nvSpPr>
        <p:spPr>
          <a:xfrm>
            <a:off x="2013043" y="253381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空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B89C93-87DD-43AA-85CE-531C6B59B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37" y="3966811"/>
            <a:ext cx="5241800" cy="124055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4E9592-8A0A-4A7E-B707-7B353DB89FFE}"/>
              </a:ext>
            </a:extLst>
          </p:cNvPr>
          <p:cNvSpPr txBox="1"/>
          <p:nvPr/>
        </p:nvSpPr>
        <p:spPr>
          <a:xfrm>
            <a:off x="321845" y="3429000"/>
            <a:ext cx="671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〇 実行例（テーブル定義，３行の挿入，確認）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9E74AF1-5021-458F-A9AC-0CCC6B189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37" y="5376885"/>
            <a:ext cx="3987665" cy="13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7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1935</Words>
  <Application>Microsoft Office PowerPoint</Application>
  <PresentationFormat>画面に合わせる (4:3)</PresentationFormat>
  <Paragraphs>495</Paragraphs>
  <Slides>45</Slides>
  <Notes>29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3" baseType="lpstr">
      <vt:lpstr>ＭＳ Ｐゴシック</vt:lpstr>
      <vt:lpstr>メイリオ</vt:lpstr>
      <vt:lpstr>游ゴシック</vt:lpstr>
      <vt:lpstr>Arial</vt:lpstr>
      <vt:lpstr>Calibri</vt:lpstr>
      <vt:lpstr>Calibri Light</vt:lpstr>
      <vt:lpstr>Segoe UI</vt:lpstr>
      <vt:lpstr>Office テーマ</vt:lpstr>
      <vt:lpstr>de-13. SQL 総合演習，トランザクション </vt:lpstr>
      <vt:lpstr>アウトライン</vt:lpstr>
      <vt:lpstr>リレーショナルデータベースシステム</vt:lpstr>
      <vt:lpstr>SQL</vt:lpstr>
      <vt:lpstr>SQL による問い合わせ（クエリ）の例</vt:lpstr>
      <vt:lpstr>PowerPoint プレゼンテーション</vt:lpstr>
      <vt:lpstr>SQL コマンドを用いたテーブル定義</vt:lpstr>
      <vt:lpstr>属性のデータ型</vt:lpstr>
      <vt:lpstr>挿入</vt:lpstr>
      <vt:lpstr>トランザクション</vt:lpstr>
      <vt:lpstr>PowerPoint プレゼンテーション</vt:lpstr>
      <vt:lpstr>PowerPoint プレゼンテーション</vt:lpstr>
      <vt:lpstr>Paiza.IO の使い方</vt:lpstr>
      <vt:lpstr>PowerPoint プレゼンテーション</vt:lpstr>
      <vt:lpstr>PowerPoint プレゼンテーション</vt:lpstr>
      <vt:lpstr>PowerPoint プレゼンテーション</vt:lpstr>
      <vt:lpstr>13-1. 演習① SQL によるテーブル定義</vt:lpstr>
      <vt:lpstr>いまから作成するテーブル products</vt:lpstr>
      <vt:lpstr>SQL を用いたテーブル定義</vt:lpstr>
      <vt:lpstr>13-2. 演習② SQL によるレコード挿入，トランザクション，ロールバック，コミット</vt:lpstr>
      <vt:lpstr>SQL を用いた行の挿入</vt:lpstr>
      <vt:lpstr>SQL を用いた行の挿入</vt:lpstr>
      <vt:lpstr>トランザクションとロールバック</vt:lpstr>
      <vt:lpstr>トランザクションとロールバック</vt:lpstr>
      <vt:lpstr>トランザクションとコミット</vt:lpstr>
      <vt:lpstr>トランザクションとコミット</vt:lpstr>
      <vt:lpstr>13-3. 演習③ SQL による問い合わせ</vt:lpstr>
      <vt:lpstr>問い合わせ</vt:lpstr>
      <vt:lpstr>問い合わせ</vt:lpstr>
      <vt:lpstr>文字列のマッチング</vt:lpstr>
      <vt:lpstr>文字列のマッチング</vt:lpstr>
      <vt:lpstr>PowerPoint プレゼンテーション</vt:lpstr>
      <vt:lpstr>13-4. 演習④ SQL による結合</vt:lpstr>
      <vt:lpstr>結合のイメージ</vt:lpstr>
      <vt:lpstr>結合の例</vt:lpstr>
      <vt:lpstr>テーブル R</vt:lpstr>
      <vt:lpstr>テーブル R</vt:lpstr>
      <vt:lpstr>テーブル S</vt:lpstr>
      <vt:lpstr>テーブル S </vt:lpstr>
      <vt:lpstr>結合の例①　結合条件なしの結合</vt:lpstr>
      <vt:lpstr>結合の例①　結合条件なしの結合</vt:lpstr>
      <vt:lpstr>結合の例②　結合条件は「R.B = S.B」</vt:lpstr>
      <vt:lpstr>結合の例②　結合条件は「R.B = S.B」</vt:lpstr>
      <vt:lpstr>結合の例③　結合条件は「R.B = S.B」、 そして「C = ‘e’」で選択</vt:lpstr>
      <vt:lpstr>結合の例③　結合条件は「R.B = S.B」、 そして「C = ‘e’」で選択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372</cp:revision>
  <dcterms:created xsi:type="dcterms:W3CDTF">2019-11-02T00:06:04Z</dcterms:created>
  <dcterms:modified xsi:type="dcterms:W3CDTF">2023-01-06T03:02:04Z</dcterms:modified>
</cp:coreProperties>
</file>