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3" r:id="rId3"/>
    <p:sldMasterId id="2147483688" r:id="rId4"/>
  </p:sldMasterIdLst>
  <p:notesMasterIdLst>
    <p:notesMasterId r:id="rId40"/>
  </p:notesMasterIdLst>
  <p:sldIdLst>
    <p:sldId id="1037" r:id="rId5"/>
    <p:sldId id="1127" r:id="rId6"/>
    <p:sldId id="1218" r:id="rId7"/>
    <p:sldId id="1220" r:id="rId8"/>
    <p:sldId id="1221" r:id="rId9"/>
    <p:sldId id="1223" r:id="rId10"/>
    <p:sldId id="1222" r:id="rId11"/>
    <p:sldId id="1224" r:id="rId12"/>
    <p:sldId id="1225" r:id="rId13"/>
    <p:sldId id="1234" r:id="rId14"/>
    <p:sldId id="1219" r:id="rId15"/>
    <p:sldId id="1231" r:id="rId16"/>
    <p:sldId id="1233" r:id="rId17"/>
    <p:sldId id="1235" r:id="rId18"/>
    <p:sldId id="1082" r:id="rId19"/>
    <p:sldId id="1083" r:id="rId20"/>
    <p:sldId id="1084" r:id="rId21"/>
    <p:sldId id="1085" r:id="rId22"/>
    <p:sldId id="1228" r:id="rId23"/>
    <p:sldId id="1229" r:id="rId24"/>
    <p:sldId id="1088" r:id="rId25"/>
    <p:sldId id="1209" r:id="rId26"/>
    <p:sldId id="1107" r:id="rId27"/>
    <p:sldId id="1108" r:id="rId28"/>
    <p:sldId id="1110" r:id="rId29"/>
    <p:sldId id="1230" r:id="rId30"/>
    <p:sldId id="1101" r:id="rId31"/>
    <p:sldId id="1232" r:id="rId32"/>
    <p:sldId id="1112" r:id="rId33"/>
    <p:sldId id="1211" r:id="rId34"/>
    <p:sldId id="1212" r:id="rId35"/>
    <p:sldId id="1213" r:id="rId36"/>
    <p:sldId id="1214" r:id="rId37"/>
    <p:sldId id="1217" r:id="rId38"/>
    <p:sldId id="1226" r:id="rId39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3B9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606" autoAdjust="0"/>
    <p:restoredTop sz="94660"/>
  </p:normalViewPr>
  <p:slideViewPr>
    <p:cSldViewPr snapToGrid="0">
      <p:cViewPr varScale="1">
        <p:scale>
          <a:sx n="63" d="100"/>
          <a:sy n="63" d="100"/>
        </p:scale>
        <p:origin x="452" y="1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-20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64EF8-74FE-40A1-902E-125A64E3EB0E}" type="datetimeFigureOut">
              <a:rPr kumimoji="1" lang="ja-JP" altLang="en-US" smtClean="0"/>
              <a:t>2023/11/24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223C1-63D0-4CA4-8D67-2118CF2CB8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2311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39270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0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66222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0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98785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FBDB-3FE1-4E23-8A3E-D23037547262}" type="datetime1">
              <a:rPr kumimoji="1" lang="ja-JP" altLang="en-US" smtClean="0"/>
              <a:t>2023/11/24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0792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2023/11/24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7149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2023/11/24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3137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7190-F4F2-435C-9433-79F7AB9E97BF}" type="datetime1">
              <a:rPr kumimoji="1" lang="ja-JP" altLang="en-US" smtClean="0"/>
              <a:t>2023/11/24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77500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1FBDB-3FE1-4E23-8A3E-D23037547262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2023/11/24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61853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AA3E3D-4D1D-4163-AD90-B772FBC95A7D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2023/11/24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19173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AA3E3D-4D1D-4163-AD90-B772FBC95A7D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2023/11/24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50434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417190-F4F2-435C-9433-79F7AB9E97BF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2023/11/24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0441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2023/11/24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5038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2023/11/24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8172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7190-F4F2-435C-9433-79F7AB9E97BF}" type="datetime1">
              <a:rPr kumimoji="1" lang="ja-JP" altLang="en-US" smtClean="0"/>
              <a:t>2023/11/24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8162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1FBDB-3FE1-4E23-8A3E-D23037547262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2023/11/24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9450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AA3E3D-4D1D-4163-AD90-B772FBC95A7D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2023/11/24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9410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AA3E3D-4D1D-4163-AD90-B772FBC95A7D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2023/11/24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5322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417190-F4F2-435C-9433-79F7AB9E97BF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2023/11/24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2448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FBDB-3FE1-4E23-8A3E-D23037547262}" type="datetime1">
              <a:rPr kumimoji="1" lang="ja-JP" altLang="en-US" smtClean="0"/>
              <a:t>2023/11/24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1357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BE731-6ED8-4A42-8A57-3C41D7584935}" type="datetime1">
              <a:rPr kumimoji="1" lang="ja-JP" altLang="en-US" smtClean="0"/>
              <a:t>2023/11/24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badi" panose="020B0604020202020204" pitchFamily="34" charset="0"/>
                <a:ea typeface="メイリオ" panose="020B0604030504040204" pitchFamily="50" charset="-128"/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badi" panose="020B0604020202020204" pitchFamily="34" charset="0"/>
                <a:ea typeface="メイリオ" panose="020B0604030504040204" pitchFamily="50" charset="-128"/>
              </a:defRPr>
            </a:lvl1pPr>
          </a:lstStyle>
          <a:p>
            <a:fld id="{E205D82C-95A1-431E-8E38-AA614A14CDC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9842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7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FBE731-6ED8-4A42-8A57-3C41D7584935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2023/11/24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4126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BE731-6ED8-4A42-8A57-3C41D7584935}" type="datetime1">
              <a:rPr kumimoji="1" lang="ja-JP" altLang="en-US" smtClean="0"/>
              <a:t>2023/11/24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fld id="{E205D82C-95A1-431E-8E38-AA614A14CDC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68200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FBE731-6ED8-4A42-8A57-3C41D7584935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2023/11/24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badi" panose="020B0604020202020204" pitchFamily="34" charset="0"/>
                <a:ea typeface="メイリオ" panose="020B0604030504040204" pitchFamily="50" charset="-128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badi" panose="020B0604020202020204" pitchFamily="34" charset="0"/>
                <a:ea typeface="メイリオ" panose="020B0604030504040204" pitchFamily="50" charset="-128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7557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kkaneko.jp/de/de/index.html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450157" y="1122363"/>
            <a:ext cx="8243685" cy="1878587"/>
          </a:xfrm>
        </p:spPr>
        <p:txBody>
          <a:bodyPr>
            <a:noAutofit/>
          </a:bodyPr>
          <a:lstStyle/>
          <a:p>
            <a:r>
              <a:rPr lang="en-US" altLang="ja-JP" sz="4400" dirty="0">
                <a:latin typeface="メイリオ" panose="020B0604030504040204" pitchFamily="50" charset="-128"/>
              </a:rPr>
              <a:t>6. </a:t>
            </a:r>
            <a:r>
              <a:rPr lang="ja-JP" altLang="en-US" sz="4400" dirty="0">
                <a:latin typeface="メイリオ" panose="020B0604030504040204" pitchFamily="50" charset="-128"/>
              </a:rPr>
              <a:t>テーブルの結合</a:t>
            </a:r>
            <a:br>
              <a:rPr lang="en-US" altLang="ja-JP" sz="4400" dirty="0">
                <a:latin typeface="メイリオ" panose="020B0604030504040204" pitchFamily="50" charset="-128"/>
              </a:rPr>
            </a:br>
            <a:r>
              <a:rPr lang="en-US" altLang="ja-JP" dirty="0">
                <a:latin typeface="メイリオ" panose="020B0604030504040204" pitchFamily="50" charset="-128"/>
              </a:rPr>
              <a:t>JOIN</a:t>
            </a:r>
            <a:r>
              <a:rPr lang="ja-JP" altLang="en-US" dirty="0" err="1">
                <a:latin typeface="メイリオ" panose="020B0604030504040204" pitchFamily="50" charset="-128"/>
              </a:rPr>
              <a:t>、</a:t>
            </a:r>
            <a:r>
              <a:rPr lang="ja-JP" altLang="en-US" dirty="0">
                <a:latin typeface="メイリオ" panose="020B0604030504040204" pitchFamily="50" charset="-128"/>
              </a:rPr>
              <a:t>結合と </a:t>
            </a:r>
            <a:r>
              <a:rPr lang="en-US" altLang="ja-JP" dirty="0">
                <a:latin typeface="メイリオ" panose="020B0604030504040204" pitchFamily="50" charset="-128"/>
              </a:rPr>
              <a:t>SQL </a:t>
            </a:r>
            <a:r>
              <a:rPr lang="ja-JP" altLang="en-US" dirty="0">
                <a:latin typeface="メイリオ" panose="020B0604030504040204" pitchFamily="50" charset="-128"/>
              </a:rPr>
              <a:t>問い合わせ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875482" y="4869762"/>
            <a:ext cx="1415772" cy="46166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金子邦彦</a:t>
            </a:r>
          </a:p>
        </p:txBody>
      </p:sp>
      <p:pic>
        <p:nvPicPr>
          <p:cNvPr id="7" name="Picture 2" descr="https://mirrors.creativecommons.org/presskit/buttons/88x31/png/by-nc-sa.e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5105" y="5928126"/>
            <a:ext cx="1433790" cy="50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図 4" descr="メガネをかけた男性&#10;&#10;自動的に生成された説明">
            <a:extLst>
              <a:ext uri="{FF2B5EF4-FFF2-40B4-BE49-F238E27FC236}">
                <a16:creationId xmlns:a16="http://schemas.microsoft.com/office/drawing/2014/main" id="{1C3B59FE-4A47-434A-A600-E43D38ADCC7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428" y="4610382"/>
            <a:ext cx="710957" cy="937036"/>
          </a:xfrm>
          <a:prstGeom prst="rect">
            <a:avLst/>
          </a:prstGeom>
        </p:spPr>
      </p:pic>
      <p:sp>
        <p:nvSpPr>
          <p:cNvPr id="8" name="字幕 7">
            <a:extLst>
              <a:ext uri="{FF2B5EF4-FFF2-40B4-BE49-F238E27FC236}">
                <a16:creationId xmlns:a16="http://schemas.microsoft.com/office/drawing/2014/main" id="{E246CD48-9EDC-44F7-8CDD-2B1DAA1CE2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0157" y="3301658"/>
            <a:ext cx="8266421" cy="1506085"/>
          </a:xfrm>
        </p:spPr>
        <p:txBody>
          <a:bodyPr>
            <a:normAutofit/>
          </a:bodyPr>
          <a:lstStyle/>
          <a:p>
            <a:r>
              <a:rPr lang="ja-JP" altLang="en-US" dirty="0"/>
              <a:t>（データベース演習）</a:t>
            </a:r>
          </a:p>
          <a:p>
            <a:r>
              <a:rPr lang="en-US" altLang="ja-JP" dirty="0"/>
              <a:t>URL: </a:t>
            </a:r>
            <a:r>
              <a:rPr lang="en-US" altLang="ja-JP" dirty="0">
                <a:hlinkClick r:id="rId5"/>
              </a:rPr>
              <a:t>https://www.kkaneko.</a:t>
            </a:r>
            <a:r>
              <a:rPr lang="en-US" altLang="ja-JP">
                <a:hlinkClick r:id="rId5"/>
              </a:rPr>
              <a:t>jp/de/</a:t>
            </a:r>
            <a:r>
              <a:rPr lang="en-US" altLang="ja-JP" dirty="0">
                <a:hlinkClick r:id="rId5"/>
              </a:rPr>
              <a:t>de/index</a:t>
            </a:r>
            <a:r>
              <a:rPr lang="en-US" altLang="ja-JP">
                <a:hlinkClick r:id="rId5"/>
              </a:rPr>
              <a:t>.html</a:t>
            </a:r>
            <a:endParaRPr lang="en-US" altLang="ja-JP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868929E4-37F7-4D9E-B3EC-061FFD4DAC97}"/>
              </a:ext>
            </a:extLst>
          </p:cNvPr>
          <p:cNvSpPr txBox="1"/>
          <p:nvPr/>
        </p:nvSpPr>
        <p:spPr>
          <a:xfrm>
            <a:off x="1969364" y="6538913"/>
            <a:ext cx="5205271" cy="30008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1350" dirty="0">
                <a:latin typeface="Arial" panose="020B0604020202020204" pitchFamily="34" charset="0"/>
                <a:ea typeface="メイリオ" panose="020B0604030504040204" pitchFamily="50" charset="-128"/>
              </a:rPr>
              <a:t>謝辞：この資料では「いらすとや」のイラストを使用しています</a:t>
            </a:r>
          </a:p>
        </p:txBody>
      </p:sp>
    </p:spTree>
    <p:extLst>
      <p:ext uri="{BB962C8B-B14F-4D97-AF65-F5344CB8AC3E}">
        <p14:creationId xmlns:p14="http://schemas.microsoft.com/office/powerpoint/2010/main" val="6709522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結合を行う </a:t>
            </a:r>
            <a:r>
              <a:rPr kumimoji="1" lang="en-US" altLang="ja-JP" dirty="0"/>
              <a:t>SQL </a:t>
            </a:r>
            <a:r>
              <a:rPr kumimoji="1" lang="ja-JP" altLang="en-US" dirty="0"/>
              <a:t>の例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2400299"/>
            <a:ext cx="8620626" cy="37791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sz="2400" b="1" dirty="0">
                <a:solidFill>
                  <a:srgbClr val="C00000"/>
                </a:solidFill>
              </a:rPr>
              <a:t>SELECT</a:t>
            </a:r>
            <a:r>
              <a:rPr lang="en-US" altLang="ja-JP" sz="2400" dirty="0"/>
              <a:t> </a:t>
            </a:r>
            <a:r>
              <a:rPr lang="ja-JP" altLang="en-US" sz="2400" dirty="0"/>
              <a:t>顧客</a:t>
            </a:r>
            <a:r>
              <a:rPr lang="en-US" altLang="ja-JP" sz="2400" dirty="0"/>
              <a:t>.</a:t>
            </a:r>
            <a:r>
              <a:rPr lang="ja-JP" altLang="en-US" sz="2400" dirty="0"/>
              <a:t>名前</a:t>
            </a:r>
            <a:r>
              <a:rPr lang="en-US" altLang="ja-JP" sz="2400" dirty="0"/>
              <a:t>, </a:t>
            </a:r>
            <a:r>
              <a:rPr lang="ja-JP" altLang="en-US" sz="2400" dirty="0"/>
              <a:t>注文</a:t>
            </a:r>
            <a:r>
              <a:rPr lang="en-US" altLang="ja-JP" sz="2400" dirty="0"/>
              <a:t>.</a:t>
            </a:r>
            <a:r>
              <a:rPr lang="ja-JP" altLang="en-US" sz="2400" dirty="0"/>
              <a:t>注文日</a:t>
            </a:r>
          </a:p>
          <a:p>
            <a:pPr marL="0" indent="0">
              <a:buNone/>
            </a:pPr>
            <a:r>
              <a:rPr lang="en-US" altLang="ja-JP" sz="2400" b="1" dirty="0">
                <a:solidFill>
                  <a:srgbClr val="C00000"/>
                </a:solidFill>
              </a:rPr>
              <a:t>FROM</a:t>
            </a:r>
            <a:r>
              <a:rPr lang="en-US" altLang="ja-JP" sz="2400" dirty="0"/>
              <a:t> </a:t>
            </a:r>
            <a:r>
              <a:rPr lang="ja-JP" altLang="en-US" sz="2400" dirty="0"/>
              <a:t>顧客</a:t>
            </a:r>
          </a:p>
          <a:p>
            <a:pPr marL="0" indent="0">
              <a:buNone/>
            </a:pPr>
            <a:r>
              <a:rPr lang="en-US" altLang="ja-JP" sz="2400" b="1" dirty="0">
                <a:solidFill>
                  <a:srgbClr val="C00000"/>
                </a:solidFill>
              </a:rPr>
              <a:t>JOIN</a:t>
            </a:r>
            <a:r>
              <a:rPr lang="en-US" altLang="ja-JP" sz="2400" dirty="0"/>
              <a:t> </a:t>
            </a:r>
            <a:r>
              <a:rPr lang="ja-JP" altLang="en-US" sz="2400" dirty="0"/>
              <a:t>注文</a:t>
            </a:r>
          </a:p>
          <a:p>
            <a:pPr marL="0" indent="0">
              <a:buNone/>
            </a:pPr>
            <a:r>
              <a:rPr lang="en-US" altLang="ja-JP" sz="2400" b="1" dirty="0">
                <a:solidFill>
                  <a:srgbClr val="C00000"/>
                </a:solidFill>
              </a:rPr>
              <a:t>ON</a:t>
            </a:r>
            <a:r>
              <a:rPr lang="en-US" altLang="ja-JP" sz="2400" dirty="0"/>
              <a:t> </a:t>
            </a:r>
            <a:r>
              <a:rPr lang="ja-JP" altLang="en-US" sz="2400" dirty="0"/>
              <a:t>顧客</a:t>
            </a:r>
            <a:r>
              <a:rPr lang="en-US" altLang="ja-JP" sz="2400" dirty="0"/>
              <a:t>.ID = </a:t>
            </a:r>
            <a:r>
              <a:rPr lang="ja-JP" altLang="en-US" sz="2400" dirty="0"/>
              <a:t>注文</a:t>
            </a:r>
            <a:r>
              <a:rPr lang="en-US" altLang="ja-JP" sz="2400" dirty="0"/>
              <a:t>.</a:t>
            </a:r>
            <a:r>
              <a:rPr lang="ja-JP" altLang="en-US" sz="2400" dirty="0"/>
              <a:t>顧客</a:t>
            </a:r>
            <a:r>
              <a:rPr lang="en-US" altLang="ja-JP" sz="2400" dirty="0"/>
              <a:t>ID</a:t>
            </a:r>
          </a:p>
          <a:p>
            <a:pPr marL="0" indent="0">
              <a:buNone/>
            </a:pPr>
            <a:r>
              <a:rPr lang="en-US" altLang="ja-JP" sz="2400" b="1" dirty="0">
                <a:solidFill>
                  <a:srgbClr val="C00000"/>
                </a:solidFill>
              </a:rPr>
              <a:t>WHERE</a:t>
            </a:r>
            <a:r>
              <a:rPr lang="en-US" altLang="ja-JP" sz="2400" dirty="0"/>
              <a:t> </a:t>
            </a:r>
            <a:r>
              <a:rPr lang="ja-JP" altLang="en-US" sz="2400" dirty="0"/>
              <a:t>顧客</a:t>
            </a:r>
            <a:r>
              <a:rPr lang="en-US" altLang="ja-JP" sz="2400" dirty="0"/>
              <a:t>.</a:t>
            </a:r>
            <a:r>
              <a:rPr lang="ja-JP" altLang="en-US" sz="2400" dirty="0"/>
              <a:t>名前 </a:t>
            </a:r>
            <a:r>
              <a:rPr lang="en-US" altLang="ja-JP" sz="2400" dirty="0"/>
              <a:t>= '</a:t>
            </a:r>
            <a:r>
              <a:rPr lang="ja-JP" altLang="en-US" sz="2400" dirty="0"/>
              <a:t>山田</a:t>
            </a:r>
            <a:r>
              <a:rPr lang="en-US" altLang="ja-JP" sz="2400" dirty="0"/>
              <a:t>' </a:t>
            </a:r>
            <a:r>
              <a:rPr lang="en-US" altLang="ja-JP" sz="2400" b="1" dirty="0">
                <a:solidFill>
                  <a:srgbClr val="C00000"/>
                </a:solidFill>
              </a:rPr>
              <a:t>AND</a:t>
            </a:r>
            <a:r>
              <a:rPr lang="en-US" altLang="ja-JP" sz="2400" dirty="0"/>
              <a:t> </a:t>
            </a:r>
            <a:r>
              <a:rPr lang="ja-JP" altLang="en-US" sz="2400" dirty="0"/>
              <a:t>注文</a:t>
            </a:r>
            <a:r>
              <a:rPr lang="en-US" altLang="ja-JP" sz="2400" dirty="0"/>
              <a:t>.</a:t>
            </a:r>
            <a:r>
              <a:rPr lang="ja-JP" altLang="en-US" sz="2400" dirty="0"/>
              <a:t>注文日 </a:t>
            </a:r>
            <a:r>
              <a:rPr lang="en-US" altLang="ja-JP" sz="2400" dirty="0"/>
              <a:t>= '2023-11-03';</a:t>
            </a:r>
            <a:endParaRPr kumimoji="1" lang="ja-JP" altLang="en-US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10</a:t>
            </a:fld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44500" y="1054100"/>
            <a:ext cx="80708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Access </a:t>
            </a:r>
            <a:r>
              <a:rPr kumimoji="1" lang="ja-JP" altLang="en-US" sz="2400" dirty="0"/>
              <a:t>固有の機能制限を気にしすぎるよりは、</a:t>
            </a:r>
            <a:endParaRPr kumimoji="1" lang="en-US" altLang="ja-JP" sz="2400" dirty="0"/>
          </a:p>
          <a:p>
            <a:r>
              <a:rPr kumimoji="1" lang="ja-JP" altLang="en-US" sz="2400" dirty="0"/>
              <a:t>次に示すような世界標準の書き方をマスターしましょう</a:t>
            </a:r>
          </a:p>
        </p:txBody>
      </p:sp>
    </p:spTree>
    <p:extLst>
      <p:ext uri="{BB962C8B-B14F-4D97-AF65-F5344CB8AC3E}">
        <p14:creationId xmlns:p14="http://schemas.microsoft.com/office/powerpoint/2010/main" val="14055442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4A6836E-C603-43CB-9DA7-89D8E3FA38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6007DD-F9BF-4F0F-B8C6-C514B28419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65443" y="1321056"/>
            <a:ext cx="8013114" cy="1991979"/>
          </a:xfrm>
        </p:spPr>
        <p:txBody>
          <a:bodyPr anchor="b">
            <a:normAutofit/>
          </a:bodyPr>
          <a:lstStyle/>
          <a:p>
            <a:r>
              <a:rPr lang="en-US" altLang="ja-JP" sz="4500" dirty="0">
                <a:solidFill>
                  <a:schemeClr val="tx2"/>
                </a:solidFill>
                <a:latin typeface="メイリオ" panose="020B0604030504040204" pitchFamily="50" charset="-128"/>
              </a:rPr>
              <a:t>6-2. </a:t>
            </a:r>
            <a:r>
              <a:rPr lang="ja-JP" altLang="en-US" sz="4500" dirty="0">
                <a:solidFill>
                  <a:schemeClr val="tx2"/>
                </a:solidFill>
                <a:latin typeface="メイリオ" panose="020B0604030504040204" pitchFamily="50" charset="-128"/>
              </a:rPr>
              <a:t>演習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A0FAFCA-5C96-453B-83B7-A9AEF7F18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900351" y="0"/>
            <a:ext cx="3243649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A0F84AE-A24D-4353-B1BA-BD80DAA385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F093259-3E74-43A1-944B-B106C8105E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AA28A35-1E54-4054-BB95-42FAFA13A9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BA3A17F-F3BD-4B94-9CC8-006700210F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D0398DD-AD75-4E2B-A3C6-35073082A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-799165" y="4001437"/>
            <a:ext cx="3655725" cy="2057400"/>
            <a:chOff x="-305" y="-1"/>
            <a:chExt cx="3832880" cy="2876136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3E4F247-A844-4CD1-A37E-B7EA0DA2DB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2387B1B-D4D3-493F-8D7A-C7A89DBD4A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3404477-1F13-4859-84DA-12A303ACA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B8C62FD-B708-4F00-80BB-1250C60119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90398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Access</a:t>
            </a:r>
            <a:r>
              <a:rPr lang="ja-JP" altLang="en-US" dirty="0"/>
              <a:t> 利用時の注意点①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en-US" altLang="ja-JP" dirty="0"/>
              <a:t>SQL </a:t>
            </a:r>
            <a:r>
              <a:rPr kumimoji="1" lang="ja-JP" altLang="en-US" dirty="0"/>
              <a:t>の世界標準</a:t>
            </a:r>
            <a:r>
              <a:rPr lang="ja-JP" altLang="en-US" dirty="0"/>
              <a:t>： </a:t>
            </a:r>
            <a:r>
              <a:rPr lang="en-US" altLang="ja-JP" dirty="0"/>
              <a:t>JOIN </a:t>
            </a:r>
            <a:r>
              <a:rPr lang="ja-JP" altLang="en-US" dirty="0"/>
              <a:t>が使える</a:t>
            </a: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lang="en-US" altLang="ja-JP" dirty="0"/>
              <a:t>Access </a:t>
            </a:r>
            <a:r>
              <a:rPr lang="ja-JP" altLang="en-US" dirty="0"/>
              <a:t>だけ： </a:t>
            </a:r>
            <a:r>
              <a:rPr lang="en-US" altLang="ja-JP" b="1" dirty="0"/>
              <a:t>JOIN </a:t>
            </a:r>
            <a:r>
              <a:rPr lang="ja-JP" altLang="en-US" b="1" dirty="0"/>
              <a:t>が使えない。代わりに </a:t>
            </a:r>
            <a:r>
              <a:rPr lang="en-US" altLang="ja-JP" b="1" dirty="0"/>
              <a:t>INNER JOIN </a:t>
            </a:r>
            <a:r>
              <a:rPr lang="ja-JP" altLang="en-US" b="1" dirty="0"/>
              <a:t>を使う</a:t>
            </a:r>
            <a:endParaRPr kumimoji="1" lang="en-US" altLang="ja-JP" b="1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6A3EB56A-6D91-4269-8C66-E6074AAD31CF}"/>
              </a:ext>
            </a:extLst>
          </p:cNvPr>
          <p:cNvSpPr txBox="1">
            <a:spLocks/>
          </p:cNvSpPr>
          <p:nvPr/>
        </p:nvSpPr>
        <p:spPr>
          <a:xfrm>
            <a:off x="1476283" y="1765704"/>
            <a:ext cx="3593856" cy="155161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7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SELECT</a:t>
            </a:r>
            <a:r>
              <a:rPr kumimoji="1" lang="en-US" altLang="ja-JP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</a:t>
            </a:r>
            <a:r>
              <a:rPr kumimoji="1" lang="en-US" altLang="ja-JP" sz="27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* FROM </a:t>
            </a:r>
            <a:r>
              <a:rPr kumimoji="1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商品</a:t>
            </a:r>
            <a:endParaRPr kumimoji="1" lang="en-US" altLang="ja-JP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7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JOIN </a:t>
            </a:r>
            <a:r>
              <a:rPr kumimoji="1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購入</a:t>
            </a:r>
            <a:endParaRPr kumimoji="1" lang="en-US" altLang="ja-JP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7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ON</a:t>
            </a:r>
            <a:r>
              <a:rPr kumimoji="1" lang="en-US" altLang="ja-JP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</a:t>
            </a:r>
            <a:r>
              <a:rPr kumimoji="1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商品</a:t>
            </a:r>
            <a:r>
              <a:rPr kumimoji="1" lang="en-US" altLang="ja-JP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.ID = </a:t>
            </a:r>
            <a:r>
              <a:rPr kumimoji="1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購入</a:t>
            </a:r>
            <a:r>
              <a:rPr kumimoji="1" lang="en-US" altLang="ja-JP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.</a:t>
            </a:r>
            <a:r>
              <a:rPr kumimoji="1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商品番号</a:t>
            </a:r>
            <a:r>
              <a:rPr kumimoji="1" lang="en-US" altLang="ja-JP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ja-JP" alt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consolata" panose="020B0609030003000000" pitchFamily="49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ja-JP" alt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consolata" panose="020B0609030003000000" pitchFamily="49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6A3EB56A-6D91-4269-8C66-E6074AAD31CF}"/>
              </a:ext>
            </a:extLst>
          </p:cNvPr>
          <p:cNvSpPr txBox="1">
            <a:spLocks/>
          </p:cNvSpPr>
          <p:nvPr/>
        </p:nvSpPr>
        <p:spPr>
          <a:xfrm>
            <a:off x="1361983" y="5169863"/>
            <a:ext cx="3593856" cy="155161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7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SELECT</a:t>
            </a:r>
            <a:r>
              <a:rPr kumimoji="1" lang="en-US" altLang="ja-JP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</a:t>
            </a:r>
            <a:r>
              <a:rPr kumimoji="1" lang="en-US" altLang="ja-JP" sz="27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* FROM </a:t>
            </a:r>
            <a:r>
              <a:rPr kumimoji="1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商品</a:t>
            </a:r>
            <a:endParaRPr kumimoji="1" lang="en-US" altLang="ja-JP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7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INNER JOIN </a:t>
            </a:r>
            <a:r>
              <a:rPr kumimoji="1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購入</a:t>
            </a:r>
            <a:endParaRPr kumimoji="1" lang="en-US" altLang="ja-JP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7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ON</a:t>
            </a:r>
            <a:r>
              <a:rPr kumimoji="1" lang="en-US" altLang="ja-JP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</a:t>
            </a:r>
            <a:r>
              <a:rPr kumimoji="1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商品</a:t>
            </a:r>
            <a:r>
              <a:rPr kumimoji="1" lang="en-US" altLang="ja-JP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.ID = </a:t>
            </a:r>
            <a:r>
              <a:rPr kumimoji="1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購入</a:t>
            </a:r>
            <a:r>
              <a:rPr kumimoji="1" lang="en-US" altLang="ja-JP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.</a:t>
            </a:r>
            <a:r>
              <a:rPr kumimoji="1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商品番号</a:t>
            </a:r>
            <a:r>
              <a:rPr kumimoji="1" lang="en-US" altLang="ja-JP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ja-JP" alt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consolata" panose="020B0609030003000000" pitchFamily="49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ja-JP" alt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consolata" panose="020B0609030003000000" pitchFamily="49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06760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Access</a:t>
            </a:r>
            <a:r>
              <a:rPr lang="ja-JP" altLang="en-US" dirty="0"/>
              <a:t> 利用時の注意点②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en-US" altLang="ja-JP" dirty="0"/>
              <a:t>SQL </a:t>
            </a:r>
            <a:r>
              <a:rPr kumimoji="1" lang="ja-JP" altLang="en-US" dirty="0"/>
              <a:t>の世界標準</a:t>
            </a:r>
            <a:r>
              <a:rPr lang="ja-JP" altLang="en-US" dirty="0"/>
              <a:t>： </a:t>
            </a:r>
            <a:r>
              <a:rPr lang="en-US" altLang="ja-JP" dirty="0"/>
              <a:t>ON </a:t>
            </a:r>
            <a:r>
              <a:rPr lang="ja-JP" altLang="en-US" dirty="0"/>
              <a:t>のあとで </a:t>
            </a:r>
            <a:r>
              <a:rPr lang="en-US" altLang="ja-JP" dirty="0"/>
              <a:t>AND, OR </a:t>
            </a:r>
            <a:r>
              <a:rPr lang="ja-JP" altLang="en-US" dirty="0"/>
              <a:t>が使える</a:t>
            </a: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lang="en-US" altLang="ja-JP" dirty="0"/>
              <a:t>Access </a:t>
            </a:r>
            <a:r>
              <a:rPr lang="ja-JP" altLang="en-US" dirty="0"/>
              <a:t>だけ： </a:t>
            </a:r>
            <a:r>
              <a:rPr lang="en-US" altLang="ja-JP" b="1" dirty="0"/>
              <a:t>ON </a:t>
            </a:r>
            <a:r>
              <a:rPr lang="ja-JP" altLang="en-US" b="1" dirty="0"/>
              <a:t>のあとで </a:t>
            </a:r>
            <a:r>
              <a:rPr lang="en-US" altLang="ja-JP" b="1" dirty="0"/>
              <a:t>AND, OR </a:t>
            </a:r>
            <a:r>
              <a:rPr lang="ja-JP" altLang="en-US" b="1" dirty="0"/>
              <a:t>が使えない。</a:t>
            </a:r>
            <a:r>
              <a:rPr lang="en-US" altLang="ja-JP" b="1" dirty="0"/>
              <a:t>AND </a:t>
            </a:r>
            <a:r>
              <a:rPr lang="ja-JP" altLang="en-US" b="1" dirty="0"/>
              <a:t>の代替で </a:t>
            </a:r>
            <a:r>
              <a:rPr lang="en-US" altLang="ja-JP" b="1" dirty="0"/>
              <a:t>WHERE </a:t>
            </a:r>
            <a:r>
              <a:rPr lang="ja-JP" altLang="en-US" b="1" dirty="0"/>
              <a:t>を使う</a:t>
            </a:r>
            <a:endParaRPr kumimoji="1" lang="en-US" altLang="ja-JP" b="1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6A3EB56A-6D91-4269-8C66-E6074AAD31CF}"/>
              </a:ext>
            </a:extLst>
          </p:cNvPr>
          <p:cNvSpPr txBox="1">
            <a:spLocks/>
          </p:cNvSpPr>
          <p:nvPr/>
        </p:nvSpPr>
        <p:spPr>
          <a:xfrm>
            <a:off x="1476282" y="1765704"/>
            <a:ext cx="7051767" cy="155161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7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SELECT</a:t>
            </a:r>
            <a:r>
              <a:rPr kumimoji="1" lang="en-US" altLang="ja-JP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</a:t>
            </a:r>
            <a:r>
              <a:rPr kumimoji="1" lang="en-US" altLang="ja-JP" sz="27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* FROM </a:t>
            </a:r>
            <a:r>
              <a:rPr kumimoji="1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商品</a:t>
            </a:r>
            <a:endParaRPr kumimoji="1" lang="en-US" altLang="ja-JP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7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JOIN </a:t>
            </a:r>
            <a:r>
              <a:rPr kumimoji="1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購入</a:t>
            </a:r>
            <a:endParaRPr kumimoji="1" lang="en-US" altLang="ja-JP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lvl="0" indent="0">
              <a:lnSpc>
                <a:spcPct val="140000"/>
              </a:lnSpc>
              <a:buNone/>
              <a:defRPr/>
            </a:pPr>
            <a:r>
              <a:rPr kumimoji="1" lang="en-US" altLang="ja-JP" sz="27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ON</a:t>
            </a:r>
            <a:r>
              <a:rPr kumimoji="1" lang="en-US" altLang="ja-JP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</a:t>
            </a:r>
            <a:r>
              <a:rPr kumimoji="1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商品</a:t>
            </a:r>
            <a:r>
              <a:rPr kumimoji="1" lang="en-US" altLang="ja-JP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.ID = </a:t>
            </a:r>
            <a:r>
              <a:rPr kumimoji="1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購入</a:t>
            </a:r>
            <a:r>
              <a:rPr kumimoji="1" lang="en-US" altLang="ja-JP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.</a:t>
            </a:r>
            <a:r>
              <a:rPr kumimoji="1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商品番号</a:t>
            </a:r>
            <a:r>
              <a:rPr lang="ja-JP" altLang="en-US" sz="2700" noProof="0" dirty="0">
                <a:solidFill>
                  <a:prstClr val="black"/>
                </a:solidFill>
                <a:latin typeface="Segoe UI" panose="020B0502040204020203" pitchFamily="34" charset="0"/>
              </a:rPr>
              <a:t> </a:t>
            </a:r>
            <a:r>
              <a:rPr lang="en-US" altLang="ja-JP" sz="2700" b="1" noProof="0" dirty="0">
                <a:solidFill>
                  <a:srgbClr val="C00000"/>
                </a:solidFill>
                <a:latin typeface="Segoe UI" panose="020B0502040204020203" pitchFamily="34" charset="0"/>
              </a:rPr>
              <a:t>AND</a:t>
            </a:r>
            <a:r>
              <a:rPr lang="en-US" altLang="ja-JP" sz="2700" dirty="0">
                <a:solidFill>
                  <a:prstClr val="black"/>
                </a:solidFill>
                <a:latin typeface="Segoe UI" panose="020B0502040204020203" pitchFamily="34" charset="0"/>
              </a:rPr>
              <a:t> </a:t>
            </a:r>
            <a:r>
              <a:rPr lang="ja-JP" altLang="en-US" sz="2700" dirty="0">
                <a:solidFill>
                  <a:prstClr val="black"/>
                </a:solidFill>
                <a:latin typeface="Segoe UI" panose="020B0502040204020203" pitchFamily="34" charset="0"/>
              </a:rPr>
              <a:t>購入</a:t>
            </a:r>
            <a:r>
              <a:rPr lang="en-US" altLang="ja-JP" sz="2700" dirty="0">
                <a:solidFill>
                  <a:prstClr val="black"/>
                </a:solidFill>
                <a:latin typeface="Segoe UI" panose="020B0502040204020203" pitchFamily="34" charset="0"/>
              </a:rPr>
              <a:t>.</a:t>
            </a:r>
            <a:r>
              <a:rPr lang="ja-JP" altLang="en-US" sz="2700" dirty="0">
                <a:solidFill>
                  <a:prstClr val="black"/>
                </a:solidFill>
                <a:latin typeface="Segoe UI" panose="020B0502040204020203" pitchFamily="34" charset="0"/>
              </a:rPr>
              <a:t>購入者 </a:t>
            </a:r>
            <a:r>
              <a:rPr lang="en-US" altLang="ja-JP" sz="2700" dirty="0">
                <a:solidFill>
                  <a:prstClr val="black"/>
                </a:solidFill>
                <a:latin typeface="Segoe UI" panose="020B0502040204020203" pitchFamily="34" charset="0"/>
              </a:rPr>
              <a:t>= 'X';</a:t>
            </a:r>
            <a:endParaRPr kumimoji="1" lang="en-US" altLang="ja-JP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ja-JP" alt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consolata" panose="020B0609030003000000" pitchFamily="49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ja-JP" alt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consolata" panose="020B0609030003000000" pitchFamily="49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6A3EB56A-6D91-4269-8C66-E6074AAD31CF}"/>
              </a:ext>
            </a:extLst>
          </p:cNvPr>
          <p:cNvSpPr txBox="1">
            <a:spLocks/>
          </p:cNvSpPr>
          <p:nvPr/>
        </p:nvSpPr>
        <p:spPr>
          <a:xfrm>
            <a:off x="1361983" y="5169863"/>
            <a:ext cx="7166066" cy="155161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7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SELECT</a:t>
            </a:r>
            <a:r>
              <a:rPr kumimoji="1" lang="en-US" altLang="ja-JP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</a:t>
            </a:r>
            <a:r>
              <a:rPr kumimoji="1" lang="en-US" altLang="ja-JP" sz="27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* FROM </a:t>
            </a:r>
            <a:r>
              <a:rPr kumimoji="1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商品</a:t>
            </a:r>
            <a:endParaRPr kumimoji="1" lang="en-US" altLang="ja-JP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7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INNER JOIN </a:t>
            </a:r>
            <a:r>
              <a:rPr kumimoji="1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購入</a:t>
            </a:r>
            <a:endParaRPr kumimoji="1" lang="en-US" altLang="ja-JP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lvl="0" indent="0">
              <a:lnSpc>
                <a:spcPct val="140000"/>
              </a:lnSpc>
              <a:buNone/>
              <a:defRPr/>
            </a:pPr>
            <a:r>
              <a:rPr kumimoji="1" lang="en-US" altLang="ja-JP" sz="27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ON</a:t>
            </a:r>
            <a:r>
              <a:rPr kumimoji="1" lang="en-US" altLang="ja-JP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</a:t>
            </a:r>
            <a:r>
              <a:rPr kumimoji="1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商品</a:t>
            </a:r>
            <a:r>
              <a:rPr kumimoji="1" lang="en-US" altLang="ja-JP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.ID = </a:t>
            </a:r>
            <a:r>
              <a:rPr kumimoji="1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購入</a:t>
            </a:r>
            <a:r>
              <a:rPr kumimoji="1" lang="en-US" altLang="ja-JP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.</a:t>
            </a:r>
            <a:r>
              <a:rPr kumimoji="1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商品番号 </a:t>
            </a:r>
            <a:r>
              <a:rPr lang="en-US" altLang="ja-JP" sz="2700" b="1" dirty="0">
                <a:solidFill>
                  <a:srgbClr val="C00000"/>
                </a:solidFill>
                <a:latin typeface="Segoe UI" panose="020B0502040204020203" pitchFamily="34" charset="0"/>
              </a:rPr>
              <a:t>WHERE</a:t>
            </a:r>
            <a:r>
              <a:rPr lang="en-US" altLang="ja-JP" sz="2700" dirty="0">
                <a:solidFill>
                  <a:prstClr val="black"/>
                </a:solidFill>
                <a:latin typeface="Segoe UI" panose="020B0502040204020203" pitchFamily="34" charset="0"/>
              </a:rPr>
              <a:t> </a:t>
            </a:r>
            <a:r>
              <a:rPr lang="ja-JP" altLang="en-US" sz="2700" dirty="0">
                <a:solidFill>
                  <a:prstClr val="black"/>
                </a:solidFill>
                <a:latin typeface="Segoe UI" panose="020B0502040204020203" pitchFamily="34" charset="0"/>
              </a:rPr>
              <a:t>購入</a:t>
            </a:r>
            <a:r>
              <a:rPr lang="en-US" altLang="ja-JP" sz="2700" dirty="0">
                <a:solidFill>
                  <a:prstClr val="black"/>
                </a:solidFill>
                <a:latin typeface="Segoe UI" panose="020B0502040204020203" pitchFamily="34" charset="0"/>
              </a:rPr>
              <a:t>.</a:t>
            </a:r>
            <a:r>
              <a:rPr lang="ja-JP" altLang="en-US" sz="2700" dirty="0">
                <a:solidFill>
                  <a:prstClr val="black"/>
                </a:solidFill>
                <a:latin typeface="Segoe UI" panose="020B0502040204020203" pitchFamily="34" charset="0"/>
              </a:rPr>
              <a:t>購入者 </a:t>
            </a:r>
            <a:r>
              <a:rPr lang="en-US" altLang="ja-JP" sz="2700" dirty="0">
                <a:solidFill>
                  <a:prstClr val="black"/>
                </a:solidFill>
                <a:latin typeface="Segoe UI" panose="020B0502040204020203" pitchFamily="34" charset="0"/>
              </a:rPr>
              <a:t>= 'X';</a:t>
            </a:r>
            <a:endParaRPr kumimoji="1" lang="en-US" altLang="ja-JP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ja-JP" alt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consolata" panose="020B0609030003000000" pitchFamily="49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ja-JP" alt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consolata" panose="020B0609030003000000" pitchFamily="49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69225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3710338-32A7-546B-F6DA-FC827C869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いまから演習で行うこと、注意点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3FEE139-38B0-5DE9-8AC1-2182A1BB17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2"/>
            <a:ext cx="8461208" cy="5875223"/>
          </a:xfrm>
        </p:spPr>
        <p:txBody>
          <a:bodyPr>
            <a:normAutofit/>
          </a:bodyPr>
          <a:lstStyle/>
          <a:p>
            <a:r>
              <a:rPr kumimoji="1" lang="ja-JP" altLang="en-US" sz="2400" dirty="0"/>
              <a:t>次の</a:t>
            </a:r>
            <a:r>
              <a:rPr kumimoji="1" lang="en-US" altLang="ja-JP" sz="2400" dirty="0"/>
              <a:t>2</a:t>
            </a:r>
            <a:r>
              <a:rPr kumimoji="1" lang="ja-JP" altLang="en-US" sz="2400" dirty="0"/>
              <a:t>つのテーブルを作成</a:t>
            </a:r>
            <a:endParaRPr kumimoji="1" lang="en-US" altLang="ja-JP" sz="2400" dirty="0"/>
          </a:p>
          <a:p>
            <a:endParaRPr lang="en-US" altLang="ja-JP" sz="2400" dirty="0"/>
          </a:p>
          <a:p>
            <a:endParaRPr kumimoji="1" lang="en-US" altLang="ja-JP" sz="2400" dirty="0"/>
          </a:p>
          <a:p>
            <a:endParaRPr kumimoji="1" lang="en-US" altLang="ja-JP" sz="2400" dirty="0"/>
          </a:p>
          <a:p>
            <a:endParaRPr lang="en-US" altLang="ja-JP" sz="2400" dirty="0"/>
          </a:p>
          <a:p>
            <a:pPr marL="0" indent="0">
              <a:buNone/>
            </a:pPr>
            <a:r>
              <a:rPr kumimoji="1" lang="en-US" altLang="ja-JP" sz="2400" dirty="0"/>
              <a:t>【Access </a:t>
            </a:r>
            <a:r>
              <a:rPr kumimoji="1" lang="ja-JP" altLang="en-US" sz="2400" dirty="0"/>
              <a:t>での注意点</a:t>
            </a:r>
            <a:r>
              <a:rPr kumimoji="1" lang="en-US" altLang="ja-JP" sz="2400" dirty="0"/>
              <a:t>】</a:t>
            </a:r>
          </a:p>
          <a:p>
            <a:r>
              <a:rPr lang="en-US" altLang="ja-JP" sz="2400" b="1" dirty="0"/>
              <a:t>SQL</a:t>
            </a:r>
            <a:r>
              <a:rPr lang="ja-JP" altLang="en-US" sz="2400" b="1" dirty="0"/>
              <a:t>ビューでは、</a:t>
            </a:r>
            <a:r>
              <a:rPr lang="en-US" altLang="ja-JP" sz="2400" b="1" dirty="0"/>
              <a:t>SQL</a:t>
            </a:r>
            <a:r>
              <a:rPr lang="ja-JP" altLang="en-US" sz="2400" b="1" dirty="0"/>
              <a:t>文を１つずつ実行</a:t>
            </a:r>
            <a:endParaRPr lang="en-US" altLang="ja-JP" sz="2400" b="1" dirty="0"/>
          </a:p>
          <a:p>
            <a:pPr marL="0" indent="0">
              <a:buNone/>
            </a:pPr>
            <a:r>
              <a:rPr kumimoji="1" lang="ja-JP" altLang="en-US" sz="2400" dirty="0"/>
              <a:t>　（複数まとめての一括実行ができない）</a:t>
            </a:r>
            <a:endParaRPr lang="en-US" altLang="ja-JP" sz="2400" dirty="0"/>
          </a:p>
          <a:p>
            <a:r>
              <a:rPr kumimoji="1" lang="en-US" altLang="ja-JP" sz="2400" b="1" dirty="0"/>
              <a:t>CREATE TABLE</a:t>
            </a:r>
            <a:r>
              <a:rPr lang="ja-JP" altLang="en-US" sz="2400" b="1" dirty="0"/>
              <a:t> </a:t>
            </a:r>
            <a:r>
              <a:rPr kumimoji="1" lang="ja-JP" altLang="en-US" sz="2400" dirty="0"/>
              <a:t>では、「実行」の後、</a:t>
            </a:r>
            <a:r>
              <a:rPr kumimoji="1" lang="ja-JP" altLang="en-US" sz="2400" b="1" dirty="0"/>
              <a:t>画面が変化しない</a:t>
            </a:r>
            <a:r>
              <a:rPr kumimoji="1" lang="ja-JP" altLang="en-US" sz="2400" dirty="0"/>
              <a:t>が実行できている</a:t>
            </a:r>
            <a:endParaRPr kumimoji="1" lang="en-US" altLang="ja-JP" sz="2400" dirty="0"/>
          </a:p>
          <a:p>
            <a:r>
              <a:rPr kumimoji="1" lang="en-US" altLang="ja-JP" sz="2400" b="1" dirty="0"/>
              <a:t>INSERT INTO </a:t>
            </a:r>
            <a:r>
              <a:rPr kumimoji="1" lang="ja-JP" altLang="en-US" sz="2400" dirty="0"/>
              <a:t>では、「実行」の後、</a:t>
            </a:r>
            <a:r>
              <a:rPr lang="ja-JP" altLang="en-US" sz="2400" dirty="0"/>
              <a:t>確認表示が出る。その後、</a:t>
            </a:r>
            <a:r>
              <a:rPr kumimoji="1" lang="ja-JP" altLang="en-US" sz="2400" b="1" dirty="0"/>
              <a:t>画面が変化しない</a:t>
            </a:r>
            <a:r>
              <a:rPr kumimoji="1" lang="ja-JP" altLang="en-US" sz="2400" dirty="0"/>
              <a:t>が実行できている</a:t>
            </a:r>
          </a:p>
          <a:p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393D461-C8A7-0BD4-47F9-B72D3D66B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E502E6C2-9854-FF8B-31E5-07D2686E66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664" y="1450073"/>
            <a:ext cx="3177874" cy="1317177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E447456D-EA4A-BE52-4426-05E22C34CF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8173" y="1411446"/>
            <a:ext cx="4592851" cy="1317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0451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5311440" cy="1286160"/>
          </a:xfrm>
        </p:spPr>
        <p:txBody>
          <a:bodyPr anchor="b">
            <a:normAutofit fontScale="90000"/>
          </a:bodyPr>
          <a:lstStyle/>
          <a:p>
            <a:pPr algn="l"/>
            <a:r>
              <a:rPr lang="ja-JP" altLang="en-US" dirty="0"/>
              <a:t>演習１．</a:t>
            </a:r>
            <a:r>
              <a:rPr lang="en-US" altLang="ja-JP" dirty="0"/>
              <a:t>Access </a:t>
            </a:r>
            <a:r>
              <a:rPr lang="ja-JP" altLang="en-US" dirty="0"/>
              <a:t>の </a:t>
            </a:r>
            <a:r>
              <a:rPr lang="en-US" altLang="ja-JP" dirty="0"/>
              <a:t>SQL </a:t>
            </a:r>
            <a:r>
              <a:rPr lang="ja-JP" altLang="en-US" dirty="0"/>
              <a:t>ビューを用いたテーブル定義</a:t>
            </a:r>
            <a:br>
              <a:rPr lang="en-US" altLang="ja-JP" dirty="0"/>
            </a:br>
            <a:r>
              <a:rPr lang="ja-JP" altLang="en-US" dirty="0"/>
              <a:t>とデータの追加</a:t>
            </a:r>
            <a:endParaRPr lang="ja-JP" altLang="en-US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4073" y="2559093"/>
            <a:ext cx="5177644" cy="4094369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altLang="ja-JP" sz="2400" b="1" dirty="0"/>
              <a:t>【</a:t>
            </a:r>
            <a:r>
              <a:rPr lang="ja-JP" altLang="en-US" sz="2400" b="1" dirty="0"/>
              <a:t>トピックス</a:t>
            </a:r>
            <a:r>
              <a:rPr lang="en-US" altLang="ja-JP" sz="2400" b="1" dirty="0"/>
              <a:t>】</a:t>
            </a:r>
          </a:p>
          <a:p>
            <a:pPr lvl="1">
              <a:spcAft>
                <a:spcPts val="600"/>
              </a:spcAft>
            </a:pPr>
            <a:r>
              <a:rPr lang="en-US" altLang="ja-JP" b="1" dirty="0"/>
              <a:t>SQL</a:t>
            </a:r>
            <a:r>
              <a:rPr lang="ja-JP" altLang="en-US" b="1" dirty="0"/>
              <a:t>ビューを開く</a:t>
            </a:r>
            <a:endParaRPr lang="en-US" altLang="ja-JP" b="1" dirty="0"/>
          </a:p>
          <a:p>
            <a:pPr lvl="1">
              <a:spcAft>
                <a:spcPts val="600"/>
              </a:spcAft>
            </a:pPr>
            <a:r>
              <a:rPr lang="en-US" altLang="ja-JP" b="1" dirty="0"/>
              <a:t>SQL</a:t>
            </a:r>
            <a:r>
              <a:rPr lang="ja-JP" altLang="en-US" b="1" dirty="0"/>
              <a:t>文の編集</a:t>
            </a:r>
            <a:endParaRPr lang="en-US" altLang="ja-JP" b="1" dirty="0"/>
          </a:p>
          <a:p>
            <a:pPr lvl="1">
              <a:spcAft>
                <a:spcPts val="600"/>
              </a:spcAft>
            </a:pPr>
            <a:r>
              <a:rPr lang="en-US" altLang="ja-JP" b="1" dirty="0"/>
              <a:t>create table</a:t>
            </a:r>
          </a:p>
          <a:p>
            <a:pPr lvl="1">
              <a:spcAft>
                <a:spcPts val="600"/>
              </a:spcAft>
            </a:pPr>
            <a:r>
              <a:rPr lang="en-US" altLang="ja-JP" b="1" dirty="0"/>
              <a:t>insert into</a:t>
            </a:r>
          </a:p>
          <a:p>
            <a:pPr lvl="1">
              <a:spcAft>
                <a:spcPts val="600"/>
              </a:spcAft>
            </a:pPr>
            <a:r>
              <a:rPr lang="en-US" altLang="ja-JP" b="1" dirty="0"/>
              <a:t>SQL</a:t>
            </a:r>
            <a:r>
              <a:rPr lang="ja-JP" altLang="en-US" b="1" dirty="0"/>
              <a:t>文の実行</a:t>
            </a:r>
            <a:endParaRPr lang="en-US" altLang="ja-JP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16F77370-7F48-49C1-8603-DB37AE8840E1}" type="slidenum">
              <a:rPr kumimoji="0" lang="ja-JP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46668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09550" y="231905"/>
            <a:ext cx="8753475" cy="507206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演習　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48096" y="946168"/>
            <a:ext cx="8332334" cy="3649133"/>
          </a:xfrm>
        </p:spPr>
        <p:txBody>
          <a:bodyPr>
            <a:normAutofit/>
          </a:bodyPr>
          <a:lstStyle/>
          <a:p>
            <a:pPr marL="385763" indent="-385763">
              <a:lnSpc>
                <a:spcPct val="120000"/>
              </a:lnSpc>
              <a:buFont typeface="+mj-lt"/>
              <a:buAutoNum type="arabicPeriod"/>
            </a:pPr>
            <a:r>
              <a:rPr lang="ja-JP" altLang="en-US" sz="2400" dirty="0">
                <a:latin typeface="メイリオ" panose="020B0604030504040204" pitchFamily="50" charset="-128"/>
              </a:rPr>
              <a:t>パソコンを使用する</a:t>
            </a:r>
            <a:br>
              <a:rPr lang="en-US" altLang="ja-JP" sz="2400" dirty="0">
                <a:latin typeface="メイリオ" panose="020B0604030504040204" pitchFamily="50" charset="-128"/>
              </a:rPr>
            </a:br>
            <a:r>
              <a:rPr lang="ja-JP" altLang="en-US" sz="2400" dirty="0">
                <a:latin typeface="メイリオ" panose="020B0604030504040204" pitchFamily="50" charset="-128"/>
              </a:rPr>
              <a:t>　</a:t>
            </a:r>
            <a:r>
              <a:rPr lang="ja-JP" altLang="en-US" sz="2400" b="1" dirty="0">
                <a:latin typeface="メイリオ" panose="020B0604030504040204" pitchFamily="50" charset="-128"/>
              </a:rPr>
              <a:t>前もって </a:t>
            </a:r>
            <a:r>
              <a:rPr lang="en-US" altLang="ja-JP" sz="2400" b="1" dirty="0">
                <a:latin typeface="メイリオ" panose="020B0604030504040204" pitchFamily="50" charset="-128"/>
              </a:rPr>
              <a:t>Access </a:t>
            </a:r>
            <a:r>
              <a:rPr lang="ja-JP" altLang="en-US" sz="2400" b="1" dirty="0">
                <a:latin typeface="メイリオ" panose="020B0604030504040204" pitchFamily="50" charset="-128"/>
              </a:rPr>
              <a:t>をインストールしておくこと</a:t>
            </a:r>
            <a:endParaRPr lang="en-US" altLang="ja-JP" sz="2400" b="1" dirty="0">
              <a:latin typeface="メイリオ" panose="020B0604030504040204" pitchFamily="50" charset="-128"/>
            </a:endParaRPr>
          </a:p>
          <a:p>
            <a:pPr marL="385763" indent="-385763">
              <a:lnSpc>
                <a:spcPct val="120000"/>
              </a:lnSpc>
              <a:buFont typeface="+mj-lt"/>
              <a:buAutoNum type="arabicPeriod"/>
            </a:pPr>
            <a:endParaRPr lang="en-US" altLang="ja-JP" sz="2400" b="1" dirty="0">
              <a:latin typeface="メイリオ" panose="020B0604030504040204" pitchFamily="50" charset="-128"/>
            </a:endParaRPr>
          </a:p>
          <a:p>
            <a:pPr marL="385763" indent="-385763">
              <a:lnSpc>
                <a:spcPct val="120000"/>
              </a:lnSpc>
              <a:buFont typeface="+mj-lt"/>
              <a:buAutoNum type="arabicPeriod"/>
            </a:pPr>
            <a:r>
              <a:rPr lang="en-US" altLang="ja-JP" sz="2400" dirty="0">
                <a:latin typeface="メイリオ" panose="020B0604030504040204" pitchFamily="50" charset="-128"/>
              </a:rPr>
              <a:t>Access </a:t>
            </a:r>
            <a:r>
              <a:rPr lang="ja-JP" altLang="ja-JP" sz="2400" dirty="0">
                <a:latin typeface="メイリオ" panose="020B0604030504040204" pitchFamily="50" charset="-128"/>
              </a:rPr>
              <a:t>を</a:t>
            </a:r>
            <a:r>
              <a:rPr lang="ja-JP" altLang="ja-JP" sz="2400" dirty="0">
                <a:solidFill>
                  <a:srgbClr val="FF0000"/>
                </a:solidFill>
                <a:latin typeface="メイリオ" panose="020B0604030504040204" pitchFamily="50" charset="-128"/>
              </a:rPr>
              <a:t>起動</a:t>
            </a:r>
            <a:r>
              <a:rPr lang="ja-JP" altLang="en-US" sz="2400" dirty="0">
                <a:latin typeface="メイリオ" panose="020B0604030504040204" pitchFamily="50" charset="-128"/>
              </a:rPr>
              <a:t>する</a:t>
            </a:r>
            <a:br>
              <a:rPr lang="en-US" altLang="ja-JP" sz="2100" dirty="0">
                <a:latin typeface="メイリオ" panose="020B0604030504040204" pitchFamily="50" charset="-128"/>
              </a:rPr>
            </a:br>
            <a:endParaRPr lang="ja-JP" altLang="ja-JP" dirty="0">
              <a:effectLst/>
              <a:latin typeface="メイリオ" panose="020B0604030504040204" pitchFamily="50" charset="-128"/>
            </a:endParaRPr>
          </a:p>
          <a:p>
            <a:pPr marL="385763" indent="-385763">
              <a:lnSpc>
                <a:spcPct val="120000"/>
              </a:lnSpc>
              <a:buFont typeface="+mj-lt"/>
              <a:buAutoNum type="arabicPeriod"/>
            </a:pPr>
            <a:r>
              <a:rPr lang="en-US" altLang="ja-JP" sz="2400" dirty="0">
                <a:latin typeface="メイリオ" panose="020B0604030504040204" pitchFamily="50" charset="-128"/>
              </a:rPr>
              <a:t>Access </a:t>
            </a:r>
            <a:r>
              <a:rPr lang="ja-JP" altLang="ja-JP" sz="2400" dirty="0">
                <a:latin typeface="メイリオ" panose="020B0604030504040204" pitchFamily="50" charset="-128"/>
              </a:rPr>
              <a:t>で、</a:t>
            </a:r>
            <a:r>
              <a:rPr lang="ja-JP" altLang="en-US" sz="2400" dirty="0">
                <a:latin typeface="メイリオ" panose="020B0604030504040204" pitchFamily="50" charset="-128"/>
              </a:rPr>
              <a:t>「</a:t>
            </a:r>
            <a:r>
              <a:rPr lang="ja-JP" altLang="en-US" sz="2400" b="1" dirty="0">
                <a:solidFill>
                  <a:srgbClr val="FF0000"/>
                </a:solidFill>
                <a:latin typeface="メイリオ" panose="020B0604030504040204" pitchFamily="50" charset="-128"/>
              </a:rPr>
              <a:t>空のデータベース</a:t>
            </a:r>
            <a:r>
              <a:rPr lang="ja-JP" altLang="en-US" sz="2400" dirty="0">
                <a:latin typeface="メイリオ" panose="020B0604030504040204" pitchFamily="50" charset="-128"/>
              </a:rPr>
              <a:t>」を選び、「</a:t>
            </a:r>
            <a:r>
              <a:rPr lang="ja-JP" altLang="en-US" sz="2400" b="1" dirty="0">
                <a:solidFill>
                  <a:srgbClr val="FF0000"/>
                </a:solidFill>
                <a:latin typeface="メイリオ" panose="020B0604030504040204" pitchFamily="50" charset="-128"/>
              </a:rPr>
              <a:t>作成</a:t>
            </a:r>
            <a:r>
              <a:rPr lang="ja-JP" altLang="en-US" sz="2400" dirty="0">
                <a:latin typeface="メイリオ" panose="020B0604030504040204" pitchFamily="50" charset="-128"/>
              </a:rPr>
              <a:t>」をクリック．</a:t>
            </a:r>
            <a:endParaRPr lang="en-US" altLang="ja-JP" sz="2400" dirty="0">
              <a:latin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1468FF45-76CA-48C1-83A3-D4BDCC1EFB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2996" y="4556922"/>
            <a:ext cx="4446799" cy="2164554"/>
          </a:xfrm>
          <a:prstGeom prst="rect">
            <a:avLst/>
          </a:prstGeom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8DD456EC-0EEC-43E5-89EC-257EF0A8C39E}"/>
              </a:ext>
            </a:extLst>
          </p:cNvPr>
          <p:cNvSpPr/>
          <p:nvPr/>
        </p:nvSpPr>
        <p:spPr>
          <a:xfrm>
            <a:off x="2417094" y="5101243"/>
            <a:ext cx="1025761" cy="897775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66330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76695" y="939422"/>
            <a:ext cx="7185710" cy="3649133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altLang="ja-JP" sz="2400" dirty="0">
                <a:latin typeface="メイリオ" panose="020B0604030504040204" pitchFamily="50" charset="-128"/>
              </a:rPr>
              <a:t>4. </a:t>
            </a:r>
            <a:r>
              <a:rPr lang="ja-JP" altLang="en-US" sz="2400" b="1" dirty="0">
                <a:solidFill>
                  <a:srgbClr val="C00000"/>
                </a:solidFill>
                <a:latin typeface="メイリオ" panose="020B0604030504040204" pitchFamily="50" charset="-128"/>
              </a:rPr>
              <a:t>テーブルツール画面</a:t>
            </a:r>
            <a:r>
              <a:rPr lang="ja-JP" altLang="en-US" sz="2400" dirty="0">
                <a:latin typeface="メイリオ" panose="020B0604030504040204" pitchFamily="50" charset="-128"/>
              </a:rPr>
              <a:t>が表示されることを確認</a:t>
            </a: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solidFill>
                <a:srgbClr val="000066"/>
              </a:solidFill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solidFill>
                <a:srgbClr val="000066"/>
              </a:solidFill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solidFill>
                <a:srgbClr val="000066"/>
              </a:solidFill>
              <a:latin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E4A0E256-381D-48E9-B446-DE2EEE7C76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246" y="1708220"/>
            <a:ext cx="8357507" cy="4081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396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図 15">
            <a:extLst>
              <a:ext uri="{FF2B5EF4-FFF2-40B4-BE49-F238E27FC236}">
                <a16:creationId xmlns:a16="http://schemas.microsoft.com/office/drawing/2014/main" id="{6785FB4D-1515-4076-BE88-DD8C27F6B7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528" y="4054934"/>
            <a:ext cx="4873875" cy="2308344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E90DEADB-C80A-4AC7-9AE0-E90DF53F9D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528" y="884099"/>
            <a:ext cx="5829600" cy="2000353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2128" y="2791436"/>
            <a:ext cx="1220995" cy="1245354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80181" y="389477"/>
            <a:ext cx="8211296" cy="1785585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altLang="ja-JP" sz="2400" dirty="0">
                <a:latin typeface="メイリオ" panose="020B0604030504040204" pitchFamily="50" charset="-128"/>
              </a:rPr>
              <a:t>5. </a:t>
            </a:r>
            <a:r>
              <a:rPr lang="ja-JP" altLang="en-US" sz="2400" dirty="0">
                <a:latin typeface="メイリオ" panose="020B0604030504040204" pitchFamily="50" charset="-128"/>
              </a:rPr>
              <a:t>次の手順で、</a:t>
            </a:r>
            <a:r>
              <a:rPr lang="en-US" altLang="ja-JP" sz="2400" b="1" dirty="0">
                <a:solidFill>
                  <a:srgbClr val="C00000"/>
                </a:solidFill>
                <a:latin typeface="メイリオ" panose="020B0604030504040204" pitchFamily="50" charset="-128"/>
              </a:rPr>
              <a:t>SQL</a:t>
            </a:r>
            <a:r>
              <a:rPr lang="ja-JP" altLang="en-US" sz="2400" b="1" dirty="0">
                <a:solidFill>
                  <a:srgbClr val="C00000"/>
                </a:solidFill>
                <a:latin typeface="メイリオ" panose="020B0604030504040204" pitchFamily="50" charset="-128"/>
              </a:rPr>
              <a:t>ビュー</a:t>
            </a:r>
            <a:r>
              <a:rPr lang="ja-JP" altLang="en-US" sz="2400" dirty="0">
                <a:latin typeface="メイリオ" panose="020B0604030504040204" pitchFamily="50" charset="-128"/>
              </a:rPr>
              <a:t>を開く．</a:t>
            </a:r>
            <a:endParaRPr lang="en-US" altLang="ja-JP" sz="2400" dirty="0">
              <a:latin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1435778" y="1246909"/>
            <a:ext cx="607767" cy="286039"/>
          </a:xfrm>
          <a:prstGeom prst="rect">
            <a:avLst/>
          </a:prstGeom>
          <a:noFill/>
          <a:ln w="508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3186795" y="1532948"/>
            <a:ext cx="519296" cy="744277"/>
          </a:xfrm>
          <a:prstGeom prst="rect">
            <a:avLst/>
          </a:prstGeom>
          <a:noFill/>
          <a:ln w="508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" name="下矢印 17"/>
          <p:cNvSpPr/>
          <p:nvPr/>
        </p:nvSpPr>
        <p:spPr>
          <a:xfrm>
            <a:off x="2807754" y="3076852"/>
            <a:ext cx="557711" cy="2915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6" name="正方形/長方形 25"/>
          <p:cNvSpPr/>
          <p:nvPr/>
        </p:nvSpPr>
        <p:spPr>
          <a:xfrm>
            <a:off x="6939748" y="3894367"/>
            <a:ext cx="453923" cy="230446"/>
          </a:xfrm>
          <a:prstGeom prst="rect">
            <a:avLst/>
          </a:prstGeom>
          <a:noFill/>
          <a:ln w="508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9" name="正方形/長方形 28"/>
          <p:cNvSpPr/>
          <p:nvPr/>
        </p:nvSpPr>
        <p:spPr>
          <a:xfrm>
            <a:off x="4608948" y="4403182"/>
            <a:ext cx="676561" cy="301322"/>
          </a:xfrm>
          <a:prstGeom prst="rect">
            <a:avLst/>
          </a:prstGeom>
          <a:noFill/>
          <a:ln w="508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0" name="正方形/長方形 29"/>
          <p:cNvSpPr/>
          <p:nvPr/>
        </p:nvSpPr>
        <p:spPr>
          <a:xfrm>
            <a:off x="361129" y="4638039"/>
            <a:ext cx="477071" cy="702887"/>
          </a:xfrm>
          <a:prstGeom prst="rect">
            <a:avLst/>
          </a:prstGeom>
          <a:noFill/>
          <a:ln w="508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1" name="正方形/長方形 30"/>
          <p:cNvSpPr/>
          <p:nvPr/>
        </p:nvSpPr>
        <p:spPr>
          <a:xfrm>
            <a:off x="423263" y="5480574"/>
            <a:ext cx="1488664" cy="421461"/>
          </a:xfrm>
          <a:prstGeom prst="rect">
            <a:avLst/>
          </a:prstGeom>
          <a:noFill/>
          <a:ln w="508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2" name="角丸四角形 31"/>
          <p:cNvSpPr/>
          <p:nvPr/>
        </p:nvSpPr>
        <p:spPr>
          <a:xfrm>
            <a:off x="5505588" y="4934950"/>
            <a:ext cx="3215149" cy="911461"/>
          </a:xfrm>
          <a:prstGeom prst="roundRect">
            <a:avLst/>
          </a:prstGeom>
          <a:noFill/>
          <a:ln w="57150">
            <a:solidFill>
              <a:srgbClr val="000066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②「</a:t>
            </a:r>
            <a:r>
              <a:rPr kumimoji="0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デザイン</a:t>
            </a: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」タブで、「</a:t>
            </a:r>
            <a:r>
              <a:rPr kumimoji="0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表示</a:t>
            </a: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」を展開し「</a:t>
            </a:r>
            <a:r>
              <a:rPr kumimoji="0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SQL</a:t>
            </a:r>
            <a:r>
              <a:rPr kumimoji="0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ビュー</a:t>
            </a: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」を選ぶ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3" name="角丸四角形 32"/>
          <p:cNvSpPr/>
          <p:nvPr/>
        </p:nvSpPr>
        <p:spPr>
          <a:xfrm>
            <a:off x="6234475" y="1125071"/>
            <a:ext cx="2879042" cy="1101331"/>
          </a:xfrm>
          <a:prstGeom prst="roundRect">
            <a:avLst/>
          </a:prstGeom>
          <a:noFill/>
          <a:ln w="57150">
            <a:solidFill>
              <a:srgbClr val="000066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①「</a:t>
            </a:r>
            <a:r>
              <a:rPr kumimoji="0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作成</a:t>
            </a:r>
            <a:r>
              <a:rPr kumimoji="0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」タブで、「</a:t>
            </a:r>
            <a:r>
              <a:rPr kumimoji="0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クエリデザイン</a:t>
            </a:r>
            <a:r>
              <a:rPr kumimoji="0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」をクリック</a:t>
            </a:r>
            <a:endParaRPr kumimoji="0" lang="en-US" altLang="ja-JP" sz="21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E60A9BCD-A84D-42D1-8807-5DC880EC377E}"/>
              </a:ext>
            </a:extLst>
          </p:cNvPr>
          <p:cNvSpPr txBox="1"/>
          <p:nvPr/>
        </p:nvSpPr>
        <p:spPr>
          <a:xfrm>
            <a:off x="7435650" y="2647485"/>
            <a:ext cx="156966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このような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表示が出た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ときは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「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閉じる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」を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クリック</a:t>
            </a:r>
          </a:p>
        </p:txBody>
      </p:sp>
    </p:spTree>
    <p:extLst>
      <p:ext uri="{BB962C8B-B14F-4D97-AF65-F5344CB8AC3E}">
        <p14:creationId xmlns:p14="http://schemas.microsoft.com/office/powerpoint/2010/main" val="28123232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2FCDA0A4-A1E1-4BFB-9904-866F27DD31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83" y="270024"/>
            <a:ext cx="8461208" cy="10394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sz="2400" dirty="0"/>
              <a:t>6. </a:t>
            </a:r>
            <a:r>
              <a:rPr lang="en-US" altLang="ja-JP" sz="2400" b="1" dirty="0">
                <a:latin typeface="メイリオ" panose="020B0604030504040204" pitchFamily="50" charset="-128"/>
              </a:rPr>
              <a:t>SQL </a:t>
            </a:r>
            <a:r>
              <a:rPr lang="ja-JP" altLang="en-US" sz="2400" b="1" dirty="0">
                <a:latin typeface="メイリオ" panose="020B0604030504040204" pitchFamily="50" charset="-128"/>
              </a:rPr>
              <a:t>ビュー</a:t>
            </a:r>
            <a:r>
              <a:rPr lang="ja-JP" altLang="en-US" sz="2400" dirty="0">
                <a:latin typeface="メイリオ" panose="020B0604030504040204" pitchFamily="50" charset="-128"/>
              </a:rPr>
              <a:t>に、次の </a:t>
            </a:r>
            <a:r>
              <a:rPr lang="en-US" altLang="ja-JP" sz="2400" dirty="0">
                <a:latin typeface="メイリオ" panose="020B0604030504040204" pitchFamily="50" charset="-128"/>
              </a:rPr>
              <a:t>SQL </a:t>
            </a:r>
            <a:r>
              <a:rPr lang="ja-JP" altLang="en-US" sz="2400" dirty="0">
                <a:latin typeface="メイリオ" panose="020B0604030504040204" pitchFamily="50" charset="-128"/>
              </a:rPr>
              <a:t>を１つずつ入れ、「</a:t>
            </a:r>
            <a:r>
              <a:rPr lang="ja-JP" altLang="en-US" sz="2400" b="1" dirty="0">
                <a:latin typeface="メイリオ" panose="020B0604030504040204" pitchFamily="50" charset="-128"/>
              </a:rPr>
              <a:t>実行</a:t>
            </a:r>
            <a:r>
              <a:rPr lang="ja-JP" altLang="en-US" sz="2400" dirty="0">
                <a:latin typeface="メイリオ" panose="020B0604030504040204" pitchFamily="50" charset="-128"/>
              </a:rPr>
              <a:t>」ボタンで、</a:t>
            </a:r>
            <a:r>
              <a:rPr lang="en-US" altLang="ja-JP" sz="2400" b="1" dirty="0">
                <a:latin typeface="メイリオ" panose="020B0604030504040204" pitchFamily="50" charset="-128"/>
              </a:rPr>
              <a:t>SQL</a:t>
            </a:r>
            <a:r>
              <a:rPr lang="ja-JP" altLang="en-US" sz="2400" b="1" dirty="0">
                <a:latin typeface="メイリオ" panose="020B0604030504040204" pitchFamily="50" charset="-128"/>
              </a:rPr>
              <a:t>文</a:t>
            </a:r>
            <a:r>
              <a:rPr lang="ja-JP" altLang="en-US" sz="2400" dirty="0">
                <a:latin typeface="メイリオ" panose="020B0604030504040204" pitchFamily="50" charset="-128"/>
              </a:rPr>
              <a:t>を実行．結果を確認</a:t>
            </a:r>
            <a:r>
              <a:rPr lang="en-US" altLang="ja-JP" sz="2400" dirty="0">
                <a:latin typeface="メイリオ" panose="020B0604030504040204" pitchFamily="50" charset="-128"/>
              </a:rPr>
              <a:t> </a:t>
            </a:r>
            <a:endParaRPr lang="en-US" altLang="ja-JP" sz="2400" b="1" u="sng" dirty="0">
              <a:solidFill>
                <a:srgbClr val="FF0000"/>
              </a:solidFill>
              <a:latin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dirty="0">
              <a:latin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dirty="0"/>
          </a:p>
        </p:txBody>
      </p:sp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2C698A59-D381-4578-B7B2-723D4296F322}"/>
              </a:ext>
            </a:extLst>
          </p:cNvPr>
          <p:cNvSpPr txBox="1">
            <a:spLocks/>
          </p:cNvSpPr>
          <p:nvPr/>
        </p:nvSpPr>
        <p:spPr>
          <a:xfrm>
            <a:off x="555585" y="3845946"/>
            <a:ext cx="8068870" cy="28036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en-US" altLang="ja-JP" sz="2400" b="1" u="sng" dirty="0">
              <a:solidFill>
                <a:srgbClr val="FF0000"/>
              </a:solidFill>
              <a:latin typeface="メイリオ" panose="020B0604030504040204" pitchFamily="50" charset="-128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ADCE3CA2-3420-209E-4E4E-10FB84EB0E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2753" y="3857178"/>
            <a:ext cx="796971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ja-JP" altLang="ja-JP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D4FEF96A-80DF-AB6A-7A9D-30644E9BA0A3}"/>
              </a:ext>
            </a:extLst>
          </p:cNvPr>
          <p:cNvSpPr/>
          <p:nvPr/>
        </p:nvSpPr>
        <p:spPr>
          <a:xfrm>
            <a:off x="307557" y="1236930"/>
            <a:ext cx="8509334" cy="489364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kumimoji="1"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CREATE TABLE </a:t>
            </a:r>
            <a:r>
              <a:rPr kumimoji="1" lang="ja-JP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商品 </a:t>
            </a:r>
            <a:r>
              <a:rPr kumimoji="1"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</a:p>
          <a:p>
            <a:r>
              <a:rPr kumimoji="1"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ID</a:t>
            </a:r>
            <a:r>
              <a:rPr kumimoji="1" lang="ja-JP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ja-JP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INTEGER</a:t>
            </a:r>
            <a:r>
              <a:rPr kumimoji="1"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r>
              <a:rPr kumimoji="1"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1" lang="ja-JP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商品名 </a:t>
            </a:r>
            <a:r>
              <a:rPr kumimoji="1" lang="en-US" altLang="ja-JP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TEXT,</a:t>
            </a:r>
          </a:p>
          <a:p>
            <a:r>
              <a:rPr kumimoji="1"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1" lang="ja-JP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単価 </a:t>
            </a:r>
            <a:r>
              <a:rPr kumimoji="1" lang="en-US" altLang="ja-JP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INTEGER</a:t>
            </a:r>
            <a:r>
              <a:rPr kumimoji="1"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endParaRPr kumimoji="1" lang="en-US" altLang="ja-JP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kumimoji="1" lang="en-US" altLang="ja-JP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kumimoji="1" lang="en-US" altLang="ja-JP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INSERT INTO </a:t>
            </a:r>
            <a:r>
              <a:rPr kumimoji="1" lang="ja-JP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商品</a:t>
            </a:r>
            <a:r>
              <a:rPr kumimoji="1"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ja-JP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VALUES</a:t>
            </a:r>
            <a:r>
              <a:rPr kumimoji="1"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(1, '</a:t>
            </a:r>
            <a:r>
              <a:rPr kumimoji="1" lang="ja-JP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みかん</a:t>
            </a:r>
            <a:r>
              <a:rPr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', 50);</a:t>
            </a:r>
            <a:endParaRPr kumimoji="1" lang="en-US" altLang="ja-JP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kumimoji="1" lang="en-US" altLang="ja-JP" sz="2400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kumimoji="1" lang="en-US" altLang="ja-JP" sz="2400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kumimoji="1" lang="en-US" altLang="ja-JP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INSERT INTO </a:t>
            </a:r>
            <a:r>
              <a:rPr lang="ja-JP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商品</a:t>
            </a:r>
            <a:r>
              <a:rPr kumimoji="1"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ja-JP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VALUES</a:t>
            </a:r>
            <a:r>
              <a:rPr kumimoji="1"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(2, '</a:t>
            </a:r>
            <a:r>
              <a:rPr kumimoji="1" lang="ja-JP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りんご</a:t>
            </a:r>
            <a:r>
              <a:rPr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', 100</a:t>
            </a:r>
            <a:r>
              <a:rPr kumimoji="1"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endParaRPr kumimoji="1" lang="en-US" altLang="ja-JP" sz="2400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kumimoji="1" lang="en-US" altLang="ja-JP" sz="2400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kumimoji="1" lang="en-US" altLang="ja-JP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INSERT INTO </a:t>
            </a:r>
            <a:r>
              <a:rPr lang="ja-JP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商品</a:t>
            </a:r>
            <a:r>
              <a:rPr kumimoji="1"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ja-JP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VALUES</a:t>
            </a:r>
            <a:r>
              <a:rPr kumimoji="1"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(3, '</a:t>
            </a:r>
            <a:r>
              <a:rPr lang="ja-JP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メロン</a:t>
            </a:r>
            <a:r>
              <a:rPr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', 500</a:t>
            </a:r>
            <a:r>
              <a:rPr kumimoji="1"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1616011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ADE5C89F-0CB4-504E-E8F6-BD3C6D03C7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21" r="33021"/>
          <a:stretch/>
        </p:blipFill>
        <p:spPr>
          <a:xfrm>
            <a:off x="0" y="0"/>
            <a:ext cx="2373066" cy="5042289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effectLst>
            <a:softEdge rad="635000"/>
          </a:effectLst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238269" y="1828800"/>
            <a:ext cx="6355868" cy="42545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① リレーショナルデータベースの基礎</a:t>
            </a:r>
          </a:p>
          <a:p>
            <a:pPr marL="0" indent="0">
              <a:buNone/>
            </a:pP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② </a:t>
            </a:r>
            <a:r>
              <a:rPr lang="en-US" altLang="ja-JP" sz="2400" b="1" dirty="0">
                <a:solidFill>
                  <a:srgbClr val="374151"/>
                </a:solidFill>
                <a:latin typeface="Söhne"/>
              </a:rPr>
              <a:t>SQL</a:t>
            </a: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コマンドの習得</a:t>
            </a:r>
            <a:endParaRPr lang="en-US" altLang="ja-JP" sz="2400" b="1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③ テーブルの結合とデータ取得</a:t>
            </a:r>
            <a:endParaRPr lang="ja-JP" altLang="en-US" sz="2400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④ 実践的な</a:t>
            </a:r>
            <a:r>
              <a:rPr lang="en-US" altLang="ja-JP" sz="2400" b="1" dirty="0">
                <a:solidFill>
                  <a:srgbClr val="374151"/>
                </a:solidFill>
                <a:latin typeface="Söhne"/>
              </a:rPr>
              <a:t>SQL</a:t>
            </a: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の応用</a:t>
            </a:r>
            <a:endParaRPr lang="en-US" altLang="ja-JP" sz="2400" b="1" dirty="0">
              <a:solidFill>
                <a:srgbClr val="374151"/>
              </a:solidFill>
              <a:latin typeface="Söhne"/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71AC035-0C11-72EC-EAF9-C2E472D89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DD4950-D159-4EF1-90C3-DB06CAAE7C11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95167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2FCDA0A4-A1E1-4BFB-9904-866F27DD31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83" y="270024"/>
            <a:ext cx="8461208" cy="10394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dirty="0">
                <a:latin typeface="メイリオ" panose="020B0604030504040204" pitchFamily="50" charset="-128"/>
              </a:rPr>
              <a:t>(</a:t>
            </a:r>
            <a:r>
              <a:rPr lang="ja-JP" altLang="en-US" dirty="0">
                <a:latin typeface="メイリオ" panose="020B0604030504040204" pitchFamily="50" charset="-128"/>
              </a:rPr>
              <a:t>前のページから続き）</a:t>
            </a:r>
            <a:endParaRPr lang="en-US" altLang="ja-JP" dirty="0">
              <a:latin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dirty="0"/>
          </a:p>
        </p:txBody>
      </p:sp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2C698A59-D381-4578-B7B2-723D4296F322}"/>
              </a:ext>
            </a:extLst>
          </p:cNvPr>
          <p:cNvSpPr txBox="1">
            <a:spLocks/>
          </p:cNvSpPr>
          <p:nvPr/>
        </p:nvSpPr>
        <p:spPr>
          <a:xfrm>
            <a:off x="555585" y="3845946"/>
            <a:ext cx="8068870" cy="28036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en-US" altLang="ja-JP" sz="2400" b="1" u="sng" dirty="0">
              <a:solidFill>
                <a:srgbClr val="FF0000"/>
              </a:solidFill>
              <a:latin typeface="メイリオ" panose="020B0604030504040204" pitchFamily="50" charset="-128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ADCE3CA2-3420-209E-4E4E-10FB84EB0E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2753" y="3857178"/>
            <a:ext cx="796971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ja-JP" altLang="ja-JP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D4FEF96A-80DF-AB6A-7A9D-30644E9BA0A3}"/>
              </a:ext>
            </a:extLst>
          </p:cNvPr>
          <p:cNvSpPr/>
          <p:nvPr/>
        </p:nvSpPr>
        <p:spPr>
          <a:xfrm>
            <a:off x="307557" y="1236930"/>
            <a:ext cx="8509334" cy="452431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kumimoji="1"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CREATE TABLE </a:t>
            </a:r>
            <a:r>
              <a:rPr kumimoji="1" lang="ja-JP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購入 </a:t>
            </a:r>
            <a:r>
              <a:rPr kumimoji="1"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</a:p>
          <a:p>
            <a:r>
              <a:rPr kumimoji="1"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1" lang="ja-JP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購入者 </a:t>
            </a:r>
            <a:r>
              <a:rPr kumimoji="1" lang="en-US" altLang="ja-JP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TEXT,</a:t>
            </a:r>
          </a:p>
          <a:p>
            <a:r>
              <a:rPr kumimoji="1"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1" lang="ja-JP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商品番号 </a:t>
            </a:r>
            <a:r>
              <a:rPr kumimoji="1" lang="en-US" altLang="ja-JP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INTEGER</a:t>
            </a:r>
            <a:r>
              <a:rPr kumimoji="1"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endParaRPr kumimoji="1" lang="en-US" altLang="ja-JP" sz="2400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kumimoji="1" lang="en-US" altLang="ja-JP" sz="2400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kumimoji="1" lang="en-US" altLang="ja-JP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INSERT INTO </a:t>
            </a:r>
            <a:r>
              <a:rPr kumimoji="1" lang="ja-JP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購入</a:t>
            </a:r>
            <a:r>
              <a:rPr kumimoji="1"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ja-JP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VALUES</a:t>
            </a:r>
            <a:r>
              <a:rPr kumimoji="1"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('X</a:t>
            </a:r>
            <a:r>
              <a:rPr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', 1);</a:t>
            </a:r>
            <a:endParaRPr kumimoji="1" lang="en-US" altLang="ja-JP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kumimoji="1" lang="en-US" altLang="ja-JP" sz="2400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kumimoji="1" lang="en-US" altLang="ja-JP" sz="2400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kumimoji="1" lang="en-US" altLang="ja-JP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INSERT INTO </a:t>
            </a:r>
            <a:r>
              <a:rPr kumimoji="1" lang="ja-JP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購入</a:t>
            </a:r>
            <a:r>
              <a:rPr kumimoji="1"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ja-JP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VALUES</a:t>
            </a:r>
            <a:r>
              <a:rPr kumimoji="1"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('X</a:t>
            </a:r>
            <a:r>
              <a:rPr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', 3</a:t>
            </a:r>
            <a:r>
              <a:rPr kumimoji="1"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endParaRPr kumimoji="1" lang="en-US" altLang="ja-JP" sz="2400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kumimoji="1" lang="en-US" altLang="ja-JP" sz="2400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kumimoji="1" lang="en-US" altLang="ja-JP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INSERT INTO </a:t>
            </a:r>
            <a:r>
              <a:rPr kumimoji="1" lang="ja-JP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購入</a:t>
            </a:r>
            <a:r>
              <a:rPr kumimoji="1"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ja-JP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VALUES</a:t>
            </a:r>
            <a:r>
              <a:rPr kumimoji="1"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('</a:t>
            </a:r>
            <a:r>
              <a:rPr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Y', 2</a:t>
            </a:r>
            <a:r>
              <a:rPr kumimoji="1"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1831954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5262" y="371818"/>
            <a:ext cx="8753475" cy="507206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/>
              <a:t>間違ってしまったときは、テーブル</a:t>
            </a:r>
            <a:r>
              <a:rPr lang="ja-JP" altLang="en-US" dirty="0"/>
              <a:t>の</a:t>
            </a:r>
            <a:r>
              <a:rPr kumimoji="1" lang="ja-JP" altLang="en-US" dirty="0"/>
              <a:t>削除</a:t>
            </a:r>
            <a:br>
              <a:rPr kumimoji="1" lang="en-US" altLang="ja-JP" dirty="0"/>
            </a:br>
            <a:r>
              <a:rPr kumimoji="1" lang="ja-JP" altLang="en-US" dirty="0"/>
              <a:t>を行ってからやり直した方が早い場合がある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5" name="コンテンツ プレースホルダー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225" y="1901335"/>
            <a:ext cx="3065096" cy="3500926"/>
          </a:xfrm>
        </p:spPr>
      </p:pic>
      <p:sp>
        <p:nvSpPr>
          <p:cNvPr id="12" name="正方形/長方形 11"/>
          <p:cNvSpPr/>
          <p:nvPr/>
        </p:nvSpPr>
        <p:spPr>
          <a:xfrm>
            <a:off x="923583" y="3580839"/>
            <a:ext cx="674408" cy="279491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1674193" y="4762725"/>
            <a:ext cx="674408" cy="279491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角丸四角形 13"/>
          <p:cNvSpPr/>
          <p:nvPr/>
        </p:nvSpPr>
        <p:spPr>
          <a:xfrm>
            <a:off x="4486701" y="2563322"/>
            <a:ext cx="3879850" cy="1079550"/>
          </a:xfrm>
          <a:prstGeom prst="roundRect">
            <a:avLst/>
          </a:prstGeom>
          <a:noFill/>
          <a:ln w="57150">
            <a:solidFill>
              <a:srgbClr val="000066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テーブルビュー</a:t>
            </a:r>
            <a:r>
              <a:rPr kumimoji="0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で、削除したいテーブルを</a:t>
            </a:r>
            <a:r>
              <a:rPr kumimoji="0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右クリック</a:t>
            </a:r>
            <a:r>
              <a:rPr kumimoji="0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して、「</a:t>
            </a:r>
            <a:r>
              <a:rPr kumimoji="0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削除</a:t>
            </a:r>
            <a:r>
              <a:rPr kumimoji="0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」</a:t>
            </a:r>
            <a:endParaRPr kumimoji="0" lang="en-US" altLang="ja-JP" sz="21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486701" y="4135288"/>
            <a:ext cx="410881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テーブル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を削除するときは、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間違って必要な</a:t>
            </a:r>
            <a:r>
              <a:rPr kumimoji="0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テーブル</a:t>
            </a: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を削除しない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ように、十分に注意する！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（元に戻せない）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3178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5311440" cy="1286160"/>
          </a:xfrm>
        </p:spPr>
        <p:txBody>
          <a:bodyPr anchor="b">
            <a:normAutofit fontScale="90000"/>
          </a:bodyPr>
          <a:lstStyle/>
          <a:p>
            <a:r>
              <a:rPr lang="ja-JP" altLang="en-US" dirty="0"/>
              <a:t>演習２．</a:t>
            </a:r>
            <a:r>
              <a:rPr lang="en-US" altLang="ja-JP" dirty="0"/>
              <a:t>SQL </a:t>
            </a:r>
            <a:r>
              <a:rPr lang="ja-JP" altLang="en-US" dirty="0"/>
              <a:t>による結合．</a:t>
            </a:r>
            <a:r>
              <a:rPr lang="en-US" altLang="ja-JP" dirty="0"/>
              <a:t> Access </a:t>
            </a:r>
            <a:r>
              <a:rPr lang="ja-JP" altLang="en-US" dirty="0"/>
              <a:t>の </a:t>
            </a:r>
            <a:r>
              <a:rPr lang="en-US" altLang="ja-JP" dirty="0"/>
              <a:t>SQL </a:t>
            </a:r>
            <a:r>
              <a:rPr lang="ja-JP" altLang="en-US" dirty="0"/>
              <a:t>ビューを使用．</a:t>
            </a:r>
            <a:br>
              <a:rPr lang="en-US" altLang="ja-JP" dirty="0"/>
            </a:br>
            <a:endParaRPr lang="ja-JP" altLang="en-US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4073" y="2027321"/>
            <a:ext cx="5177644" cy="4626141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altLang="ja-JP" sz="2400" b="1" dirty="0"/>
              <a:t>【</a:t>
            </a:r>
            <a:r>
              <a:rPr lang="ja-JP" altLang="en-US" sz="2400" b="1" dirty="0"/>
              <a:t>トピックス</a:t>
            </a:r>
            <a:r>
              <a:rPr lang="en-US" altLang="ja-JP" sz="2400" b="1" dirty="0"/>
              <a:t>】</a:t>
            </a:r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ja-JP" altLang="en-US" b="1" dirty="0"/>
              <a:t>結合</a:t>
            </a:r>
            <a:endParaRPr lang="en-US" altLang="ja-JP" b="1" dirty="0"/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en-US" altLang="ja-JP" b="1" dirty="0"/>
              <a:t>INNER JOIN</a:t>
            </a:r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en-US" altLang="ja-JP" b="1" dirty="0"/>
              <a:t>ON</a:t>
            </a:r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en-US" altLang="ja-JP" b="1" dirty="0"/>
              <a:t>WHERE</a:t>
            </a:r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ja-JP" altLang="en-US" b="1" dirty="0"/>
              <a:t>複数の条件の指定</a:t>
            </a:r>
            <a:endParaRPr lang="en-US" altLang="ja-JP" b="1" dirty="0"/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ja-JP" altLang="en-US" b="1" dirty="0"/>
              <a:t>結合条件のない結合</a:t>
            </a:r>
            <a:endParaRPr lang="en-US" altLang="ja-JP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16F77370-7F48-49C1-8603-DB37AE8840E1}" type="slidenum">
              <a:rPr kumimoji="0" lang="ja-JP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97897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1083838"/>
          </a:xfrm>
        </p:spPr>
        <p:txBody>
          <a:bodyPr>
            <a:normAutofit/>
          </a:bodyPr>
          <a:lstStyle/>
          <a:p>
            <a:r>
              <a:rPr kumimoji="1" lang="en-US" altLang="ja-JP" dirty="0"/>
              <a:t>Access </a:t>
            </a:r>
            <a:r>
              <a:rPr kumimoji="1" lang="ja-JP" altLang="en-US" dirty="0"/>
              <a:t>の </a:t>
            </a:r>
            <a:r>
              <a:rPr kumimoji="1" lang="en-US" altLang="ja-JP" dirty="0"/>
              <a:t>SQL </a:t>
            </a:r>
            <a:r>
              <a:rPr kumimoji="1" lang="ja-JP" altLang="en-US" dirty="0"/>
              <a:t>ビューを用いた</a:t>
            </a:r>
            <a:r>
              <a:rPr lang="ja-JP" altLang="en-US" dirty="0"/>
              <a:t>問い合わせ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1496859"/>
            <a:ext cx="8728210" cy="46825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2400" dirty="0"/>
              <a:t>① </a:t>
            </a:r>
            <a:r>
              <a:rPr kumimoji="1" lang="en-US" altLang="ja-JP" sz="2400" dirty="0"/>
              <a:t>Access </a:t>
            </a:r>
            <a:r>
              <a:rPr kumimoji="1" lang="ja-JP" altLang="en-US" sz="2400" dirty="0"/>
              <a:t>の </a:t>
            </a:r>
            <a:r>
              <a:rPr lang="en-US" altLang="ja-JP" sz="2400" b="1" dirty="0">
                <a:solidFill>
                  <a:srgbClr val="C00000"/>
                </a:solidFill>
              </a:rPr>
              <a:t>SQL</a:t>
            </a:r>
            <a:r>
              <a:rPr kumimoji="1" lang="ja-JP" altLang="en-US" sz="2400" b="1" dirty="0">
                <a:solidFill>
                  <a:srgbClr val="C00000"/>
                </a:solidFill>
              </a:rPr>
              <a:t>ビュー</a:t>
            </a:r>
            <a:r>
              <a:rPr kumimoji="1" lang="ja-JP" altLang="en-US" sz="2400" dirty="0"/>
              <a:t>開く</a:t>
            </a:r>
            <a:endParaRPr kumimoji="1"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② </a:t>
            </a:r>
            <a:r>
              <a:rPr lang="en-US" altLang="ja-JP" sz="2400" b="1" dirty="0">
                <a:solidFill>
                  <a:srgbClr val="C00000"/>
                </a:solidFill>
              </a:rPr>
              <a:t>SQL </a:t>
            </a:r>
            <a:r>
              <a:rPr lang="ja-JP" altLang="en-US" sz="2400" b="1" dirty="0">
                <a:solidFill>
                  <a:srgbClr val="C00000"/>
                </a:solidFill>
              </a:rPr>
              <a:t>文</a:t>
            </a:r>
            <a:r>
              <a:rPr lang="ja-JP" altLang="en-US" sz="2400" dirty="0"/>
              <a:t>の</a:t>
            </a:r>
            <a:r>
              <a:rPr lang="ja-JP" altLang="en-US" sz="2400" b="1" dirty="0"/>
              <a:t>編集</a:t>
            </a:r>
            <a:r>
              <a:rPr lang="ja-JP" altLang="en-US" sz="2400" dirty="0"/>
              <a:t>。</a:t>
            </a:r>
            <a:r>
              <a:rPr lang="en-US" altLang="ja-JP" sz="2400" b="1" dirty="0"/>
              <a:t>select, from, where </a:t>
            </a:r>
            <a:r>
              <a:rPr lang="ja-JP" altLang="en-US" sz="2400" dirty="0"/>
              <a:t>を使用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　例</a:t>
            </a:r>
            <a:r>
              <a:rPr lang="en-US" altLang="ja-JP" sz="2400" dirty="0"/>
              <a:t>: select * from </a:t>
            </a:r>
            <a:r>
              <a:rPr lang="ja-JP" altLang="en-US" sz="2400" dirty="0"/>
              <a:t>テーブル名 </a:t>
            </a:r>
            <a:r>
              <a:rPr lang="en-US" altLang="ja-JP" sz="2400" dirty="0"/>
              <a:t>where </a:t>
            </a:r>
            <a:r>
              <a:rPr lang="ja-JP" altLang="en-US" sz="2400" dirty="0"/>
              <a:t>列</a:t>
            </a:r>
            <a:r>
              <a:rPr lang="en-US" altLang="ja-JP" sz="2400" dirty="0"/>
              <a:t>1 = </a:t>
            </a:r>
            <a:r>
              <a:rPr lang="ja-JP" altLang="en-US" sz="2400" dirty="0"/>
              <a:t>値</a:t>
            </a:r>
            <a:r>
              <a:rPr lang="en-US" altLang="ja-JP" sz="2400" dirty="0"/>
              <a:t>1;</a:t>
            </a:r>
          </a:p>
          <a:p>
            <a:pPr marL="0" indent="0">
              <a:buNone/>
            </a:pPr>
            <a:r>
              <a:rPr lang="ja-JP" altLang="en-US" sz="2400" dirty="0"/>
              <a:t>③ </a:t>
            </a:r>
            <a:r>
              <a:rPr lang="en-US" altLang="ja-JP" sz="2400" b="1" dirty="0">
                <a:solidFill>
                  <a:srgbClr val="C00000"/>
                </a:solidFill>
              </a:rPr>
              <a:t>SQL </a:t>
            </a:r>
            <a:r>
              <a:rPr lang="ja-JP" altLang="en-US" sz="2400" b="1" dirty="0">
                <a:solidFill>
                  <a:srgbClr val="C00000"/>
                </a:solidFill>
              </a:rPr>
              <a:t>文</a:t>
            </a:r>
            <a:r>
              <a:rPr lang="ja-JP" altLang="en-US" sz="2400" dirty="0"/>
              <a:t>の</a:t>
            </a:r>
            <a:r>
              <a:rPr lang="ja-JP" altLang="en-US" sz="2400" b="1" dirty="0"/>
              <a:t>実行</a:t>
            </a:r>
            <a:endParaRPr lang="en-US" altLang="ja-JP" sz="2400" b="1" dirty="0"/>
          </a:p>
          <a:p>
            <a:pPr marL="0" indent="0">
              <a:buNone/>
            </a:pPr>
            <a:r>
              <a:rPr lang="ja-JP" altLang="en-US" sz="2400" dirty="0"/>
              <a:t>　実行の結果、</a:t>
            </a:r>
            <a:r>
              <a:rPr lang="ja-JP" altLang="en-US" sz="2400" b="1" dirty="0">
                <a:solidFill>
                  <a:srgbClr val="C00000"/>
                </a:solidFill>
              </a:rPr>
              <a:t>データシートビュー</a:t>
            </a:r>
            <a:r>
              <a:rPr lang="ja-JP" altLang="en-US" sz="2400" dirty="0"/>
              <a:t>に画面が変わり、そこに</a:t>
            </a:r>
            <a:r>
              <a:rPr lang="ja-JP" altLang="en-US" sz="2400" b="1" dirty="0"/>
              <a:t>問い合わせの結果</a:t>
            </a:r>
            <a:r>
              <a:rPr lang="ja-JP" altLang="en-US" sz="2400" dirty="0"/>
              <a:t>が表示される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④ さらに</a:t>
            </a:r>
            <a:r>
              <a:rPr lang="en-US" altLang="ja-JP" sz="2400" dirty="0"/>
              <a:t>SQL </a:t>
            </a:r>
            <a:r>
              <a:rPr lang="ja-JP" altLang="en-US" sz="2400" dirty="0"/>
              <a:t>文の編集、実行を続ける場合には、</a:t>
            </a:r>
            <a:r>
              <a:rPr lang="ja-JP" altLang="en-US" sz="2400" b="1" u="sng" dirty="0"/>
              <a:t>画面を </a:t>
            </a:r>
            <a:r>
              <a:rPr lang="en-US" altLang="ja-JP" sz="2400" b="1" u="sng" dirty="0"/>
              <a:t>SQL </a:t>
            </a:r>
            <a:r>
              <a:rPr lang="ja-JP" altLang="en-US" sz="2400" b="1" u="sng" dirty="0"/>
              <a:t>ビューに切り替える</a:t>
            </a:r>
            <a:endParaRPr lang="en-US" altLang="ja-JP" sz="2400" b="1" u="sng" dirty="0"/>
          </a:p>
          <a:p>
            <a:pPr marL="0" indent="0">
              <a:buNone/>
            </a:pPr>
            <a:endParaRPr kumimoji="1" lang="en-US" altLang="ja-JP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16023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スライド番号プレースホルダー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557213" indent="-2143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21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18859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228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25717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E85D0C-2A18-4259-B8B7-078272595A85}" type="slidenum">
              <a:rPr kumimoji="1" lang="ja-JP" altLang="en-US" sz="2100" b="0" i="0" u="none" strike="noStrike" kern="1200" cap="none" spc="0" normalizeH="0" baseline="0" noProof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1" lang="ja-JP" altLang="en-US" sz="1350" b="0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9460" name="Rectangle 2"/>
          <p:cNvSpPr>
            <a:spLocks noGrp="1"/>
          </p:cNvSpPr>
          <p:nvPr>
            <p:ph type="title" idx="4294967295"/>
          </p:nvPr>
        </p:nvSpPr>
        <p:spPr>
          <a:xfrm>
            <a:off x="190501" y="361036"/>
            <a:ext cx="8839200" cy="75366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ct val="20000"/>
              </a:spcBef>
            </a:pPr>
            <a:r>
              <a:rPr lang="en-US" altLang="ja-JP" sz="2900" dirty="0"/>
              <a:t>SQL </a:t>
            </a:r>
            <a:r>
              <a:rPr lang="ja-JP" altLang="en-US" sz="2900" dirty="0"/>
              <a:t>問い合わせ（クエリ）で使用する２つのビュー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09057" y="3904246"/>
            <a:ext cx="254909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1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SQL </a:t>
            </a:r>
            <a:r>
              <a:rPr kumimoji="1" lang="ja-JP" altLang="en-US" sz="21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ビュー</a:t>
            </a:r>
            <a:endParaRPr kumimoji="1" lang="en-US" altLang="ja-JP" sz="2100" b="1" i="0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SQL </a:t>
            </a: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文の</a:t>
            </a:r>
            <a:r>
              <a:rPr kumimoji="0" lang="ja-JP" altLang="en-US" sz="21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作成</a:t>
            </a:r>
            <a:r>
              <a:rPr kumimoji="0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、</a:t>
            </a:r>
            <a:r>
              <a:rPr kumimoji="0" lang="ja-JP" altLang="en-US" sz="21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編集</a:t>
            </a:r>
            <a:endParaRPr kumimoji="1" lang="ja-JP" altLang="en-US" sz="21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927649" y="4005532"/>
            <a:ext cx="3147015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1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データシートビュー</a:t>
            </a:r>
            <a:endParaRPr kumimoji="1" lang="en-US" altLang="ja-JP" sz="2100" b="1" i="0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問い合わせ（クエリ）</a:t>
            </a: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の</a:t>
            </a:r>
            <a:endParaRPr kumimoji="1" lang="en-US" altLang="ja-JP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結果</a:t>
            </a:r>
            <a:endParaRPr kumimoji="1" lang="en-US" altLang="ja-JP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右矢印 4"/>
          <p:cNvSpPr/>
          <p:nvPr/>
        </p:nvSpPr>
        <p:spPr>
          <a:xfrm>
            <a:off x="3889482" y="3041700"/>
            <a:ext cx="1225250" cy="3243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右矢印 12"/>
          <p:cNvSpPr/>
          <p:nvPr/>
        </p:nvSpPr>
        <p:spPr>
          <a:xfrm flipH="1">
            <a:off x="3980875" y="5044278"/>
            <a:ext cx="1225250" cy="3243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227" y="1759197"/>
            <a:ext cx="1800476" cy="1057423"/>
          </a:xfrm>
          <a:prstGeom prst="rect">
            <a:avLst/>
          </a:prstGeom>
        </p:spPr>
      </p:pic>
      <p:sp>
        <p:nvSpPr>
          <p:cNvPr id="15" name="テキスト ボックス 14"/>
          <p:cNvSpPr txBox="1"/>
          <p:nvPr/>
        </p:nvSpPr>
        <p:spPr>
          <a:xfrm>
            <a:off x="4118182" y="2810157"/>
            <a:ext cx="72327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実行</a:t>
            </a:r>
          </a:p>
        </p:txBody>
      </p:sp>
      <p:sp>
        <p:nvSpPr>
          <p:cNvPr id="16" name="正方形/長方形 15"/>
          <p:cNvSpPr/>
          <p:nvPr/>
        </p:nvSpPr>
        <p:spPr>
          <a:xfrm>
            <a:off x="3927240" y="2111799"/>
            <a:ext cx="437784" cy="534866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285" y="3627488"/>
            <a:ext cx="1350357" cy="993120"/>
          </a:xfrm>
          <a:prstGeom prst="rect">
            <a:avLst/>
          </a:prstGeom>
        </p:spPr>
      </p:pic>
      <p:sp>
        <p:nvSpPr>
          <p:cNvPr id="18" name="正方形/長方形 17"/>
          <p:cNvSpPr/>
          <p:nvPr/>
        </p:nvSpPr>
        <p:spPr>
          <a:xfrm>
            <a:off x="3878285" y="3922841"/>
            <a:ext cx="437784" cy="534866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3397138" y="4695214"/>
            <a:ext cx="227337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表示</a:t>
            </a:r>
            <a:r>
              <a:rPr kumimoji="0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en-US" altLang="ja-JP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+</a:t>
            </a:r>
            <a:r>
              <a:rPr kumimoji="0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en-US" altLang="ja-JP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SQL </a:t>
            </a:r>
            <a:r>
              <a:rPr kumimoji="0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ビュー</a:t>
            </a:r>
            <a:endParaRPr kumimoji="1" lang="ja-JP" altLang="en-US" sz="2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57" y="2657528"/>
            <a:ext cx="3259760" cy="926270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44322" y="2875741"/>
            <a:ext cx="3427506" cy="867326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5B53376-2AB2-442E-8C83-26EF1A6892F3}"/>
              </a:ext>
            </a:extLst>
          </p:cNvPr>
          <p:cNvSpPr txBox="1"/>
          <p:nvPr/>
        </p:nvSpPr>
        <p:spPr>
          <a:xfrm>
            <a:off x="1680737" y="5962677"/>
            <a:ext cx="59298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マウス操作でビューを切り替え</a:t>
            </a:r>
          </a:p>
        </p:txBody>
      </p:sp>
    </p:spTree>
    <p:extLst>
      <p:ext uri="{BB962C8B-B14F-4D97-AF65-F5344CB8AC3E}">
        <p14:creationId xmlns:p14="http://schemas.microsoft.com/office/powerpoint/2010/main" val="11187072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図 15">
            <a:extLst>
              <a:ext uri="{FF2B5EF4-FFF2-40B4-BE49-F238E27FC236}">
                <a16:creationId xmlns:a16="http://schemas.microsoft.com/office/drawing/2014/main" id="{6785FB4D-1515-4076-BE88-DD8C27F6B7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528" y="4054934"/>
            <a:ext cx="4873875" cy="2308344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E90DEADB-C80A-4AC7-9AE0-E90DF53F9D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528" y="884099"/>
            <a:ext cx="5829600" cy="2000353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2128" y="2791436"/>
            <a:ext cx="1220995" cy="1245354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80181" y="389477"/>
            <a:ext cx="8211296" cy="1785585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altLang="ja-JP" sz="2400" dirty="0">
                <a:latin typeface="メイリオ" panose="020B0604030504040204" pitchFamily="50" charset="-128"/>
              </a:rPr>
              <a:t>1. </a:t>
            </a:r>
            <a:r>
              <a:rPr lang="ja-JP" altLang="en-US" sz="2400" dirty="0">
                <a:latin typeface="メイリオ" panose="020B0604030504040204" pitchFamily="50" charset="-128"/>
              </a:rPr>
              <a:t>次の手順で、</a:t>
            </a:r>
            <a:r>
              <a:rPr lang="en-US" altLang="ja-JP" sz="2400" b="1" dirty="0">
                <a:solidFill>
                  <a:srgbClr val="C00000"/>
                </a:solidFill>
                <a:latin typeface="メイリオ" panose="020B0604030504040204" pitchFamily="50" charset="-128"/>
              </a:rPr>
              <a:t>SQL</a:t>
            </a:r>
            <a:r>
              <a:rPr lang="ja-JP" altLang="en-US" sz="2400" b="1" dirty="0">
                <a:solidFill>
                  <a:srgbClr val="C00000"/>
                </a:solidFill>
                <a:latin typeface="メイリオ" panose="020B0604030504040204" pitchFamily="50" charset="-128"/>
              </a:rPr>
              <a:t>ビュー</a:t>
            </a:r>
            <a:r>
              <a:rPr lang="ja-JP" altLang="en-US" sz="2400" dirty="0">
                <a:latin typeface="メイリオ" panose="020B0604030504040204" pitchFamily="50" charset="-128"/>
              </a:rPr>
              <a:t>を開く．</a:t>
            </a:r>
            <a:endParaRPr lang="en-US" altLang="ja-JP" sz="2400" dirty="0">
              <a:latin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1435778" y="1246909"/>
            <a:ext cx="607767" cy="286039"/>
          </a:xfrm>
          <a:prstGeom prst="rect">
            <a:avLst/>
          </a:prstGeom>
          <a:noFill/>
          <a:ln w="508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3186795" y="1532948"/>
            <a:ext cx="519296" cy="744277"/>
          </a:xfrm>
          <a:prstGeom prst="rect">
            <a:avLst/>
          </a:prstGeom>
          <a:noFill/>
          <a:ln w="508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" name="下矢印 17"/>
          <p:cNvSpPr/>
          <p:nvPr/>
        </p:nvSpPr>
        <p:spPr>
          <a:xfrm>
            <a:off x="2807754" y="3076852"/>
            <a:ext cx="557711" cy="2915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6" name="正方形/長方形 25"/>
          <p:cNvSpPr/>
          <p:nvPr/>
        </p:nvSpPr>
        <p:spPr>
          <a:xfrm>
            <a:off x="6939748" y="3894367"/>
            <a:ext cx="453923" cy="230446"/>
          </a:xfrm>
          <a:prstGeom prst="rect">
            <a:avLst/>
          </a:prstGeom>
          <a:noFill/>
          <a:ln w="508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9" name="正方形/長方形 28"/>
          <p:cNvSpPr/>
          <p:nvPr/>
        </p:nvSpPr>
        <p:spPr>
          <a:xfrm>
            <a:off x="4608948" y="4403182"/>
            <a:ext cx="676561" cy="301322"/>
          </a:xfrm>
          <a:prstGeom prst="rect">
            <a:avLst/>
          </a:prstGeom>
          <a:noFill/>
          <a:ln w="508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0" name="正方形/長方形 29"/>
          <p:cNvSpPr/>
          <p:nvPr/>
        </p:nvSpPr>
        <p:spPr>
          <a:xfrm>
            <a:off x="361129" y="4638039"/>
            <a:ext cx="477071" cy="702887"/>
          </a:xfrm>
          <a:prstGeom prst="rect">
            <a:avLst/>
          </a:prstGeom>
          <a:noFill/>
          <a:ln w="508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1" name="正方形/長方形 30"/>
          <p:cNvSpPr/>
          <p:nvPr/>
        </p:nvSpPr>
        <p:spPr>
          <a:xfrm>
            <a:off x="423263" y="5480574"/>
            <a:ext cx="1488664" cy="421461"/>
          </a:xfrm>
          <a:prstGeom prst="rect">
            <a:avLst/>
          </a:prstGeom>
          <a:noFill/>
          <a:ln w="508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2" name="角丸四角形 31"/>
          <p:cNvSpPr/>
          <p:nvPr/>
        </p:nvSpPr>
        <p:spPr>
          <a:xfrm>
            <a:off x="5505588" y="4934950"/>
            <a:ext cx="3215149" cy="911461"/>
          </a:xfrm>
          <a:prstGeom prst="roundRect">
            <a:avLst/>
          </a:prstGeom>
          <a:noFill/>
          <a:ln w="57150">
            <a:solidFill>
              <a:srgbClr val="000066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②「</a:t>
            </a:r>
            <a:r>
              <a:rPr kumimoji="0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デザイン</a:t>
            </a: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」タブで、「</a:t>
            </a:r>
            <a:r>
              <a:rPr kumimoji="0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表示</a:t>
            </a: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」を展開し「</a:t>
            </a:r>
            <a:r>
              <a:rPr kumimoji="0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SQL</a:t>
            </a:r>
            <a:r>
              <a:rPr kumimoji="0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ビュー</a:t>
            </a: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」を選ぶ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3" name="角丸四角形 32"/>
          <p:cNvSpPr/>
          <p:nvPr/>
        </p:nvSpPr>
        <p:spPr>
          <a:xfrm>
            <a:off x="6234475" y="1125071"/>
            <a:ext cx="2879042" cy="1101331"/>
          </a:xfrm>
          <a:prstGeom prst="roundRect">
            <a:avLst/>
          </a:prstGeom>
          <a:noFill/>
          <a:ln w="57150">
            <a:solidFill>
              <a:srgbClr val="000066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①「</a:t>
            </a:r>
            <a:r>
              <a:rPr kumimoji="0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作成</a:t>
            </a:r>
            <a:r>
              <a:rPr kumimoji="0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」タブで、「</a:t>
            </a:r>
            <a:r>
              <a:rPr kumimoji="0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クエリデザイン</a:t>
            </a:r>
            <a:r>
              <a:rPr kumimoji="0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」をクリック</a:t>
            </a:r>
            <a:endParaRPr kumimoji="0" lang="en-US" altLang="ja-JP" sz="21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E60A9BCD-A84D-42D1-8807-5DC880EC377E}"/>
              </a:ext>
            </a:extLst>
          </p:cNvPr>
          <p:cNvSpPr txBox="1"/>
          <p:nvPr/>
        </p:nvSpPr>
        <p:spPr>
          <a:xfrm>
            <a:off x="7435650" y="2647485"/>
            <a:ext cx="156966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このような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表示が出た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ときは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「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閉じる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」を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クリック</a:t>
            </a:r>
          </a:p>
        </p:txBody>
      </p:sp>
    </p:spTree>
    <p:extLst>
      <p:ext uri="{BB962C8B-B14F-4D97-AF65-F5344CB8AC3E}">
        <p14:creationId xmlns:p14="http://schemas.microsoft.com/office/powerpoint/2010/main" val="29125458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2FCDA0A4-A1E1-4BFB-9904-866F27DD31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83" y="270024"/>
            <a:ext cx="8461208" cy="10394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dirty="0"/>
              <a:t>2. </a:t>
            </a:r>
            <a:r>
              <a:rPr lang="en-US" altLang="ja-JP" b="1" dirty="0">
                <a:latin typeface="メイリオ" panose="020B0604030504040204" pitchFamily="50" charset="-128"/>
              </a:rPr>
              <a:t>SQL </a:t>
            </a:r>
            <a:r>
              <a:rPr lang="ja-JP" altLang="en-US" b="1" dirty="0">
                <a:latin typeface="メイリオ" panose="020B0604030504040204" pitchFamily="50" charset="-128"/>
              </a:rPr>
              <a:t>ビュー</a:t>
            </a:r>
            <a:r>
              <a:rPr lang="ja-JP" altLang="en-US" dirty="0">
                <a:latin typeface="メイリオ" panose="020B0604030504040204" pitchFamily="50" charset="-128"/>
              </a:rPr>
              <a:t>に、次の </a:t>
            </a:r>
            <a:r>
              <a:rPr lang="en-US" altLang="ja-JP" dirty="0">
                <a:latin typeface="メイリオ" panose="020B0604030504040204" pitchFamily="50" charset="-128"/>
              </a:rPr>
              <a:t>SQL </a:t>
            </a:r>
            <a:r>
              <a:rPr lang="ja-JP" altLang="en-US" dirty="0">
                <a:latin typeface="メイリオ" panose="020B0604030504040204" pitchFamily="50" charset="-128"/>
              </a:rPr>
              <a:t>を１つずつ入れ、</a:t>
            </a:r>
            <a:r>
              <a:rPr lang="ja-JP" altLang="en-US" sz="2800" dirty="0">
                <a:latin typeface="メイリオ" panose="020B0604030504040204" pitchFamily="50" charset="-128"/>
              </a:rPr>
              <a:t>「</a:t>
            </a:r>
            <a:r>
              <a:rPr lang="ja-JP" altLang="en-US" sz="2800" b="1" dirty="0">
                <a:latin typeface="メイリオ" panose="020B0604030504040204" pitchFamily="50" charset="-128"/>
              </a:rPr>
              <a:t>実行</a:t>
            </a:r>
            <a:r>
              <a:rPr lang="ja-JP" altLang="en-US" sz="2800" dirty="0">
                <a:latin typeface="メイリオ" panose="020B0604030504040204" pitchFamily="50" charset="-128"/>
              </a:rPr>
              <a:t>」ボタンで、</a:t>
            </a:r>
            <a:r>
              <a:rPr lang="en-US" altLang="ja-JP" sz="2800" b="1" dirty="0">
                <a:latin typeface="メイリオ" panose="020B0604030504040204" pitchFamily="50" charset="-128"/>
              </a:rPr>
              <a:t>SQL</a:t>
            </a:r>
            <a:r>
              <a:rPr lang="ja-JP" altLang="en-US" sz="2800" b="1" dirty="0">
                <a:latin typeface="メイリオ" panose="020B0604030504040204" pitchFamily="50" charset="-128"/>
              </a:rPr>
              <a:t>文</a:t>
            </a:r>
            <a:r>
              <a:rPr lang="ja-JP" altLang="en-US" sz="2800" dirty="0">
                <a:latin typeface="メイリオ" panose="020B0604030504040204" pitchFamily="50" charset="-128"/>
              </a:rPr>
              <a:t>を実行．結果を確認</a:t>
            </a:r>
            <a:r>
              <a:rPr lang="en-US" altLang="ja-JP" sz="2800" dirty="0">
                <a:latin typeface="メイリオ" panose="020B0604030504040204" pitchFamily="50" charset="-128"/>
              </a:rPr>
              <a:t> </a:t>
            </a:r>
            <a:endParaRPr lang="en-US" altLang="ja-JP" sz="2800" b="1" u="sng" dirty="0">
              <a:solidFill>
                <a:srgbClr val="FF0000"/>
              </a:solidFill>
              <a:latin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dirty="0">
              <a:latin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dirty="0"/>
          </a:p>
        </p:txBody>
      </p:sp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2C698A59-D381-4578-B7B2-723D4296F322}"/>
              </a:ext>
            </a:extLst>
          </p:cNvPr>
          <p:cNvSpPr txBox="1">
            <a:spLocks/>
          </p:cNvSpPr>
          <p:nvPr/>
        </p:nvSpPr>
        <p:spPr>
          <a:xfrm>
            <a:off x="555585" y="3845946"/>
            <a:ext cx="8068870" cy="28036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en-US" altLang="ja-JP" sz="2400" b="1" u="sng" dirty="0">
              <a:solidFill>
                <a:srgbClr val="FF0000"/>
              </a:solidFill>
              <a:latin typeface="メイリオ" panose="020B0604030504040204" pitchFamily="50" charset="-128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ADCE3CA2-3420-209E-4E4E-10FB84EB0E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2403" y="1315497"/>
            <a:ext cx="7969718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2000" dirty="0">
                <a:latin typeface="Arial" panose="020B0604020202020204" pitchFamily="34" charset="0"/>
              </a:rPr>
              <a:t>1. </a:t>
            </a:r>
            <a:r>
              <a:rPr lang="ja-JP" altLang="en-US" sz="2000" dirty="0">
                <a:latin typeface="Arial" panose="020B0604020202020204" pitchFamily="34" charset="0"/>
              </a:rPr>
              <a:t>単純な表示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2000" b="1" dirty="0">
                <a:latin typeface="Arial" panose="020B0604020202020204" pitchFamily="34" charset="0"/>
              </a:rPr>
              <a:t>select * FROM </a:t>
            </a:r>
            <a:r>
              <a:rPr lang="ja-JP" altLang="en-US" sz="2000" b="1" dirty="0">
                <a:latin typeface="Arial" panose="020B0604020202020204" pitchFamily="34" charset="0"/>
              </a:rPr>
              <a:t>商品</a:t>
            </a:r>
            <a:r>
              <a:rPr lang="en-US" altLang="ja-JP" sz="2000" b="1" dirty="0">
                <a:latin typeface="Arial" panose="020B0604020202020204" pitchFamily="34" charset="0"/>
              </a:rPr>
              <a:t>;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ja-JP" sz="2000" b="1" dirty="0">
              <a:latin typeface="Arial" panose="020B0604020202020204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ja-JP" sz="2000" b="1" dirty="0">
              <a:latin typeface="Arial" panose="020B0604020202020204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ja-JP" sz="2000" b="1" dirty="0">
              <a:latin typeface="Arial" panose="020B0604020202020204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ja-JP" sz="2000" b="1" dirty="0">
              <a:latin typeface="Arial" panose="020B0604020202020204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ja-JP" sz="2000" b="1" dirty="0">
              <a:latin typeface="Arial" panose="020B0604020202020204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ja-JP" sz="2000" b="1" dirty="0">
              <a:latin typeface="Arial" panose="020B0604020202020204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2000" dirty="0">
                <a:latin typeface="Arial" panose="020B0604020202020204" pitchFamily="34" charset="0"/>
              </a:rPr>
              <a:t>2. </a:t>
            </a:r>
            <a:r>
              <a:rPr lang="ja-JP" altLang="en-US" sz="2000" dirty="0">
                <a:latin typeface="Arial" panose="020B0604020202020204" pitchFamily="34" charset="0"/>
              </a:rPr>
              <a:t>結合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2000" b="1" dirty="0">
                <a:latin typeface="Arial" panose="020B0604020202020204" pitchFamily="34" charset="0"/>
              </a:rPr>
              <a:t>SELECT * FROM </a:t>
            </a:r>
            <a:r>
              <a:rPr lang="ja-JP" altLang="en-US" sz="2000" b="1" dirty="0">
                <a:latin typeface="Arial" panose="020B0604020202020204" pitchFamily="34" charset="0"/>
              </a:rPr>
              <a:t>商品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2000" b="1" dirty="0">
                <a:latin typeface="Arial" panose="020B0604020202020204" pitchFamily="34" charset="0"/>
              </a:rPr>
              <a:t>INNER JOIN </a:t>
            </a:r>
            <a:r>
              <a:rPr lang="ja-JP" altLang="en-US" sz="2000" b="1" dirty="0">
                <a:latin typeface="Arial" panose="020B0604020202020204" pitchFamily="34" charset="0"/>
              </a:rPr>
              <a:t>購入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2000" b="1" dirty="0">
                <a:latin typeface="Arial" panose="020B0604020202020204" pitchFamily="34" charset="0"/>
              </a:rPr>
              <a:t>ON </a:t>
            </a:r>
            <a:r>
              <a:rPr lang="ja-JP" altLang="en-US" sz="2000" b="1" dirty="0">
                <a:latin typeface="Arial" panose="020B0604020202020204" pitchFamily="34" charset="0"/>
              </a:rPr>
              <a:t>商品</a:t>
            </a:r>
            <a:r>
              <a:rPr lang="en-US" altLang="ja-JP" sz="2000" b="1" dirty="0">
                <a:latin typeface="Arial" panose="020B0604020202020204" pitchFamily="34" charset="0"/>
              </a:rPr>
              <a:t>.ID = </a:t>
            </a:r>
            <a:r>
              <a:rPr lang="ja-JP" altLang="en-US" sz="2000" b="1" dirty="0">
                <a:latin typeface="Arial" panose="020B0604020202020204" pitchFamily="34" charset="0"/>
              </a:rPr>
              <a:t>購入</a:t>
            </a:r>
            <a:r>
              <a:rPr lang="en-US" altLang="ja-JP" sz="2000" b="1" dirty="0">
                <a:latin typeface="Arial" panose="020B0604020202020204" pitchFamily="34" charset="0"/>
              </a:rPr>
              <a:t>.</a:t>
            </a:r>
            <a:r>
              <a:rPr lang="ja-JP" altLang="en-US" sz="2000" b="1" dirty="0">
                <a:latin typeface="Arial" panose="020B0604020202020204" pitchFamily="34" charset="0"/>
              </a:rPr>
              <a:t>商品番号</a:t>
            </a:r>
            <a:r>
              <a:rPr lang="en-US" altLang="ja-JP" sz="2000" b="1" dirty="0">
                <a:latin typeface="Arial" panose="020B0604020202020204" pitchFamily="34" charset="0"/>
              </a:rPr>
              <a:t>;</a:t>
            </a: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712" y="2184384"/>
            <a:ext cx="6138938" cy="1303610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241" y="5101149"/>
            <a:ext cx="7354100" cy="1318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8400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2FCDA0A4-A1E1-4BFB-9904-866F27DD31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83" y="270024"/>
            <a:ext cx="8461208" cy="10394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dirty="0">
                <a:latin typeface="メイリオ" panose="020B0604030504040204" pitchFamily="50" charset="-128"/>
              </a:rPr>
              <a:t>（前のページから続き）</a:t>
            </a:r>
            <a:endParaRPr lang="en-US" altLang="ja-JP" dirty="0">
              <a:latin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dirty="0"/>
          </a:p>
        </p:txBody>
      </p:sp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2C698A59-D381-4578-B7B2-723D4296F322}"/>
              </a:ext>
            </a:extLst>
          </p:cNvPr>
          <p:cNvSpPr txBox="1">
            <a:spLocks/>
          </p:cNvSpPr>
          <p:nvPr/>
        </p:nvSpPr>
        <p:spPr>
          <a:xfrm>
            <a:off x="555585" y="3845946"/>
            <a:ext cx="8068870" cy="28036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en-US" altLang="ja-JP" sz="2400" b="1" u="sng" dirty="0">
              <a:solidFill>
                <a:srgbClr val="FF0000"/>
              </a:solidFill>
              <a:latin typeface="メイリオ" panose="020B0604030504040204" pitchFamily="50" charset="-128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ADCE3CA2-3420-209E-4E4E-10FB84EB0E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7173" y="846546"/>
            <a:ext cx="7969718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2000" dirty="0">
                <a:latin typeface="Arial" panose="020B0604020202020204" pitchFamily="34" charset="0"/>
              </a:rPr>
              <a:t>3. </a:t>
            </a:r>
            <a:r>
              <a:rPr lang="ja-JP" altLang="en-US" sz="2000" dirty="0">
                <a:latin typeface="Arial" panose="020B0604020202020204" pitchFamily="34" charset="0"/>
              </a:rPr>
              <a:t>複数の条件の指定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2000" b="1" dirty="0">
                <a:latin typeface="Arial" panose="020B0604020202020204" pitchFamily="34" charset="0"/>
              </a:rPr>
              <a:t>SELECT * FROM </a:t>
            </a:r>
            <a:r>
              <a:rPr lang="ja-JP" altLang="en-US" sz="2000" b="1" dirty="0">
                <a:latin typeface="Arial" panose="020B0604020202020204" pitchFamily="34" charset="0"/>
              </a:rPr>
              <a:t>商品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2000" b="1" dirty="0">
                <a:latin typeface="Arial" panose="020B0604020202020204" pitchFamily="34" charset="0"/>
              </a:rPr>
              <a:t>INNER JOIN </a:t>
            </a:r>
            <a:r>
              <a:rPr lang="ja-JP" altLang="en-US" sz="2000" b="1" dirty="0">
                <a:latin typeface="Arial" panose="020B0604020202020204" pitchFamily="34" charset="0"/>
              </a:rPr>
              <a:t>購入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2000" b="1" dirty="0">
                <a:latin typeface="Arial" panose="020B0604020202020204" pitchFamily="34" charset="0"/>
              </a:rPr>
              <a:t>ON </a:t>
            </a:r>
            <a:r>
              <a:rPr lang="ja-JP" altLang="en-US" sz="2000" b="1" dirty="0">
                <a:latin typeface="Arial" panose="020B0604020202020204" pitchFamily="34" charset="0"/>
              </a:rPr>
              <a:t>商品</a:t>
            </a:r>
            <a:r>
              <a:rPr lang="en-US" altLang="ja-JP" sz="2000" b="1" dirty="0">
                <a:latin typeface="Arial" panose="020B0604020202020204" pitchFamily="34" charset="0"/>
              </a:rPr>
              <a:t>.ID = </a:t>
            </a:r>
            <a:r>
              <a:rPr lang="ja-JP" altLang="en-US" sz="2000" b="1" dirty="0">
                <a:latin typeface="Arial" panose="020B0604020202020204" pitchFamily="34" charset="0"/>
              </a:rPr>
              <a:t>購入</a:t>
            </a:r>
            <a:r>
              <a:rPr lang="en-US" altLang="ja-JP" sz="2000" b="1" dirty="0">
                <a:latin typeface="Arial" panose="020B0604020202020204" pitchFamily="34" charset="0"/>
              </a:rPr>
              <a:t>.</a:t>
            </a:r>
            <a:r>
              <a:rPr lang="ja-JP" altLang="en-US" sz="2000" b="1" dirty="0">
                <a:latin typeface="Arial" panose="020B0604020202020204" pitchFamily="34" charset="0"/>
              </a:rPr>
              <a:t>商品番号 </a:t>
            </a:r>
            <a:r>
              <a:rPr lang="en-US" altLang="ja-JP" sz="2000" b="1" dirty="0">
                <a:latin typeface="Arial" panose="020B0604020202020204" pitchFamily="34" charset="0"/>
              </a:rPr>
              <a:t>WHERE </a:t>
            </a:r>
            <a:r>
              <a:rPr lang="ja-JP" altLang="en-US" sz="2000" b="1" dirty="0">
                <a:latin typeface="Arial" panose="020B0604020202020204" pitchFamily="34" charset="0"/>
              </a:rPr>
              <a:t>購入</a:t>
            </a:r>
            <a:r>
              <a:rPr lang="en-US" altLang="ja-JP" sz="2000" b="1" dirty="0">
                <a:latin typeface="Arial" panose="020B0604020202020204" pitchFamily="34" charset="0"/>
              </a:rPr>
              <a:t>.</a:t>
            </a:r>
            <a:r>
              <a:rPr lang="ja-JP" altLang="en-US" sz="2000" b="1" dirty="0">
                <a:latin typeface="Arial" panose="020B0604020202020204" pitchFamily="34" charset="0"/>
              </a:rPr>
              <a:t>購入者 </a:t>
            </a:r>
            <a:r>
              <a:rPr lang="en-US" altLang="ja-JP" sz="2000" b="1" dirty="0">
                <a:latin typeface="Arial" panose="020B0604020202020204" pitchFamily="34" charset="0"/>
              </a:rPr>
              <a:t>= 'X';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ja-JP" sz="2000" b="1" dirty="0">
              <a:latin typeface="Arial" panose="020B0604020202020204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ja-JP" sz="2000" b="1" dirty="0">
              <a:latin typeface="Arial" panose="020B0604020202020204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ja-JP" sz="2000" b="1" dirty="0">
              <a:latin typeface="Arial" panose="020B0604020202020204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ja-JP" sz="2000" b="1" dirty="0">
              <a:latin typeface="Arial" panose="020B0604020202020204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ja-JP" sz="2000" b="1" dirty="0">
              <a:latin typeface="Arial" panose="020B0604020202020204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ja-JP" sz="2000" b="1" dirty="0">
              <a:latin typeface="Arial" panose="020B0604020202020204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2000" dirty="0">
                <a:latin typeface="Arial" panose="020B0604020202020204" pitchFamily="34" charset="0"/>
              </a:rPr>
              <a:t>4. </a:t>
            </a:r>
            <a:r>
              <a:rPr lang="ja-JP" altLang="en-US" sz="2000" dirty="0">
                <a:latin typeface="Arial" panose="020B0604020202020204" pitchFamily="34" charset="0"/>
              </a:rPr>
              <a:t>表示される属性を絞り込む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2000" b="1" dirty="0">
                <a:latin typeface="Arial" panose="020B0604020202020204" pitchFamily="34" charset="0"/>
              </a:rPr>
              <a:t>SELECT </a:t>
            </a:r>
            <a:r>
              <a:rPr lang="ja-JP" altLang="en-US" sz="2000" b="1" dirty="0">
                <a:latin typeface="Arial" panose="020B0604020202020204" pitchFamily="34" charset="0"/>
              </a:rPr>
              <a:t>商品名</a:t>
            </a:r>
            <a:r>
              <a:rPr lang="en-US" altLang="ja-JP" sz="2000" b="1" dirty="0">
                <a:latin typeface="Arial" panose="020B0604020202020204" pitchFamily="34" charset="0"/>
              </a:rPr>
              <a:t>, </a:t>
            </a:r>
            <a:r>
              <a:rPr lang="ja-JP" altLang="en-US" sz="2000" b="1" dirty="0">
                <a:latin typeface="Arial" panose="020B0604020202020204" pitchFamily="34" charset="0"/>
              </a:rPr>
              <a:t>購入者</a:t>
            </a:r>
            <a:r>
              <a:rPr lang="en-US" altLang="ja-JP" sz="2000" b="1" dirty="0">
                <a:latin typeface="Arial" panose="020B0604020202020204" pitchFamily="34" charset="0"/>
              </a:rPr>
              <a:t>, </a:t>
            </a:r>
            <a:r>
              <a:rPr lang="ja-JP" altLang="en-US" sz="2000" b="1" dirty="0">
                <a:latin typeface="Arial" panose="020B0604020202020204" pitchFamily="34" charset="0"/>
              </a:rPr>
              <a:t>単価 </a:t>
            </a:r>
            <a:r>
              <a:rPr lang="en-US" altLang="ja-JP" sz="2000" b="1" dirty="0">
                <a:latin typeface="Arial" panose="020B0604020202020204" pitchFamily="34" charset="0"/>
              </a:rPr>
              <a:t>FROM </a:t>
            </a:r>
            <a:r>
              <a:rPr lang="ja-JP" altLang="en-US" sz="2000" b="1" dirty="0">
                <a:latin typeface="Arial" panose="020B0604020202020204" pitchFamily="34" charset="0"/>
              </a:rPr>
              <a:t>商品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2000" b="1" dirty="0">
                <a:latin typeface="Arial" panose="020B0604020202020204" pitchFamily="34" charset="0"/>
              </a:rPr>
              <a:t>INNER JOIN </a:t>
            </a:r>
            <a:r>
              <a:rPr lang="ja-JP" altLang="en-US" sz="2000" b="1" dirty="0">
                <a:latin typeface="Arial" panose="020B0604020202020204" pitchFamily="34" charset="0"/>
              </a:rPr>
              <a:t>購入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2000" b="1" dirty="0">
                <a:latin typeface="Arial" panose="020B0604020202020204" pitchFamily="34" charset="0"/>
              </a:rPr>
              <a:t>ON </a:t>
            </a:r>
            <a:r>
              <a:rPr lang="ja-JP" altLang="en-US" sz="2000" b="1" dirty="0">
                <a:latin typeface="Arial" panose="020B0604020202020204" pitchFamily="34" charset="0"/>
              </a:rPr>
              <a:t>商品</a:t>
            </a:r>
            <a:r>
              <a:rPr lang="en-US" altLang="ja-JP" sz="2000" b="1" dirty="0">
                <a:latin typeface="Arial" panose="020B0604020202020204" pitchFamily="34" charset="0"/>
              </a:rPr>
              <a:t>.ID = </a:t>
            </a:r>
            <a:r>
              <a:rPr lang="ja-JP" altLang="en-US" sz="2000" b="1" dirty="0">
                <a:latin typeface="Arial" panose="020B0604020202020204" pitchFamily="34" charset="0"/>
              </a:rPr>
              <a:t>購入</a:t>
            </a:r>
            <a:r>
              <a:rPr lang="en-US" altLang="ja-JP" sz="2000" b="1" dirty="0">
                <a:latin typeface="Arial" panose="020B0604020202020204" pitchFamily="34" charset="0"/>
              </a:rPr>
              <a:t>.</a:t>
            </a:r>
            <a:r>
              <a:rPr lang="ja-JP" altLang="en-US" sz="2000" b="1" dirty="0">
                <a:latin typeface="Arial" panose="020B0604020202020204" pitchFamily="34" charset="0"/>
              </a:rPr>
              <a:t>商品番号 </a:t>
            </a:r>
            <a:r>
              <a:rPr lang="en-US" altLang="ja-JP" sz="2000" b="1" dirty="0">
                <a:latin typeface="Arial" panose="020B0604020202020204" pitchFamily="34" charset="0"/>
              </a:rPr>
              <a:t>WHERE </a:t>
            </a:r>
            <a:r>
              <a:rPr lang="ja-JP" altLang="en-US" sz="2000" b="1" dirty="0">
                <a:latin typeface="Arial" panose="020B0604020202020204" pitchFamily="34" charset="0"/>
              </a:rPr>
              <a:t>購入</a:t>
            </a:r>
            <a:r>
              <a:rPr lang="en-US" altLang="ja-JP" sz="2000" b="1" dirty="0">
                <a:latin typeface="Arial" panose="020B0604020202020204" pitchFamily="34" charset="0"/>
              </a:rPr>
              <a:t>.</a:t>
            </a:r>
            <a:r>
              <a:rPr lang="ja-JP" altLang="en-US" sz="2000" b="1" dirty="0">
                <a:latin typeface="Arial" panose="020B0604020202020204" pitchFamily="34" charset="0"/>
              </a:rPr>
              <a:t>購入者 </a:t>
            </a:r>
            <a:r>
              <a:rPr lang="en-US" altLang="ja-JP" sz="2000" b="1" dirty="0">
                <a:latin typeface="Arial" panose="020B0604020202020204" pitchFamily="34" charset="0"/>
              </a:rPr>
              <a:t>= 'X';</a:t>
            </a: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9526" y="2251552"/>
            <a:ext cx="8004474" cy="1177447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899" y="5231066"/>
            <a:ext cx="5815172" cy="1407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8901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2FCDA0A4-A1E1-4BFB-9904-866F27DD31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83" y="270024"/>
            <a:ext cx="8461208" cy="10394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dirty="0">
                <a:latin typeface="メイリオ" panose="020B0604030504040204" pitchFamily="50" charset="-128"/>
              </a:rPr>
              <a:t>（前のページから続き）</a:t>
            </a:r>
            <a:endParaRPr lang="en-US" altLang="ja-JP" dirty="0">
              <a:latin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dirty="0"/>
          </a:p>
        </p:txBody>
      </p:sp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2C698A59-D381-4578-B7B2-723D4296F322}"/>
              </a:ext>
            </a:extLst>
          </p:cNvPr>
          <p:cNvSpPr txBox="1">
            <a:spLocks/>
          </p:cNvSpPr>
          <p:nvPr/>
        </p:nvSpPr>
        <p:spPr>
          <a:xfrm>
            <a:off x="555585" y="3845946"/>
            <a:ext cx="8068870" cy="28036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en-US" altLang="ja-JP" sz="2400" b="1" u="sng" dirty="0">
              <a:solidFill>
                <a:srgbClr val="FF0000"/>
              </a:solidFill>
              <a:latin typeface="メイリオ" panose="020B0604030504040204" pitchFamily="50" charset="-128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ADCE3CA2-3420-209E-4E4E-10FB84EB0E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6553" y="1244920"/>
            <a:ext cx="7969718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2000" dirty="0">
                <a:latin typeface="Arial" panose="020B0604020202020204" pitchFamily="34" charset="0"/>
              </a:rPr>
              <a:t>5. </a:t>
            </a:r>
            <a:r>
              <a:rPr lang="ja-JP" altLang="en-US" sz="2000" dirty="0">
                <a:latin typeface="Arial" panose="020B0604020202020204" pitchFamily="34" charset="0"/>
              </a:rPr>
              <a:t>今度は、購入者 </a:t>
            </a:r>
            <a:r>
              <a:rPr lang="en-US" altLang="ja-JP" sz="2000" dirty="0">
                <a:latin typeface="Arial" panose="020B0604020202020204" pitchFamily="34" charset="0"/>
              </a:rPr>
              <a:t>Y </a:t>
            </a:r>
            <a:r>
              <a:rPr lang="ja-JP" altLang="en-US" sz="2000" dirty="0">
                <a:latin typeface="Arial" panose="020B0604020202020204" pitchFamily="34" charset="0"/>
              </a:rPr>
              <a:t>に関するデータ取得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2000" b="1" dirty="0">
                <a:latin typeface="Arial" panose="020B0604020202020204" pitchFamily="34" charset="0"/>
              </a:rPr>
              <a:t>SELECT </a:t>
            </a:r>
            <a:r>
              <a:rPr lang="ja-JP" altLang="en-US" sz="2000" b="1" dirty="0">
                <a:latin typeface="Arial" panose="020B0604020202020204" pitchFamily="34" charset="0"/>
              </a:rPr>
              <a:t>商品名</a:t>
            </a:r>
            <a:r>
              <a:rPr lang="en-US" altLang="ja-JP" sz="2000" b="1" dirty="0">
                <a:latin typeface="Arial" panose="020B0604020202020204" pitchFamily="34" charset="0"/>
              </a:rPr>
              <a:t>, </a:t>
            </a:r>
            <a:r>
              <a:rPr lang="ja-JP" altLang="en-US" sz="2000" b="1" dirty="0">
                <a:latin typeface="Arial" panose="020B0604020202020204" pitchFamily="34" charset="0"/>
              </a:rPr>
              <a:t>購入者</a:t>
            </a:r>
            <a:r>
              <a:rPr lang="en-US" altLang="ja-JP" sz="2000" b="1" dirty="0">
                <a:latin typeface="Arial" panose="020B0604020202020204" pitchFamily="34" charset="0"/>
              </a:rPr>
              <a:t>, </a:t>
            </a:r>
            <a:r>
              <a:rPr lang="ja-JP" altLang="en-US" sz="2000" b="1" dirty="0">
                <a:latin typeface="Arial" panose="020B0604020202020204" pitchFamily="34" charset="0"/>
              </a:rPr>
              <a:t>単価 </a:t>
            </a:r>
            <a:r>
              <a:rPr lang="en-US" altLang="ja-JP" sz="2000" b="1" dirty="0">
                <a:latin typeface="Arial" panose="020B0604020202020204" pitchFamily="34" charset="0"/>
              </a:rPr>
              <a:t>FROM </a:t>
            </a:r>
            <a:r>
              <a:rPr lang="ja-JP" altLang="en-US" sz="2000" b="1" dirty="0">
                <a:latin typeface="Arial" panose="020B0604020202020204" pitchFamily="34" charset="0"/>
              </a:rPr>
              <a:t>商品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2000" b="1" dirty="0">
                <a:latin typeface="Arial" panose="020B0604020202020204" pitchFamily="34" charset="0"/>
              </a:rPr>
              <a:t>INNER JOIN </a:t>
            </a:r>
            <a:r>
              <a:rPr lang="ja-JP" altLang="en-US" sz="2000" b="1" dirty="0">
                <a:latin typeface="Arial" panose="020B0604020202020204" pitchFamily="34" charset="0"/>
              </a:rPr>
              <a:t>購入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2000" b="1" dirty="0">
                <a:latin typeface="Arial" panose="020B0604020202020204" pitchFamily="34" charset="0"/>
              </a:rPr>
              <a:t>ON </a:t>
            </a:r>
            <a:r>
              <a:rPr lang="ja-JP" altLang="en-US" sz="2000" b="1" dirty="0">
                <a:latin typeface="Arial" panose="020B0604020202020204" pitchFamily="34" charset="0"/>
              </a:rPr>
              <a:t>商品</a:t>
            </a:r>
            <a:r>
              <a:rPr lang="en-US" altLang="ja-JP" sz="2000" b="1" dirty="0">
                <a:latin typeface="Arial" panose="020B0604020202020204" pitchFamily="34" charset="0"/>
              </a:rPr>
              <a:t>.ID = </a:t>
            </a:r>
            <a:r>
              <a:rPr lang="ja-JP" altLang="en-US" sz="2000" b="1" dirty="0">
                <a:latin typeface="Arial" panose="020B0604020202020204" pitchFamily="34" charset="0"/>
              </a:rPr>
              <a:t>購入</a:t>
            </a:r>
            <a:r>
              <a:rPr lang="en-US" altLang="ja-JP" sz="2000" b="1" dirty="0">
                <a:latin typeface="Arial" panose="020B0604020202020204" pitchFamily="34" charset="0"/>
              </a:rPr>
              <a:t>.</a:t>
            </a:r>
            <a:r>
              <a:rPr lang="ja-JP" altLang="en-US" sz="2000" b="1" dirty="0">
                <a:latin typeface="Arial" panose="020B0604020202020204" pitchFamily="34" charset="0"/>
              </a:rPr>
              <a:t>商品番号 </a:t>
            </a:r>
            <a:r>
              <a:rPr lang="en-US" altLang="ja-JP" sz="2000" b="1" dirty="0">
                <a:latin typeface="Arial" panose="020B0604020202020204" pitchFamily="34" charset="0"/>
              </a:rPr>
              <a:t>WHERE </a:t>
            </a:r>
            <a:r>
              <a:rPr lang="ja-JP" altLang="en-US" sz="2000" b="1" dirty="0">
                <a:latin typeface="Arial" panose="020B0604020202020204" pitchFamily="34" charset="0"/>
              </a:rPr>
              <a:t>購入</a:t>
            </a:r>
            <a:r>
              <a:rPr lang="en-US" altLang="ja-JP" sz="2000" b="1" dirty="0">
                <a:latin typeface="Arial" panose="020B0604020202020204" pitchFamily="34" charset="0"/>
              </a:rPr>
              <a:t>.</a:t>
            </a:r>
            <a:r>
              <a:rPr lang="ja-JP" altLang="en-US" sz="2000" b="1" dirty="0">
                <a:latin typeface="Arial" panose="020B0604020202020204" pitchFamily="34" charset="0"/>
              </a:rPr>
              <a:t>購入者 </a:t>
            </a:r>
            <a:r>
              <a:rPr lang="en-US" altLang="ja-JP" sz="2000" b="1" dirty="0">
                <a:latin typeface="Arial" panose="020B0604020202020204" pitchFamily="34" charset="0"/>
              </a:rPr>
              <a:t>= 'Y';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ja-JP" sz="2000" b="1" dirty="0">
              <a:latin typeface="Arial" panose="020B0604020202020204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ja-JP" sz="2000" b="1" dirty="0">
              <a:latin typeface="Arial" panose="020B0604020202020204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ja-JP" sz="2000" b="1" dirty="0">
              <a:latin typeface="Arial" panose="020B0604020202020204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ja-JP" sz="2000" b="1" dirty="0">
              <a:latin typeface="Arial" panose="020B0604020202020204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ja-JP" sz="2000" b="1" dirty="0">
              <a:latin typeface="Arial" panose="020B0604020202020204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ja-JP" sz="2000" b="1" dirty="0">
              <a:latin typeface="Arial" panose="020B0604020202020204" pitchFamily="34" charset="0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0627" y="2664833"/>
            <a:ext cx="6506220" cy="1282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6821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6EE5977C-C7D1-4111-8476-675F89599C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484" y="1823729"/>
            <a:ext cx="5075634" cy="4824429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74165" y="38144"/>
            <a:ext cx="8211296" cy="1785585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altLang="ja-JP" dirty="0">
                <a:latin typeface="メイリオ" panose="020B0604030504040204" pitchFamily="50" charset="-128"/>
              </a:rPr>
              <a:t>3. </a:t>
            </a:r>
            <a:r>
              <a:rPr lang="ja-JP" altLang="en-US" dirty="0">
                <a:latin typeface="メイリオ" panose="020B0604030504040204" pitchFamily="50" charset="-128"/>
              </a:rPr>
              <a:t>結果を確認したら、</a:t>
            </a:r>
            <a:r>
              <a:rPr lang="en-US" altLang="ja-JP" b="1" dirty="0">
                <a:solidFill>
                  <a:srgbClr val="C00000"/>
                </a:solidFill>
                <a:latin typeface="メイリオ" panose="020B0604030504040204" pitchFamily="50" charset="-128"/>
              </a:rPr>
              <a:t>SQL</a:t>
            </a:r>
            <a:r>
              <a:rPr lang="ja-JP" altLang="en-US" b="1" dirty="0">
                <a:solidFill>
                  <a:srgbClr val="C00000"/>
                </a:solidFill>
                <a:latin typeface="メイリオ" panose="020B0604030504040204" pitchFamily="50" charset="-128"/>
              </a:rPr>
              <a:t>ビューに戻</a:t>
            </a:r>
            <a:r>
              <a:rPr lang="ja-JP" altLang="en-US" dirty="0">
                <a:latin typeface="メイリオ" panose="020B0604030504040204" pitchFamily="50" charset="-128"/>
              </a:rPr>
              <a:t>り、前のページで次の </a:t>
            </a:r>
            <a:r>
              <a:rPr lang="en-US" altLang="ja-JP" dirty="0">
                <a:latin typeface="メイリオ" panose="020B0604030504040204" pitchFamily="50" charset="-128"/>
              </a:rPr>
              <a:t>SQL </a:t>
            </a:r>
            <a:r>
              <a:rPr lang="ja-JP" altLang="en-US" dirty="0">
                <a:latin typeface="メイリオ" panose="020B0604030504040204" pitchFamily="50" charset="-128"/>
              </a:rPr>
              <a:t>文に進む</a:t>
            </a:r>
            <a:endParaRPr lang="en-US" altLang="ja-JP" dirty="0">
              <a:latin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メイリオ" panose="020B0604030504040204" pitchFamily="50" charset="-128"/>
              </a:rPr>
              <a:pPr/>
              <a:t>29</a:t>
            </a:fld>
            <a:endParaRPr lang="ja-JP" altLang="en-US" dirty="0">
              <a:solidFill>
                <a:prstClr val="black">
                  <a:tint val="75000"/>
                </a:prstClr>
              </a:solidFill>
              <a:latin typeface="メイリオ" panose="020B0604030504040204" pitchFamily="50" charset="-128"/>
            </a:endParaRPr>
          </a:p>
        </p:txBody>
      </p:sp>
      <p:sp>
        <p:nvSpPr>
          <p:cNvPr id="30" name="正方形/長方形 29"/>
          <p:cNvSpPr/>
          <p:nvPr/>
        </p:nvSpPr>
        <p:spPr>
          <a:xfrm>
            <a:off x="482484" y="2973570"/>
            <a:ext cx="788799" cy="1142270"/>
          </a:xfrm>
          <a:prstGeom prst="rect">
            <a:avLst/>
          </a:prstGeom>
          <a:noFill/>
          <a:ln w="508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>
              <a:solidFill>
                <a:prstClr val="white"/>
              </a:solidFill>
            </a:endParaRPr>
          </a:p>
        </p:txBody>
      </p:sp>
      <p:sp>
        <p:nvSpPr>
          <p:cNvPr id="31" name="正方形/長方形 30"/>
          <p:cNvSpPr/>
          <p:nvPr/>
        </p:nvSpPr>
        <p:spPr>
          <a:xfrm>
            <a:off x="391741" y="4874008"/>
            <a:ext cx="2531568" cy="676084"/>
          </a:xfrm>
          <a:prstGeom prst="rect">
            <a:avLst/>
          </a:prstGeom>
          <a:noFill/>
          <a:ln w="508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>
              <a:solidFill>
                <a:prstClr val="white"/>
              </a:solidFill>
            </a:endParaRPr>
          </a:p>
        </p:txBody>
      </p:sp>
      <p:sp>
        <p:nvSpPr>
          <p:cNvPr id="32" name="角丸四角形 31"/>
          <p:cNvSpPr/>
          <p:nvPr/>
        </p:nvSpPr>
        <p:spPr>
          <a:xfrm>
            <a:off x="968224" y="1035100"/>
            <a:ext cx="4718429" cy="655156"/>
          </a:xfrm>
          <a:prstGeom prst="roundRect">
            <a:avLst/>
          </a:prstGeom>
          <a:noFill/>
          <a:ln w="57150">
            <a:solidFill>
              <a:srgbClr val="000066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「</a:t>
            </a:r>
            <a:r>
              <a:rPr lang="ja-JP" altLang="en-US" b="1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表示</a:t>
            </a:r>
            <a:r>
              <a:rPr lang="ja-JP" altLang="en-US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」を展開し「</a:t>
            </a:r>
            <a:r>
              <a:rPr lang="en-US" altLang="ja-JP" b="1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SQL</a:t>
            </a:r>
            <a:r>
              <a:rPr lang="ja-JP" altLang="en-US" b="1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ビュー</a:t>
            </a:r>
            <a:r>
              <a:rPr lang="ja-JP" altLang="en-US" dirty="0">
                <a:solidFill>
                  <a:srgbClr val="00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」を選ぶ</a:t>
            </a:r>
            <a:endParaRPr lang="en-US" altLang="ja-JP" dirty="0">
              <a:solidFill>
                <a:srgbClr val="000066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018655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4A6836E-C603-43CB-9DA7-89D8E3FA38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6007DD-F9BF-4F0F-B8C6-C514B28419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65443" y="1321056"/>
            <a:ext cx="8013114" cy="1991979"/>
          </a:xfrm>
        </p:spPr>
        <p:txBody>
          <a:bodyPr anchor="b">
            <a:normAutofit/>
          </a:bodyPr>
          <a:lstStyle/>
          <a:p>
            <a:r>
              <a:rPr lang="en-US" altLang="ja-JP" sz="4500" dirty="0">
                <a:solidFill>
                  <a:schemeClr val="tx2"/>
                </a:solidFill>
                <a:latin typeface="メイリオ" panose="020B0604030504040204" pitchFamily="50" charset="-128"/>
              </a:rPr>
              <a:t>6-1. </a:t>
            </a:r>
            <a:r>
              <a:rPr lang="ja-JP" altLang="en-US" sz="4500" dirty="0">
                <a:solidFill>
                  <a:schemeClr val="tx2"/>
                </a:solidFill>
                <a:latin typeface="メイリオ" panose="020B0604030504040204" pitchFamily="50" charset="-128"/>
              </a:rPr>
              <a:t>イントロダクション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A0FAFCA-5C96-453B-83B7-A9AEF7F18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900351" y="0"/>
            <a:ext cx="3243649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A0F84AE-A24D-4353-B1BA-BD80DAA385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F093259-3E74-43A1-944B-B106C8105E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AA28A35-1E54-4054-BB95-42FAFA13A9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BA3A17F-F3BD-4B94-9CC8-006700210F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D0398DD-AD75-4E2B-A3C6-35073082A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-799165" y="4001437"/>
            <a:ext cx="3655725" cy="2057400"/>
            <a:chOff x="-305" y="-1"/>
            <a:chExt cx="3832880" cy="2876136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3E4F247-A844-4CD1-A37E-B7EA0DA2DB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2387B1B-D4D3-493F-8D7A-C7A89DBD4A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3404477-1F13-4859-84DA-12A303ACA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B8C62FD-B708-4F00-80BB-1250C60119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82527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5311440" cy="1286160"/>
          </a:xfrm>
        </p:spPr>
        <p:txBody>
          <a:bodyPr anchor="b">
            <a:normAutofit fontScale="90000"/>
          </a:bodyPr>
          <a:lstStyle/>
          <a:p>
            <a:r>
              <a:rPr lang="ja-JP" altLang="en-US" dirty="0"/>
              <a:t>演習３．実データによる演習．</a:t>
            </a:r>
            <a:br>
              <a:rPr lang="en-US" altLang="ja-JP" dirty="0"/>
            </a:br>
            <a:r>
              <a:rPr lang="en-US" altLang="ja-JP" dirty="0"/>
              <a:t>Access </a:t>
            </a:r>
            <a:r>
              <a:rPr lang="ja-JP" altLang="en-US" dirty="0"/>
              <a:t>の </a:t>
            </a:r>
            <a:r>
              <a:rPr lang="en-US" altLang="ja-JP" dirty="0"/>
              <a:t>SQL </a:t>
            </a:r>
            <a:r>
              <a:rPr lang="ja-JP" altLang="en-US" dirty="0"/>
              <a:t>ビューを使用．</a:t>
            </a:r>
            <a:br>
              <a:rPr lang="en-US" altLang="ja-JP" dirty="0"/>
            </a:br>
            <a:endParaRPr lang="ja-JP" altLang="en-US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4073" y="2027321"/>
            <a:ext cx="5177644" cy="4626141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altLang="ja-JP" sz="2400" b="1" dirty="0"/>
              <a:t>【</a:t>
            </a:r>
            <a:r>
              <a:rPr lang="ja-JP" altLang="en-US" sz="2400" b="1" dirty="0"/>
              <a:t>トピックス</a:t>
            </a:r>
            <a:r>
              <a:rPr lang="en-US" altLang="ja-JP" sz="2400" b="1" dirty="0"/>
              <a:t>】</a:t>
            </a:r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ja-JP" altLang="en-US" b="1" dirty="0"/>
              <a:t>結合</a:t>
            </a:r>
            <a:endParaRPr lang="en-US" altLang="ja-JP" b="1" dirty="0"/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en-US" altLang="ja-JP" b="1" dirty="0"/>
              <a:t>INNER JOIN</a:t>
            </a:r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en-US" altLang="ja-JP" b="1" dirty="0"/>
              <a:t>ON</a:t>
            </a:r>
          </a:p>
          <a:p>
            <a:pPr marL="457200" lvl="1" indent="0">
              <a:spcAft>
                <a:spcPts val="600"/>
              </a:spcAft>
              <a:buNone/>
            </a:pPr>
            <a:endParaRPr lang="en-US" altLang="ja-JP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16F77370-7F48-49C1-8603-DB37AE8840E1}" type="slidenum">
              <a:rPr kumimoji="0" lang="ja-JP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7321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B7271A3-82D9-42AC-BBA7-76B789145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演習で行うこと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20AF468-73B5-4EA2-9846-F6DEA2448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2AD1DD7-E863-99E2-13AA-F33DE2B30351}"/>
              </a:ext>
            </a:extLst>
          </p:cNvPr>
          <p:cNvSpPr txBox="1"/>
          <p:nvPr/>
        </p:nvSpPr>
        <p:spPr>
          <a:xfrm>
            <a:off x="759815" y="1121298"/>
            <a:ext cx="59298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次の２つのテーブルを結合する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BDB764ED-3801-F452-294C-0A163D0769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3692" y="2182478"/>
            <a:ext cx="3594367" cy="1494169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716B260-8B36-1650-DDCE-26501EFD29E7}"/>
              </a:ext>
            </a:extLst>
          </p:cNvPr>
          <p:cNvSpPr txBox="1"/>
          <p:nvPr/>
        </p:nvSpPr>
        <p:spPr>
          <a:xfrm>
            <a:off x="5260120" y="3879284"/>
            <a:ext cx="38779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テーブル名：対象国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E5A1723D-2BA5-AD48-6BC2-F48C5F864B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634" y="2182478"/>
            <a:ext cx="5004059" cy="1312765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987EAD2D-603F-EE88-CF23-8996DCD0EAF0}"/>
              </a:ext>
            </a:extLst>
          </p:cNvPr>
          <p:cNvSpPr txBox="1"/>
          <p:nvPr/>
        </p:nvSpPr>
        <p:spPr>
          <a:xfrm>
            <a:off x="599888" y="3857204"/>
            <a:ext cx="387798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テーブル名：</a:t>
            </a:r>
            <a:endParaRPr kumimoji="1" lang="en-US" altLang="ja-JP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米国成人調査データ</a:t>
            </a:r>
          </a:p>
        </p:txBody>
      </p:sp>
    </p:spTree>
    <p:extLst>
      <p:ext uri="{BB962C8B-B14F-4D97-AF65-F5344CB8AC3E}">
        <p14:creationId xmlns:p14="http://schemas.microsoft.com/office/powerpoint/2010/main" val="6285604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演習で使うデータベース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5522" y="5242551"/>
            <a:ext cx="8784157" cy="365126"/>
          </a:xfrm>
        </p:spPr>
        <p:txBody>
          <a:bodyPr>
            <a:noAutofit/>
          </a:bodyPr>
          <a:lstStyle/>
          <a:p>
            <a:pPr marL="0" indent="0">
              <a:lnSpc>
                <a:spcPct val="70000"/>
              </a:lnSpc>
              <a:buNone/>
            </a:pPr>
            <a:r>
              <a:rPr lang="ja-JP" altLang="en-US" sz="1500" dirty="0"/>
              <a:t>データの出典：</a:t>
            </a:r>
            <a:r>
              <a:rPr lang="en-US" altLang="ja-JP" sz="1500" dirty="0" err="1"/>
              <a:t>Lichman</a:t>
            </a:r>
            <a:r>
              <a:rPr lang="en-US" altLang="ja-JP" sz="1500" dirty="0"/>
              <a:t>, M. (2013). 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altLang="ja-JP" sz="1500" dirty="0"/>
              <a:t>	UCI Machine Learning Repository [http://</a:t>
            </a:r>
            <a:r>
              <a:rPr lang="en-US" altLang="ja-JP" sz="1500" dirty="0" err="1"/>
              <a:t>archive.ics.uci.edu</a:t>
            </a:r>
            <a:r>
              <a:rPr lang="en-US" altLang="ja-JP" sz="1500" dirty="0"/>
              <a:t>/ml]. 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altLang="ja-JP" sz="1500" dirty="0"/>
              <a:t>	Irvine, CA: University of California, School of Information and Computer Science </a:t>
            </a:r>
            <a:r>
              <a:rPr lang="ja-JP" altLang="en-US" sz="1500" dirty="0"/>
              <a:t>（米国）</a:t>
            </a:r>
            <a:endParaRPr lang="en-US" altLang="ja-JP" sz="15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85523" y="4525430"/>
            <a:ext cx="94179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※</a:t>
            </a:r>
            <a:r>
              <a:rPr kumimoji="0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　このデータを使います</a:t>
            </a:r>
            <a:endParaRPr kumimoji="0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　　</a:t>
            </a: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（演習では、特定の職業、学歴、性別、母国を差別的に見ないようにしてください）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62760" y="864155"/>
            <a:ext cx="798968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米国成人調査データ</a:t>
            </a:r>
            <a:endParaRPr kumimoji="1" lang="en-US" altLang="ja-JP" sz="2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（１９９４年、米国における統計調査データのうち </a:t>
            </a:r>
            <a:r>
              <a:rPr kumimoji="0" lang="en-US" altLang="ja-JP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32561 </a:t>
            </a:r>
            <a:r>
              <a:rPr kumimoji="0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人分）</a:t>
            </a:r>
            <a:endParaRPr kumimoji="1" lang="ja-JP" altLang="en-US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037" y="1555563"/>
            <a:ext cx="8319176" cy="2182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6140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09550" y="1035469"/>
            <a:ext cx="8753475" cy="507206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25648" y="186368"/>
            <a:ext cx="8346333" cy="1059403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ja-JP" altLang="en-US" sz="2400" dirty="0">
                <a:latin typeface="メイリオ" panose="020B0604030504040204" pitchFamily="50" charset="-128"/>
              </a:rPr>
              <a:t>米国成人調査データ</a:t>
            </a:r>
            <a:endParaRPr lang="en-US" altLang="ja-JP" sz="2400" dirty="0">
              <a:latin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A22A37F1-F18D-442B-BD71-FF1195A37A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648" y="1032433"/>
            <a:ext cx="9018352" cy="4727272"/>
          </a:xfrm>
          <a:prstGeom prst="rect">
            <a:avLst/>
          </a:prstGeom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52644034-2F36-4AE0-AC0E-9E61C930A6EC}"/>
              </a:ext>
            </a:extLst>
          </p:cNvPr>
          <p:cNvSpPr/>
          <p:nvPr/>
        </p:nvSpPr>
        <p:spPr>
          <a:xfrm>
            <a:off x="58528" y="3429000"/>
            <a:ext cx="970172" cy="23622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1398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76910" y="1571749"/>
            <a:ext cx="8753475" cy="507206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13615" y="-279133"/>
            <a:ext cx="9030385" cy="4427517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solidFill>
                <a:srgbClr val="003366"/>
              </a:solidFill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latin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8" name="コンテンツ プレースホルダー 2"/>
          <p:cNvSpPr txBox="1">
            <a:spLocks/>
          </p:cNvSpPr>
          <p:nvPr/>
        </p:nvSpPr>
        <p:spPr>
          <a:xfrm>
            <a:off x="582377" y="1789796"/>
            <a:ext cx="7590418" cy="162064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7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SELECT</a:t>
            </a:r>
            <a:r>
              <a:rPr kumimoji="1" lang="en-US" altLang="ja-JP" sz="27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en-US" altLang="ja-JP" sz="27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* FROM</a:t>
            </a:r>
            <a:r>
              <a:rPr kumimoji="1" lang="en-US" altLang="ja-JP" sz="27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ja-JP" alt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米国成人調査データ</a:t>
            </a:r>
            <a:endParaRPr lang="en-US" altLang="ja-JP" sz="2700" b="1" dirty="0">
              <a:solidFill>
                <a:prstClr val="black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7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INNER JOIN</a:t>
            </a:r>
            <a:r>
              <a:rPr kumimoji="1" lang="en-US" altLang="ja-JP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ja-JP" alt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対象国</a:t>
            </a:r>
          </a:p>
          <a:p>
            <a:pPr marL="0" lvl="0" indent="0">
              <a:buNone/>
              <a:defRPr/>
            </a:pPr>
            <a:r>
              <a:rPr kumimoji="1" lang="en-US" altLang="ja-JP" sz="27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ON </a:t>
            </a:r>
            <a:r>
              <a:rPr lang="ja-JP" altLang="en-US" sz="2700" b="1" dirty="0">
                <a:solidFill>
                  <a:prstClr val="black"/>
                </a:solidFill>
                <a:latin typeface="游ゴシック" panose="020B0400000000000000" pitchFamily="50" charset="-128"/>
              </a:rPr>
              <a:t>米国成人調査データ</a:t>
            </a:r>
            <a:r>
              <a:rPr lang="en-US" altLang="ja-JP" sz="2700" b="1" dirty="0">
                <a:solidFill>
                  <a:prstClr val="black"/>
                </a:solidFill>
                <a:latin typeface="游ゴシック" panose="020B0400000000000000" pitchFamily="50" charset="-128"/>
              </a:rPr>
              <a:t>.</a:t>
            </a:r>
            <a:r>
              <a:rPr lang="ja-JP" altLang="en-US" sz="2700" b="1" dirty="0">
                <a:solidFill>
                  <a:prstClr val="black"/>
                </a:solidFill>
                <a:latin typeface="游ゴシック" panose="020B0400000000000000" pitchFamily="50" charset="-128"/>
              </a:rPr>
              <a:t>母国</a:t>
            </a:r>
            <a:r>
              <a:rPr kumimoji="1" lang="en-US" altLang="ja-JP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= </a:t>
            </a:r>
            <a:r>
              <a:rPr kumimoji="1" lang="ja-JP" alt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対象国</a:t>
            </a:r>
            <a:r>
              <a:rPr kumimoji="1" lang="en-US" altLang="ja-JP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.</a:t>
            </a:r>
            <a:r>
              <a:rPr kumimoji="1" lang="ja-JP" alt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名前</a:t>
            </a:r>
            <a:r>
              <a:rPr kumimoji="1" lang="en-US" altLang="ja-JP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;</a:t>
            </a:r>
            <a:endParaRPr kumimoji="1" lang="ja-JP" altLang="en-US" sz="2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ja-JP" altLang="en-US" sz="27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Inconsolata" panose="020B0609030003000000" pitchFamily="49" charset="0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BBA969B-E784-A747-019E-BE8C25F758BE}"/>
              </a:ext>
            </a:extLst>
          </p:cNvPr>
          <p:cNvSpPr txBox="1"/>
          <p:nvPr/>
        </p:nvSpPr>
        <p:spPr>
          <a:xfrm>
            <a:off x="113615" y="180408"/>
            <a:ext cx="664797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結合によりインドと日本のデータを得る</a:t>
            </a:r>
            <a:endParaRPr kumimoji="1" lang="en-US" altLang="ja-JP" sz="2800" b="1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次の</a:t>
            </a:r>
            <a:r>
              <a:rPr kumimoji="1" lang="en-US" altLang="ja-JP" sz="28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SQL</a:t>
            </a:r>
            <a:r>
              <a:rPr kumimoji="1" lang="ja-JP" altLang="en-US" sz="28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を実行し、結果を確認</a:t>
            </a:r>
            <a:endParaRPr kumimoji="1" lang="ja-JP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377" y="3636670"/>
            <a:ext cx="7839478" cy="2867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79951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ADE5C89F-0CB4-504E-E8F6-BD3C6D03C7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21" r="33021"/>
          <a:stretch/>
        </p:blipFill>
        <p:spPr>
          <a:xfrm>
            <a:off x="0" y="0"/>
            <a:ext cx="2373066" cy="5042289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effectLst>
            <a:softEdge rad="635000"/>
          </a:effectLst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238269" y="952500"/>
            <a:ext cx="6355868" cy="5130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1800" b="1" dirty="0">
                <a:solidFill>
                  <a:srgbClr val="374151"/>
                </a:solidFill>
                <a:latin typeface="Söhne"/>
              </a:rPr>
              <a:t>① リレーショナルデータベースの基礎</a:t>
            </a:r>
          </a:p>
          <a:p>
            <a:pPr marL="0" indent="0">
              <a:buNone/>
            </a:pPr>
            <a:r>
              <a:rPr lang="ja-JP" altLang="en-US" sz="1800" dirty="0">
                <a:solidFill>
                  <a:srgbClr val="374151"/>
                </a:solidFill>
                <a:latin typeface="Söhne"/>
              </a:rPr>
              <a:t>テーブル間の関連性を理解し、データをどのように組織化しているかを把握できる能力を習得します。</a:t>
            </a:r>
            <a:endParaRPr lang="ja-JP" altLang="en-US" sz="1800" b="1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r>
              <a:rPr lang="ja-JP" altLang="en-US" sz="1800" b="1" dirty="0">
                <a:solidFill>
                  <a:srgbClr val="374151"/>
                </a:solidFill>
                <a:latin typeface="Söhne"/>
              </a:rPr>
              <a:t>② </a:t>
            </a:r>
            <a:r>
              <a:rPr lang="en-US" altLang="ja-JP" sz="1800" b="1" dirty="0">
                <a:solidFill>
                  <a:srgbClr val="374151"/>
                </a:solidFill>
                <a:latin typeface="Söhne"/>
              </a:rPr>
              <a:t>SQL</a:t>
            </a:r>
            <a:r>
              <a:rPr lang="ja-JP" altLang="en-US" sz="1800" b="1" dirty="0">
                <a:solidFill>
                  <a:srgbClr val="374151"/>
                </a:solidFill>
                <a:latin typeface="Söhne"/>
              </a:rPr>
              <a:t>コマンドの習得</a:t>
            </a:r>
            <a:endParaRPr lang="en-US" altLang="ja-JP" sz="1800" b="1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r>
              <a:rPr lang="ja-JP" altLang="en-US" sz="1800" dirty="0">
                <a:solidFill>
                  <a:srgbClr val="374151"/>
                </a:solidFill>
                <a:latin typeface="Söhne"/>
              </a:rPr>
              <a:t>基本的な</a:t>
            </a:r>
            <a:r>
              <a:rPr lang="en-US" altLang="ja-JP" sz="1800" dirty="0">
                <a:solidFill>
                  <a:srgbClr val="374151"/>
                </a:solidFill>
                <a:latin typeface="Söhne"/>
              </a:rPr>
              <a:t>SQL</a:t>
            </a:r>
            <a:r>
              <a:rPr lang="ja-JP" altLang="en-US" sz="1800" dirty="0">
                <a:solidFill>
                  <a:srgbClr val="374151"/>
                </a:solidFill>
                <a:latin typeface="Söhne"/>
              </a:rPr>
              <a:t>コマンド（</a:t>
            </a:r>
            <a:r>
              <a:rPr lang="en-US" altLang="ja-JP" sz="1800" dirty="0">
                <a:solidFill>
                  <a:srgbClr val="374151"/>
                </a:solidFill>
                <a:latin typeface="Söhne"/>
              </a:rPr>
              <a:t>SELECT, INSERT, CREATE TABLE</a:t>
            </a:r>
            <a:r>
              <a:rPr lang="ja-JP" altLang="en-US" sz="1800" dirty="0">
                <a:solidFill>
                  <a:srgbClr val="374151"/>
                </a:solidFill>
                <a:latin typeface="Söhne"/>
              </a:rPr>
              <a:t>など）を反復練習します。これにより、必要なデータを効率的に選択し、抽出する能力が養われます。</a:t>
            </a:r>
            <a:endParaRPr lang="en-US" altLang="ja-JP" sz="1800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r>
              <a:rPr lang="ja-JP" altLang="en-US" sz="1800" b="1" dirty="0">
                <a:solidFill>
                  <a:srgbClr val="374151"/>
                </a:solidFill>
                <a:latin typeface="Söhne"/>
              </a:rPr>
              <a:t>③ テーブルの結合とデータ取得</a:t>
            </a:r>
            <a:endParaRPr lang="en-US" altLang="ja-JP" sz="1800" b="1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r>
              <a:rPr lang="ja-JP" altLang="en-US" sz="1800" dirty="0">
                <a:solidFill>
                  <a:srgbClr val="374151"/>
                </a:solidFill>
                <a:latin typeface="Söhne"/>
              </a:rPr>
              <a:t>異なるテーブル間の結合方法を学びます。そして</a:t>
            </a:r>
            <a:r>
              <a:rPr lang="en-US" altLang="ja-JP" sz="1800" dirty="0">
                <a:solidFill>
                  <a:srgbClr val="374151"/>
                </a:solidFill>
                <a:latin typeface="Söhne"/>
              </a:rPr>
              <a:t>ON</a:t>
            </a:r>
            <a:r>
              <a:rPr lang="ja-JP" altLang="en-US" sz="1800" dirty="0">
                <a:solidFill>
                  <a:srgbClr val="374151"/>
                </a:solidFill>
                <a:latin typeface="Söhne"/>
              </a:rPr>
              <a:t>で結合条件を設定するスキルを習得します。これにより、複数のテーブルからデータを効率よく取得できるようになります。</a:t>
            </a:r>
          </a:p>
          <a:p>
            <a:pPr marL="0" indent="0">
              <a:buNone/>
            </a:pPr>
            <a:r>
              <a:rPr lang="ja-JP" altLang="en-US" sz="1800" b="1" dirty="0">
                <a:solidFill>
                  <a:srgbClr val="374151"/>
                </a:solidFill>
                <a:latin typeface="Söhne"/>
              </a:rPr>
              <a:t>④ 実践的な</a:t>
            </a:r>
            <a:r>
              <a:rPr lang="en-US" altLang="ja-JP" sz="1800" b="1" dirty="0">
                <a:solidFill>
                  <a:srgbClr val="374151"/>
                </a:solidFill>
                <a:latin typeface="Söhne"/>
              </a:rPr>
              <a:t>SQL</a:t>
            </a:r>
            <a:r>
              <a:rPr lang="ja-JP" altLang="en-US" sz="1800" b="1" dirty="0">
                <a:solidFill>
                  <a:srgbClr val="374151"/>
                </a:solidFill>
                <a:latin typeface="Söhne"/>
              </a:rPr>
              <a:t>の応用</a:t>
            </a:r>
            <a:endParaRPr lang="en-US" altLang="ja-JP" sz="1800" b="1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r>
              <a:rPr lang="en-US" altLang="ja-JP" sz="1800" dirty="0">
                <a:solidFill>
                  <a:srgbClr val="374151"/>
                </a:solidFill>
                <a:latin typeface="Söhne"/>
              </a:rPr>
              <a:t>SQL</a:t>
            </a:r>
            <a:r>
              <a:rPr lang="ja-JP" altLang="en-US" sz="1800" dirty="0">
                <a:solidFill>
                  <a:srgbClr val="374151"/>
                </a:solidFill>
                <a:latin typeface="Söhne"/>
              </a:rPr>
              <a:t>の反復練習を通じて、理論的な知識と実際の操作との間のギャップを埋め、問題解決のための効率的なデータベースソリューションのスキルを磨きます。</a:t>
            </a:r>
            <a:endParaRPr lang="en-US" altLang="ja-JP" sz="1800" dirty="0">
              <a:solidFill>
                <a:srgbClr val="374151"/>
              </a:solidFill>
              <a:latin typeface="Söhne"/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71AC035-0C11-72EC-EAF9-C2E472D89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DD4950-D159-4EF1-90C3-DB06CAAE7C11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03729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1630257-0A9A-7B17-3B1A-D49FBDAA4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リレーショナルデータベースの仕組み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9E6CEBD-0341-678F-901A-DC7F03FF6B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データを</a:t>
            </a:r>
            <a:r>
              <a:rPr lang="ja-JP" altLang="en-US" sz="2400" b="1" i="0" dirty="0">
                <a:solidFill>
                  <a:srgbClr val="C00000"/>
                </a:solidFill>
                <a:effectLst/>
                <a:latin typeface="Söhne"/>
              </a:rPr>
              <a:t>テーブル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と呼ばれる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表形式で</a:t>
            </a: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保存</a:t>
            </a:r>
            <a:endParaRPr lang="en-US" altLang="ja-JP" sz="2400" b="1" i="0" dirty="0">
              <a:solidFill>
                <a:srgbClr val="374151"/>
              </a:solidFill>
              <a:effectLst/>
              <a:latin typeface="Söhne"/>
            </a:endParaRPr>
          </a:p>
          <a:p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テーブル間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は</a:t>
            </a:r>
            <a:r>
              <a:rPr lang="ja-JP" altLang="en-US" sz="2400" b="1" i="0" dirty="0">
                <a:solidFill>
                  <a:srgbClr val="C00000"/>
                </a:solidFill>
                <a:effectLst/>
                <a:latin typeface="Söhne"/>
              </a:rPr>
              <a:t>関連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で結ばれる。複雑な構造を持ったデータを効率的に管理</a:t>
            </a:r>
            <a:r>
              <a:rPr lang="ja-JP" altLang="en-US" sz="2400">
                <a:solidFill>
                  <a:srgbClr val="374151"/>
                </a:solidFill>
                <a:latin typeface="Söhne"/>
              </a:rPr>
              <a:t>することを可能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に。</a:t>
            </a:r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FB9CBA9-FAD0-9295-434C-B16AAD96E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5" name="table">
            <a:extLst>
              <a:ext uri="{FF2B5EF4-FFF2-40B4-BE49-F238E27FC236}">
                <a16:creationId xmlns:a16="http://schemas.microsoft.com/office/drawing/2014/main" id="{CCACD61A-313D-72D1-5549-15DF412FF2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7600" y="5237151"/>
            <a:ext cx="5554708" cy="1397495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BA5824E9-E433-8C3B-DD0D-ED2E3BE6D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2206" y="2392191"/>
            <a:ext cx="3371394" cy="2058915"/>
          </a:xfrm>
          <a:prstGeom prst="rect">
            <a:avLst/>
          </a:prstGeom>
        </p:spPr>
      </p:pic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4B3B6ABD-9024-9F5D-94DB-F67D58E86087}"/>
              </a:ext>
            </a:extLst>
          </p:cNvPr>
          <p:cNvCxnSpPr>
            <a:endCxn id="5" idx="0"/>
          </p:cNvCxnSpPr>
          <p:nvPr/>
        </p:nvCxnSpPr>
        <p:spPr>
          <a:xfrm>
            <a:off x="3048000" y="4287078"/>
            <a:ext cx="1702904" cy="90114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C43981D-F0C7-CFBD-DC2C-B663A14CC1D0}"/>
              </a:ext>
            </a:extLst>
          </p:cNvPr>
          <p:cNvSpPr txBox="1"/>
          <p:nvPr/>
        </p:nvSpPr>
        <p:spPr>
          <a:xfrm>
            <a:off x="4350794" y="4588833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関連</a:t>
            </a:r>
          </a:p>
        </p:txBody>
      </p:sp>
    </p:spTree>
    <p:extLst>
      <p:ext uri="{BB962C8B-B14F-4D97-AF65-F5344CB8AC3E}">
        <p14:creationId xmlns:p14="http://schemas.microsoft.com/office/powerpoint/2010/main" val="38260459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1630257-0A9A-7B17-3B1A-D49FBDAA4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商品テーブルと購入テーブル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FB9CBA9-FAD0-9295-434C-B16AAD96E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4B3B6ABD-9024-9F5D-94DB-F67D58E86087}"/>
              </a:ext>
            </a:extLst>
          </p:cNvPr>
          <p:cNvCxnSpPr/>
          <p:nvPr/>
        </p:nvCxnSpPr>
        <p:spPr>
          <a:xfrm>
            <a:off x="895561" y="3253859"/>
            <a:ext cx="1542838" cy="102639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C43981D-F0C7-CFBD-DC2C-B663A14CC1D0}"/>
              </a:ext>
            </a:extLst>
          </p:cNvPr>
          <p:cNvSpPr txBox="1"/>
          <p:nvPr/>
        </p:nvSpPr>
        <p:spPr>
          <a:xfrm>
            <a:off x="2127708" y="3560518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関連</a:t>
            </a:r>
          </a:p>
        </p:txBody>
      </p:sp>
      <p:sp>
        <p:nvSpPr>
          <p:cNvPr id="10" name="コンテンツ プレースホルダー 2"/>
          <p:cNvSpPr txBox="1">
            <a:spLocks/>
          </p:cNvSpPr>
          <p:nvPr/>
        </p:nvSpPr>
        <p:spPr>
          <a:xfrm>
            <a:off x="188382" y="979007"/>
            <a:ext cx="1414358" cy="7394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商品</a:t>
            </a:r>
          </a:p>
        </p:txBody>
      </p:sp>
      <p:graphicFrame>
        <p:nvGraphicFramePr>
          <p:cNvPr id="11" name="表 10">
            <a:extLst>
              <a:ext uri="{FF2B5EF4-FFF2-40B4-BE49-F238E27FC236}">
                <a16:creationId xmlns:a16="http://schemas.microsoft.com/office/drawing/2014/main" id="{AB3E76CA-A9B6-4D97-996F-09D649B90FBD}"/>
              </a:ext>
            </a:extLst>
          </p:cNvPr>
          <p:cNvGraphicFramePr>
            <a:graphicFrameLocks noGrp="1"/>
          </p:cNvGraphicFramePr>
          <p:nvPr/>
        </p:nvGraphicFramePr>
        <p:xfrm>
          <a:off x="277281" y="1516499"/>
          <a:ext cx="2943616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73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5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12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ID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商品名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単価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1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/>
                        <a:t>みかん</a:t>
                      </a:r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50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2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/>
                        <a:t>りんご</a:t>
                      </a:r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100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3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/>
                        <a:t>メロン</a:t>
                      </a:r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500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3" name="表 12">
            <a:extLst>
              <a:ext uri="{FF2B5EF4-FFF2-40B4-BE49-F238E27FC236}">
                <a16:creationId xmlns:a16="http://schemas.microsoft.com/office/drawing/2014/main" id="{296DF858-2D5B-4257-B814-B2B421032B18}"/>
              </a:ext>
            </a:extLst>
          </p:cNvPr>
          <p:cNvGraphicFramePr>
            <a:graphicFrameLocks noGrp="1"/>
          </p:cNvGraphicFramePr>
          <p:nvPr/>
        </p:nvGraphicFramePr>
        <p:xfrm>
          <a:off x="443471" y="4349531"/>
          <a:ext cx="2889051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36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53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517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購入者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商品番号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X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1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X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3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Y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2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621319173"/>
                  </a:ext>
                </a:extLst>
              </a:tr>
            </a:tbl>
          </a:graphicData>
        </a:graphic>
      </p:graphicFrame>
      <p:sp>
        <p:nvSpPr>
          <p:cNvPr id="15" name="コンテンツ プレースホルダー 2"/>
          <p:cNvSpPr txBox="1">
            <a:spLocks/>
          </p:cNvSpPr>
          <p:nvPr/>
        </p:nvSpPr>
        <p:spPr>
          <a:xfrm>
            <a:off x="443471" y="3738851"/>
            <a:ext cx="2299404" cy="7394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購入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619582" y="2576015"/>
            <a:ext cx="5174815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　</a:t>
            </a:r>
            <a:r>
              <a:rPr kumimoji="1" lang="en-US" altLang="ja-JP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X</a:t>
            </a:r>
            <a:r>
              <a:rPr kumimoji="1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さんは、</a:t>
            </a:r>
            <a:r>
              <a:rPr kumimoji="1" lang="en-US" altLang="ja-JP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</a:t>
            </a:r>
            <a:r>
              <a:rPr kumimoji="1" lang="en-US" altLang="ja-JP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の</a:t>
            </a:r>
            <a:r>
              <a:rPr kumimoji="1" lang="ja-JP" alt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みかん</a:t>
            </a:r>
            <a:r>
              <a:rPr kumimoji="1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と，</a:t>
            </a:r>
            <a:endParaRPr kumimoji="1" lang="en-US" altLang="ja-JP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　　　　　</a:t>
            </a:r>
            <a:r>
              <a:rPr kumimoji="1" lang="ja-JP" alt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 </a:t>
            </a:r>
            <a:r>
              <a:rPr kumimoji="1" lang="en-US" altLang="ja-JP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3 </a:t>
            </a:r>
            <a:r>
              <a:rPr kumimoji="1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の</a:t>
            </a:r>
            <a:r>
              <a:rPr kumimoji="1" lang="ja-JP" alt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メロン</a:t>
            </a:r>
            <a:r>
              <a:rPr kumimoji="1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を買った</a:t>
            </a:r>
            <a:endParaRPr kumimoji="1" lang="en-US" altLang="ja-JP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  </a:t>
            </a:r>
            <a:r>
              <a:rPr kumimoji="0" lang="en-US" altLang="ja-JP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Y</a:t>
            </a:r>
            <a:r>
              <a:rPr kumimoji="0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さんは、 </a:t>
            </a:r>
            <a:r>
              <a:rPr kumimoji="0" lang="en-US" altLang="ja-JP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2 </a:t>
            </a:r>
            <a:r>
              <a:rPr kumimoji="0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の</a:t>
            </a:r>
            <a:r>
              <a:rPr kumimoji="0" lang="ja-JP" alt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りんご</a:t>
            </a:r>
            <a:r>
              <a:rPr kumimoji="0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を買った</a:t>
            </a:r>
            <a:endParaRPr kumimoji="1" lang="ja-JP" alt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右中かっこ 13"/>
          <p:cNvSpPr/>
          <p:nvPr/>
        </p:nvSpPr>
        <p:spPr>
          <a:xfrm rot="5400000">
            <a:off x="4876449" y="3172962"/>
            <a:ext cx="278177" cy="208156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" name="右中かっこ 15"/>
          <p:cNvSpPr/>
          <p:nvPr/>
        </p:nvSpPr>
        <p:spPr>
          <a:xfrm rot="5400000">
            <a:off x="6364148" y="3519162"/>
            <a:ext cx="415498" cy="208156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136465" y="4799135"/>
            <a:ext cx="260840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商品</a:t>
            </a: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テーブルの情報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3598583" y="4671646"/>
            <a:ext cx="260840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購入</a:t>
            </a: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テーブルの情報</a:t>
            </a:r>
          </a:p>
        </p:txBody>
      </p:sp>
    </p:spTree>
    <p:extLst>
      <p:ext uri="{BB962C8B-B14F-4D97-AF65-F5344CB8AC3E}">
        <p14:creationId xmlns:p14="http://schemas.microsoft.com/office/powerpoint/2010/main" val="36714290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結合の例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84612" y="846253"/>
            <a:ext cx="4998441" cy="5333166"/>
          </a:xfrm>
        </p:spPr>
        <p:txBody>
          <a:bodyPr>
            <a:normAutofit/>
          </a:bodyPr>
          <a:lstStyle/>
          <a:p>
            <a:r>
              <a:rPr lang="ja-JP" altLang="en-US" sz="2400" dirty="0"/>
              <a:t>商品テーブルと購入テーブルを</a:t>
            </a:r>
            <a:r>
              <a:rPr lang="ja-JP" altLang="en-US" sz="2400" b="1" dirty="0"/>
              <a:t>結合</a:t>
            </a:r>
            <a:r>
              <a:rPr lang="ja-JP" altLang="en-US" sz="2400" dirty="0"/>
              <a:t>して、</a:t>
            </a:r>
            <a:r>
              <a:rPr lang="ja-JP" altLang="en-US" sz="2400" b="1" dirty="0"/>
              <a:t>購入者がどの商品を購入したかのデータ</a:t>
            </a:r>
            <a:r>
              <a:rPr lang="ja-JP" altLang="en-US" sz="2400" dirty="0"/>
              <a:t>を取得。</a:t>
            </a:r>
            <a:endParaRPr lang="en-US" altLang="ja-JP" sz="2400" dirty="0"/>
          </a:p>
          <a:p>
            <a:r>
              <a:rPr lang="ja-JP" altLang="en-US" sz="2400" b="1" dirty="0"/>
              <a:t>結合条件</a:t>
            </a:r>
            <a:r>
              <a:rPr lang="ja-JP" altLang="en-US" sz="2400" dirty="0"/>
              <a:t>は、</a:t>
            </a:r>
            <a:r>
              <a:rPr lang="ja-JP" altLang="en-US" sz="2400" b="1" dirty="0"/>
              <a:t>商品テーブルの</a:t>
            </a:r>
            <a:r>
              <a:rPr lang="en-US" altLang="ja-JP" sz="2400" b="1" dirty="0"/>
              <a:t>ID</a:t>
            </a:r>
            <a:r>
              <a:rPr lang="ja-JP" altLang="en-US" sz="2400" b="1" dirty="0"/>
              <a:t>属性と購入テーブルの商品番号属性が等しい</a:t>
            </a:r>
            <a:r>
              <a:rPr lang="ja-JP" altLang="en-US" sz="2400" dirty="0"/>
              <a:t>場合に結合</a:t>
            </a:r>
            <a:endParaRPr kumimoji="1" lang="ja-JP" altLang="en-US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cxnSp>
        <p:nvCxnSpPr>
          <p:cNvPr id="5" name="直線矢印コネクタ 4">
            <a:extLst>
              <a:ext uri="{FF2B5EF4-FFF2-40B4-BE49-F238E27FC236}">
                <a16:creationId xmlns:a16="http://schemas.microsoft.com/office/drawing/2014/main" id="{4B3B6ABD-9024-9F5D-94DB-F67D58E86087}"/>
              </a:ext>
            </a:extLst>
          </p:cNvPr>
          <p:cNvCxnSpPr/>
          <p:nvPr/>
        </p:nvCxnSpPr>
        <p:spPr>
          <a:xfrm>
            <a:off x="895561" y="3253859"/>
            <a:ext cx="1542838" cy="102639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C43981D-F0C7-CFBD-DC2C-B663A14CC1D0}"/>
              </a:ext>
            </a:extLst>
          </p:cNvPr>
          <p:cNvSpPr txBox="1"/>
          <p:nvPr/>
        </p:nvSpPr>
        <p:spPr>
          <a:xfrm>
            <a:off x="2127708" y="3560518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関連</a:t>
            </a:r>
          </a:p>
        </p:txBody>
      </p:sp>
      <p:sp>
        <p:nvSpPr>
          <p:cNvPr id="7" name="コンテンツ プレースホルダー 2"/>
          <p:cNvSpPr txBox="1">
            <a:spLocks/>
          </p:cNvSpPr>
          <p:nvPr/>
        </p:nvSpPr>
        <p:spPr>
          <a:xfrm>
            <a:off x="188382" y="979007"/>
            <a:ext cx="1414358" cy="7394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商品</a:t>
            </a:r>
          </a:p>
        </p:txBody>
      </p:sp>
      <p:graphicFrame>
        <p:nvGraphicFramePr>
          <p:cNvPr id="8" name="表 7">
            <a:extLst>
              <a:ext uri="{FF2B5EF4-FFF2-40B4-BE49-F238E27FC236}">
                <a16:creationId xmlns:a16="http://schemas.microsoft.com/office/drawing/2014/main" id="{AB3E76CA-A9B6-4D97-996F-09D649B90FBD}"/>
              </a:ext>
            </a:extLst>
          </p:cNvPr>
          <p:cNvGraphicFramePr>
            <a:graphicFrameLocks noGrp="1"/>
          </p:cNvGraphicFramePr>
          <p:nvPr/>
        </p:nvGraphicFramePr>
        <p:xfrm>
          <a:off x="277281" y="1516499"/>
          <a:ext cx="2943616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73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5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12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ID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商品名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単価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1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/>
                        <a:t>みかん</a:t>
                      </a:r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50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2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/>
                        <a:t>りんご</a:t>
                      </a:r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100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3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/>
                        <a:t>メロン</a:t>
                      </a:r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500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9" name="表 8">
            <a:extLst>
              <a:ext uri="{FF2B5EF4-FFF2-40B4-BE49-F238E27FC236}">
                <a16:creationId xmlns:a16="http://schemas.microsoft.com/office/drawing/2014/main" id="{296DF858-2D5B-4257-B814-B2B421032B18}"/>
              </a:ext>
            </a:extLst>
          </p:cNvPr>
          <p:cNvGraphicFramePr>
            <a:graphicFrameLocks noGrp="1"/>
          </p:cNvGraphicFramePr>
          <p:nvPr/>
        </p:nvGraphicFramePr>
        <p:xfrm>
          <a:off x="443471" y="4349531"/>
          <a:ext cx="2889051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36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53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517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購入者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商品番号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X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1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X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3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Y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2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621319173"/>
                  </a:ext>
                </a:extLst>
              </a:tr>
            </a:tbl>
          </a:graphicData>
        </a:graphic>
      </p:graphicFrame>
      <p:sp>
        <p:nvSpPr>
          <p:cNvPr id="10" name="コンテンツ プレースホルダー 2"/>
          <p:cNvSpPr txBox="1">
            <a:spLocks/>
          </p:cNvSpPr>
          <p:nvPr/>
        </p:nvSpPr>
        <p:spPr>
          <a:xfrm>
            <a:off x="443471" y="3738851"/>
            <a:ext cx="2299404" cy="7394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購入</a:t>
            </a:r>
          </a:p>
        </p:txBody>
      </p:sp>
      <p:sp>
        <p:nvSpPr>
          <p:cNvPr id="12" name="コンテンツ プレースホルダー 2">
            <a:extLst>
              <a:ext uri="{FF2B5EF4-FFF2-40B4-BE49-F238E27FC236}">
                <a16:creationId xmlns:a16="http://schemas.microsoft.com/office/drawing/2014/main" id="{6A3EB56A-6D91-4269-8C66-E6074AAD31CF}"/>
              </a:ext>
            </a:extLst>
          </p:cNvPr>
          <p:cNvSpPr txBox="1">
            <a:spLocks/>
          </p:cNvSpPr>
          <p:nvPr/>
        </p:nvSpPr>
        <p:spPr>
          <a:xfrm>
            <a:off x="4618956" y="5035122"/>
            <a:ext cx="3593856" cy="155161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7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SELECT</a:t>
            </a:r>
            <a:r>
              <a:rPr kumimoji="1" lang="en-US" altLang="ja-JP" sz="27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</a:t>
            </a:r>
            <a:r>
              <a:rPr kumimoji="1" lang="en-US" altLang="ja-JP" sz="27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* FROM </a:t>
            </a:r>
            <a:r>
              <a:rPr kumimoji="1" lang="ja-JP" altLang="en-US" sz="2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商品</a:t>
            </a:r>
            <a:endParaRPr kumimoji="1" lang="en-US" altLang="ja-JP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7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JOIN </a:t>
            </a:r>
            <a:r>
              <a:rPr kumimoji="1" lang="ja-JP" altLang="en-US" sz="2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購入</a:t>
            </a:r>
            <a:endParaRPr kumimoji="1" lang="en-US" altLang="ja-JP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7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ON</a:t>
            </a:r>
            <a:r>
              <a:rPr kumimoji="1" lang="en-US" altLang="ja-JP" sz="2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</a:t>
            </a:r>
            <a:r>
              <a:rPr kumimoji="1" lang="ja-JP" altLang="en-US" sz="2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商品</a:t>
            </a:r>
            <a:r>
              <a:rPr kumimoji="1" lang="en-US" altLang="ja-JP" sz="2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.ID = </a:t>
            </a:r>
            <a:r>
              <a:rPr kumimoji="1" lang="ja-JP" altLang="en-US" sz="2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購入</a:t>
            </a:r>
            <a:r>
              <a:rPr kumimoji="1" lang="en-US" altLang="ja-JP" sz="2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.</a:t>
            </a:r>
            <a:r>
              <a:rPr kumimoji="1" lang="ja-JP" altLang="en-US" sz="2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商品番号</a:t>
            </a:r>
            <a:r>
              <a:rPr kumimoji="1" lang="en-US" altLang="ja-JP" sz="2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ja-JP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consolata" panose="020B0609030003000000" pitchFamily="49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ja-JP" alt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consolata" panose="020B0609030003000000" pitchFamily="49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graphicFrame>
        <p:nvGraphicFramePr>
          <p:cNvPr id="13" name="表 12">
            <a:extLst>
              <a:ext uri="{FF2B5EF4-FFF2-40B4-BE49-F238E27FC236}">
                <a16:creationId xmlns:a16="http://schemas.microsoft.com/office/drawing/2014/main" id="{C867B66C-3477-4CB1-844A-519331FCEF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9560220"/>
              </p:ext>
            </p:extLst>
          </p:nvPr>
        </p:nvGraphicFramePr>
        <p:xfrm>
          <a:off x="4249521" y="3438030"/>
          <a:ext cx="4533532" cy="134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80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53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67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432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4908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0941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ID</a:t>
                      </a:r>
                      <a:endParaRPr kumimoji="1" lang="ja-JP" altLang="en-US" sz="1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商品名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単価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購入者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商品番号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861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b="1" dirty="0"/>
                        <a:t>1</a:t>
                      </a:r>
                      <a:endParaRPr kumimoji="1" lang="ja-JP" altLang="en-US" sz="1800" b="1" dirty="0"/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800" b="1" dirty="0"/>
                        <a:t>みかん</a:t>
                      </a: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b="1" dirty="0"/>
                        <a:t>50</a:t>
                      </a:r>
                      <a:endParaRPr kumimoji="1" lang="ja-JP" altLang="en-US" sz="1800" b="1" dirty="0"/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b="1" dirty="0"/>
                        <a:t>X</a:t>
                      </a:r>
                      <a:endParaRPr kumimoji="1" lang="ja-JP" altLang="en-US" sz="1800" b="1" dirty="0"/>
                    </a:p>
                  </a:txBody>
                  <a:tcPr marL="68580" marR="68580" marT="34290" marB="34290">
                    <a:solidFill>
                      <a:schemeClr val="accent5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b="1" dirty="0"/>
                        <a:t>1</a:t>
                      </a:r>
                      <a:endParaRPr kumimoji="1" lang="ja-JP" altLang="en-US" sz="1800" b="1" dirty="0"/>
                    </a:p>
                  </a:txBody>
                  <a:tcPr marL="68580" marR="68580" marT="34290" marB="34290">
                    <a:solidFill>
                      <a:schemeClr val="accent5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861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b="1" dirty="0"/>
                        <a:t>3</a:t>
                      </a:r>
                      <a:endParaRPr kumimoji="1" lang="ja-JP" altLang="en-US" sz="1800" b="1" dirty="0"/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800" b="1" dirty="0"/>
                        <a:t>メロン</a:t>
                      </a: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b="1" dirty="0"/>
                        <a:t>500</a:t>
                      </a:r>
                      <a:endParaRPr kumimoji="1" lang="ja-JP" altLang="en-US" sz="1800" b="1" dirty="0"/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b="1" dirty="0"/>
                        <a:t>X</a:t>
                      </a:r>
                      <a:endParaRPr kumimoji="1" lang="ja-JP" altLang="en-US" sz="1800" b="1" dirty="0"/>
                    </a:p>
                  </a:txBody>
                  <a:tcPr marL="68580" marR="68580" marT="34290" marB="34290">
                    <a:solidFill>
                      <a:schemeClr val="accent5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b="1" dirty="0"/>
                        <a:t>3</a:t>
                      </a:r>
                      <a:endParaRPr kumimoji="1" lang="ja-JP" altLang="en-US" sz="1800" b="1" dirty="0"/>
                    </a:p>
                  </a:txBody>
                  <a:tcPr marL="68580" marR="68580" marT="34290" marB="34290">
                    <a:solidFill>
                      <a:schemeClr val="accent5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4680958"/>
                  </a:ext>
                </a:extLst>
              </a:tr>
              <a:tr h="342861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b="1" dirty="0"/>
                        <a:t>2</a:t>
                      </a:r>
                      <a:endParaRPr kumimoji="1" lang="ja-JP" altLang="en-US" sz="1800" b="1" dirty="0"/>
                    </a:p>
                  </a:txBody>
                  <a:tcPr marL="68580" marR="68580" marT="34290" marB="34290">
                    <a:solidFill>
                      <a:schemeClr val="accent3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800" b="1" dirty="0"/>
                        <a:t>りんご</a:t>
                      </a:r>
                    </a:p>
                  </a:txBody>
                  <a:tcPr marL="68580" marR="68580" marT="34290" marB="34290">
                    <a:solidFill>
                      <a:schemeClr val="accent3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b="1" dirty="0"/>
                        <a:t>100</a:t>
                      </a:r>
                      <a:endParaRPr kumimoji="1" lang="ja-JP" altLang="en-US" sz="1800" b="1" dirty="0"/>
                    </a:p>
                  </a:txBody>
                  <a:tcPr marL="68580" marR="68580" marT="34290" marB="34290">
                    <a:solidFill>
                      <a:schemeClr val="accent3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b="1" dirty="0"/>
                        <a:t>Y</a:t>
                      </a:r>
                      <a:endParaRPr kumimoji="1" lang="ja-JP" altLang="en-US" sz="1800" b="1" dirty="0"/>
                    </a:p>
                  </a:txBody>
                  <a:tcPr marL="68580" marR="68580" marT="34290" marB="34290">
                    <a:solidFill>
                      <a:schemeClr val="accent6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b="1" dirty="0"/>
                        <a:t>2</a:t>
                      </a:r>
                      <a:endParaRPr kumimoji="1" lang="ja-JP" altLang="en-US" sz="1800" b="1" dirty="0"/>
                    </a:p>
                  </a:txBody>
                  <a:tcPr marL="68580" marR="68580" marT="34290" marB="34290">
                    <a:solidFill>
                      <a:schemeClr val="accent6">
                        <a:lumMod val="5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6274167"/>
                  </a:ext>
                </a:extLst>
              </a:tr>
            </a:tbl>
          </a:graphicData>
        </a:graphic>
      </p:graphicFrame>
      <p:sp>
        <p:nvSpPr>
          <p:cNvPr id="14" name="右矢印 4">
            <a:extLst>
              <a:ext uri="{FF2B5EF4-FFF2-40B4-BE49-F238E27FC236}">
                <a16:creationId xmlns:a16="http://schemas.microsoft.com/office/drawing/2014/main" id="{A3A5A180-4D0C-4639-9357-9FDE91CC3C9C}"/>
              </a:ext>
            </a:extLst>
          </p:cNvPr>
          <p:cNvSpPr/>
          <p:nvPr/>
        </p:nvSpPr>
        <p:spPr>
          <a:xfrm>
            <a:off x="3557494" y="3438030"/>
            <a:ext cx="531594" cy="10707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73521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09550" y="274732"/>
            <a:ext cx="8753475" cy="526802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ja-JP" altLang="en-US" dirty="0"/>
              <a:t>結合の例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1E47450D-3ED1-4A4C-94DD-3561C325E358}"/>
              </a:ext>
            </a:extLst>
          </p:cNvPr>
          <p:cNvSpPr txBox="1"/>
          <p:nvPr/>
        </p:nvSpPr>
        <p:spPr>
          <a:xfrm>
            <a:off x="5089286" y="4627705"/>
            <a:ext cx="2954655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SQL</a:t>
            </a:r>
            <a:r>
              <a:rPr kumimoji="1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の実行により</a:t>
            </a:r>
            <a:endParaRPr kumimoji="1" lang="en-US" altLang="ja-JP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新しく生成される</a:t>
            </a:r>
            <a:endParaRPr kumimoji="1" lang="en-US" altLang="ja-JP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テーブル</a:t>
            </a:r>
          </a:p>
        </p:txBody>
      </p:sp>
      <p:graphicFrame>
        <p:nvGraphicFramePr>
          <p:cNvPr id="19" name="表 18">
            <a:extLst>
              <a:ext uri="{FF2B5EF4-FFF2-40B4-BE49-F238E27FC236}">
                <a16:creationId xmlns:a16="http://schemas.microsoft.com/office/drawing/2014/main" id="{C867B66C-3477-4CB1-844A-519331FCEFE2}"/>
              </a:ext>
            </a:extLst>
          </p:cNvPr>
          <p:cNvGraphicFramePr>
            <a:graphicFrameLocks noGrp="1"/>
          </p:cNvGraphicFramePr>
          <p:nvPr/>
        </p:nvGraphicFramePr>
        <p:xfrm>
          <a:off x="4337995" y="3065787"/>
          <a:ext cx="4533532" cy="134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80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53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67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432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4908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0941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ID</a:t>
                      </a:r>
                      <a:endParaRPr kumimoji="1" lang="ja-JP" altLang="en-US" sz="1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商品名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単価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購入者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商品番号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861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b="1" dirty="0"/>
                        <a:t>1</a:t>
                      </a:r>
                      <a:endParaRPr kumimoji="1" lang="ja-JP" altLang="en-US" sz="1800" b="1" dirty="0"/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800" b="1" dirty="0"/>
                        <a:t>みかん</a:t>
                      </a: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b="1" dirty="0"/>
                        <a:t>50</a:t>
                      </a:r>
                      <a:endParaRPr kumimoji="1" lang="ja-JP" altLang="en-US" sz="1800" b="1" dirty="0"/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b="1" dirty="0"/>
                        <a:t>X</a:t>
                      </a:r>
                      <a:endParaRPr kumimoji="1" lang="ja-JP" altLang="en-US" sz="1800" b="1" dirty="0"/>
                    </a:p>
                  </a:txBody>
                  <a:tcPr marL="68580" marR="68580" marT="34290" marB="34290">
                    <a:solidFill>
                      <a:schemeClr val="accent5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b="1" dirty="0"/>
                        <a:t>1</a:t>
                      </a:r>
                      <a:endParaRPr kumimoji="1" lang="ja-JP" altLang="en-US" sz="1800" b="1" dirty="0"/>
                    </a:p>
                  </a:txBody>
                  <a:tcPr marL="68580" marR="68580" marT="34290" marB="34290">
                    <a:solidFill>
                      <a:schemeClr val="accent5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861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b="1" dirty="0"/>
                        <a:t>3</a:t>
                      </a:r>
                      <a:endParaRPr kumimoji="1" lang="ja-JP" altLang="en-US" sz="1800" b="1" dirty="0"/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800" b="1" dirty="0"/>
                        <a:t>メロン</a:t>
                      </a: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b="1" dirty="0"/>
                        <a:t>500</a:t>
                      </a:r>
                      <a:endParaRPr kumimoji="1" lang="ja-JP" altLang="en-US" sz="1800" b="1" dirty="0"/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b="1" dirty="0"/>
                        <a:t>X</a:t>
                      </a:r>
                      <a:endParaRPr kumimoji="1" lang="ja-JP" altLang="en-US" sz="1800" b="1" dirty="0"/>
                    </a:p>
                  </a:txBody>
                  <a:tcPr marL="68580" marR="68580" marT="34290" marB="34290">
                    <a:solidFill>
                      <a:schemeClr val="accent5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b="1" dirty="0"/>
                        <a:t>3</a:t>
                      </a:r>
                      <a:endParaRPr kumimoji="1" lang="ja-JP" altLang="en-US" sz="1800" b="1" dirty="0"/>
                    </a:p>
                  </a:txBody>
                  <a:tcPr marL="68580" marR="68580" marT="34290" marB="34290">
                    <a:solidFill>
                      <a:schemeClr val="accent5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4680958"/>
                  </a:ext>
                </a:extLst>
              </a:tr>
              <a:tr h="342861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b="1" dirty="0"/>
                        <a:t>2</a:t>
                      </a:r>
                      <a:endParaRPr kumimoji="1" lang="ja-JP" altLang="en-US" sz="1800" b="1" dirty="0"/>
                    </a:p>
                  </a:txBody>
                  <a:tcPr marL="68580" marR="68580" marT="34290" marB="34290">
                    <a:solidFill>
                      <a:schemeClr val="accent3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800" b="1" dirty="0"/>
                        <a:t>りんご</a:t>
                      </a:r>
                    </a:p>
                  </a:txBody>
                  <a:tcPr marL="68580" marR="68580" marT="34290" marB="34290">
                    <a:solidFill>
                      <a:schemeClr val="accent3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b="1" dirty="0"/>
                        <a:t>100</a:t>
                      </a:r>
                      <a:endParaRPr kumimoji="1" lang="ja-JP" altLang="en-US" sz="1800" b="1" dirty="0"/>
                    </a:p>
                  </a:txBody>
                  <a:tcPr marL="68580" marR="68580" marT="34290" marB="34290">
                    <a:solidFill>
                      <a:schemeClr val="accent3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b="1" dirty="0"/>
                        <a:t>Y</a:t>
                      </a:r>
                      <a:endParaRPr kumimoji="1" lang="ja-JP" altLang="en-US" sz="1800" b="1" dirty="0"/>
                    </a:p>
                  </a:txBody>
                  <a:tcPr marL="68580" marR="68580" marT="34290" marB="34290">
                    <a:solidFill>
                      <a:schemeClr val="accent6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b="1" dirty="0"/>
                        <a:t>2</a:t>
                      </a:r>
                      <a:endParaRPr kumimoji="1" lang="ja-JP" altLang="en-US" sz="1800" b="1" dirty="0"/>
                    </a:p>
                  </a:txBody>
                  <a:tcPr marL="68580" marR="68580" marT="34290" marB="34290">
                    <a:solidFill>
                      <a:schemeClr val="accent6">
                        <a:lumMod val="5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6274167"/>
                  </a:ext>
                </a:extLst>
              </a:tr>
            </a:tbl>
          </a:graphicData>
        </a:graphic>
      </p:graphicFrame>
      <p:sp>
        <p:nvSpPr>
          <p:cNvPr id="20" name="コンテンツ プレースホルダー 2">
            <a:extLst>
              <a:ext uri="{FF2B5EF4-FFF2-40B4-BE49-F238E27FC236}">
                <a16:creationId xmlns:a16="http://schemas.microsoft.com/office/drawing/2014/main" id="{6A3EB56A-6D91-4269-8C66-E6074AAD31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9974" y="1123522"/>
            <a:ext cx="3593856" cy="1551613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40000"/>
              </a:lnSpc>
              <a:buNone/>
            </a:pPr>
            <a:r>
              <a:rPr lang="en-US" altLang="ja-JP" sz="2700" b="1" dirty="0">
                <a:solidFill>
                  <a:srgbClr val="C00000"/>
                </a:solidFill>
                <a:latin typeface="Segoe UI" panose="020B0502040204020203" pitchFamily="34" charset="0"/>
              </a:rPr>
              <a:t>SELECT</a:t>
            </a:r>
            <a:r>
              <a:rPr lang="en-US" altLang="ja-JP" sz="2700" b="1" dirty="0">
                <a:latin typeface="Segoe UI" panose="020B0502040204020203" pitchFamily="34" charset="0"/>
              </a:rPr>
              <a:t> </a:t>
            </a:r>
            <a:r>
              <a:rPr lang="en-US" altLang="ja-JP" sz="2700" b="1" dirty="0">
                <a:solidFill>
                  <a:srgbClr val="C00000"/>
                </a:solidFill>
                <a:latin typeface="Segoe UI" panose="020B0502040204020203" pitchFamily="34" charset="0"/>
              </a:rPr>
              <a:t>* FROM </a:t>
            </a:r>
            <a:r>
              <a:rPr lang="ja-JP" altLang="en-US" sz="2700" dirty="0">
                <a:latin typeface="Segoe UI" panose="020B0502040204020203" pitchFamily="34" charset="0"/>
              </a:rPr>
              <a:t>商品</a:t>
            </a:r>
            <a:endParaRPr lang="en-US" altLang="ja-JP" sz="2700" dirty="0">
              <a:latin typeface="Segoe UI" panose="020B0502040204020203" pitchFamily="34" charset="0"/>
            </a:endParaRPr>
          </a:p>
          <a:p>
            <a:pPr marL="0" indent="0">
              <a:lnSpc>
                <a:spcPct val="140000"/>
              </a:lnSpc>
              <a:buNone/>
            </a:pPr>
            <a:r>
              <a:rPr lang="en-US" altLang="ja-JP" sz="2700" b="1" dirty="0">
                <a:solidFill>
                  <a:srgbClr val="C00000"/>
                </a:solidFill>
                <a:latin typeface="Segoe UI" panose="020B0502040204020203" pitchFamily="34" charset="0"/>
              </a:rPr>
              <a:t>JOIN </a:t>
            </a:r>
            <a:r>
              <a:rPr lang="ja-JP" altLang="en-US" sz="2700" dirty="0">
                <a:latin typeface="Segoe UI" panose="020B0502040204020203" pitchFamily="34" charset="0"/>
              </a:rPr>
              <a:t>購入</a:t>
            </a:r>
            <a:endParaRPr lang="en-US" altLang="ja-JP" sz="2700" dirty="0">
              <a:latin typeface="Segoe UI" panose="020B0502040204020203" pitchFamily="34" charset="0"/>
            </a:endParaRPr>
          </a:p>
          <a:p>
            <a:pPr marL="0" indent="0">
              <a:lnSpc>
                <a:spcPct val="140000"/>
              </a:lnSpc>
              <a:buNone/>
            </a:pPr>
            <a:r>
              <a:rPr lang="en-US" altLang="ja-JP" sz="2700" b="1" dirty="0">
                <a:solidFill>
                  <a:srgbClr val="C00000"/>
                </a:solidFill>
                <a:latin typeface="Segoe UI" panose="020B0502040204020203" pitchFamily="34" charset="0"/>
              </a:rPr>
              <a:t>ON</a:t>
            </a:r>
            <a:r>
              <a:rPr lang="en-US" altLang="ja-JP" sz="2700" dirty="0">
                <a:latin typeface="Segoe UI" panose="020B0502040204020203" pitchFamily="34" charset="0"/>
              </a:rPr>
              <a:t> </a:t>
            </a:r>
            <a:r>
              <a:rPr lang="ja-JP" altLang="en-US" sz="2700" dirty="0">
                <a:latin typeface="Segoe UI" panose="020B0502040204020203" pitchFamily="34" charset="0"/>
              </a:rPr>
              <a:t>商品</a:t>
            </a:r>
            <a:r>
              <a:rPr lang="en-US" altLang="ja-JP" sz="2700" dirty="0">
                <a:latin typeface="Segoe UI" panose="020B0502040204020203" pitchFamily="34" charset="0"/>
              </a:rPr>
              <a:t>.ID = </a:t>
            </a:r>
            <a:r>
              <a:rPr lang="ja-JP" altLang="en-US" sz="2700" dirty="0">
                <a:latin typeface="Segoe UI" panose="020B0502040204020203" pitchFamily="34" charset="0"/>
              </a:rPr>
              <a:t>購入</a:t>
            </a:r>
            <a:r>
              <a:rPr lang="en-US" altLang="ja-JP" sz="2700" dirty="0">
                <a:latin typeface="Segoe UI" panose="020B0502040204020203" pitchFamily="34" charset="0"/>
              </a:rPr>
              <a:t>.</a:t>
            </a:r>
            <a:r>
              <a:rPr lang="ja-JP" altLang="en-US" sz="2700" dirty="0">
                <a:latin typeface="Segoe UI" panose="020B0502040204020203" pitchFamily="34" charset="0"/>
              </a:rPr>
              <a:t>商品番号</a:t>
            </a:r>
            <a:r>
              <a:rPr lang="en-US" altLang="ja-JP" sz="2700" dirty="0">
                <a:latin typeface="Segoe UI" panose="020B0502040204020203" pitchFamily="34" charset="0"/>
              </a:rPr>
              <a:t>;</a:t>
            </a:r>
          </a:p>
          <a:p>
            <a:pPr marL="0" indent="0">
              <a:buNone/>
            </a:pPr>
            <a:endParaRPr lang="ja-JP" altLang="en-US" sz="2700" dirty="0">
              <a:latin typeface="Inconsolata" panose="020B0609030003000000" pitchFamily="49" charset="0"/>
            </a:endParaRPr>
          </a:p>
          <a:p>
            <a:pPr marL="0" indent="0">
              <a:buNone/>
            </a:pPr>
            <a:endParaRPr lang="ja-JP" altLang="en-US" sz="2700" dirty="0">
              <a:latin typeface="Inconsolata" panose="020B0609030003000000" pitchFamily="49" charset="0"/>
            </a:endParaRPr>
          </a:p>
        </p:txBody>
      </p:sp>
      <p:sp>
        <p:nvSpPr>
          <p:cNvPr id="3" name="右中かっこ 2">
            <a:extLst>
              <a:ext uri="{FF2B5EF4-FFF2-40B4-BE49-F238E27FC236}">
                <a16:creationId xmlns:a16="http://schemas.microsoft.com/office/drawing/2014/main" id="{766C6082-54DC-4640-B9F8-D877EA37C3F8}"/>
              </a:ext>
            </a:extLst>
          </p:cNvPr>
          <p:cNvSpPr/>
          <p:nvPr/>
        </p:nvSpPr>
        <p:spPr>
          <a:xfrm>
            <a:off x="7400010" y="2124901"/>
            <a:ext cx="125260" cy="526802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6A4E8429-D55D-40DF-891B-DF11467E6A70}"/>
              </a:ext>
            </a:extLst>
          </p:cNvPr>
          <p:cNvSpPr txBox="1"/>
          <p:nvPr/>
        </p:nvSpPr>
        <p:spPr>
          <a:xfrm>
            <a:off x="7525270" y="2168902"/>
            <a:ext cx="1569660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結合条件</a:t>
            </a:r>
            <a:endParaRPr kumimoji="0" lang="en-US" altLang="ja-JP" sz="27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1" name="右矢印 4">
            <a:extLst>
              <a:ext uri="{FF2B5EF4-FFF2-40B4-BE49-F238E27FC236}">
                <a16:creationId xmlns:a16="http://schemas.microsoft.com/office/drawing/2014/main" id="{A3A5A180-4D0C-4639-9357-9FDE91CC3C9C}"/>
              </a:ext>
            </a:extLst>
          </p:cNvPr>
          <p:cNvSpPr/>
          <p:nvPr/>
        </p:nvSpPr>
        <p:spPr>
          <a:xfrm>
            <a:off x="3555497" y="3134452"/>
            <a:ext cx="531594" cy="10707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01CF557-A417-DBB2-DBBF-63C0B6E4A4AB}"/>
              </a:ext>
            </a:extLst>
          </p:cNvPr>
          <p:cNvSpPr txBox="1"/>
          <p:nvPr/>
        </p:nvSpPr>
        <p:spPr>
          <a:xfrm>
            <a:off x="4013318" y="664922"/>
            <a:ext cx="2799164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結合のための</a:t>
            </a:r>
            <a:r>
              <a:rPr kumimoji="0" lang="en-US" altLang="ja-JP" sz="2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SQL</a:t>
            </a:r>
          </a:p>
        </p:txBody>
      </p:sp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4B3B6ABD-9024-9F5D-94DB-F67D58E86087}"/>
              </a:ext>
            </a:extLst>
          </p:cNvPr>
          <p:cNvCxnSpPr/>
          <p:nvPr/>
        </p:nvCxnSpPr>
        <p:spPr>
          <a:xfrm>
            <a:off x="895561" y="3253859"/>
            <a:ext cx="1542838" cy="102639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0C43981D-F0C7-CFBD-DC2C-B663A14CC1D0}"/>
              </a:ext>
            </a:extLst>
          </p:cNvPr>
          <p:cNvSpPr txBox="1"/>
          <p:nvPr/>
        </p:nvSpPr>
        <p:spPr>
          <a:xfrm>
            <a:off x="2127708" y="3560518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関連</a:t>
            </a:r>
          </a:p>
        </p:txBody>
      </p:sp>
      <p:sp>
        <p:nvSpPr>
          <p:cNvPr id="25" name="コンテンツ プレースホルダー 2"/>
          <p:cNvSpPr txBox="1">
            <a:spLocks/>
          </p:cNvSpPr>
          <p:nvPr/>
        </p:nvSpPr>
        <p:spPr>
          <a:xfrm>
            <a:off x="188382" y="979007"/>
            <a:ext cx="1414358" cy="7394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商品</a:t>
            </a:r>
          </a:p>
        </p:txBody>
      </p:sp>
      <p:graphicFrame>
        <p:nvGraphicFramePr>
          <p:cNvPr id="26" name="表 25">
            <a:extLst>
              <a:ext uri="{FF2B5EF4-FFF2-40B4-BE49-F238E27FC236}">
                <a16:creationId xmlns:a16="http://schemas.microsoft.com/office/drawing/2014/main" id="{AB3E76CA-A9B6-4D97-996F-09D649B90FBD}"/>
              </a:ext>
            </a:extLst>
          </p:cNvPr>
          <p:cNvGraphicFramePr>
            <a:graphicFrameLocks noGrp="1"/>
          </p:cNvGraphicFramePr>
          <p:nvPr/>
        </p:nvGraphicFramePr>
        <p:xfrm>
          <a:off x="277281" y="1516499"/>
          <a:ext cx="2943616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73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5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12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ID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商品名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単価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1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/>
                        <a:t>みかん</a:t>
                      </a:r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50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2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/>
                        <a:t>りんご</a:t>
                      </a:r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100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3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/>
                        <a:t>メロン</a:t>
                      </a:r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500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7" name="表 26">
            <a:extLst>
              <a:ext uri="{FF2B5EF4-FFF2-40B4-BE49-F238E27FC236}">
                <a16:creationId xmlns:a16="http://schemas.microsoft.com/office/drawing/2014/main" id="{296DF858-2D5B-4257-B814-B2B421032B18}"/>
              </a:ext>
            </a:extLst>
          </p:cNvPr>
          <p:cNvGraphicFramePr>
            <a:graphicFrameLocks noGrp="1"/>
          </p:cNvGraphicFramePr>
          <p:nvPr/>
        </p:nvGraphicFramePr>
        <p:xfrm>
          <a:off x="443471" y="4349531"/>
          <a:ext cx="2889051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36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53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517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購入者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商品番号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X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1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X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3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Y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2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621319173"/>
                  </a:ext>
                </a:extLst>
              </a:tr>
            </a:tbl>
          </a:graphicData>
        </a:graphic>
      </p:graphicFrame>
      <p:sp>
        <p:nvSpPr>
          <p:cNvPr id="28" name="コンテンツ プレースホルダー 2"/>
          <p:cNvSpPr txBox="1">
            <a:spLocks/>
          </p:cNvSpPr>
          <p:nvPr/>
        </p:nvSpPr>
        <p:spPr>
          <a:xfrm>
            <a:off x="443471" y="3738851"/>
            <a:ext cx="2299404" cy="7394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購入</a:t>
            </a:r>
          </a:p>
        </p:txBody>
      </p:sp>
    </p:spTree>
    <p:extLst>
      <p:ext uri="{BB962C8B-B14F-4D97-AF65-F5344CB8AC3E}">
        <p14:creationId xmlns:p14="http://schemas.microsoft.com/office/powerpoint/2010/main" val="32301336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結合条件の指定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3006435"/>
            <a:ext cx="8461208" cy="3172983"/>
          </a:xfrm>
        </p:spPr>
        <p:txBody>
          <a:bodyPr/>
          <a:lstStyle/>
          <a:p>
            <a:r>
              <a:rPr lang="ja-JP" altLang="en-US" b="1" dirty="0"/>
              <a:t>商品テーブルの「</a:t>
            </a:r>
            <a:r>
              <a:rPr lang="en-US" altLang="ja-JP" b="1" dirty="0"/>
              <a:t>ID</a:t>
            </a:r>
            <a:r>
              <a:rPr lang="ja-JP" altLang="en-US" b="1" dirty="0"/>
              <a:t>」と購入テーブルの「商品番号」属性が等しい</a:t>
            </a:r>
            <a:r>
              <a:rPr lang="ja-JP" altLang="en-US" dirty="0"/>
              <a:t>という結合条件</a:t>
            </a:r>
            <a:endParaRPr lang="en-US" altLang="ja-JP" dirty="0"/>
          </a:p>
          <a:p>
            <a:endParaRPr kumimoji="1" lang="en-US" altLang="ja-JP" dirty="0"/>
          </a:p>
          <a:p>
            <a:endParaRPr lang="en-US" altLang="ja-JP" dirty="0"/>
          </a:p>
          <a:p>
            <a:r>
              <a:rPr kumimoji="1" lang="ja-JP" altLang="en-US" dirty="0"/>
              <a:t>「</a:t>
            </a:r>
            <a:r>
              <a:rPr lang="ja-JP" altLang="en-US" b="1" dirty="0"/>
              <a:t>等しい値を持つ」という結合条件の表し方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6A3EB56A-6D91-4269-8C66-E6074AAD31CF}"/>
              </a:ext>
            </a:extLst>
          </p:cNvPr>
          <p:cNvSpPr txBox="1">
            <a:spLocks/>
          </p:cNvSpPr>
          <p:nvPr/>
        </p:nvSpPr>
        <p:spPr>
          <a:xfrm>
            <a:off x="1044483" y="1092604"/>
            <a:ext cx="3593856" cy="155161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7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SELECT</a:t>
            </a:r>
            <a:r>
              <a:rPr kumimoji="1" lang="en-US" altLang="ja-JP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</a:t>
            </a:r>
            <a:r>
              <a:rPr kumimoji="1" lang="en-US" altLang="ja-JP" sz="27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* FROM </a:t>
            </a:r>
            <a:r>
              <a:rPr kumimoji="1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商品</a:t>
            </a:r>
            <a:endParaRPr kumimoji="1" lang="en-US" altLang="ja-JP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7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JOIN </a:t>
            </a:r>
            <a:r>
              <a:rPr kumimoji="1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購入</a:t>
            </a:r>
            <a:endParaRPr kumimoji="1" lang="en-US" altLang="ja-JP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7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ON</a:t>
            </a:r>
            <a:r>
              <a:rPr kumimoji="1" lang="en-US" altLang="ja-JP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</a:t>
            </a:r>
            <a:r>
              <a:rPr kumimoji="1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商品</a:t>
            </a:r>
            <a:r>
              <a:rPr kumimoji="1" lang="en-US" altLang="ja-JP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.ID = </a:t>
            </a:r>
            <a:r>
              <a:rPr kumimoji="1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購入</a:t>
            </a:r>
            <a:r>
              <a:rPr kumimoji="1" lang="en-US" altLang="ja-JP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.</a:t>
            </a:r>
            <a:r>
              <a:rPr kumimoji="1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商品番号</a:t>
            </a:r>
            <a:r>
              <a:rPr kumimoji="1" lang="en-US" altLang="ja-JP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ja-JP" alt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consolata" panose="020B0609030003000000" pitchFamily="49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ja-JP" alt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consolata" panose="020B0609030003000000" pitchFamily="49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7" name="右中かっこ 6">
            <a:extLst>
              <a:ext uri="{FF2B5EF4-FFF2-40B4-BE49-F238E27FC236}">
                <a16:creationId xmlns:a16="http://schemas.microsoft.com/office/drawing/2014/main" id="{766C6082-54DC-4640-B9F8-D877EA37C3F8}"/>
              </a:ext>
            </a:extLst>
          </p:cNvPr>
          <p:cNvSpPr/>
          <p:nvPr/>
        </p:nvSpPr>
        <p:spPr>
          <a:xfrm>
            <a:off x="4684519" y="2093983"/>
            <a:ext cx="125260" cy="526802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6A4E8429-D55D-40DF-891B-DF11467E6A70}"/>
              </a:ext>
            </a:extLst>
          </p:cNvPr>
          <p:cNvSpPr txBox="1"/>
          <p:nvPr/>
        </p:nvSpPr>
        <p:spPr>
          <a:xfrm>
            <a:off x="4809779" y="2137984"/>
            <a:ext cx="1569660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結合条件</a:t>
            </a:r>
            <a:endParaRPr kumimoji="0" lang="en-US" altLang="ja-JP" sz="27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01CF557-A417-DBB2-DBBF-63C0B6E4A4AB}"/>
              </a:ext>
            </a:extLst>
          </p:cNvPr>
          <p:cNvSpPr txBox="1"/>
          <p:nvPr/>
        </p:nvSpPr>
        <p:spPr>
          <a:xfrm>
            <a:off x="1297827" y="634004"/>
            <a:ext cx="2799164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結合のための</a:t>
            </a:r>
            <a:r>
              <a:rPr kumimoji="0" lang="en-US" altLang="ja-JP" sz="2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SQL</a:t>
            </a:r>
          </a:p>
        </p:txBody>
      </p:sp>
      <p:sp>
        <p:nvSpPr>
          <p:cNvPr id="10" name="コンテンツ プレースホルダー 2">
            <a:extLst>
              <a:ext uri="{FF2B5EF4-FFF2-40B4-BE49-F238E27FC236}">
                <a16:creationId xmlns:a16="http://schemas.microsoft.com/office/drawing/2014/main" id="{6A3EB56A-6D91-4269-8C66-E6074AAD31CF}"/>
              </a:ext>
            </a:extLst>
          </p:cNvPr>
          <p:cNvSpPr txBox="1">
            <a:spLocks/>
          </p:cNvSpPr>
          <p:nvPr/>
        </p:nvSpPr>
        <p:spPr>
          <a:xfrm>
            <a:off x="1883789" y="4093307"/>
            <a:ext cx="5001282" cy="6597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商品</a:t>
            </a:r>
            <a:r>
              <a:rPr kumimoji="1" lang="en-US" altLang="ja-JP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.ID = </a:t>
            </a:r>
            <a:r>
              <a:rPr kumimoji="1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購入</a:t>
            </a:r>
            <a:r>
              <a:rPr kumimoji="1" lang="en-US" altLang="ja-JP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.</a:t>
            </a:r>
            <a:r>
              <a:rPr kumimoji="1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商品番号</a:t>
            </a:r>
            <a:endParaRPr kumimoji="1" lang="en-US" altLang="ja-JP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ja-JP" alt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consolata" panose="020B0609030003000000" pitchFamily="49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ja-JP" alt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consolata" panose="020B0609030003000000" pitchFamily="49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11" name="コンテンツ プレースホルダー 2">
            <a:extLst>
              <a:ext uri="{FF2B5EF4-FFF2-40B4-BE49-F238E27FC236}">
                <a16:creationId xmlns:a16="http://schemas.microsoft.com/office/drawing/2014/main" id="{6A3EB56A-6D91-4269-8C66-E6074AAD31CF}"/>
              </a:ext>
            </a:extLst>
          </p:cNvPr>
          <p:cNvSpPr txBox="1">
            <a:spLocks/>
          </p:cNvSpPr>
          <p:nvPr/>
        </p:nvSpPr>
        <p:spPr>
          <a:xfrm>
            <a:off x="1883789" y="5839909"/>
            <a:ext cx="6202648" cy="7251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テーブル</a:t>
            </a:r>
            <a:r>
              <a:rPr kumimoji="1" lang="en-US" altLang="ja-JP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1.</a:t>
            </a:r>
            <a:r>
              <a:rPr kumimoji="1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属性</a:t>
            </a:r>
            <a:r>
              <a:rPr kumimoji="1" lang="en-US" altLang="ja-JP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3 = </a:t>
            </a:r>
            <a:r>
              <a:rPr kumimoji="1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テーブル</a:t>
            </a:r>
            <a:r>
              <a:rPr kumimoji="1" lang="en-US" altLang="ja-JP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2.</a:t>
            </a:r>
            <a:r>
              <a:rPr kumimoji="1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属性</a:t>
            </a:r>
            <a:r>
              <a:rPr kumimoji="1" lang="en-US" altLang="ja-JP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ja-JP" alt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consolata" panose="020B0609030003000000" pitchFamily="49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ja-JP" alt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consolata" panose="020B0609030003000000" pitchFamily="49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87623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ja-JP" altLang="en-US" sz="2400" dirty="0"/>
              <a:t>まとめ 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644893"/>
            <a:ext cx="8461208" cy="61462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ja-JP" altLang="en-US" b="1" u="sng" dirty="0"/>
              <a:t>テーブルの結合の基本</a:t>
            </a:r>
          </a:p>
          <a:p>
            <a:r>
              <a:rPr lang="ja-JP" altLang="en-US" dirty="0"/>
              <a:t>結合は、異なるテーブルを一つにまとめる操作</a:t>
            </a:r>
          </a:p>
          <a:p>
            <a:r>
              <a:rPr lang="ja-JP" altLang="en-US" dirty="0"/>
              <a:t>結合条件は通常、テーブルの特定の属性同士の値が等しい場合に使用。その他、より複雑な結合条件などを指定できる。</a:t>
            </a:r>
          </a:p>
          <a:p>
            <a:r>
              <a:rPr lang="ja-JP" altLang="en-US" dirty="0"/>
              <a:t>結合によって、データベースの柔軟性と効率性が向上</a:t>
            </a:r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en-US" altLang="ja-JP" b="1" u="sng" dirty="0"/>
              <a:t>SQL</a:t>
            </a:r>
            <a:r>
              <a:rPr lang="ja-JP" altLang="en-US" b="1" u="sng" dirty="0" err="1"/>
              <a:t>での</a:t>
            </a:r>
            <a:r>
              <a:rPr lang="ja-JP" altLang="en-US" b="1" u="sng" dirty="0"/>
              <a:t>結合の書き方</a:t>
            </a:r>
          </a:p>
          <a:p>
            <a:r>
              <a:rPr lang="en-US" altLang="ja-JP" dirty="0"/>
              <a:t>JOIN</a:t>
            </a:r>
            <a:r>
              <a:rPr lang="ja-JP" altLang="en-US" dirty="0"/>
              <a:t>と</a:t>
            </a:r>
            <a:r>
              <a:rPr lang="en-US" altLang="ja-JP" dirty="0"/>
              <a:t>ON</a:t>
            </a:r>
            <a:r>
              <a:rPr lang="ja-JP" altLang="en-US" dirty="0"/>
              <a:t>を使用してテーブルの結合を行う</a:t>
            </a:r>
          </a:p>
          <a:p>
            <a:r>
              <a:rPr lang="en-US" altLang="ja-JP" b="1" dirty="0"/>
              <a:t>SELECT * FROM </a:t>
            </a:r>
            <a:r>
              <a:rPr lang="ja-JP" altLang="en-US" b="1" dirty="0"/>
              <a:t>商品 </a:t>
            </a:r>
            <a:r>
              <a:rPr lang="en-US" altLang="ja-JP" b="1" dirty="0"/>
              <a:t>JOIN </a:t>
            </a:r>
            <a:r>
              <a:rPr lang="ja-JP" altLang="en-US" b="1" dirty="0"/>
              <a:t>購入 </a:t>
            </a:r>
            <a:r>
              <a:rPr lang="en-US" altLang="ja-JP" b="1" dirty="0"/>
              <a:t>ON </a:t>
            </a:r>
            <a:r>
              <a:rPr lang="ja-JP" altLang="en-US" b="1" dirty="0"/>
              <a:t>商品</a:t>
            </a:r>
            <a:r>
              <a:rPr lang="en-US" altLang="ja-JP" b="1" dirty="0"/>
              <a:t>.ID = </a:t>
            </a:r>
            <a:r>
              <a:rPr lang="ja-JP" altLang="en-US" b="1" dirty="0"/>
              <a:t>購入</a:t>
            </a:r>
            <a:r>
              <a:rPr lang="en-US" altLang="ja-JP" b="1" dirty="0"/>
              <a:t>.</a:t>
            </a:r>
            <a:r>
              <a:rPr lang="ja-JP" altLang="en-US" b="1" dirty="0"/>
              <a:t>商品番号</a:t>
            </a:r>
            <a:r>
              <a:rPr lang="en-US" altLang="ja-JP" b="1" dirty="0"/>
              <a:t>; </a:t>
            </a:r>
            <a:r>
              <a:rPr lang="ja-JP" altLang="en-US" dirty="0" err="1"/>
              <a:t>のように</a:t>
            </a:r>
            <a:r>
              <a:rPr lang="ja-JP" altLang="en-US" dirty="0"/>
              <a:t>書く</a:t>
            </a:r>
          </a:p>
          <a:p>
            <a:r>
              <a:rPr lang="ja-JP" altLang="en-US" dirty="0"/>
              <a:t>複数の条件を指定する場合は、</a:t>
            </a:r>
            <a:r>
              <a:rPr lang="en-US" altLang="ja-JP" dirty="0"/>
              <a:t>AND</a:t>
            </a:r>
            <a:r>
              <a:rPr lang="ja-JP" altLang="en-US" dirty="0"/>
              <a:t>や</a:t>
            </a:r>
            <a:r>
              <a:rPr lang="en-US" altLang="ja-JP" dirty="0"/>
              <a:t>OR</a:t>
            </a:r>
            <a:r>
              <a:rPr lang="ja-JP" altLang="en-US" dirty="0"/>
              <a:t>を使用して結合条件を追加</a:t>
            </a:r>
          </a:p>
          <a:p>
            <a:endParaRPr lang="ja-JP" altLang="en-US" dirty="0"/>
          </a:p>
          <a:p>
            <a:pPr marL="0" indent="0">
              <a:buNone/>
            </a:pPr>
            <a:r>
              <a:rPr lang="ja-JP" altLang="en-US" b="1" u="sng" dirty="0"/>
              <a:t>結合の応用</a:t>
            </a:r>
          </a:p>
          <a:p>
            <a:r>
              <a:rPr lang="ja-JP" altLang="en-US" dirty="0"/>
              <a:t>結合操作を通じて、関連あるデータを１つのテーブルに明確に示すことができるようになり、データの絞り込みや分析が容易になる。</a:t>
            </a:r>
          </a:p>
          <a:p>
            <a:r>
              <a:rPr lang="ja-JP" altLang="en-US" dirty="0"/>
              <a:t>結合条件を工夫することで、さまざまなビジネス要件に対応したデータの抽出や分析が可能。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52802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1976</TotalTime>
  <Words>2050</Words>
  <Application>Microsoft Office PowerPoint</Application>
  <PresentationFormat>画面に合わせる (4:3)</PresentationFormat>
  <Paragraphs>423</Paragraphs>
  <Slides>35</Slides>
  <Notes>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4</vt:i4>
      </vt:variant>
      <vt:variant>
        <vt:lpstr>スライド タイトル</vt:lpstr>
      </vt:variant>
      <vt:variant>
        <vt:i4>35</vt:i4>
      </vt:variant>
    </vt:vector>
  </HeadingPairs>
  <TitlesOfParts>
    <vt:vector size="48" baseType="lpstr">
      <vt:lpstr>Söhne</vt:lpstr>
      <vt:lpstr>メイリオ</vt:lpstr>
      <vt:lpstr>游ゴシック</vt:lpstr>
      <vt:lpstr>Abadi</vt:lpstr>
      <vt:lpstr>Arial</vt:lpstr>
      <vt:lpstr>Calibri</vt:lpstr>
      <vt:lpstr>Courier New</vt:lpstr>
      <vt:lpstr>Inconsolata</vt:lpstr>
      <vt:lpstr>Segoe UI</vt:lpstr>
      <vt:lpstr>Office テーマ</vt:lpstr>
      <vt:lpstr>2_Office テーマ</vt:lpstr>
      <vt:lpstr>1_Office テーマ</vt:lpstr>
      <vt:lpstr>3_Office テーマ</vt:lpstr>
      <vt:lpstr>6. テーブルの結合 JOIN、結合と SQL 問い合わせ</vt:lpstr>
      <vt:lpstr>PowerPoint プレゼンテーション</vt:lpstr>
      <vt:lpstr>6-1. イントロダクション</vt:lpstr>
      <vt:lpstr>リレーショナルデータベースの仕組み</vt:lpstr>
      <vt:lpstr>商品テーブルと購入テーブル</vt:lpstr>
      <vt:lpstr>結合の例</vt:lpstr>
      <vt:lpstr>結合の例</vt:lpstr>
      <vt:lpstr>結合条件の指定</vt:lpstr>
      <vt:lpstr>まとめ </vt:lpstr>
      <vt:lpstr>結合を行う SQL の例</vt:lpstr>
      <vt:lpstr>6-2. 演習</vt:lpstr>
      <vt:lpstr>Access 利用時の注意点①</vt:lpstr>
      <vt:lpstr>Access 利用時の注意点②</vt:lpstr>
      <vt:lpstr>いまから演習で行うこと、注意点</vt:lpstr>
      <vt:lpstr>演習１．Access の SQL ビューを用いたテーブル定義 とデータの追加</vt:lpstr>
      <vt:lpstr>演習　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間違ってしまったときは、テーブルの削除 を行ってからやり直した方が早い場合がある</vt:lpstr>
      <vt:lpstr>演習２．SQL による結合． Access の SQL ビューを使用． </vt:lpstr>
      <vt:lpstr>Access の SQL ビューを用いた問い合わせ</vt:lpstr>
      <vt:lpstr>SQL 問い合わせ（クエリ）で使用する２つのビュー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演習３．実データによる演習． Access の SQL ビューを使用． </vt:lpstr>
      <vt:lpstr>演習で行うこと</vt:lpstr>
      <vt:lpstr>演習で使うデータベース</vt:lpstr>
      <vt:lpstr>　　</vt:lpstr>
      <vt:lpstr>　　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リレーショナルデータベース演習</dc:title>
  <dc:creator>kaneko kunihiko</dc:creator>
  <cp:lastModifiedBy>金子　邦彦</cp:lastModifiedBy>
  <cp:revision>169</cp:revision>
  <dcterms:created xsi:type="dcterms:W3CDTF">2019-11-02T00:06:04Z</dcterms:created>
  <dcterms:modified xsi:type="dcterms:W3CDTF">2023-11-24T07:54:01Z</dcterms:modified>
</cp:coreProperties>
</file>