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1037" r:id="rId2"/>
    <p:sldId id="1199" r:id="rId3"/>
    <p:sldId id="814" r:id="rId4"/>
    <p:sldId id="1155" r:id="rId5"/>
    <p:sldId id="955" r:id="rId6"/>
    <p:sldId id="838" r:id="rId7"/>
    <p:sldId id="345" r:id="rId8"/>
    <p:sldId id="534" r:id="rId9"/>
    <p:sldId id="532" r:id="rId10"/>
    <p:sldId id="1207" r:id="rId11"/>
    <p:sldId id="854" r:id="rId12"/>
    <p:sldId id="465" r:id="rId13"/>
    <p:sldId id="1193" r:id="rId14"/>
    <p:sldId id="1195" r:id="rId15"/>
    <p:sldId id="1197" r:id="rId16"/>
    <p:sldId id="1198" r:id="rId17"/>
    <p:sldId id="443" r:id="rId18"/>
    <p:sldId id="1156" r:id="rId19"/>
    <p:sldId id="825" r:id="rId20"/>
    <p:sldId id="1050" r:id="rId21"/>
    <p:sldId id="1061" r:id="rId22"/>
    <p:sldId id="1062" r:id="rId23"/>
    <p:sldId id="1060" r:id="rId24"/>
    <p:sldId id="1154" r:id="rId25"/>
    <p:sldId id="396" r:id="rId26"/>
    <p:sldId id="397" r:id="rId27"/>
    <p:sldId id="398" r:id="rId28"/>
    <p:sldId id="399" r:id="rId29"/>
    <p:sldId id="1149" r:id="rId30"/>
    <p:sldId id="1153" r:id="rId31"/>
    <p:sldId id="1202" r:id="rId32"/>
    <p:sldId id="588" r:id="rId33"/>
    <p:sldId id="1205" r:id="rId34"/>
    <p:sldId id="387" r:id="rId35"/>
    <p:sldId id="1203" r:id="rId36"/>
    <p:sldId id="388" r:id="rId37"/>
    <p:sldId id="586" r:id="rId38"/>
    <p:sldId id="607" r:id="rId39"/>
    <p:sldId id="608" r:id="rId40"/>
    <p:sldId id="1152" r:id="rId41"/>
    <p:sldId id="609" r:id="rId42"/>
    <p:sldId id="610" r:id="rId43"/>
    <p:sldId id="611" r:id="rId44"/>
    <p:sldId id="1201" r:id="rId45"/>
    <p:sldId id="612" r:id="rId46"/>
    <p:sldId id="1204" r:id="rId47"/>
    <p:sldId id="1148" r:id="rId48"/>
    <p:sldId id="1206" r:id="rId49"/>
    <p:sldId id="401" r:id="rId50"/>
    <p:sldId id="1140" r:id="rId51"/>
    <p:sldId id="1142" r:id="rId52"/>
    <p:sldId id="1141" r:id="rId53"/>
    <p:sldId id="1143" r:id="rId54"/>
    <p:sldId id="1144" r:id="rId55"/>
    <p:sldId id="1145" r:id="rId56"/>
    <p:sldId id="1146" r:id="rId57"/>
    <p:sldId id="1147" r:id="rId58"/>
    <p:sldId id="1200" r:id="rId5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9" autoAdjust="0"/>
    <p:restoredTop sz="94660"/>
  </p:normalViewPr>
  <p:slideViewPr>
    <p:cSldViewPr snapToGrid="0">
      <p:cViewPr varScale="1">
        <p:scale>
          <a:sx n="59" d="100"/>
          <a:sy n="59" d="100"/>
        </p:scale>
        <p:origin x="512" y="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5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89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8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51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2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64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53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nlinegd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tutorialspoin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jsfiddle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paiza.i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pythontutor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8. </a:t>
            </a:r>
            <a:r>
              <a:rPr lang="ja-JP" altLang="en-US" dirty="0">
                <a:latin typeface="メイリオ" panose="020B0604030504040204" pitchFamily="50" charset="-128"/>
              </a:rPr>
              <a:t>行の挿入，</a:t>
            </a:r>
            <a:r>
              <a:rPr lang="en-US" altLang="ja-JP" dirty="0">
                <a:latin typeface="メイリオ" panose="020B0604030504040204" pitchFamily="50" charset="-128"/>
              </a:rPr>
              <a:t>SQL</a:t>
            </a:r>
            <a:r>
              <a:rPr lang="ja-JP" altLang="en-US">
                <a:latin typeface="メイリオ" panose="020B0604030504040204" pitchFamily="50" charset="-128"/>
              </a:rPr>
              <a:t>問い合わせのまとめ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8745" y="1302826"/>
            <a:ext cx="7378700" cy="3799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リレーショナルデータベース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テーブル定義</a:t>
            </a:r>
            <a:r>
              <a:rPr lang="ja-JP" altLang="en-US" dirty="0"/>
              <a:t>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テーブル名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・各属性の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・各属性の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など</a:t>
            </a:r>
            <a:r>
              <a:rPr lang="ja-JP" altLang="en-US" dirty="0"/>
              <a:t>を定義すること</a:t>
            </a:r>
            <a:r>
              <a:rPr lang="ja-JP" altLang="en-US" dirty="0" err="1"/>
              <a:t>．，</a:t>
            </a:r>
            <a:r>
              <a:rPr lang="ja-JP" altLang="en-US" dirty="0"/>
              <a:t>参照整合性制約などの</a:t>
            </a:r>
            <a:r>
              <a:rPr lang="ja-JP" altLang="en-US" b="1" dirty="0">
                <a:solidFill>
                  <a:srgbClr val="C00000"/>
                </a:solidFill>
              </a:rPr>
              <a:t>制約</a:t>
            </a:r>
            <a:r>
              <a:rPr lang="ja-JP" altLang="en-US" dirty="0"/>
              <a:t>の指定も行う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200" dirty="0">
                <a:solidFill>
                  <a:srgbClr val="FF0000"/>
                </a:solidFill>
              </a:rPr>
              <a:t>テーブル定義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1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11B4F-9E8A-4A7F-BE1E-EF4B73C1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属性のデータ型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04D384-1F56-419E-BC98-917D336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F9C79DC-A6CE-4734-96ED-81460D1D9A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4565" y="951160"/>
          <a:ext cx="7937175" cy="38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Access</a:t>
                      </a:r>
                      <a:r>
                        <a:rPr kumimoji="1" lang="en-US" altLang="ja-JP" sz="2400" baseline="0" dirty="0"/>
                        <a:t> </a:t>
                      </a:r>
                      <a:r>
                        <a:rPr kumimoji="1" lang="ja-JP" altLang="en-US" sz="2400" baseline="0" dirty="0"/>
                        <a:t>の主なデータ型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NULL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空値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char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text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integer, real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整数や浮動小数点数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日付／時刻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err="1"/>
                        <a:t>datetime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Yes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／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 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/>
                        <a:t>bit, bool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ブール値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3ABF5-6625-4029-88CE-7AEB79FFD9A2}"/>
              </a:ext>
            </a:extLst>
          </p:cNvPr>
          <p:cNvSpPr txBox="1"/>
          <p:nvPr/>
        </p:nvSpPr>
        <p:spPr>
          <a:xfrm>
            <a:off x="940661" y="5046977"/>
            <a:ext cx="726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整数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integer, 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浮動小数点数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（小数付きの数）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D4C39-9E65-4742-B947-466BE3185DF0}"/>
              </a:ext>
            </a:extLst>
          </p:cNvPr>
          <p:cNvSpPr txBox="1"/>
          <p:nvPr/>
        </p:nvSpPr>
        <p:spPr>
          <a:xfrm>
            <a:off x="940661" y="572617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短いテキスト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半角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255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までが目安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それ以上になる可能性があるときは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長いテキスト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77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 fontScale="90000"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8-2.</a:t>
            </a:r>
            <a:r>
              <a:rPr lang="ja-JP" altLang="en-US" sz="3975" dirty="0">
                <a:latin typeface="メイリオ" panose="020B0604030504040204" pitchFamily="50" charset="-128"/>
              </a:rPr>
              <a:t> </a:t>
            </a:r>
            <a:r>
              <a:rPr lang="en-US" altLang="ja-JP" sz="3975" dirty="0">
                <a:latin typeface="メイリオ" panose="020B0604030504040204" pitchFamily="50" charset="-128"/>
              </a:rPr>
              <a:t>SQL </a:t>
            </a:r>
            <a:r>
              <a:rPr lang="ja-JP" altLang="en-US" sz="3975" dirty="0">
                <a:latin typeface="メイリオ" panose="020B0604030504040204" pitchFamily="50" charset="-128"/>
              </a:rPr>
              <a:t>による行の挿入・削除，更新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07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43D08-570D-4F09-8B4F-3028CAC3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によるデータベース操作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7D9D56-9302-4F4F-87DD-FFEF6DAF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26D1ADB-6D53-4D45-B39A-91FC52D28D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316" y="1139175"/>
          <a:ext cx="6742954" cy="359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45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操作の種類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</a:t>
                      </a:r>
                      <a:r>
                        <a:rPr kumimoji="1" lang="ja-JP" altLang="en-US" sz="2400" dirty="0"/>
                        <a:t> のキーワード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50"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新しい行の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挿入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INSERT INTO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条件に合致する行の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削除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baseline="0" dirty="0">
                          <a:solidFill>
                            <a:srgbClr val="C00000"/>
                          </a:solidFill>
                        </a:rPr>
                        <a:t>DELETE FROM WHERE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既存のデータの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更新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dirty="0">
                          <a:solidFill>
                            <a:srgbClr val="C00000"/>
                          </a:solidFill>
                        </a:rPr>
                        <a:t>UPDATE SET WHERE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6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45E2C-70AB-4B4D-93D5-87D9DF95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挿入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0E3F7-9B10-4701-9175-2B1E4B00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D9B204B-104D-4F55-B49A-5968DE2CBC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40975" y="1491462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右矢印 10">
            <a:extLst>
              <a:ext uri="{FF2B5EF4-FFF2-40B4-BE49-F238E27FC236}">
                <a16:creationId xmlns:a16="http://schemas.microsoft.com/office/drawing/2014/main" id="{A53E9181-6448-42A6-9F47-79DB8102CD82}"/>
              </a:ext>
            </a:extLst>
          </p:cNvPr>
          <p:cNvSpPr/>
          <p:nvPr/>
        </p:nvSpPr>
        <p:spPr>
          <a:xfrm>
            <a:off x="4406775" y="1677545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468190-F200-4724-A54C-E845C6420435}"/>
              </a:ext>
            </a:extLst>
          </p:cNvPr>
          <p:cNvSpPr txBox="1"/>
          <p:nvPr/>
        </p:nvSpPr>
        <p:spPr>
          <a:xfrm>
            <a:off x="5490534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6523DA-B465-4048-BB47-9397BE5B0AEA}"/>
              </a:ext>
            </a:extLst>
          </p:cNvPr>
          <p:cNvSpPr txBox="1"/>
          <p:nvPr/>
        </p:nvSpPr>
        <p:spPr>
          <a:xfrm>
            <a:off x="1392360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B5542A28-3DBA-4B70-95D7-44966F89DD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3587" y="1494431"/>
          <a:ext cx="3692929" cy="65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ABA0FE-3200-4878-B083-2D9E4352E511}"/>
              </a:ext>
            </a:extLst>
          </p:cNvPr>
          <p:cNvSpPr txBox="1"/>
          <p:nvPr/>
        </p:nvSpPr>
        <p:spPr>
          <a:xfrm>
            <a:off x="2013043" y="253381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B89C93-87DD-43AA-85CE-531C6B59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37" y="3966811"/>
            <a:ext cx="5241800" cy="124055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4E9592-8A0A-4A7E-B707-7B353DB89FFE}"/>
              </a:ext>
            </a:extLst>
          </p:cNvPr>
          <p:cNvSpPr txBox="1"/>
          <p:nvPr/>
        </p:nvSpPr>
        <p:spPr>
          <a:xfrm>
            <a:off x="321845" y="3429000"/>
            <a:ext cx="671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〇 実行例（テーブル定義，３行の挿入，確認）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9E74AF1-5021-458F-A9AC-0CCC6B18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37" y="5376885"/>
            <a:ext cx="3987665" cy="13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45E2C-70AB-4B4D-93D5-87D9DF95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更新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0E3F7-9B10-4701-9175-2B1E4B00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D9B204B-104D-4F55-B49A-5968DE2CBC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6210" y="1220537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右矢印 10">
            <a:extLst>
              <a:ext uri="{FF2B5EF4-FFF2-40B4-BE49-F238E27FC236}">
                <a16:creationId xmlns:a16="http://schemas.microsoft.com/office/drawing/2014/main" id="{A53E9181-6448-42A6-9F47-79DB8102CD82}"/>
              </a:ext>
            </a:extLst>
          </p:cNvPr>
          <p:cNvSpPr/>
          <p:nvPr/>
        </p:nvSpPr>
        <p:spPr>
          <a:xfrm>
            <a:off x="4495444" y="1516832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468190-F200-4724-A54C-E845C6420435}"/>
              </a:ext>
            </a:extLst>
          </p:cNvPr>
          <p:cNvSpPr txBox="1"/>
          <p:nvPr/>
        </p:nvSpPr>
        <p:spPr>
          <a:xfrm>
            <a:off x="5490534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6523DA-B465-4048-BB47-9397BE5B0AEA}"/>
              </a:ext>
            </a:extLst>
          </p:cNvPr>
          <p:cNvSpPr txBox="1"/>
          <p:nvPr/>
        </p:nvSpPr>
        <p:spPr>
          <a:xfrm>
            <a:off x="1392360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4E9592-8A0A-4A7E-B707-7B353DB89FFE}"/>
              </a:ext>
            </a:extLst>
          </p:cNvPr>
          <p:cNvSpPr txBox="1"/>
          <p:nvPr/>
        </p:nvSpPr>
        <p:spPr>
          <a:xfrm>
            <a:off x="321845" y="3124474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〇 </a:t>
            </a:r>
            <a:r>
              <a:rPr kumimoji="1" lang="ja-JP" altLang="en-US" sz="2400" b="1" dirty="0"/>
              <a:t>演習</a:t>
            </a:r>
            <a:r>
              <a:rPr kumimoji="1" lang="ja-JP" altLang="en-US" sz="2400" dirty="0"/>
              <a:t>として次を行う</a:t>
            </a: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60D58501-04FF-4DC3-9950-86A93B2373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38606" y="1220537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300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02CCFFCC-E281-4B61-A980-14C20AE5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70" y="3553133"/>
            <a:ext cx="6238648" cy="1850385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66E0B6-F5B4-4158-B3C5-6954F50BE406}"/>
              </a:ext>
            </a:extLst>
          </p:cNvPr>
          <p:cNvCxnSpPr/>
          <p:nvPr/>
        </p:nvCxnSpPr>
        <p:spPr>
          <a:xfrm flipH="1">
            <a:off x="6738851" y="4931601"/>
            <a:ext cx="6373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C47B8E-1AD1-402E-98AA-BAAAD0D5B528}"/>
              </a:ext>
            </a:extLst>
          </p:cNvPr>
          <p:cNvSpPr txBox="1"/>
          <p:nvPr/>
        </p:nvSpPr>
        <p:spPr>
          <a:xfrm>
            <a:off x="7370618" y="4700768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更新を</a:t>
            </a:r>
            <a:endParaRPr kumimoji="1" lang="en-US" altLang="ja-JP" sz="2400" dirty="0"/>
          </a:p>
          <a:p>
            <a:r>
              <a:rPr kumimoji="1" lang="ja-JP" altLang="en-US" sz="2400" dirty="0"/>
              <a:t>行う </a:t>
            </a:r>
            <a:r>
              <a:rPr kumimoji="1" lang="en-US" altLang="ja-JP" sz="2400" dirty="0"/>
              <a:t>SQL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4279D8E-AD95-48A8-AA6A-7DD6BDA7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69" y="5521509"/>
            <a:ext cx="3047421" cy="12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2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9273AA-8162-4C66-92CD-12B426E0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68" y="3586139"/>
            <a:ext cx="6354872" cy="19963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D145E2C-70AB-4B4D-93D5-87D9DF95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削除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0E3F7-9B10-4701-9175-2B1E4B00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右矢印 10">
            <a:extLst>
              <a:ext uri="{FF2B5EF4-FFF2-40B4-BE49-F238E27FC236}">
                <a16:creationId xmlns:a16="http://schemas.microsoft.com/office/drawing/2014/main" id="{A53E9181-6448-42A6-9F47-79DB8102CD82}"/>
              </a:ext>
            </a:extLst>
          </p:cNvPr>
          <p:cNvSpPr/>
          <p:nvPr/>
        </p:nvSpPr>
        <p:spPr>
          <a:xfrm>
            <a:off x="4495444" y="1516832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468190-F200-4724-A54C-E845C6420435}"/>
              </a:ext>
            </a:extLst>
          </p:cNvPr>
          <p:cNvSpPr txBox="1"/>
          <p:nvPr/>
        </p:nvSpPr>
        <p:spPr>
          <a:xfrm>
            <a:off x="5490534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6523DA-B465-4048-BB47-9397BE5B0AEA}"/>
              </a:ext>
            </a:extLst>
          </p:cNvPr>
          <p:cNvSpPr txBox="1"/>
          <p:nvPr/>
        </p:nvSpPr>
        <p:spPr>
          <a:xfrm>
            <a:off x="1392360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4E9592-8A0A-4A7E-B707-7B353DB89FFE}"/>
              </a:ext>
            </a:extLst>
          </p:cNvPr>
          <p:cNvSpPr txBox="1"/>
          <p:nvPr/>
        </p:nvSpPr>
        <p:spPr>
          <a:xfrm>
            <a:off x="321845" y="3124474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〇 </a:t>
            </a:r>
            <a:r>
              <a:rPr kumimoji="1" lang="ja-JP" altLang="en-US" sz="2400" b="1" dirty="0"/>
              <a:t>演習</a:t>
            </a:r>
            <a:r>
              <a:rPr kumimoji="1" lang="ja-JP" altLang="en-US" sz="2400" dirty="0"/>
              <a:t>として次を行う</a:t>
            </a: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60D58501-04FF-4DC3-9950-86A93B2373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6210" y="1234745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A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</a:rPr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D66E0B6-F5B4-4158-B3C5-6954F50BE406}"/>
              </a:ext>
            </a:extLst>
          </p:cNvPr>
          <p:cNvCxnSpPr>
            <a:cxnSpLocks/>
          </p:cNvCxnSpPr>
          <p:nvPr/>
        </p:nvCxnSpPr>
        <p:spPr>
          <a:xfrm flipH="1">
            <a:off x="5248103" y="5208692"/>
            <a:ext cx="220010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C47B8E-1AD1-402E-98AA-BAAAD0D5B528}"/>
              </a:ext>
            </a:extLst>
          </p:cNvPr>
          <p:cNvSpPr txBox="1"/>
          <p:nvPr/>
        </p:nvSpPr>
        <p:spPr>
          <a:xfrm>
            <a:off x="7520247" y="4955692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削除を</a:t>
            </a:r>
            <a:endParaRPr kumimoji="1" lang="en-US" altLang="ja-JP" sz="2400" dirty="0"/>
          </a:p>
          <a:p>
            <a:r>
              <a:rPr kumimoji="1" lang="ja-JP" altLang="en-US" sz="2400" dirty="0"/>
              <a:t>行う </a:t>
            </a:r>
            <a:r>
              <a:rPr kumimoji="1" lang="en-US" altLang="ja-JP" sz="2400" dirty="0"/>
              <a:t>SQL</a:t>
            </a:r>
            <a:endParaRPr kumimoji="1" lang="ja-JP" altLang="en-US" sz="2400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5202FE43-94AD-45B4-9D80-FEDA0424E6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24533" y="1234745"/>
          <a:ext cx="3692929" cy="130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B130EFB7-1AE5-442C-BBE3-71513ECAB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67" y="5670670"/>
            <a:ext cx="3716967" cy="1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1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SQL </a:t>
            </a:r>
            <a:r>
              <a:rPr lang="ja-JP" altLang="en-US" dirty="0"/>
              <a:t>によるデータベース操作</a:t>
            </a:r>
            <a:endParaRPr 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5FFFB1BE-A493-4025-A5A5-5D968AFC3C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2631" y="1000630"/>
          <a:ext cx="7938737" cy="384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45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操作の種類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</a:t>
                      </a:r>
                      <a:r>
                        <a:rPr kumimoji="1" lang="ja-JP" altLang="en-US" sz="2400" dirty="0"/>
                        <a:t> の例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50"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新しい行の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挿入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insert into T values('A', '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そば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', 250);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条件に合致する行の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削除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delete from T where 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名前 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= 'A';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既存のデータの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更新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update T set 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料金 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= 300 where 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昼食 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= '</a:t>
                      </a: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</a:rPr>
                        <a:t>うどん</a:t>
                      </a: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';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34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8-3.</a:t>
            </a:r>
            <a:r>
              <a:rPr lang="ja-JP" altLang="en-US" dirty="0"/>
              <a:t> オンラインの</a:t>
            </a:r>
            <a:br>
              <a:rPr lang="en-US" altLang="ja-JP" dirty="0"/>
            </a:br>
            <a:r>
              <a:rPr lang="ja-JP" altLang="en-US" dirty="0"/>
              <a:t>プログラム開発環境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641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78868"/>
            <a:ext cx="7920725" cy="584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kumimoji="1" lang="ja-JP" altLang="en-US" dirty="0"/>
              <a:t>におけるさまざまなことを支援する機能をもった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プログラム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lvl="1"/>
            <a:r>
              <a:rPr lang="ja-JP" altLang="en-US" dirty="0"/>
              <a:t>プログラムの作成，編集（</a:t>
            </a:r>
            <a:r>
              <a:rPr lang="ja-JP" altLang="en-US" b="1" dirty="0"/>
              <a:t>エディタ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プログラム中の誤り（</a:t>
            </a:r>
            <a:r>
              <a:rPr lang="ja-JP" altLang="en-US" b="1" dirty="0">
                <a:solidFill>
                  <a:srgbClr val="C00000"/>
                </a:solidFill>
              </a:rPr>
              <a:t>バグ</a:t>
            </a:r>
            <a:r>
              <a:rPr kumimoji="1" lang="ja-JP" altLang="en-US" dirty="0"/>
              <a:t>）の発見やテストの支援（</a:t>
            </a:r>
            <a:r>
              <a:rPr kumimoji="1" lang="ja-JP" altLang="en-US" b="1" dirty="0"/>
              <a:t>デバッガ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lang="ja-JP" altLang="en-US" dirty="0"/>
              <a:t>プログラムの実行</a:t>
            </a:r>
            <a:endParaRPr lang="en-US" altLang="ja-JP" dirty="0"/>
          </a:p>
          <a:p>
            <a:pPr lvl="1"/>
            <a:r>
              <a:rPr lang="ja-JP" altLang="en-US" dirty="0"/>
              <a:t>マニュアルの表示</a:t>
            </a:r>
            <a:endParaRPr lang="en-US" altLang="ja-JP" dirty="0"/>
          </a:p>
          <a:p>
            <a:pPr lvl="1"/>
            <a:r>
              <a:rPr lang="ja-JP" altLang="en-US" dirty="0"/>
              <a:t>プログラムが扱うファイルのブラウズ</a:t>
            </a:r>
            <a:endParaRPr lang="en-US" altLang="ja-JP" dirty="0"/>
          </a:p>
          <a:p>
            <a:pPr lvl="1"/>
            <a:r>
              <a:rPr kumimoji="1" lang="ja-JP" altLang="en-US" dirty="0"/>
              <a:t>プログラムの配布（</a:t>
            </a:r>
            <a:r>
              <a:rPr kumimoji="1" lang="ja-JP" altLang="en-US" b="1" dirty="0"/>
              <a:t>パッケージ機能</a:t>
            </a:r>
            <a:r>
              <a:rPr kumimoji="1" lang="ja-JP" altLang="en-US" dirty="0"/>
              <a:t>など）</a:t>
            </a:r>
            <a:r>
              <a:rPr lang="ja-JP" altLang="en-US" dirty="0"/>
              <a:t>，共有，共同編集</a:t>
            </a:r>
            <a:endParaRPr kumimoji="1" lang="en-US" altLang="ja-JP" dirty="0"/>
          </a:p>
          <a:p>
            <a:pPr lvl="1"/>
            <a:r>
              <a:rPr lang="ja-JP" altLang="en-US" dirty="0"/>
              <a:t>バックアップ，バージョン管理</a:t>
            </a: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これらが簡単に行えるようになる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9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3B67A-897E-48E0-BEFF-932D0835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DA684C-D2C3-4B37-BA15-491A3482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には，</a:t>
            </a:r>
            <a:r>
              <a:rPr lang="ja-JP" altLang="en-US" b="1" u="sng" dirty="0">
                <a:solidFill>
                  <a:srgbClr val="FF0000"/>
                </a:solidFill>
              </a:rPr>
              <a:t>さまざまな種類</a:t>
            </a:r>
            <a:r>
              <a:rPr lang="ja-JP" altLang="en-US" dirty="0"/>
              <a:t>がある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Access, MySQL, SQLite, Oracle </a:t>
            </a:r>
            <a:r>
              <a:rPr lang="ja-JP" altLang="en-US" dirty="0"/>
              <a:t>など</a:t>
            </a:r>
            <a:endParaRPr lang="en-US" altLang="ja-JP" dirty="0"/>
          </a:p>
          <a:p>
            <a:r>
              <a:rPr kumimoji="1" lang="en-US" altLang="ja-JP" dirty="0"/>
              <a:t>M</a:t>
            </a:r>
            <a:r>
              <a:rPr lang="en-US" altLang="ja-JP" dirty="0"/>
              <a:t>ySQL, SQLite </a:t>
            </a:r>
            <a:r>
              <a:rPr lang="ja-JP" altLang="en-US" dirty="0"/>
              <a:t>などは，</a:t>
            </a:r>
            <a:r>
              <a:rPr lang="ja-JP" altLang="en-US" b="1" u="sng" dirty="0">
                <a:solidFill>
                  <a:srgbClr val="FF0000"/>
                </a:solidFill>
              </a:rPr>
              <a:t>オンラインで利用</a:t>
            </a:r>
            <a:r>
              <a:rPr lang="ja-JP" altLang="en-US" dirty="0"/>
              <a:t>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は、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lang="ja-JP" altLang="en-US" dirty="0"/>
              <a:t>のさまざまな機能を使える言語．</a:t>
            </a:r>
            <a:endParaRPr lang="en-US" altLang="ja-JP" dirty="0"/>
          </a:p>
          <a:p>
            <a:r>
              <a:rPr lang="en-US" altLang="ja-JP" b="1" u="sng" dirty="0">
                <a:solidFill>
                  <a:srgbClr val="FF0000"/>
                </a:solidFill>
              </a:rPr>
              <a:t>SQL </a:t>
            </a:r>
            <a:r>
              <a:rPr lang="ja-JP" altLang="en-US" b="1" u="sng" dirty="0">
                <a:solidFill>
                  <a:srgbClr val="FF0000"/>
                </a:solidFill>
              </a:rPr>
              <a:t>は世界標準</a:t>
            </a:r>
            <a:r>
              <a:rPr lang="ja-JP" altLang="en-US" dirty="0"/>
              <a:t>なので，</a:t>
            </a:r>
            <a:r>
              <a:rPr lang="en-US" altLang="ja-JP" dirty="0"/>
              <a:t>SQL </a:t>
            </a:r>
            <a:r>
              <a:rPr lang="ja-JP" altLang="en-US" dirty="0"/>
              <a:t>のスキルは，さまざまなリレーショナルデータベース管理システムで通用する</a:t>
            </a:r>
            <a:endParaRPr lang="en-US" altLang="ja-JP" dirty="0"/>
          </a:p>
          <a:p>
            <a:r>
              <a:rPr lang="ja-JP" altLang="en-US" dirty="0"/>
              <a:t>データベース操作（</a:t>
            </a:r>
            <a:r>
              <a:rPr lang="ja-JP" altLang="en-US" b="1" u="sng" dirty="0">
                <a:solidFill>
                  <a:srgbClr val="FF0000"/>
                </a:solidFill>
              </a:rPr>
              <a:t>行の挿入・削除，更新</a:t>
            </a:r>
            <a:r>
              <a:rPr lang="ja-JP" altLang="en-US" dirty="0"/>
              <a:t>）も</a:t>
            </a:r>
            <a:r>
              <a:rPr lang="en-US" altLang="ja-JP" dirty="0"/>
              <a:t> </a:t>
            </a:r>
            <a:r>
              <a:rPr lang="en-US" altLang="ja-JP" b="1" u="sng" dirty="0">
                <a:solidFill>
                  <a:srgbClr val="FF0000"/>
                </a:solidFill>
              </a:rPr>
              <a:t>SQL </a:t>
            </a:r>
            <a:r>
              <a:rPr lang="ja-JP" altLang="en-US" b="1" u="sng" dirty="0">
                <a:solidFill>
                  <a:srgbClr val="FF0000"/>
                </a:solidFill>
              </a:rPr>
              <a:t>で可能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ja-JP" altLang="en-US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AF72D3-8326-4060-AE3D-5ED878B7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06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オンラインのプログラム開発環境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プログラム開発環境</a:t>
            </a:r>
            <a:r>
              <a:rPr lang="ja-JP" altLang="en-US" dirty="0"/>
              <a:t>の操作は，ウエブブラウザでできる</a:t>
            </a:r>
            <a:endParaRPr lang="en-US" altLang="ja-JP" dirty="0"/>
          </a:p>
          <a:p>
            <a:r>
              <a:rPr lang="ja-JP" altLang="en-US" dirty="0"/>
              <a:t>自分のパソコンに，特別なソフトをインストールする</a:t>
            </a:r>
            <a:r>
              <a:rPr lang="ja-JP" altLang="en-US" b="1" u="sng" dirty="0">
                <a:solidFill>
                  <a:srgbClr val="FF0000"/>
                </a:solidFill>
              </a:rPr>
              <a:t>必要がない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機能制限がある場合が多い</a:t>
            </a:r>
            <a:endParaRPr lang="en-US" altLang="ja-JP" dirty="0"/>
          </a:p>
          <a:p>
            <a:r>
              <a:rPr lang="ja-JP" altLang="en-US" dirty="0"/>
              <a:t>利用登録の有無と内容，利用条件，料金については，利用者で確認のこと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27CC91-C432-44F8-8C26-04739D1A0D7D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724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9154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 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54080" y="6205835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  <a:hlinkClick r:id="rId2"/>
              </a:rPr>
              <a:t>https://www.onlinegdb.com/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352106" y="4223370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GDB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online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844B964-4DE9-4EFC-BD0B-FA8069FC7235}"/>
              </a:ext>
            </a:extLst>
          </p:cNvPr>
          <p:cNvSpPr/>
          <p:nvPr/>
        </p:nvSpPr>
        <p:spPr>
          <a:xfrm>
            <a:off x="-321039" y="4623477"/>
            <a:ext cx="48721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C, C++, Java, Python, PHP, C#, </a:t>
            </a:r>
            <a:r>
              <a:rPr lang="en-US" altLang="ja-JP" sz="2000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OCam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VB, HTML, Ruby, Perl, Pascal, R, Fortran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Haskell, 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Objective C, </a:t>
            </a:r>
            <a:r>
              <a:rPr lang="en-US" altLang="ja-JP" sz="20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SQLite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Javascript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Prolog, Swift, Rust, Go, Bash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デバッガの機能あり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B32B92E-3FB8-4E74-9FCA-3F22CA3B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1122894"/>
            <a:ext cx="3953079" cy="306874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4C41439-9518-49CA-9C5F-6F3C2B893B73}"/>
              </a:ext>
            </a:extLst>
          </p:cNvPr>
          <p:cNvSpPr/>
          <p:nvPr/>
        </p:nvSpPr>
        <p:spPr>
          <a:xfrm>
            <a:off x="4679847" y="5560422"/>
            <a:ext cx="6346265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https://www.tutorialspoint.com/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  <a:hlinkClick r:id="rId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4"/>
              </a:rPr>
              <a:t>codingground.htm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A566569-2FCA-4041-9097-82A7CE11D755}"/>
              </a:ext>
            </a:extLst>
          </p:cNvPr>
          <p:cNvSpPr txBox="1">
            <a:spLocks/>
          </p:cNvSpPr>
          <p:nvPr/>
        </p:nvSpPr>
        <p:spPr>
          <a:xfrm>
            <a:off x="5677767" y="3138887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Coding Ground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63555DD-00D6-4181-8BF1-BC6632ECB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098" y="1122894"/>
            <a:ext cx="4536677" cy="184730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CE24C78-CED4-425F-B490-F2EB18EDFAA8}"/>
              </a:ext>
            </a:extLst>
          </p:cNvPr>
          <p:cNvSpPr/>
          <p:nvPr/>
        </p:nvSpPr>
        <p:spPr>
          <a:xfrm>
            <a:off x="4177955" y="3621430"/>
            <a:ext cx="4909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C, Java, JavaScript, R, Octave/MATLAB, SQL, bash,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アセンブリ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,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en-US" altLang="ja-JP" sz="20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MySQL, SQLite,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その他多数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ファイル作成，ファイル読み書き</a:t>
            </a:r>
            <a:r>
              <a:rPr lang="ja-JP" altLang="en-US" sz="2000" b="1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，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複数プログラムファイルの組み合わせ可能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899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7480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 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F41F59C-E778-4A4F-B475-AD9F5B77FC30}"/>
              </a:ext>
            </a:extLst>
          </p:cNvPr>
          <p:cNvSpPr/>
          <p:nvPr/>
        </p:nvSpPr>
        <p:spPr>
          <a:xfrm>
            <a:off x="310042" y="5550082"/>
            <a:ext cx="324460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jsfiddle.net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2"/>
              </a:rPr>
              <a:t>/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323AF23B-18F8-4E89-A4F8-424C50FE96E9}"/>
              </a:ext>
            </a:extLst>
          </p:cNvPr>
          <p:cNvSpPr txBox="1">
            <a:spLocks/>
          </p:cNvSpPr>
          <p:nvPr/>
        </p:nvSpPr>
        <p:spPr>
          <a:xfrm>
            <a:off x="1552554" y="4265927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JSFiddle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D5ED170-8788-48E8-BA76-62CE0AE98261}"/>
              </a:ext>
            </a:extLst>
          </p:cNvPr>
          <p:cNvSpPr/>
          <p:nvPr/>
        </p:nvSpPr>
        <p:spPr>
          <a:xfrm>
            <a:off x="-169965" y="4729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HTML, CSS, JavaScript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見た目をオンラインで確認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2D597AA-D969-43A4-A51D-3E544A82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82" y="1407640"/>
            <a:ext cx="4040611" cy="2721711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8655B10-498B-44BE-8ADF-2538FD1B7932}"/>
              </a:ext>
            </a:extLst>
          </p:cNvPr>
          <p:cNvSpPr/>
          <p:nvPr/>
        </p:nvSpPr>
        <p:spPr>
          <a:xfrm>
            <a:off x="4572000" y="6095947"/>
            <a:ext cx="225414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paiza.io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/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253EB8CB-0ACF-4FCD-8A0D-0785F4C386B9}"/>
              </a:ext>
            </a:extLst>
          </p:cNvPr>
          <p:cNvSpPr txBox="1">
            <a:spLocks/>
          </p:cNvSpPr>
          <p:nvPr/>
        </p:nvSpPr>
        <p:spPr>
          <a:xfrm>
            <a:off x="6022517" y="4331500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Paiza.IO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00EF963-A351-4029-8760-B0F33267E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601" y="1439492"/>
            <a:ext cx="4174106" cy="261510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BEC0A3-57B9-46AF-9038-E5542D957259}"/>
              </a:ext>
            </a:extLst>
          </p:cNvPr>
          <p:cNvSpPr/>
          <p:nvPr/>
        </p:nvSpPr>
        <p:spPr>
          <a:xfrm>
            <a:off x="4108054" y="4751090"/>
            <a:ext cx="4725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C, Java, JavaScript, R,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MySQL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など多数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表示は日本語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一定の条件下でファイル操作も可能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08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27480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プログラム作成ができるウエブサービス</a:t>
            </a:r>
            <a:br>
              <a:rPr lang="en-US" altLang="ja-JP" dirty="0"/>
            </a:br>
            <a:r>
              <a:rPr lang="ja-JP" altLang="en-US" dirty="0"/>
              <a:t>（オンラインの開発環境）の例 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5998" y="6002226"/>
            <a:ext cx="3961385" cy="58097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hlinkClick r:id="rId2"/>
              </a:rPr>
              <a:t>https://colab.research.google.com/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950715" y="3880821"/>
            <a:ext cx="3021888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Google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Colaboratory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0" y="1487315"/>
            <a:ext cx="4224065" cy="230651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7B370-B9FE-4F06-82D4-EBB132B0FDB9}"/>
              </a:ext>
            </a:extLst>
          </p:cNvPr>
          <p:cNvSpPr/>
          <p:nvPr/>
        </p:nvSpPr>
        <p:spPr>
          <a:xfrm>
            <a:off x="-285750" y="4316151"/>
            <a:ext cx="50763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の開発環境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多数のパッケージがインストール済み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ノートブックにより、記録が簡単に残せる．ビジュアルな表示も簡単に可能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プログラムの共有も簡単 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7576C83-5F0A-40EE-9D3C-F568A1608556}"/>
              </a:ext>
            </a:extLst>
          </p:cNvPr>
          <p:cNvSpPr/>
          <p:nvPr/>
        </p:nvSpPr>
        <p:spPr>
          <a:xfrm>
            <a:off x="4921504" y="6384848"/>
            <a:ext cx="3244606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https://</a:t>
            </a:r>
            <a:r>
              <a:rPr lang="en-US" altLang="ja-JP" sz="2000" dirty="0" err="1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pythontutor.com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  <a:hlinkClick r:id="rId4"/>
              </a:rPr>
              <a:t>/</a:t>
            </a:r>
            <a:endParaRPr lang="en-US" altLang="ja-JP" sz="2000" dirty="0">
              <a:solidFill>
                <a:prstClr val="black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02204E99-45D1-40E7-A3AF-87F3D7D0762D}"/>
              </a:ext>
            </a:extLst>
          </p:cNvPr>
          <p:cNvSpPr txBox="1">
            <a:spLocks/>
          </p:cNvSpPr>
          <p:nvPr/>
        </p:nvSpPr>
        <p:spPr>
          <a:xfrm>
            <a:off x="5604468" y="4603266"/>
            <a:ext cx="2512449" cy="51988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Tutor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94A6A6F-897A-49A1-9E40-00846B9D3E72}"/>
              </a:ext>
            </a:extLst>
          </p:cNvPr>
          <p:cNvSpPr/>
          <p:nvPr/>
        </p:nvSpPr>
        <p:spPr>
          <a:xfrm>
            <a:off x="4475743" y="4993372"/>
            <a:ext cx="4136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Python, </a:t>
            </a: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JavaScript, C, C++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Java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ステップ実行、オブジェクトの表示がビジュアル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7981E2B-24D4-4FB2-850D-1344B4F1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71" y="1362623"/>
            <a:ext cx="3608440" cy="32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8-4. </a:t>
            </a:r>
            <a:r>
              <a:rPr lang="ja-JP" altLang="en-US" dirty="0"/>
              <a:t>オンラインで </a:t>
            </a:r>
            <a:r>
              <a:rPr lang="en-US" altLang="ja-JP" dirty="0"/>
              <a:t>MySQL </a:t>
            </a:r>
            <a:r>
              <a:rPr lang="ja-JP" altLang="en-US" dirty="0"/>
              <a:t>を利用できる </a:t>
            </a:r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の紹介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4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の使い方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もし，表示が英語になっていたら，</a:t>
            </a:r>
            <a:r>
              <a:rPr kumimoji="1" lang="ja-JP" altLang="en-US" b="1" dirty="0"/>
              <a:t>日本語</a:t>
            </a:r>
            <a:r>
              <a:rPr kumimoji="1" lang="ja-JP" altLang="en-US" dirty="0"/>
              <a:t>に切り替える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081983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81" y="950008"/>
            <a:ext cx="8901196" cy="3788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④ 「コード作成を試してみる」をクリック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</a:t>
            </a:r>
            <a:r>
              <a:rPr lang="ja-JP" altLang="en-US" sz="1800" dirty="0"/>
              <a:t>（</a:t>
            </a:r>
            <a:r>
              <a:rPr lang="ja-JP" altLang="en-US" sz="1800" b="1" dirty="0"/>
              <a:t>左上のボタンをクリック</a:t>
            </a:r>
            <a:r>
              <a:rPr lang="ja-JP" altLang="en-US" sz="1800" dirty="0"/>
              <a:t>するとメニューが出る）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26354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r>
              <a:rPr lang="ja-JP" altLang="en-US" sz="2100" dirty="0">
                <a:solidFill>
                  <a:srgbClr val="FF0000"/>
                </a:solidFill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36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編集画面</a:t>
            </a:r>
            <a:r>
              <a:rPr lang="ja-JP" altLang="en-US" sz="2400" dirty="0"/>
              <a:t>を確認する。</a:t>
            </a:r>
            <a:endParaRPr lang="en-US" altLang="ja-JP" sz="2400" dirty="0"/>
          </a:p>
          <a:p>
            <a:r>
              <a:rPr lang="ja-JP" altLang="en-US" sz="2400" dirty="0"/>
              <a:t>すでに、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が入っている</a:t>
            </a:r>
            <a:r>
              <a:rPr lang="ja-JP" altLang="en-US" sz="2400" dirty="0"/>
              <a:t>が、使わないので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7282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8-5. </a:t>
            </a:r>
            <a:r>
              <a:rPr lang="ja-JP" altLang="en-US" dirty="0"/>
              <a:t>さまざまな問い合わせ</a:t>
            </a:r>
            <a:br>
              <a:rPr lang="en-US" altLang="ja-JP" dirty="0"/>
            </a:br>
            <a:r>
              <a:rPr lang="ja-JP" altLang="en-US" dirty="0"/>
              <a:t>（クエリ）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734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36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41436"/>
              </p:ext>
            </p:extLst>
          </p:nvPr>
        </p:nvGraphicFramePr>
        <p:xfrm>
          <a:off x="455427" y="795190"/>
          <a:ext cx="832762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91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939573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  <a:gridCol w="1340261">
                  <a:extLst>
                    <a:ext uri="{9D8B030D-6E8A-4147-A177-3AD203B41FA5}">
                      <a16:colId xmlns:a16="http://schemas.microsoft.com/office/drawing/2014/main" val="3969157425"/>
                    </a:ext>
                  </a:extLst>
                </a:gridCol>
              </a:tblGrid>
              <a:tr h="36780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説明時間の目安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</a:t>
                      </a:r>
                      <a:r>
                        <a:rPr kumimoji="1" lang="ja-JP" altLang="en-US" sz="2400" dirty="0"/>
                        <a:t> の特徴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92262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による行の挿入・削除，更新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512505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オンラインのプログラム開発環境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334320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オンラインで </a:t>
                      </a:r>
                      <a:r>
                        <a:rPr kumimoji="1" lang="en-US" altLang="ja-JP" sz="2400" dirty="0"/>
                        <a:t>MySQL </a:t>
                      </a:r>
                      <a:r>
                        <a:rPr kumimoji="1" lang="ja-JP" altLang="en-US" sz="2400" dirty="0"/>
                        <a:t>を利用できる </a:t>
                      </a:r>
                      <a:r>
                        <a:rPr kumimoji="1" lang="en-US" altLang="ja-JP" sz="2400" dirty="0" err="1"/>
                        <a:t>Paiza.IO</a:t>
                      </a:r>
                      <a:r>
                        <a:rPr kumimoji="1" lang="en-US" altLang="ja-JP" sz="2400" dirty="0"/>
                        <a:t> </a:t>
                      </a:r>
                      <a:r>
                        <a:rPr kumimoji="1" lang="ja-JP" altLang="en-US" sz="2400" dirty="0"/>
                        <a:t>の紹介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902989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さまざまな問い合わせ（クエリ）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44741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8-6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テーブルの分解と結合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90799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1021846" y="5987019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CFBE08-20E4-4F0F-AB86-893ADCD8B1CC}"/>
              </a:ext>
            </a:extLst>
          </p:cNvPr>
          <p:cNvSpPr txBox="1"/>
          <p:nvPr/>
        </p:nvSpPr>
        <p:spPr>
          <a:xfrm>
            <a:off x="1021846" y="4937964"/>
            <a:ext cx="5668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8-1 </a:t>
            </a:r>
            <a:r>
              <a:rPr kumimoji="1" lang="ja-JP" altLang="en-US" sz="2000" b="1" dirty="0"/>
              <a:t>は復習である</a:t>
            </a:r>
            <a:endParaRPr kumimoji="1" lang="en-US" altLang="ja-JP" sz="2000" b="1" dirty="0"/>
          </a:p>
          <a:p>
            <a:r>
              <a:rPr kumimoji="1" lang="en-US" altLang="ja-JP" sz="2000" b="1" dirty="0"/>
              <a:t>8-5, 8-6 </a:t>
            </a:r>
            <a:r>
              <a:rPr kumimoji="1" lang="ja-JP" altLang="en-US" sz="2000" b="1" dirty="0"/>
              <a:t>は </a:t>
            </a:r>
            <a:r>
              <a:rPr kumimoji="1" lang="en-US" altLang="ja-JP" sz="2000" b="1" dirty="0"/>
              <a:t>SQL </a:t>
            </a:r>
            <a:r>
              <a:rPr kumimoji="1" lang="ja-JP" altLang="en-US" sz="2000" b="1" dirty="0"/>
              <a:t>全般を復習するための演習である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A6124E-3946-4030-ADB3-5FE1860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0AD29F-0107-4180-85B7-AA7069BE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3" y="2296631"/>
            <a:ext cx="4088772" cy="161744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79C807F-6B92-4DA4-B63D-A8DB9855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78" y="2296631"/>
            <a:ext cx="4722422" cy="161744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A24371-BAED-4619-9CB6-688B37C52257}"/>
              </a:ext>
            </a:extLst>
          </p:cNvPr>
          <p:cNvSpPr txBox="1"/>
          <p:nvPr/>
        </p:nvSpPr>
        <p:spPr>
          <a:xfrm>
            <a:off x="1209907" y="1756317"/>
            <a:ext cx="19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テーブル </a:t>
            </a:r>
            <a:r>
              <a:rPr kumimoji="1" lang="en-US" altLang="ja-JP" dirty="0"/>
              <a:t>products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A9949F-32AB-40FD-9ECE-D159F699F83B}"/>
              </a:ext>
            </a:extLst>
          </p:cNvPr>
          <p:cNvSpPr txBox="1"/>
          <p:nvPr/>
        </p:nvSpPr>
        <p:spPr>
          <a:xfrm>
            <a:off x="5789341" y="1830658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テーブル </a:t>
            </a:r>
            <a:r>
              <a:rPr kumimoji="1" lang="en-US" altLang="ja-JP" dirty="0"/>
              <a:t>sales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3F788-7A3A-4B2A-9D84-D21053F32698}"/>
              </a:ext>
            </a:extLst>
          </p:cNvPr>
          <p:cNvSpPr txBox="1"/>
          <p:nvPr/>
        </p:nvSpPr>
        <p:spPr>
          <a:xfrm>
            <a:off x="324256" y="33074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使用するテーブル</a:t>
            </a:r>
          </a:p>
        </p:txBody>
      </p:sp>
    </p:spTree>
    <p:extLst>
      <p:ext uri="{BB962C8B-B14F-4D97-AF65-F5344CB8AC3E}">
        <p14:creationId xmlns:p14="http://schemas.microsoft.com/office/powerpoint/2010/main" val="1394879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A6124E-3946-4030-ADB3-5FE1860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3F788-7A3A-4B2A-9D84-D21053F32698}"/>
              </a:ext>
            </a:extLst>
          </p:cNvPr>
          <p:cNvSpPr txBox="1"/>
          <p:nvPr/>
        </p:nvSpPr>
        <p:spPr>
          <a:xfrm>
            <a:off x="324256" y="3307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ここで行うこと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1E4051-EFB5-4567-B90C-A51EBED53D2C}"/>
              </a:ext>
            </a:extLst>
          </p:cNvPr>
          <p:cNvSpPr txBox="1">
            <a:spLocks noChangeArrowheads="1"/>
          </p:cNvSpPr>
          <p:nvPr/>
        </p:nvSpPr>
        <p:spPr>
          <a:xfrm>
            <a:off x="1022427" y="911798"/>
            <a:ext cx="7452500" cy="2769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テーブル定義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CREATE TABLE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SELECT ... FROM ...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SELECT ... FROM ... WHERE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行の挿入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INSERT INTO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問い合わせ結果の保存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CREATE TABLE AS ...</a:t>
            </a:r>
          </a:p>
        </p:txBody>
      </p:sp>
    </p:spTree>
    <p:extLst>
      <p:ext uri="{BB962C8B-B14F-4D97-AF65-F5344CB8AC3E}">
        <p14:creationId xmlns:p14="http://schemas.microsoft.com/office/powerpoint/2010/main" val="3425886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304372"/>
            <a:ext cx="835677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テーブル定義 </a:t>
            </a:r>
            <a:r>
              <a:rPr lang="en-US" altLang="ja-JP" sz="2400" b="1" dirty="0">
                <a:solidFill>
                  <a:srgbClr val="C00000"/>
                </a:solidFill>
              </a:rPr>
              <a:t>products</a:t>
            </a:r>
          </a:p>
          <a:p>
            <a:r>
              <a:rPr lang="ja-JP" altLang="en-US" sz="2400" dirty="0"/>
              <a:t>１から</a:t>
            </a:r>
            <a:r>
              <a:rPr lang="en-US" altLang="ja-JP" sz="2400" dirty="0"/>
              <a:t>5</a:t>
            </a:r>
            <a:r>
              <a:rPr lang="ja-JP" altLang="en-US" sz="2400" dirty="0"/>
              <a:t>行目に、次の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</a:t>
            </a:r>
            <a:r>
              <a:rPr lang="ja-JP" altLang="en-US" sz="2400" dirty="0"/>
              <a:t>、「実行」をクリック。</a:t>
            </a:r>
            <a:endParaRPr lang="en-US" altLang="ja-JP" sz="2400" dirty="0"/>
          </a:p>
          <a:p>
            <a:r>
              <a:rPr lang="ja-JP" altLang="en-US" sz="2400" dirty="0"/>
              <a:t>エラーメッセージが出ないことを確認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  <a:p>
            <a:endParaRPr lang="en-US" altLang="ja-JP" sz="2000" dirty="0"/>
          </a:p>
          <a:p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7E61C3-7D6E-49FD-9698-6FEFA4D9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7" y="2516182"/>
            <a:ext cx="8322506" cy="2925238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301D23FC-6C39-48A0-810D-A65A6219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962" y="5571069"/>
            <a:ext cx="37084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データ型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テキスト（文字列）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数値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1313118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BA911C-5616-4547-BADD-64E94D61A911}"/>
              </a:ext>
            </a:extLst>
          </p:cNvPr>
          <p:cNvSpPr/>
          <p:nvPr/>
        </p:nvSpPr>
        <p:spPr>
          <a:xfrm>
            <a:off x="142673" y="1102468"/>
            <a:ext cx="8728462" cy="5253883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8D51-7AE4-4AAD-9339-B1FCC3A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0" y="438649"/>
            <a:ext cx="8461208" cy="469865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ここで，補足説明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73167-50F8-4EB2-9D5C-37AC10C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771E725B-CEE7-4E19-B35D-D02D2B0B122A}"/>
              </a:ext>
            </a:extLst>
          </p:cNvPr>
          <p:cNvSpPr txBox="1">
            <a:spLocks/>
          </p:cNvSpPr>
          <p:nvPr/>
        </p:nvSpPr>
        <p:spPr>
          <a:xfrm>
            <a:off x="341396" y="1952921"/>
            <a:ext cx="8461208" cy="283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b="1" dirty="0">
                <a:solidFill>
                  <a:schemeClr val="tx1"/>
                </a:solidFill>
              </a:rPr>
              <a:t>SQL </a:t>
            </a:r>
            <a:r>
              <a:rPr lang="ja-JP" altLang="en-US" b="1" dirty="0">
                <a:solidFill>
                  <a:schemeClr val="tx1"/>
                </a:solidFill>
              </a:rPr>
              <a:t>プログラム</a:t>
            </a:r>
            <a:r>
              <a:rPr lang="ja-JP" altLang="en-US" dirty="0">
                <a:solidFill>
                  <a:schemeClr val="tx1"/>
                </a:solidFill>
              </a:rPr>
              <a:t>は</a:t>
            </a:r>
            <a:r>
              <a:rPr lang="ja-JP" altLang="en-US" b="1" dirty="0">
                <a:solidFill>
                  <a:schemeClr val="tx1"/>
                </a:solidFill>
              </a:rPr>
              <a:t>消さず</a:t>
            </a:r>
            <a:r>
              <a:rPr lang="ja-JP" altLang="en-US" dirty="0">
                <a:solidFill>
                  <a:schemeClr val="tx1"/>
                </a:solidFill>
              </a:rPr>
              <a:t>に，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下に書き加える</a:t>
            </a:r>
            <a:r>
              <a:rPr lang="ja-JP" altLang="en-US" dirty="0">
                <a:solidFill>
                  <a:schemeClr val="tx1"/>
                </a:solidFill>
              </a:rPr>
              <a:t>ようにしてください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資料のスクリーンショットでは「行番号」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も付けているので，参考にしてください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b="1" dirty="0">
              <a:solidFill>
                <a:schemeClr val="tx1"/>
              </a:solidFill>
            </a:endParaRPr>
          </a:p>
          <a:p>
            <a:endParaRPr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47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4638" y="194562"/>
            <a:ext cx="81163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テーブル定義 </a:t>
            </a:r>
            <a:r>
              <a:rPr lang="en-US" altLang="ja-JP" sz="2400" b="1" dirty="0">
                <a:solidFill>
                  <a:srgbClr val="C00000"/>
                </a:solidFill>
              </a:rPr>
              <a:t>sales</a:t>
            </a:r>
          </a:p>
          <a:p>
            <a:r>
              <a:rPr lang="en-US" altLang="ja-JP" sz="2400" dirty="0"/>
              <a:t>6</a:t>
            </a:r>
            <a:r>
              <a:rPr lang="ja-JP" altLang="en-US" sz="2400" dirty="0"/>
              <a:t>から </a:t>
            </a:r>
            <a:r>
              <a:rPr lang="en-US" altLang="ja-JP" sz="2400" dirty="0"/>
              <a:t>11</a:t>
            </a:r>
            <a:r>
              <a:rPr lang="ja-JP" altLang="en-US" sz="2400" dirty="0"/>
              <a:t>行目に、次の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</a:t>
            </a:r>
            <a:r>
              <a:rPr lang="ja-JP" altLang="en-US" sz="2400" dirty="0"/>
              <a:t>、「実行」をクリック。</a:t>
            </a:r>
            <a:endParaRPr lang="en-US" altLang="ja-JP" sz="2400" dirty="0"/>
          </a:p>
          <a:p>
            <a:r>
              <a:rPr lang="ja-JP" altLang="en-US" sz="2400" dirty="0"/>
              <a:t>エラーメッセージが</a:t>
            </a:r>
            <a:endParaRPr lang="en-US" altLang="ja-JP" sz="2400" dirty="0"/>
          </a:p>
          <a:p>
            <a:r>
              <a:rPr lang="ja-JP" altLang="en-US" sz="2400" dirty="0"/>
              <a:t>出ないことを確認</a:t>
            </a:r>
            <a:endParaRPr lang="en-US" altLang="ja-JP" sz="2400" dirty="0"/>
          </a:p>
          <a:p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CE094F2-FDAA-45DD-9359-F530CA995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70" y="2041221"/>
            <a:ext cx="7274292" cy="34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1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BA911C-5616-4547-BADD-64E94D61A911}"/>
              </a:ext>
            </a:extLst>
          </p:cNvPr>
          <p:cNvSpPr/>
          <p:nvPr/>
        </p:nvSpPr>
        <p:spPr>
          <a:xfrm>
            <a:off x="142673" y="1102468"/>
            <a:ext cx="8728462" cy="5253883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8D51-7AE4-4AAD-9339-B1FCC3A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0" y="438649"/>
            <a:ext cx="8461208" cy="469865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ここで，補足説明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73167-50F8-4EB2-9D5C-37AC10C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249D1C0-F4EA-4533-A9B5-F968FEE49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47628"/>
              </p:ext>
            </p:extLst>
          </p:nvPr>
        </p:nvGraphicFramePr>
        <p:xfrm>
          <a:off x="272865" y="2224109"/>
          <a:ext cx="37303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右矢印 5">
            <a:extLst>
              <a:ext uri="{FF2B5EF4-FFF2-40B4-BE49-F238E27FC236}">
                <a16:creationId xmlns:a16="http://schemas.microsoft.com/office/drawing/2014/main" id="{97132C33-A0E3-4DFE-AE7E-39AF55B2FC37}"/>
              </a:ext>
            </a:extLst>
          </p:cNvPr>
          <p:cNvSpPr/>
          <p:nvPr/>
        </p:nvSpPr>
        <p:spPr>
          <a:xfrm>
            <a:off x="4152397" y="282704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E84AA214-0CB5-407E-ADE6-FF27913D9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47419"/>
              </p:ext>
            </p:extLst>
          </p:nvPr>
        </p:nvGraphicFramePr>
        <p:xfrm>
          <a:off x="4798770" y="2224109"/>
          <a:ext cx="3730364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u="none" dirty="0">
                          <a:solidFill>
                            <a:schemeClr val="tx1"/>
                          </a:solidFill>
                        </a:rPr>
                        <a:t>レモン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80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C6EC88-95AC-483E-9C88-7BA70FEBCDDB}"/>
              </a:ext>
            </a:extLst>
          </p:cNvPr>
          <p:cNvSpPr txBox="1"/>
          <p:nvPr/>
        </p:nvSpPr>
        <p:spPr>
          <a:xfrm>
            <a:off x="2400400" y="53942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テーブル名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605644-2F65-4E0E-B764-187EDBC3F0E0}"/>
              </a:ext>
            </a:extLst>
          </p:cNvPr>
          <p:cNvSpPr txBox="1"/>
          <p:nvPr/>
        </p:nvSpPr>
        <p:spPr>
          <a:xfrm>
            <a:off x="4893959" y="5362554"/>
            <a:ext cx="416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値の並び．半角のカンマ「</a:t>
            </a:r>
            <a:r>
              <a:rPr kumimoji="1" lang="en-US" altLang="ja-JP" dirty="0">
                <a:solidFill>
                  <a:srgbClr val="002060"/>
                </a:solidFill>
              </a:rPr>
              <a:t>,</a:t>
            </a:r>
            <a:r>
              <a:rPr kumimoji="1" lang="ja-JP" altLang="en-US" dirty="0">
                <a:solidFill>
                  <a:srgbClr val="002060"/>
                </a:solidFill>
              </a:rPr>
              <a:t>」で区切る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r>
              <a:rPr lang="en-US" altLang="ja-JP" dirty="0">
                <a:solidFill>
                  <a:srgbClr val="002060"/>
                </a:solidFill>
              </a:rPr>
              <a:t>※</a:t>
            </a:r>
            <a:r>
              <a:rPr lang="ja-JP" altLang="en-US" dirty="0">
                <a:solidFill>
                  <a:srgbClr val="002060"/>
                </a:solidFill>
              </a:rPr>
              <a:t>　文字列は半角の「</a:t>
            </a:r>
            <a:r>
              <a:rPr lang="en-US" altLang="ja-JP" dirty="0">
                <a:solidFill>
                  <a:srgbClr val="002060"/>
                </a:solidFill>
              </a:rPr>
              <a:t>'</a:t>
            </a:r>
            <a:r>
              <a:rPr lang="ja-JP" altLang="en-US" dirty="0">
                <a:solidFill>
                  <a:srgbClr val="002060"/>
                </a:solidFill>
              </a:rPr>
              <a:t>」で囲む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F88B62-E339-4368-B1C5-5EFA54DE59FD}"/>
              </a:ext>
            </a:extLst>
          </p:cNvPr>
          <p:cNvSpPr txBox="1"/>
          <p:nvPr/>
        </p:nvSpPr>
        <p:spPr>
          <a:xfrm>
            <a:off x="883425" y="4831639"/>
            <a:ext cx="6319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srgbClr val="C00000"/>
                </a:solidFill>
              </a:rPr>
              <a:t>insert into </a:t>
            </a:r>
            <a:r>
              <a:rPr lang="ja-JP" altLang="en-US" sz="3000" dirty="0"/>
              <a:t>商品 </a:t>
            </a:r>
            <a:r>
              <a:rPr lang="en-US" altLang="ja-JP" sz="3000" dirty="0">
                <a:solidFill>
                  <a:srgbClr val="C00000"/>
                </a:solidFill>
              </a:rPr>
              <a:t>values(</a:t>
            </a:r>
            <a:r>
              <a:rPr lang="en-US" altLang="ja-JP" sz="3000" dirty="0"/>
              <a:t>4, '</a:t>
            </a:r>
            <a:r>
              <a:rPr lang="ja-JP" altLang="en-US" sz="3000" dirty="0"/>
              <a:t>レモン</a:t>
            </a:r>
            <a:r>
              <a:rPr lang="en-US" altLang="ja-JP" sz="3000" dirty="0"/>
              <a:t>', 80</a:t>
            </a:r>
            <a:r>
              <a:rPr lang="en-US" altLang="ja-JP" sz="3000" dirty="0">
                <a:solidFill>
                  <a:srgbClr val="C00000"/>
                </a:solidFill>
              </a:rPr>
              <a:t>);</a:t>
            </a:r>
            <a:endParaRPr kumimoji="1" lang="ja-JP" altLang="en-US" sz="3000" dirty="0">
              <a:solidFill>
                <a:srgbClr val="C000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18E77C3-8D7B-4522-B7AE-679D6F5E516F}"/>
              </a:ext>
            </a:extLst>
          </p:cNvPr>
          <p:cNvSpPr/>
          <p:nvPr/>
        </p:nvSpPr>
        <p:spPr>
          <a:xfrm>
            <a:off x="340947" y="129186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行の挿入</a:t>
            </a:r>
            <a:endParaRPr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0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136524"/>
            <a:ext cx="91951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新しい行の挿入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en-US" altLang="ja-JP" sz="2400" dirty="0"/>
              <a:t>12</a:t>
            </a:r>
            <a:r>
              <a:rPr lang="ja-JP" altLang="en-US" sz="2400" dirty="0"/>
              <a:t>から</a:t>
            </a:r>
            <a:r>
              <a:rPr lang="en-US" altLang="ja-JP" sz="2400" dirty="0"/>
              <a:t> 20</a:t>
            </a:r>
            <a:r>
              <a:rPr lang="ja-JP" altLang="en-US" sz="2400" dirty="0"/>
              <a:t>行目に、次の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</a:t>
            </a:r>
            <a:r>
              <a:rPr lang="ja-JP" altLang="en-US" sz="2400" dirty="0"/>
              <a:t>、「実行」をクリック。確認</a:t>
            </a:r>
            <a:endParaRPr lang="en-US" altLang="ja-JP" sz="2400" dirty="0"/>
          </a:p>
          <a:p>
            <a:endParaRPr lang="en-US" altLang="ja-JP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582095-16F2-4615-A4B6-16804A3E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4"/>
            <a:ext cx="8787899" cy="32911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7F87AC2-FE6D-4195-9D60-30578C66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07" y="4357991"/>
            <a:ext cx="4107722" cy="25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7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248390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結合（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テーブルのすべてのペア）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95262" y="904850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499CE2-D280-4BD4-99EA-39506303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0" y="1640233"/>
            <a:ext cx="8250769" cy="42831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9EB0491-BA88-4E9A-A1A9-CA672B95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46" y="2264317"/>
            <a:ext cx="7064991" cy="392674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F7A6897-1577-456E-9184-41F8A59372BE}"/>
              </a:ext>
            </a:extLst>
          </p:cNvPr>
          <p:cNvSpPr txBox="1"/>
          <p:nvPr/>
        </p:nvSpPr>
        <p:spPr>
          <a:xfrm>
            <a:off x="1343722" y="6356351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行（行）の順序が違っている場合がある</a:t>
            </a:r>
          </a:p>
        </p:txBody>
      </p:sp>
    </p:spTree>
    <p:extLst>
      <p:ext uri="{BB962C8B-B14F-4D97-AF65-F5344CB8AC3E}">
        <p14:creationId xmlns:p14="http://schemas.microsoft.com/office/powerpoint/2010/main" val="1364249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06595" y="25469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結合（結合条件あり）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88996" y="826797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50DE02-77F3-4480-A339-1A4CF2F5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5" y="2122682"/>
            <a:ext cx="8814100" cy="2858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D993D51-C670-42FE-8B53-552910FA2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75" y="2925089"/>
            <a:ext cx="7334779" cy="15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7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99913" y="20189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並べ替え（ソート）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4292" y="901644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問い合わせを実行し確認．昇順．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F1A49E1-0F9C-417A-B8A1-B93DD1C8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00" y="1820366"/>
            <a:ext cx="8445177" cy="43308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0830BD8-6B81-40E3-ADDF-82393DC38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12" y="3179749"/>
            <a:ext cx="6499172" cy="23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8-1. SQL </a:t>
            </a:r>
            <a:r>
              <a:rPr lang="ja-JP" altLang="en-US" dirty="0"/>
              <a:t>の特徴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9175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29549" y="274961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並べ替え（ソート）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0938" y="1059149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問い合わせを実行し確認．降順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9D33AE-D4FD-4361-A8C6-A7C73159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10" y="2036910"/>
            <a:ext cx="7998536" cy="365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7CC549-066E-47B1-B705-767DB5F6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965" y="2903950"/>
            <a:ext cx="6277567" cy="21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0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996" y="255211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数え上げ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88996" y="913562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D1A3969-3342-4D84-884C-306D443A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0" y="1797892"/>
            <a:ext cx="8885019" cy="4294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1E47DFB-11FA-4F91-BADB-F52D9057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07" y="2924689"/>
            <a:ext cx="5721527" cy="15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1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962" y="296282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範囲指定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13962" y="996688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927A256-D842-4C6F-91A0-67338986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1" y="2002252"/>
            <a:ext cx="8988458" cy="3651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8E0E37A-C934-491D-B767-7432DEB4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419" y="2891259"/>
            <a:ext cx="6696762" cy="19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76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5943" y="356633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重複除去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95943" y="1142175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761910-49B4-4BA9-B525-A18EE00C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65" y="2086586"/>
            <a:ext cx="8629032" cy="4168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9ADB72A-E5F5-49D8-AE6A-21F76803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50" y="2884127"/>
            <a:ext cx="4323184" cy="22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15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BA911C-5616-4547-BADD-64E94D61A911}"/>
              </a:ext>
            </a:extLst>
          </p:cNvPr>
          <p:cNvSpPr/>
          <p:nvPr/>
        </p:nvSpPr>
        <p:spPr>
          <a:xfrm>
            <a:off x="142673" y="1446178"/>
            <a:ext cx="8728462" cy="4844375"/>
          </a:xfrm>
          <a:prstGeom prst="rect">
            <a:avLst/>
          </a:prstGeom>
          <a:solidFill>
            <a:srgbClr val="5B9BD5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C68D51-7AE4-4AAD-9339-B1FCC3A0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0" y="438649"/>
            <a:ext cx="8461208" cy="469865"/>
          </a:xfrm>
        </p:spPr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ここで，補足説明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08A366-91C8-45AD-9368-C09BFFAF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65" y="1838474"/>
            <a:ext cx="8679483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問い合わせ（クエリ）の結果を，</a:t>
            </a:r>
            <a:r>
              <a:rPr kumimoji="1" lang="ja-JP" altLang="en-US" b="1" dirty="0"/>
              <a:t>新しいテーブルに保存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書き方</a:t>
            </a:r>
            <a:r>
              <a:rPr lang="en-US" altLang="ja-JP" dirty="0"/>
              <a:t>】</a:t>
            </a:r>
          </a:p>
          <a:p>
            <a:pPr marL="0" indent="0">
              <a:buNone/>
            </a:pPr>
            <a:r>
              <a:rPr kumimoji="1" lang="en-US" altLang="ja-JP" dirty="0"/>
              <a:t>create table </a:t>
            </a:r>
            <a:r>
              <a:rPr lang="ja-JP" altLang="en-US" dirty="0"/>
              <a:t>＜テーブル名＞ </a:t>
            </a:r>
            <a:r>
              <a:rPr lang="en-US" altLang="ja-JP" dirty="0"/>
              <a:t>as </a:t>
            </a:r>
            <a:r>
              <a:rPr lang="ja-JP" altLang="en-US" dirty="0"/>
              <a:t>＜</a:t>
            </a:r>
            <a:r>
              <a:rPr lang="en-US" altLang="ja-JP" dirty="0"/>
              <a:t>SQL </a:t>
            </a:r>
            <a:r>
              <a:rPr lang="ja-JP" altLang="en-US" dirty="0"/>
              <a:t>問い合わせ＞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473167-50F8-4EB2-9D5C-37AC10C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B5B55E-8B58-431C-82A9-CF7C51FB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9" y="3228530"/>
            <a:ext cx="8403251" cy="4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3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757" y="37811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問い合わせの結果をテーブルに保存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92757" y="1129205"/>
            <a:ext cx="8199619" cy="20111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 次の </a:t>
            </a:r>
            <a:r>
              <a:rPr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問い合わせを実行し確認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A0DCC02-EDF5-4C0B-B128-1750B656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5" y="2043620"/>
            <a:ext cx="9052095" cy="5490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4BCB46C-C22E-4583-B2C8-91B14F063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14" y="3339653"/>
            <a:ext cx="3667679" cy="16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8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A6124E-3946-4030-ADB3-5FE1860B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73F788-7A3A-4B2A-9D84-D21053F32698}"/>
              </a:ext>
            </a:extLst>
          </p:cNvPr>
          <p:cNvSpPr txBox="1"/>
          <p:nvPr/>
        </p:nvSpPr>
        <p:spPr>
          <a:xfrm>
            <a:off x="324256" y="330740"/>
            <a:ext cx="399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ここで使用した </a:t>
            </a:r>
            <a:r>
              <a:rPr kumimoji="1"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endParaRPr kumimoji="1" lang="ja-JP" altLang="en-US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1E4051-EFB5-4567-B90C-A51EBED53D2C}"/>
              </a:ext>
            </a:extLst>
          </p:cNvPr>
          <p:cNvSpPr txBox="1">
            <a:spLocks noChangeArrowheads="1"/>
          </p:cNvSpPr>
          <p:nvPr/>
        </p:nvSpPr>
        <p:spPr>
          <a:xfrm>
            <a:off x="1022427" y="911798"/>
            <a:ext cx="7452500" cy="27699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テーブル定義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CREATE TABLE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SELECT ... FROM ...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SELECT ... FROM ... WHERE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行の挿入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INSERT INTO ...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b="1" dirty="0"/>
              <a:t>問い合わせ結果の保存</a:t>
            </a:r>
            <a:endParaRPr lang="en-US" altLang="ja-JP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ja-JP" dirty="0"/>
              <a:t>	CREATE TABLE AS ...</a:t>
            </a:r>
          </a:p>
        </p:txBody>
      </p:sp>
    </p:spTree>
    <p:extLst>
      <p:ext uri="{BB962C8B-B14F-4D97-AF65-F5344CB8AC3E}">
        <p14:creationId xmlns:p14="http://schemas.microsoft.com/office/powerpoint/2010/main" val="2760547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9285" y="1122363"/>
            <a:ext cx="8171727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8-6. </a:t>
            </a:r>
            <a:r>
              <a:rPr lang="ja-JP" altLang="en-US" dirty="0"/>
              <a:t>テーブルの分解と結合</a:t>
            </a:r>
          </a:p>
        </p:txBody>
      </p:sp>
      <p:sp>
        <p:nvSpPr>
          <p:cNvPr id="15" name="字幕 14">
            <a:extLst>
              <a:ext uri="{FF2B5EF4-FFF2-40B4-BE49-F238E27FC236}">
                <a16:creationId xmlns:a16="http://schemas.microsoft.com/office/drawing/2014/main" id="{9BC028D1-48FA-44F4-BFBA-226587D92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51108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021FF-C362-4A06-BA3C-872D98C6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415F87-7B94-4324-B4EC-03C7876AA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テーブルの分解と結合の演習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今まで入れた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プログラムは，</a:t>
            </a:r>
            <a:r>
              <a:rPr kumimoji="1" lang="ja-JP" altLang="en-US" dirty="0">
                <a:solidFill>
                  <a:srgbClr val="FF0000"/>
                </a:solidFill>
              </a:rPr>
              <a:t>すべて消しても問題ありません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A2F08A-6726-4C24-910B-2A26F071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501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296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① テーブル定義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を入れる．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4793748"/>
            <a:ext cx="83567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②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エラーメッセージが出ないことを確認．表示はない．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31A3F27-8339-403E-8731-9987D76B2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549" y="2405842"/>
            <a:ext cx="37084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　データ型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テキスト（文字列）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数値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integer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real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A3A7175-6E5B-4B8E-AE0B-60ABE63C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4" y="1211433"/>
            <a:ext cx="5084321" cy="29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8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SQL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は、</a:t>
            </a:r>
            <a:r>
              <a:rPr kumimoji="1"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kumimoji="1" lang="ja-JP" altLang="en-US" dirty="0"/>
              <a:t>のさまざまな機能を使える言語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問い合わせ（クエリ）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テーブル定義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dirty="0">
                <a:latin typeface="Segoe UI" panose="020B0502040204020203" pitchFamily="34" charset="0"/>
              </a:rPr>
              <a:t>その他の操作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04331-3775-4CDA-92F4-85A8B379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1" y="3538537"/>
            <a:ext cx="1785297" cy="16246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C485AE-9A08-4092-8E8D-B2FBC309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5" y="3884407"/>
            <a:ext cx="3157407" cy="2557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90679F-B6C8-4739-95B2-6C355EF4B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00" y="4852829"/>
            <a:ext cx="1736507" cy="1959387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7FBFF06C-72C0-402A-BC4B-46E7580D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24B714F6-49D1-42F2-88B4-7591A9D9306B}"/>
              </a:ext>
            </a:extLst>
          </p:cNvPr>
          <p:cNvSpPr/>
          <p:nvPr/>
        </p:nvSpPr>
        <p:spPr>
          <a:xfrm>
            <a:off x="3625136" y="4934514"/>
            <a:ext cx="1048580" cy="400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961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③ 行の挿入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83591" y="34290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④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エラーメッセージが出ないことを確認．表示はない．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D4813A-9223-4B0F-BEE8-7ECC38E70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9" y="1315426"/>
            <a:ext cx="8797574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47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⑤ 問い合わせ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30071" y="2140803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⑥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1B43F61-8C74-49E0-B98D-BDBA40B57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3" y="1270692"/>
            <a:ext cx="7672443" cy="6974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6E95019-67E8-461C-9D4E-2C0AD3CF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01" y="3796536"/>
            <a:ext cx="7177243" cy="21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12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⑦ 問い合わせ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⑧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22CE630-D7E7-43AD-AA57-5C246693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2" y="1349269"/>
            <a:ext cx="8656067" cy="4349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C58BE7D-6BA6-4278-B96D-B245D721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218" y="4541460"/>
            <a:ext cx="3022753" cy="21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59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⑨ 重複行除去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⑩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399688-2446-4DF1-9FAB-8DF83E66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8" y="1419936"/>
            <a:ext cx="8933505" cy="4144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1AC3493-47B7-4FDA-A13A-C715F26AB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60" y="4560032"/>
            <a:ext cx="5081930" cy="19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54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36B4CB-E0EE-451A-9F86-4E8F6553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テーブルの分解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E1AC2-EBFB-4081-AFE5-5A684D62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3800982"/>
          </a:xfrm>
        </p:spPr>
        <p:txBody>
          <a:bodyPr/>
          <a:lstStyle/>
          <a:p>
            <a:r>
              <a:rPr kumimoji="1" lang="ja-JP" altLang="en-US" dirty="0"/>
              <a:t>いまから，テーブル </a:t>
            </a:r>
            <a:r>
              <a:rPr kumimoji="1" lang="en-US" altLang="ja-JP" dirty="0"/>
              <a:t>scores </a:t>
            </a:r>
            <a:r>
              <a:rPr kumimoji="1" lang="ja-JP" altLang="en-US" dirty="0"/>
              <a:t>を，テーブル </a:t>
            </a:r>
            <a:r>
              <a:rPr kumimoji="1" lang="en-US" altLang="ja-JP" dirty="0"/>
              <a:t>A, B </a:t>
            </a:r>
            <a:r>
              <a:rPr kumimoji="1" lang="ja-JP" altLang="en-US" dirty="0"/>
              <a:t>に分解する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B2FE4-06FA-47A3-84D0-9C160A61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8A75FB-9597-4654-A9AE-E0B7944B7CA8}"/>
              </a:ext>
            </a:extLst>
          </p:cNvPr>
          <p:cNvSpPr txBox="1"/>
          <p:nvPr/>
        </p:nvSpPr>
        <p:spPr>
          <a:xfrm>
            <a:off x="1472548" y="4548836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80000"/>
                </a:solidFill>
              </a:rPr>
              <a:t>問い合わせの結果</a:t>
            </a:r>
            <a:r>
              <a:rPr lang="ja-JP" altLang="en-US" sz="2400" dirty="0"/>
              <a:t>を、</a:t>
            </a:r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dirty="0"/>
              <a:t>として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保存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A8D181-1B33-4EA4-B15E-630524782BE1}"/>
              </a:ext>
            </a:extLst>
          </p:cNvPr>
          <p:cNvSpPr/>
          <p:nvPr/>
        </p:nvSpPr>
        <p:spPr>
          <a:xfrm>
            <a:off x="3571301" y="2153391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A8DD271-FC35-40C4-B83C-7DEEEC3C96DF}"/>
              </a:ext>
            </a:extLst>
          </p:cNvPr>
          <p:cNvSpPr/>
          <p:nvPr/>
        </p:nvSpPr>
        <p:spPr>
          <a:xfrm>
            <a:off x="3362980" y="3677694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898B4A-2996-4A7F-B5CB-03781E278834}"/>
              </a:ext>
            </a:extLst>
          </p:cNvPr>
          <p:cNvSpPr txBox="1"/>
          <p:nvPr/>
        </p:nvSpPr>
        <p:spPr>
          <a:xfrm>
            <a:off x="3768349" y="3107673"/>
            <a:ext cx="348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A</a:t>
            </a:r>
            <a:endParaRPr kumimoji="1" lang="ja-JP" altLang="en-US" sz="21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553223-4CD7-4FB4-ACA6-AE168CF26618}"/>
              </a:ext>
            </a:extLst>
          </p:cNvPr>
          <p:cNvSpPr txBox="1"/>
          <p:nvPr/>
        </p:nvSpPr>
        <p:spPr>
          <a:xfrm>
            <a:off x="3768349" y="4117365"/>
            <a:ext cx="1012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1" dirty="0"/>
              <a:t>B</a:t>
            </a:r>
            <a:endParaRPr kumimoji="1" lang="ja-JP" altLang="en-US" sz="2100" b="1" dirty="0"/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40F8FE58-BC14-4FE0-A511-306D70A4419E}"/>
              </a:ext>
            </a:extLst>
          </p:cNvPr>
          <p:cNvSpPr/>
          <p:nvPr/>
        </p:nvSpPr>
        <p:spPr>
          <a:xfrm>
            <a:off x="2326746" y="263303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988813-A635-4C66-8DA2-9FE77143BFB0}"/>
              </a:ext>
            </a:extLst>
          </p:cNvPr>
          <p:cNvSpPr txBox="1"/>
          <p:nvPr/>
        </p:nvSpPr>
        <p:spPr>
          <a:xfrm>
            <a:off x="2222056" y="3861688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分解</a:t>
            </a:r>
            <a:endParaRPr kumimoji="1" lang="ja-JP" altLang="en-US" sz="21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829A3D-4F22-4357-A5F6-AC9E74100D9E}"/>
              </a:ext>
            </a:extLst>
          </p:cNvPr>
          <p:cNvSpPr/>
          <p:nvPr/>
        </p:nvSpPr>
        <p:spPr>
          <a:xfrm>
            <a:off x="86674" y="2388284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C18721-267C-4A3B-A87B-2FFB4174BAF5}"/>
              </a:ext>
            </a:extLst>
          </p:cNvPr>
          <p:cNvSpPr txBox="1"/>
          <p:nvPr/>
        </p:nvSpPr>
        <p:spPr>
          <a:xfrm>
            <a:off x="742577" y="3915325"/>
            <a:ext cx="8840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scores</a:t>
            </a:r>
            <a:endParaRPr kumimoji="1" lang="ja-JP" altLang="en-US" sz="21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324F3BA-BF0B-4278-89EE-3E696A2A9C26}"/>
              </a:ext>
            </a:extLst>
          </p:cNvPr>
          <p:cNvSpPr txBox="1"/>
          <p:nvPr/>
        </p:nvSpPr>
        <p:spPr>
          <a:xfrm>
            <a:off x="1454760" y="5482643"/>
            <a:ext cx="6376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>
                <a:solidFill>
                  <a:srgbClr val="FF0000"/>
                </a:solidFill>
              </a:rPr>
              <a:t>テーブルへの保存の方法</a:t>
            </a:r>
            <a:endParaRPr kumimoji="1" lang="en-US" altLang="ja-JP" sz="2400" u="sng" dirty="0">
              <a:solidFill>
                <a:srgbClr val="FF0000"/>
              </a:solidFill>
            </a:endParaRPr>
          </a:p>
          <a:p>
            <a:r>
              <a:rPr kumimoji="1" lang="en-US" altLang="ja-JP" sz="2400" b="1" dirty="0"/>
              <a:t>Access: INTO</a:t>
            </a:r>
          </a:p>
          <a:p>
            <a:r>
              <a:rPr kumimoji="1" lang="ja-JP" altLang="en-US" sz="2400" b="1" dirty="0"/>
              <a:t>その他のシステム</a:t>
            </a:r>
            <a:r>
              <a:rPr kumimoji="1" lang="en-US" altLang="ja-JP" sz="2400" b="1" dirty="0"/>
              <a:t>(</a:t>
            </a:r>
            <a:r>
              <a:rPr kumimoji="1" lang="ja-JP" altLang="en-US" sz="2400" b="1" dirty="0"/>
              <a:t>世界標準</a:t>
            </a:r>
            <a:r>
              <a:rPr kumimoji="1" lang="en-US" altLang="ja-JP" sz="2400" b="1" dirty="0"/>
              <a:t>): create table … as</a:t>
            </a:r>
          </a:p>
        </p:txBody>
      </p:sp>
      <p:sp>
        <p:nvSpPr>
          <p:cNvPr id="15" name="右矢印 4">
            <a:extLst>
              <a:ext uri="{FF2B5EF4-FFF2-40B4-BE49-F238E27FC236}">
                <a16:creationId xmlns:a16="http://schemas.microsoft.com/office/drawing/2014/main" id="{174B6B44-684B-4BEF-93A5-A53A2B795DB6}"/>
              </a:ext>
            </a:extLst>
          </p:cNvPr>
          <p:cNvSpPr/>
          <p:nvPr/>
        </p:nvSpPr>
        <p:spPr>
          <a:xfrm>
            <a:off x="4887460" y="2572279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64799B-089E-4911-92E6-EB02B3DFAF33}"/>
              </a:ext>
            </a:extLst>
          </p:cNvPr>
          <p:cNvSpPr txBox="1"/>
          <p:nvPr/>
        </p:nvSpPr>
        <p:spPr>
          <a:xfrm>
            <a:off x="6542156" y="3873901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テーブル</a:t>
            </a:r>
            <a:endParaRPr kumimoji="1" lang="ja-JP" altLang="en-US" sz="21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8FD4C3-2A17-472B-B0D7-004C747910AD}"/>
              </a:ext>
            </a:extLst>
          </p:cNvPr>
          <p:cNvSpPr txBox="1"/>
          <p:nvPr/>
        </p:nvSpPr>
        <p:spPr>
          <a:xfrm>
            <a:off x="4937415" y="3665481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結合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D233470-1809-48D0-A01B-CA7AE5D9FD77}"/>
              </a:ext>
            </a:extLst>
          </p:cNvPr>
          <p:cNvSpPr/>
          <p:nvPr/>
        </p:nvSpPr>
        <p:spPr>
          <a:xfrm>
            <a:off x="6132955" y="2341027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4464361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642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⑪ テーブルの分解のため，テーブル </a:t>
            </a:r>
            <a:r>
              <a:rPr lang="en-US" altLang="ja-JP" sz="2400" b="1" dirty="0">
                <a:solidFill>
                  <a:srgbClr val="C00000"/>
                </a:solidFill>
              </a:rPr>
              <a:t>A </a:t>
            </a:r>
            <a:r>
              <a:rPr lang="ja-JP" altLang="en-US" sz="2400" b="1" dirty="0">
                <a:solidFill>
                  <a:srgbClr val="C00000"/>
                </a:solidFill>
              </a:rPr>
              <a:t>の作成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⑫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63F554-09F1-49FE-B676-DAA0EEF4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24" y="4723380"/>
            <a:ext cx="5004566" cy="15696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B34F30-5847-4B05-8F8A-A7CE5948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91" y="1329814"/>
            <a:ext cx="8875852" cy="5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2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6412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⑬ テーブルの分解のため，テーブル </a:t>
            </a:r>
            <a:r>
              <a:rPr lang="en-US" altLang="ja-JP" sz="2400" b="1" dirty="0">
                <a:solidFill>
                  <a:srgbClr val="C00000"/>
                </a:solidFill>
              </a:rPr>
              <a:t>B </a:t>
            </a:r>
            <a:r>
              <a:rPr lang="ja-JP" altLang="en-US" sz="2400" b="1" dirty="0">
                <a:solidFill>
                  <a:srgbClr val="C00000"/>
                </a:solidFill>
              </a:rPr>
              <a:t>の作成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⑭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199C96-160B-49F2-AFB0-0EC4BBF1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7" y="1236655"/>
            <a:ext cx="8654059" cy="4973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82CB371-FCDF-4D90-A56B-B9CAE5DEB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63" y="4586416"/>
            <a:ext cx="5462925" cy="20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07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9889" y="214031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⑮ テーブル </a:t>
            </a:r>
            <a:r>
              <a:rPr lang="en-US" altLang="ja-JP" sz="2400" b="1" dirty="0">
                <a:solidFill>
                  <a:srgbClr val="C00000"/>
                </a:solidFill>
              </a:rPr>
              <a:t>A, B </a:t>
            </a:r>
            <a:r>
              <a:rPr lang="ja-JP" altLang="en-US" sz="2400" b="1" dirty="0">
                <a:solidFill>
                  <a:srgbClr val="C00000"/>
                </a:solidFill>
              </a:rPr>
              <a:t>の結合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次の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書き加える</a:t>
            </a:r>
            <a:r>
              <a:rPr lang="ja-JP" altLang="en-US" sz="2400" b="1" dirty="0"/>
              <a:t>．</a:t>
            </a:r>
            <a:endParaRPr lang="en-US" altLang="ja-JP" sz="2400" dirty="0"/>
          </a:p>
          <a:p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17C747-1C36-44FC-90DB-96733678C944}"/>
              </a:ext>
            </a:extLst>
          </p:cNvPr>
          <p:cNvSpPr txBox="1"/>
          <p:nvPr/>
        </p:nvSpPr>
        <p:spPr>
          <a:xfrm>
            <a:off x="129889" y="2971800"/>
            <a:ext cx="83567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⑯ 実行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dirty="0"/>
              <a:t>確認．</a:t>
            </a:r>
            <a:endParaRPr lang="en-US" altLang="ja-JP" sz="2400" dirty="0"/>
          </a:p>
          <a:p>
            <a:r>
              <a:rPr lang="en-US" altLang="ja-JP" sz="2400" dirty="0"/>
              <a:t>※</a:t>
            </a:r>
            <a:r>
              <a:rPr lang="ja-JP" altLang="en-US" sz="2400" dirty="0"/>
              <a:t>　エラーメッセージが出たときは、</a:t>
            </a:r>
            <a:r>
              <a:rPr lang="en-US" altLang="ja-JP" sz="2400" dirty="0"/>
              <a:t>SQL</a:t>
            </a:r>
            <a:r>
              <a:rPr lang="ja-JP" altLang="en-US" sz="2400" dirty="0" err="1"/>
              <a:t>を修</a:t>
            </a:r>
            <a:r>
              <a:rPr lang="ja-JP" altLang="en-US" sz="2400" dirty="0"/>
              <a:t>正してから</a:t>
            </a:r>
            <a:r>
              <a:rPr lang="ja-JP" altLang="en-US" sz="2400" b="1" dirty="0"/>
              <a:t>、</a:t>
            </a:r>
            <a:endParaRPr lang="en-US" altLang="ja-JP" sz="2400" b="1" dirty="0"/>
          </a:p>
          <a:p>
            <a:r>
              <a:rPr lang="ja-JP" altLang="en-US" sz="2400" b="1" dirty="0"/>
              <a:t>　　再度</a:t>
            </a:r>
            <a:r>
              <a:rPr lang="ja-JP" altLang="en-US" sz="2400" dirty="0"/>
              <a:t>実行する</a:t>
            </a:r>
            <a:endParaRPr lang="en-US" altLang="ja-JP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282E0B0-A8A5-402E-BB54-ED3232C5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5" y="1175476"/>
            <a:ext cx="8972769" cy="8484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6CE1C72-562F-4C65-BE4A-3F393225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2" y="4541459"/>
            <a:ext cx="7113602" cy="21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149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3B67A-897E-48E0-BEFF-932D0835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DA684C-D2C3-4B37-BA15-491A3482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には，</a:t>
            </a:r>
            <a:r>
              <a:rPr lang="ja-JP" altLang="en-US" b="1" u="sng" dirty="0">
                <a:solidFill>
                  <a:srgbClr val="FF0000"/>
                </a:solidFill>
              </a:rPr>
              <a:t>さまざまな種類</a:t>
            </a:r>
            <a:r>
              <a:rPr lang="ja-JP" altLang="en-US" dirty="0"/>
              <a:t>がある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Access, MySQL, SQLite, Oracle </a:t>
            </a:r>
            <a:r>
              <a:rPr lang="ja-JP" altLang="en-US" dirty="0"/>
              <a:t>など</a:t>
            </a:r>
            <a:endParaRPr lang="en-US" altLang="ja-JP" dirty="0"/>
          </a:p>
          <a:p>
            <a:r>
              <a:rPr kumimoji="1" lang="en-US" altLang="ja-JP" dirty="0"/>
              <a:t>M</a:t>
            </a:r>
            <a:r>
              <a:rPr lang="en-US" altLang="ja-JP" dirty="0"/>
              <a:t>ySQL, SQLite </a:t>
            </a:r>
            <a:r>
              <a:rPr lang="ja-JP" altLang="en-US" dirty="0"/>
              <a:t>などは，</a:t>
            </a:r>
            <a:r>
              <a:rPr lang="ja-JP" altLang="en-US" b="1" u="sng" dirty="0">
                <a:solidFill>
                  <a:srgbClr val="FF0000"/>
                </a:solidFill>
              </a:rPr>
              <a:t>オンラインで利用</a:t>
            </a:r>
            <a:r>
              <a:rPr lang="ja-JP" altLang="en-US" dirty="0"/>
              <a:t>できる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は、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lang="ja-JP" altLang="en-US" dirty="0"/>
              <a:t>のさまざまな機能を使える言語．</a:t>
            </a:r>
            <a:endParaRPr lang="en-US" altLang="ja-JP" dirty="0"/>
          </a:p>
          <a:p>
            <a:r>
              <a:rPr lang="en-US" altLang="ja-JP" b="1" u="sng" dirty="0">
                <a:solidFill>
                  <a:srgbClr val="FF0000"/>
                </a:solidFill>
              </a:rPr>
              <a:t>SQL </a:t>
            </a:r>
            <a:r>
              <a:rPr lang="ja-JP" altLang="en-US" b="1" u="sng" dirty="0">
                <a:solidFill>
                  <a:srgbClr val="FF0000"/>
                </a:solidFill>
              </a:rPr>
              <a:t>は世界標準</a:t>
            </a:r>
            <a:r>
              <a:rPr lang="ja-JP" altLang="en-US" dirty="0"/>
              <a:t>なので，</a:t>
            </a:r>
            <a:r>
              <a:rPr lang="en-US" altLang="ja-JP" dirty="0"/>
              <a:t>SQL </a:t>
            </a:r>
            <a:r>
              <a:rPr lang="ja-JP" altLang="en-US" dirty="0"/>
              <a:t>のスキルは，さまざまなリレーショナルデータベース管理システムで通用する</a:t>
            </a:r>
            <a:endParaRPr lang="en-US" altLang="ja-JP" dirty="0"/>
          </a:p>
          <a:p>
            <a:r>
              <a:rPr lang="ja-JP" altLang="en-US" dirty="0"/>
              <a:t>データベース操作（</a:t>
            </a:r>
            <a:r>
              <a:rPr lang="ja-JP" altLang="en-US" b="1" u="sng" dirty="0">
                <a:solidFill>
                  <a:srgbClr val="FF0000"/>
                </a:solidFill>
              </a:rPr>
              <a:t>行の挿入・削除，更新</a:t>
            </a:r>
            <a:r>
              <a:rPr lang="ja-JP" altLang="en-US" dirty="0"/>
              <a:t>）も</a:t>
            </a:r>
            <a:r>
              <a:rPr lang="en-US" altLang="ja-JP" dirty="0"/>
              <a:t> </a:t>
            </a:r>
            <a:r>
              <a:rPr lang="en-US" altLang="ja-JP" b="1" u="sng" dirty="0">
                <a:solidFill>
                  <a:srgbClr val="FF0000"/>
                </a:solidFill>
              </a:rPr>
              <a:t>SQL </a:t>
            </a:r>
            <a:r>
              <a:rPr lang="ja-JP" altLang="en-US" b="1" u="sng" dirty="0">
                <a:solidFill>
                  <a:srgbClr val="FF0000"/>
                </a:solidFill>
              </a:rPr>
              <a:t>で可能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ja-JP" altLang="en-US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AF72D3-8326-4060-AE3D-5ED878B7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53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0F79B-DB6D-46C3-A098-7DCFB2BC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9401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コンピュータどうしがつながるときも</a:t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が便利」という場合も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C25C3-1718-41B2-8A8D-9DFA4B81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DBB00F14-9967-482F-A618-0B1085A7D738}"/>
              </a:ext>
            </a:extLst>
          </p:cNvPr>
          <p:cNvSpPr/>
          <p:nvPr/>
        </p:nvSpPr>
        <p:spPr>
          <a:xfrm>
            <a:off x="1736308" y="1443472"/>
            <a:ext cx="1400338" cy="516888"/>
          </a:xfrm>
          <a:prstGeom prst="wedgeRectCallout">
            <a:avLst>
              <a:gd name="adj1" fmla="val -55535"/>
              <a:gd name="adj2" fmla="val 2161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50AD270C-A628-4F60-BB7A-A4CBFDBCE69F}"/>
              </a:ext>
            </a:extLst>
          </p:cNvPr>
          <p:cNvSpPr/>
          <p:nvPr/>
        </p:nvSpPr>
        <p:spPr>
          <a:xfrm>
            <a:off x="2694460" y="5438767"/>
            <a:ext cx="1400338" cy="516888"/>
          </a:xfrm>
          <a:prstGeom prst="wedgeRectCallout">
            <a:avLst>
              <a:gd name="adj1" fmla="val -67848"/>
              <a:gd name="adj2" fmla="val -2872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90E36115-0BFC-4AE6-A7B4-734A4D7A5669}"/>
              </a:ext>
            </a:extLst>
          </p:cNvPr>
          <p:cNvSpPr/>
          <p:nvPr/>
        </p:nvSpPr>
        <p:spPr>
          <a:xfrm>
            <a:off x="321845" y="5438767"/>
            <a:ext cx="1400338" cy="516888"/>
          </a:xfrm>
          <a:prstGeom prst="wedgeRectCallout">
            <a:avLst>
              <a:gd name="adj1" fmla="val 25063"/>
              <a:gd name="adj2" fmla="val -2862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A71D2230-596E-40B8-99F7-7B568F26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583" y="1569680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29" name="Text Box 31">
            <a:extLst>
              <a:ext uri="{FF2B5EF4-FFF2-40B4-BE49-F238E27FC236}">
                <a16:creationId xmlns:a16="http://schemas.microsoft.com/office/drawing/2014/main" id="{96465AB8-CB23-48C2-B797-E173C1B3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600" y="5568098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E7EC8595-607B-480E-B924-23A10CB9F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215" y="5531932"/>
            <a:ext cx="1338828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プログラム</a:t>
            </a:r>
          </a:p>
        </p:txBody>
      </p:sp>
      <p:pic>
        <p:nvPicPr>
          <p:cNvPr id="28" name="Picture 18" descr="j0285750">
            <a:extLst>
              <a:ext uri="{FF2B5EF4-FFF2-40B4-BE49-F238E27FC236}">
                <a16:creationId xmlns:a16="http://schemas.microsoft.com/office/drawing/2014/main" id="{A001F3F8-E86F-48C6-9425-A8A391C45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4" y="3011793"/>
            <a:ext cx="1402556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5498202-FE0F-406F-B4B9-D1794021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887" y="4059864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データベース</a:t>
            </a:r>
            <a:endParaRPr lang="en-US" altLang="ja-JP" sz="18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管理システム</a:t>
            </a:r>
          </a:p>
        </p:txBody>
      </p:sp>
      <p:pic>
        <p:nvPicPr>
          <p:cNvPr id="32" name="Picture 4" descr="j0195384">
            <a:extLst>
              <a:ext uri="{FF2B5EF4-FFF2-40B4-BE49-F238E27FC236}">
                <a16:creationId xmlns:a16="http://schemas.microsoft.com/office/drawing/2014/main" id="{407A4476-A152-46AC-975D-4C77818A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975" y="2508160"/>
            <a:ext cx="729854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27">
            <a:extLst>
              <a:ext uri="{FF2B5EF4-FFF2-40B4-BE49-F238E27FC236}">
                <a16:creationId xmlns:a16="http://schemas.microsoft.com/office/drawing/2014/main" id="{1366940E-E2A5-411B-96E1-81A65A517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217" y="3413035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7" name="Picture 24" descr="[フリーイラスト素材] クリップアート, PC / パソコン / コンピュータ, サーバ, インターネット, 灰色 / グレー ID:201310050600">
            <a:extLst>
              <a:ext uri="{FF2B5EF4-FFF2-40B4-BE49-F238E27FC236}">
                <a16:creationId xmlns:a16="http://schemas.microsoft.com/office/drawing/2014/main" id="{450D1658-9E70-49E3-A3D8-E4BD685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81" y="3143953"/>
            <a:ext cx="78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テキスト ボックス 5">
            <a:extLst>
              <a:ext uri="{FF2B5EF4-FFF2-40B4-BE49-F238E27FC236}">
                <a16:creationId xmlns:a16="http://schemas.microsoft.com/office/drawing/2014/main" id="{CF8C18D6-BBDF-48A4-83D8-5D69FD6D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022" y="417741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800000"/>
                </a:solidFill>
                <a:latin typeface="Calibri" panose="020F0502020204030204" pitchFamily="34" charset="0"/>
              </a:rPr>
              <a:t>データベース</a:t>
            </a:r>
          </a:p>
        </p:txBody>
      </p:sp>
      <p:pic>
        <p:nvPicPr>
          <p:cNvPr id="46" name="Picture 29" descr="http://free-illustrations-ls01.gatag.net/images/lgi01a201401181000.jpg">
            <a:extLst>
              <a:ext uri="{FF2B5EF4-FFF2-40B4-BE49-F238E27FC236}">
                <a16:creationId xmlns:a16="http://schemas.microsoft.com/office/drawing/2014/main" id="{E70AD70F-4256-4897-96F3-596F40C3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55" y="2472441"/>
            <a:ext cx="1131094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30">
            <a:extLst>
              <a:ext uri="{FF2B5EF4-FFF2-40B4-BE49-F238E27FC236}">
                <a16:creationId xmlns:a16="http://schemas.microsoft.com/office/drawing/2014/main" id="{A9CAC63C-4407-47F6-9FC4-E3F61AF7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001" y="2690326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13244AF5-9491-4D0D-8166-547FE6A8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5066" y="2759381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CE370214-51F7-4FB3-934D-05020A94B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510" y="3401128"/>
            <a:ext cx="646331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記憶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装置</a:t>
            </a:r>
          </a:p>
        </p:txBody>
      </p:sp>
      <p:sp>
        <p:nvSpPr>
          <p:cNvPr id="51" name="テキスト ボックス 27">
            <a:extLst>
              <a:ext uri="{FF2B5EF4-FFF2-40B4-BE49-F238E27FC236}">
                <a16:creationId xmlns:a16="http://schemas.microsoft.com/office/drawing/2014/main" id="{687E5089-382D-45AF-8EA5-4895DD09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01" y="4595326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テキスト ボックス 27">
            <a:extLst>
              <a:ext uri="{FF2B5EF4-FFF2-40B4-BE49-F238E27FC236}">
                <a16:creationId xmlns:a16="http://schemas.microsoft.com/office/drawing/2014/main" id="{BFD64A7D-B117-45A0-A5A8-CDC4DE0F9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504" y="472272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利用者</a:t>
            </a:r>
            <a:endParaRPr lang="en-US" altLang="ja-JP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3" name="Picture 37" descr="ATMを使う人のイラスト">
            <a:extLst>
              <a:ext uri="{FF2B5EF4-FFF2-40B4-BE49-F238E27FC236}">
                <a16:creationId xmlns:a16="http://schemas.microsoft.com/office/drawing/2014/main" id="{FCE7645A-3DA4-4833-A2C9-9ED76F80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1" y="3751173"/>
            <a:ext cx="626269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Line 38">
            <a:extLst>
              <a:ext uri="{FF2B5EF4-FFF2-40B4-BE49-F238E27FC236}">
                <a16:creationId xmlns:a16="http://schemas.microsoft.com/office/drawing/2014/main" id="{E897E196-6164-477B-9902-A2D34DD45D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7604" y="2873681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5" name="Line 39">
            <a:extLst>
              <a:ext uri="{FF2B5EF4-FFF2-40B4-BE49-F238E27FC236}">
                <a16:creationId xmlns:a16="http://schemas.microsoft.com/office/drawing/2014/main" id="{80ECFBC4-0CE4-486F-B00E-88D882C8E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5439" y="3173720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6" name="Line 40">
            <a:extLst>
              <a:ext uri="{FF2B5EF4-FFF2-40B4-BE49-F238E27FC236}">
                <a16:creationId xmlns:a16="http://schemas.microsoft.com/office/drawing/2014/main" id="{55178F87-9FFF-4CC5-8F38-3803C4F21F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3188" y="3379696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7" name="Line 42">
            <a:extLst>
              <a:ext uri="{FF2B5EF4-FFF2-40B4-BE49-F238E27FC236}">
                <a16:creationId xmlns:a16="http://schemas.microsoft.com/office/drawing/2014/main" id="{76A0D77A-A1EE-424A-9962-F5ECC1289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095" y="3012985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58" name="テキスト ボックス 5">
            <a:extLst>
              <a:ext uri="{FF2B5EF4-FFF2-40B4-BE49-F238E27FC236}">
                <a16:creationId xmlns:a16="http://schemas.microsoft.com/office/drawing/2014/main" id="{D910C5CB-C852-4EAE-A4B4-E7938C986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125" y="4734628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800000"/>
                </a:solidFill>
                <a:latin typeface="Calibri" panose="020F0502020204030204" pitchFamily="34" charset="0"/>
              </a:rPr>
              <a:t>データベースシステム</a:t>
            </a:r>
          </a:p>
        </p:txBody>
      </p:sp>
      <p:pic>
        <p:nvPicPr>
          <p:cNvPr id="59" name="Picture 45" descr="http://konifree.web.fc2.com/bn1-1143.jpg">
            <a:extLst>
              <a:ext uri="{FF2B5EF4-FFF2-40B4-BE49-F238E27FC236}">
                <a16:creationId xmlns:a16="http://schemas.microsoft.com/office/drawing/2014/main" id="{6CD0E3B3-B7BB-4176-9D3C-5D2BF7B9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85" y="3776175"/>
            <a:ext cx="62745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46">
            <a:extLst>
              <a:ext uri="{FF2B5EF4-FFF2-40B4-BE49-F238E27FC236}">
                <a16:creationId xmlns:a16="http://schemas.microsoft.com/office/drawing/2014/main" id="{33570FB0-A608-45FD-BCF6-26AECE30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227" y="3550781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C0C7C7-2349-4274-9E1E-4ABE808B8B2A}"/>
              </a:ext>
            </a:extLst>
          </p:cNvPr>
          <p:cNvSpPr txBox="1"/>
          <p:nvPr/>
        </p:nvSpPr>
        <p:spPr>
          <a:xfrm>
            <a:off x="4709972" y="5368522"/>
            <a:ext cx="4297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リモートのデータベースシステムを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扱うとき，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SQL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 が便利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（アプリの中に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SQL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のプログラム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solidFill>
                  <a:srgbClr val="FF0000"/>
                </a:solidFill>
              </a:rPr>
              <a:t>　が入っているということも）</a:t>
            </a:r>
          </a:p>
        </p:txBody>
      </p:sp>
    </p:spTree>
    <p:extLst>
      <p:ext uri="{BB962C8B-B14F-4D97-AF65-F5344CB8AC3E}">
        <p14:creationId xmlns:p14="http://schemas.microsoft.com/office/powerpoint/2010/main" val="262384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355227"/>
            <a:ext cx="8013443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による問い合わせ（クエリ）の例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231" y="1163068"/>
            <a:ext cx="9041769" cy="27432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①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 FROM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③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WHERE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dirty="0">
                <a:latin typeface="+mn-ea"/>
                <a:ea typeface="+mn-ea"/>
              </a:rPr>
              <a:t>&gt; 80;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④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COUNT(*) 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成績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GROUP BY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⑤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ORDER BY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年齢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⑥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T,</a:t>
            </a:r>
            <a:r>
              <a:rPr lang="ja-JP" altLang="en-US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S;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⑦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T,</a:t>
            </a:r>
            <a:r>
              <a:rPr lang="ja-JP" altLang="en-US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S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WHERE</a:t>
            </a:r>
            <a:r>
              <a:rPr lang="en-US" altLang="ja-JP" sz="2400" b="1" dirty="0">
                <a:latin typeface="+mn-ea"/>
                <a:ea typeface="+mn-ea"/>
              </a:rPr>
              <a:t> a = b;</a:t>
            </a:r>
            <a:endParaRPr lang="ja-JP" altLang="en-US" sz="2400" b="1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870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6867907" y="6520984"/>
            <a:ext cx="2081847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857250"/>
            <a:ext cx="6505771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>
                <a:solidFill>
                  <a:schemeClr val="bg1"/>
                </a:solidFill>
                <a:latin typeface="メイリオ" panose="020B0604030504040204" pitchFamily="50" charset="-128"/>
              </a:rPr>
              <a:t>今日の授業で学ぶこと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57408" y="1162061"/>
            <a:ext cx="9029183" cy="392295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ツール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マイクロソフト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クエリのデザインビュー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2400" dirty="0" err="1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だけで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動くツール）など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C00000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C00000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ＳＱＬ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世界標準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459160" y="4981695"/>
            <a:ext cx="3167850" cy="6924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SELECT ID, </a:t>
            </a:r>
            <a:r>
              <a:rPr lang="ja-JP" altLang="en-US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lang="en-US" altLang="ja-JP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lang="ja-JP" altLang="en-US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単価</a:t>
            </a:r>
            <a:endParaRPr lang="en-US" altLang="ja-JP" sz="195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en-US" altLang="ja-JP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FROM </a:t>
            </a:r>
            <a:r>
              <a:rPr lang="ja-JP" altLang="en-US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lang="en-US" altLang="ja-JP" sz="195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  <a:endParaRPr lang="ja-JP" altLang="en-US" sz="1950" dirty="0"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97179" y="3229867"/>
            <a:ext cx="1770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マウスと</a:t>
            </a:r>
            <a:endParaRPr kumimoji="1"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キーボード</a:t>
            </a:r>
            <a:endParaRPr kumimoji="1" lang="ja-JP" altLang="en-US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93950" y="5143277"/>
            <a:ext cx="169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コマンド言語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53" y="2806779"/>
            <a:ext cx="2129670" cy="1561758"/>
          </a:xfrm>
          <a:prstGeom prst="rect">
            <a:avLst/>
          </a:prstGeom>
        </p:spPr>
      </p:pic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196279" y="238875"/>
            <a:ext cx="8753475" cy="833209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ツール，</a:t>
            </a:r>
            <a:r>
              <a:rPr lang="en-US" altLang="ja-JP" dirty="0"/>
              <a:t>SQL</a:t>
            </a:r>
            <a:r>
              <a:rPr lang="ja-JP" altLang="en-US" dirty="0"/>
              <a:t> の両方が大切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179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latin typeface="Segoe UI" panose="020B0502040204020203" pitchFamily="34" charset="0"/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84442" y="205977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3000" dirty="0">
                <a:latin typeface="Segoe UI" panose="020B0502040204020203" pitchFamily="34" charset="0"/>
              </a:rPr>
              <a:t>SQL </a:t>
            </a:r>
            <a:r>
              <a:rPr lang="ja-JP" altLang="en-US" sz="3000" dirty="0">
                <a:latin typeface="Segoe UI" panose="020B0502040204020203" pitchFamily="34" charset="0"/>
              </a:rPr>
              <a:t>の良いところ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567972" y="1196487"/>
            <a:ext cx="8374499" cy="4122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ＳＱＬ</a:t>
            </a:r>
            <a:r>
              <a:rPr lang="ja-JP" altLang="en-US" sz="2400" dirty="0">
                <a:latin typeface="+mn-ea"/>
              </a:rPr>
              <a:t>は、すべての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リレーショナルデータベース管理システム</a:t>
            </a:r>
            <a:r>
              <a:rPr lang="ja-JP" altLang="en-US" sz="2400" dirty="0">
                <a:latin typeface="+mn-ea"/>
              </a:rPr>
              <a:t>で通用する</a:t>
            </a:r>
            <a:r>
              <a:rPr lang="ja-JP" altLang="en-US" sz="2400" b="1" u="sng" dirty="0">
                <a:solidFill>
                  <a:srgbClr val="FF0000"/>
                </a:solidFill>
                <a:latin typeface="+mn-ea"/>
              </a:rPr>
              <a:t>共通</a:t>
            </a:r>
            <a:r>
              <a:rPr lang="ja-JP" altLang="en-US" sz="2400" dirty="0">
                <a:latin typeface="+mn-ea"/>
              </a:rPr>
              <a:t>言語</a:t>
            </a:r>
            <a:endParaRPr lang="en-US" altLang="ja-JP" sz="2400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+mn-ea"/>
              </a:rPr>
              <a:t>	</a:t>
            </a:r>
            <a:r>
              <a:rPr lang="ja-JP" altLang="en-US" sz="2400" u="sng" dirty="0">
                <a:latin typeface="+mn-ea"/>
              </a:rPr>
              <a:t>リレーショナルデータベース管理システムの例</a:t>
            </a:r>
            <a:endParaRPr lang="en-US" altLang="ja-JP" sz="2400" u="sng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+mn-ea"/>
              </a:rPr>
              <a:t>	Access, SQL Server, Oracle, MySQL, PostgreSQL,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>
                <a:latin typeface="+mn-ea"/>
              </a:rPr>
              <a:t>	SQLite, Firebird, </a:t>
            </a:r>
            <a:r>
              <a:rPr lang="ja-JP" altLang="en-US" sz="2400" dirty="0">
                <a:latin typeface="+mn-ea"/>
              </a:rPr>
              <a:t>・・・</a:t>
            </a:r>
            <a:endParaRPr lang="en-US" altLang="ja-JP" sz="2400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latin typeface="+mn-ea"/>
              </a:rPr>
              <a:t>・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</a:rPr>
              <a:t>ＳＱＬ</a:t>
            </a:r>
            <a:r>
              <a:rPr lang="ja-JP" altLang="en-US" sz="2400" dirty="0">
                <a:latin typeface="+mn-ea"/>
              </a:rPr>
              <a:t>はコマンド言語なので、自動実行が簡単．</a:t>
            </a:r>
            <a:r>
              <a:rPr lang="en-US" altLang="ja-JP" sz="2400" dirty="0">
                <a:latin typeface="Segoe UI" panose="020B0502040204020203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1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2356</Words>
  <Application>Microsoft Office PowerPoint</Application>
  <PresentationFormat>画面に合わせる (4:3)</PresentationFormat>
  <Paragraphs>545</Paragraphs>
  <Slides>58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58</vt:i4>
      </vt:variant>
    </vt:vector>
  </HeadingPairs>
  <TitlesOfParts>
    <vt:vector size="65" baseType="lpstr"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8. 行の挿入，SQL問い合わせのまとめ </vt:lpstr>
      <vt:lpstr>全体まとめ</vt:lpstr>
      <vt:lpstr>アウトライン</vt:lpstr>
      <vt:lpstr>8-1. SQL の特徴</vt:lpstr>
      <vt:lpstr>PowerPoint プレゼンテーション</vt:lpstr>
      <vt:lpstr>コンピュータどうしがつながるときも 「SQL が便利」という場合も</vt:lpstr>
      <vt:lpstr>SQL による問い合わせ（クエリ）の例</vt:lpstr>
      <vt:lpstr>今日の授業で学ぶこと</vt:lpstr>
      <vt:lpstr>SQL の良いところ</vt:lpstr>
      <vt:lpstr>PowerPoint プレゼンテーション</vt:lpstr>
      <vt:lpstr>属性のデータ型</vt:lpstr>
      <vt:lpstr>8-2. SQL による行の挿入・削除，更新</vt:lpstr>
      <vt:lpstr>SQL によるデータベース操作</vt:lpstr>
      <vt:lpstr>挿入</vt:lpstr>
      <vt:lpstr>更新</vt:lpstr>
      <vt:lpstr>削除</vt:lpstr>
      <vt:lpstr>SQL によるデータベース操作</vt:lpstr>
      <vt:lpstr>8-3. オンラインの プログラム開発環境</vt:lpstr>
      <vt:lpstr>プログラム開発環境</vt:lpstr>
      <vt:lpstr>オンラインのプログラム開発環境</vt:lpstr>
      <vt:lpstr>プログラム作成ができるウエブサービス （オンラインの開発環境）の例 ②</vt:lpstr>
      <vt:lpstr>プログラム作成ができるウエブサービス （オンラインの開発環境）の例 ③</vt:lpstr>
      <vt:lpstr>プログラム作成ができるウエブサービス （オンラインの開発環境）の例 ①</vt:lpstr>
      <vt:lpstr>8-4. オンラインで MySQL を利用できる Paiza.IO の紹介</vt:lpstr>
      <vt:lpstr>Paiza.IO の使い方</vt:lpstr>
      <vt:lpstr>PowerPoint プレゼンテーション</vt:lpstr>
      <vt:lpstr>PowerPoint プレゼンテーション</vt:lpstr>
      <vt:lpstr>PowerPoint プレゼンテーション</vt:lpstr>
      <vt:lpstr>8-5. さまざまな問い合わせ （クエリ）</vt:lpstr>
      <vt:lpstr>PowerPoint プレゼンテーション</vt:lpstr>
      <vt:lpstr>PowerPoint プレゼンテーション</vt:lpstr>
      <vt:lpstr>PowerPoint プレゼンテーション</vt:lpstr>
      <vt:lpstr>ここで，補足説明</vt:lpstr>
      <vt:lpstr>PowerPoint プレゼンテーション</vt:lpstr>
      <vt:lpstr>ここで，補足説明</vt:lpstr>
      <vt:lpstr>PowerPoint プレゼンテーション</vt:lpstr>
      <vt:lpstr>結合（2つのテーブルのすべてのペア）</vt:lpstr>
      <vt:lpstr>　結合（結合条件あり）</vt:lpstr>
      <vt:lpstr>　並べ替え（ソート）</vt:lpstr>
      <vt:lpstr>　並べ替え（ソート）</vt:lpstr>
      <vt:lpstr>数え上げ</vt:lpstr>
      <vt:lpstr>範囲指定</vt:lpstr>
      <vt:lpstr>重複除去</vt:lpstr>
      <vt:lpstr>ここで，補足説明</vt:lpstr>
      <vt:lpstr>問い合わせの結果をテーブルに保存</vt:lpstr>
      <vt:lpstr>PowerPoint プレゼンテーション</vt:lpstr>
      <vt:lpstr>8-6. テーブルの分解と結合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テーブルの分解</vt:lpstr>
      <vt:lpstr>PowerPoint プレゼンテーション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245</cp:revision>
  <dcterms:created xsi:type="dcterms:W3CDTF">2019-11-02T00:06:04Z</dcterms:created>
  <dcterms:modified xsi:type="dcterms:W3CDTF">2022-11-24T02:01:30Z</dcterms:modified>
</cp:coreProperties>
</file>