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</p:sldMasterIdLst>
  <p:notesMasterIdLst>
    <p:notesMasterId r:id="rId43"/>
  </p:notesMasterIdLst>
  <p:sldIdLst>
    <p:sldId id="1037" r:id="rId4"/>
    <p:sldId id="1127" r:id="rId5"/>
    <p:sldId id="1218" r:id="rId6"/>
    <p:sldId id="1220" r:id="rId7"/>
    <p:sldId id="1351" r:id="rId8"/>
    <p:sldId id="1173" r:id="rId9"/>
    <p:sldId id="1334" r:id="rId10"/>
    <p:sldId id="1335" r:id="rId11"/>
    <p:sldId id="1352" r:id="rId12"/>
    <p:sldId id="1353" r:id="rId13"/>
    <p:sldId id="1360" r:id="rId14"/>
    <p:sldId id="1183" r:id="rId15"/>
    <p:sldId id="1219" r:id="rId16"/>
    <p:sldId id="1235" r:id="rId17"/>
    <p:sldId id="1338" r:id="rId18"/>
    <p:sldId id="1339" r:id="rId19"/>
    <p:sldId id="1340" r:id="rId20"/>
    <p:sldId id="1341" r:id="rId21"/>
    <p:sldId id="1228" r:id="rId22"/>
    <p:sldId id="1088" r:id="rId23"/>
    <p:sldId id="1209" r:id="rId24"/>
    <p:sldId id="1107" r:id="rId25"/>
    <p:sldId id="1108" r:id="rId26"/>
    <p:sldId id="1110" r:id="rId27"/>
    <p:sldId id="1230" r:id="rId28"/>
    <p:sldId id="1342" r:id="rId29"/>
    <p:sldId id="1344" r:id="rId30"/>
    <p:sldId id="1345" r:id="rId31"/>
    <p:sldId id="1347" r:id="rId32"/>
    <p:sldId id="1348" r:id="rId33"/>
    <p:sldId id="1062" r:id="rId34"/>
    <p:sldId id="258" r:id="rId35"/>
    <p:sldId id="1086" r:id="rId36"/>
    <p:sldId id="886" r:id="rId37"/>
    <p:sldId id="1350" r:id="rId38"/>
    <p:sldId id="1182" r:id="rId39"/>
    <p:sldId id="1188" r:id="rId40"/>
    <p:sldId id="1189" r:id="rId41"/>
    <p:sldId id="1361" r:id="rId4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9307" autoAdjust="0"/>
  </p:normalViewPr>
  <p:slideViewPr>
    <p:cSldViewPr snapToGrid="0">
      <p:cViewPr varScale="1">
        <p:scale>
          <a:sx n="57" d="100"/>
          <a:sy n="57" d="100"/>
        </p:scale>
        <p:origin x="998" y="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62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878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13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07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55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38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19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4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20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15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8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233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77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de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0471" y="1154757"/>
            <a:ext cx="8543371" cy="2196114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8</a:t>
            </a:r>
            <a:r>
              <a:rPr lang="en-US" altLang="ja-JP" sz="4400" dirty="0">
                <a:latin typeface="メイリオ" panose="020B0604030504040204" pitchFamily="50" charset="-128"/>
              </a:rPr>
              <a:t>. </a:t>
            </a:r>
            <a:r>
              <a:rPr lang="ja-JP" altLang="en-US" sz="4400" dirty="0">
                <a:latin typeface="メイリオ" panose="020B0604030504040204" pitchFamily="50" charset="-128"/>
              </a:rPr>
              <a:t>種々の問い合わせ</a:t>
            </a:r>
            <a:br>
              <a:rPr lang="en-US" altLang="ja-JP" sz="4400" dirty="0">
                <a:latin typeface="メイリオ" panose="020B0604030504040204" pitchFamily="50" charset="-128"/>
              </a:rPr>
            </a:br>
            <a:br>
              <a:rPr lang="en-US" altLang="ja-JP" sz="4400" dirty="0">
                <a:latin typeface="メイリオ" panose="020B0604030504040204" pitchFamily="50" charset="-128"/>
              </a:rPr>
            </a:br>
            <a:r>
              <a:rPr lang="en-US" altLang="ja-JP" sz="3600" dirty="0">
                <a:solidFill>
                  <a:schemeClr val="tx1"/>
                </a:solidFill>
              </a:rPr>
              <a:t>IN</a:t>
            </a:r>
            <a:r>
              <a:rPr lang="ja-JP" altLang="en-US" sz="3600" dirty="0">
                <a:solidFill>
                  <a:schemeClr val="tx1"/>
                </a:solidFill>
              </a:rPr>
              <a:t>、副問い合わせ、論理演算、</a:t>
            </a:r>
            <a:r>
              <a:rPr lang="en-US" altLang="ja-JP" sz="3600" dirty="0">
                <a:solidFill>
                  <a:schemeClr val="tx1"/>
                </a:solidFill>
              </a:rPr>
              <a:t>AND</a:t>
            </a:r>
            <a:r>
              <a:rPr lang="ja-JP" altLang="en-US" sz="3600" dirty="0">
                <a:solidFill>
                  <a:schemeClr val="tx1"/>
                </a:solidFill>
              </a:rPr>
              <a:t>、</a:t>
            </a:r>
            <a:r>
              <a:rPr lang="en-US" altLang="ja-JP" sz="3600" dirty="0">
                <a:solidFill>
                  <a:schemeClr val="tx1"/>
                </a:solidFill>
              </a:rPr>
              <a:t>OR</a:t>
            </a:r>
            <a:br>
              <a:rPr lang="en-US" altLang="ja-JP" sz="3600" dirty="0">
                <a:solidFill>
                  <a:schemeClr val="tx1"/>
                </a:solidFill>
              </a:rPr>
            </a:b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https://www.kkaneko.jp/de/de/index.html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A687D2-0DA2-ED4B-F248-20F55E7C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複数の </a:t>
            </a:r>
            <a:r>
              <a:rPr lang="en-US" altLang="ja-JP" dirty="0"/>
              <a:t>SQL </a:t>
            </a:r>
            <a:r>
              <a:rPr lang="ja-JP" altLang="en-US" dirty="0"/>
              <a:t>の組み合わせ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07D955-6DD5-11D9-8D6F-3563A248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556D6C6-E99D-6A2F-CA7F-0B3CDC619BF8}"/>
              </a:ext>
            </a:extLst>
          </p:cNvPr>
          <p:cNvSpPr txBox="1">
            <a:spLocks/>
          </p:cNvSpPr>
          <p:nvPr/>
        </p:nvSpPr>
        <p:spPr>
          <a:xfrm>
            <a:off x="456702" y="181813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成績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05729A2-9C32-3EE6-9131-D3E2E048D921}"/>
              </a:ext>
            </a:extLst>
          </p:cNvPr>
          <p:cNvGraphicFramePr>
            <a:graphicFrameLocks noGrp="1"/>
          </p:cNvGraphicFramePr>
          <p:nvPr/>
        </p:nvGraphicFramePr>
        <p:xfrm>
          <a:off x="1672434" y="678582"/>
          <a:ext cx="4438441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408">
                  <a:extLst>
                    <a:ext uri="{9D8B030D-6E8A-4147-A177-3AD203B41FA5}">
                      <a16:colId xmlns:a16="http://schemas.microsoft.com/office/drawing/2014/main" val="2813495405"/>
                    </a:ext>
                  </a:extLst>
                </a:gridCol>
              </a:tblGrid>
              <a:tr h="1994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科目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受講者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得点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85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国語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90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算数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B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96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8489110"/>
                  </a:ext>
                </a:extLst>
              </a:tr>
              <a:tr h="197687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/>
                        <a:t>理科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A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/>
                        <a:t>95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5276735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49E4DD1-5C60-06A9-EC6D-D022F00DEF26}"/>
              </a:ext>
            </a:extLst>
          </p:cNvPr>
          <p:cNvSpPr/>
          <p:nvPr/>
        </p:nvSpPr>
        <p:spPr>
          <a:xfrm>
            <a:off x="773213" y="4222654"/>
            <a:ext cx="6855207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受講者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96;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D46D1C8-5B20-BE90-73F5-D8DC9A6A0226}"/>
              </a:ext>
            </a:extLst>
          </p:cNvPr>
          <p:cNvSpPr/>
          <p:nvPr/>
        </p:nvSpPr>
        <p:spPr>
          <a:xfrm>
            <a:off x="5400517" y="2297541"/>
            <a:ext cx="1065958" cy="6516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C746E0B-CC68-533B-5251-F752BDAD5FEE}"/>
              </a:ext>
            </a:extLst>
          </p:cNvPr>
          <p:cNvSpPr/>
          <p:nvPr/>
        </p:nvSpPr>
        <p:spPr>
          <a:xfrm>
            <a:off x="3978959" y="2297541"/>
            <a:ext cx="1065958" cy="6516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B6EE486-75FC-32A9-25B1-D1B73AD67AEA}"/>
              </a:ext>
            </a:extLst>
          </p:cNvPr>
          <p:cNvSpPr/>
          <p:nvPr/>
        </p:nvSpPr>
        <p:spPr>
          <a:xfrm>
            <a:off x="773213" y="3638222"/>
            <a:ext cx="6819843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MAX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科目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5CA022FB-2E0B-5393-7776-708326AD525B}"/>
              </a:ext>
            </a:extLst>
          </p:cNvPr>
          <p:cNvSpPr/>
          <p:nvPr/>
        </p:nvSpPr>
        <p:spPr>
          <a:xfrm>
            <a:off x="3844522" y="4903581"/>
            <a:ext cx="964919" cy="3706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2B25DEA-2292-8E5E-C6A7-E29A893D576B}"/>
              </a:ext>
            </a:extLst>
          </p:cNvPr>
          <p:cNvSpPr txBox="1"/>
          <p:nvPr/>
        </p:nvSpPr>
        <p:spPr>
          <a:xfrm>
            <a:off x="5044917" y="4787848"/>
            <a:ext cx="2021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組み合わせる。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かっこと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を使用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47243C4-A9E3-32EE-1E35-EE9C239377D7}"/>
              </a:ext>
            </a:extLst>
          </p:cNvPr>
          <p:cNvSpPr/>
          <p:nvPr/>
        </p:nvSpPr>
        <p:spPr>
          <a:xfrm>
            <a:off x="814470" y="5537709"/>
            <a:ext cx="6894781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受講者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(SELECT MAX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528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26A3C4-2714-E30D-4F58-862F827C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単一行問い合わせと複数行問い合わせ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166A58-543F-9AA2-2E8A-B598B8C3E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異なるタイプの副問い合わせ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b="1" u="sng" dirty="0"/>
              <a:t>〇 </a:t>
            </a:r>
            <a:r>
              <a:rPr kumimoji="1" lang="ja-JP" altLang="en-US" sz="2400" b="1" u="sng" dirty="0"/>
              <a:t>単一行副問い合わせ</a:t>
            </a:r>
          </a:p>
          <a:p>
            <a:r>
              <a:rPr kumimoji="1" lang="ja-JP" altLang="en-US" sz="2400" dirty="0"/>
              <a:t>副問い合わせは、必ず、一つの行のみを返す。</a:t>
            </a:r>
          </a:p>
          <a:p>
            <a:r>
              <a:rPr kumimoji="1" lang="ja-JP" altLang="en-US" sz="2400" dirty="0"/>
              <a:t>比較演算子（</a:t>
            </a:r>
            <a:r>
              <a:rPr kumimoji="1" lang="en-US" altLang="ja-JP" sz="2400" dirty="0"/>
              <a:t>=, &lt;, &gt; </a:t>
            </a:r>
            <a:r>
              <a:rPr kumimoji="1" lang="ja-JP" altLang="en-US" sz="2400" dirty="0"/>
              <a:t>など）と共に使用。</a:t>
            </a:r>
          </a:p>
          <a:p>
            <a:pPr marL="0" indent="0">
              <a:buNone/>
            </a:pPr>
            <a:r>
              <a:rPr kumimoji="1" lang="ja-JP" altLang="en-US" sz="2400" dirty="0"/>
              <a:t>例：</a:t>
            </a:r>
            <a:r>
              <a:rPr kumimoji="1" lang="en-US" altLang="ja-JP" sz="2400" dirty="0"/>
              <a:t>SELECT * FROM </a:t>
            </a:r>
            <a:r>
              <a:rPr kumimoji="1" lang="ja-JP" altLang="en-US" sz="2400" dirty="0"/>
              <a:t>従業員 </a:t>
            </a:r>
            <a:r>
              <a:rPr kumimoji="1" lang="en-US" altLang="ja-JP" sz="2400" dirty="0"/>
              <a:t>WHERE </a:t>
            </a:r>
            <a:r>
              <a:rPr kumimoji="1" lang="ja-JP" altLang="en-US" sz="2400" dirty="0"/>
              <a:t>給与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=</a:t>
            </a:r>
            <a:r>
              <a:rPr kumimoji="1" lang="en-US" altLang="ja-JP" sz="2400" dirty="0"/>
              <a:t> (SELECT MAX(</a:t>
            </a:r>
            <a:r>
              <a:rPr kumimoji="1" lang="ja-JP" altLang="en-US" sz="2400" dirty="0"/>
              <a:t>給与</a:t>
            </a:r>
            <a:r>
              <a:rPr kumimoji="1" lang="en-US" altLang="ja-JP" sz="2400" dirty="0"/>
              <a:t>) FROM </a:t>
            </a:r>
            <a:r>
              <a:rPr kumimoji="1" lang="ja-JP" altLang="en-US" sz="2400" dirty="0"/>
              <a:t>従業員</a:t>
            </a:r>
            <a:r>
              <a:rPr kumimoji="1" lang="en-US" altLang="ja-JP" sz="2400" dirty="0"/>
              <a:t>);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u="sng" dirty="0"/>
              <a:t>〇 複数行副問い合わせ</a:t>
            </a:r>
          </a:p>
          <a:p>
            <a:r>
              <a:rPr kumimoji="1" lang="ja-JP" altLang="en-US" sz="2400" dirty="0"/>
              <a:t>副問い合わせは、複数の行を返すことがありえる</a:t>
            </a:r>
          </a:p>
          <a:p>
            <a:r>
              <a:rPr kumimoji="1" lang="en-US" altLang="ja-JP" sz="2400" dirty="0"/>
              <a:t>IN </a:t>
            </a:r>
            <a:r>
              <a:rPr kumimoji="1" lang="ja-JP" altLang="en-US" sz="2400" dirty="0"/>
              <a:t>などと共に使用。</a:t>
            </a:r>
          </a:p>
          <a:p>
            <a:pPr marL="0" indent="0">
              <a:buNone/>
            </a:pPr>
            <a:r>
              <a:rPr kumimoji="1" lang="en-US" altLang="ja-JP" sz="2400" dirty="0"/>
              <a:t>SELECT * FROM </a:t>
            </a:r>
            <a:r>
              <a:rPr kumimoji="1" lang="ja-JP" altLang="en-US" sz="2400" dirty="0"/>
              <a:t>従業員 </a:t>
            </a:r>
            <a:r>
              <a:rPr kumimoji="1" lang="en-US" altLang="ja-JP" sz="2400" dirty="0"/>
              <a:t>WHERE </a:t>
            </a:r>
            <a:r>
              <a:rPr kumimoji="1" lang="ja-JP" altLang="en-US" sz="2400" dirty="0"/>
              <a:t>部署</a:t>
            </a:r>
            <a:r>
              <a:rPr kumimoji="1" lang="en-US" altLang="ja-JP" sz="2400" dirty="0"/>
              <a:t>ID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IN </a:t>
            </a:r>
            <a:r>
              <a:rPr kumimoji="1" lang="en-US" altLang="ja-JP" sz="2400" dirty="0"/>
              <a:t>(SELECT </a:t>
            </a:r>
            <a:r>
              <a:rPr kumimoji="1" lang="ja-JP" altLang="en-US" sz="2400" dirty="0"/>
              <a:t>部署</a:t>
            </a:r>
            <a:r>
              <a:rPr kumimoji="1" lang="en-US" altLang="ja-JP" sz="2400" dirty="0"/>
              <a:t>ID FROM </a:t>
            </a:r>
            <a:r>
              <a:rPr kumimoji="1" lang="ja-JP" altLang="en-US" sz="2400" dirty="0"/>
              <a:t>部署 </a:t>
            </a:r>
            <a:r>
              <a:rPr kumimoji="1" lang="en-US" altLang="ja-JP" sz="2400" dirty="0"/>
              <a:t>WHERE </a:t>
            </a:r>
            <a:r>
              <a:rPr kumimoji="1" lang="ja-JP" altLang="en-US" sz="2400" dirty="0"/>
              <a:t>場所 </a:t>
            </a:r>
            <a:r>
              <a:rPr kumimoji="1" lang="en-US" altLang="ja-JP" sz="2400" dirty="0"/>
              <a:t>= '</a:t>
            </a:r>
            <a:r>
              <a:rPr kumimoji="1" lang="ja-JP" altLang="en-US" sz="2400" dirty="0"/>
              <a:t>東京</a:t>
            </a:r>
            <a:r>
              <a:rPr kumimoji="1" lang="en-US" altLang="ja-JP" sz="2400" dirty="0"/>
              <a:t>');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B031D5-A981-5B07-AF53-25933996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836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79032D-B798-495E-A9D9-AC8EDE7C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65" y="136525"/>
            <a:ext cx="8461208" cy="81324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リレーショナルデータベースシステムにおける </a:t>
            </a:r>
            <a:r>
              <a:rPr lang="en-US" altLang="ja-JP" dirty="0"/>
              <a:t>AND </a:t>
            </a:r>
            <a:r>
              <a:rPr lang="ja-JP" altLang="en-US" dirty="0"/>
              <a:t>と </a:t>
            </a:r>
            <a:r>
              <a:rPr lang="en-US" altLang="ja-JP" dirty="0"/>
              <a:t>OR </a:t>
            </a:r>
            <a:r>
              <a:rPr lang="ja-JP" altLang="en-US" dirty="0"/>
              <a:t>の使用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2A3C47-83D8-4392-A97F-2214AD30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576203"/>
            <a:ext cx="8461208" cy="46032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2400" dirty="0"/>
              <a:t>SQL</a:t>
            </a:r>
            <a:r>
              <a:rPr lang="ja-JP" altLang="en-US" sz="2400" dirty="0"/>
              <a:t>では、</a:t>
            </a:r>
            <a:r>
              <a:rPr lang="ja-JP" altLang="en-US" sz="2400" b="1" dirty="0"/>
              <a:t>複数の条件を組み合わせる際に </a:t>
            </a:r>
            <a:r>
              <a:rPr lang="en-US" altLang="ja-JP" sz="2400" b="1" dirty="0"/>
              <a:t>AND </a:t>
            </a:r>
            <a:r>
              <a:rPr lang="ja-JP" altLang="en-US" sz="2400" b="1" dirty="0"/>
              <a:t>と </a:t>
            </a:r>
            <a:r>
              <a:rPr lang="en-US" altLang="ja-JP" sz="2400" b="1" dirty="0"/>
              <a:t>OR </a:t>
            </a:r>
            <a:r>
              <a:rPr lang="ja-JP" altLang="en-US" sz="2400" b="1" dirty="0"/>
              <a:t>を使用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AND</a:t>
            </a:r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【</a:t>
            </a:r>
            <a:r>
              <a:rPr lang="ja-JP" altLang="en-US" sz="2400" dirty="0"/>
              <a:t>条件</a:t>
            </a:r>
            <a:r>
              <a:rPr lang="en-US" altLang="ja-JP" sz="2400" dirty="0"/>
              <a:t>A】 AND 【</a:t>
            </a:r>
            <a:r>
              <a:rPr lang="ja-JP" altLang="en-US" sz="2400" dirty="0"/>
              <a:t>条件</a:t>
            </a:r>
            <a:r>
              <a:rPr lang="en-US" altLang="ja-JP" sz="2400" dirty="0"/>
              <a:t>B】</a:t>
            </a:r>
          </a:p>
          <a:p>
            <a:pPr marL="0" indent="0">
              <a:buNone/>
            </a:pPr>
            <a:r>
              <a:rPr lang="ja-JP" altLang="en-US" sz="2400" dirty="0"/>
              <a:t>　　条件</a:t>
            </a:r>
            <a:r>
              <a:rPr lang="en-US" altLang="ja-JP" sz="2400" dirty="0"/>
              <a:t>A</a:t>
            </a:r>
            <a:r>
              <a:rPr lang="ja-JP" altLang="en-US" sz="2400" dirty="0"/>
              <a:t>と条件</a:t>
            </a:r>
            <a:r>
              <a:rPr lang="en-US" altLang="ja-JP" sz="2400" dirty="0"/>
              <a:t>B</a:t>
            </a:r>
            <a:r>
              <a:rPr lang="ja-JP" altLang="en-US" sz="2400" dirty="0"/>
              <a:t>の</a:t>
            </a:r>
            <a:r>
              <a:rPr lang="ja-JP" altLang="en-US" sz="2400" b="1" dirty="0"/>
              <a:t>両方が成立</a:t>
            </a:r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en-US" altLang="ja-JP" sz="2400" b="1" dirty="0"/>
              <a:t>OR</a:t>
            </a:r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【</a:t>
            </a:r>
            <a:r>
              <a:rPr lang="ja-JP" altLang="en-US" sz="2400" dirty="0"/>
              <a:t>条件</a:t>
            </a:r>
            <a:r>
              <a:rPr lang="en-US" altLang="ja-JP" sz="2400" dirty="0"/>
              <a:t>A】 OR 【</a:t>
            </a:r>
            <a:r>
              <a:rPr lang="ja-JP" altLang="en-US" sz="2400" dirty="0"/>
              <a:t>条件</a:t>
            </a:r>
            <a:r>
              <a:rPr lang="en-US" altLang="ja-JP" sz="2400" dirty="0"/>
              <a:t>B】</a:t>
            </a:r>
          </a:p>
          <a:p>
            <a:pPr marL="0" indent="0">
              <a:buNone/>
            </a:pPr>
            <a:r>
              <a:rPr lang="ja-JP" altLang="en-US" sz="2400" dirty="0"/>
              <a:t>　　条件</a:t>
            </a:r>
            <a:r>
              <a:rPr lang="en-US" altLang="ja-JP" sz="2400" dirty="0"/>
              <a:t>A</a:t>
            </a:r>
            <a:r>
              <a:rPr lang="ja-JP" altLang="en-US" sz="2400" dirty="0"/>
              <a:t>、条件</a:t>
            </a:r>
            <a:r>
              <a:rPr lang="en-US" altLang="ja-JP" sz="2400" dirty="0"/>
              <a:t>B</a:t>
            </a:r>
            <a:r>
              <a:rPr lang="ja-JP" altLang="en-US" sz="2400" dirty="0"/>
              <a:t>の</a:t>
            </a:r>
            <a:r>
              <a:rPr lang="ja-JP" altLang="en-US" sz="2400" b="1" dirty="0"/>
              <a:t>いずれか、または両方が成立</a:t>
            </a:r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注意点</a:t>
            </a:r>
            <a:r>
              <a:rPr lang="en-US" altLang="ja-JP" sz="2400" dirty="0"/>
              <a:t>: OR</a:t>
            </a:r>
            <a:r>
              <a:rPr lang="ja-JP" altLang="en-US" sz="2400" dirty="0"/>
              <a:t>は「どちらか一方を選ぶ」という意味では</a:t>
            </a:r>
            <a:r>
              <a:rPr lang="ja-JP" altLang="en-US" sz="2400" b="1" dirty="0"/>
              <a:t>ありません</a:t>
            </a:r>
            <a:r>
              <a:rPr lang="ja-JP" altLang="en-US" sz="2400" dirty="0"/>
              <a:t>。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3DD8B4-A9BE-450E-9440-E8795577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28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8-2.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演習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039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710338-32A7-546B-F6DA-FC827C86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いまから演習で行うこと、注意点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FEE139-38B0-5DE9-8AC1-2182A1BB1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次のテーブルを作成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【Access </a:t>
            </a:r>
            <a:r>
              <a:rPr kumimoji="1" lang="ja-JP" altLang="en-US" sz="2400" dirty="0"/>
              <a:t>での注意点</a:t>
            </a:r>
            <a:r>
              <a:rPr kumimoji="1" lang="en-US" altLang="ja-JP" sz="2400" dirty="0"/>
              <a:t>】</a:t>
            </a:r>
          </a:p>
          <a:p>
            <a:r>
              <a:rPr lang="en-US" altLang="ja-JP" sz="2400" b="1" dirty="0"/>
              <a:t>SQL</a:t>
            </a:r>
            <a:r>
              <a:rPr lang="ja-JP" altLang="en-US" sz="2400" b="1" dirty="0"/>
              <a:t>ビューでは、</a:t>
            </a:r>
            <a:r>
              <a:rPr lang="en-US" altLang="ja-JP" sz="2400" b="1" u="sng" dirty="0">
                <a:solidFill>
                  <a:srgbClr val="FF0000"/>
                </a:solidFill>
              </a:rPr>
              <a:t>SQL</a:t>
            </a:r>
            <a:r>
              <a:rPr lang="ja-JP" altLang="en-US" sz="2400" b="1" u="sng" dirty="0">
                <a:solidFill>
                  <a:srgbClr val="FF0000"/>
                </a:solidFill>
              </a:rPr>
              <a:t>文を１つずつ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（複数まとめての一括実行ができない）</a:t>
            </a:r>
            <a:endParaRPr lang="en-US" altLang="ja-JP" sz="2400" dirty="0"/>
          </a:p>
          <a:p>
            <a:r>
              <a:rPr kumimoji="1" lang="en-US" altLang="ja-JP" sz="2400" b="1" dirty="0">
                <a:solidFill>
                  <a:srgbClr val="FF0000"/>
                </a:solidFill>
              </a:rPr>
              <a:t>CREATE TABLE</a:t>
            </a:r>
            <a:r>
              <a:rPr lang="ja-JP" altLang="en-US" sz="2400" b="1" dirty="0">
                <a:solidFill>
                  <a:srgbClr val="FF0000"/>
                </a:solidFill>
              </a:rPr>
              <a:t> </a:t>
            </a:r>
            <a:r>
              <a:rPr kumimoji="1" lang="ja-JP" altLang="en-US" sz="2400" dirty="0"/>
              <a:t>では、「実行」の後、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画面が変化しない</a:t>
            </a:r>
            <a:r>
              <a:rPr kumimoji="1" lang="ja-JP" altLang="en-US" sz="2400" dirty="0"/>
              <a:t>が実行できている</a:t>
            </a:r>
            <a:endParaRPr kumimoji="1" lang="en-US" altLang="ja-JP" sz="2400" dirty="0"/>
          </a:p>
          <a:p>
            <a:r>
              <a:rPr kumimoji="1" lang="en-US" altLang="ja-JP" sz="2400" b="1" dirty="0">
                <a:solidFill>
                  <a:srgbClr val="FF0000"/>
                </a:solidFill>
              </a:rPr>
              <a:t>INSERT INTO </a:t>
            </a:r>
            <a:r>
              <a:rPr kumimoji="1" lang="ja-JP" altLang="en-US" sz="2400" dirty="0"/>
              <a:t>では、「実行」の後、</a:t>
            </a:r>
            <a:r>
              <a:rPr lang="ja-JP" altLang="en-US" sz="2400" b="1" dirty="0">
                <a:solidFill>
                  <a:srgbClr val="FF0000"/>
                </a:solidFill>
              </a:rPr>
              <a:t>確認表示</a:t>
            </a:r>
            <a:r>
              <a:rPr lang="ja-JP" altLang="en-US" sz="2400" dirty="0"/>
              <a:t>が出る。その後、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画面が変化しない</a:t>
            </a:r>
            <a:r>
              <a:rPr kumimoji="1" lang="ja-JP" altLang="en-US" sz="2400" dirty="0"/>
              <a:t>が実行できている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93D461-C8A7-0BD4-47F9-B72D3D66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CD5BE55-88CA-04E1-346E-411A90FD2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535" y="1296540"/>
            <a:ext cx="4680589" cy="184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45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演習１．</a:t>
            </a:r>
            <a:r>
              <a:rPr lang="en-US" altLang="ja-JP" dirty="0"/>
              <a:t>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ビューを用いたテーブル定義</a:t>
            </a:r>
            <a:br>
              <a:rPr lang="en-US" altLang="ja-JP" dirty="0"/>
            </a:br>
            <a:r>
              <a:rPr lang="ja-JP" altLang="en-US" dirty="0"/>
              <a:t>とデータの追加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559093"/>
            <a:ext cx="5177644" cy="409436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ビューを開く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文の編集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create table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insert into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文の実行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666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31905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演習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8096" y="946168"/>
            <a:ext cx="8332334" cy="3649133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パソコンを使用する</a:t>
            </a:r>
            <a:br>
              <a:rPr lang="en-US" altLang="ja-JP" sz="2400" dirty="0">
                <a:latin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r>
              <a:rPr lang="ja-JP" altLang="en-US" sz="2400" b="1" dirty="0">
                <a:latin typeface="メイリオ" panose="020B0604030504040204" pitchFamily="50" charset="-128"/>
              </a:rPr>
              <a:t>前もって </a:t>
            </a:r>
            <a:r>
              <a:rPr lang="en-US" altLang="ja-JP" sz="2400" b="1" dirty="0">
                <a:latin typeface="メイリオ" panose="020B0604030504040204" pitchFamily="50" charset="-128"/>
              </a:rPr>
              <a:t>Access </a:t>
            </a:r>
            <a:r>
              <a:rPr lang="ja-JP" altLang="en-US" sz="2400" b="1" dirty="0">
                <a:latin typeface="メイリオ" panose="020B0604030504040204" pitchFamily="50" charset="-128"/>
              </a:rPr>
              <a:t>をインストールしておくこと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起動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br>
              <a:rPr lang="en-US" altLang="ja-JP" sz="2100" dirty="0">
                <a:latin typeface="メイリオ" panose="020B0604030504040204" pitchFamily="50" charset="-128"/>
              </a:rPr>
            </a:br>
            <a:endParaRPr lang="ja-JP" altLang="ja-JP" dirty="0">
              <a:effectLst/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空のデータベース</a:t>
            </a:r>
            <a:r>
              <a:rPr lang="ja-JP" altLang="en-US" sz="2400" dirty="0">
                <a:latin typeface="メイリオ" panose="020B0604030504040204" pitchFamily="50" charset="-128"/>
              </a:rPr>
              <a:t>」を選び、「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作成</a:t>
            </a:r>
            <a:r>
              <a:rPr lang="ja-JP" altLang="en-US" sz="2400" dirty="0">
                <a:latin typeface="メイリオ" panose="020B0604030504040204" pitchFamily="50" charset="-128"/>
              </a:rPr>
              <a:t>」をクリック．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468FF45-76CA-48C1-83A3-D4BDCC1E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96" y="4556922"/>
            <a:ext cx="4446799" cy="216455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D456EC-0EEC-43E5-89EC-257EF0A8C39E}"/>
              </a:ext>
            </a:extLst>
          </p:cNvPr>
          <p:cNvSpPr/>
          <p:nvPr/>
        </p:nvSpPr>
        <p:spPr>
          <a:xfrm>
            <a:off x="2417094" y="5101243"/>
            <a:ext cx="1025761" cy="8977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63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6695" y="939422"/>
            <a:ext cx="7185710" cy="364913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テーブルツール画面</a:t>
            </a:r>
            <a:r>
              <a:rPr lang="ja-JP" altLang="en-US" sz="2400" dirty="0">
                <a:latin typeface="メイリオ" panose="020B0604030504040204" pitchFamily="50" charset="-128"/>
              </a:rPr>
              <a:t>が表示されることを確認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A0E256-381D-48E9-B446-DE2EEE7C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" y="1708220"/>
            <a:ext cx="8357507" cy="40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9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812323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107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6.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を１つずつ入れ、「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53" y="3857178"/>
            <a:ext cx="79697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4FEF96A-80DF-AB6A-7A9D-30644E9BA0A3}"/>
              </a:ext>
            </a:extLst>
          </p:cNvPr>
          <p:cNvSpPr/>
          <p:nvPr/>
        </p:nvSpPr>
        <p:spPr>
          <a:xfrm>
            <a:off x="293270" y="776321"/>
            <a:ext cx="8509334" cy="44012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科目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受講者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得点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国語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'A', 85);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国語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'B', 90);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算数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'A', 90);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dirty="0">
              <a:solidFill>
                <a:prstClr val="black"/>
              </a:solidFill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算数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'B', 96);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成績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理科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'A', 95);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5AD411-0D7D-F265-5105-C173EB249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83" y="5391306"/>
            <a:ext cx="3765744" cy="139389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53161E6-9B5A-968F-A3C6-CCC6B19E276F}"/>
              </a:ext>
            </a:extLst>
          </p:cNvPr>
          <p:cNvSpPr txBox="1"/>
          <p:nvPr/>
        </p:nvSpPr>
        <p:spPr>
          <a:xfrm>
            <a:off x="4248765" y="5657671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INSERT INTO</a:t>
            </a:r>
            <a:r>
              <a:rPr kumimoji="1" lang="ja-JP" altLang="en-US" sz="1800" dirty="0"/>
              <a:t>では、「実行」の後、</a:t>
            </a:r>
            <a:r>
              <a:rPr lang="ja-JP" altLang="en-US" sz="1800" dirty="0"/>
              <a:t>確認</a:t>
            </a:r>
            <a:endParaRPr lang="en-US" altLang="ja-JP" sz="1800" dirty="0"/>
          </a:p>
          <a:p>
            <a:r>
              <a:rPr lang="ja-JP" altLang="en-US" sz="1800" dirty="0"/>
              <a:t>表示が出る。その後、</a:t>
            </a:r>
            <a:r>
              <a:rPr kumimoji="1" lang="ja-JP" altLang="en-US" sz="1800" b="1" dirty="0"/>
              <a:t>画面が変化しない</a:t>
            </a:r>
            <a:endParaRPr kumimoji="1" lang="en-US" altLang="ja-JP" sz="1800" b="1" dirty="0"/>
          </a:p>
          <a:p>
            <a:r>
              <a:rPr kumimoji="1" lang="ja-JP" altLang="en-US" sz="1800" dirty="0"/>
              <a:t>が実行できている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601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8269" y="1309657"/>
            <a:ext cx="6355868" cy="47736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スキルの向上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1800" dirty="0"/>
              <a:t>SQL</a:t>
            </a:r>
            <a:r>
              <a:rPr lang="ja-JP" altLang="en-US" sz="1800" dirty="0"/>
              <a:t>の複数の機能（</a:t>
            </a:r>
            <a:r>
              <a:rPr lang="en-US" altLang="ja-JP" sz="1800" dirty="0"/>
              <a:t>IN</a:t>
            </a:r>
            <a:r>
              <a:rPr lang="ja-JP" altLang="en-US" sz="1800" dirty="0"/>
              <a:t>、</a:t>
            </a:r>
            <a:r>
              <a:rPr lang="en-US" altLang="ja-JP" sz="1800" dirty="0"/>
              <a:t>BETWEEN</a:t>
            </a:r>
            <a:r>
              <a:rPr lang="ja-JP" altLang="en-US" sz="1800" dirty="0"/>
              <a:t>、</a:t>
            </a:r>
            <a:r>
              <a:rPr lang="en-US" altLang="ja-JP" sz="1800" dirty="0"/>
              <a:t>AND</a:t>
            </a:r>
            <a:r>
              <a:rPr lang="ja-JP" altLang="en-US" sz="1800" dirty="0"/>
              <a:t>、</a:t>
            </a:r>
            <a:r>
              <a:rPr lang="en-US" altLang="ja-JP" sz="1800" dirty="0"/>
              <a:t>OR</a:t>
            </a:r>
            <a:r>
              <a:rPr lang="ja-JP" altLang="en-US" sz="1800" dirty="0"/>
              <a:t>、副問い合わせ）の理解と実践により、データベースの能力が向上します。これは、データの検索や操作における作業の効率を高める。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データ処理スキルの向上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副問い合わせなど、多様な </a:t>
            </a:r>
            <a:r>
              <a:rPr lang="en-US" altLang="ja-JP" sz="1800" dirty="0">
                <a:solidFill>
                  <a:srgbClr val="374151"/>
                </a:solidFill>
                <a:latin typeface="Söhne"/>
              </a:rPr>
              <a:t>SQL 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コマンドの利用と通じてデータベースの問い合わせに対する深いが深まり、データ処理スキルが向上する。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問題解決能力と論理的思考力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問題解決や</a:t>
            </a:r>
            <a:r>
              <a:rPr lang="ja-JP" altLang="en-US" sz="1800">
                <a:solidFill>
                  <a:srgbClr val="374151"/>
                </a:solidFill>
                <a:latin typeface="Söhne"/>
              </a:rPr>
              <a:t>論理的思考力が向上する。データベースに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対する自信を高め、新たな課題に対する満足感</a:t>
            </a:r>
            <a:r>
              <a:rPr lang="ja-JP" altLang="en-US" sz="1800">
                <a:solidFill>
                  <a:srgbClr val="374151"/>
                </a:solidFill>
                <a:latin typeface="Söhne"/>
              </a:rPr>
              <a:t>や達成感にもつながる。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516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262" y="37181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間違ってしまったときは、テーブル</a:t>
            </a:r>
            <a:r>
              <a:rPr lang="ja-JP" altLang="en-US" dirty="0"/>
              <a:t>の</a:t>
            </a:r>
            <a:r>
              <a:rPr kumimoji="1" lang="ja-JP" altLang="en-US" dirty="0"/>
              <a:t>削除</a:t>
            </a:r>
            <a:br>
              <a:rPr kumimoji="1" lang="en-US" altLang="ja-JP" dirty="0"/>
            </a:br>
            <a:r>
              <a:rPr kumimoji="1" lang="ja-JP" altLang="en-US" dirty="0"/>
              <a:t>を行ってからやり直した方が早い場合がある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5" y="1901335"/>
            <a:ext cx="3065096" cy="3500926"/>
          </a:xfrm>
        </p:spPr>
      </p:pic>
      <p:sp>
        <p:nvSpPr>
          <p:cNvPr id="12" name="正方形/長方形 11"/>
          <p:cNvSpPr/>
          <p:nvPr/>
        </p:nvSpPr>
        <p:spPr>
          <a:xfrm>
            <a:off x="923583" y="3580839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74193" y="4762725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486701" y="2563322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テーブルビュー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で、削除したいテーブルを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して、「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削除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86701" y="4135288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を削除するときは、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間違って必要な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を削除しない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ように、十分に注意する！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（元に戻せない）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17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r>
              <a:rPr lang="ja-JP" altLang="en-US" dirty="0"/>
              <a:t>演習２．種々の</a:t>
            </a:r>
            <a:r>
              <a:rPr lang="en-US" altLang="ja-JP" dirty="0"/>
              <a:t>SQL</a:t>
            </a:r>
            <a:r>
              <a:rPr lang="ja-JP" altLang="en-US" dirty="0"/>
              <a:t>問い合わせ．</a:t>
            </a:r>
            <a:r>
              <a:rPr lang="en-US" altLang="ja-JP" dirty="0"/>
              <a:t> 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ビューを使用．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単純な表示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AND</a:t>
            </a:r>
            <a:r>
              <a:rPr lang="ja-JP" altLang="en-US" b="1" dirty="0"/>
              <a:t>による範囲指定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AND</a:t>
            </a:r>
            <a:r>
              <a:rPr lang="ja-JP" altLang="en-US" b="1" dirty="0"/>
              <a:t>と</a:t>
            </a:r>
            <a:r>
              <a:rPr lang="en-US" altLang="ja-JP" b="1" dirty="0"/>
              <a:t>BETWEEN</a:t>
            </a:r>
            <a:r>
              <a:rPr lang="ja-JP" altLang="en-US" b="1" dirty="0"/>
              <a:t>による範囲指定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範囲指定と別の条件の組み合わせ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の </a:t>
            </a:r>
            <a:r>
              <a:rPr lang="en-US" altLang="ja-JP" b="1" dirty="0"/>
              <a:t>IN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最高得点の受講者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平均得点よりも高いことを条件とする検索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89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ビューを用いた</a:t>
            </a:r>
            <a:r>
              <a:rPr lang="ja-JP" altLang="en-US" dirty="0"/>
              <a:t>問い合わせ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96859"/>
            <a:ext cx="8728210" cy="468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lang="en-US" altLang="ja-JP" sz="2400" b="1" dirty="0">
                <a:solidFill>
                  <a:srgbClr val="C00000"/>
                </a:solidFill>
              </a:rPr>
              <a:t>SQL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開く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編集</a:t>
            </a:r>
            <a:r>
              <a:rPr lang="ja-JP" altLang="en-US" sz="2400" dirty="0"/>
              <a:t>。</a:t>
            </a:r>
            <a:r>
              <a:rPr lang="en-US" altLang="ja-JP" sz="2400" b="1" dirty="0"/>
              <a:t>select, from, where 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例</a:t>
            </a:r>
            <a:r>
              <a:rPr lang="en-US" altLang="ja-JP" sz="2400" dirty="0"/>
              <a:t>: select * from </a:t>
            </a:r>
            <a:r>
              <a:rPr lang="ja-JP" altLang="en-US" sz="2400" dirty="0"/>
              <a:t>テーブル名 </a:t>
            </a:r>
            <a:r>
              <a:rPr lang="en-US" altLang="ja-JP" sz="2400" dirty="0"/>
              <a:t>where </a:t>
            </a:r>
            <a:r>
              <a:rPr lang="ja-JP" altLang="en-US" sz="2400" dirty="0"/>
              <a:t>列</a:t>
            </a:r>
            <a:r>
              <a:rPr lang="en-US" altLang="ja-JP" sz="2400" dirty="0"/>
              <a:t>1 = </a:t>
            </a:r>
            <a:r>
              <a:rPr lang="ja-JP" altLang="en-US" sz="2400" dirty="0"/>
              <a:t>値</a:t>
            </a:r>
            <a:r>
              <a:rPr lang="en-US" altLang="ja-JP" sz="2400" dirty="0"/>
              <a:t>1;</a:t>
            </a:r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実行の結果、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に画面が変わり、そこに</a:t>
            </a:r>
            <a:r>
              <a:rPr lang="ja-JP" altLang="en-US" sz="2400" b="1" dirty="0"/>
              <a:t>問い合わせの結果</a:t>
            </a:r>
            <a:r>
              <a:rPr lang="ja-JP" altLang="en-US" sz="2400" dirty="0"/>
              <a:t>が表示される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さらに</a:t>
            </a:r>
            <a:r>
              <a:rPr lang="en-US" altLang="ja-JP" sz="2400" dirty="0"/>
              <a:t>SQL </a:t>
            </a:r>
            <a:r>
              <a:rPr lang="ja-JP" altLang="en-US" sz="2400" dirty="0"/>
              <a:t>文の編集、実行を続ける場合には、</a:t>
            </a:r>
            <a:r>
              <a:rPr lang="ja-JP" altLang="en-US" sz="2400" b="1" u="sng" dirty="0"/>
              <a:t>画面を </a:t>
            </a:r>
            <a:r>
              <a:rPr lang="en-US" altLang="ja-JP" sz="2400" b="1" u="sng" dirty="0"/>
              <a:t>SQL </a:t>
            </a:r>
            <a:r>
              <a:rPr lang="ja-JP" altLang="en-US" sz="2400" b="1" u="sng" dirty="0"/>
              <a:t>ビューに切り替える</a:t>
            </a:r>
            <a:endParaRPr lang="en-US" altLang="ja-JP" sz="2400" b="1" u="sng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602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190501" y="361036"/>
            <a:ext cx="8839200" cy="7536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2900" dirty="0"/>
              <a:t>SQL </a:t>
            </a:r>
            <a:r>
              <a:rPr lang="ja-JP" altLang="en-US" sz="2900" dirty="0"/>
              <a:t>問い合わせ（クエリ）で使用する２つのビュー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057" y="3904246"/>
            <a:ext cx="25490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文の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、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編集</a:t>
            </a:r>
            <a:endParaRPr kumimoji="1" lang="ja-JP" altLang="en-US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7649" y="4005532"/>
            <a:ext cx="314701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データシートビュー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問い合わせ（クエリ）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3889482" y="3041700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 flipH="1">
            <a:off x="3980875" y="5044278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27" y="1759197"/>
            <a:ext cx="1800476" cy="105742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118182" y="2810157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927240" y="2111799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85" y="3627488"/>
            <a:ext cx="1350357" cy="99312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78285" y="3922841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97138" y="4695214"/>
            <a:ext cx="22733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7" y="2657528"/>
            <a:ext cx="3259760" cy="9262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322" y="2875741"/>
            <a:ext cx="3427506" cy="86732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B53376-2AB2-442E-8C83-26EF1A6892F3}"/>
              </a:ext>
            </a:extLst>
          </p:cNvPr>
          <p:cNvSpPr txBox="1"/>
          <p:nvPr/>
        </p:nvSpPr>
        <p:spPr>
          <a:xfrm>
            <a:off x="1680737" y="5962677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マウス操作でビューを切り替え</a:t>
            </a:r>
          </a:p>
        </p:txBody>
      </p:sp>
    </p:spTree>
    <p:extLst>
      <p:ext uri="{BB962C8B-B14F-4D97-AF65-F5344CB8AC3E}">
        <p14:creationId xmlns:p14="http://schemas.microsoft.com/office/powerpoint/2010/main" val="1118707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912545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0024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2. </a:t>
            </a:r>
            <a:r>
              <a:rPr lang="en-US" altLang="ja-JP" b="1" dirty="0"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メイリオ" panose="020B0604030504040204" pitchFamily="50" charset="-128"/>
              </a:rPr>
              <a:t>ビュー</a:t>
            </a:r>
            <a:r>
              <a:rPr lang="ja-JP" altLang="en-US" dirty="0">
                <a:latin typeface="メイリオ" panose="020B0604030504040204" pitchFamily="50" charset="-128"/>
              </a:rPr>
              <a:t>に、次の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を１つずつ入れ、</a:t>
            </a:r>
            <a:r>
              <a:rPr lang="ja-JP" altLang="en-US" sz="2800" dirty="0">
                <a:latin typeface="メイリオ" panose="020B0604030504040204" pitchFamily="50" charset="-128"/>
              </a:rPr>
              <a:t>「</a:t>
            </a:r>
            <a:r>
              <a:rPr lang="ja-JP" altLang="en-US" sz="28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800" b="1" dirty="0">
                <a:latin typeface="メイリオ" panose="020B0604030504040204" pitchFamily="50" charset="-128"/>
              </a:rPr>
              <a:t>SQL</a:t>
            </a:r>
            <a:r>
              <a:rPr lang="ja-JP" altLang="en-US" sz="2800" b="1" dirty="0">
                <a:latin typeface="メイリオ" panose="020B0604030504040204" pitchFamily="50" charset="-128"/>
              </a:rPr>
              <a:t>文</a:t>
            </a:r>
            <a:r>
              <a:rPr lang="ja-JP" altLang="en-US" sz="28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800" dirty="0">
                <a:latin typeface="メイリオ" panose="020B0604030504040204" pitchFamily="50" charset="-128"/>
              </a:rPr>
              <a:t> </a:t>
            </a:r>
            <a:endParaRPr lang="en-US" altLang="ja-JP" sz="28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03" y="1623273"/>
            <a:ext cx="796971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1.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単純な表示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SELECT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*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2.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AND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による範囲指定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SELECT * FROM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成績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WHERE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得点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&gt;= 85 AND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得点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&lt;= 90;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40F7D3C-30CB-50AA-B748-7EEE6B436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701" y="2373223"/>
            <a:ext cx="4092228" cy="162531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3FD5ACE-FDBE-FA17-1508-B8FF7CB79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701" y="4793371"/>
            <a:ext cx="4232428" cy="123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0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16" y="68010"/>
            <a:ext cx="8461208" cy="49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</a:rPr>
              <a:t>続き</a:t>
            </a:r>
            <a:r>
              <a:rPr lang="en-US" altLang="ja-JP" sz="2400" dirty="0">
                <a:latin typeface="メイリオ" panose="020B0604030504040204" pitchFamily="50" charset="-128"/>
              </a:rPr>
              <a:t>)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58" y="917970"/>
            <a:ext cx="840321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3. AND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と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BETWEEN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による範囲指定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（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2. 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と同じ結果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）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BETWEEN 85 AND 90;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4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.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範囲指定と別の条件の組み合わせ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SELECT * FROM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成績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WHERE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科目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= '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国語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' AND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得点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BETWEEN 90 AND 100;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DCFF019-FE10-2002-C278-7E8DEF48E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79" y="1713412"/>
            <a:ext cx="5171950" cy="152605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6B99F21-2CAF-DA42-91DC-E49247317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79" y="4405156"/>
            <a:ext cx="5174722" cy="103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91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16" y="68010"/>
            <a:ext cx="8461208" cy="49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</a:rPr>
              <a:t>続き</a:t>
            </a:r>
            <a:r>
              <a:rPr lang="en-US" altLang="ja-JP" sz="2400" dirty="0">
                <a:latin typeface="メイリオ" panose="020B0604030504040204" pitchFamily="50" charset="-128"/>
              </a:rPr>
              <a:t>)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1071859"/>
            <a:ext cx="8891671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5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. SQL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の 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科目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IN ('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国語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', 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算数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');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6.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最高得点の受講者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SELECT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受講者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FROM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成績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WHERE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得点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(SELECT MAX(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得点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) FROM </a:t>
            </a:r>
            <a:r>
              <a:rPr lang="ja-JP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成績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);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2791186-E036-AB52-2FC2-4F3A84FAE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51" y="1746124"/>
            <a:ext cx="4497083" cy="160339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7148B39-628B-136D-B00B-27798A690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51" y="4549733"/>
            <a:ext cx="3321714" cy="10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87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16" y="68010"/>
            <a:ext cx="8461208" cy="49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</a:rPr>
              <a:t>続き</a:t>
            </a:r>
            <a:r>
              <a:rPr lang="en-US" altLang="ja-JP" sz="2400" dirty="0">
                <a:latin typeface="メイリオ" panose="020B0604030504040204" pitchFamily="50" charset="-128"/>
              </a:rPr>
              <a:t>)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794428"/>
            <a:ext cx="8891671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7.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平均得点よりも高いことを条件とする検索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(SELECT AVG(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)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);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9080352-059F-11E2-442D-ECC657DE6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85" y="1940755"/>
            <a:ext cx="5437258" cy="13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60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8-3.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実データを用いた演習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66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8-1.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252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8FCC84-22C0-6348-00BA-BF086FDE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演習の目的と形式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65B222-9D4B-5AE8-7974-EAD55F8F4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目的：実データを使い、グループ化と集約の有用性を確認する。</a:t>
            </a:r>
            <a:r>
              <a:rPr kumimoji="1" lang="en-US" altLang="ja-JP" dirty="0"/>
              <a:t>SQL</a:t>
            </a:r>
            <a:r>
              <a:rPr kumimoji="1" lang="ja-JP" altLang="en-US" dirty="0"/>
              <a:t>のスキルアップも行う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形式：自習形式（</a:t>
            </a:r>
            <a:r>
              <a:rPr kumimoji="1" lang="ja-JP" altLang="en-US" b="1" dirty="0"/>
              <a:t>資料を見ながら各自実施してください</a:t>
            </a:r>
            <a:r>
              <a:rPr kumimoji="1" lang="ja-JP" altLang="en-US" dirty="0"/>
              <a:t>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C2E63E-E26C-C421-5421-5BAA5995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21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3F0515-9951-42FE-826D-418979EB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1225"/>
          </a:xfrm>
        </p:spPr>
        <p:txBody>
          <a:bodyPr>
            <a:normAutofit/>
          </a:bodyPr>
          <a:lstStyle/>
          <a:p>
            <a:r>
              <a:rPr lang="ja-JP" altLang="en-US" dirty="0"/>
              <a:t>演習の内容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39DB36-9541-477E-9F24-AEF2AC0D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9C39EDBD-D030-4021-89AD-2DF33944B645}"/>
              </a:ext>
            </a:extLst>
          </p:cNvPr>
          <p:cNvSpPr txBox="1">
            <a:spLocks/>
          </p:cNvSpPr>
          <p:nvPr/>
        </p:nvSpPr>
        <p:spPr>
          <a:xfrm>
            <a:off x="321845" y="669218"/>
            <a:ext cx="8999317" cy="2680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SQL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を用いたグループ化と集約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、そのバリエーションと有用性を知る</a:t>
            </a:r>
            <a:endParaRPr lang="en-US" altLang="ja-JP" sz="2400" dirty="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米</a:t>
            </a:r>
            <a:r>
              <a:rPr kumimoji="1" lang="ja-JP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国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成人調査データ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を利用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395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実演・実習で使うデータベース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22" y="5242551"/>
            <a:ext cx="8784157" cy="365126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ja-JP" altLang="en-US" sz="1500" dirty="0"/>
              <a:t>データの出典：</a:t>
            </a:r>
            <a:r>
              <a:rPr lang="en-US" altLang="ja-JP" sz="1500" dirty="0" err="1"/>
              <a:t>Lichman</a:t>
            </a:r>
            <a:r>
              <a:rPr lang="en-US" altLang="ja-JP" sz="1500" dirty="0"/>
              <a:t>, M. (2013).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1500" dirty="0"/>
              <a:t>	UCI Machine Learning Repository [http://</a:t>
            </a:r>
            <a:r>
              <a:rPr lang="en-US" altLang="ja-JP" sz="1500" dirty="0" err="1"/>
              <a:t>archive.ics.uci.edu</a:t>
            </a:r>
            <a:r>
              <a:rPr lang="en-US" altLang="ja-JP" sz="1500" dirty="0"/>
              <a:t>/ml].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1500" dirty="0"/>
              <a:t>	Irvine, CA: University of California, School of Information and Computer Science </a:t>
            </a:r>
            <a:r>
              <a:rPr lang="ja-JP" altLang="en-US" sz="1500" dirty="0"/>
              <a:t>（米国）</a:t>
            </a:r>
            <a:endParaRPr lang="en-US" altLang="ja-JP" sz="15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523" y="4525430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このデータを使います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（演習では、特定の職業、学歴、性別、母国を差別的に見ないようにしてください）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2760" y="864155"/>
            <a:ext cx="79896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米国成人調査データ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（１９９４年、米国における統計調査データのうち </a:t>
            </a:r>
            <a:r>
              <a:rPr kumimoji="0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32561 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人分）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7" y="1555563"/>
            <a:ext cx="8319176" cy="218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22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A7C469-75FE-4AB6-969D-707478D2C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</a:t>
            </a:r>
            <a:r>
              <a:rPr kumimoji="1" lang="ja-JP" altLang="en-US" dirty="0"/>
              <a:t>用のデータベースファイル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63E04A-1202-452D-B4CD-FFAE64D11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655739"/>
            <a:ext cx="8461208" cy="5333166"/>
          </a:xfrm>
        </p:spPr>
        <p:txBody>
          <a:bodyPr>
            <a:noAutofit/>
          </a:bodyPr>
          <a:lstStyle/>
          <a:p>
            <a:r>
              <a:rPr kumimoji="1" lang="ja-JP" altLang="en-US" sz="2400" b="1" dirty="0"/>
              <a:t>演習用の </a:t>
            </a:r>
            <a:r>
              <a:rPr kumimoji="1" lang="en-US" altLang="ja-JP" sz="2400" b="1" dirty="0"/>
              <a:t>Access </a:t>
            </a:r>
            <a:r>
              <a:rPr kumimoji="1" lang="ja-JP" altLang="en-US" sz="2400" b="1" dirty="0"/>
              <a:t>データベースファイル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>
                <a:latin typeface="+mn-ea"/>
              </a:rPr>
              <a:t>セレッソの利用者は，セレッソからもダウンロード可能</a:t>
            </a:r>
            <a:endParaRPr lang="en-US" altLang="ja-JP" sz="2400" dirty="0">
              <a:latin typeface="+mn-ea"/>
            </a:endParaRPr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ファイル名</a:t>
            </a:r>
            <a:r>
              <a:rPr lang="en-US" altLang="ja-JP" sz="2400" dirty="0"/>
              <a:t>: </a:t>
            </a:r>
            <a:r>
              <a:rPr lang="en-US" altLang="ja-JP" sz="2400" b="1" dirty="0" err="1"/>
              <a:t>db4-4.accdb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　　　</a:t>
            </a:r>
            <a:endParaRPr lang="en-US" altLang="ja-JP" sz="2400" b="1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dirty="0"/>
              <a:t>「</a:t>
            </a:r>
            <a:r>
              <a:rPr lang="ja-JP" altLang="en-US" sz="2400" b="1" dirty="0"/>
              <a:t>コンテンツの有効化</a:t>
            </a:r>
            <a:r>
              <a:rPr lang="ja-JP" altLang="en-US" sz="2400" dirty="0"/>
              <a:t>」のメッセージが出たときは、確認のうえ、次にすすむ</a:t>
            </a:r>
            <a:endParaRPr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dirty="0"/>
              <a:t>つぎのような表示が出たときは、確認のうえ、「</a:t>
            </a:r>
            <a:r>
              <a:rPr lang="ja-JP" altLang="en-US" sz="2400" b="1" dirty="0"/>
              <a:t>はい</a:t>
            </a:r>
            <a:r>
              <a:rPr lang="ja-JP" altLang="en-US" sz="2400" dirty="0"/>
              <a:t>」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A5BFA1-8B15-475C-93EA-025827C4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806211-86BA-4E6E-9858-822AF7EAB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17" y="3998403"/>
            <a:ext cx="8853183" cy="56389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61CC3CB-06C4-4380-8628-AFD501EB9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5403861"/>
            <a:ext cx="3124200" cy="117008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B3DB42-61DE-4DFD-9D2B-301E024EC500}"/>
              </a:ext>
            </a:extLst>
          </p:cNvPr>
          <p:cNvSpPr/>
          <p:nvPr/>
        </p:nvSpPr>
        <p:spPr>
          <a:xfrm>
            <a:off x="4912468" y="6292776"/>
            <a:ext cx="860898" cy="2626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343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648" y="186368"/>
            <a:ext cx="8346333" cy="10594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米国成人調査データ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2A37F1-F18D-442B-BD71-FF1195A3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48" y="1032433"/>
            <a:ext cx="9018352" cy="472727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2644034-2F36-4AE0-AC0E-9E61C930A6EC}"/>
              </a:ext>
            </a:extLst>
          </p:cNvPr>
          <p:cNvSpPr/>
          <p:nvPr/>
        </p:nvSpPr>
        <p:spPr>
          <a:xfrm>
            <a:off x="58528" y="3429000"/>
            <a:ext cx="970172" cy="236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325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5" y="-374136"/>
            <a:ext cx="9030385" cy="440578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選択</a:t>
            </a:r>
            <a:endParaRPr lang="en-US" altLang="ja-JP" sz="2400" b="1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B8AC8C3-6B4A-4F62-8F14-D0B8E3B486E1}"/>
              </a:ext>
            </a:extLst>
          </p:cNvPr>
          <p:cNvSpPr txBox="1">
            <a:spLocks/>
          </p:cNvSpPr>
          <p:nvPr/>
        </p:nvSpPr>
        <p:spPr>
          <a:xfrm>
            <a:off x="604251" y="269511"/>
            <a:ext cx="6763766" cy="1776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</a:t>
            </a:r>
            <a:endParaRPr kumimoji="1" lang="en-US" altLang="ja-JP" sz="30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米国成人調査データ</a:t>
            </a:r>
            <a:endParaRPr kumimoji="1" lang="en-US" altLang="ja-JP" sz="30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教育 </a:t>
            </a: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('</a:t>
            </a: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10th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', '</a:t>
            </a: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11th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');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BDF80FD-880B-4C73-9507-8498F6C8C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" y="3628117"/>
            <a:ext cx="8173727" cy="272823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2D3DE96-9018-4B07-A65E-C849FB2D13C4}"/>
              </a:ext>
            </a:extLst>
          </p:cNvPr>
          <p:cNvSpPr/>
          <p:nvPr/>
        </p:nvSpPr>
        <p:spPr>
          <a:xfrm>
            <a:off x="2736618" y="1496842"/>
            <a:ext cx="525428" cy="4536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8C8BB592-9DF6-4F04-B007-E1BEDFF1D35A}"/>
              </a:ext>
            </a:extLst>
          </p:cNvPr>
          <p:cNvCxnSpPr>
            <a:cxnSpLocks/>
          </p:cNvCxnSpPr>
          <p:nvPr/>
        </p:nvCxnSpPr>
        <p:spPr>
          <a:xfrm flipH="1">
            <a:off x="3606229" y="3364787"/>
            <a:ext cx="852755" cy="7140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20902DE-B0AF-490F-992F-63E2F4246270}"/>
              </a:ext>
            </a:extLst>
          </p:cNvPr>
          <p:cNvSpPr txBox="1"/>
          <p:nvPr/>
        </p:nvSpPr>
        <p:spPr>
          <a:xfrm>
            <a:off x="4458984" y="3039653"/>
            <a:ext cx="4320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10th, 11th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だけが選ばれている</a:t>
            </a:r>
          </a:p>
        </p:txBody>
      </p:sp>
    </p:spTree>
    <p:extLst>
      <p:ext uri="{BB962C8B-B14F-4D97-AF65-F5344CB8AC3E}">
        <p14:creationId xmlns:p14="http://schemas.microsoft.com/office/powerpoint/2010/main" val="1848448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5" y="-374136"/>
            <a:ext cx="9030385" cy="440578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選択</a:t>
            </a:r>
            <a:endParaRPr lang="en-US" altLang="ja-JP" sz="2400" b="1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B8AC8C3-6B4A-4F62-8F14-D0B8E3B486E1}"/>
              </a:ext>
            </a:extLst>
          </p:cNvPr>
          <p:cNvSpPr txBox="1">
            <a:spLocks/>
          </p:cNvSpPr>
          <p:nvPr/>
        </p:nvSpPr>
        <p:spPr>
          <a:xfrm>
            <a:off x="604251" y="269511"/>
            <a:ext cx="6763766" cy="1776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米国成人調査データ</a:t>
            </a:r>
            <a:endParaRPr kumimoji="1" lang="en-US" altLang="ja-JP" sz="30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母国 </a:t>
            </a: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('</a:t>
            </a:r>
            <a:r>
              <a:rPr kumimoji="1" lang="ja-JP" altLang="en-US" sz="30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インド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', '</a:t>
            </a:r>
            <a:r>
              <a:rPr kumimoji="1" lang="ja-JP" altLang="en-US" sz="30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メキシコ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');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DB62459-B8F1-4252-8459-B18AFEE20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5" y="3455151"/>
            <a:ext cx="8849410" cy="2821447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96CB0AB-1590-4585-9035-9C52516272A3}"/>
              </a:ext>
            </a:extLst>
          </p:cNvPr>
          <p:cNvSpPr/>
          <p:nvPr/>
        </p:nvSpPr>
        <p:spPr>
          <a:xfrm>
            <a:off x="2736618" y="1496842"/>
            <a:ext cx="525428" cy="4536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C3584F3-5409-432E-8AA0-6A1A248A5446}"/>
              </a:ext>
            </a:extLst>
          </p:cNvPr>
          <p:cNvCxnSpPr>
            <a:cxnSpLocks/>
          </p:cNvCxnSpPr>
          <p:nvPr/>
        </p:nvCxnSpPr>
        <p:spPr>
          <a:xfrm>
            <a:off x="7737827" y="3412422"/>
            <a:ext cx="532870" cy="452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F7796A-0477-4F1B-9181-71FD9699A0DA}"/>
              </a:ext>
            </a:extLst>
          </p:cNvPr>
          <p:cNvSpPr txBox="1"/>
          <p:nvPr/>
        </p:nvSpPr>
        <p:spPr>
          <a:xfrm>
            <a:off x="3658203" y="3015030"/>
            <a:ext cx="5485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インド，メキシコだけが選ばれている</a:t>
            </a:r>
          </a:p>
        </p:txBody>
      </p:sp>
    </p:spTree>
    <p:extLst>
      <p:ext uri="{BB962C8B-B14F-4D97-AF65-F5344CB8AC3E}">
        <p14:creationId xmlns:p14="http://schemas.microsoft.com/office/powerpoint/2010/main" val="3371440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E37C6B3D-A722-454D-8007-671DD3E959F6}"/>
              </a:ext>
            </a:extLst>
          </p:cNvPr>
          <p:cNvSpPr txBox="1">
            <a:spLocks/>
          </p:cNvSpPr>
          <p:nvPr/>
        </p:nvSpPr>
        <p:spPr>
          <a:xfrm>
            <a:off x="209550" y="2734491"/>
            <a:ext cx="8849410" cy="842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最高年齢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3FCFA3-F53C-DFA8-5BD4-D6366712247F}"/>
              </a:ext>
            </a:extLst>
          </p:cNvPr>
          <p:cNvSpPr txBox="1">
            <a:spLocks/>
          </p:cNvSpPr>
          <p:nvPr/>
        </p:nvSpPr>
        <p:spPr>
          <a:xfrm>
            <a:off x="604251" y="269511"/>
            <a:ext cx="6763766" cy="1776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lang="en-US" altLang="ja-JP" sz="3075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MAX</a:t>
            </a:r>
            <a:r>
              <a:rPr lang="en-US" altLang="ja-JP" sz="3075" dirty="0">
                <a:solidFill>
                  <a:schemeClr val="tx1"/>
                </a:solidFill>
                <a:latin typeface="Calibri" panose="020F0502020204030204"/>
                <a:ea typeface="游ゴシック" panose="020B0400000000000000" pitchFamily="50" charset="-128"/>
              </a:rPr>
              <a:t>(</a:t>
            </a:r>
            <a:r>
              <a:rPr lang="ja-JP" altLang="en-US" sz="3075" dirty="0">
                <a:solidFill>
                  <a:schemeClr val="tx1"/>
                </a:solidFill>
                <a:latin typeface="Calibri" panose="020F0502020204030204"/>
                <a:ea typeface="游ゴシック" panose="020B0400000000000000" pitchFamily="50" charset="-128"/>
              </a:rPr>
              <a:t>年齢</a:t>
            </a:r>
            <a:r>
              <a:rPr lang="en-US" altLang="ja-JP" sz="3075" dirty="0">
                <a:solidFill>
                  <a:schemeClr val="tx1"/>
                </a:solidFill>
                <a:latin typeface="Calibri" panose="020F0502020204030204"/>
                <a:ea typeface="游ゴシック" panose="020B0400000000000000" pitchFamily="50" charset="-128"/>
              </a:rPr>
              <a:t>)</a:t>
            </a:r>
            <a:r>
              <a:rPr kumimoji="1" lang="en-US" altLang="ja-JP" sz="3075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07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米国成人調査データ</a:t>
            </a:r>
            <a:r>
              <a:rPr kumimoji="1" lang="en-US" altLang="ja-JP" sz="30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231DD8B-FA26-BB3C-773C-668667D37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92" y="3237362"/>
            <a:ext cx="4118438" cy="12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142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B8AC8C3-6B4A-4F62-8F14-D0B8E3B486E1}"/>
              </a:ext>
            </a:extLst>
          </p:cNvPr>
          <p:cNvSpPr txBox="1">
            <a:spLocks/>
          </p:cNvSpPr>
          <p:nvPr/>
        </p:nvSpPr>
        <p:spPr>
          <a:xfrm>
            <a:off x="272264" y="300180"/>
            <a:ext cx="8753475" cy="26108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lang="ja-JP" altLang="en-US" sz="32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米国成人調査データ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年齢</a:t>
            </a:r>
            <a:r>
              <a:rPr lang="ja-JP" altLang="en-US" sz="32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lang="en-US" altLang="ja-JP" sz="32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=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(SELECT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MAX (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年齢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FROM 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米国成人調査データ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E37C6B3D-A722-454D-8007-671DD3E959F6}"/>
              </a:ext>
            </a:extLst>
          </p:cNvPr>
          <p:cNvSpPr txBox="1">
            <a:spLocks/>
          </p:cNvSpPr>
          <p:nvPr/>
        </p:nvSpPr>
        <p:spPr>
          <a:xfrm>
            <a:off x="348447" y="3174017"/>
            <a:ext cx="8849410" cy="842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副問い合わせ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最高点</a:t>
            </a:r>
            <a:r>
              <a:rPr lang="ja-JP" altLang="en-US" sz="2400" b="1" dirty="0">
                <a:solidFill>
                  <a:prstClr val="black"/>
                </a:solidFill>
              </a:rPr>
              <a:t>についての情報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2A182B9-670C-7093-6333-4507EBAB1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57" y="3822304"/>
            <a:ext cx="809349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33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DC15A8-BBA7-036A-8D6C-52383C776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1022"/>
            <a:ext cx="8461208" cy="66404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en-US" dirty="0"/>
              <a:t>自習．次の </a:t>
            </a:r>
            <a:r>
              <a:rPr lang="en-US" altLang="ja-JP" dirty="0"/>
              <a:t>SQL </a:t>
            </a:r>
            <a:r>
              <a:rPr lang="ja-JP" altLang="en-US" dirty="0"/>
              <a:t>を実行し、</a:t>
            </a:r>
            <a:r>
              <a:rPr lang="en-US" altLang="ja-JP" dirty="0"/>
              <a:t>SQL</a:t>
            </a:r>
            <a:r>
              <a:rPr lang="ja-JP" altLang="en-US" dirty="0"/>
              <a:t>への理解を深め、復習も行う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特定の職業に従事しているすべての人のリストを取得する：</a:t>
            </a:r>
          </a:p>
          <a:p>
            <a:pPr marL="0" indent="0">
              <a:buNone/>
            </a:pPr>
            <a:r>
              <a:rPr lang="en-US" altLang="ja-JP" dirty="0"/>
              <a:t>SELECT * FROM </a:t>
            </a:r>
            <a:r>
              <a:rPr lang="ja-JP" altLang="en-US" dirty="0"/>
              <a:t>米国成人調査データ </a:t>
            </a:r>
            <a:r>
              <a:rPr lang="en-US" altLang="ja-JP" dirty="0"/>
              <a:t>WHERE </a:t>
            </a:r>
            <a:r>
              <a:rPr lang="ja-JP" altLang="en-US" dirty="0"/>
              <a:t>職業 </a:t>
            </a:r>
            <a:r>
              <a:rPr lang="en-US" altLang="ja-JP" dirty="0"/>
              <a:t>= '</a:t>
            </a:r>
            <a:r>
              <a:rPr lang="ja-JP" altLang="en-US" dirty="0"/>
              <a:t>専門職</a:t>
            </a:r>
            <a:r>
              <a:rPr lang="en-US" altLang="ja-JP" dirty="0"/>
              <a:t>';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特定の年齢範囲内の人々の数をカウントする：</a:t>
            </a:r>
          </a:p>
          <a:p>
            <a:pPr marL="0" indent="0">
              <a:buNone/>
            </a:pPr>
            <a:r>
              <a:rPr lang="en-US" altLang="ja-JP" dirty="0"/>
              <a:t>SELECT COUNT(*) FROM </a:t>
            </a:r>
            <a:r>
              <a:rPr lang="ja-JP" altLang="en-US" dirty="0"/>
              <a:t>米国成人調査データ </a:t>
            </a:r>
            <a:r>
              <a:rPr lang="en-US" altLang="ja-JP" dirty="0"/>
              <a:t>WHERE </a:t>
            </a:r>
            <a:r>
              <a:rPr lang="ja-JP" altLang="en-US" dirty="0"/>
              <a:t>年齢 </a:t>
            </a:r>
            <a:r>
              <a:rPr lang="en-US" altLang="ja-JP" dirty="0"/>
              <a:t>BETWEEN 20 AND 30;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母国ごとの平均週当たり労働時間を計算する</a:t>
            </a:r>
            <a:r>
              <a:rPr lang="en-US" altLang="ja-JP" dirty="0"/>
              <a:t>:</a:t>
            </a:r>
          </a:p>
          <a:p>
            <a:pPr marL="0" indent="0">
              <a:buNone/>
            </a:pPr>
            <a:r>
              <a:rPr lang="en-US" altLang="ja-JP" dirty="0"/>
              <a:t>SELECT </a:t>
            </a:r>
            <a:r>
              <a:rPr lang="ja-JP" altLang="en-US" dirty="0"/>
              <a:t>母国</a:t>
            </a:r>
            <a:r>
              <a:rPr lang="en-US" altLang="ja-JP" dirty="0"/>
              <a:t>, AVG(</a:t>
            </a:r>
            <a:r>
              <a:rPr lang="ja-JP" altLang="en-US" dirty="0"/>
              <a:t>週当たり労働時間</a:t>
            </a:r>
            <a:r>
              <a:rPr lang="en-US" altLang="ja-JP" dirty="0"/>
              <a:t>) FROM </a:t>
            </a:r>
            <a:r>
              <a:rPr lang="ja-JP" altLang="en-US" dirty="0"/>
              <a:t>米国成人調査データ </a:t>
            </a:r>
            <a:r>
              <a:rPr lang="en-US" altLang="ja-JP" dirty="0"/>
              <a:t>GROUP BY </a:t>
            </a:r>
            <a:r>
              <a:rPr lang="ja-JP" altLang="en-US" dirty="0"/>
              <a:t>母国</a:t>
            </a:r>
            <a:r>
              <a:rPr lang="en-US" altLang="ja-JP" dirty="0"/>
              <a:t>;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特定の職業の最大教育年数を持つ人々を選択</a:t>
            </a:r>
          </a:p>
          <a:p>
            <a:pPr marL="0" indent="0">
              <a:buNone/>
            </a:pPr>
            <a:r>
              <a:rPr lang="en-US" altLang="ja-JP" dirty="0"/>
              <a:t>SELECT * FROM </a:t>
            </a:r>
            <a:r>
              <a:rPr lang="ja-JP" altLang="en-US" dirty="0"/>
              <a:t>米国成人調査データ </a:t>
            </a:r>
            <a:r>
              <a:rPr lang="en-US" altLang="ja-JP" dirty="0"/>
              <a:t>WHERE </a:t>
            </a:r>
            <a:r>
              <a:rPr lang="ja-JP" altLang="en-US" dirty="0"/>
              <a:t>教育年数 </a:t>
            </a:r>
            <a:r>
              <a:rPr lang="en-US" altLang="ja-JP" dirty="0"/>
              <a:t>= (SELECT MAX(</a:t>
            </a:r>
            <a:r>
              <a:rPr lang="ja-JP" altLang="en-US" dirty="0"/>
              <a:t>教育年数</a:t>
            </a:r>
            <a:r>
              <a:rPr lang="en-US" altLang="ja-JP" dirty="0"/>
              <a:t>) FROM </a:t>
            </a:r>
            <a:r>
              <a:rPr lang="ja-JP" altLang="en-US" dirty="0"/>
              <a:t>米国成人調査データ</a:t>
            </a:r>
            <a:r>
              <a:rPr lang="en-US" altLang="ja-JP" dirty="0"/>
              <a:t>);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6FD475-D01E-8D2F-E729-19A154F7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84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で結ばれる。複雑な構造を持ったデータを効率的に管理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することを可能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CCACD61A-313D-72D1-5549-15DF412FF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600" y="5237151"/>
            <a:ext cx="5554708" cy="139749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A5824E9-E433-8C3B-DD0D-ED2E3BE6D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206" y="2392191"/>
            <a:ext cx="3371394" cy="2058915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>
            <a:endCxn id="5" idx="0"/>
          </p:cNvCxnSpPr>
          <p:nvPr/>
        </p:nvCxnSpPr>
        <p:spPr>
          <a:xfrm>
            <a:off x="3048000" y="4287078"/>
            <a:ext cx="1702904" cy="9011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4350794" y="458883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</p:spTree>
    <p:extLst>
      <p:ext uri="{BB962C8B-B14F-4D97-AF65-F5344CB8AC3E}">
        <p14:creationId xmlns:p14="http://schemas.microsoft.com/office/powerpoint/2010/main" val="382604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14300" y="654050"/>
          <a:ext cx="9074150" cy="5303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67250">
                  <a:extLst>
                    <a:ext uri="{9D8B030D-6E8A-4147-A177-3AD203B41FA5}">
                      <a16:colId xmlns:a16="http://schemas.microsoft.com/office/drawing/2014/main" val="453250488"/>
                    </a:ext>
                  </a:extLst>
                </a:gridCol>
                <a:gridCol w="4406900">
                  <a:extLst>
                    <a:ext uri="{9D8B030D-6E8A-4147-A177-3AD203B41FA5}">
                      <a16:colId xmlns:a16="http://schemas.microsoft.com/office/drawing/2014/main" val="1911840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*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000" b="1" dirty="0">
                          <a:latin typeface="+mn-lt"/>
                        </a:rPr>
                        <a:t>テーブルのすべて</a:t>
                      </a:r>
                      <a:endParaRPr kumimoji="1" lang="ja-JP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32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居室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「居室」の列</a:t>
                      </a:r>
                      <a:r>
                        <a:rPr kumimoji="1" lang="ja-JP" altLang="en-US" sz="2000" b="0" dirty="0"/>
                        <a:t>をすべて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238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 DISTINCT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居室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重複行</a:t>
                      </a:r>
                      <a:r>
                        <a:rPr kumimoji="1" lang="ja-JP" altLang="en-US" sz="2000" b="0" dirty="0"/>
                        <a:t>（同じ値の行）を</a:t>
                      </a:r>
                      <a:r>
                        <a:rPr kumimoji="1" lang="ja-JP" altLang="en-US" sz="2000" b="1" dirty="0"/>
                        <a:t>除去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20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名前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,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得点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WHERE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得点 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&gt; 80;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/>
                        <a:t>「名前」と「得点」の列で、</a:t>
                      </a:r>
                      <a:r>
                        <a:rPr lang="ja-JP" altLang="en-US" sz="2000" dirty="0"/>
                        <a:t>「</a:t>
                      </a:r>
                      <a:r>
                        <a:rPr lang="ja-JP" altLang="en-US" sz="2000" b="1" dirty="0"/>
                        <a:t>得点が</a:t>
                      </a:r>
                      <a:r>
                        <a:rPr lang="en-US" altLang="ja-JP" sz="2000" b="1" dirty="0"/>
                        <a:t>80</a:t>
                      </a:r>
                      <a:r>
                        <a:rPr lang="ja-JP" altLang="en-US" sz="2000" b="1" dirty="0"/>
                        <a:t>より大きい</a:t>
                      </a:r>
                      <a:r>
                        <a:rPr lang="ja-JP" altLang="en-US" sz="2000" dirty="0"/>
                        <a:t>」行を選択</a:t>
                      </a:r>
                      <a:endParaRPr kumimoji="0" lang="en-US" altLang="ja-JP" sz="20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673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名前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,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得点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 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WHERE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得点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BETWEEN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80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AND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85;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/>
                        <a:t>「名前」と「得点」の列で、</a:t>
                      </a:r>
                      <a:r>
                        <a:rPr lang="ja-JP" altLang="en-US" sz="2000" dirty="0"/>
                        <a:t>「</a:t>
                      </a:r>
                      <a:r>
                        <a:rPr lang="ja-JP" altLang="en-US" sz="2000" b="1" dirty="0"/>
                        <a:t>得点が</a:t>
                      </a:r>
                      <a:r>
                        <a:rPr lang="en-US" altLang="ja-JP" sz="2000" b="1" dirty="0"/>
                        <a:t>80</a:t>
                      </a:r>
                      <a:r>
                        <a:rPr lang="ja-JP" altLang="en-US" sz="2000" b="1" dirty="0"/>
                        <a:t>以上かつ</a:t>
                      </a:r>
                      <a:r>
                        <a:rPr lang="en-US" altLang="ja-JP" sz="2000" b="1" dirty="0"/>
                        <a:t>85</a:t>
                      </a:r>
                      <a:r>
                        <a:rPr lang="ja-JP" altLang="en-US" sz="2000" b="1" dirty="0"/>
                        <a:t>以下</a:t>
                      </a:r>
                      <a:r>
                        <a:rPr lang="ja-JP" altLang="en-US" sz="2000" dirty="0"/>
                        <a:t>」の範囲にある行を選択</a:t>
                      </a:r>
                      <a:endParaRPr kumimoji="0" lang="en-US" altLang="ja-JP" sz="20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253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AVG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(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得点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)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/>
                        <a:t>すべての</a:t>
                      </a:r>
                      <a:r>
                        <a:rPr kumimoji="1" lang="ja-JP" altLang="en-US" sz="2000" b="1" dirty="0"/>
                        <a:t>「得点」の値</a:t>
                      </a:r>
                      <a:r>
                        <a:rPr kumimoji="1" lang="ja-JP" altLang="en-US" sz="2000" b="0" dirty="0"/>
                        <a:t>の</a:t>
                      </a:r>
                      <a:r>
                        <a:rPr kumimoji="1" lang="ja-JP" altLang="en-US" sz="2000" b="1" dirty="0"/>
                        <a:t>平均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5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*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 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WHERE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居室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LIKE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'%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階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';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/>
                        <a:t>「</a:t>
                      </a:r>
                      <a:r>
                        <a:rPr lang="ja-JP" altLang="en-US" sz="2000" b="1" dirty="0"/>
                        <a:t>居室が</a:t>
                      </a:r>
                      <a:r>
                        <a:rPr lang="en-US" altLang="ja-JP" sz="2000" b="1" dirty="0"/>
                        <a:t>'</a:t>
                      </a:r>
                      <a:r>
                        <a:rPr lang="ja-JP" altLang="en-US" sz="2000" b="1" dirty="0"/>
                        <a:t>階</a:t>
                      </a:r>
                      <a:r>
                        <a:rPr lang="en-US" altLang="ja-JP" sz="2000" b="1" dirty="0"/>
                        <a:t>'</a:t>
                      </a:r>
                      <a:r>
                        <a:rPr lang="ja-JP" altLang="en-US" sz="2000" b="1" dirty="0"/>
                        <a:t>で終わる</a:t>
                      </a:r>
                      <a:r>
                        <a:rPr lang="ja-JP" altLang="en-US" sz="2000" dirty="0"/>
                        <a:t>」行を選択</a:t>
                      </a:r>
                      <a:endParaRPr lang="en-US" altLang="ja-JP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952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SELECT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*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FROM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記録 </a:t>
                      </a:r>
                      <a:endParaRPr kumimoji="0" lang="en-US" altLang="ja-JP" sz="2400" dirty="0">
                        <a:solidFill>
                          <a:prstClr val="black"/>
                        </a:solidFill>
                        <a:latin typeface="+mn-lt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WHERE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居室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ja-JP" sz="2400" b="1" dirty="0">
                          <a:solidFill>
                            <a:srgbClr val="C00000"/>
                          </a:solidFill>
                          <a:latin typeface="+mn-lt"/>
                          <a:ea typeface="+mn-ea"/>
                        </a:rPr>
                        <a:t>IN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 ('1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階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', '2</a:t>
                      </a:r>
                      <a:r>
                        <a:rPr kumimoji="0" lang="ja-JP" altLang="en-US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階</a:t>
                      </a:r>
                      <a:r>
                        <a:rPr kumimoji="0" lang="en-US" altLang="ja-JP" sz="24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</a:rPr>
                        <a:t>')</a:t>
                      </a:r>
                      <a:endParaRPr lang="en-US" altLang="ja-JP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/>
                        <a:t>「</a:t>
                      </a:r>
                      <a:r>
                        <a:rPr lang="ja-JP" altLang="en-US" sz="2000" b="1" dirty="0"/>
                        <a:t>居室が</a:t>
                      </a:r>
                      <a:r>
                        <a:rPr lang="en-US" altLang="ja-JP" sz="2000" b="1" dirty="0"/>
                        <a:t>'1</a:t>
                      </a:r>
                      <a:r>
                        <a:rPr lang="ja-JP" altLang="en-US" sz="2000" b="1" dirty="0"/>
                        <a:t>階</a:t>
                      </a:r>
                      <a:r>
                        <a:rPr lang="en-US" altLang="ja-JP" sz="2000" b="1" dirty="0"/>
                        <a:t>'</a:t>
                      </a:r>
                      <a:r>
                        <a:rPr lang="ja-JP" altLang="en-US" sz="2000" b="1" dirty="0"/>
                        <a:t>または</a:t>
                      </a:r>
                      <a:r>
                        <a:rPr lang="en-US" altLang="ja-JP" sz="2000" b="1" dirty="0"/>
                        <a:t>'2</a:t>
                      </a:r>
                      <a:r>
                        <a:rPr lang="ja-JP" altLang="en-US" sz="2000" b="1" dirty="0"/>
                        <a:t>階</a:t>
                      </a:r>
                      <a:r>
                        <a:rPr lang="en-US" altLang="ja-JP" sz="2000" b="1" dirty="0"/>
                        <a:t>'</a:t>
                      </a:r>
                      <a:r>
                        <a:rPr lang="ja-JP" altLang="en-US" sz="2000" dirty="0"/>
                        <a:t>」のいずれかに一致する行を選択</a:t>
                      </a:r>
                      <a:endParaRPr lang="en-US" altLang="ja-JP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081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527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98FF49-8B37-4885-AD87-CE56170E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範囲指定　</a:t>
            </a:r>
            <a:r>
              <a:rPr kumimoji="1" lang="en-US" altLang="ja-JP" dirty="0"/>
              <a:t>AND</a:t>
            </a:r>
            <a:r>
              <a:rPr lang="ja-JP" altLang="en-US" dirty="0"/>
              <a:t> や </a:t>
            </a:r>
            <a:r>
              <a:rPr lang="en-US" altLang="ja-JP" dirty="0"/>
              <a:t>BETWEEN </a:t>
            </a:r>
            <a:r>
              <a:rPr lang="ja-JP" altLang="en-US" dirty="0"/>
              <a:t>の利用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6C7423-5DF4-4715-ACE9-42C03067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15" y="906946"/>
            <a:ext cx="8669755" cy="5333166"/>
          </a:xfrm>
        </p:spPr>
        <p:txBody>
          <a:bodyPr/>
          <a:lstStyle/>
          <a:p>
            <a:r>
              <a:rPr kumimoji="1" lang="en-US" altLang="ja-JP" b="1" dirty="0"/>
              <a:t>AND  </a:t>
            </a:r>
            <a:r>
              <a:rPr kumimoji="1" lang="ja-JP" altLang="en-US" b="1" dirty="0"/>
              <a:t>・・・ 複数の条件をつなげる</a:t>
            </a:r>
            <a:endParaRPr kumimoji="1" lang="en-US" altLang="ja-JP" b="1" dirty="0"/>
          </a:p>
          <a:p>
            <a:endParaRPr lang="en-US" altLang="ja-JP" b="1" dirty="0"/>
          </a:p>
          <a:p>
            <a:endParaRPr kumimoji="1" lang="en-US" altLang="ja-JP" b="1" dirty="0"/>
          </a:p>
          <a:p>
            <a:endParaRPr kumimoji="1" lang="en-US" altLang="ja-JP" b="1" dirty="0"/>
          </a:p>
          <a:p>
            <a:r>
              <a:rPr lang="en-US" altLang="ja-JP" b="1" dirty="0"/>
              <a:t>BETWEEN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3CC8B2-12DA-4694-A802-DFC7614D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C76EAC-CA5B-4218-AC0A-82DFD9A53F92}"/>
              </a:ext>
            </a:extLst>
          </p:cNvPr>
          <p:cNvSpPr txBox="1">
            <a:spLocks/>
          </p:cNvSpPr>
          <p:nvPr/>
        </p:nvSpPr>
        <p:spPr>
          <a:xfrm>
            <a:off x="500620" y="1393174"/>
            <a:ext cx="7783153" cy="5179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ID, COST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from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ORDERS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where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COST &gt;= 10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and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COST &lt;= 100;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where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COST &gt;= 10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and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COST &lt;= 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」の代わりに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where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COST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between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10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and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」を使うことができる（同じ結果が得られる）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ID, COST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from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ORDERS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where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COST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between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10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and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100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38FA1F-5F6F-7BA6-5710-0F949BACF613}"/>
              </a:ext>
            </a:extLst>
          </p:cNvPr>
          <p:cNvSpPr txBox="1"/>
          <p:nvPr/>
        </p:nvSpPr>
        <p:spPr>
          <a:xfrm>
            <a:off x="5164435" y="1678259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以上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以下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AAE6C0-31E7-4F58-4FBA-4B8D4BF2824D}"/>
              </a:ext>
            </a:extLst>
          </p:cNvPr>
          <p:cNvSpPr txBox="1"/>
          <p:nvPr/>
        </p:nvSpPr>
        <p:spPr>
          <a:xfrm>
            <a:off x="5121689" y="5713927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以上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以下</a:t>
            </a:r>
          </a:p>
        </p:txBody>
      </p:sp>
    </p:spTree>
    <p:extLst>
      <p:ext uri="{BB962C8B-B14F-4D97-AF65-F5344CB8AC3E}">
        <p14:creationId xmlns:p14="http://schemas.microsoft.com/office/powerpoint/2010/main" val="234785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240D69-6C9D-B431-13F5-985F77FA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IN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1455B8-9CA2-9993-A863-4F65B420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 lnSpcReduction="10000"/>
          </a:bodyPr>
          <a:lstStyle/>
          <a:p>
            <a:r>
              <a:rPr lang="ja-JP" altLang="en-US" b="1" dirty="0"/>
              <a:t>複数の値のいずれか</a:t>
            </a:r>
            <a:r>
              <a:rPr lang="ja-JP" altLang="en-US" dirty="0"/>
              <a:t>に</a:t>
            </a:r>
            <a:r>
              <a:rPr lang="ja-JP" altLang="en-US" b="1" dirty="0"/>
              <a:t>一致するか</a:t>
            </a:r>
            <a:r>
              <a:rPr lang="ja-JP" altLang="en-US" dirty="0"/>
              <a:t>どうかテスト</a:t>
            </a:r>
            <a:endParaRPr lang="en-US" altLang="ja-JP" dirty="0"/>
          </a:p>
          <a:p>
            <a:r>
              <a:rPr kumimoji="1" lang="en-US" altLang="ja-JP" dirty="0"/>
              <a:t>OR </a:t>
            </a:r>
            <a:r>
              <a:rPr kumimoji="1" lang="ja-JP" altLang="en-US" dirty="0"/>
              <a:t>で複数の条件を並べるよりも簡潔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sz="2400" dirty="0"/>
              <a:t>【IN </a:t>
            </a:r>
            <a:r>
              <a:rPr kumimoji="1" lang="ja-JP" altLang="en-US" sz="2400" dirty="0"/>
              <a:t>を使用</a:t>
            </a:r>
            <a:r>
              <a:rPr kumimoji="1" lang="en-US" altLang="ja-JP" sz="2400" dirty="0"/>
              <a:t>】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SELECT</a:t>
            </a:r>
            <a:r>
              <a:rPr kumimoji="1" lang="en-US" altLang="ja-JP" sz="2400" dirty="0"/>
              <a:t> </a:t>
            </a:r>
            <a:r>
              <a:rPr kumimoji="1" lang="en-US" altLang="ja-JP" sz="2400" dirty="0">
                <a:solidFill>
                  <a:srgbClr val="C00000"/>
                </a:solidFill>
              </a:rPr>
              <a:t>*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FROM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成績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WHERE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科目 </a:t>
            </a:r>
            <a:r>
              <a:rPr kumimoji="1" lang="en-US" altLang="ja-JP" sz="2400" dirty="0">
                <a:solidFill>
                  <a:srgbClr val="C00000"/>
                </a:solidFill>
              </a:rPr>
              <a:t>IN</a:t>
            </a:r>
            <a:r>
              <a:rPr kumimoji="1" lang="en-US" altLang="ja-JP" sz="2400" dirty="0"/>
              <a:t> ('</a:t>
            </a:r>
            <a:r>
              <a:rPr kumimoji="1" lang="ja-JP" altLang="en-US" sz="2400" dirty="0"/>
              <a:t>国語</a:t>
            </a:r>
            <a:r>
              <a:rPr kumimoji="1" lang="en-US" altLang="ja-JP" sz="2400" dirty="0"/>
              <a:t>', '</a:t>
            </a:r>
            <a:r>
              <a:rPr kumimoji="1" lang="ja-JP" altLang="en-US" sz="2400" dirty="0"/>
              <a:t>算数</a:t>
            </a:r>
            <a:r>
              <a:rPr kumimoji="1" lang="en-US" altLang="ja-JP" sz="2400" dirty="0"/>
              <a:t>’);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【OR </a:t>
            </a:r>
            <a:r>
              <a:rPr kumimoji="1" lang="ja-JP" altLang="en-US" sz="2400" dirty="0"/>
              <a:t>で複数の条件を並べる</a:t>
            </a:r>
            <a:r>
              <a:rPr kumimoji="1" lang="en-US" altLang="ja-JP" sz="2400" dirty="0"/>
              <a:t>】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SELECT</a:t>
            </a:r>
            <a:r>
              <a:rPr kumimoji="1" lang="en-US" altLang="ja-JP" sz="2400" dirty="0"/>
              <a:t> </a:t>
            </a:r>
            <a:r>
              <a:rPr kumimoji="1" lang="en-US" altLang="ja-JP" sz="2400" dirty="0">
                <a:solidFill>
                  <a:srgbClr val="C00000"/>
                </a:solidFill>
              </a:rPr>
              <a:t>*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FROM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成績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WHERE </a:t>
            </a:r>
            <a:r>
              <a:rPr kumimoji="1" lang="ja-JP" altLang="en-US" sz="2400" dirty="0"/>
              <a:t>科目 </a:t>
            </a:r>
            <a:r>
              <a:rPr kumimoji="1" lang="en-US" altLang="ja-JP" sz="2400" dirty="0"/>
              <a:t>= '</a:t>
            </a:r>
            <a:r>
              <a:rPr kumimoji="1" lang="ja-JP" altLang="en-US" sz="2400" dirty="0"/>
              <a:t>国語</a:t>
            </a:r>
            <a:r>
              <a:rPr kumimoji="1" lang="en-US" altLang="ja-JP" sz="2400" dirty="0"/>
              <a:t>' </a:t>
            </a:r>
            <a:r>
              <a:rPr kumimoji="1" lang="en-US" altLang="ja-JP" sz="2400" dirty="0">
                <a:solidFill>
                  <a:srgbClr val="C00000"/>
                </a:solidFill>
              </a:rPr>
              <a:t>OR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科目 </a:t>
            </a:r>
            <a:r>
              <a:rPr kumimoji="1" lang="en-US" altLang="ja-JP" sz="2400" dirty="0"/>
              <a:t>= '</a:t>
            </a:r>
            <a:r>
              <a:rPr kumimoji="1" lang="ja-JP" altLang="en-US" sz="2400" dirty="0"/>
              <a:t>算数</a:t>
            </a:r>
            <a:r>
              <a:rPr kumimoji="1" lang="en-US" altLang="ja-JP" sz="2400" dirty="0"/>
              <a:t>';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8037CB-F0AA-E528-30A7-70D56571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97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240D69-6C9D-B431-13F5-985F77FA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IN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1455B8-9CA2-9993-A863-4F65B4201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b="1" dirty="0"/>
              <a:t>複数の値のいずれか</a:t>
            </a:r>
            <a:r>
              <a:rPr lang="ja-JP" altLang="en-US" dirty="0"/>
              <a:t>に</a:t>
            </a:r>
            <a:r>
              <a:rPr lang="ja-JP" altLang="en-US" b="1" dirty="0"/>
              <a:t>一致するか</a:t>
            </a:r>
            <a:r>
              <a:rPr lang="ja-JP" altLang="en-US" dirty="0"/>
              <a:t>どうかテスト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SELECT</a:t>
            </a:r>
            <a:r>
              <a:rPr kumimoji="1" lang="en-US" altLang="ja-JP" sz="2400" dirty="0"/>
              <a:t> </a:t>
            </a:r>
            <a:r>
              <a:rPr kumimoji="1" lang="en-US" altLang="ja-JP" sz="2400" dirty="0">
                <a:solidFill>
                  <a:srgbClr val="C00000"/>
                </a:solidFill>
              </a:rPr>
              <a:t>*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FROM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成績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C00000"/>
                </a:solidFill>
              </a:rPr>
              <a:t>WHERE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科目 </a:t>
            </a:r>
            <a:r>
              <a:rPr kumimoji="1" lang="en-US" altLang="ja-JP" sz="2400" dirty="0">
                <a:solidFill>
                  <a:srgbClr val="C00000"/>
                </a:solidFill>
              </a:rPr>
              <a:t>IN</a:t>
            </a:r>
            <a:r>
              <a:rPr kumimoji="1" lang="en-US" altLang="ja-JP" sz="2400" dirty="0"/>
              <a:t> ('</a:t>
            </a:r>
            <a:r>
              <a:rPr kumimoji="1" lang="ja-JP" altLang="en-US" sz="2400" dirty="0"/>
              <a:t>国語</a:t>
            </a:r>
            <a:r>
              <a:rPr kumimoji="1" lang="en-US" altLang="ja-JP" sz="2400" dirty="0"/>
              <a:t>', '</a:t>
            </a:r>
            <a:r>
              <a:rPr kumimoji="1" lang="ja-JP" altLang="en-US" sz="2400" dirty="0"/>
              <a:t>算数</a:t>
            </a:r>
            <a:r>
              <a:rPr kumimoji="1" lang="en-US" altLang="ja-JP" sz="2400" dirty="0"/>
              <a:t>’);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8037CB-F0AA-E528-30A7-70D56571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4C7D00C-7E02-9DA0-3C6B-7028274E9444}"/>
              </a:ext>
            </a:extLst>
          </p:cNvPr>
          <p:cNvCxnSpPr/>
          <p:nvPr/>
        </p:nvCxnSpPr>
        <p:spPr>
          <a:xfrm flipV="1">
            <a:off x="2457560" y="3303525"/>
            <a:ext cx="271463" cy="65722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4A0D906-24BE-6572-A44B-409C586B0540}"/>
              </a:ext>
            </a:extLst>
          </p:cNvPr>
          <p:cNvCxnSpPr>
            <a:cxnSpLocks/>
          </p:cNvCxnSpPr>
          <p:nvPr/>
        </p:nvCxnSpPr>
        <p:spPr>
          <a:xfrm flipH="1" flipV="1">
            <a:off x="4487285" y="3326403"/>
            <a:ext cx="377453" cy="69468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8FE1B90-B229-0A49-591B-C11133606760}"/>
              </a:ext>
            </a:extLst>
          </p:cNvPr>
          <p:cNvCxnSpPr/>
          <p:nvPr/>
        </p:nvCxnSpPr>
        <p:spPr>
          <a:xfrm flipH="1" flipV="1">
            <a:off x="3607818" y="3374780"/>
            <a:ext cx="50006" cy="82561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115BC4-4780-1CB4-924B-289D39DE464B}"/>
              </a:ext>
            </a:extLst>
          </p:cNvPr>
          <p:cNvSpPr txBox="1"/>
          <p:nvPr/>
        </p:nvSpPr>
        <p:spPr>
          <a:xfrm>
            <a:off x="792025" y="4117454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半角丸かっこ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で囲む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DBB1A79-1588-9093-7B40-09FBF150E6ED}"/>
              </a:ext>
            </a:extLst>
          </p:cNvPr>
          <p:cNvSpPr txBox="1"/>
          <p:nvPr/>
        </p:nvSpPr>
        <p:spPr>
          <a:xfrm>
            <a:off x="4586625" y="4066592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半角丸かっこ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で囲む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BB00B69-9E22-3BAD-694C-566DD76007E0}"/>
              </a:ext>
            </a:extLst>
          </p:cNvPr>
          <p:cNvSpPr txBox="1"/>
          <p:nvPr/>
        </p:nvSpPr>
        <p:spPr>
          <a:xfrm>
            <a:off x="3159615" y="4301679"/>
            <a:ext cx="9925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半角の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カンマ</a:t>
            </a:r>
          </a:p>
        </p:txBody>
      </p:sp>
    </p:spTree>
    <p:extLst>
      <p:ext uri="{BB962C8B-B14F-4D97-AF65-F5344CB8AC3E}">
        <p14:creationId xmlns:p14="http://schemas.microsoft.com/office/powerpoint/2010/main" val="345200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DB02F9-8ACF-C92F-1CDD-A62A1E63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副問い合わせ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9ACFBC-E933-4138-344A-89E823916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副問い合わせ</a:t>
            </a:r>
            <a:r>
              <a:rPr kumimoji="1" lang="ja-JP" altLang="en-US" dirty="0"/>
              <a:t>は、別の</a:t>
            </a:r>
            <a:r>
              <a:rPr kumimoji="1" lang="en-US" altLang="ja-JP" dirty="0"/>
              <a:t>SQL</a:t>
            </a:r>
            <a:r>
              <a:rPr kumimoji="1" lang="ja-JP" altLang="en-US"/>
              <a:t>問い合わせ（クエリ）</a:t>
            </a:r>
            <a:r>
              <a:rPr kumimoji="1" lang="ja-JP" altLang="en-US" dirty="0"/>
              <a:t>内に</a:t>
            </a:r>
            <a:r>
              <a:rPr kumimoji="1" lang="ja-JP" altLang="en-US" b="1" dirty="0"/>
              <a:t>埋め込まれた</a:t>
            </a:r>
            <a:r>
              <a:rPr kumimoji="1" lang="en-US" altLang="ja-JP" dirty="0"/>
              <a:t>SQL</a:t>
            </a:r>
            <a:r>
              <a:rPr kumimoji="1" lang="ja-JP" altLang="en-US"/>
              <a:t>問い合わせ（クエリ）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A97948-C1CD-85CB-EB32-C65A8F57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9DA88A6-1087-B4FC-72E2-630435B3BC8C}"/>
              </a:ext>
            </a:extLst>
          </p:cNvPr>
          <p:cNvSpPr/>
          <p:nvPr/>
        </p:nvSpPr>
        <p:spPr>
          <a:xfrm>
            <a:off x="541665" y="2828835"/>
            <a:ext cx="6116784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受講者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(SELECT MAX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得点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成績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A888FA10-D7F6-BBEB-030E-EB4CB34B8C11}"/>
              </a:ext>
            </a:extLst>
          </p:cNvPr>
          <p:cNvSpPr/>
          <p:nvPr/>
        </p:nvSpPr>
        <p:spPr>
          <a:xfrm>
            <a:off x="6799903" y="3243341"/>
            <a:ext cx="237441" cy="4164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8BE5F51-B3B6-2273-56D9-2A1497E3E367}"/>
              </a:ext>
            </a:extLst>
          </p:cNvPr>
          <p:cNvSpPr txBox="1"/>
          <p:nvPr/>
        </p:nvSpPr>
        <p:spPr>
          <a:xfrm>
            <a:off x="7178798" y="324334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副問い合わせ</a:t>
            </a:r>
          </a:p>
        </p:txBody>
      </p:sp>
    </p:spTree>
    <p:extLst>
      <p:ext uri="{BB962C8B-B14F-4D97-AF65-F5344CB8AC3E}">
        <p14:creationId xmlns:p14="http://schemas.microsoft.com/office/powerpoint/2010/main" val="2333588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2222</Words>
  <Application>Microsoft Office PowerPoint</Application>
  <PresentationFormat>画面に合わせる (4:3)</PresentationFormat>
  <Paragraphs>388</Paragraphs>
  <Slides>39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39</vt:i4>
      </vt:variant>
    </vt:vector>
  </HeadingPairs>
  <TitlesOfParts>
    <vt:vector size="49" baseType="lpstr">
      <vt:lpstr>Söhne</vt:lpstr>
      <vt:lpstr>メイリオ</vt:lpstr>
      <vt:lpstr>游ゴシック</vt:lpstr>
      <vt:lpstr>Abadi</vt:lpstr>
      <vt:lpstr>Arial</vt:lpstr>
      <vt:lpstr>Calibri</vt:lpstr>
      <vt:lpstr>Courier New</vt:lpstr>
      <vt:lpstr>Office テーマ</vt:lpstr>
      <vt:lpstr>1_Office テーマ</vt:lpstr>
      <vt:lpstr>2_Office テーマ</vt:lpstr>
      <vt:lpstr>8. 種々の問い合わせ  IN、副問い合わせ、論理演算、AND、OR </vt:lpstr>
      <vt:lpstr>PowerPoint プレゼンテーション</vt:lpstr>
      <vt:lpstr>8-1. イントロダクション</vt:lpstr>
      <vt:lpstr>リレーショナルデータベースの仕組み</vt:lpstr>
      <vt:lpstr>PowerPoint プレゼンテーション</vt:lpstr>
      <vt:lpstr>範囲指定　AND や BETWEEN の利用</vt:lpstr>
      <vt:lpstr>SQL の IN</vt:lpstr>
      <vt:lpstr>SQL の IN</vt:lpstr>
      <vt:lpstr>副問い合わせ</vt:lpstr>
      <vt:lpstr>複数の SQL の組み合わせ</vt:lpstr>
      <vt:lpstr>単一行問い合わせと複数行問い合わせ</vt:lpstr>
      <vt:lpstr>リレーショナルデータベースシステムにおける AND と OR の使用</vt:lpstr>
      <vt:lpstr>8-2. 演習</vt:lpstr>
      <vt:lpstr>いまから演習で行うこと、注意点</vt:lpstr>
      <vt:lpstr>演習１．Access の SQL ビューを用いたテーブル定義 とデータの追加</vt:lpstr>
      <vt:lpstr>演習　</vt:lpstr>
      <vt:lpstr>PowerPoint プレゼンテーション</vt:lpstr>
      <vt:lpstr>PowerPoint プレゼンテーション</vt:lpstr>
      <vt:lpstr>PowerPoint プレゼンテーション</vt:lpstr>
      <vt:lpstr>間違ってしまったときは、テーブルの削除 を行ってからやり直した方が早い場合がある</vt:lpstr>
      <vt:lpstr>演習２．種々のSQL問い合わせ． Access の SQL ビューを使用． </vt:lpstr>
      <vt:lpstr>Access の SQL ビューを用いた問い合わせ</vt:lpstr>
      <vt:lpstr>SQL 問い合わせ（クエリ）で使用する２つのビュー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8-3. 実データを用いた演習</vt:lpstr>
      <vt:lpstr>演習の目的と形式</vt:lpstr>
      <vt:lpstr>演習の内容</vt:lpstr>
      <vt:lpstr>実演・実習で使うデータベース</vt:lpstr>
      <vt:lpstr>演習用のデータベースファイル</vt:lpstr>
      <vt:lpstr>　　</vt:lpstr>
      <vt:lpstr>　　</vt:lpstr>
      <vt:lpstr>　　</vt:lpstr>
      <vt:lpstr>　　</vt:lpstr>
      <vt:lpstr>　　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金子　邦彦</cp:lastModifiedBy>
  <cp:revision>170</cp:revision>
  <dcterms:created xsi:type="dcterms:W3CDTF">2019-11-02T00:06:04Z</dcterms:created>
  <dcterms:modified xsi:type="dcterms:W3CDTF">2023-11-24T07:53:51Z</dcterms:modified>
</cp:coreProperties>
</file>