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2"/>
  </p:notesMasterIdLst>
  <p:sldIdLst>
    <p:sldId id="1037" r:id="rId2"/>
    <p:sldId id="1038" r:id="rId3"/>
    <p:sldId id="956" r:id="rId4"/>
    <p:sldId id="957" r:id="rId5"/>
    <p:sldId id="1352" r:id="rId6"/>
    <p:sldId id="595" r:id="rId7"/>
    <p:sldId id="597" r:id="rId8"/>
    <p:sldId id="598" r:id="rId9"/>
    <p:sldId id="258" r:id="rId10"/>
    <p:sldId id="600" r:id="rId11"/>
    <p:sldId id="602" r:id="rId12"/>
    <p:sldId id="315" r:id="rId13"/>
    <p:sldId id="323" r:id="rId14"/>
    <p:sldId id="512" r:id="rId15"/>
    <p:sldId id="1364" r:id="rId16"/>
    <p:sldId id="1353" r:id="rId17"/>
    <p:sldId id="1356" r:id="rId18"/>
    <p:sldId id="1354" r:id="rId19"/>
    <p:sldId id="1358" r:id="rId20"/>
    <p:sldId id="1359" r:id="rId21"/>
    <p:sldId id="1357" r:id="rId22"/>
    <p:sldId id="1362" r:id="rId23"/>
    <p:sldId id="1363" r:id="rId24"/>
    <p:sldId id="1360" r:id="rId25"/>
    <p:sldId id="1361" r:id="rId26"/>
    <p:sldId id="318" r:id="rId27"/>
    <p:sldId id="1367" r:id="rId28"/>
    <p:sldId id="1368" r:id="rId29"/>
    <p:sldId id="1370" r:id="rId30"/>
    <p:sldId id="1369" r:id="rId31"/>
    <p:sldId id="1371" r:id="rId32"/>
    <p:sldId id="1372" r:id="rId33"/>
    <p:sldId id="1373" r:id="rId34"/>
    <p:sldId id="1374" r:id="rId35"/>
    <p:sldId id="1375" r:id="rId36"/>
    <p:sldId id="1377" r:id="rId37"/>
    <p:sldId id="1378" r:id="rId38"/>
    <p:sldId id="1379" r:id="rId39"/>
    <p:sldId id="1380" r:id="rId40"/>
    <p:sldId id="1381" r:id="rId41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098" autoAdjust="0"/>
    <p:restoredTop sz="94660"/>
  </p:normalViewPr>
  <p:slideViewPr>
    <p:cSldViewPr snapToGrid="0">
      <p:cViewPr varScale="1">
        <p:scale>
          <a:sx n="59" d="100"/>
          <a:sy n="59" d="100"/>
        </p:scale>
        <p:origin x="36" y="235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895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64EF8-74FE-40A1-902E-125A64E3EB0E}" type="datetimeFigureOut">
              <a:rPr kumimoji="1" lang="ja-JP" altLang="en-US" smtClean="0"/>
              <a:t>2023/5/26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223C1-63D0-4CA4-8D67-2118CF2CB8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2311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39270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72160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47804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FBDB-3FE1-4E23-8A3E-D23037547262}" type="datetime1">
              <a:rPr kumimoji="1" lang="ja-JP" altLang="en-US" smtClean="0"/>
              <a:t>2023/5/26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0792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2023/5/26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5038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2023/5/26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8172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7190-F4F2-435C-9433-79F7AB9E97BF}" type="datetime1">
              <a:rPr kumimoji="1" lang="ja-JP" altLang="en-US" smtClean="0"/>
              <a:t>2023/5/26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8162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BE731-6ED8-4A42-8A57-3C41D7584935}" type="datetime1">
              <a:rPr kumimoji="1" lang="ja-JP" altLang="en-US" smtClean="0"/>
              <a:t>2023/5/26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fld id="{E205D82C-95A1-431E-8E38-AA614A14CDC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D9445425-3AD1-45CB-BDD6-281EC62A9D6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22" y="90311"/>
            <a:ext cx="746942" cy="70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42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7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450157" y="1122363"/>
            <a:ext cx="8243685" cy="2387600"/>
          </a:xfrm>
        </p:spPr>
        <p:txBody>
          <a:bodyPr>
            <a:noAutofit/>
          </a:bodyPr>
          <a:lstStyle/>
          <a:p>
            <a:r>
              <a:rPr lang="en-US" altLang="ja-JP" dirty="0">
                <a:latin typeface="メイリオ" panose="020B0604030504040204" pitchFamily="50" charset="-128"/>
              </a:rPr>
              <a:t>p</a:t>
            </a:r>
            <a:r>
              <a:rPr lang="en-US" altLang="ja-JP" sz="4400" dirty="0">
                <a:latin typeface="メイリオ" panose="020B0604030504040204" pitchFamily="50" charset="-128"/>
              </a:rPr>
              <a:t>d-5. </a:t>
            </a:r>
            <a:r>
              <a:rPr lang="ja-JP" altLang="en-US" sz="4400" dirty="0">
                <a:latin typeface="メイリオ" panose="020B0604030504040204" pitchFamily="50" charset="-128"/>
              </a:rPr>
              <a:t>標本の平均、母平均</a:t>
            </a:r>
            <a:br>
              <a:rPr lang="en-US" altLang="ja-JP" dirty="0"/>
            </a:b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875482" y="4869762"/>
            <a:ext cx="1415772" cy="46166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金子邦彦</a:t>
            </a:r>
          </a:p>
        </p:txBody>
      </p:sp>
      <p:pic>
        <p:nvPicPr>
          <p:cNvPr id="7" name="Picture 2" descr="https://mirrors.creativecommons.org/presskit/buttons/88x31/png/by-nc-sa.e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5105" y="5928126"/>
            <a:ext cx="1433790" cy="50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図 4" descr="メガネをかけた男性&#10;&#10;自動的に生成された説明">
            <a:extLst>
              <a:ext uri="{FF2B5EF4-FFF2-40B4-BE49-F238E27FC236}">
                <a16:creationId xmlns:a16="http://schemas.microsoft.com/office/drawing/2014/main" id="{1C3B59FE-4A47-434A-A600-E43D38ADCC7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428" y="4610382"/>
            <a:ext cx="710957" cy="937036"/>
          </a:xfrm>
          <a:prstGeom prst="rect">
            <a:avLst/>
          </a:prstGeom>
        </p:spPr>
      </p:pic>
      <p:sp>
        <p:nvSpPr>
          <p:cNvPr id="8" name="字幕 7">
            <a:extLst>
              <a:ext uri="{FF2B5EF4-FFF2-40B4-BE49-F238E27FC236}">
                <a16:creationId xmlns:a16="http://schemas.microsoft.com/office/drawing/2014/main" id="{E246CD48-9EDC-44F7-8CDD-2B1DAA1CE2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0157" y="3301658"/>
            <a:ext cx="8266421" cy="1506085"/>
          </a:xfrm>
        </p:spPr>
        <p:txBody>
          <a:bodyPr>
            <a:normAutofit/>
          </a:bodyPr>
          <a:lstStyle/>
          <a:p>
            <a:r>
              <a:rPr lang="ja-JP" altLang="en-US" dirty="0"/>
              <a:t>（</a:t>
            </a:r>
            <a:r>
              <a:rPr lang="en-US" altLang="ja-JP" dirty="0"/>
              <a:t>Python </a:t>
            </a:r>
            <a:r>
              <a:rPr lang="ja-JP" altLang="en-US" dirty="0"/>
              <a:t>による </a:t>
            </a:r>
            <a:r>
              <a:rPr lang="en-US" altLang="ja-JP" dirty="0"/>
              <a:t>ICT </a:t>
            </a:r>
            <a:r>
              <a:rPr lang="ja-JP" altLang="en-US" dirty="0"/>
              <a:t>システム）</a:t>
            </a:r>
          </a:p>
          <a:p>
            <a:r>
              <a:rPr lang="en-US" altLang="ja-JP" dirty="0"/>
              <a:t>URL: https://www.kkaneko.jp/de/pd/index.html</a:t>
            </a:r>
          </a:p>
          <a:p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6709522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06E4E47-0E8C-B4AE-DADF-5CF75D2B5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十分な数の標本が必要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AA1C5AD-30BA-7DA0-E50A-7587CE32DF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4217669"/>
            <a:ext cx="8461208" cy="2503807"/>
          </a:xfrm>
        </p:spPr>
        <p:txBody>
          <a:bodyPr>
            <a:normAutofit fontScale="92500"/>
          </a:bodyPr>
          <a:lstStyle/>
          <a:p>
            <a:r>
              <a:rPr lang="ja-JP" altLang="en-US" dirty="0"/>
              <a:t>標本の大きさが</a:t>
            </a:r>
            <a:r>
              <a:rPr lang="ja-JP" altLang="en-US" b="1" u="sng" dirty="0">
                <a:solidFill>
                  <a:srgbClr val="FF0000"/>
                </a:solidFill>
              </a:rPr>
              <a:t>小さい</a:t>
            </a:r>
            <a:r>
              <a:rPr lang="ja-JP" altLang="en-US" dirty="0"/>
              <a:t>と、</a:t>
            </a:r>
            <a:r>
              <a:rPr lang="ja-JP" altLang="en-US" b="1" i="1" u="sng" dirty="0">
                <a:solidFill>
                  <a:srgbClr val="FF0000"/>
                </a:solidFill>
              </a:rPr>
              <a:t>結果の信頼性が下がる</a:t>
            </a:r>
            <a:endParaRPr lang="en-US" altLang="ja-JP" b="1" i="1" u="sng" dirty="0">
              <a:solidFill>
                <a:srgbClr val="FF0000"/>
              </a:solidFill>
            </a:endParaRPr>
          </a:p>
          <a:p>
            <a:r>
              <a:rPr kumimoji="1" lang="ja-JP" altLang="en-US" b="1" u="sng" dirty="0">
                <a:solidFill>
                  <a:srgbClr val="FF0000"/>
                </a:solidFill>
              </a:rPr>
              <a:t>十分な数の標本を得る</a:t>
            </a:r>
            <a:r>
              <a:rPr kumimoji="1" lang="ja-JP" altLang="en-US" dirty="0"/>
              <a:t>ことが重要</a:t>
            </a:r>
            <a:endParaRPr kumimoji="1" lang="en-US" altLang="ja-JP" dirty="0"/>
          </a:p>
          <a:p>
            <a:r>
              <a:rPr kumimoji="1" lang="ja-JP" altLang="en-US" dirty="0"/>
              <a:t>標本の大きさの決定は簡単に決めることができない</a:t>
            </a:r>
            <a:endParaRPr kumimoji="1" lang="en-US" altLang="ja-JP" dirty="0"/>
          </a:p>
          <a:p>
            <a:r>
              <a:rPr kumimoji="1" lang="ja-JP" altLang="en-US" dirty="0"/>
              <a:t>母集団の特徴、調査や研究の目的に</a:t>
            </a:r>
            <a:r>
              <a:rPr lang="ja-JP" altLang="en-US" b="1" u="sng" dirty="0">
                <a:solidFill>
                  <a:srgbClr val="FF0000"/>
                </a:solidFill>
              </a:rPr>
              <a:t>よって，適切な標本の大きさは変わる</a:t>
            </a:r>
            <a:r>
              <a:rPr kumimoji="1" lang="ja-JP" altLang="en-US" dirty="0"/>
              <a:t>ことに注意しよう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0A4F138-84AF-049E-4CF4-E2E39623D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10</a:t>
            </a:fld>
            <a:endParaRPr kumimoji="1" lang="ja-JP" altLang="en-US"/>
          </a:p>
        </p:txBody>
      </p:sp>
      <p:sp>
        <p:nvSpPr>
          <p:cNvPr id="5" name="雲 4">
            <a:extLst>
              <a:ext uri="{FF2B5EF4-FFF2-40B4-BE49-F238E27FC236}">
                <a16:creationId xmlns:a16="http://schemas.microsoft.com/office/drawing/2014/main" id="{A83E5BF8-F8E0-753B-5506-B3E707139113}"/>
              </a:ext>
            </a:extLst>
          </p:cNvPr>
          <p:cNvSpPr/>
          <p:nvPr/>
        </p:nvSpPr>
        <p:spPr>
          <a:xfrm>
            <a:off x="364427" y="1929073"/>
            <a:ext cx="3074670" cy="1638842"/>
          </a:xfrm>
          <a:prstGeom prst="cloud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6" name="右矢印 13">
            <a:extLst>
              <a:ext uri="{FF2B5EF4-FFF2-40B4-BE49-F238E27FC236}">
                <a16:creationId xmlns:a16="http://schemas.microsoft.com/office/drawing/2014/main" id="{211B73C4-7A33-BAC9-46C3-9648749046B5}"/>
              </a:ext>
            </a:extLst>
          </p:cNvPr>
          <p:cNvSpPr/>
          <p:nvPr/>
        </p:nvSpPr>
        <p:spPr>
          <a:xfrm>
            <a:off x="4057757" y="2579047"/>
            <a:ext cx="541020" cy="4847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C50830A-4E13-2A64-F423-87C1CDFC25C7}"/>
              </a:ext>
            </a:extLst>
          </p:cNvPr>
          <p:cNvSpPr txBox="1"/>
          <p:nvPr/>
        </p:nvSpPr>
        <p:spPr>
          <a:xfrm>
            <a:off x="3940743" y="876110"/>
            <a:ext cx="1223412" cy="50783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700" dirty="0">
                <a:latin typeface="Arial" panose="020B0604020202020204" pitchFamily="34" charset="0"/>
                <a:ea typeface="メイリオ" panose="020B0604030504040204" pitchFamily="50" charset="-128"/>
              </a:rPr>
              <a:t>あるときの標本</a:t>
            </a:r>
            <a:endParaRPr kumimoji="1" lang="en-US" altLang="ja-JP" sz="27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4EB7486F-C9B0-6F53-6391-6896405E6906}"/>
              </a:ext>
            </a:extLst>
          </p:cNvPr>
          <p:cNvSpPr/>
          <p:nvPr/>
        </p:nvSpPr>
        <p:spPr>
          <a:xfrm>
            <a:off x="4980612" y="1590227"/>
            <a:ext cx="959124" cy="209198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E0259B53-BBB9-8BFD-D609-B2C432448D3D}"/>
              </a:ext>
            </a:extLst>
          </p:cNvPr>
          <p:cNvSpPr txBox="1"/>
          <p:nvPr/>
        </p:nvSpPr>
        <p:spPr>
          <a:xfrm>
            <a:off x="5100766" y="1678262"/>
            <a:ext cx="651140" cy="193899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r"/>
            <a:r>
              <a:rPr kumimoji="1" lang="en-US" altLang="ja-JP" sz="2400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128</a:t>
            </a:r>
            <a:br>
              <a:rPr kumimoji="1" lang="en-US" altLang="ja-JP" sz="2400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</a:br>
            <a:r>
              <a:rPr kumimoji="1" lang="en-US" altLang="ja-JP" sz="2400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104</a:t>
            </a:r>
          </a:p>
          <a:p>
            <a:pPr algn="r"/>
            <a:r>
              <a:rPr lang="en-US" altLang="ja-JP" sz="2400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124</a:t>
            </a:r>
          </a:p>
          <a:p>
            <a:pPr algn="r"/>
            <a:r>
              <a:rPr kumimoji="1" lang="en-US" altLang="ja-JP" sz="2400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85</a:t>
            </a:r>
          </a:p>
          <a:p>
            <a:pPr algn="r"/>
            <a:r>
              <a:rPr lang="en-US" altLang="ja-JP" sz="2400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120</a:t>
            </a:r>
            <a:endParaRPr kumimoji="1" lang="ja-JP" altLang="en-US" sz="2400" dirty="0">
              <a:solidFill>
                <a:srgbClr val="0066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116ADDCD-E525-48C9-4225-25375D9DE80C}"/>
              </a:ext>
            </a:extLst>
          </p:cNvPr>
          <p:cNvSpPr txBox="1"/>
          <p:nvPr/>
        </p:nvSpPr>
        <p:spPr>
          <a:xfrm>
            <a:off x="1334542" y="1295116"/>
            <a:ext cx="1223412" cy="50783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7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母集団</a:t>
            </a:r>
            <a:endParaRPr kumimoji="1" lang="en-US" altLang="ja-JP" sz="2700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108365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697EB3B-998D-D083-1072-A3EAA7889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まとめ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8FCE804-6A0A-156D-45A9-82DC1B7C8F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2"/>
            <a:ext cx="8461208" cy="5651067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ja-JP" altLang="en-US" sz="2400" b="1" dirty="0">
                <a:solidFill>
                  <a:srgbClr val="C00000"/>
                </a:solidFill>
              </a:rPr>
              <a:t>母集団</a:t>
            </a:r>
            <a:r>
              <a:rPr lang="ja-JP" altLang="en-US" sz="2400" dirty="0"/>
              <a:t>：調査や研究の対象となる</a:t>
            </a:r>
            <a:r>
              <a:rPr lang="ja-JP" altLang="en-US" sz="2400" b="1" dirty="0">
                <a:solidFill>
                  <a:srgbClr val="FF0000"/>
                </a:solidFill>
              </a:rPr>
              <a:t>全体の集団</a:t>
            </a:r>
            <a:endParaRPr lang="en-US" altLang="ja-JP" sz="2400" b="1" dirty="0">
              <a:solidFill>
                <a:srgbClr val="FF0000"/>
              </a:solidFill>
            </a:endParaRPr>
          </a:p>
          <a:p>
            <a:pPr>
              <a:spcBef>
                <a:spcPts val="1200"/>
              </a:spcBef>
            </a:pPr>
            <a:r>
              <a:rPr lang="ja-JP" altLang="en-US" sz="2400" b="1" dirty="0">
                <a:solidFill>
                  <a:srgbClr val="C00000"/>
                </a:solidFill>
              </a:rPr>
              <a:t>サンプリング</a:t>
            </a:r>
            <a:r>
              <a:rPr lang="ja-JP" altLang="en-US" sz="2400" dirty="0"/>
              <a:t>：</a:t>
            </a:r>
            <a:endParaRPr lang="en-US" altLang="ja-JP" sz="2400" dirty="0"/>
          </a:p>
          <a:p>
            <a:pPr marL="0" indent="0">
              <a:spcBef>
                <a:spcPts val="1200"/>
              </a:spcBef>
              <a:buNone/>
            </a:pPr>
            <a:r>
              <a:rPr lang="ja-JP" altLang="en-US" sz="2400" b="1" u="sng" dirty="0">
                <a:solidFill>
                  <a:srgbClr val="FF0000"/>
                </a:solidFill>
              </a:rPr>
              <a:t>母集団全体を調べることが困難</a:t>
            </a:r>
            <a:r>
              <a:rPr lang="ja-JP" altLang="en-US" sz="2400" dirty="0"/>
              <a:t>な場合、</a:t>
            </a:r>
            <a:r>
              <a:rPr lang="ja-JP" altLang="en-US" sz="2400" b="1" u="sng" dirty="0">
                <a:solidFill>
                  <a:srgbClr val="FF0000"/>
                </a:solidFill>
              </a:rPr>
              <a:t>母集団から一部を選ぶサンプリング</a:t>
            </a:r>
            <a:r>
              <a:rPr lang="ja-JP" altLang="en-US" sz="2400" dirty="0"/>
              <a:t>を行う。</a:t>
            </a:r>
            <a:endParaRPr lang="en-US" altLang="ja-JP" sz="2400" dirty="0"/>
          </a:p>
          <a:p>
            <a:pPr marL="0" indent="0">
              <a:spcBef>
                <a:spcPts val="1200"/>
              </a:spcBef>
              <a:buNone/>
            </a:pPr>
            <a:r>
              <a:rPr lang="ja-JP" altLang="en-US" sz="2400" dirty="0"/>
              <a:t>母集団の特徴や性質を</a:t>
            </a:r>
            <a:r>
              <a:rPr lang="ja-JP" altLang="en-US" sz="2400" b="1" u="sng" dirty="0">
                <a:solidFill>
                  <a:srgbClr val="FF0000"/>
                </a:solidFill>
              </a:rPr>
              <a:t>推測</a:t>
            </a:r>
            <a:r>
              <a:rPr lang="ja-JP" altLang="en-US" sz="2400" dirty="0"/>
              <a:t>することが可能となる。</a:t>
            </a:r>
            <a:endParaRPr lang="en-US" altLang="ja-JP" sz="2400" dirty="0"/>
          </a:p>
          <a:p>
            <a:pPr>
              <a:spcBef>
                <a:spcPts val="1200"/>
              </a:spcBef>
            </a:pPr>
            <a:r>
              <a:rPr lang="ja-JP" altLang="en-US" sz="2400" dirty="0"/>
              <a:t> </a:t>
            </a:r>
            <a:r>
              <a:rPr lang="ja-JP" altLang="en-US" sz="2400" b="1" dirty="0">
                <a:solidFill>
                  <a:srgbClr val="C00000"/>
                </a:solidFill>
              </a:rPr>
              <a:t>標本</a:t>
            </a:r>
            <a:r>
              <a:rPr lang="ja-JP" altLang="en-US" sz="2400" dirty="0"/>
              <a:t>：</a:t>
            </a:r>
            <a:endParaRPr lang="en-US" altLang="ja-JP" sz="2400" dirty="0"/>
          </a:p>
          <a:p>
            <a:pPr marL="0" indent="0">
              <a:spcBef>
                <a:spcPts val="1200"/>
              </a:spcBef>
              <a:buNone/>
            </a:pPr>
            <a:r>
              <a:rPr lang="ja-JP" altLang="en-US" sz="2400" b="1" dirty="0">
                <a:solidFill>
                  <a:srgbClr val="C00000"/>
                </a:solidFill>
              </a:rPr>
              <a:t>標本</a:t>
            </a:r>
            <a:r>
              <a:rPr lang="ja-JP" altLang="en-US" sz="2400"/>
              <a:t>は、母集団からサンプリング</a:t>
            </a:r>
            <a:r>
              <a:rPr lang="ja-JP" altLang="en-US" sz="2400" dirty="0"/>
              <a:t>で選ばれた</a:t>
            </a:r>
            <a:r>
              <a:rPr lang="ja-JP" altLang="en-US" sz="2400" b="1" u="sng" dirty="0">
                <a:solidFill>
                  <a:srgbClr val="FF0000"/>
                </a:solidFill>
              </a:rPr>
              <a:t>母集団の一部</a:t>
            </a:r>
            <a:r>
              <a:rPr lang="ja-JP" altLang="en-US" sz="2400" dirty="0"/>
              <a:t>。</a:t>
            </a:r>
            <a:endParaRPr lang="en-US" altLang="ja-JP" sz="2400" dirty="0"/>
          </a:p>
          <a:p>
            <a:pPr marL="0" indent="0">
              <a:spcBef>
                <a:spcPts val="1200"/>
              </a:spcBef>
              <a:buNone/>
            </a:pPr>
            <a:r>
              <a:rPr lang="ja-JP" altLang="en-US" sz="2400" dirty="0"/>
              <a:t>標本から得られたデータを分析し、</a:t>
            </a:r>
            <a:r>
              <a:rPr lang="ja-JP" altLang="en-US" sz="2400" b="1" u="sng" dirty="0">
                <a:solidFill>
                  <a:srgbClr val="FF0000"/>
                </a:solidFill>
              </a:rPr>
              <a:t>母集団全体の性質や傾向を推測</a:t>
            </a:r>
            <a:r>
              <a:rPr lang="ja-JP" altLang="en-US" sz="2400" dirty="0"/>
              <a:t>可能。</a:t>
            </a:r>
            <a:endParaRPr lang="en-US" altLang="ja-JP" sz="2400" dirty="0"/>
          </a:p>
          <a:p>
            <a:pPr marL="0" indent="0">
              <a:spcBef>
                <a:spcPts val="1200"/>
              </a:spcBef>
              <a:buNone/>
            </a:pPr>
            <a:r>
              <a:rPr lang="en-US" altLang="ja-JP" sz="2400" dirty="0"/>
              <a:t>【</a:t>
            </a:r>
            <a:r>
              <a:rPr lang="ja-JP" altLang="en-US" sz="2400" dirty="0"/>
              <a:t>注意点</a:t>
            </a:r>
            <a:r>
              <a:rPr lang="en-US" altLang="ja-JP" sz="2400" dirty="0"/>
              <a:t>】</a:t>
            </a:r>
            <a:r>
              <a:rPr lang="ja-JP" altLang="en-US" sz="2400" b="1" u="sng" dirty="0">
                <a:solidFill>
                  <a:srgbClr val="FF0000"/>
                </a:solidFill>
              </a:rPr>
              <a:t>十分な標本サイズの確保</a:t>
            </a:r>
            <a:r>
              <a:rPr lang="ja-JP" altLang="en-US" sz="2400" dirty="0"/>
              <a:t>が必要。ランダムに選択するなどの考慮が重要。</a:t>
            </a:r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C4E2B2A-BF6A-1778-7828-F719B5851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69788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3. </a:t>
            </a:r>
            <a:r>
              <a:rPr lang="ja-JP" altLang="en-US" dirty="0"/>
              <a:t>標本の平均値</a:t>
            </a:r>
            <a:br>
              <a:rPr lang="en-US" altLang="ja-JP" dirty="0"/>
            </a:br>
            <a:endParaRPr lang="ja-JP" altLang="en-US" dirty="0"/>
          </a:p>
        </p:txBody>
      </p:sp>
      <p:sp>
        <p:nvSpPr>
          <p:cNvPr id="5" name="字幕 4">
            <a:extLst>
              <a:ext uri="{FF2B5EF4-FFF2-40B4-BE49-F238E27FC236}">
                <a16:creationId xmlns:a16="http://schemas.microsoft.com/office/drawing/2014/main" id="{A277A7B9-3E7B-4B4C-9390-95356C192BA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44898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今から行うことのイメージ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13</a:t>
            </a:fld>
            <a:endParaRPr lang="ja-JP" altLang="en-US"/>
          </a:p>
        </p:txBody>
      </p:sp>
      <p:sp>
        <p:nvSpPr>
          <p:cNvPr id="19" name="雲 18"/>
          <p:cNvSpPr/>
          <p:nvPr/>
        </p:nvSpPr>
        <p:spPr>
          <a:xfrm>
            <a:off x="290762" y="1644475"/>
            <a:ext cx="3074670" cy="1638842"/>
          </a:xfrm>
          <a:prstGeom prst="cloud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4697133" y="1283181"/>
            <a:ext cx="2608406" cy="50783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2700" dirty="0">
                <a:latin typeface="Arial" panose="020B0604020202020204" pitchFamily="34" charset="0"/>
                <a:ea typeface="メイリオ" panose="020B0604030504040204" pitchFamily="50" charset="-128"/>
              </a:rPr>
              <a:t>たくさんの</a:t>
            </a:r>
            <a:r>
              <a:rPr lang="ja-JP" altLang="en-US" sz="27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標本</a:t>
            </a:r>
            <a:endParaRPr kumimoji="1" lang="en-US" altLang="ja-JP" sz="2700" dirty="0">
              <a:solidFill>
                <a:srgbClr val="C0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2" name="右矢印 21"/>
          <p:cNvSpPr/>
          <p:nvPr/>
        </p:nvSpPr>
        <p:spPr>
          <a:xfrm rot="5400000">
            <a:off x="5638193" y="2147931"/>
            <a:ext cx="541020" cy="4847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4888370" y="4770841"/>
            <a:ext cx="3993401" cy="50783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7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母平均</a:t>
            </a:r>
            <a:r>
              <a:rPr kumimoji="1" lang="ja-JP" altLang="en-US" sz="2700" dirty="0">
                <a:latin typeface="Arial" panose="020B0604020202020204" pitchFamily="34" charset="0"/>
                <a:ea typeface="メイリオ" panose="020B0604030504040204" pitchFamily="50" charset="-128"/>
              </a:rPr>
              <a:t>の推定</a:t>
            </a:r>
            <a:endParaRPr kumimoji="1" lang="en-US" altLang="ja-JP" sz="27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1" name="右矢印 21">
            <a:extLst>
              <a:ext uri="{FF2B5EF4-FFF2-40B4-BE49-F238E27FC236}">
                <a16:creationId xmlns:a16="http://schemas.microsoft.com/office/drawing/2014/main" id="{1380E6AF-EA7C-490A-A0B4-24C57DB26B27}"/>
              </a:ext>
            </a:extLst>
          </p:cNvPr>
          <p:cNvSpPr/>
          <p:nvPr/>
        </p:nvSpPr>
        <p:spPr>
          <a:xfrm rot="5400000">
            <a:off x="5638192" y="3930657"/>
            <a:ext cx="541020" cy="4847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64BAD3FE-6016-4D5F-8274-436CFDA980EC}"/>
              </a:ext>
            </a:extLst>
          </p:cNvPr>
          <p:cNvSpPr txBox="1"/>
          <p:nvPr/>
        </p:nvSpPr>
        <p:spPr>
          <a:xfrm>
            <a:off x="5045625" y="3067390"/>
            <a:ext cx="3993401" cy="50783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7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平均</a:t>
            </a:r>
            <a:r>
              <a:rPr kumimoji="1" lang="ja-JP" altLang="en-US" sz="2700" dirty="0">
                <a:latin typeface="Arial" panose="020B0604020202020204" pitchFamily="34" charset="0"/>
                <a:ea typeface="メイリオ" panose="020B0604030504040204" pitchFamily="50" charset="-128"/>
              </a:rPr>
              <a:t>の算出</a:t>
            </a:r>
            <a:endParaRPr kumimoji="1" lang="en-US" altLang="ja-JP" sz="27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8FC1B44-EDEE-A91E-C040-60EF3630AC1B}"/>
              </a:ext>
            </a:extLst>
          </p:cNvPr>
          <p:cNvSpPr txBox="1"/>
          <p:nvPr/>
        </p:nvSpPr>
        <p:spPr>
          <a:xfrm>
            <a:off x="1282456" y="1048639"/>
            <a:ext cx="1223412" cy="59583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7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母集団</a:t>
            </a:r>
            <a:endParaRPr kumimoji="1" lang="en-US" altLang="ja-JP" sz="2700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3D978B4-7C7D-017D-E6EF-6EB1F2ABE826}"/>
              </a:ext>
            </a:extLst>
          </p:cNvPr>
          <p:cNvSpPr txBox="1"/>
          <p:nvPr/>
        </p:nvSpPr>
        <p:spPr>
          <a:xfrm>
            <a:off x="2700432" y="5605972"/>
            <a:ext cx="3993401" cy="50783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7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母平均</a:t>
            </a:r>
            <a:r>
              <a:rPr kumimoji="1" lang="ja-JP" altLang="en-US" sz="2700" dirty="0">
                <a:latin typeface="Arial" panose="020B0604020202020204" pitchFamily="34" charset="0"/>
                <a:ea typeface="メイリオ" panose="020B0604030504040204" pitchFamily="50" charset="-128"/>
              </a:rPr>
              <a:t>の</a:t>
            </a:r>
            <a:r>
              <a:rPr kumimoji="1" lang="ja-JP" altLang="en-US" sz="2700" b="1" u="sng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推定の精度を分析</a:t>
            </a:r>
            <a:r>
              <a:rPr kumimoji="1" lang="ja-JP" altLang="en-US" sz="2700" dirty="0">
                <a:latin typeface="Arial" panose="020B0604020202020204" pitchFamily="34" charset="0"/>
                <a:ea typeface="メイリオ" panose="020B0604030504040204" pitchFamily="50" charset="-128"/>
              </a:rPr>
              <a:t>する</a:t>
            </a:r>
            <a:endParaRPr kumimoji="1" lang="en-US" altLang="ja-JP" sz="27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kumimoji="1" lang="ja-JP" altLang="en-US" sz="2700" dirty="0">
                <a:latin typeface="Arial" panose="020B0604020202020204" pitchFamily="34" charset="0"/>
                <a:ea typeface="メイリオ" panose="020B0604030504040204" pitchFamily="50" charset="-128"/>
              </a:rPr>
              <a:t>ために、</a:t>
            </a:r>
            <a:r>
              <a:rPr kumimoji="1" lang="ja-JP" altLang="en-US" sz="27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母集団</a:t>
            </a:r>
            <a:r>
              <a:rPr kumimoji="1" lang="ja-JP" altLang="en-US" sz="2700" dirty="0">
                <a:latin typeface="Arial" panose="020B0604020202020204" pitchFamily="34" charset="0"/>
                <a:ea typeface="メイリオ" panose="020B0604030504040204" pitchFamily="50" charset="-128"/>
              </a:rPr>
              <a:t>は</a:t>
            </a:r>
            <a:r>
              <a:rPr kumimoji="1" lang="ja-JP" altLang="en-US" sz="27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正規分布</a:t>
            </a:r>
            <a:r>
              <a:rPr kumimoji="1" lang="ja-JP" altLang="en-US" sz="2700" dirty="0">
                <a:latin typeface="Arial" panose="020B0604020202020204" pitchFamily="34" charset="0"/>
                <a:ea typeface="メイリオ" panose="020B0604030504040204" pitchFamily="50" charset="-128"/>
              </a:rPr>
              <a:t>である</a:t>
            </a:r>
            <a:endParaRPr kumimoji="1" lang="en-US" altLang="ja-JP" sz="27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kumimoji="1" lang="ja-JP" altLang="en-US" sz="2700" dirty="0">
                <a:latin typeface="Arial" panose="020B0604020202020204" pitchFamily="34" charset="0"/>
                <a:ea typeface="メイリオ" panose="020B0604030504040204" pitchFamily="50" charset="-128"/>
              </a:rPr>
              <a:t>と仮定</a:t>
            </a:r>
            <a:endParaRPr kumimoji="1" lang="en-US" altLang="ja-JP" sz="27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0B844A1-19C5-2477-D7E2-0DBA8E01111C}"/>
              </a:ext>
            </a:extLst>
          </p:cNvPr>
          <p:cNvSpPr txBox="1"/>
          <p:nvPr/>
        </p:nvSpPr>
        <p:spPr>
          <a:xfrm>
            <a:off x="781287" y="3605836"/>
            <a:ext cx="3993401" cy="50783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7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母集団</a:t>
            </a:r>
            <a:r>
              <a:rPr kumimoji="1" lang="ja-JP" altLang="en-US" sz="2700" dirty="0">
                <a:latin typeface="Arial" panose="020B0604020202020204" pitchFamily="34" charset="0"/>
                <a:ea typeface="メイリオ" panose="020B0604030504040204" pitchFamily="50" charset="-128"/>
              </a:rPr>
              <a:t>の</a:t>
            </a:r>
            <a:r>
              <a:rPr kumimoji="1" lang="ja-JP" altLang="en-US" sz="27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平均</a:t>
            </a:r>
            <a:r>
              <a:rPr kumimoji="1" lang="ja-JP" altLang="en-US" sz="2700" dirty="0">
                <a:latin typeface="Arial" panose="020B0604020202020204" pitchFamily="34" charset="0"/>
                <a:ea typeface="メイリオ" panose="020B0604030504040204" pitchFamily="50" charset="-128"/>
              </a:rPr>
              <a:t>を</a:t>
            </a:r>
            <a:endParaRPr kumimoji="1" lang="en-US" altLang="ja-JP" sz="27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kumimoji="1" lang="ja-JP" altLang="en-US" sz="27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母平均</a:t>
            </a:r>
            <a:r>
              <a:rPr kumimoji="1" lang="ja-JP" altLang="en-US" sz="2700" dirty="0">
                <a:latin typeface="Arial" panose="020B0604020202020204" pitchFamily="34" charset="0"/>
                <a:ea typeface="メイリオ" panose="020B0604030504040204" pitchFamily="50" charset="-128"/>
              </a:rPr>
              <a:t>という</a:t>
            </a:r>
            <a:endParaRPr kumimoji="1" lang="en-US" altLang="ja-JP" sz="27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991148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正規分布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b="1" dirty="0">
                <a:solidFill>
                  <a:srgbClr val="C00000"/>
                </a:solidFill>
              </a:rPr>
              <a:t>正規分布</a:t>
            </a:r>
            <a:r>
              <a:rPr lang="ja-JP" altLang="en-US" dirty="0"/>
              <a:t>は，</a:t>
            </a:r>
            <a:r>
              <a:rPr lang="ja-JP" altLang="en-US" b="1" dirty="0"/>
              <a:t>平均と分散だけで頻度分布を考える。</a:t>
            </a:r>
            <a:endParaRPr lang="en-US" altLang="ja-JP" b="1" dirty="0"/>
          </a:p>
          <a:p>
            <a:pPr marL="0" indent="0">
              <a:buNone/>
            </a:pPr>
            <a:r>
              <a:rPr lang="ja-JP" altLang="en-US" b="1" dirty="0"/>
              <a:t>分散</a:t>
            </a:r>
            <a:r>
              <a:rPr lang="ja-JP" altLang="en-US" dirty="0"/>
              <a:t>は，</a:t>
            </a:r>
            <a:r>
              <a:rPr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データの</a:t>
            </a:r>
            <a:r>
              <a:rPr lang="ja-JP" altLang="en-US" sz="2800" b="1" dirty="0">
                <a:latin typeface="Arial" panose="020B0604020202020204" pitchFamily="34" charset="0"/>
                <a:ea typeface="メイリオ" panose="020B0604030504040204" pitchFamily="50" charset="-128"/>
              </a:rPr>
              <a:t>散らばり度合</a:t>
            </a:r>
            <a:r>
              <a:rPr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を表す</a:t>
            </a: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14</a:t>
            </a:fld>
            <a:endParaRPr lang="ja-JP" altLang="en-US"/>
          </a:p>
        </p:txBody>
      </p:sp>
      <p:sp>
        <p:nvSpPr>
          <p:cNvPr id="6" name="上矢印 5"/>
          <p:cNvSpPr/>
          <p:nvPr/>
        </p:nvSpPr>
        <p:spPr>
          <a:xfrm>
            <a:off x="1886414" y="3012775"/>
            <a:ext cx="424543" cy="80554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7" name="上矢印 6"/>
          <p:cNvSpPr/>
          <p:nvPr/>
        </p:nvSpPr>
        <p:spPr>
          <a:xfrm flipV="1">
            <a:off x="1886414" y="4688988"/>
            <a:ext cx="424543" cy="69379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75587" y="3196256"/>
            <a:ext cx="1107996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頻度大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54272" y="4688987"/>
            <a:ext cx="1107996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頻度小</a:t>
            </a: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1573" y="2817757"/>
            <a:ext cx="5673092" cy="3137467"/>
          </a:xfrm>
          <a:prstGeom prst="rect">
            <a:avLst/>
          </a:prstGeom>
        </p:spPr>
      </p:pic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740FE80A-EA13-9D77-9B9D-EF739F69DA5C}"/>
              </a:ext>
            </a:extLst>
          </p:cNvPr>
          <p:cNvCxnSpPr>
            <a:cxnSpLocks/>
          </p:cNvCxnSpPr>
          <p:nvPr/>
        </p:nvCxnSpPr>
        <p:spPr>
          <a:xfrm>
            <a:off x="5744308" y="2371344"/>
            <a:ext cx="0" cy="321470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99A4EE47-E2B6-11FD-9CEE-0B497163FDEF}"/>
              </a:ext>
            </a:extLst>
          </p:cNvPr>
          <p:cNvSpPr txBox="1"/>
          <p:nvPr/>
        </p:nvSpPr>
        <p:spPr>
          <a:xfrm>
            <a:off x="5355336" y="1939151"/>
            <a:ext cx="12009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平均</a:t>
            </a:r>
          </a:p>
        </p:txBody>
      </p:sp>
      <p:cxnSp>
        <p:nvCxnSpPr>
          <p:cNvPr id="16" name="直線矢印コネクタ 15">
            <a:extLst>
              <a:ext uri="{FF2B5EF4-FFF2-40B4-BE49-F238E27FC236}">
                <a16:creationId xmlns:a16="http://schemas.microsoft.com/office/drawing/2014/main" id="{45E75735-B074-7382-A34D-53B4CF8FC427}"/>
              </a:ext>
            </a:extLst>
          </p:cNvPr>
          <p:cNvCxnSpPr/>
          <p:nvPr/>
        </p:nvCxnSpPr>
        <p:spPr>
          <a:xfrm>
            <a:off x="5769864" y="4017264"/>
            <a:ext cx="969264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0FEA5072-FF12-03BE-8C7F-627192BED376}"/>
              </a:ext>
            </a:extLst>
          </p:cNvPr>
          <p:cNvSpPr txBox="1"/>
          <p:nvPr/>
        </p:nvSpPr>
        <p:spPr>
          <a:xfrm>
            <a:off x="6812733" y="3818319"/>
            <a:ext cx="12009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分散</a:t>
            </a:r>
          </a:p>
        </p:txBody>
      </p:sp>
    </p:spTree>
    <p:extLst>
      <p:ext uri="{BB962C8B-B14F-4D97-AF65-F5344CB8AC3E}">
        <p14:creationId xmlns:p14="http://schemas.microsoft.com/office/powerpoint/2010/main" val="6385366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正規分布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b="1" dirty="0">
                <a:solidFill>
                  <a:srgbClr val="C00000"/>
                </a:solidFill>
              </a:rPr>
              <a:t>正規分布</a:t>
            </a:r>
            <a:r>
              <a:rPr lang="ja-JP" altLang="en-US" dirty="0"/>
              <a:t>は，</a:t>
            </a:r>
            <a:r>
              <a:rPr lang="ja-JP" altLang="en-US" b="1" dirty="0"/>
              <a:t>平均と分散だけで頻度分布を考える。</a:t>
            </a:r>
            <a:endParaRPr lang="en-US" altLang="ja-JP" b="1" dirty="0"/>
          </a:p>
          <a:p>
            <a:pPr marL="0" indent="0">
              <a:buNone/>
            </a:pPr>
            <a:r>
              <a:rPr lang="ja-JP" altLang="en-US" b="1" dirty="0"/>
              <a:t>分散</a:t>
            </a:r>
            <a:r>
              <a:rPr lang="ja-JP" altLang="en-US" dirty="0"/>
              <a:t>は，</a:t>
            </a:r>
            <a:r>
              <a:rPr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データの</a:t>
            </a:r>
            <a:r>
              <a:rPr lang="ja-JP" altLang="en-US" sz="2800" b="1" dirty="0">
                <a:latin typeface="Arial" panose="020B0604020202020204" pitchFamily="34" charset="0"/>
                <a:ea typeface="メイリオ" panose="020B0604030504040204" pitchFamily="50" charset="-128"/>
              </a:rPr>
              <a:t>散らばり度合</a:t>
            </a:r>
            <a:r>
              <a:rPr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を表す</a:t>
            </a: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15</a:t>
            </a:fld>
            <a:endParaRPr lang="ja-JP" altLang="en-US"/>
          </a:p>
        </p:txBody>
      </p:sp>
      <p:sp>
        <p:nvSpPr>
          <p:cNvPr id="6" name="上矢印 5"/>
          <p:cNvSpPr/>
          <p:nvPr/>
        </p:nvSpPr>
        <p:spPr>
          <a:xfrm>
            <a:off x="1886414" y="3012775"/>
            <a:ext cx="424543" cy="80554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7" name="上矢印 6"/>
          <p:cNvSpPr/>
          <p:nvPr/>
        </p:nvSpPr>
        <p:spPr>
          <a:xfrm flipV="1">
            <a:off x="1886414" y="4688988"/>
            <a:ext cx="424543" cy="69379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75587" y="3196256"/>
            <a:ext cx="1107996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頻度大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54272" y="4688987"/>
            <a:ext cx="1107996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頻度小</a:t>
            </a: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1573" y="2817757"/>
            <a:ext cx="5673092" cy="3137467"/>
          </a:xfrm>
          <a:prstGeom prst="rect">
            <a:avLst/>
          </a:prstGeom>
        </p:spPr>
      </p:pic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740FE80A-EA13-9D77-9B9D-EF739F69DA5C}"/>
              </a:ext>
            </a:extLst>
          </p:cNvPr>
          <p:cNvCxnSpPr>
            <a:cxnSpLocks/>
          </p:cNvCxnSpPr>
          <p:nvPr/>
        </p:nvCxnSpPr>
        <p:spPr>
          <a:xfrm>
            <a:off x="5744308" y="2371344"/>
            <a:ext cx="0" cy="321470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99A4EE47-E2B6-11FD-9CEE-0B497163FDEF}"/>
              </a:ext>
            </a:extLst>
          </p:cNvPr>
          <p:cNvSpPr txBox="1"/>
          <p:nvPr/>
        </p:nvSpPr>
        <p:spPr>
          <a:xfrm>
            <a:off x="5355336" y="1939151"/>
            <a:ext cx="12009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平均</a:t>
            </a:r>
          </a:p>
        </p:txBody>
      </p:sp>
      <p:cxnSp>
        <p:nvCxnSpPr>
          <p:cNvPr id="16" name="直線矢印コネクタ 15">
            <a:extLst>
              <a:ext uri="{FF2B5EF4-FFF2-40B4-BE49-F238E27FC236}">
                <a16:creationId xmlns:a16="http://schemas.microsoft.com/office/drawing/2014/main" id="{45E75735-B074-7382-A34D-53B4CF8FC427}"/>
              </a:ext>
            </a:extLst>
          </p:cNvPr>
          <p:cNvCxnSpPr/>
          <p:nvPr/>
        </p:nvCxnSpPr>
        <p:spPr>
          <a:xfrm>
            <a:off x="5769864" y="4017264"/>
            <a:ext cx="969264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0FEA5072-FF12-03BE-8C7F-627192BED376}"/>
              </a:ext>
            </a:extLst>
          </p:cNvPr>
          <p:cNvSpPr txBox="1"/>
          <p:nvPr/>
        </p:nvSpPr>
        <p:spPr>
          <a:xfrm>
            <a:off x="6812733" y="3818319"/>
            <a:ext cx="12009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分散</a:t>
            </a:r>
          </a:p>
        </p:txBody>
      </p:sp>
    </p:spTree>
    <p:extLst>
      <p:ext uri="{BB962C8B-B14F-4D97-AF65-F5344CB8AC3E}">
        <p14:creationId xmlns:p14="http://schemas.microsoft.com/office/powerpoint/2010/main" val="30710920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856603"/>
          </a:xfrm>
        </p:spPr>
        <p:txBody>
          <a:bodyPr>
            <a:noAutofit/>
          </a:bodyPr>
          <a:lstStyle/>
          <a:p>
            <a:r>
              <a:rPr lang="ja-JP" altLang="en-US" dirty="0"/>
              <a:t>母集団は正規分布であるとし、標本の</a:t>
            </a:r>
            <a:br>
              <a:rPr lang="en-US" altLang="ja-JP" dirty="0"/>
            </a:br>
            <a:r>
              <a:rPr lang="ja-JP" altLang="en-US" dirty="0"/>
              <a:t>平均値を算出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885071" y="6356350"/>
            <a:ext cx="2057400" cy="428399"/>
          </a:xfrm>
        </p:spPr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16</a:t>
            </a:fld>
            <a:endParaRPr lang="ja-JP" altLang="en-US"/>
          </a:p>
        </p:txBody>
      </p:sp>
      <p:sp>
        <p:nvSpPr>
          <p:cNvPr id="13" name="雲 12"/>
          <p:cNvSpPr/>
          <p:nvPr/>
        </p:nvSpPr>
        <p:spPr>
          <a:xfrm>
            <a:off x="364427" y="1929072"/>
            <a:ext cx="3074670" cy="1922847"/>
          </a:xfrm>
          <a:prstGeom prst="cloud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4" name="右矢印 13"/>
          <p:cNvSpPr/>
          <p:nvPr/>
        </p:nvSpPr>
        <p:spPr>
          <a:xfrm>
            <a:off x="4057757" y="2579047"/>
            <a:ext cx="541020" cy="568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046661" y="1078561"/>
            <a:ext cx="1223412" cy="59583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700" dirty="0">
                <a:latin typeface="Arial" panose="020B0604020202020204" pitchFamily="34" charset="0"/>
                <a:ea typeface="メイリオ" panose="020B0604030504040204" pitchFamily="50" charset="-128"/>
              </a:rPr>
              <a:t>標本（標本数は </a:t>
            </a:r>
            <a:r>
              <a:rPr kumimoji="1" lang="en-US" altLang="ja-JP" sz="2700" dirty="0">
                <a:latin typeface="Arial" panose="020B0604020202020204" pitchFamily="34" charset="0"/>
                <a:ea typeface="メイリオ" panose="020B0604030504040204" pitchFamily="50" charset="-128"/>
              </a:rPr>
              <a:t>n</a:t>
            </a:r>
            <a:r>
              <a:rPr kumimoji="1" lang="ja-JP" altLang="en-US" sz="2700" dirty="0">
                <a:latin typeface="Arial" panose="020B0604020202020204" pitchFamily="34" charset="0"/>
                <a:ea typeface="メイリオ" panose="020B0604030504040204" pitchFamily="50" charset="-128"/>
              </a:rPr>
              <a:t>）</a:t>
            </a:r>
            <a:endParaRPr kumimoji="1" lang="en-US" altLang="ja-JP" sz="27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4980612" y="1590226"/>
            <a:ext cx="959124" cy="245451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5107762" y="4849516"/>
            <a:ext cx="1101210" cy="55634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7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平均</a:t>
            </a:r>
            <a:r>
              <a:rPr kumimoji="1" lang="en-US" altLang="ja-JP" sz="27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	</a:t>
            </a:r>
            <a:r>
              <a:rPr kumimoji="1" lang="ja-JP" altLang="en-US" sz="2700" dirty="0">
                <a:latin typeface="Arial" panose="020B0604020202020204" pitchFamily="34" charset="0"/>
                <a:ea typeface="メイリオ" panose="020B0604030504040204" pitchFamily="50" charset="-128"/>
              </a:rPr>
              <a:t>（</a:t>
            </a:r>
            <a:r>
              <a:rPr kumimoji="1" lang="en-US" altLang="ja-JP" sz="2700" dirty="0">
                <a:latin typeface="Arial" panose="020B0604020202020204" pitchFamily="34" charset="0"/>
                <a:ea typeface="メイリオ" panose="020B0604030504040204" pitchFamily="50" charset="-128"/>
              </a:rPr>
              <a:t>n </a:t>
            </a:r>
            <a:r>
              <a:rPr kumimoji="1" lang="ja-JP" altLang="en-US" sz="2700" dirty="0">
                <a:latin typeface="Arial" panose="020B0604020202020204" pitchFamily="34" charset="0"/>
                <a:ea typeface="メイリオ" panose="020B0604030504040204" pitchFamily="50" charset="-128"/>
              </a:rPr>
              <a:t>個の数の平均）</a:t>
            </a:r>
            <a:r>
              <a:rPr kumimoji="1" lang="en-US" altLang="ja-JP" sz="2700" dirty="0"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F5CEC0D-5A60-44C6-FEBA-52BB482EA8AC}"/>
              </a:ext>
            </a:extLst>
          </p:cNvPr>
          <p:cNvSpPr txBox="1"/>
          <p:nvPr/>
        </p:nvSpPr>
        <p:spPr>
          <a:xfrm>
            <a:off x="1334542" y="1295116"/>
            <a:ext cx="1223412" cy="59583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7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母集団</a:t>
            </a:r>
            <a:endParaRPr kumimoji="1" lang="en-US" altLang="ja-JP" sz="2700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7" name="右矢印 13">
            <a:extLst>
              <a:ext uri="{FF2B5EF4-FFF2-40B4-BE49-F238E27FC236}">
                <a16:creationId xmlns:a16="http://schemas.microsoft.com/office/drawing/2014/main" id="{2DC84440-9127-8E2D-EB0D-B3CB5FDAB942}"/>
              </a:ext>
            </a:extLst>
          </p:cNvPr>
          <p:cNvSpPr/>
          <p:nvPr/>
        </p:nvSpPr>
        <p:spPr>
          <a:xfrm rot="5400000">
            <a:off x="5189664" y="4132355"/>
            <a:ext cx="541020" cy="568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F2A435B6-F488-C855-A71E-7ED9884EF8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323" y="4206314"/>
            <a:ext cx="2719377" cy="1356570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61E5EE6-AFC7-8FF5-5ED3-B7851AA5DA56}"/>
              </a:ext>
            </a:extLst>
          </p:cNvPr>
          <p:cNvSpPr txBox="1"/>
          <p:nvPr/>
        </p:nvSpPr>
        <p:spPr>
          <a:xfrm>
            <a:off x="1107708" y="5760514"/>
            <a:ext cx="1223412" cy="59583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700" dirty="0">
                <a:latin typeface="Arial" panose="020B0604020202020204" pitchFamily="34" charset="0"/>
                <a:ea typeface="メイリオ" panose="020B0604030504040204" pitchFamily="50" charset="-128"/>
              </a:rPr>
              <a:t>正規分布</a:t>
            </a:r>
            <a:endParaRPr kumimoji="1" lang="en-US" altLang="ja-JP" sz="27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88015532-6EAB-6C65-E883-3E4E4A801E0D}"/>
              </a:ext>
            </a:extLst>
          </p:cNvPr>
          <p:cNvSpPr/>
          <p:nvPr/>
        </p:nvSpPr>
        <p:spPr>
          <a:xfrm>
            <a:off x="6208972" y="1590226"/>
            <a:ext cx="959124" cy="245451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85DF5E4D-4681-D98C-C063-5A363035A60B}"/>
              </a:ext>
            </a:extLst>
          </p:cNvPr>
          <p:cNvSpPr/>
          <p:nvPr/>
        </p:nvSpPr>
        <p:spPr>
          <a:xfrm>
            <a:off x="8082101" y="1584364"/>
            <a:ext cx="959124" cy="245451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7" name="楕円 16">
            <a:extLst>
              <a:ext uri="{FF2B5EF4-FFF2-40B4-BE49-F238E27FC236}">
                <a16:creationId xmlns:a16="http://schemas.microsoft.com/office/drawing/2014/main" id="{1E818AB1-A1FA-F0B0-FFBF-C1CA545F673C}"/>
              </a:ext>
            </a:extLst>
          </p:cNvPr>
          <p:cNvSpPr/>
          <p:nvPr/>
        </p:nvSpPr>
        <p:spPr>
          <a:xfrm>
            <a:off x="7280031" y="2772508"/>
            <a:ext cx="157301" cy="14653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楕円 22">
            <a:extLst>
              <a:ext uri="{FF2B5EF4-FFF2-40B4-BE49-F238E27FC236}">
                <a16:creationId xmlns:a16="http://schemas.microsoft.com/office/drawing/2014/main" id="{B0216E0A-6200-FC4F-1D0F-C67B32A2E9DD}"/>
              </a:ext>
            </a:extLst>
          </p:cNvPr>
          <p:cNvSpPr/>
          <p:nvPr/>
        </p:nvSpPr>
        <p:spPr>
          <a:xfrm>
            <a:off x="7523641" y="2765132"/>
            <a:ext cx="157301" cy="14653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楕円 23">
            <a:extLst>
              <a:ext uri="{FF2B5EF4-FFF2-40B4-BE49-F238E27FC236}">
                <a16:creationId xmlns:a16="http://schemas.microsoft.com/office/drawing/2014/main" id="{DF5ED828-BFD9-C2C1-E319-DF3D37EEA006}"/>
              </a:ext>
            </a:extLst>
          </p:cNvPr>
          <p:cNvSpPr/>
          <p:nvPr/>
        </p:nvSpPr>
        <p:spPr>
          <a:xfrm>
            <a:off x="7767251" y="2757756"/>
            <a:ext cx="157301" cy="14653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07449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856603"/>
          </a:xfrm>
        </p:spPr>
        <p:txBody>
          <a:bodyPr>
            <a:noAutofit/>
          </a:bodyPr>
          <a:lstStyle/>
          <a:p>
            <a:r>
              <a:rPr lang="ja-JP" altLang="en-US" dirty="0"/>
              <a:t>母集団は正規分布であるとし、標本の</a:t>
            </a:r>
            <a:br>
              <a:rPr lang="en-US" altLang="ja-JP" dirty="0"/>
            </a:br>
            <a:r>
              <a:rPr lang="ja-JP" altLang="en-US" dirty="0"/>
              <a:t>平均値を算出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885071" y="6356350"/>
            <a:ext cx="2057400" cy="428399"/>
          </a:xfrm>
        </p:spPr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17</a:t>
            </a:fld>
            <a:endParaRPr lang="ja-JP" altLang="en-US"/>
          </a:p>
        </p:txBody>
      </p:sp>
      <p:sp>
        <p:nvSpPr>
          <p:cNvPr id="13" name="雲 12"/>
          <p:cNvSpPr/>
          <p:nvPr/>
        </p:nvSpPr>
        <p:spPr>
          <a:xfrm>
            <a:off x="364427" y="1929072"/>
            <a:ext cx="3074670" cy="1922847"/>
          </a:xfrm>
          <a:prstGeom prst="cloud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F5CEC0D-5A60-44C6-FEBA-52BB482EA8AC}"/>
              </a:ext>
            </a:extLst>
          </p:cNvPr>
          <p:cNvSpPr txBox="1"/>
          <p:nvPr/>
        </p:nvSpPr>
        <p:spPr>
          <a:xfrm>
            <a:off x="1334542" y="1295116"/>
            <a:ext cx="1223412" cy="59583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7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母集団</a:t>
            </a:r>
            <a:endParaRPr kumimoji="1" lang="en-US" altLang="ja-JP" sz="2700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F7F96288-5D00-B062-7682-17122BC9BC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323" y="4206314"/>
            <a:ext cx="2719377" cy="1356570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6CDF649-696C-4339-7791-8B82894C3374}"/>
              </a:ext>
            </a:extLst>
          </p:cNvPr>
          <p:cNvSpPr txBox="1"/>
          <p:nvPr/>
        </p:nvSpPr>
        <p:spPr>
          <a:xfrm>
            <a:off x="1107708" y="5760514"/>
            <a:ext cx="1223412" cy="59583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700" dirty="0">
                <a:latin typeface="Arial" panose="020B0604020202020204" pitchFamily="34" charset="0"/>
                <a:ea typeface="メイリオ" panose="020B0604030504040204" pitchFamily="50" charset="-128"/>
              </a:rPr>
              <a:t>正規分布</a:t>
            </a:r>
            <a:endParaRPr kumimoji="1" lang="en-US" altLang="ja-JP" sz="27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45B95241-41DE-9910-4021-BC021791F274}"/>
              </a:ext>
            </a:extLst>
          </p:cNvPr>
          <p:cNvSpPr txBox="1"/>
          <p:nvPr/>
        </p:nvSpPr>
        <p:spPr>
          <a:xfrm>
            <a:off x="4980612" y="976806"/>
            <a:ext cx="1223412" cy="59583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700" dirty="0">
                <a:latin typeface="Arial" panose="020B0604020202020204" pitchFamily="34" charset="0"/>
                <a:ea typeface="メイリオ" panose="020B0604030504040204" pitchFamily="50" charset="-128"/>
              </a:rPr>
              <a:t>標本（標本数は </a:t>
            </a:r>
            <a:r>
              <a:rPr kumimoji="1" lang="en-US" altLang="ja-JP" sz="2700" dirty="0">
                <a:latin typeface="Arial" panose="020B0604020202020204" pitchFamily="34" charset="0"/>
                <a:ea typeface="メイリオ" panose="020B0604030504040204" pitchFamily="50" charset="-128"/>
              </a:rPr>
              <a:t>n </a:t>
            </a:r>
            <a:r>
              <a:rPr kumimoji="1" lang="ja-JP" altLang="en-US" sz="2700" dirty="0">
                <a:latin typeface="Arial" panose="020B0604020202020204" pitchFamily="34" charset="0"/>
                <a:ea typeface="メイリオ" panose="020B0604030504040204" pitchFamily="50" charset="-128"/>
              </a:rPr>
              <a:t>，</a:t>
            </a:r>
            <a:r>
              <a:rPr kumimoji="1" lang="en-US" altLang="ja-JP" sz="2700" dirty="0">
                <a:latin typeface="Arial" panose="020B0604020202020204" pitchFamily="34" charset="0"/>
                <a:ea typeface="メイリオ" panose="020B0604030504040204" pitchFamily="50" charset="-128"/>
              </a:rPr>
              <a:t>n = 5</a:t>
            </a:r>
            <a:r>
              <a:rPr kumimoji="1" lang="ja-JP" altLang="en-US" sz="2700" dirty="0">
                <a:latin typeface="Arial" panose="020B0604020202020204" pitchFamily="34" charset="0"/>
                <a:ea typeface="メイリオ" panose="020B0604030504040204" pitchFamily="50" charset="-128"/>
              </a:rPr>
              <a:t>）</a:t>
            </a:r>
            <a:endParaRPr kumimoji="1" lang="en-US" altLang="ja-JP" sz="27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09105B39-2E32-1335-49D5-639148940728}"/>
              </a:ext>
            </a:extLst>
          </p:cNvPr>
          <p:cNvSpPr/>
          <p:nvPr/>
        </p:nvSpPr>
        <p:spPr>
          <a:xfrm>
            <a:off x="4980612" y="1742923"/>
            <a:ext cx="959124" cy="209198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42DB2652-B1F3-5418-C5EF-F6BDF1DDAF1D}"/>
              </a:ext>
            </a:extLst>
          </p:cNvPr>
          <p:cNvSpPr txBox="1"/>
          <p:nvPr/>
        </p:nvSpPr>
        <p:spPr>
          <a:xfrm>
            <a:off x="5134924" y="1830958"/>
            <a:ext cx="651140" cy="193899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r"/>
            <a:r>
              <a:rPr kumimoji="1" lang="en-US" altLang="ja-JP" sz="2400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128</a:t>
            </a:r>
            <a:br>
              <a:rPr kumimoji="1" lang="en-US" altLang="ja-JP" sz="2400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</a:br>
            <a:r>
              <a:rPr kumimoji="1" lang="en-US" altLang="ja-JP" sz="2400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104</a:t>
            </a:r>
          </a:p>
          <a:p>
            <a:pPr algn="r"/>
            <a:r>
              <a:rPr lang="en-US" altLang="ja-JP" sz="2400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124</a:t>
            </a:r>
          </a:p>
          <a:p>
            <a:pPr algn="r"/>
            <a:r>
              <a:rPr kumimoji="1" lang="en-US" altLang="ja-JP" sz="2400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85</a:t>
            </a:r>
          </a:p>
          <a:p>
            <a:pPr algn="r"/>
            <a:r>
              <a:rPr lang="en-US" altLang="ja-JP" sz="2400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120</a:t>
            </a:r>
            <a:endParaRPr kumimoji="1" lang="ja-JP" altLang="en-US" sz="2400" dirty="0">
              <a:solidFill>
                <a:srgbClr val="0066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2664124A-FEEF-CAAB-CA49-79FAD6DEB1EC}"/>
              </a:ext>
            </a:extLst>
          </p:cNvPr>
          <p:cNvSpPr/>
          <p:nvPr/>
        </p:nvSpPr>
        <p:spPr>
          <a:xfrm>
            <a:off x="7253728" y="1742923"/>
            <a:ext cx="959124" cy="209198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D96CFCAD-DB4D-AB54-04E2-FC3DAE3D6C3D}"/>
              </a:ext>
            </a:extLst>
          </p:cNvPr>
          <p:cNvSpPr txBox="1"/>
          <p:nvPr/>
        </p:nvSpPr>
        <p:spPr>
          <a:xfrm>
            <a:off x="7393041" y="1834413"/>
            <a:ext cx="651140" cy="193899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r"/>
            <a:r>
              <a:rPr kumimoji="1" lang="en-US" altLang="ja-JP" sz="2400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118</a:t>
            </a:r>
          </a:p>
          <a:p>
            <a:pPr algn="r"/>
            <a:r>
              <a:rPr lang="en-US" altLang="ja-JP" sz="2400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110</a:t>
            </a:r>
          </a:p>
          <a:p>
            <a:pPr algn="r"/>
            <a:r>
              <a:rPr kumimoji="1" lang="en-US" altLang="ja-JP" sz="2400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96</a:t>
            </a:r>
          </a:p>
          <a:p>
            <a:pPr algn="r"/>
            <a:r>
              <a:rPr lang="en-US" altLang="ja-JP" sz="2400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85</a:t>
            </a:r>
          </a:p>
          <a:p>
            <a:pPr algn="r"/>
            <a:r>
              <a:rPr kumimoji="1" lang="en-US" altLang="ja-JP" sz="2400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109</a:t>
            </a:r>
            <a:endParaRPr kumimoji="1" lang="ja-JP" altLang="en-US" sz="2400" dirty="0">
              <a:solidFill>
                <a:srgbClr val="0066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2803FE58-70D6-ECCB-202C-8A37C24F87BB}"/>
              </a:ext>
            </a:extLst>
          </p:cNvPr>
          <p:cNvSpPr/>
          <p:nvPr/>
        </p:nvSpPr>
        <p:spPr>
          <a:xfrm>
            <a:off x="6094048" y="1759939"/>
            <a:ext cx="959124" cy="209198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CFC24B01-93E9-9306-646C-4A188FF0A9BA}"/>
              </a:ext>
            </a:extLst>
          </p:cNvPr>
          <p:cNvSpPr txBox="1"/>
          <p:nvPr/>
        </p:nvSpPr>
        <p:spPr>
          <a:xfrm>
            <a:off x="6237224" y="1853274"/>
            <a:ext cx="651140" cy="193899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r"/>
            <a:r>
              <a:rPr kumimoji="1" lang="en-US" altLang="ja-JP" sz="2400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80</a:t>
            </a:r>
          </a:p>
          <a:p>
            <a:pPr algn="r"/>
            <a:r>
              <a:rPr lang="en-US" altLang="ja-JP" sz="2400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80</a:t>
            </a:r>
          </a:p>
          <a:p>
            <a:pPr algn="r"/>
            <a:r>
              <a:rPr kumimoji="1" lang="en-US" altLang="ja-JP" sz="2400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126</a:t>
            </a:r>
          </a:p>
          <a:p>
            <a:pPr algn="r"/>
            <a:r>
              <a:rPr lang="en-US" altLang="ja-JP" sz="2400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122</a:t>
            </a:r>
          </a:p>
          <a:p>
            <a:pPr algn="r"/>
            <a:r>
              <a:rPr kumimoji="1" lang="en-US" altLang="ja-JP" sz="2400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79</a:t>
            </a:r>
            <a:endParaRPr kumimoji="1" lang="ja-JP" altLang="en-US" sz="2400" dirty="0">
              <a:solidFill>
                <a:srgbClr val="0066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30" name="右矢印 13">
            <a:extLst>
              <a:ext uri="{FF2B5EF4-FFF2-40B4-BE49-F238E27FC236}">
                <a16:creationId xmlns:a16="http://schemas.microsoft.com/office/drawing/2014/main" id="{22D33CE4-F571-58CA-C613-4C7DFA94241C}"/>
              </a:ext>
            </a:extLst>
          </p:cNvPr>
          <p:cNvSpPr/>
          <p:nvPr/>
        </p:nvSpPr>
        <p:spPr>
          <a:xfrm>
            <a:off x="4057757" y="2579047"/>
            <a:ext cx="541020" cy="568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31" name="楕円 30">
            <a:extLst>
              <a:ext uri="{FF2B5EF4-FFF2-40B4-BE49-F238E27FC236}">
                <a16:creationId xmlns:a16="http://schemas.microsoft.com/office/drawing/2014/main" id="{0616104C-C65A-5048-814A-05D91929B738}"/>
              </a:ext>
            </a:extLst>
          </p:cNvPr>
          <p:cNvSpPr/>
          <p:nvPr/>
        </p:nvSpPr>
        <p:spPr>
          <a:xfrm>
            <a:off x="8382391" y="2772508"/>
            <a:ext cx="157301" cy="14653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楕円 31">
            <a:extLst>
              <a:ext uri="{FF2B5EF4-FFF2-40B4-BE49-F238E27FC236}">
                <a16:creationId xmlns:a16="http://schemas.microsoft.com/office/drawing/2014/main" id="{FA186E0A-7ADE-4F26-ADBD-5CADC8B6636E}"/>
              </a:ext>
            </a:extLst>
          </p:cNvPr>
          <p:cNvSpPr/>
          <p:nvPr/>
        </p:nvSpPr>
        <p:spPr>
          <a:xfrm>
            <a:off x="8626001" y="2765132"/>
            <a:ext cx="157301" cy="14653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楕円 32">
            <a:extLst>
              <a:ext uri="{FF2B5EF4-FFF2-40B4-BE49-F238E27FC236}">
                <a16:creationId xmlns:a16="http://schemas.microsoft.com/office/drawing/2014/main" id="{2F5DD3DC-58E0-1957-5D18-8CB8F3640505}"/>
              </a:ext>
            </a:extLst>
          </p:cNvPr>
          <p:cNvSpPr/>
          <p:nvPr/>
        </p:nvSpPr>
        <p:spPr>
          <a:xfrm>
            <a:off x="8869611" y="2757756"/>
            <a:ext cx="157301" cy="14653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85041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856603"/>
          </a:xfrm>
        </p:spPr>
        <p:txBody>
          <a:bodyPr>
            <a:noAutofit/>
          </a:bodyPr>
          <a:lstStyle/>
          <a:p>
            <a:r>
              <a:rPr lang="ja-JP" altLang="en-US" dirty="0"/>
              <a:t>母集団は正規分布であるとし、標本の</a:t>
            </a:r>
            <a:br>
              <a:rPr lang="en-US" altLang="ja-JP" dirty="0"/>
            </a:br>
            <a:r>
              <a:rPr lang="ja-JP" altLang="en-US" dirty="0"/>
              <a:t>平均値を算出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885071" y="6356350"/>
            <a:ext cx="2057400" cy="428399"/>
          </a:xfrm>
        </p:spPr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18</a:t>
            </a:fld>
            <a:endParaRPr lang="ja-JP" altLang="en-US"/>
          </a:p>
        </p:txBody>
      </p:sp>
      <p:sp>
        <p:nvSpPr>
          <p:cNvPr id="13" name="雲 12"/>
          <p:cNvSpPr/>
          <p:nvPr/>
        </p:nvSpPr>
        <p:spPr>
          <a:xfrm>
            <a:off x="364427" y="1929072"/>
            <a:ext cx="3074670" cy="1922847"/>
          </a:xfrm>
          <a:prstGeom prst="cloud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4" name="右矢印 13"/>
          <p:cNvSpPr/>
          <p:nvPr/>
        </p:nvSpPr>
        <p:spPr>
          <a:xfrm>
            <a:off x="4057757" y="2579047"/>
            <a:ext cx="541020" cy="568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980612" y="976806"/>
            <a:ext cx="1223412" cy="59583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700" dirty="0">
                <a:latin typeface="Arial" panose="020B0604020202020204" pitchFamily="34" charset="0"/>
                <a:ea typeface="メイリオ" panose="020B0604030504040204" pitchFamily="50" charset="-128"/>
              </a:rPr>
              <a:t>標本（標本数は </a:t>
            </a:r>
            <a:r>
              <a:rPr kumimoji="1" lang="en-US" altLang="ja-JP" sz="2700" dirty="0">
                <a:latin typeface="Arial" panose="020B0604020202020204" pitchFamily="34" charset="0"/>
                <a:ea typeface="メイリオ" panose="020B0604030504040204" pitchFamily="50" charset="-128"/>
              </a:rPr>
              <a:t>n </a:t>
            </a:r>
            <a:r>
              <a:rPr kumimoji="1" lang="ja-JP" altLang="en-US" sz="2700" dirty="0">
                <a:latin typeface="Arial" panose="020B0604020202020204" pitchFamily="34" charset="0"/>
                <a:ea typeface="メイリオ" panose="020B0604030504040204" pitchFamily="50" charset="-128"/>
              </a:rPr>
              <a:t>，</a:t>
            </a:r>
            <a:r>
              <a:rPr kumimoji="1" lang="en-US" altLang="ja-JP" sz="2700" dirty="0">
                <a:latin typeface="Arial" panose="020B0604020202020204" pitchFamily="34" charset="0"/>
                <a:ea typeface="メイリオ" panose="020B0604030504040204" pitchFamily="50" charset="-128"/>
              </a:rPr>
              <a:t>n = 5</a:t>
            </a:r>
            <a:r>
              <a:rPr kumimoji="1" lang="ja-JP" altLang="en-US" sz="2700" dirty="0">
                <a:latin typeface="Arial" panose="020B0604020202020204" pitchFamily="34" charset="0"/>
                <a:ea typeface="メイリオ" panose="020B0604030504040204" pitchFamily="50" charset="-128"/>
              </a:rPr>
              <a:t>）</a:t>
            </a:r>
            <a:endParaRPr kumimoji="1" lang="en-US" altLang="ja-JP" sz="27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5066680" y="5603019"/>
            <a:ext cx="1101210" cy="55634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endParaRPr kumimoji="1" lang="en-US" altLang="ja-JP" sz="27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F5CEC0D-5A60-44C6-FEBA-52BB482EA8AC}"/>
              </a:ext>
            </a:extLst>
          </p:cNvPr>
          <p:cNvSpPr txBox="1"/>
          <p:nvPr/>
        </p:nvSpPr>
        <p:spPr>
          <a:xfrm>
            <a:off x="1334542" y="1295116"/>
            <a:ext cx="1223412" cy="59583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7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母集団</a:t>
            </a:r>
            <a:endParaRPr kumimoji="1" lang="en-US" altLang="ja-JP" sz="2700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7" name="右矢印 13">
            <a:extLst>
              <a:ext uri="{FF2B5EF4-FFF2-40B4-BE49-F238E27FC236}">
                <a16:creationId xmlns:a16="http://schemas.microsoft.com/office/drawing/2014/main" id="{2DC84440-9127-8E2D-EB0D-B3CB5FDAB942}"/>
              </a:ext>
            </a:extLst>
          </p:cNvPr>
          <p:cNvSpPr/>
          <p:nvPr/>
        </p:nvSpPr>
        <p:spPr>
          <a:xfrm rot="5400000">
            <a:off x="6460959" y="4138217"/>
            <a:ext cx="541020" cy="568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F2A435B6-F488-C855-A71E-7ED9884EF8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323" y="4206314"/>
            <a:ext cx="2719377" cy="1356570"/>
          </a:xfrm>
          <a:prstGeom prst="rect">
            <a:avLst/>
          </a:prstGeom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5F2542D2-F539-96D2-837E-570F778ECA17}"/>
              </a:ext>
            </a:extLst>
          </p:cNvPr>
          <p:cNvSpPr txBox="1"/>
          <p:nvPr/>
        </p:nvSpPr>
        <p:spPr>
          <a:xfrm>
            <a:off x="4596476" y="4812002"/>
            <a:ext cx="1637357" cy="92333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4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平均</a:t>
            </a:r>
            <a:r>
              <a:rPr kumimoji="1" lang="en-US" altLang="ja-JP" sz="24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kumimoji="1" lang="en-US" altLang="ja-JP" sz="2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112.2	</a:t>
            </a:r>
            <a:endParaRPr lang="en-US" altLang="ja-JP" sz="24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C9F2AC78-0297-5046-8DE9-0B357649289F}"/>
              </a:ext>
            </a:extLst>
          </p:cNvPr>
          <p:cNvSpPr txBox="1"/>
          <p:nvPr/>
        </p:nvSpPr>
        <p:spPr>
          <a:xfrm>
            <a:off x="6160031" y="4844337"/>
            <a:ext cx="2981070" cy="92333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4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平均</a:t>
            </a:r>
            <a:r>
              <a:rPr kumimoji="1" lang="en-US" altLang="ja-JP" sz="24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kumimoji="1" lang="en-US" altLang="ja-JP" sz="2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97.4</a:t>
            </a:r>
            <a:endParaRPr lang="en-US" altLang="ja-JP" sz="24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ED4021F0-4F0A-ACE7-BBD1-A512FBF3D5E4}"/>
              </a:ext>
            </a:extLst>
          </p:cNvPr>
          <p:cNvSpPr txBox="1"/>
          <p:nvPr/>
        </p:nvSpPr>
        <p:spPr>
          <a:xfrm>
            <a:off x="7517028" y="4851513"/>
            <a:ext cx="1847982" cy="92333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4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平均 </a:t>
            </a:r>
            <a:r>
              <a:rPr kumimoji="1" lang="en-US" altLang="ja-JP" sz="2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103.6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4D665D08-85E3-F887-DB69-DF602DE00862}"/>
              </a:ext>
            </a:extLst>
          </p:cNvPr>
          <p:cNvSpPr txBox="1"/>
          <p:nvPr/>
        </p:nvSpPr>
        <p:spPr>
          <a:xfrm>
            <a:off x="1107708" y="5760514"/>
            <a:ext cx="1223412" cy="59583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700" dirty="0">
                <a:latin typeface="Arial" panose="020B0604020202020204" pitchFamily="34" charset="0"/>
                <a:ea typeface="メイリオ" panose="020B0604030504040204" pitchFamily="50" charset="-128"/>
              </a:rPr>
              <a:t>正規分布</a:t>
            </a:r>
            <a:endParaRPr kumimoji="1" lang="en-US" altLang="ja-JP" sz="27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13D47F67-25A1-23FE-82B3-186F4AF0C969}"/>
              </a:ext>
            </a:extLst>
          </p:cNvPr>
          <p:cNvSpPr/>
          <p:nvPr/>
        </p:nvSpPr>
        <p:spPr>
          <a:xfrm>
            <a:off x="4980612" y="1742923"/>
            <a:ext cx="959124" cy="209198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DF9D9936-CD83-20F2-EC97-5DF4BFDBFE44}"/>
              </a:ext>
            </a:extLst>
          </p:cNvPr>
          <p:cNvSpPr txBox="1"/>
          <p:nvPr/>
        </p:nvSpPr>
        <p:spPr>
          <a:xfrm>
            <a:off x="5134924" y="1830958"/>
            <a:ext cx="651140" cy="193899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r"/>
            <a:r>
              <a:rPr kumimoji="1" lang="en-US" altLang="ja-JP" sz="2400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128</a:t>
            </a:r>
            <a:br>
              <a:rPr kumimoji="1" lang="en-US" altLang="ja-JP" sz="2400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</a:br>
            <a:r>
              <a:rPr kumimoji="1" lang="en-US" altLang="ja-JP" sz="2400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104</a:t>
            </a:r>
          </a:p>
          <a:p>
            <a:pPr algn="r"/>
            <a:r>
              <a:rPr lang="en-US" altLang="ja-JP" sz="2400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124</a:t>
            </a:r>
          </a:p>
          <a:p>
            <a:pPr algn="r"/>
            <a:r>
              <a:rPr kumimoji="1" lang="en-US" altLang="ja-JP" sz="2400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85</a:t>
            </a:r>
          </a:p>
          <a:p>
            <a:pPr algn="r"/>
            <a:r>
              <a:rPr lang="en-US" altLang="ja-JP" sz="2400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120</a:t>
            </a:r>
            <a:endParaRPr kumimoji="1" lang="ja-JP" altLang="en-US" sz="2400" dirty="0">
              <a:solidFill>
                <a:srgbClr val="0066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7431CADE-E59E-C52F-4EA7-76366F3B29DA}"/>
              </a:ext>
            </a:extLst>
          </p:cNvPr>
          <p:cNvSpPr/>
          <p:nvPr/>
        </p:nvSpPr>
        <p:spPr>
          <a:xfrm>
            <a:off x="7253728" y="1742923"/>
            <a:ext cx="959124" cy="209198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66D0331C-C4FC-8E7F-1247-A9858B4AEDC1}"/>
              </a:ext>
            </a:extLst>
          </p:cNvPr>
          <p:cNvSpPr txBox="1"/>
          <p:nvPr/>
        </p:nvSpPr>
        <p:spPr>
          <a:xfrm>
            <a:off x="7393041" y="1834413"/>
            <a:ext cx="651140" cy="193899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r"/>
            <a:r>
              <a:rPr kumimoji="1" lang="en-US" altLang="ja-JP" sz="2400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118</a:t>
            </a:r>
          </a:p>
          <a:p>
            <a:pPr algn="r"/>
            <a:r>
              <a:rPr lang="en-US" altLang="ja-JP" sz="2400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110</a:t>
            </a:r>
          </a:p>
          <a:p>
            <a:pPr algn="r"/>
            <a:r>
              <a:rPr kumimoji="1" lang="en-US" altLang="ja-JP" sz="2400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96</a:t>
            </a:r>
          </a:p>
          <a:p>
            <a:pPr algn="r"/>
            <a:r>
              <a:rPr lang="en-US" altLang="ja-JP" sz="2400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85</a:t>
            </a:r>
          </a:p>
          <a:p>
            <a:pPr algn="r"/>
            <a:r>
              <a:rPr kumimoji="1" lang="en-US" altLang="ja-JP" sz="2400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109</a:t>
            </a:r>
            <a:endParaRPr kumimoji="1" lang="ja-JP" altLang="en-US" sz="2400" dirty="0">
              <a:solidFill>
                <a:srgbClr val="0066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96508B0A-08C9-6737-91F5-5666D88C228A}"/>
              </a:ext>
            </a:extLst>
          </p:cNvPr>
          <p:cNvSpPr/>
          <p:nvPr/>
        </p:nvSpPr>
        <p:spPr>
          <a:xfrm>
            <a:off x="6094048" y="1759939"/>
            <a:ext cx="959124" cy="209198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4767CCB3-1529-B92F-E4E5-A423604DA358}"/>
              </a:ext>
            </a:extLst>
          </p:cNvPr>
          <p:cNvSpPr txBox="1"/>
          <p:nvPr/>
        </p:nvSpPr>
        <p:spPr>
          <a:xfrm>
            <a:off x="6237224" y="1853274"/>
            <a:ext cx="651140" cy="193899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r"/>
            <a:r>
              <a:rPr kumimoji="1" lang="en-US" altLang="ja-JP" sz="2400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80</a:t>
            </a:r>
          </a:p>
          <a:p>
            <a:pPr algn="r"/>
            <a:r>
              <a:rPr lang="en-US" altLang="ja-JP" sz="2400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80</a:t>
            </a:r>
          </a:p>
          <a:p>
            <a:pPr algn="r"/>
            <a:r>
              <a:rPr kumimoji="1" lang="en-US" altLang="ja-JP" sz="2400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126</a:t>
            </a:r>
          </a:p>
          <a:p>
            <a:pPr algn="r"/>
            <a:r>
              <a:rPr lang="en-US" altLang="ja-JP" sz="2400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122</a:t>
            </a:r>
          </a:p>
          <a:p>
            <a:pPr algn="r"/>
            <a:r>
              <a:rPr kumimoji="1" lang="en-US" altLang="ja-JP" sz="2400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79</a:t>
            </a:r>
            <a:endParaRPr kumimoji="1" lang="ja-JP" altLang="en-US" sz="2400" dirty="0">
              <a:solidFill>
                <a:srgbClr val="0066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8" name="楕円 27">
            <a:extLst>
              <a:ext uri="{FF2B5EF4-FFF2-40B4-BE49-F238E27FC236}">
                <a16:creationId xmlns:a16="http://schemas.microsoft.com/office/drawing/2014/main" id="{DC57B175-6D70-1224-7801-7A3CE81A0773}"/>
              </a:ext>
            </a:extLst>
          </p:cNvPr>
          <p:cNvSpPr/>
          <p:nvPr/>
        </p:nvSpPr>
        <p:spPr>
          <a:xfrm>
            <a:off x="8382391" y="2772508"/>
            <a:ext cx="157301" cy="14653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楕円 28">
            <a:extLst>
              <a:ext uri="{FF2B5EF4-FFF2-40B4-BE49-F238E27FC236}">
                <a16:creationId xmlns:a16="http://schemas.microsoft.com/office/drawing/2014/main" id="{8D1BE660-EE5F-F73E-AA86-D42827250103}"/>
              </a:ext>
            </a:extLst>
          </p:cNvPr>
          <p:cNvSpPr/>
          <p:nvPr/>
        </p:nvSpPr>
        <p:spPr>
          <a:xfrm>
            <a:off x="8626001" y="2765132"/>
            <a:ext cx="157301" cy="14653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楕円 29">
            <a:extLst>
              <a:ext uri="{FF2B5EF4-FFF2-40B4-BE49-F238E27FC236}">
                <a16:creationId xmlns:a16="http://schemas.microsoft.com/office/drawing/2014/main" id="{90D1D8F8-80C1-5B12-0E07-E5287B40E658}"/>
              </a:ext>
            </a:extLst>
          </p:cNvPr>
          <p:cNvSpPr/>
          <p:nvPr/>
        </p:nvSpPr>
        <p:spPr>
          <a:xfrm>
            <a:off x="8869611" y="2757756"/>
            <a:ext cx="157301" cy="14653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右矢印 13">
            <a:extLst>
              <a:ext uri="{FF2B5EF4-FFF2-40B4-BE49-F238E27FC236}">
                <a16:creationId xmlns:a16="http://schemas.microsoft.com/office/drawing/2014/main" id="{2CC9D0D5-6930-A2EB-43FA-44E8D9280DC5}"/>
              </a:ext>
            </a:extLst>
          </p:cNvPr>
          <p:cNvSpPr/>
          <p:nvPr/>
        </p:nvSpPr>
        <p:spPr>
          <a:xfrm rot="5400000">
            <a:off x="6445668" y="5490467"/>
            <a:ext cx="541020" cy="568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BC6A7DD6-61E3-B5ED-669E-0716B57CA49D}"/>
              </a:ext>
            </a:extLst>
          </p:cNvPr>
          <p:cNvSpPr txBox="1"/>
          <p:nvPr/>
        </p:nvSpPr>
        <p:spPr>
          <a:xfrm>
            <a:off x="4716324" y="6126809"/>
            <a:ext cx="1223412" cy="59583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700" dirty="0">
                <a:latin typeface="Arial" panose="020B0604020202020204" pitchFamily="34" charset="0"/>
                <a:ea typeface="メイリオ" panose="020B0604030504040204" pitchFamily="50" charset="-128"/>
              </a:rPr>
              <a:t>平均はばらつく。</a:t>
            </a:r>
            <a:endParaRPr kumimoji="1" lang="en-US" altLang="ja-JP" sz="27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endParaRPr kumimoji="1" lang="en-US" altLang="ja-JP" sz="27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37" name="図 36">
            <a:extLst>
              <a:ext uri="{FF2B5EF4-FFF2-40B4-BE49-F238E27FC236}">
                <a16:creationId xmlns:a16="http://schemas.microsoft.com/office/drawing/2014/main" id="{95946443-54CD-60EC-B43D-0F4A47421C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7735" y="5815943"/>
            <a:ext cx="495117" cy="92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4750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856603"/>
          </a:xfrm>
        </p:spPr>
        <p:txBody>
          <a:bodyPr>
            <a:noAutofit/>
          </a:bodyPr>
          <a:lstStyle/>
          <a:p>
            <a:r>
              <a:rPr lang="ja-JP" altLang="en-US" dirty="0"/>
              <a:t>母集団は正規分布であるとし、標本の</a:t>
            </a:r>
            <a:br>
              <a:rPr lang="en-US" altLang="ja-JP" dirty="0"/>
            </a:br>
            <a:r>
              <a:rPr lang="ja-JP" altLang="en-US" dirty="0"/>
              <a:t>平均値を算出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885071" y="6356350"/>
            <a:ext cx="2057400" cy="428399"/>
          </a:xfrm>
        </p:spPr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19</a:t>
            </a:fld>
            <a:endParaRPr lang="ja-JP" altLang="en-US"/>
          </a:p>
        </p:txBody>
      </p:sp>
      <p:sp>
        <p:nvSpPr>
          <p:cNvPr id="13" name="雲 12"/>
          <p:cNvSpPr/>
          <p:nvPr/>
        </p:nvSpPr>
        <p:spPr>
          <a:xfrm>
            <a:off x="364427" y="1929072"/>
            <a:ext cx="1933148" cy="1294477"/>
          </a:xfrm>
          <a:prstGeom prst="cloud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4" name="右矢印 13"/>
          <p:cNvSpPr/>
          <p:nvPr/>
        </p:nvSpPr>
        <p:spPr>
          <a:xfrm>
            <a:off x="2564623" y="2220161"/>
            <a:ext cx="541020" cy="568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180749" y="1101984"/>
            <a:ext cx="1223412" cy="59583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700" b="1" dirty="0">
                <a:latin typeface="Arial" panose="020B0604020202020204" pitchFamily="34" charset="0"/>
                <a:ea typeface="メイリオ" panose="020B0604030504040204" pitchFamily="50" charset="-128"/>
              </a:rPr>
              <a:t>標本</a:t>
            </a:r>
            <a:r>
              <a:rPr kumimoji="1" lang="ja-JP" altLang="en-US" sz="2700" dirty="0">
                <a:latin typeface="Arial" panose="020B0604020202020204" pitchFamily="34" charset="0"/>
                <a:ea typeface="メイリオ" panose="020B0604030504040204" pitchFamily="50" charset="-128"/>
              </a:rPr>
              <a:t>（</a:t>
            </a:r>
            <a:r>
              <a:rPr kumimoji="1" lang="ja-JP" altLang="en-US" sz="2700" b="1" dirty="0">
                <a:latin typeface="Arial" panose="020B0604020202020204" pitchFamily="34" charset="0"/>
                <a:ea typeface="メイリオ" panose="020B0604030504040204" pitchFamily="50" charset="-128"/>
              </a:rPr>
              <a:t>標本数</a:t>
            </a:r>
            <a:r>
              <a:rPr kumimoji="1" lang="ja-JP" altLang="en-US" sz="2700" dirty="0">
                <a:latin typeface="Arial" panose="020B0604020202020204" pitchFamily="34" charset="0"/>
                <a:ea typeface="メイリオ" panose="020B0604030504040204" pitchFamily="50" charset="-128"/>
              </a:rPr>
              <a:t>は </a:t>
            </a:r>
            <a:r>
              <a:rPr kumimoji="1" lang="en-US" altLang="ja-JP" sz="2700" dirty="0">
                <a:latin typeface="Arial" panose="020B0604020202020204" pitchFamily="34" charset="0"/>
                <a:ea typeface="メイリオ" panose="020B0604030504040204" pitchFamily="50" charset="-128"/>
              </a:rPr>
              <a:t>n </a:t>
            </a:r>
            <a:r>
              <a:rPr kumimoji="1" lang="ja-JP" altLang="en-US" sz="2700" dirty="0">
                <a:latin typeface="Arial" panose="020B0604020202020204" pitchFamily="34" charset="0"/>
                <a:ea typeface="メイリオ" panose="020B0604030504040204" pitchFamily="50" charset="-128"/>
              </a:rPr>
              <a:t>）</a:t>
            </a:r>
            <a:endParaRPr kumimoji="1" lang="en-US" altLang="ja-JP" sz="27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5066680" y="5603019"/>
            <a:ext cx="1101210" cy="55634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endParaRPr kumimoji="1" lang="en-US" altLang="ja-JP" sz="27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F5CEC0D-5A60-44C6-FEBA-52BB482EA8AC}"/>
              </a:ext>
            </a:extLst>
          </p:cNvPr>
          <p:cNvSpPr txBox="1"/>
          <p:nvPr/>
        </p:nvSpPr>
        <p:spPr>
          <a:xfrm>
            <a:off x="773170" y="1296698"/>
            <a:ext cx="769200" cy="40112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700" b="1" dirty="0">
                <a:latin typeface="Arial" panose="020B0604020202020204" pitchFamily="34" charset="0"/>
                <a:ea typeface="メイリオ" panose="020B0604030504040204" pitchFamily="50" charset="-128"/>
              </a:rPr>
              <a:t>母集団</a:t>
            </a:r>
            <a:endParaRPr kumimoji="1" lang="en-US" altLang="ja-JP" sz="2700" b="1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4D665D08-85E3-F887-DB69-DF602DE00862}"/>
              </a:ext>
            </a:extLst>
          </p:cNvPr>
          <p:cNvSpPr txBox="1"/>
          <p:nvPr/>
        </p:nvSpPr>
        <p:spPr>
          <a:xfrm>
            <a:off x="700232" y="5218926"/>
            <a:ext cx="769200" cy="40112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正規分布</a:t>
            </a:r>
            <a:endParaRPr kumimoji="1"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13D47F67-25A1-23FE-82B3-186F4AF0C969}"/>
              </a:ext>
            </a:extLst>
          </p:cNvPr>
          <p:cNvSpPr/>
          <p:nvPr/>
        </p:nvSpPr>
        <p:spPr>
          <a:xfrm>
            <a:off x="3415033" y="1759322"/>
            <a:ext cx="374609" cy="156778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8" name="楕円 27">
            <a:extLst>
              <a:ext uri="{FF2B5EF4-FFF2-40B4-BE49-F238E27FC236}">
                <a16:creationId xmlns:a16="http://schemas.microsoft.com/office/drawing/2014/main" id="{DC57B175-6D70-1224-7801-7A3CE81A0773}"/>
              </a:ext>
            </a:extLst>
          </p:cNvPr>
          <p:cNvSpPr/>
          <p:nvPr/>
        </p:nvSpPr>
        <p:spPr>
          <a:xfrm>
            <a:off x="4059274" y="2454207"/>
            <a:ext cx="157301" cy="14653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楕円 28">
            <a:extLst>
              <a:ext uri="{FF2B5EF4-FFF2-40B4-BE49-F238E27FC236}">
                <a16:creationId xmlns:a16="http://schemas.microsoft.com/office/drawing/2014/main" id="{8D1BE660-EE5F-F73E-AA86-D42827250103}"/>
              </a:ext>
            </a:extLst>
          </p:cNvPr>
          <p:cNvSpPr/>
          <p:nvPr/>
        </p:nvSpPr>
        <p:spPr>
          <a:xfrm>
            <a:off x="4302884" y="2446831"/>
            <a:ext cx="157301" cy="14653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楕円 29">
            <a:extLst>
              <a:ext uri="{FF2B5EF4-FFF2-40B4-BE49-F238E27FC236}">
                <a16:creationId xmlns:a16="http://schemas.microsoft.com/office/drawing/2014/main" id="{90D1D8F8-80C1-5B12-0E07-E5287B40E658}"/>
              </a:ext>
            </a:extLst>
          </p:cNvPr>
          <p:cNvSpPr/>
          <p:nvPr/>
        </p:nvSpPr>
        <p:spPr>
          <a:xfrm>
            <a:off x="4546494" y="2439455"/>
            <a:ext cx="157301" cy="14653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右矢印 13">
            <a:extLst>
              <a:ext uri="{FF2B5EF4-FFF2-40B4-BE49-F238E27FC236}">
                <a16:creationId xmlns:a16="http://schemas.microsoft.com/office/drawing/2014/main" id="{A077F157-0DFC-6CE7-FE2E-6ABF2B98E7B6}"/>
              </a:ext>
            </a:extLst>
          </p:cNvPr>
          <p:cNvSpPr/>
          <p:nvPr/>
        </p:nvSpPr>
        <p:spPr>
          <a:xfrm>
            <a:off x="5057520" y="2169831"/>
            <a:ext cx="541020" cy="568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FA792072-2162-6044-2E54-4410C474AD09}"/>
              </a:ext>
            </a:extLst>
          </p:cNvPr>
          <p:cNvSpPr txBox="1"/>
          <p:nvPr/>
        </p:nvSpPr>
        <p:spPr>
          <a:xfrm>
            <a:off x="4460184" y="4226103"/>
            <a:ext cx="1223412" cy="59583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700" b="1" dirty="0">
                <a:latin typeface="Arial" panose="020B0604020202020204" pitchFamily="34" charset="0"/>
                <a:ea typeface="メイリオ" panose="020B0604030504040204" pitchFamily="50" charset="-128"/>
              </a:rPr>
              <a:t>母集団</a:t>
            </a:r>
            <a:r>
              <a:rPr kumimoji="1" lang="ja-JP" altLang="en-US" sz="2700" dirty="0">
                <a:latin typeface="Arial" panose="020B0604020202020204" pitchFamily="34" charset="0"/>
                <a:ea typeface="メイリオ" panose="020B0604030504040204" pitchFamily="50" charset="-128"/>
              </a:rPr>
              <a:t>が</a:t>
            </a:r>
            <a:r>
              <a:rPr kumimoji="1" lang="ja-JP" altLang="en-US" sz="2700" b="1" dirty="0">
                <a:latin typeface="Arial" panose="020B0604020202020204" pitchFamily="34" charset="0"/>
                <a:ea typeface="メイリオ" panose="020B0604030504040204" pitchFamily="50" charset="-128"/>
              </a:rPr>
              <a:t>正規分布</a:t>
            </a:r>
            <a:r>
              <a:rPr kumimoji="1" lang="ja-JP" altLang="en-US" sz="2700" dirty="0">
                <a:latin typeface="Arial" panose="020B0604020202020204" pitchFamily="34" charset="0"/>
                <a:ea typeface="メイリオ" panose="020B0604030504040204" pitchFamily="50" charset="-128"/>
              </a:rPr>
              <a:t>であるとき、</a:t>
            </a:r>
            <a:endParaRPr kumimoji="1" lang="en-US" altLang="ja-JP" sz="27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kumimoji="1" lang="ja-JP" altLang="en-US" sz="2700" dirty="0">
                <a:latin typeface="Arial" panose="020B0604020202020204" pitchFamily="34" charset="0"/>
                <a:ea typeface="メイリオ" panose="020B0604030504040204" pitchFamily="50" charset="-128"/>
              </a:rPr>
              <a:t>この分布も</a:t>
            </a:r>
            <a:r>
              <a:rPr kumimoji="1" lang="ja-JP" altLang="en-US" sz="2700" b="1" dirty="0">
                <a:latin typeface="Arial" panose="020B0604020202020204" pitchFamily="34" charset="0"/>
                <a:ea typeface="メイリオ" panose="020B0604030504040204" pitchFamily="50" charset="-128"/>
              </a:rPr>
              <a:t>正規分布</a:t>
            </a:r>
            <a:endParaRPr kumimoji="1" lang="en-US" altLang="ja-JP" sz="2700" b="1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kumimoji="1" lang="ja-JP" altLang="en-US" sz="2700" dirty="0">
                <a:latin typeface="Arial" panose="020B0604020202020204" pitchFamily="34" charset="0"/>
                <a:ea typeface="メイリオ" panose="020B0604030504040204" pitchFamily="50" charset="-128"/>
              </a:rPr>
              <a:t>この</a:t>
            </a:r>
            <a:r>
              <a:rPr kumimoji="1" lang="ja-JP" altLang="en-US" sz="2700" b="1" dirty="0">
                <a:latin typeface="Arial" panose="020B0604020202020204" pitchFamily="34" charset="0"/>
                <a:ea typeface="メイリオ" panose="020B0604030504040204" pitchFamily="50" charset="-128"/>
              </a:rPr>
              <a:t>正規分布の平均</a:t>
            </a:r>
            <a:endParaRPr kumimoji="1" lang="en-US" altLang="ja-JP" sz="2700" b="1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kumimoji="1" lang="ja-JP" altLang="en-US" sz="2700" dirty="0">
                <a:latin typeface="Arial" panose="020B0604020202020204" pitchFamily="34" charset="0"/>
                <a:ea typeface="メイリオ" panose="020B0604030504040204" pitchFamily="50" charset="-128"/>
              </a:rPr>
              <a:t>　</a:t>
            </a:r>
            <a:r>
              <a:rPr kumimoji="1" lang="ja-JP" altLang="en-US" sz="27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＜母平均＞</a:t>
            </a:r>
            <a:r>
              <a:rPr kumimoji="1" lang="ja-JP" altLang="en-US" sz="27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に等しい</a:t>
            </a:r>
            <a:endParaRPr kumimoji="1" lang="en-US" altLang="ja-JP" sz="2700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kumimoji="1" lang="ja-JP" altLang="en-US" sz="2700" dirty="0">
                <a:latin typeface="Arial" panose="020B0604020202020204" pitchFamily="34" charset="0"/>
                <a:ea typeface="メイリオ" panose="020B0604030504040204" pitchFamily="50" charset="-128"/>
              </a:rPr>
              <a:t>この</a:t>
            </a:r>
            <a:r>
              <a:rPr kumimoji="1" lang="ja-JP" altLang="en-US" sz="2700" b="1" dirty="0">
                <a:latin typeface="Arial" panose="020B0604020202020204" pitchFamily="34" charset="0"/>
                <a:ea typeface="メイリオ" panose="020B0604030504040204" pitchFamily="50" charset="-128"/>
              </a:rPr>
              <a:t>正規分布の分散</a:t>
            </a:r>
            <a:endParaRPr kumimoji="1" lang="en-US" altLang="ja-JP" sz="2700" b="1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kumimoji="1" lang="ja-JP" altLang="en-US" sz="2700" dirty="0">
                <a:latin typeface="Arial" panose="020B0604020202020204" pitchFamily="34" charset="0"/>
                <a:ea typeface="メイリオ" panose="020B0604030504040204" pitchFamily="50" charset="-128"/>
              </a:rPr>
              <a:t>　</a:t>
            </a:r>
            <a:r>
              <a:rPr kumimoji="1" lang="ja-JP" altLang="en-US" sz="27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＜母分散＞／</a:t>
            </a:r>
            <a:r>
              <a:rPr kumimoji="1" lang="en-US" altLang="ja-JP" sz="27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n </a:t>
            </a:r>
            <a:endParaRPr kumimoji="1" lang="en-US" altLang="ja-JP" sz="2700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endParaRPr kumimoji="1" lang="en-US" altLang="ja-JP" sz="27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endParaRPr kumimoji="1" lang="en-US" altLang="ja-JP" sz="27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cxnSp>
        <p:nvCxnSpPr>
          <p:cNvPr id="12" name="直線矢印コネクタ 11">
            <a:extLst>
              <a:ext uri="{FF2B5EF4-FFF2-40B4-BE49-F238E27FC236}">
                <a16:creationId xmlns:a16="http://schemas.microsoft.com/office/drawing/2014/main" id="{888A9A56-9451-E2BD-5684-133AEC31C07B}"/>
              </a:ext>
            </a:extLst>
          </p:cNvPr>
          <p:cNvCxnSpPr/>
          <p:nvPr/>
        </p:nvCxnSpPr>
        <p:spPr>
          <a:xfrm flipV="1">
            <a:off x="5810491" y="3019407"/>
            <a:ext cx="584522" cy="11343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630997B3-46F5-710A-38B5-841B9A05747C}"/>
              </a:ext>
            </a:extLst>
          </p:cNvPr>
          <p:cNvSpPr txBox="1"/>
          <p:nvPr/>
        </p:nvSpPr>
        <p:spPr>
          <a:xfrm>
            <a:off x="5827779" y="2260439"/>
            <a:ext cx="1223412" cy="59583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700" dirty="0">
                <a:latin typeface="Arial" panose="020B0604020202020204" pitchFamily="34" charset="0"/>
                <a:ea typeface="メイリオ" panose="020B0604030504040204" pitchFamily="50" charset="-128"/>
              </a:rPr>
              <a:t>平均はばらつく。</a:t>
            </a:r>
            <a:endParaRPr kumimoji="1" lang="en-US" altLang="ja-JP" sz="27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endParaRPr kumimoji="1" lang="en-US" altLang="ja-JP" sz="27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34" name="図 33">
            <a:extLst>
              <a:ext uri="{FF2B5EF4-FFF2-40B4-BE49-F238E27FC236}">
                <a16:creationId xmlns:a16="http://schemas.microsoft.com/office/drawing/2014/main" id="{B5B65E0E-677A-9FDE-C70B-77E75CB418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2014" y="1993157"/>
            <a:ext cx="495117" cy="922100"/>
          </a:xfrm>
          <a:prstGeom prst="rect">
            <a:avLst/>
          </a:prstGeom>
        </p:spPr>
      </p:pic>
      <p:sp>
        <p:nvSpPr>
          <p:cNvPr id="35" name="コンテンツ プレースホルダー 2">
            <a:extLst>
              <a:ext uri="{FF2B5EF4-FFF2-40B4-BE49-F238E27FC236}">
                <a16:creationId xmlns:a16="http://schemas.microsoft.com/office/drawing/2014/main" id="{17F02003-555C-79E6-2F30-C5C5EF8A74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5844822"/>
            <a:ext cx="4460185" cy="1219828"/>
          </a:xfrm>
        </p:spPr>
        <p:txBody>
          <a:bodyPr>
            <a:normAutofit fontScale="92500"/>
          </a:bodyPr>
          <a:lstStyle/>
          <a:p>
            <a:r>
              <a:rPr kumimoji="1" lang="ja-JP" altLang="en-US" sz="2400" dirty="0"/>
              <a:t>母集団の平均は、</a:t>
            </a:r>
            <a:r>
              <a:rPr kumimoji="1" lang="ja-JP" altLang="en-US" sz="2400" b="1" dirty="0"/>
              <a:t>母平均</a:t>
            </a:r>
            <a:r>
              <a:rPr kumimoji="1" lang="ja-JP" altLang="en-US" sz="2400" dirty="0"/>
              <a:t>という</a:t>
            </a:r>
            <a:endParaRPr kumimoji="1" lang="en-US" altLang="ja-JP" sz="2400" dirty="0"/>
          </a:p>
          <a:p>
            <a:r>
              <a:rPr kumimoji="1" lang="ja-JP" altLang="en-US" sz="2400" dirty="0"/>
              <a:t>母集団の分散は、</a:t>
            </a:r>
            <a:r>
              <a:rPr kumimoji="1" lang="ja-JP" altLang="en-US" sz="2400" b="1" dirty="0"/>
              <a:t>母分散</a:t>
            </a:r>
            <a:r>
              <a:rPr kumimoji="1" lang="ja-JP" altLang="en-US" sz="2400" dirty="0"/>
              <a:t>という</a:t>
            </a:r>
            <a:endParaRPr kumimoji="1" lang="en-US" altLang="ja-JP" sz="2400" dirty="0"/>
          </a:p>
          <a:p>
            <a:endParaRPr lang="en-US" altLang="ja-JP" sz="2400" dirty="0"/>
          </a:p>
          <a:p>
            <a:pPr marL="0" indent="0">
              <a:buNone/>
            </a:pPr>
            <a:endParaRPr kumimoji="1" lang="ja-JP" altLang="en-US" sz="2400" dirty="0"/>
          </a:p>
        </p:txBody>
      </p:sp>
      <p:pic>
        <p:nvPicPr>
          <p:cNvPr id="40" name="図 39">
            <a:extLst>
              <a:ext uri="{FF2B5EF4-FFF2-40B4-BE49-F238E27FC236}">
                <a16:creationId xmlns:a16="http://schemas.microsoft.com/office/drawing/2014/main" id="{A9F031A4-FA9D-1137-566B-AC9A93874D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317" y="3429000"/>
            <a:ext cx="2297197" cy="1615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3084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73321" y="329184"/>
            <a:ext cx="4688333" cy="1783080"/>
          </a:xfrm>
        </p:spPr>
        <p:txBody>
          <a:bodyPr anchor="b">
            <a:normAutofit/>
          </a:bodyPr>
          <a:lstStyle/>
          <a:p>
            <a:r>
              <a:rPr lang="ja-JP" altLang="en-US" sz="4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アウトライン</a:t>
            </a:r>
            <a:endParaRPr kumimoji="1" lang="ja-JP" altLang="en-US" sz="4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ADE5C89F-0CB4-504E-E8F6-BD3C6D03C7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 l="27514" r="23589" b="-2"/>
          <a:stretch/>
        </p:blipFill>
        <p:spPr>
          <a:xfrm>
            <a:off x="20" y="10"/>
            <a:ext cx="3492988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effectLst>
            <a:softEdge rad="635000"/>
          </a:effectLst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973321" y="2706624"/>
            <a:ext cx="4986684" cy="3483864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ja-JP" altLang="en-US" sz="2400" dirty="0"/>
              <a:t>平均</a:t>
            </a:r>
            <a:endParaRPr kumimoji="1" lang="en-US" altLang="ja-JP" sz="2400" dirty="0"/>
          </a:p>
          <a:p>
            <a:pPr marL="514350" indent="-514350">
              <a:buAutoNum type="arabicPeriod"/>
            </a:pPr>
            <a:r>
              <a:rPr kumimoji="1" lang="ja-JP" altLang="en-US" sz="2400" dirty="0"/>
              <a:t>母集団と標本</a:t>
            </a:r>
            <a:endParaRPr kumimoji="1" lang="en-US" altLang="ja-JP" sz="2400" dirty="0"/>
          </a:p>
          <a:p>
            <a:pPr marL="514350" indent="-514350">
              <a:buAutoNum type="arabicPeriod"/>
            </a:pPr>
            <a:r>
              <a:rPr lang="ja-JP" altLang="en-US" sz="2400" dirty="0"/>
              <a:t>標本の平均値</a:t>
            </a:r>
            <a:endParaRPr lang="en-US" altLang="ja-JP" sz="2400" dirty="0"/>
          </a:p>
          <a:p>
            <a:pPr marL="514350" indent="-514350">
              <a:buAutoNum type="arabicPeriod"/>
            </a:pPr>
            <a:r>
              <a:rPr kumimoji="1" lang="ja-JP" altLang="en-US" sz="2400" dirty="0"/>
              <a:t>標本の分散値</a:t>
            </a:r>
            <a:endParaRPr kumimoji="1" lang="en-US" altLang="ja-JP" sz="2400" dirty="0"/>
          </a:p>
          <a:p>
            <a:pPr marL="514350" indent="-514350">
              <a:buAutoNum type="arabicPeriod"/>
            </a:pPr>
            <a:r>
              <a:rPr lang="ja-JP" altLang="en-US" sz="2400" dirty="0"/>
              <a:t>演習</a:t>
            </a:r>
            <a:endParaRPr kumimoji="1" lang="en-US" altLang="ja-JP" sz="2400" dirty="0"/>
          </a:p>
          <a:p>
            <a:pPr marL="457200" indent="-457200">
              <a:buFont typeface="+mj-lt"/>
              <a:buAutoNum type="arabicPeriod"/>
            </a:pPr>
            <a:endParaRPr kumimoji="1" lang="ja-JP" altLang="en-US" sz="2400" dirty="0"/>
          </a:p>
          <a:p>
            <a:pPr marL="457200" indent="-457200">
              <a:buFont typeface="+mj-lt"/>
              <a:buAutoNum type="arabicPeriod"/>
            </a:pPr>
            <a:endParaRPr lang="en-US" altLang="ja-JP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71AC035-0C11-72EC-EAF9-C2E472D89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D4950-D159-4EF1-90C3-DB06CAAE7C11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94944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92D23AD-2DBD-9729-4CFE-63223831B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まとめ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14EA4ED-18AC-05AF-2D1D-913FACF68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20</a:t>
            </a:fld>
            <a:endParaRPr kumimoji="1" lang="ja-JP" altLang="en-US"/>
          </a:p>
        </p:txBody>
      </p:sp>
      <p:sp>
        <p:nvSpPr>
          <p:cNvPr id="5" name="雲 4">
            <a:extLst>
              <a:ext uri="{FF2B5EF4-FFF2-40B4-BE49-F238E27FC236}">
                <a16:creationId xmlns:a16="http://schemas.microsoft.com/office/drawing/2014/main" id="{BB22E0D2-B395-9C27-FEF9-39C3279FC767}"/>
              </a:ext>
            </a:extLst>
          </p:cNvPr>
          <p:cNvSpPr/>
          <p:nvPr/>
        </p:nvSpPr>
        <p:spPr>
          <a:xfrm>
            <a:off x="366049" y="1388296"/>
            <a:ext cx="1933148" cy="1294477"/>
          </a:xfrm>
          <a:prstGeom prst="cloud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1DB205F-B8EA-6AB8-FB4F-0D6236E1CA46}"/>
              </a:ext>
            </a:extLst>
          </p:cNvPr>
          <p:cNvSpPr txBox="1"/>
          <p:nvPr/>
        </p:nvSpPr>
        <p:spPr>
          <a:xfrm>
            <a:off x="774792" y="755922"/>
            <a:ext cx="769200" cy="40112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700" b="1" dirty="0">
                <a:latin typeface="Arial" panose="020B0604020202020204" pitchFamily="34" charset="0"/>
                <a:ea typeface="メイリオ" panose="020B0604030504040204" pitchFamily="50" charset="-128"/>
              </a:rPr>
              <a:t>母集団</a:t>
            </a:r>
            <a:endParaRPr kumimoji="1" lang="en-US" altLang="ja-JP" sz="2700" b="1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9" name="右矢印 13">
            <a:extLst>
              <a:ext uri="{FF2B5EF4-FFF2-40B4-BE49-F238E27FC236}">
                <a16:creationId xmlns:a16="http://schemas.microsoft.com/office/drawing/2014/main" id="{927D2CB3-A28E-A70E-D529-F037E9086904}"/>
              </a:ext>
            </a:extLst>
          </p:cNvPr>
          <p:cNvSpPr/>
          <p:nvPr/>
        </p:nvSpPr>
        <p:spPr>
          <a:xfrm>
            <a:off x="2884549" y="2398397"/>
            <a:ext cx="541020" cy="568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67C334F6-7D27-7325-5D34-219301DF812C}"/>
              </a:ext>
            </a:extLst>
          </p:cNvPr>
          <p:cNvSpPr txBox="1"/>
          <p:nvPr/>
        </p:nvSpPr>
        <p:spPr>
          <a:xfrm>
            <a:off x="3500675" y="1280220"/>
            <a:ext cx="1223412" cy="59583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700" b="1" dirty="0">
                <a:latin typeface="Arial" panose="020B0604020202020204" pitchFamily="34" charset="0"/>
                <a:ea typeface="メイリオ" panose="020B0604030504040204" pitchFamily="50" charset="-128"/>
              </a:rPr>
              <a:t>標本</a:t>
            </a:r>
            <a:r>
              <a:rPr kumimoji="1" lang="ja-JP" altLang="en-US" sz="2700" dirty="0">
                <a:latin typeface="Arial" panose="020B0604020202020204" pitchFamily="34" charset="0"/>
                <a:ea typeface="メイリオ" panose="020B0604030504040204" pitchFamily="50" charset="-128"/>
              </a:rPr>
              <a:t>（</a:t>
            </a:r>
            <a:r>
              <a:rPr kumimoji="1" lang="ja-JP" altLang="en-US" sz="2700" b="1" dirty="0">
                <a:latin typeface="Arial" panose="020B0604020202020204" pitchFamily="34" charset="0"/>
                <a:ea typeface="メイリオ" panose="020B0604030504040204" pitchFamily="50" charset="-128"/>
              </a:rPr>
              <a:t>標本数</a:t>
            </a:r>
            <a:r>
              <a:rPr kumimoji="1" lang="ja-JP" altLang="en-US" sz="2700" dirty="0">
                <a:latin typeface="Arial" panose="020B0604020202020204" pitchFamily="34" charset="0"/>
                <a:ea typeface="メイリオ" panose="020B0604030504040204" pitchFamily="50" charset="-128"/>
              </a:rPr>
              <a:t>は </a:t>
            </a:r>
            <a:r>
              <a:rPr kumimoji="1" lang="en-US" altLang="ja-JP" sz="2700" dirty="0">
                <a:latin typeface="Arial" panose="020B0604020202020204" pitchFamily="34" charset="0"/>
                <a:ea typeface="メイリオ" panose="020B0604030504040204" pitchFamily="50" charset="-128"/>
              </a:rPr>
              <a:t>n </a:t>
            </a:r>
            <a:r>
              <a:rPr kumimoji="1" lang="ja-JP" altLang="en-US" sz="2700" dirty="0">
                <a:latin typeface="Arial" panose="020B0604020202020204" pitchFamily="34" charset="0"/>
                <a:ea typeface="メイリオ" panose="020B0604030504040204" pitchFamily="50" charset="-128"/>
              </a:rPr>
              <a:t>）</a:t>
            </a:r>
            <a:endParaRPr kumimoji="1" lang="en-US" altLang="ja-JP" sz="27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F47C0DB3-87EE-F283-EC1D-F822C1A72C5B}"/>
              </a:ext>
            </a:extLst>
          </p:cNvPr>
          <p:cNvSpPr/>
          <p:nvPr/>
        </p:nvSpPr>
        <p:spPr>
          <a:xfrm>
            <a:off x="3734959" y="1937558"/>
            <a:ext cx="374609" cy="156778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2" name="楕円 11">
            <a:extLst>
              <a:ext uri="{FF2B5EF4-FFF2-40B4-BE49-F238E27FC236}">
                <a16:creationId xmlns:a16="http://schemas.microsoft.com/office/drawing/2014/main" id="{73481027-2178-DB0F-8D80-9F8788367234}"/>
              </a:ext>
            </a:extLst>
          </p:cNvPr>
          <p:cNvSpPr/>
          <p:nvPr/>
        </p:nvSpPr>
        <p:spPr>
          <a:xfrm>
            <a:off x="4379200" y="2632443"/>
            <a:ext cx="157301" cy="14653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楕円 12">
            <a:extLst>
              <a:ext uri="{FF2B5EF4-FFF2-40B4-BE49-F238E27FC236}">
                <a16:creationId xmlns:a16="http://schemas.microsoft.com/office/drawing/2014/main" id="{5D754ACB-5119-75DA-20AD-D65C80E0B565}"/>
              </a:ext>
            </a:extLst>
          </p:cNvPr>
          <p:cNvSpPr/>
          <p:nvPr/>
        </p:nvSpPr>
        <p:spPr>
          <a:xfrm>
            <a:off x="4622810" y="2625067"/>
            <a:ext cx="157301" cy="14653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楕円 13">
            <a:extLst>
              <a:ext uri="{FF2B5EF4-FFF2-40B4-BE49-F238E27FC236}">
                <a16:creationId xmlns:a16="http://schemas.microsoft.com/office/drawing/2014/main" id="{51D5AA77-5587-56F6-5D7C-A1E14E2BC64C}"/>
              </a:ext>
            </a:extLst>
          </p:cNvPr>
          <p:cNvSpPr/>
          <p:nvPr/>
        </p:nvSpPr>
        <p:spPr>
          <a:xfrm>
            <a:off x="4866420" y="2617691"/>
            <a:ext cx="157301" cy="14653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右矢印 13">
            <a:extLst>
              <a:ext uri="{FF2B5EF4-FFF2-40B4-BE49-F238E27FC236}">
                <a16:creationId xmlns:a16="http://schemas.microsoft.com/office/drawing/2014/main" id="{F6E7D114-ACCF-7850-A47D-0DC1E4F0DF67}"/>
              </a:ext>
            </a:extLst>
          </p:cNvPr>
          <p:cNvSpPr/>
          <p:nvPr/>
        </p:nvSpPr>
        <p:spPr>
          <a:xfrm>
            <a:off x="5377446" y="2348067"/>
            <a:ext cx="541020" cy="568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587CED32-D272-3D1E-7A53-13DF677210E3}"/>
              </a:ext>
            </a:extLst>
          </p:cNvPr>
          <p:cNvSpPr txBox="1"/>
          <p:nvPr/>
        </p:nvSpPr>
        <p:spPr>
          <a:xfrm>
            <a:off x="6359043" y="2384855"/>
            <a:ext cx="1223412" cy="59583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700" dirty="0">
                <a:latin typeface="Arial" panose="020B0604020202020204" pitchFamily="34" charset="0"/>
                <a:ea typeface="メイリオ" panose="020B0604030504040204" pitchFamily="50" charset="-128"/>
              </a:rPr>
              <a:t>平均</a:t>
            </a:r>
            <a:endParaRPr kumimoji="1" lang="en-US" altLang="ja-JP" sz="27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endParaRPr kumimoji="1" lang="en-US" altLang="ja-JP" sz="27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74497F65-C138-BBA0-6D76-EEEC9A7112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4119" y="5478139"/>
            <a:ext cx="495117" cy="922100"/>
          </a:xfrm>
          <a:prstGeom prst="rect">
            <a:avLst/>
          </a:prstGeom>
        </p:spPr>
      </p:pic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5AE95C7D-C93A-FB11-EAFC-C62C32A664A4}"/>
              </a:ext>
            </a:extLst>
          </p:cNvPr>
          <p:cNvSpPr txBox="1"/>
          <p:nvPr/>
        </p:nvSpPr>
        <p:spPr>
          <a:xfrm>
            <a:off x="3914900" y="6441629"/>
            <a:ext cx="769200" cy="6547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正規分布</a:t>
            </a:r>
            <a:endParaRPr kumimoji="1"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2" name="コンテンツ プレースホルダー 2">
            <a:extLst>
              <a:ext uri="{FF2B5EF4-FFF2-40B4-BE49-F238E27FC236}">
                <a16:creationId xmlns:a16="http://schemas.microsoft.com/office/drawing/2014/main" id="{1944B1E7-DD4C-21A7-E94B-264A8E7644C6}"/>
              </a:ext>
            </a:extLst>
          </p:cNvPr>
          <p:cNvSpPr txBox="1">
            <a:spLocks/>
          </p:cNvSpPr>
          <p:nvPr/>
        </p:nvSpPr>
        <p:spPr>
          <a:xfrm>
            <a:off x="5279819" y="5681970"/>
            <a:ext cx="3406982" cy="22044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kumimoji="1"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この正規分布</a:t>
            </a:r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の</a:t>
            </a:r>
            <a:r>
              <a:rPr kumimoji="1"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＜分散＞</a:t>
            </a:r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は、</a:t>
            </a:r>
            <a:r>
              <a:rPr kumimoji="1"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＜母分散＞／</a:t>
            </a:r>
            <a:r>
              <a:rPr kumimoji="1" lang="en-US" altLang="ja-JP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n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E2ACB07C-AEBE-B984-BD10-0BF58A921026}"/>
              </a:ext>
            </a:extLst>
          </p:cNvPr>
          <p:cNvSpPr txBox="1"/>
          <p:nvPr/>
        </p:nvSpPr>
        <p:spPr>
          <a:xfrm>
            <a:off x="777089" y="4912197"/>
            <a:ext cx="769200" cy="40112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正規分布</a:t>
            </a:r>
            <a:endParaRPr kumimoji="1"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24" name="図 23">
            <a:extLst>
              <a:ext uri="{FF2B5EF4-FFF2-40B4-BE49-F238E27FC236}">
                <a16:creationId xmlns:a16="http://schemas.microsoft.com/office/drawing/2014/main" id="{5AB4FD63-D96B-F9F8-D01E-62EB72B883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174" y="3106732"/>
            <a:ext cx="2297197" cy="1615552"/>
          </a:xfrm>
          <a:prstGeom prst="rect">
            <a:avLst/>
          </a:prstGeom>
        </p:spPr>
      </p:pic>
      <p:sp>
        <p:nvSpPr>
          <p:cNvPr id="25" name="楕円 24">
            <a:extLst>
              <a:ext uri="{FF2B5EF4-FFF2-40B4-BE49-F238E27FC236}">
                <a16:creationId xmlns:a16="http://schemas.microsoft.com/office/drawing/2014/main" id="{85CC9682-69BB-4DC5-94FC-95D391DA0C54}"/>
              </a:ext>
            </a:extLst>
          </p:cNvPr>
          <p:cNvSpPr/>
          <p:nvPr/>
        </p:nvSpPr>
        <p:spPr>
          <a:xfrm>
            <a:off x="3806230" y="3785156"/>
            <a:ext cx="157301" cy="14653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楕円 25">
            <a:extLst>
              <a:ext uri="{FF2B5EF4-FFF2-40B4-BE49-F238E27FC236}">
                <a16:creationId xmlns:a16="http://schemas.microsoft.com/office/drawing/2014/main" id="{276A84FF-6376-55C6-9136-5885938DA1A5}"/>
              </a:ext>
            </a:extLst>
          </p:cNvPr>
          <p:cNvSpPr/>
          <p:nvPr/>
        </p:nvSpPr>
        <p:spPr>
          <a:xfrm>
            <a:off x="4049840" y="3777780"/>
            <a:ext cx="157301" cy="14653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楕円 26">
            <a:extLst>
              <a:ext uri="{FF2B5EF4-FFF2-40B4-BE49-F238E27FC236}">
                <a16:creationId xmlns:a16="http://schemas.microsoft.com/office/drawing/2014/main" id="{B3F504D3-6E7C-841E-3D43-CD9D01A6F78E}"/>
              </a:ext>
            </a:extLst>
          </p:cNvPr>
          <p:cNvSpPr/>
          <p:nvPr/>
        </p:nvSpPr>
        <p:spPr>
          <a:xfrm>
            <a:off x="4293450" y="3770404"/>
            <a:ext cx="157301" cy="14653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94F538AC-E2E8-BC92-0EC7-F518E79ECE6F}"/>
              </a:ext>
            </a:extLst>
          </p:cNvPr>
          <p:cNvSpPr txBox="1"/>
          <p:nvPr/>
        </p:nvSpPr>
        <p:spPr>
          <a:xfrm>
            <a:off x="5918466" y="3062933"/>
            <a:ext cx="769200" cy="6547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この平均から、</a:t>
            </a:r>
            <a:endParaRPr kumimoji="1" lang="en-US" altLang="ja-JP" sz="2400" b="1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kumimoji="1" lang="ja-JP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母平均を推定したい</a:t>
            </a:r>
            <a:endParaRPr kumimoji="1" lang="en-US" altLang="ja-JP" sz="2400" b="1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9" name="コンテンツ プレースホルダー 2">
            <a:extLst>
              <a:ext uri="{FF2B5EF4-FFF2-40B4-BE49-F238E27FC236}">
                <a16:creationId xmlns:a16="http://schemas.microsoft.com/office/drawing/2014/main" id="{6C02FA1F-F63C-1895-28FB-FE9FC265D53C}"/>
              </a:ext>
            </a:extLst>
          </p:cNvPr>
          <p:cNvSpPr txBox="1">
            <a:spLocks/>
          </p:cNvSpPr>
          <p:nvPr/>
        </p:nvSpPr>
        <p:spPr>
          <a:xfrm>
            <a:off x="5918466" y="4041199"/>
            <a:ext cx="3406982" cy="1231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400" b="1" dirty="0">
                <a:solidFill>
                  <a:srgbClr val="FF0000"/>
                </a:solidFill>
              </a:rPr>
              <a:t>母分散が小さいほど精度</a:t>
            </a:r>
            <a:r>
              <a:rPr kumimoji="1" lang="ja-JP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がよい。</a:t>
            </a:r>
            <a:r>
              <a:rPr kumimoji="1" lang="en-US" altLang="ja-JP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n </a:t>
            </a:r>
            <a:r>
              <a:rPr kumimoji="1" lang="ja-JP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が大きいほど精度がよい</a:t>
            </a:r>
            <a:r>
              <a:rPr kumimoji="1" lang="en-US" altLang="ja-JP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endParaRPr lang="ja-JP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8730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4. </a:t>
            </a:r>
            <a:r>
              <a:rPr lang="ja-JP" altLang="en-US" dirty="0"/>
              <a:t>標本の分散値</a:t>
            </a:r>
            <a:br>
              <a:rPr lang="en-US" altLang="ja-JP" dirty="0"/>
            </a:br>
            <a:endParaRPr lang="ja-JP" altLang="en-US" dirty="0"/>
          </a:p>
        </p:txBody>
      </p:sp>
      <p:sp>
        <p:nvSpPr>
          <p:cNvPr id="5" name="字幕 4">
            <a:extLst>
              <a:ext uri="{FF2B5EF4-FFF2-40B4-BE49-F238E27FC236}">
                <a16:creationId xmlns:a16="http://schemas.microsoft.com/office/drawing/2014/main" id="{A277A7B9-3E7B-4B4C-9390-95356C192BA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17441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今から行うことのイメージ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22</a:t>
            </a:fld>
            <a:endParaRPr lang="ja-JP" altLang="en-US"/>
          </a:p>
        </p:txBody>
      </p:sp>
      <p:sp>
        <p:nvSpPr>
          <p:cNvPr id="19" name="雲 18"/>
          <p:cNvSpPr/>
          <p:nvPr/>
        </p:nvSpPr>
        <p:spPr>
          <a:xfrm>
            <a:off x="290762" y="1644475"/>
            <a:ext cx="3074670" cy="1638842"/>
          </a:xfrm>
          <a:prstGeom prst="cloud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4697133" y="1283181"/>
            <a:ext cx="2608406" cy="50783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2700" dirty="0">
                <a:latin typeface="Arial" panose="020B0604020202020204" pitchFamily="34" charset="0"/>
                <a:ea typeface="メイリオ" panose="020B0604030504040204" pitchFamily="50" charset="-128"/>
              </a:rPr>
              <a:t>たくさんの</a:t>
            </a:r>
            <a:r>
              <a:rPr lang="ja-JP" altLang="en-US" sz="27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標本</a:t>
            </a:r>
            <a:endParaRPr kumimoji="1" lang="en-US" altLang="ja-JP" sz="2700" dirty="0">
              <a:solidFill>
                <a:srgbClr val="C0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2" name="右矢印 21"/>
          <p:cNvSpPr/>
          <p:nvPr/>
        </p:nvSpPr>
        <p:spPr>
          <a:xfrm rot="5400000">
            <a:off x="5638193" y="2147931"/>
            <a:ext cx="541020" cy="4847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4367509" y="4711870"/>
            <a:ext cx="3993401" cy="50783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7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母集団</a:t>
            </a:r>
            <a:r>
              <a:rPr kumimoji="1" lang="ja-JP" altLang="en-US" sz="2700" dirty="0">
                <a:latin typeface="Arial" panose="020B0604020202020204" pitchFamily="34" charset="0"/>
                <a:ea typeface="メイリオ" panose="020B0604030504040204" pitchFamily="50" charset="-128"/>
              </a:rPr>
              <a:t>の</a:t>
            </a:r>
            <a:r>
              <a:rPr kumimoji="1" lang="ja-JP" altLang="en-US" sz="27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不偏分散</a:t>
            </a:r>
            <a:r>
              <a:rPr kumimoji="1" lang="ja-JP" altLang="en-US" sz="2700" dirty="0">
                <a:latin typeface="Arial" panose="020B0604020202020204" pitchFamily="34" charset="0"/>
                <a:ea typeface="メイリオ" panose="020B0604030504040204" pitchFamily="50" charset="-128"/>
              </a:rPr>
              <a:t>の推定</a:t>
            </a:r>
            <a:endParaRPr kumimoji="1" lang="en-US" altLang="ja-JP" sz="27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1" name="右矢印 21">
            <a:extLst>
              <a:ext uri="{FF2B5EF4-FFF2-40B4-BE49-F238E27FC236}">
                <a16:creationId xmlns:a16="http://schemas.microsoft.com/office/drawing/2014/main" id="{1380E6AF-EA7C-490A-A0B4-24C57DB26B27}"/>
              </a:ext>
            </a:extLst>
          </p:cNvPr>
          <p:cNvSpPr/>
          <p:nvPr/>
        </p:nvSpPr>
        <p:spPr>
          <a:xfrm rot="5400000">
            <a:off x="5638192" y="3930657"/>
            <a:ext cx="541020" cy="4847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64BAD3FE-6016-4D5F-8274-436CFDA980EC}"/>
              </a:ext>
            </a:extLst>
          </p:cNvPr>
          <p:cNvSpPr txBox="1"/>
          <p:nvPr/>
        </p:nvSpPr>
        <p:spPr>
          <a:xfrm>
            <a:off x="4697132" y="3080281"/>
            <a:ext cx="3993401" cy="50783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7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不偏分散</a:t>
            </a:r>
            <a:r>
              <a:rPr kumimoji="1" lang="ja-JP" altLang="en-US" sz="2700" dirty="0">
                <a:latin typeface="Arial" panose="020B0604020202020204" pitchFamily="34" charset="0"/>
                <a:ea typeface="メイリオ" panose="020B0604030504040204" pitchFamily="50" charset="-128"/>
              </a:rPr>
              <a:t>の算出</a:t>
            </a:r>
            <a:endParaRPr kumimoji="1" lang="en-US" altLang="ja-JP" sz="27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8FC1B44-EDEE-A91E-C040-60EF3630AC1B}"/>
              </a:ext>
            </a:extLst>
          </p:cNvPr>
          <p:cNvSpPr txBox="1"/>
          <p:nvPr/>
        </p:nvSpPr>
        <p:spPr>
          <a:xfrm>
            <a:off x="1282456" y="1048639"/>
            <a:ext cx="1223412" cy="59583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7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母集団</a:t>
            </a:r>
            <a:endParaRPr kumimoji="1" lang="en-US" altLang="ja-JP" sz="2700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3D978B4-7C7D-017D-E6EF-6EB1F2ABE826}"/>
              </a:ext>
            </a:extLst>
          </p:cNvPr>
          <p:cNvSpPr txBox="1"/>
          <p:nvPr/>
        </p:nvSpPr>
        <p:spPr>
          <a:xfrm>
            <a:off x="1828097" y="5464789"/>
            <a:ext cx="6862436" cy="50783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7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母不偏分散</a:t>
            </a:r>
            <a:r>
              <a:rPr kumimoji="1" lang="ja-JP" altLang="en-US" sz="2700" dirty="0">
                <a:latin typeface="Arial" panose="020B0604020202020204" pitchFamily="34" charset="0"/>
                <a:ea typeface="メイリオ" panose="020B0604030504040204" pitchFamily="50" charset="-128"/>
              </a:rPr>
              <a:t>の</a:t>
            </a:r>
            <a:r>
              <a:rPr kumimoji="1" lang="ja-JP" altLang="en-US" sz="2700" b="1" u="sng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推定の精度を分析</a:t>
            </a:r>
            <a:r>
              <a:rPr kumimoji="1" lang="ja-JP" altLang="en-US" sz="2700" dirty="0">
                <a:latin typeface="Arial" panose="020B0604020202020204" pitchFamily="34" charset="0"/>
                <a:ea typeface="メイリオ" panose="020B0604030504040204" pitchFamily="50" charset="-128"/>
              </a:rPr>
              <a:t>する</a:t>
            </a:r>
            <a:endParaRPr kumimoji="1" lang="en-US" altLang="ja-JP" sz="27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kumimoji="1" lang="ja-JP" altLang="en-US" sz="2700" dirty="0">
                <a:latin typeface="Arial" panose="020B0604020202020204" pitchFamily="34" charset="0"/>
                <a:ea typeface="メイリオ" panose="020B0604030504040204" pitchFamily="50" charset="-128"/>
              </a:rPr>
              <a:t>ために、</a:t>
            </a:r>
            <a:r>
              <a:rPr kumimoji="1" lang="ja-JP" altLang="en-US" sz="27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母集団</a:t>
            </a:r>
            <a:r>
              <a:rPr kumimoji="1" lang="ja-JP" altLang="en-US" sz="2700" dirty="0">
                <a:latin typeface="Arial" panose="020B0604020202020204" pitchFamily="34" charset="0"/>
                <a:ea typeface="メイリオ" panose="020B0604030504040204" pitchFamily="50" charset="-128"/>
              </a:rPr>
              <a:t>は </a:t>
            </a:r>
            <a:r>
              <a:rPr kumimoji="1" lang="en-US" altLang="ja-JP" sz="27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t</a:t>
            </a:r>
            <a:r>
              <a:rPr kumimoji="1" lang="ja-JP" altLang="en-US" sz="27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分布</a:t>
            </a:r>
            <a:r>
              <a:rPr kumimoji="1" lang="ja-JP" altLang="en-US" sz="2700" dirty="0">
                <a:latin typeface="Arial" panose="020B0604020202020204" pitchFamily="34" charset="0"/>
                <a:ea typeface="メイリオ" panose="020B0604030504040204" pitchFamily="50" charset="-128"/>
              </a:rPr>
              <a:t>であると仮定</a:t>
            </a:r>
            <a:endParaRPr kumimoji="1" lang="en-US" altLang="ja-JP" sz="27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kumimoji="1" lang="ja-JP" altLang="en-US" sz="2700" dirty="0">
                <a:latin typeface="Arial" panose="020B0604020202020204" pitchFamily="34" charset="0"/>
                <a:ea typeface="メイリオ" panose="020B0604030504040204" pitchFamily="50" charset="-128"/>
              </a:rPr>
              <a:t>（</a:t>
            </a:r>
            <a:r>
              <a:rPr kumimoji="1" lang="en-US" altLang="ja-JP" sz="2700" dirty="0">
                <a:latin typeface="Arial" panose="020B0604020202020204" pitchFamily="34" charset="0"/>
                <a:ea typeface="メイリオ" panose="020B0604030504040204" pitchFamily="50" charset="-128"/>
              </a:rPr>
              <a:t>t </a:t>
            </a:r>
            <a:r>
              <a:rPr kumimoji="1" lang="ja-JP" altLang="en-US" sz="2700" dirty="0">
                <a:latin typeface="Arial" panose="020B0604020202020204" pitchFamily="34" charset="0"/>
                <a:ea typeface="メイリオ" panose="020B0604030504040204" pitchFamily="50" charset="-128"/>
              </a:rPr>
              <a:t>分布は正規分布と少し異なる形）</a:t>
            </a:r>
            <a:endParaRPr kumimoji="1" lang="en-US" altLang="ja-JP" sz="27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0B844A1-19C5-2477-D7E2-0DBA8E01111C}"/>
              </a:ext>
            </a:extLst>
          </p:cNvPr>
          <p:cNvSpPr txBox="1"/>
          <p:nvPr/>
        </p:nvSpPr>
        <p:spPr>
          <a:xfrm>
            <a:off x="781287" y="3605836"/>
            <a:ext cx="3993401" cy="50783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7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母集団</a:t>
            </a:r>
            <a:r>
              <a:rPr kumimoji="1" lang="ja-JP" altLang="en-US" sz="2700" dirty="0">
                <a:latin typeface="Arial" panose="020B0604020202020204" pitchFamily="34" charset="0"/>
                <a:ea typeface="メイリオ" panose="020B0604030504040204" pitchFamily="50" charset="-128"/>
              </a:rPr>
              <a:t>の</a:t>
            </a:r>
            <a:r>
              <a:rPr kumimoji="1" lang="ja-JP" altLang="en-US" sz="27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不偏分散</a:t>
            </a:r>
            <a:r>
              <a:rPr kumimoji="1" lang="ja-JP" altLang="en-US" sz="2700" dirty="0">
                <a:latin typeface="Arial" panose="020B0604020202020204" pitchFamily="34" charset="0"/>
                <a:ea typeface="メイリオ" panose="020B0604030504040204" pitchFamily="50" charset="-128"/>
              </a:rPr>
              <a:t>を</a:t>
            </a:r>
            <a:endParaRPr kumimoji="1" lang="en-US" altLang="ja-JP" sz="27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kumimoji="1" lang="ja-JP" altLang="en-US" sz="2700" dirty="0">
                <a:latin typeface="Arial" panose="020B0604020202020204" pitchFamily="34" charset="0"/>
                <a:ea typeface="メイリオ" panose="020B0604030504040204" pitchFamily="50" charset="-128"/>
              </a:rPr>
              <a:t>知りたい</a:t>
            </a:r>
            <a:endParaRPr kumimoji="1" lang="en-US" altLang="ja-JP" sz="27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808976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6DC1B3C-DD3C-6797-C6BB-849F4B7C5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A27CA0C-901C-7900-32A8-42DC6E3011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b="1" dirty="0"/>
              <a:t>分散</a:t>
            </a:r>
            <a:r>
              <a:rPr lang="ja-JP" altLang="en-US" dirty="0"/>
              <a:t>は，</a:t>
            </a:r>
            <a:r>
              <a:rPr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データの</a:t>
            </a:r>
            <a:r>
              <a:rPr lang="ja-JP" altLang="en-US" sz="2800" b="1" dirty="0">
                <a:latin typeface="Arial" panose="020B0604020202020204" pitchFamily="34" charset="0"/>
                <a:ea typeface="メイリオ" panose="020B0604030504040204" pitchFamily="50" charset="-128"/>
              </a:rPr>
              <a:t>散らばり度合</a:t>
            </a:r>
            <a:r>
              <a:rPr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を表す</a:t>
            </a:r>
            <a:endParaRPr lang="en-US" altLang="ja-JP" dirty="0"/>
          </a:p>
          <a:p>
            <a:r>
              <a:rPr kumimoji="1" lang="ja-JP" altLang="en-US" b="1" dirty="0"/>
              <a:t>母分散</a:t>
            </a:r>
            <a:r>
              <a:rPr kumimoji="1" lang="ja-JP" altLang="en-US" dirty="0"/>
              <a:t>（母集団の分散）は、標本からは</a:t>
            </a:r>
            <a:r>
              <a:rPr kumimoji="1" lang="ja-JP" altLang="en-US" dirty="0">
                <a:solidFill>
                  <a:srgbClr val="FF0000"/>
                </a:solidFill>
              </a:rPr>
              <a:t>推定できない</a:t>
            </a:r>
            <a:r>
              <a:rPr kumimoji="1" lang="ja-JP" altLang="en-US" dirty="0"/>
              <a:t>もの</a:t>
            </a:r>
            <a:endParaRPr kumimoji="1" lang="en-US" altLang="ja-JP" dirty="0"/>
          </a:p>
          <a:p>
            <a:endParaRPr lang="en-US" altLang="ja-JP" dirty="0"/>
          </a:p>
          <a:p>
            <a:r>
              <a:rPr kumimoji="1" lang="ja-JP" altLang="en-US" b="1" dirty="0"/>
              <a:t>母分散</a:t>
            </a:r>
            <a:r>
              <a:rPr kumimoji="1" lang="ja-JP" altLang="en-US" dirty="0"/>
              <a:t>の代わりに、</a:t>
            </a:r>
            <a:r>
              <a:rPr kumimoji="1" lang="ja-JP" altLang="en-US" b="1" dirty="0"/>
              <a:t>不偏分散</a:t>
            </a:r>
            <a:r>
              <a:rPr kumimoji="1" lang="ja-JP" altLang="en-US" dirty="0"/>
              <a:t>を用いる</a:t>
            </a:r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B89FD46-8A50-7952-127C-7D094120B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863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856603"/>
          </a:xfrm>
        </p:spPr>
        <p:txBody>
          <a:bodyPr>
            <a:noAutofit/>
          </a:bodyPr>
          <a:lstStyle/>
          <a:p>
            <a:r>
              <a:rPr lang="ja-JP" altLang="en-US" dirty="0"/>
              <a:t>標本の分散値を算出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885071" y="6356350"/>
            <a:ext cx="2057400" cy="428399"/>
          </a:xfrm>
        </p:spPr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24</a:t>
            </a:fld>
            <a:endParaRPr lang="ja-JP" altLang="en-US"/>
          </a:p>
        </p:txBody>
      </p:sp>
      <p:sp>
        <p:nvSpPr>
          <p:cNvPr id="13" name="雲 12"/>
          <p:cNvSpPr/>
          <p:nvPr/>
        </p:nvSpPr>
        <p:spPr>
          <a:xfrm>
            <a:off x="364427" y="1929072"/>
            <a:ext cx="3074670" cy="1922847"/>
          </a:xfrm>
          <a:prstGeom prst="cloud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4" name="右矢印 13"/>
          <p:cNvSpPr/>
          <p:nvPr/>
        </p:nvSpPr>
        <p:spPr>
          <a:xfrm>
            <a:off x="4057757" y="2579047"/>
            <a:ext cx="541020" cy="568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980612" y="976806"/>
            <a:ext cx="1223412" cy="59583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700" dirty="0">
                <a:latin typeface="Arial" panose="020B0604020202020204" pitchFamily="34" charset="0"/>
                <a:ea typeface="メイリオ" panose="020B0604030504040204" pitchFamily="50" charset="-128"/>
              </a:rPr>
              <a:t>標本（標本数は </a:t>
            </a:r>
            <a:r>
              <a:rPr kumimoji="1" lang="en-US" altLang="ja-JP" sz="2700" dirty="0">
                <a:latin typeface="Arial" panose="020B0604020202020204" pitchFamily="34" charset="0"/>
                <a:ea typeface="メイリオ" panose="020B0604030504040204" pitchFamily="50" charset="-128"/>
              </a:rPr>
              <a:t>n </a:t>
            </a:r>
            <a:r>
              <a:rPr kumimoji="1" lang="ja-JP" altLang="en-US" sz="2700" dirty="0">
                <a:latin typeface="Arial" panose="020B0604020202020204" pitchFamily="34" charset="0"/>
                <a:ea typeface="メイリオ" panose="020B0604030504040204" pitchFamily="50" charset="-128"/>
              </a:rPr>
              <a:t>，</a:t>
            </a:r>
            <a:r>
              <a:rPr kumimoji="1" lang="en-US" altLang="ja-JP" sz="2700" dirty="0">
                <a:latin typeface="Arial" panose="020B0604020202020204" pitchFamily="34" charset="0"/>
                <a:ea typeface="メイリオ" panose="020B0604030504040204" pitchFamily="50" charset="-128"/>
              </a:rPr>
              <a:t>n = 5</a:t>
            </a:r>
            <a:r>
              <a:rPr kumimoji="1" lang="ja-JP" altLang="en-US" sz="2700" dirty="0">
                <a:latin typeface="Arial" panose="020B0604020202020204" pitchFamily="34" charset="0"/>
                <a:ea typeface="メイリオ" panose="020B0604030504040204" pitchFamily="50" charset="-128"/>
              </a:rPr>
              <a:t>）</a:t>
            </a:r>
            <a:endParaRPr kumimoji="1" lang="en-US" altLang="ja-JP" sz="27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5066680" y="5603019"/>
            <a:ext cx="1101210" cy="55634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endParaRPr kumimoji="1" lang="en-US" altLang="ja-JP" sz="27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F5CEC0D-5A60-44C6-FEBA-52BB482EA8AC}"/>
              </a:ext>
            </a:extLst>
          </p:cNvPr>
          <p:cNvSpPr txBox="1"/>
          <p:nvPr/>
        </p:nvSpPr>
        <p:spPr>
          <a:xfrm>
            <a:off x="1334542" y="1295116"/>
            <a:ext cx="1223412" cy="59583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7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母集団</a:t>
            </a:r>
            <a:endParaRPr kumimoji="1" lang="en-US" altLang="ja-JP" sz="2700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7" name="右矢印 13">
            <a:extLst>
              <a:ext uri="{FF2B5EF4-FFF2-40B4-BE49-F238E27FC236}">
                <a16:creationId xmlns:a16="http://schemas.microsoft.com/office/drawing/2014/main" id="{2DC84440-9127-8E2D-EB0D-B3CB5FDAB942}"/>
              </a:ext>
            </a:extLst>
          </p:cNvPr>
          <p:cNvSpPr/>
          <p:nvPr/>
        </p:nvSpPr>
        <p:spPr>
          <a:xfrm rot="5400000">
            <a:off x="6569880" y="3878540"/>
            <a:ext cx="292595" cy="568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5F2542D2-F539-96D2-837E-570F778ECA17}"/>
              </a:ext>
            </a:extLst>
          </p:cNvPr>
          <p:cNvSpPr txBox="1"/>
          <p:nvPr/>
        </p:nvSpPr>
        <p:spPr>
          <a:xfrm>
            <a:off x="4572000" y="4391252"/>
            <a:ext cx="1637357" cy="92333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4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不偏分散 </a:t>
            </a:r>
            <a:r>
              <a:rPr lang="en-US" altLang="ja-JP" sz="2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314.2	170.3	591.8</a:t>
            </a: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13D47F67-25A1-23FE-82B3-186F4AF0C969}"/>
              </a:ext>
            </a:extLst>
          </p:cNvPr>
          <p:cNvSpPr/>
          <p:nvPr/>
        </p:nvSpPr>
        <p:spPr>
          <a:xfrm>
            <a:off x="4980612" y="1742923"/>
            <a:ext cx="959124" cy="209198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DF9D9936-CD83-20F2-EC97-5DF4BFDBFE44}"/>
              </a:ext>
            </a:extLst>
          </p:cNvPr>
          <p:cNvSpPr txBox="1"/>
          <p:nvPr/>
        </p:nvSpPr>
        <p:spPr>
          <a:xfrm>
            <a:off x="5134924" y="1830958"/>
            <a:ext cx="651140" cy="193899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r"/>
            <a:r>
              <a:rPr kumimoji="1" lang="en-US" altLang="ja-JP" sz="2400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128</a:t>
            </a:r>
            <a:br>
              <a:rPr kumimoji="1" lang="en-US" altLang="ja-JP" sz="2400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</a:br>
            <a:r>
              <a:rPr kumimoji="1" lang="en-US" altLang="ja-JP" sz="2400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104</a:t>
            </a:r>
          </a:p>
          <a:p>
            <a:pPr algn="r"/>
            <a:r>
              <a:rPr lang="en-US" altLang="ja-JP" sz="2400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124</a:t>
            </a:r>
          </a:p>
          <a:p>
            <a:pPr algn="r"/>
            <a:r>
              <a:rPr kumimoji="1" lang="en-US" altLang="ja-JP" sz="2400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85</a:t>
            </a:r>
          </a:p>
          <a:p>
            <a:pPr algn="r"/>
            <a:r>
              <a:rPr lang="en-US" altLang="ja-JP" sz="2400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120</a:t>
            </a:r>
            <a:endParaRPr kumimoji="1" lang="ja-JP" altLang="en-US" sz="2400" dirty="0">
              <a:solidFill>
                <a:srgbClr val="0066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7431CADE-E59E-C52F-4EA7-76366F3B29DA}"/>
              </a:ext>
            </a:extLst>
          </p:cNvPr>
          <p:cNvSpPr/>
          <p:nvPr/>
        </p:nvSpPr>
        <p:spPr>
          <a:xfrm>
            <a:off x="7253728" y="1742923"/>
            <a:ext cx="959124" cy="209198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66D0331C-C4FC-8E7F-1247-A9858B4AEDC1}"/>
              </a:ext>
            </a:extLst>
          </p:cNvPr>
          <p:cNvSpPr txBox="1"/>
          <p:nvPr/>
        </p:nvSpPr>
        <p:spPr>
          <a:xfrm>
            <a:off x="7393041" y="1834413"/>
            <a:ext cx="651140" cy="193899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r"/>
            <a:r>
              <a:rPr kumimoji="1" lang="en-US" altLang="ja-JP" sz="2400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118</a:t>
            </a:r>
          </a:p>
          <a:p>
            <a:pPr algn="r"/>
            <a:r>
              <a:rPr lang="en-US" altLang="ja-JP" sz="2400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110</a:t>
            </a:r>
          </a:p>
          <a:p>
            <a:pPr algn="r"/>
            <a:r>
              <a:rPr kumimoji="1" lang="en-US" altLang="ja-JP" sz="2400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96</a:t>
            </a:r>
          </a:p>
          <a:p>
            <a:pPr algn="r"/>
            <a:r>
              <a:rPr lang="en-US" altLang="ja-JP" sz="2400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85</a:t>
            </a:r>
          </a:p>
          <a:p>
            <a:pPr algn="r"/>
            <a:r>
              <a:rPr kumimoji="1" lang="en-US" altLang="ja-JP" sz="2400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109</a:t>
            </a:r>
            <a:endParaRPr kumimoji="1" lang="ja-JP" altLang="en-US" sz="2400" dirty="0">
              <a:solidFill>
                <a:srgbClr val="0066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96508B0A-08C9-6737-91F5-5666D88C228A}"/>
              </a:ext>
            </a:extLst>
          </p:cNvPr>
          <p:cNvSpPr/>
          <p:nvPr/>
        </p:nvSpPr>
        <p:spPr>
          <a:xfrm>
            <a:off x="6094048" y="1759939"/>
            <a:ext cx="959124" cy="209198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4767CCB3-1529-B92F-E4E5-A423604DA358}"/>
              </a:ext>
            </a:extLst>
          </p:cNvPr>
          <p:cNvSpPr txBox="1"/>
          <p:nvPr/>
        </p:nvSpPr>
        <p:spPr>
          <a:xfrm>
            <a:off x="6237224" y="1853274"/>
            <a:ext cx="651140" cy="193899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r"/>
            <a:r>
              <a:rPr kumimoji="1" lang="en-US" altLang="ja-JP" sz="2400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80</a:t>
            </a:r>
          </a:p>
          <a:p>
            <a:pPr algn="r"/>
            <a:r>
              <a:rPr lang="en-US" altLang="ja-JP" sz="2400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80</a:t>
            </a:r>
          </a:p>
          <a:p>
            <a:pPr algn="r"/>
            <a:r>
              <a:rPr kumimoji="1" lang="en-US" altLang="ja-JP" sz="2400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126</a:t>
            </a:r>
          </a:p>
          <a:p>
            <a:pPr algn="r"/>
            <a:r>
              <a:rPr lang="en-US" altLang="ja-JP" sz="2400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122</a:t>
            </a:r>
          </a:p>
          <a:p>
            <a:pPr algn="r"/>
            <a:r>
              <a:rPr kumimoji="1" lang="en-US" altLang="ja-JP" sz="2400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79</a:t>
            </a:r>
            <a:endParaRPr kumimoji="1" lang="ja-JP" altLang="en-US" sz="2400" dirty="0">
              <a:solidFill>
                <a:srgbClr val="0066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8" name="楕円 27">
            <a:extLst>
              <a:ext uri="{FF2B5EF4-FFF2-40B4-BE49-F238E27FC236}">
                <a16:creationId xmlns:a16="http://schemas.microsoft.com/office/drawing/2014/main" id="{DC57B175-6D70-1224-7801-7A3CE81A0773}"/>
              </a:ext>
            </a:extLst>
          </p:cNvPr>
          <p:cNvSpPr/>
          <p:nvPr/>
        </p:nvSpPr>
        <p:spPr>
          <a:xfrm>
            <a:off x="8382391" y="2772508"/>
            <a:ext cx="157301" cy="14653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楕円 28">
            <a:extLst>
              <a:ext uri="{FF2B5EF4-FFF2-40B4-BE49-F238E27FC236}">
                <a16:creationId xmlns:a16="http://schemas.microsoft.com/office/drawing/2014/main" id="{8D1BE660-EE5F-F73E-AA86-D42827250103}"/>
              </a:ext>
            </a:extLst>
          </p:cNvPr>
          <p:cNvSpPr/>
          <p:nvPr/>
        </p:nvSpPr>
        <p:spPr>
          <a:xfrm>
            <a:off x="8626001" y="2765132"/>
            <a:ext cx="157301" cy="14653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楕円 29">
            <a:extLst>
              <a:ext uri="{FF2B5EF4-FFF2-40B4-BE49-F238E27FC236}">
                <a16:creationId xmlns:a16="http://schemas.microsoft.com/office/drawing/2014/main" id="{90D1D8F8-80C1-5B12-0E07-E5287B40E658}"/>
              </a:ext>
            </a:extLst>
          </p:cNvPr>
          <p:cNvSpPr/>
          <p:nvPr/>
        </p:nvSpPr>
        <p:spPr>
          <a:xfrm>
            <a:off x="8869611" y="2757756"/>
            <a:ext cx="157301" cy="14653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右矢印 13">
            <a:extLst>
              <a:ext uri="{FF2B5EF4-FFF2-40B4-BE49-F238E27FC236}">
                <a16:creationId xmlns:a16="http://schemas.microsoft.com/office/drawing/2014/main" id="{2CC9D0D5-6930-A2EB-43FA-44E8D9280DC5}"/>
              </a:ext>
            </a:extLst>
          </p:cNvPr>
          <p:cNvSpPr/>
          <p:nvPr/>
        </p:nvSpPr>
        <p:spPr>
          <a:xfrm rot="5400000">
            <a:off x="6558452" y="4804884"/>
            <a:ext cx="292597" cy="568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BC6A7DD6-61E3-B5ED-669E-0716B57CA49D}"/>
              </a:ext>
            </a:extLst>
          </p:cNvPr>
          <p:cNvSpPr txBox="1"/>
          <p:nvPr/>
        </p:nvSpPr>
        <p:spPr>
          <a:xfrm>
            <a:off x="3022155" y="5314582"/>
            <a:ext cx="1223412" cy="59583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求まった値はばらつく。</a:t>
            </a:r>
            <a:endParaRPr kumimoji="1"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・その分布の平均は、</a:t>
            </a:r>
            <a:endParaRPr kumimoji="1"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元の母集団の不偏分散に等しい</a:t>
            </a:r>
            <a:endParaRPr kumimoji="1"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・</a:t>
            </a:r>
            <a:r>
              <a:rPr kumimoji="1" lang="en-US" altLang="ja-JP" sz="2400" dirty="0">
                <a:latin typeface="Arial" panose="020B0604020202020204" pitchFamily="34" charset="0"/>
                <a:ea typeface="メイリオ" panose="020B0604030504040204" pitchFamily="50" charset="-128"/>
              </a:rPr>
              <a:t>n </a:t>
            </a:r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が大きいほど精度がよい</a:t>
            </a:r>
            <a:endParaRPr kumimoji="1"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37" name="図 36">
            <a:extLst>
              <a:ext uri="{FF2B5EF4-FFF2-40B4-BE49-F238E27FC236}">
                <a16:creationId xmlns:a16="http://schemas.microsoft.com/office/drawing/2014/main" id="{95946443-54CD-60EC-B43D-0F4A47421C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7735" y="5815943"/>
            <a:ext cx="495117" cy="922100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7B06BFB-DDCF-EA9E-BCCC-625BBEF6097E}"/>
              </a:ext>
            </a:extLst>
          </p:cNvPr>
          <p:cNvSpPr txBox="1"/>
          <p:nvPr/>
        </p:nvSpPr>
        <p:spPr>
          <a:xfrm>
            <a:off x="1334542" y="4185272"/>
            <a:ext cx="1165443" cy="50783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altLang="ja-JP" sz="27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t</a:t>
            </a:r>
            <a:r>
              <a:rPr lang="ja-JP" altLang="en-US" sz="27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分布</a:t>
            </a:r>
            <a:endParaRPr kumimoji="1" lang="en-US" altLang="ja-JP" sz="2700" dirty="0">
              <a:solidFill>
                <a:srgbClr val="C0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049314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>
            <a:noAutofit/>
          </a:bodyPr>
          <a:lstStyle/>
          <a:p>
            <a:r>
              <a:rPr lang="en-US" altLang="ja-JP" dirty="0"/>
              <a:t>5.</a:t>
            </a:r>
            <a:r>
              <a:rPr lang="ja-JP" altLang="en-US" dirty="0"/>
              <a:t> 演習</a:t>
            </a:r>
          </a:p>
        </p:txBody>
      </p:sp>
      <p:sp>
        <p:nvSpPr>
          <p:cNvPr id="6" name="字幕 5">
            <a:extLst>
              <a:ext uri="{FF2B5EF4-FFF2-40B4-BE49-F238E27FC236}">
                <a16:creationId xmlns:a16="http://schemas.microsoft.com/office/drawing/2014/main" id="{C84E1CA8-AB97-4D64-AAA1-5B084FB857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954620"/>
            <a:ext cx="6858000" cy="1655762"/>
          </a:xfrm>
        </p:spPr>
        <p:txBody>
          <a:bodyPr>
            <a:noAutofit/>
          </a:bodyPr>
          <a:lstStyle/>
          <a:p>
            <a:endParaRPr lang="en-US" altLang="ja-JP" dirty="0"/>
          </a:p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25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18147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Python </a:t>
            </a:r>
            <a:r>
              <a:rPr lang="ja-JP" altLang="en-US" dirty="0"/>
              <a:t>による平均，分散，不偏分散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平均 </a:t>
            </a:r>
            <a:r>
              <a:rPr lang="en-US" altLang="ja-JP" dirty="0"/>
              <a:t>			</a:t>
            </a:r>
            <a:r>
              <a:rPr lang="en-US" altLang="ja-JP" dirty="0" err="1"/>
              <a:t>numpy</a:t>
            </a:r>
            <a:r>
              <a:rPr lang="en-US" altLang="ja-JP" dirty="0"/>
              <a:t> </a:t>
            </a:r>
            <a:r>
              <a:rPr lang="ja-JP" altLang="en-US" dirty="0"/>
              <a:t>の </a:t>
            </a:r>
            <a:r>
              <a:rPr lang="en-US" altLang="ja-JP" dirty="0"/>
              <a:t>mean</a:t>
            </a:r>
          </a:p>
          <a:p>
            <a:r>
              <a:rPr lang="ja-JP" altLang="en-US" dirty="0"/>
              <a:t>分散，不偏分散 </a:t>
            </a:r>
            <a:r>
              <a:rPr lang="en-US" altLang="ja-JP" dirty="0"/>
              <a:t>	</a:t>
            </a:r>
            <a:r>
              <a:rPr lang="en-US" altLang="ja-JP" dirty="0" err="1"/>
              <a:t>numpy</a:t>
            </a:r>
            <a:r>
              <a:rPr lang="en-US" altLang="ja-JP" dirty="0"/>
              <a:t> </a:t>
            </a:r>
            <a:r>
              <a:rPr lang="ja-JP" altLang="en-US" dirty="0"/>
              <a:t>の </a:t>
            </a:r>
            <a:r>
              <a:rPr lang="en-US" altLang="ja-JP" dirty="0"/>
              <a:t>var		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26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058573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A7574F1-B05A-E454-63FB-2DB3496E8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000222" cy="651231"/>
          </a:xfrm>
        </p:spPr>
        <p:txBody>
          <a:bodyPr>
            <a:normAutofit/>
          </a:bodyPr>
          <a:lstStyle/>
          <a:p>
            <a:r>
              <a:rPr kumimoji="1" lang="en-US" altLang="ja-JP" dirty="0"/>
              <a:t>Python </a:t>
            </a:r>
            <a:r>
              <a:rPr kumimoji="1" lang="ja-JP" altLang="en-US" dirty="0"/>
              <a:t>による</a:t>
            </a:r>
            <a:r>
              <a:rPr lang="ja-JP" altLang="en-US" dirty="0"/>
              <a:t>平均の算出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2532FAA-3081-3F34-03C9-8A36C74576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3"/>
            <a:ext cx="8461208" cy="5960376"/>
          </a:xfrm>
        </p:spPr>
        <p:txBody>
          <a:bodyPr>
            <a:normAutofit/>
          </a:bodyPr>
          <a:lstStyle/>
          <a:p>
            <a:pPr marL="457200" indent="-457200">
              <a:buFont typeface="+mj-ea"/>
              <a:buAutoNum type="circleNumDbPlain"/>
            </a:pPr>
            <a:r>
              <a:rPr lang="ja-JP" altLang="en-US" sz="2400" dirty="0"/>
              <a:t>ライブラリのインポート</a:t>
            </a:r>
            <a:br>
              <a:rPr lang="en-US" altLang="ja-JP" sz="2400" dirty="0"/>
            </a:br>
            <a:r>
              <a:rPr kumimoji="1" lang="en-US" altLang="ja-JP" sz="2400" b="1" dirty="0"/>
              <a:t>import </a:t>
            </a:r>
            <a:r>
              <a:rPr kumimoji="1" lang="en-US" altLang="ja-JP" sz="2400" b="1" dirty="0" err="1"/>
              <a:t>numpy</a:t>
            </a:r>
            <a:r>
              <a:rPr lang="ja-JP" altLang="en-US" sz="2400" b="1" dirty="0"/>
              <a:t> </a:t>
            </a:r>
            <a:r>
              <a:rPr lang="en-US" altLang="ja-JP" sz="2400" b="1" dirty="0"/>
              <a:t>as</a:t>
            </a:r>
            <a:r>
              <a:rPr lang="ja-JP" altLang="en-US" sz="2400" b="1" dirty="0"/>
              <a:t> </a:t>
            </a:r>
            <a:r>
              <a:rPr lang="en-US" altLang="ja-JP" sz="2400" b="1" dirty="0"/>
              <a:t>np</a:t>
            </a:r>
            <a:br>
              <a:rPr lang="en-US" altLang="ja-JP" sz="2400" b="1" dirty="0"/>
            </a:br>
            <a:r>
              <a:rPr lang="en-US" altLang="ja-JP" sz="2400" dirty="0">
                <a:latin typeface="メイリオ" panose="020B0604030504040204" pitchFamily="50" charset="-128"/>
              </a:rPr>
              <a:t>	</a:t>
            </a:r>
            <a:r>
              <a:rPr lang="en-US" altLang="ja-JP" sz="2400" dirty="0" err="1">
                <a:latin typeface="メイリオ" panose="020B0604030504040204" pitchFamily="50" charset="-128"/>
              </a:rPr>
              <a:t>numpy</a:t>
            </a:r>
            <a:r>
              <a:rPr lang="ja-JP" altLang="en-US" sz="2400" dirty="0">
                <a:latin typeface="メイリオ" panose="020B0604030504040204" pitchFamily="50" charset="-128"/>
              </a:rPr>
              <a:t> という数値計算ライブラリをインポート．</a:t>
            </a:r>
            <a:r>
              <a:rPr lang="en-US" altLang="ja-JP" sz="2400" dirty="0">
                <a:latin typeface="メイリオ" panose="020B0604030504040204" pitchFamily="50" charset="-128"/>
              </a:rPr>
              <a:t>np	</a:t>
            </a:r>
            <a:r>
              <a:rPr lang="ja-JP" altLang="en-US" sz="2400" dirty="0">
                <a:latin typeface="メイリオ" panose="020B0604030504040204" pitchFamily="50" charset="-128"/>
              </a:rPr>
              <a:t>という名前で使用できるようにしている</a:t>
            </a:r>
            <a:br>
              <a:rPr lang="en-US" altLang="ja-JP" sz="2400" b="1" dirty="0"/>
            </a:br>
            <a:endParaRPr lang="en-US" altLang="ja-JP" sz="2400" b="1" dirty="0"/>
          </a:p>
          <a:p>
            <a:pPr marL="457200" indent="-457200">
              <a:buFont typeface="+mj-ea"/>
              <a:buAutoNum type="circleNumDbPlain"/>
            </a:pPr>
            <a:r>
              <a:rPr kumimoji="1" lang="ja-JP" altLang="en-US" sz="2400" dirty="0"/>
              <a:t>データの準備</a:t>
            </a:r>
            <a:br>
              <a:rPr kumimoji="1" lang="en-US" altLang="ja-JP" sz="2400" dirty="0"/>
            </a:br>
            <a:r>
              <a:rPr kumimoji="1" lang="es-ES" altLang="ja-JP" sz="2400" b="1" dirty="0">
                <a:solidFill>
                  <a:srgbClr val="C00000"/>
                </a:solidFill>
              </a:rPr>
              <a:t>y1</a:t>
            </a:r>
            <a:r>
              <a:rPr kumimoji="1" lang="es-ES" altLang="ja-JP" sz="2400" b="1" dirty="0"/>
              <a:t> = [10, 40, 30, 40]</a:t>
            </a:r>
            <a:br>
              <a:rPr kumimoji="1" lang="es-ES" altLang="ja-JP" sz="2400" b="1" dirty="0"/>
            </a:br>
            <a:r>
              <a:rPr kumimoji="1" lang="es-ES" altLang="ja-JP" sz="2400" dirty="0"/>
              <a:t>	</a:t>
            </a:r>
            <a:r>
              <a:rPr kumimoji="1" lang="ja-JP" altLang="en-US" sz="2400" dirty="0"/>
              <a:t>リスト</a:t>
            </a:r>
            <a:r>
              <a:rPr kumimoji="1" lang="en-US" altLang="ja-JP" sz="2400" dirty="0"/>
              <a:t>y1</a:t>
            </a:r>
            <a:r>
              <a:rPr kumimoji="1" lang="ja-JP" altLang="en-US" sz="2400" dirty="0"/>
              <a:t>を作成、その中に</a:t>
            </a:r>
            <a:r>
              <a:rPr kumimoji="1" lang="en-US" altLang="ja-JP" sz="2400" dirty="0"/>
              <a:t>4</a:t>
            </a:r>
            <a:r>
              <a:rPr kumimoji="1" lang="ja-JP" altLang="en-US" sz="2400" dirty="0"/>
              <a:t>つの数値 </a:t>
            </a:r>
            <a:r>
              <a:rPr kumimoji="1" lang="en-US" altLang="ja-JP" sz="2400" dirty="0"/>
              <a:t>10, 40, 30, 	40 </a:t>
            </a:r>
            <a:r>
              <a:rPr kumimoji="1" lang="ja-JP" altLang="en-US" sz="2400" dirty="0"/>
              <a:t>を設定</a:t>
            </a:r>
            <a:br>
              <a:rPr kumimoji="1" lang="es-ES" altLang="ja-JP" sz="2400" b="1" dirty="0"/>
            </a:br>
            <a:endParaRPr kumimoji="1" lang="es-ES" altLang="ja-JP" sz="2400" b="1" dirty="0"/>
          </a:p>
          <a:p>
            <a:pPr marL="457200" indent="-457200">
              <a:buFont typeface="+mj-ea"/>
              <a:buAutoNum type="circleNumDbPlain"/>
            </a:pPr>
            <a:r>
              <a:rPr kumimoji="1" lang="ja-JP" altLang="en-US" sz="2400" b="1" u="sng" dirty="0">
                <a:solidFill>
                  <a:srgbClr val="FF0000"/>
                </a:solidFill>
              </a:rPr>
              <a:t>平均</a:t>
            </a:r>
            <a:r>
              <a:rPr kumimoji="1" lang="ja-JP" altLang="en-US" sz="2400" dirty="0"/>
              <a:t>の算出と表示</a:t>
            </a:r>
            <a:br>
              <a:rPr kumimoji="1" lang="en-US" altLang="ja-JP" sz="2400" b="1" dirty="0"/>
            </a:br>
            <a:r>
              <a:rPr kumimoji="1" lang="es-ES" altLang="ja-JP" sz="2400" b="1" dirty="0"/>
              <a:t>print(np.mean(</a:t>
            </a:r>
            <a:r>
              <a:rPr kumimoji="1" lang="es-ES" altLang="ja-JP" sz="2400" b="1" dirty="0">
                <a:solidFill>
                  <a:srgbClr val="C00000"/>
                </a:solidFill>
              </a:rPr>
              <a:t>y1</a:t>
            </a:r>
            <a:r>
              <a:rPr kumimoji="1" lang="es-ES" altLang="ja-JP" sz="2400" b="1" dirty="0"/>
              <a:t>))</a:t>
            </a:r>
          </a:p>
          <a:p>
            <a:pPr marL="0" indent="0">
              <a:buNone/>
            </a:pPr>
            <a:r>
              <a:rPr kumimoji="1" lang="es-ES" altLang="ja-JP" sz="2400" dirty="0">
                <a:latin typeface="メイリオ" panose="020B0604030504040204" pitchFamily="50" charset="-128"/>
              </a:rPr>
              <a:t>	</a:t>
            </a:r>
            <a:r>
              <a:rPr kumimoji="1" lang="en-US" altLang="ja-JP" sz="2400" dirty="0" err="1">
                <a:latin typeface="メイリオ" panose="020B0604030504040204" pitchFamily="50" charset="-128"/>
              </a:rPr>
              <a:t>numpy</a:t>
            </a:r>
            <a:r>
              <a:rPr kumimoji="1" lang="ja-JP" altLang="en-US" sz="2400" dirty="0">
                <a:latin typeface="メイリオ" panose="020B0604030504040204" pitchFamily="50" charset="-128"/>
              </a:rPr>
              <a:t>の</a:t>
            </a:r>
            <a:r>
              <a:rPr kumimoji="1" lang="en-US" altLang="ja-JP" sz="2400" dirty="0">
                <a:latin typeface="メイリオ" panose="020B0604030504040204" pitchFamily="50" charset="-128"/>
              </a:rPr>
              <a:t>mean</a:t>
            </a:r>
            <a:r>
              <a:rPr kumimoji="1" lang="ja-JP" altLang="en-US" sz="2400" dirty="0">
                <a:latin typeface="メイリオ" panose="020B0604030504040204" pitchFamily="50" charset="-128"/>
              </a:rPr>
              <a:t>を使ってリスト</a:t>
            </a:r>
            <a:r>
              <a:rPr kumimoji="1" lang="en-US" altLang="ja-JP" sz="2400" dirty="0">
                <a:latin typeface="メイリオ" panose="020B0604030504040204" pitchFamily="50" charset="-128"/>
              </a:rPr>
              <a:t>y1</a:t>
            </a:r>
            <a:r>
              <a:rPr kumimoji="1" lang="ja-JP" altLang="en-US" sz="2400" dirty="0">
                <a:latin typeface="メイリオ" panose="020B0604030504040204" pitchFamily="50" charset="-128"/>
              </a:rPr>
              <a:t>の平均を</a:t>
            </a:r>
            <a:r>
              <a:rPr lang="ja-JP" altLang="en-US" sz="2400" dirty="0">
                <a:latin typeface="メイリオ" panose="020B0604030504040204" pitchFamily="50" charset="-128"/>
              </a:rPr>
              <a:t>算出</a:t>
            </a:r>
            <a:endParaRPr lang="en-US" altLang="ja-JP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AC4BEB4-C115-F38F-F9F5-7531B0C01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96146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2400" dirty="0"/>
              <a:t>平均</a:t>
            </a:r>
            <a:r>
              <a:rPr kumimoji="1" lang="ja-JP" altLang="en-US" sz="2400" dirty="0"/>
              <a:t>（</a:t>
            </a:r>
            <a:r>
              <a:rPr kumimoji="1" lang="en-US" altLang="ja-JP" sz="2400" dirty="0"/>
              <a:t>Google </a:t>
            </a:r>
            <a:r>
              <a:rPr kumimoji="1" lang="en-US" altLang="ja-JP" sz="2400" dirty="0" err="1"/>
              <a:t>Colaboratory</a:t>
            </a:r>
            <a:r>
              <a:rPr kumimoji="1" lang="ja-JP" altLang="en-US" sz="2400" dirty="0"/>
              <a:t>）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1" name="コンテンツ プレースホルダー 2"/>
          <p:cNvSpPr txBox="1">
            <a:spLocks/>
          </p:cNvSpPr>
          <p:nvPr/>
        </p:nvSpPr>
        <p:spPr>
          <a:xfrm>
            <a:off x="1595220" y="3346682"/>
            <a:ext cx="3280682" cy="44264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sz="24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コード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D42C66A-A64D-4E5B-B9EF-E810E189EE9E}"/>
              </a:ext>
            </a:extLst>
          </p:cNvPr>
          <p:cNvSpPr txBox="1"/>
          <p:nvPr/>
        </p:nvSpPr>
        <p:spPr>
          <a:xfrm>
            <a:off x="920986" y="888761"/>
            <a:ext cx="2701509" cy="230832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kumimoji="1" lang="es-ES" altLang="ja-JP" sz="2400" dirty="0"/>
              <a:t>import numpy as np</a:t>
            </a:r>
          </a:p>
          <a:p>
            <a:endParaRPr kumimoji="1" lang="es-ES" altLang="ja-JP" sz="2400" dirty="0"/>
          </a:p>
          <a:p>
            <a:r>
              <a:rPr kumimoji="1" lang="es-ES" altLang="ja-JP" sz="2400" dirty="0"/>
              <a:t>y1 = [10, 40, 30, 40]</a:t>
            </a:r>
          </a:p>
          <a:p>
            <a:r>
              <a:rPr kumimoji="1" lang="es-ES" altLang="ja-JP" sz="2400" dirty="0"/>
              <a:t>y2 = [5, 10, 5, 20]</a:t>
            </a:r>
          </a:p>
          <a:p>
            <a:r>
              <a:rPr kumimoji="1" lang="es-ES" altLang="ja-JP" sz="2400" dirty="0"/>
              <a:t>print(np.mean(y1))</a:t>
            </a:r>
          </a:p>
          <a:p>
            <a:r>
              <a:rPr kumimoji="1" lang="es-ES" altLang="ja-JP" sz="2400" dirty="0"/>
              <a:t>print(np.mean(y2))</a:t>
            </a:r>
            <a:endParaRPr kumimoji="1" lang="en-US" altLang="ja-JP" sz="2400" dirty="0"/>
          </a:p>
        </p:txBody>
      </p:sp>
      <p:sp>
        <p:nvSpPr>
          <p:cNvPr id="9" name="コンテンツ プレースホルダー 2">
            <a:extLst>
              <a:ext uri="{FF2B5EF4-FFF2-40B4-BE49-F238E27FC236}">
                <a16:creationId xmlns:a16="http://schemas.microsoft.com/office/drawing/2014/main" id="{4F97B4F1-2F74-7397-858E-7A2AE5089610}"/>
              </a:ext>
            </a:extLst>
          </p:cNvPr>
          <p:cNvSpPr txBox="1">
            <a:spLocks/>
          </p:cNvSpPr>
          <p:nvPr/>
        </p:nvSpPr>
        <p:spPr>
          <a:xfrm>
            <a:off x="3711499" y="956145"/>
            <a:ext cx="3942747" cy="44264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ライブラリのインポート</a:t>
            </a:r>
            <a:endParaRPr kumimoji="1" lang="en-US" altLang="ja-JP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altLang="ja-JP" sz="24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データ</a:t>
            </a:r>
            <a:endParaRPr lang="en-US" altLang="ja-JP" sz="24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altLang="ja-JP" sz="24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平均の算出と表示</a:t>
            </a:r>
            <a:endParaRPr lang="en-US" altLang="ja-JP" sz="24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CEC5462C-5799-DFD3-706F-B32EFFB22C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796" y="4009690"/>
            <a:ext cx="4250558" cy="2770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1374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A7574F1-B05A-E454-63FB-2DB3496E8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000222" cy="651231"/>
          </a:xfrm>
        </p:spPr>
        <p:txBody>
          <a:bodyPr>
            <a:normAutofit/>
          </a:bodyPr>
          <a:lstStyle/>
          <a:p>
            <a:r>
              <a:rPr kumimoji="1" lang="en-US" altLang="ja-JP" dirty="0"/>
              <a:t>Python </a:t>
            </a:r>
            <a:r>
              <a:rPr kumimoji="1" lang="ja-JP" altLang="en-US" dirty="0"/>
              <a:t>による不偏分散</a:t>
            </a:r>
            <a:r>
              <a:rPr lang="ja-JP" altLang="en-US" dirty="0"/>
              <a:t>の算出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2532FAA-3081-3F34-03C9-8A36C74576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3"/>
            <a:ext cx="8461208" cy="5960376"/>
          </a:xfrm>
        </p:spPr>
        <p:txBody>
          <a:bodyPr>
            <a:normAutofit/>
          </a:bodyPr>
          <a:lstStyle/>
          <a:p>
            <a:pPr marL="457200" indent="-457200">
              <a:buFont typeface="+mj-ea"/>
              <a:buAutoNum type="circleNumDbPlain"/>
            </a:pPr>
            <a:r>
              <a:rPr lang="ja-JP" altLang="en-US" sz="2400" dirty="0"/>
              <a:t>ライブラリのインポート</a:t>
            </a:r>
            <a:br>
              <a:rPr lang="en-US" altLang="ja-JP" sz="2400" dirty="0"/>
            </a:br>
            <a:r>
              <a:rPr kumimoji="1" lang="en-US" altLang="ja-JP" sz="2400" b="1" dirty="0"/>
              <a:t>import </a:t>
            </a:r>
            <a:r>
              <a:rPr kumimoji="1" lang="en-US" altLang="ja-JP" sz="2400" b="1" dirty="0" err="1"/>
              <a:t>numpy</a:t>
            </a:r>
            <a:r>
              <a:rPr lang="ja-JP" altLang="en-US" sz="2400" b="1" dirty="0"/>
              <a:t> </a:t>
            </a:r>
            <a:r>
              <a:rPr lang="en-US" altLang="ja-JP" sz="2400" b="1" dirty="0"/>
              <a:t>as</a:t>
            </a:r>
            <a:r>
              <a:rPr lang="ja-JP" altLang="en-US" sz="2400" b="1" dirty="0"/>
              <a:t> </a:t>
            </a:r>
            <a:r>
              <a:rPr lang="en-US" altLang="ja-JP" sz="2400" b="1" dirty="0"/>
              <a:t>np</a:t>
            </a:r>
            <a:br>
              <a:rPr lang="en-US" altLang="ja-JP" sz="2400" b="1" dirty="0"/>
            </a:br>
            <a:r>
              <a:rPr lang="en-US" altLang="ja-JP" sz="2400" dirty="0">
                <a:latin typeface="メイリオ" panose="020B0604030504040204" pitchFamily="50" charset="-128"/>
              </a:rPr>
              <a:t>	</a:t>
            </a:r>
            <a:r>
              <a:rPr lang="en-US" altLang="ja-JP" sz="2400" dirty="0" err="1">
                <a:latin typeface="メイリオ" panose="020B0604030504040204" pitchFamily="50" charset="-128"/>
              </a:rPr>
              <a:t>numpy</a:t>
            </a:r>
            <a:r>
              <a:rPr lang="ja-JP" altLang="en-US" sz="2400" dirty="0">
                <a:latin typeface="メイリオ" panose="020B0604030504040204" pitchFamily="50" charset="-128"/>
              </a:rPr>
              <a:t> という数値計算ライブラリをインポート．</a:t>
            </a:r>
            <a:r>
              <a:rPr lang="en-US" altLang="ja-JP" sz="2400" dirty="0">
                <a:latin typeface="メイリオ" panose="020B0604030504040204" pitchFamily="50" charset="-128"/>
              </a:rPr>
              <a:t>np	</a:t>
            </a:r>
            <a:r>
              <a:rPr lang="ja-JP" altLang="en-US" sz="2400" dirty="0">
                <a:latin typeface="メイリオ" panose="020B0604030504040204" pitchFamily="50" charset="-128"/>
              </a:rPr>
              <a:t>という名前で使用できるようにしている</a:t>
            </a:r>
            <a:br>
              <a:rPr lang="en-US" altLang="ja-JP" sz="2400" b="1" dirty="0"/>
            </a:br>
            <a:endParaRPr lang="en-US" altLang="ja-JP" sz="2400" b="1" dirty="0"/>
          </a:p>
          <a:p>
            <a:pPr marL="457200" indent="-457200">
              <a:buFont typeface="+mj-ea"/>
              <a:buAutoNum type="circleNumDbPlain"/>
            </a:pPr>
            <a:r>
              <a:rPr kumimoji="1" lang="ja-JP" altLang="en-US" sz="2400" dirty="0"/>
              <a:t>データの準備</a:t>
            </a:r>
            <a:br>
              <a:rPr kumimoji="1" lang="en-US" altLang="ja-JP" sz="2400" dirty="0"/>
            </a:br>
            <a:r>
              <a:rPr kumimoji="1" lang="es-ES" altLang="ja-JP" sz="2400" b="1" dirty="0">
                <a:solidFill>
                  <a:srgbClr val="C00000"/>
                </a:solidFill>
              </a:rPr>
              <a:t>y1</a:t>
            </a:r>
            <a:r>
              <a:rPr kumimoji="1" lang="es-ES" altLang="ja-JP" sz="2400" b="1" dirty="0"/>
              <a:t> = [10, 40, 30, 40]</a:t>
            </a:r>
            <a:br>
              <a:rPr kumimoji="1" lang="es-ES" altLang="ja-JP" sz="2400" b="1" dirty="0"/>
            </a:br>
            <a:r>
              <a:rPr kumimoji="1" lang="es-ES" altLang="ja-JP" sz="2400" dirty="0"/>
              <a:t>	</a:t>
            </a:r>
            <a:r>
              <a:rPr kumimoji="1" lang="ja-JP" altLang="en-US" sz="2400" dirty="0"/>
              <a:t>リスト</a:t>
            </a:r>
            <a:r>
              <a:rPr kumimoji="1" lang="en-US" altLang="ja-JP" sz="2400" dirty="0"/>
              <a:t>y1</a:t>
            </a:r>
            <a:r>
              <a:rPr kumimoji="1" lang="ja-JP" altLang="en-US" sz="2400" dirty="0"/>
              <a:t>を作成、その中に</a:t>
            </a:r>
            <a:r>
              <a:rPr kumimoji="1" lang="en-US" altLang="ja-JP" sz="2400" dirty="0"/>
              <a:t>4</a:t>
            </a:r>
            <a:r>
              <a:rPr kumimoji="1" lang="ja-JP" altLang="en-US" sz="2400" dirty="0"/>
              <a:t>つの数値 </a:t>
            </a:r>
            <a:r>
              <a:rPr kumimoji="1" lang="en-US" altLang="ja-JP" sz="2400" dirty="0"/>
              <a:t>10, 40, 30, 	40 </a:t>
            </a:r>
            <a:r>
              <a:rPr kumimoji="1" lang="ja-JP" altLang="en-US" sz="2400" dirty="0"/>
              <a:t>を設定</a:t>
            </a:r>
            <a:br>
              <a:rPr kumimoji="1" lang="es-ES" altLang="ja-JP" sz="2400" b="1" dirty="0"/>
            </a:br>
            <a:endParaRPr kumimoji="1" lang="es-ES" altLang="ja-JP" sz="2400" b="1" dirty="0"/>
          </a:p>
          <a:p>
            <a:pPr marL="457200" indent="-457200">
              <a:buFont typeface="+mj-ea"/>
              <a:buAutoNum type="circleNumDbPlain"/>
            </a:pPr>
            <a:r>
              <a:rPr kumimoji="1" lang="ja-JP" altLang="en-US" sz="2400" b="1" u="sng" dirty="0">
                <a:solidFill>
                  <a:srgbClr val="FF0000"/>
                </a:solidFill>
              </a:rPr>
              <a:t>不偏分散</a:t>
            </a:r>
            <a:r>
              <a:rPr kumimoji="1" lang="ja-JP" altLang="en-US" sz="2400" dirty="0"/>
              <a:t>の算出と表示</a:t>
            </a:r>
            <a:br>
              <a:rPr kumimoji="1" lang="en-US" altLang="ja-JP" sz="2400" b="1" dirty="0"/>
            </a:br>
            <a:r>
              <a:rPr kumimoji="1" lang="es-ES" altLang="ja-JP" sz="2400" b="1" dirty="0"/>
              <a:t>print(np.var(</a:t>
            </a:r>
            <a:r>
              <a:rPr kumimoji="1" lang="es-ES" altLang="ja-JP" sz="2400" b="1" dirty="0">
                <a:solidFill>
                  <a:srgbClr val="C00000"/>
                </a:solidFill>
              </a:rPr>
              <a:t>y1</a:t>
            </a:r>
            <a:r>
              <a:rPr kumimoji="1" lang="es-ES" altLang="ja-JP" sz="2400" b="1" dirty="0"/>
              <a:t>, ddof=1))</a:t>
            </a:r>
          </a:p>
          <a:p>
            <a:pPr marL="0" indent="0">
              <a:buNone/>
            </a:pPr>
            <a:r>
              <a:rPr kumimoji="1" lang="es-ES" altLang="ja-JP" sz="2400" dirty="0">
                <a:latin typeface="メイリオ" panose="020B0604030504040204" pitchFamily="50" charset="-128"/>
              </a:rPr>
              <a:t>	</a:t>
            </a:r>
            <a:r>
              <a:rPr kumimoji="1" lang="en-US" altLang="ja-JP" sz="2400" dirty="0" err="1">
                <a:latin typeface="メイリオ" panose="020B0604030504040204" pitchFamily="50" charset="-128"/>
              </a:rPr>
              <a:t>numpy</a:t>
            </a:r>
            <a:r>
              <a:rPr kumimoji="1" lang="ja-JP" altLang="en-US" sz="2400" dirty="0">
                <a:latin typeface="メイリオ" panose="020B0604030504040204" pitchFamily="50" charset="-128"/>
              </a:rPr>
              <a:t>の</a:t>
            </a:r>
            <a:r>
              <a:rPr kumimoji="1" lang="en-US" altLang="ja-JP" sz="2400" dirty="0">
                <a:latin typeface="メイリオ" panose="020B0604030504040204" pitchFamily="50" charset="-128"/>
              </a:rPr>
              <a:t>var</a:t>
            </a:r>
            <a:r>
              <a:rPr kumimoji="1" lang="ja-JP" altLang="en-US" sz="2400" dirty="0">
                <a:latin typeface="メイリオ" panose="020B0604030504040204" pitchFamily="50" charset="-128"/>
              </a:rPr>
              <a:t>を使ってリスト</a:t>
            </a:r>
            <a:r>
              <a:rPr kumimoji="1" lang="en-US" altLang="ja-JP" sz="2400" dirty="0">
                <a:latin typeface="メイリオ" panose="020B0604030504040204" pitchFamily="50" charset="-128"/>
              </a:rPr>
              <a:t>y1</a:t>
            </a:r>
            <a:r>
              <a:rPr kumimoji="1" lang="ja-JP" altLang="en-US" sz="2400" dirty="0">
                <a:latin typeface="メイリオ" panose="020B0604030504040204" pitchFamily="50" charset="-128"/>
              </a:rPr>
              <a:t>の平均を</a:t>
            </a:r>
            <a:r>
              <a:rPr lang="ja-JP" altLang="en-US" sz="2400" dirty="0">
                <a:latin typeface="メイリオ" panose="020B0604030504040204" pitchFamily="50" charset="-128"/>
              </a:rPr>
              <a:t>算出</a:t>
            </a:r>
            <a:endParaRPr lang="en-US" altLang="ja-JP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AC4BEB4-C115-F38F-F9F5-7531B0C01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34982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>
            <a:noAutofit/>
          </a:bodyPr>
          <a:lstStyle/>
          <a:p>
            <a:r>
              <a:rPr lang="en-US" altLang="ja-JP" dirty="0"/>
              <a:t>1.</a:t>
            </a:r>
            <a:r>
              <a:rPr lang="ja-JP" altLang="en-US" dirty="0"/>
              <a:t> 平均</a:t>
            </a:r>
          </a:p>
        </p:txBody>
      </p:sp>
      <p:sp>
        <p:nvSpPr>
          <p:cNvPr id="6" name="字幕 5">
            <a:extLst>
              <a:ext uri="{FF2B5EF4-FFF2-40B4-BE49-F238E27FC236}">
                <a16:creationId xmlns:a16="http://schemas.microsoft.com/office/drawing/2014/main" id="{C84E1CA8-AB97-4D64-AAA1-5B084FB857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954620"/>
            <a:ext cx="6858000" cy="1655762"/>
          </a:xfrm>
        </p:spPr>
        <p:txBody>
          <a:bodyPr>
            <a:noAutofit/>
          </a:bodyPr>
          <a:lstStyle/>
          <a:p>
            <a:endParaRPr lang="en-US" altLang="ja-JP" dirty="0"/>
          </a:p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3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674826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2400" dirty="0"/>
              <a:t>不偏分散（</a:t>
            </a:r>
            <a:r>
              <a:rPr kumimoji="1" lang="en-US" altLang="ja-JP" sz="2400" dirty="0"/>
              <a:t>Google </a:t>
            </a:r>
            <a:r>
              <a:rPr kumimoji="1" lang="en-US" altLang="ja-JP" sz="2400" dirty="0" err="1"/>
              <a:t>Colaboratory</a:t>
            </a:r>
            <a:r>
              <a:rPr kumimoji="1" lang="ja-JP" altLang="en-US" sz="2400" dirty="0"/>
              <a:t>）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1" name="コンテンツ プレースホルダー 2"/>
          <p:cNvSpPr txBox="1">
            <a:spLocks/>
          </p:cNvSpPr>
          <p:nvPr/>
        </p:nvSpPr>
        <p:spPr>
          <a:xfrm>
            <a:off x="1595220" y="3346682"/>
            <a:ext cx="3280682" cy="44264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sz="24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コード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D42C66A-A64D-4E5B-B9EF-E810E189EE9E}"/>
              </a:ext>
            </a:extLst>
          </p:cNvPr>
          <p:cNvSpPr txBox="1"/>
          <p:nvPr/>
        </p:nvSpPr>
        <p:spPr>
          <a:xfrm>
            <a:off x="920986" y="888761"/>
            <a:ext cx="4250558" cy="230832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s-ES" altLang="ja-JP" sz="2400" dirty="0"/>
              <a:t>import numpy as np</a:t>
            </a:r>
          </a:p>
          <a:p>
            <a:endParaRPr kumimoji="1" lang="es-ES" altLang="ja-JP" sz="2400" dirty="0"/>
          </a:p>
          <a:p>
            <a:r>
              <a:rPr kumimoji="1" lang="es-ES" altLang="ja-JP" sz="2400" dirty="0"/>
              <a:t>y1 = [10, 40, 30, 40]</a:t>
            </a:r>
          </a:p>
          <a:p>
            <a:r>
              <a:rPr kumimoji="1" lang="es-ES" altLang="ja-JP" sz="2400" dirty="0"/>
              <a:t>y2 = [5, 10, 5, 20]</a:t>
            </a:r>
          </a:p>
          <a:p>
            <a:r>
              <a:rPr kumimoji="1" lang="es-ES" altLang="ja-JP" sz="2400" dirty="0"/>
              <a:t>print(np.var(y1, ddof=1))</a:t>
            </a:r>
          </a:p>
          <a:p>
            <a:r>
              <a:rPr kumimoji="1" lang="es-ES" altLang="ja-JP" sz="2400" dirty="0"/>
              <a:t>print(np.var(y2, ddof=1))</a:t>
            </a:r>
            <a:endParaRPr kumimoji="1" lang="en-US" altLang="ja-JP" sz="2400" dirty="0"/>
          </a:p>
        </p:txBody>
      </p:sp>
      <p:sp>
        <p:nvSpPr>
          <p:cNvPr id="9" name="コンテンツ プレースホルダー 2">
            <a:extLst>
              <a:ext uri="{FF2B5EF4-FFF2-40B4-BE49-F238E27FC236}">
                <a16:creationId xmlns:a16="http://schemas.microsoft.com/office/drawing/2014/main" id="{4F97B4F1-2F74-7397-858E-7A2AE5089610}"/>
              </a:ext>
            </a:extLst>
          </p:cNvPr>
          <p:cNvSpPr txBox="1">
            <a:spLocks/>
          </p:cNvSpPr>
          <p:nvPr/>
        </p:nvSpPr>
        <p:spPr>
          <a:xfrm>
            <a:off x="5294114" y="888761"/>
            <a:ext cx="3942747" cy="44264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ライブラリのインポート</a:t>
            </a:r>
            <a:endParaRPr kumimoji="1" lang="en-US" altLang="ja-JP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altLang="ja-JP" sz="24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データ</a:t>
            </a:r>
            <a:endParaRPr lang="en-US" altLang="ja-JP" sz="24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altLang="ja-JP" sz="24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不偏分散の算出と表示</a:t>
            </a:r>
            <a:endParaRPr lang="en-US" altLang="ja-JP" sz="24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0349E024-5035-79B5-73BE-D41145FE64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986" y="3915481"/>
            <a:ext cx="4278033" cy="2767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8505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A7574F1-B05A-E454-63FB-2DB3496E8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000222" cy="651231"/>
          </a:xfrm>
        </p:spPr>
        <p:txBody>
          <a:bodyPr>
            <a:normAutofit/>
          </a:bodyPr>
          <a:lstStyle/>
          <a:p>
            <a:r>
              <a:rPr lang="ja-JP" altLang="en-US" dirty="0"/>
              <a:t>正規分布に従うランダムデータ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2532FAA-3081-3F34-03C9-8A36C74576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3"/>
            <a:ext cx="8461208" cy="5960376"/>
          </a:xfrm>
        </p:spPr>
        <p:txBody>
          <a:bodyPr>
            <a:normAutofit/>
          </a:bodyPr>
          <a:lstStyle/>
          <a:p>
            <a:pPr marL="457200" indent="-457200">
              <a:buFont typeface="+mj-ea"/>
              <a:buAutoNum type="circleNumDbPlain"/>
            </a:pPr>
            <a:r>
              <a:rPr lang="ja-JP" altLang="en-US" sz="2400" dirty="0"/>
              <a:t>ライブラリのインポート</a:t>
            </a:r>
            <a:br>
              <a:rPr lang="en-US" altLang="ja-JP" sz="2400" dirty="0"/>
            </a:br>
            <a:r>
              <a:rPr kumimoji="1" lang="en-US" altLang="ja-JP" sz="2400" b="1" dirty="0"/>
              <a:t>import </a:t>
            </a:r>
            <a:r>
              <a:rPr kumimoji="1" lang="en-US" altLang="ja-JP" sz="2400" b="1" dirty="0" err="1"/>
              <a:t>numpy</a:t>
            </a:r>
            <a:r>
              <a:rPr lang="ja-JP" altLang="en-US" sz="2400" b="1" dirty="0"/>
              <a:t> </a:t>
            </a:r>
            <a:r>
              <a:rPr lang="en-US" altLang="ja-JP" sz="2400" b="1" dirty="0"/>
              <a:t>as</a:t>
            </a:r>
            <a:r>
              <a:rPr lang="ja-JP" altLang="en-US" sz="2400" b="1" dirty="0"/>
              <a:t> </a:t>
            </a:r>
            <a:r>
              <a:rPr lang="en-US" altLang="ja-JP" sz="2400" b="1" dirty="0"/>
              <a:t>np</a:t>
            </a:r>
            <a:br>
              <a:rPr lang="en-US" altLang="ja-JP" sz="2400" b="1" dirty="0"/>
            </a:br>
            <a:r>
              <a:rPr lang="en-US" altLang="ja-JP" sz="2400" dirty="0">
                <a:latin typeface="メイリオ" panose="020B0604030504040204" pitchFamily="50" charset="-128"/>
              </a:rPr>
              <a:t>	</a:t>
            </a:r>
            <a:r>
              <a:rPr lang="en-US" altLang="ja-JP" sz="2400" dirty="0" err="1">
                <a:latin typeface="メイリオ" panose="020B0604030504040204" pitchFamily="50" charset="-128"/>
              </a:rPr>
              <a:t>numpy</a:t>
            </a:r>
            <a:r>
              <a:rPr lang="ja-JP" altLang="en-US" sz="2400" dirty="0">
                <a:latin typeface="メイリオ" panose="020B0604030504040204" pitchFamily="50" charset="-128"/>
              </a:rPr>
              <a:t> という数値計算ライブラリをインポート．</a:t>
            </a:r>
            <a:r>
              <a:rPr lang="en-US" altLang="ja-JP" sz="2400" dirty="0">
                <a:latin typeface="メイリオ" panose="020B0604030504040204" pitchFamily="50" charset="-128"/>
              </a:rPr>
              <a:t>np	</a:t>
            </a:r>
            <a:r>
              <a:rPr lang="ja-JP" altLang="en-US" sz="2400" dirty="0">
                <a:latin typeface="メイリオ" panose="020B0604030504040204" pitchFamily="50" charset="-128"/>
              </a:rPr>
              <a:t>という名前で使用できるようにしている</a:t>
            </a:r>
            <a:endParaRPr lang="en-US" altLang="ja-JP" sz="2400" b="1" dirty="0"/>
          </a:p>
          <a:p>
            <a:pPr marL="457200" indent="-457200">
              <a:buFont typeface="+mj-ea"/>
              <a:buAutoNum type="circleNumDbPlain"/>
            </a:pPr>
            <a:r>
              <a:rPr kumimoji="1" lang="ja-JP" altLang="en-US" sz="2400" dirty="0"/>
              <a:t>データの準備</a:t>
            </a:r>
            <a:br>
              <a:rPr kumimoji="1" lang="en-US" altLang="ja-JP" sz="2400" dirty="0"/>
            </a:br>
            <a:r>
              <a:rPr kumimoji="1" lang="es-ES" altLang="ja-JP" sz="2400" b="1" dirty="0">
                <a:solidFill>
                  <a:srgbClr val="C00000"/>
                </a:solidFill>
              </a:rPr>
              <a:t>y1</a:t>
            </a:r>
            <a:r>
              <a:rPr kumimoji="1" lang="es-ES" altLang="ja-JP" sz="2400" b="1" dirty="0"/>
              <a:t> = np.random.normal(</a:t>
            </a:r>
            <a:r>
              <a:rPr kumimoji="1" lang="es-ES" altLang="ja-JP" sz="2400" b="1" dirty="0">
                <a:solidFill>
                  <a:srgbClr val="C00000"/>
                </a:solidFill>
              </a:rPr>
              <a:t>100</a:t>
            </a:r>
            <a:r>
              <a:rPr kumimoji="1" lang="es-ES" altLang="ja-JP" sz="2400" b="1" dirty="0"/>
              <a:t>, np.sqrt(</a:t>
            </a:r>
            <a:r>
              <a:rPr kumimoji="1" lang="es-ES" altLang="ja-JP" sz="2400" b="1" dirty="0">
                <a:solidFill>
                  <a:srgbClr val="C00000"/>
                </a:solidFill>
              </a:rPr>
              <a:t>20</a:t>
            </a:r>
            <a:r>
              <a:rPr kumimoji="1" lang="es-ES" altLang="ja-JP" sz="2400" b="1" dirty="0"/>
              <a:t>), </a:t>
            </a:r>
            <a:r>
              <a:rPr kumimoji="1" lang="es-ES" altLang="ja-JP" sz="2400" b="1" dirty="0">
                <a:solidFill>
                  <a:srgbClr val="C00000"/>
                </a:solidFill>
              </a:rPr>
              <a:t>1000000</a:t>
            </a:r>
            <a:r>
              <a:rPr kumimoji="1" lang="es-ES" altLang="ja-JP" sz="2400" b="1" dirty="0"/>
              <a:t>)</a:t>
            </a:r>
            <a:br>
              <a:rPr kumimoji="1" lang="es-ES" altLang="ja-JP" sz="2400" b="1" dirty="0"/>
            </a:br>
            <a:r>
              <a:rPr kumimoji="1" lang="es-ES" altLang="ja-JP" sz="2400" dirty="0"/>
              <a:t>	</a:t>
            </a:r>
            <a:r>
              <a:rPr kumimoji="1" lang="ja-JP" altLang="en-US" sz="2400" dirty="0"/>
              <a:t>リストを作成．正規分布に従う．</a:t>
            </a:r>
            <a:br>
              <a:rPr kumimoji="1" lang="en-US" altLang="ja-JP" sz="2400" dirty="0"/>
            </a:br>
            <a:r>
              <a:rPr lang="en-US" altLang="ja-JP" sz="2400" dirty="0"/>
              <a:t>	</a:t>
            </a:r>
            <a:r>
              <a:rPr lang="ja-JP" altLang="en-US" sz="2400" dirty="0"/>
              <a:t>平均は </a:t>
            </a:r>
            <a:r>
              <a:rPr lang="en-US" altLang="ja-JP" sz="2400" dirty="0">
                <a:solidFill>
                  <a:srgbClr val="C00000"/>
                </a:solidFill>
              </a:rPr>
              <a:t>100</a:t>
            </a:r>
            <a:r>
              <a:rPr lang="ja-JP" altLang="en-US" sz="2400" dirty="0"/>
              <a:t>，分散は </a:t>
            </a:r>
            <a:r>
              <a:rPr lang="en-US" altLang="ja-JP" sz="2400" dirty="0">
                <a:solidFill>
                  <a:srgbClr val="C00000"/>
                </a:solidFill>
              </a:rPr>
              <a:t>20</a:t>
            </a:r>
            <a:r>
              <a:rPr lang="ja-JP" altLang="en-US" sz="2400" dirty="0"/>
              <a:t>，データの個数は </a:t>
            </a:r>
            <a:r>
              <a:rPr lang="en-US" altLang="ja-JP" sz="2400" dirty="0">
                <a:solidFill>
                  <a:srgbClr val="C00000"/>
                </a:solidFill>
              </a:rPr>
              <a:t>1000000</a:t>
            </a:r>
            <a:r>
              <a:rPr lang="ja-JP" altLang="en-US" sz="2400" dirty="0"/>
              <a:t>個</a:t>
            </a:r>
            <a:endParaRPr kumimoji="1" lang="es-ES" altLang="ja-JP" sz="2400" b="1" dirty="0"/>
          </a:p>
          <a:p>
            <a:pPr marL="457200" indent="-457200">
              <a:buFont typeface="+mj-ea"/>
              <a:buAutoNum type="circleNumDbPlain"/>
            </a:pPr>
            <a:r>
              <a:rPr kumimoji="1" lang="ja-JP" altLang="en-US" sz="2400" b="1" u="sng" dirty="0">
                <a:solidFill>
                  <a:srgbClr val="FF0000"/>
                </a:solidFill>
              </a:rPr>
              <a:t>平均</a:t>
            </a:r>
            <a:r>
              <a:rPr kumimoji="1" lang="ja-JP" altLang="en-US" sz="2400" dirty="0"/>
              <a:t>の算出と表示</a:t>
            </a:r>
            <a:br>
              <a:rPr kumimoji="1" lang="en-US" altLang="ja-JP" sz="2400" b="1" dirty="0"/>
            </a:br>
            <a:r>
              <a:rPr kumimoji="1" lang="es-ES" altLang="ja-JP" sz="2400" b="1" dirty="0"/>
              <a:t>print(np.mean(</a:t>
            </a:r>
            <a:r>
              <a:rPr kumimoji="1" lang="es-ES" altLang="ja-JP" sz="2400" b="1" dirty="0">
                <a:solidFill>
                  <a:srgbClr val="C00000"/>
                </a:solidFill>
              </a:rPr>
              <a:t>y1</a:t>
            </a:r>
            <a:r>
              <a:rPr kumimoji="1" lang="es-ES" altLang="ja-JP" sz="2400" b="1" dirty="0"/>
              <a:t>))</a:t>
            </a:r>
          </a:p>
          <a:p>
            <a:pPr marL="0" indent="0">
              <a:buNone/>
            </a:pPr>
            <a:r>
              <a:rPr kumimoji="1" lang="es-ES" altLang="ja-JP" sz="2400" dirty="0">
                <a:latin typeface="メイリオ" panose="020B0604030504040204" pitchFamily="50" charset="-128"/>
              </a:rPr>
              <a:t>	</a:t>
            </a:r>
            <a:r>
              <a:rPr kumimoji="1" lang="en-US" altLang="ja-JP" sz="2400" dirty="0" err="1">
                <a:latin typeface="メイリオ" panose="020B0604030504040204" pitchFamily="50" charset="-128"/>
              </a:rPr>
              <a:t>numpy</a:t>
            </a:r>
            <a:r>
              <a:rPr kumimoji="1" lang="ja-JP" altLang="en-US" sz="2400" dirty="0">
                <a:latin typeface="メイリオ" panose="020B0604030504040204" pitchFamily="50" charset="-128"/>
              </a:rPr>
              <a:t>の</a:t>
            </a:r>
            <a:r>
              <a:rPr kumimoji="1" lang="en-US" altLang="ja-JP" sz="2400" dirty="0">
                <a:latin typeface="メイリオ" panose="020B0604030504040204" pitchFamily="50" charset="-128"/>
              </a:rPr>
              <a:t>var</a:t>
            </a:r>
            <a:r>
              <a:rPr kumimoji="1" lang="ja-JP" altLang="en-US" sz="2400" dirty="0">
                <a:latin typeface="メイリオ" panose="020B0604030504040204" pitchFamily="50" charset="-128"/>
              </a:rPr>
              <a:t>を使ってリスト</a:t>
            </a:r>
            <a:r>
              <a:rPr kumimoji="1" lang="en-US" altLang="ja-JP" sz="2400" dirty="0">
                <a:latin typeface="メイリオ" panose="020B0604030504040204" pitchFamily="50" charset="-128"/>
              </a:rPr>
              <a:t>y1</a:t>
            </a:r>
            <a:r>
              <a:rPr kumimoji="1" lang="ja-JP" altLang="en-US" sz="2400" dirty="0">
                <a:latin typeface="メイリオ" panose="020B0604030504040204" pitchFamily="50" charset="-128"/>
              </a:rPr>
              <a:t>の平均を</a:t>
            </a:r>
            <a:r>
              <a:rPr lang="ja-JP" altLang="en-US" sz="2400" dirty="0">
                <a:latin typeface="メイリオ" panose="020B0604030504040204" pitchFamily="50" charset="-128"/>
              </a:rPr>
              <a:t>算出</a:t>
            </a: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2400" dirty="0">
                <a:solidFill>
                  <a:srgbClr val="FF0000"/>
                </a:solidFill>
                <a:latin typeface="メイリオ" panose="020B0604030504040204" pitchFamily="50" charset="-128"/>
              </a:rPr>
              <a:t>④ </a:t>
            </a:r>
            <a:r>
              <a:rPr kumimoji="1" lang="ja-JP" altLang="en-US" sz="2400" b="1" u="sng" dirty="0">
                <a:solidFill>
                  <a:srgbClr val="FF0000"/>
                </a:solidFill>
              </a:rPr>
              <a:t>不偏分散</a:t>
            </a:r>
            <a:r>
              <a:rPr kumimoji="1" lang="ja-JP" altLang="en-US" sz="2400" dirty="0"/>
              <a:t>の算出と表示</a:t>
            </a:r>
            <a:br>
              <a:rPr kumimoji="1" lang="en-US" altLang="ja-JP" sz="2400" b="1" dirty="0"/>
            </a:br>
            <a:r>
              <a:rPr lang="ja-JP" altLang="en-US" sz="2400" b="1" dirty="0"/>
              <a:t>     </a:t>
            </a:r>
            <a:r>
              <a:rPr kumimoji="1" lang="es-ES" altLang="ja-JP" sz="2400" b="1" dirty="0"/>
              <a:t>print(np.var(</a:t>
            </a:r>
            <a:r>
              <a:rPr kumimoji="1" lang="es-ES" altLang="ja-JP" sz="2400" b="1" dirty="0">
                <a:solidFill>
                  <a:srgbClr val="C00000"/>
                </a:solidFill>
              </a:rPr>
              <a:t>y1</a:t>
            </a:r>
            <a:r>
              <a:rPr kumimoji="1" lang="es-ES" altLang="ja-JP" sz="2400" b="1" dirty="0"/>
              <a:t>, ddof=1))</a:t>
            </a:r>
          </a:p>
          <a:p>
            <a:pPr marL="0" indent="0">
              <a:buNone/>
            </a:pPr>
            <a:r>
              <a:rPr kumimoji="1" lang="es-ES" altLang="ja-JP" sz="2400" dirty="0">
                <a:latin typeface="メイリオ" panose="020B0604030504040204" pitchFamily="50" charset="-128"/>
              </a:rPr>
              <a:t>	</a:t>
            </a:r>
            <a:r>
              <a:rPr kumimoji="1" lang="en-US" altLang="ja-JP" sz="2400" dirty="0" err="1">
                <a:latin typeface="メイリオ" panose="020B0604030504040204" pitchFamily="50" charset="-128"/>
              </a:rPr>
              <a:t>numpy</a:t>
            </a:r>
            <a:r>
              <a:rPr kumimoji="1" lang="ja-JP" altLang="en-US" sz="2400" dirty="0">
                <a:latin typeface="メイリオ" panose="020B0604030504040204" pitchFamily="50" charset="-128"/>
              </a:rPr>
              <a:t>の</a:t>
            </a:r>
            <a:r>
              <a:rPr kumimoji="1" lang="en-US" altLang="ja-JP" sz="2400" dirty="0">
                <a:latin typeface="メイリオ" panose="020B0604030504040204" pitchFamily="50" charset="-128"/>
              </a:rPr>
              <a:t>var</a:t>
            </a:r>
            <a:r>
              <a:rPr kumimoji="1" lang="ja-JP" altLang="en-US" sz="2400" dirty="0">
                <a:latin typeface="メイリオ" panose="020B0604030504040204" pitchFamily="50" charset="-128"/>
              </a:rPr>
              <a:t>を使ってリスト</a:t>
            </a:r>
            <a:r>
              <a:rPr kumimoji="1" lang="en-US" altLang="ja-JP" sz="2400" dirty="0">
                <a:latin typeface="メイリオ" panose="020B0604030504040204" pitchFamily="50" charset="-128"/>
              </a:rPr>
              <a:t>y1</a:t>
            </a:r>
            <a:r>
              <a:rPr kumimoji="1" lang="ja-JP" altLang="en-US" sz="2400" dirty="0">
                <a:latin typeface="メイリオ" panose="020B0604030504040204" pitchFamily="50" charset="-128"/>
              </a:rPr>
              <a:t>の平均を</a:t>
            </a:r>
            <a:r>
              <a:rPr lang="ja-JP" altLang="en-US" sz="2400" dirty="0">
                <a:latin typeface="メイリオ" panose="020B0604030504040204" pitchFamily="50" charset="-128"/>
              </a:rPr>
              <a:t>算出</a:t>
            </a:r>
            <a:endParaRPr lang="en-US" altLang="ja-JP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AC4BEB4-C115-F38F-F9F5-7531B0C01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32971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sz="2400" dirty="0"/>
              <a:t>正規分布に従うデータの平均と不偏分散</a:t>
            </a:r>
            <a:r>
              <a:rPr kumimoji="1" lang="ja-JP" altLang="en-US" sz="2400" dirty="0"/>
              <a:t>（</a:t>
            </a:r>
            <a:r>
              <a:rPr kumimoji="1" lang="en-US" altLang="ja-JP" sz="2400" dirty="0"/>
              <a:t>Google </a:t>
            </a:r>
            <a:r>
              <a:rPr kumimoji="1" lang="en-US" altLang="ja-JP" sz="2400" dirty="0" err="1"/>
              <a:t>Colaboratory</a:t>
            </a:r>
            <a:r>
              <a:rPr kumimoji="1" lang="ja-JP" altLang="en-US" sz="2400" dirty="0"/>
              <a:t>）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1" name="コンテンツ プレースホルダー 2"/>
          <p:cNvSpPr txBox="1">
            <a:spLocks/>
          </p:cNvSpPr>
          <p:nvPr/>
        </p:nvSpPr>
        <p:spPr>
          <a:xfrm>
            <a:off x="1808580" y="2896333"/>
            <a:ext cx="3280682" cy="44264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sz="24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コード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D42C66A-A64D-4E5B-B9EF-E810E189EE9E}"/>
              </a:ext>
            </a:extLst>
          </p:cNvPr>
          <p:cNvSpPr txBox="1"/>
          <p:nvPr/>
        </p:nvSpPr>
        <p:spPr>
          <a:xfrm>
            <a:off x="12430" y="888761"/>
            <a:ext cx="5527343" cy="193899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s-ES" altLang="ja-JP" sz="2000" dirty="0"/>
              <a:t>import numpy as np</a:t>
            </a:r>
          </a:p>
          <a:p>
            <a:endParaRPr kumimoji="1" lang="es-ES" altLang="ja-JP" sz="2000" dirty="0"/>
          </a:p>
          <a:p>
            <a:r>
              <a:rPr kumimoji="1" lang="es-ES" altLang="ja-JP" sz="2000" dirty="0"/>
              <a:t>y1 = np.random.normal(100, np.sqrt(20), 1000000)</a:t>
            </a:r>
          </a:p>
          <a:p>
            <a:endParaRPr kumimoji="1" lang="es-ES" altLang="ja-JP" sz="2000" dirty="0"/>
          </a:p>
          <a:p>
            <a:r>
              <a:rPr kumimoji="1" lang="es-ES" altLang="ja-JP" sz="2000" dirty="0"/>
              <a:t>print(np.mean(y1))</a:t>
            </a:r>
          </a:p>
          <a:p>
            <a:r>
              <a:rPr kumimoji="1" lang="es-ES" altLang="ja-JP" sz="2000" dirty="0"/>
              <a:t>print(np.var(y1, ddof=1))</a:t>
            </a:r>
          </a:p>
        </p:txBody>
      </p:sp>
      <p:sp>
        <p:nvSpPr>
          <p:cNvPr id="9" name="コンテンツ プレースホルダー 2">
            <a:extLst>
              <a:ext uri="{FF2B5EF4-FFF2-40B4-BE49-F238E27FC236}">
                <a16:creationId xmlns:a16="http://schemas.microsoft.com/office/drawing/2014/main" id="{4F97B4F1-2F74-7397-858E-7A2AE5089610}"/>
              </a:ext>
            </a:extLst>
          </p:cNvPr>
          <p:cNvSpPr txBox="1">
            <a:spLocks/>
          </p:cNvSpPr>
          <p:nvPr/>
        </p:nvSpPr>
        <p:spPr>
          <a:xfrm>
            <a:off x="5539773" y="820181"/>
            <a:ext cx="3942747" cy="44264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ライブラリのインポート</a:t>
            </a:r>
            <a:endParaRPr kumimoji="1" lang="en-US" altLang="ja-JP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sz="20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正規分布に従うランダムデータ</a:t>
            </a:r>
            <a:endParaRPr lang="en-US" altLang="ja-JP" sz="20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  <a:defRPr/>
            </a:pPr>
            <a:r>
              <a:rPr lang="ja-JP" altLang="en-US" sz="20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2000" dirty="0"/>
              <a:t>平均は </a:t>
            </a:r>
            <a:r>
              <a:rPr lang="en-US" altLang="ja-JP" sz="2000" dirty="0"/>
              <a:t>100</a:t>
            </a:r>
            <a:r>
              <a:rPr lang="ja-JP" altLang="en-US" sz="2000" dirty="0"/>
              <a:t>，分散は </a:t>
            </a:r>
            <a:r>
              <a:rPr lang="en-US" altLang="ja-JP" sz="2000" dirty="0"/>
              <a:t>20</a:t>
            </a:r>
            <a:r>
              <a:rPr lang="ja-JP" altLang="en-US" sz="2000" dirty="0"/>
              <a:t>，</a:t>
            </a:r>
            <a:endParaRPr lang="en-US" altLang="ja-JP" sz="2000" dirty="0"/>
          </a:p>
          <a:p>
            <a:pPr marL="0" indent="0">
              <a:buNone/>
              <a:defRPr/>
            </a:pPr>
            <a:r>
              <a:rPr lang="ja-JP" altLang="en-US" sz="2000" dirty="0"/>
              <a:t>　データの個数は </a:t>
            </a:r>
            <a:r>
              <a:rPr lang="en-US" altLang="ja-JP" sz="2000" dirty="0"/>
              <a:t>1000000</a:t>
            </a:r>
            <a:r>
              <a:rPr lang="ja-JP" altLang="en-US" sz="2000" dirty="0"/>
              <a:t>個</a:t>
            </a:r>
            <a:endParaRPr kumimoji="1" lang="es-ES" altLang="ja-JP" sz="2000" b="1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sz="20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平均の算出と表示</a:t>
            </a:r>
            <a:endParaRPr lang="en-US" altLang="ja-JP" sz="20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sz="20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不偏分散の算出と表示</a:t>
            </a:r>
            <a:endParaRPr lang="en-US" altLang="ja-JP" sz="20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F9C45EB4-DEFC-1B83-0B49-B45AE9206B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30" y="4024130"/>
            <a:ext cx="5719965" cy="2658842"/>
          </a:xfrm>
          <a:prstGeom prst="rect">
            <a:avLst/>
          </a:prstGeom>
        </p:spPr>
      </p:pic>
      <p:sp>
        <p:nvSpPr>
          <p:cNvPr id="12" name="コンテンツ プレースホルダー 2">
            <a:extLst>
              <a:ext uri="{FF2B5EF4-FFF2-40B4-BE49-F238E27FC236}">
                <a16:creationId xmlns:a16="http://schemas.microsoft.com/office/drawing/2014/main" id="{F51C6E5F-E9CA-657E-93D8-FD2C77587411}"/>
              </a:ext>
            </a:extLst>
          </p:cNvPr>
          <p:cNvSpPr txBox="1">
            <a:spLocks/>
          </p:cNvSpPr>
          <p:nvPr/>
        </p:nvSpPr>
        <p:spPr>
          <a:xfrm>
            <a:off x="5661789" y="4533053"/>
            <a:ext cx="3280682" cy="44264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sz="24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標本</a:t>
            </a:r>
            <a:r>
              <a:rPr kumimoji="1" lang="ja-JP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数が多い場合</a:t>
            </a:r>
            <a:endParaRPr kumimoji="1" lang="en-US" altLang="ja-JP" sz="24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sz="24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不偏分散</a:t>
            </a:r>
            <a:r>
              <a:rPr lang="ja-JP" altLang="en-US" sz="2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の値は、</a:t>
            </a:r>
            <a:endParaRPr lang="en-US" altLang="ja-JP" sz="24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母分散</a:t>
            </a:r>
            <a:r>
              <a:rPr kumimoji="1" lang="ja-JP" alt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の値に</a:t>
            </a:r>
            <a:r>
              <a:rPr kumimoji="1" lang="ja-JP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近づく</a:t>
            </a:r>
            <a:endParaRPr kumimoji="1" lang="en-US" altLang="ja-JP" sz="2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（大数の法則による）</a:t>
            </a:r>
          </a:p>
        </p:txBody>
      </p:sp>
    </p:spTree>
    <p:extLst>
      <p:ext uri="{BB962C8B-B14F-4D97-AF65-F5344CB8AC3E}">
        <p14:creationId xmlns:p14="http://schemas.microsoft.com/office/powerpoint/2010/main" val="12922026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sz="2400" dirty="0"/>
              <a:t>正規分布に従うデータのヒストグラム</a:t>
            </a:r>
            <a:r>
              <a:rPr kumimoji="1" lang="ja-JP" altLang="en-US" sz="2400" dirty="0"/>
              <a:t>（</a:t>
            </a:r>
            <a:r>
              <a:rPr kumimoji="1" lang="en-US" altLang="ja-JP" sz="2400" dirty="0"/>
              <a:t>Google </a:t>
            </a:r>
            <a:r>
              <a:rPr kumimoji="1" lang="en-US" altLang="ja-JP" sz="2400" dirty="0" err="1"/>
              <a:t>Colaboratory</a:t>
            </a:r>
            <a:r>
              <a:rPr kumimoji="1" lang="ja-JP" altLang="en-US" sz="2400" dirty="0"/>
              <a:t>）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1" name="コンテンツ プレースホルダー 2"/>
          <p:cNvSpPr txBox="1">
            <a:spLocks/>
          </p:cNvSpPr>
          <p:nvPr/>
        </p:nvSpPr>
        <p:spPr>
          <a:xfrm>
            <a:off x="1846680" y="3207676"/>
            <a:ext cx="3280682" cy="44264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sz="24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コード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D42C66A-A64D-4E5B-B9EF-E810E189EE9E}"/>
              </a:ext>
            </a:extLst>
          </p:cNvPr>
          <p:cNvSpPr txBox="1"/>
          <p:nvPr/>
        </p:nvSpPr>
        <p:spPr>
          <a:xfrm>
            <a:off x="12430" y="888761"/>
            <a:ext cx="5527343" cy="224676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s-ES" altLang="ja-JP" sz="2000" dirty="0"/>
              <a:t>import numpy as np</a:t>
            </a:r>
          </a:p>
          <a:p>
            <a:endParaRPr kumimoji="1" lang="es-ES" altLang="ja-JP" sz="2000" dirty="0"/>
          </a:p>
          <a:p>
            <a:r>
              <a:rPr kumimoji="1" lang="es-ES" altLang="ja-JP" sz="2000" dirty="0"/>
              <a:t>y1 = np.random.normal(100, np.sqrt(20), 1000000)</a:t>
            </a:r>
          </a:p>
          <a:p>
            <a:endParaRPr kumimoji="1" lang="es-ES" altLang="ja-JP" sz="2000" dirty="0"/>
          </a:p>
          <a:p>
            <a:r>
              <a:rPr kumimoji="1" lang="es-ES" altLang="ja-JP" sz="2000" dirty="0"/>
              <a:t>import matplotlib.pyplot as plt</a:t>
            </a:r>
          </a:p>
          <a:p>
            <a:r>
              <a:rPr kumimoji="1" lang="es-ES" altLang="ja-JP" sz="2000" dirty="0"/>
              <a:t>plt.hist(y1)</a:t>
            </a:r>
          </a:p>
          <a:p>
            <a:r>
              <a:rPr kumimoji="1" lang="es-ES" altLang="ja-JP" sz="2000" dirty="0"/>
              <a:t>plt.show()</a:t>
            </a:r>
          </a:p>
        </p:txBody>
      </p:sp>
      <p:sp>
        <p:nvSpPr>
          <p:cNvPr id="9" name="コンテンツ プレースホルダー 2">
            <a:extLst>
              <a:ext uri="{FF2B5EF4-FFF2-40B4-BE49-F238E27FC236}">
                <a16:creationId xmlns:a16="http://schemas.microsoft.com/office/drawing/2014/main" id="{4F97B4F1-2F74-7397-858E-7A2AE5089610}"/>
              </a:ext>
            </a:extLst>
          </p:cNvPr>
          <p:cNvSpPr txBox="1">
            <a:spLocks/>
          </p:cNvSpPr>
          <p:nvPr/>
        </p:nvSpPr>
        <p:spPr>
          <a:xfrm>
            <a:off x="5539773" y="820181"/>
            <a:ext cx="3942747" cy="44264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ライブラリのインポート</a:t>
            </a:r>
            <a:endParaRPr kumimoji="1" lang="en-US" altLang="ja-JP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sz="20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正規分布に従うランダムデータ</a:t>
            </a:r>
            <a:endParaRPr lang="en-US" altLang="ja-JP" sz="20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  <a:defRPr/>
            </a:pPr>
            <a:r>
              <a:rPr lang="ja-JP" altLang="en-US" sz="20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2000" dirty="0"/>
              <a:t>平均は </a:t>
            </a:r>
            <a:r>
              <a:rPr lang="en-US" altLang="ja-JP" sz="2000" dirty="0"/>
              <a:t>100</a:t>
            </a:r>
            <a:r>
              <a:rPr lang="ja-JP" altLang="en-US" sz="2000" dirty="0"/>
              <a:t>，分散は </a:t>
            </a:r>
            <a:r>
              <a:rPr lang="en-US" altLang="ja-JP" sz="2000" dirty="0"/>
              <a:t>20</a:t>
            </a:r>
            <a:r>
              <a:rPr lang="ja-JP" altLang="en-US" sz="2000" dirty="0"/>
              <a:t>，</a:t>
            </a:r>
            <a:endParaRPr lang="en-US" altLang="ja-JP" sz="2000" dirty="0"/>
          </a:p>
          <a:p>
            <a:pPr marL="0" indent="0">
              <a:buNone/>
              <a:defRPr/>
            </a:pPr>
            <a:r>
              <a:rPr lang="ja-JP" altLang="en-US" sz="2000" dirty="0"/>
              <a:t>　データの個数は </a:t>
            </a:r>
            <a:r>
              <a:rPr lang="en-US" altLang="ja-JP" sz="2000" dirty="0"/>
              <a:t>1000000</a:t>
            </a:r>
            <a:r>
              <a:rPr lang="ja-JP" altLang="en-US" sz="2000" dirty="0"/>
              <a:t>個</a:t>
            </a:r>
            <a:endParaRPr kumimoji="1" lang="es-ES" altLang="ja-JP" sz="2000" b="1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sz="20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ヒストグラム</a:t>
            </a:r>
            <a:endParaRPr lang="en-US" altLang="ja-JP" sz="20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861DFBB0-83AC-4A09-DCDB-89F35D83B4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845" y="3685302"/>
            <a:ext cx="3280682" cy="3036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0731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A7574F1-B05A-E454-63FB-2DB3496E8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000222" cy="651231"/>
          </a:xfrm>
        </p:spPr>
        <p:txBody>
          <a:bodyPr>
            <a:normAutofit fontScale="90000"/>
          </a:bodyPr>
          <a:lstStyle/>
          <a:p>
            <a:r>
              <a:rPr lang="ja-JP" altLang="en-US" dirty="0"/>
              <a:t>正規分布に従うランダムデータのサンプリング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2532FAA-3081-3F34-03C9-8A36C74576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3"/>
            <a:ext cx="8461208" cy="5960376"/>
          </a:xfrm>
        </p:spPr>
        <p:txBody>
          <a:bodyPr>
            <a:normAutofit/>
          </a:bodyPr>
          <a:lstStyle/>
          <a:p>
            <a:pPr marL="457200" indent="-457200">
              <a:buFont typeface="+mj-ea"/>
              <a:buAutoNum type="circleNumDbPlain"/>
            </a:pPr>
            <a:r>
              <a:rPr lang="ja-JP" altLang="en-US" sz="2400" dirty="0"/>
              <a:t>ライブラリのインポート</a:t>
            </a:r>
            <a:br>
              <a:rPr lang="en-US" altLang="ja-JP" sz="2400" dirty="0"/>
            </a:br>
            <a:r>
              <a:rPr kumimoji="1" lang="en-US" altLang="ja-JP" sz="2400" b="1" dirty="0"/>
              <a:t>import </a:t>
            </a:r>
            <a:r>
              <a:rPr kumimoji="1" lang="en-US" altLang="ja-JP" sz="2400" b="1" dirty="0" err="1"/>
              <a:t>numpy</a:t>
            </a:r>
            <a:r>
              <a:rPr lang="ja-JP" altLang="en-US" sz="2400" b="1" dirty="0"/>
              <a:t> </a:t>
            </a:r>
            <a:r>
              <a:rPr lang="en-US" altLang="ja-JP" sz="2400" b="1" dirty="0"/>
              <a:t>as</a:t>
            </a:r>
            <a:r>
              <a:rPr lang="ja-JP" altLang="en-US" sz="2400" b="1" dirty="0"/>
              <a:t> </a:t>
            </a:r>
            <a:r>
              <a:rPr lang="en-US" altLang="ja-JP" sz="2400" b="1" dirty="0"/>
              <a:t>np</a:t>
            </a:r>
            <a:br>
              <a:rPr lang="en-US" altLang="ja-JP" sz="2400" b="1" dirty="0"/>
            </a:br>
            <a:r>
              <a:rPr lang="en-US" altLang="ja-JP" sz="2400" dirty="0">
                <a:latin typeface="メイリオ" panose="020B0604030504040204" pitchFamily="50" charset="-128"/>
              </a:rPr>
              <a:t>	</a:t>
            </a:r>
            <a:r>
              <a:rPr lang="en-US" altLang="ja-JP" sz="2400" dirty="0" err="1">
                <a:latin typeface="メイリオ" panose="020B0604030504040204" pitchFamily="50" charset="-128"/>
              </a:rPr>
              <a:t>numpy</a:t>
            </a:r>
            <a:r>
              <a:rPr lang="ja-JP" altLang="en-US" sz="2400" dirty="0">
                <a:latin typeface="メイリオ" panose="020B0604030504040204" pitchFamily="50" charset="-128"/>
              </a:rPr>
              <a:t> という数値計算ライブラリをインポート．</a:t>
            </a:r>
            <a:r>
              <a:rPr lang="en-US" altLang="ja-JP" sz="2400" dirty="0">
                <a:latin typeface="メイリオ" panose="020B0604030504040204" pitchFamily="50" charset="-128"/>
              </a:rPr>
              <a:t>np	</a:t>
            </a:r>
            <a:r>
              <a:rPr lang="ja-JP" altLang="en-US" sz="2400" dirty="0">
                <a:latin typeface="メイリオ" panose="020B0604030504040204" pitchFamily="50" charset="-128"/>
              </a:rPr>
              <a:t>という名前で使用できるようにしている</a:t>
            </a:r>
            <a:endParaRPr lang="en-US" altLang="ja-JP" sz="2400" b="1" dirty="0"/>
          </a:p>
          <a:p>
            <a:pPr marL="457200" indent="-457200">
              <a:buFont typeface="+mj-ea"/>
              <a:buAutoNum type="circleNumDbPlain"/>
            </a:pPr>
            <a:r>
              <a:rPr kumimoji="1" lang="ja-JP" altLang="en-US" sz="2400" dirty="0"/>
              <a:t>データの準備</a:t>
            </a:r>
            <a:br>
              <a:rPr kumimoji="1" lang="en-US" altLang="ja-JP" sz="2400" dirty="0"/>
            </a:br>
            <a:r>
              <a:rPr kumimoji="1" lang="es-ES" altLang="ja-JP" sz="2400" b="1" dirty="0">
                <a:solidFill>
                  <a:srgbClr val="C00000"/>
                </a:solidFill>
              </a:rPr>
              <a:t>y1</a:t>
            </a:r>
            <a:r>
              <a:rPr kumimoji="1" lang="es-ES" altLang="ja-JP" sz="2400" b="1" dirty="0"/>
              <a:t> = np.random.normal(</a:t>
            </a:r>
            <a:r>
              <a:rPr kumimoji="1" lang="es-ES" altLang="ja-JP" sz="2400" b="1" dirty="0">
                <a:solidFill>
                  <a:srgbClr val="C00000"/>
                </a:solidFill>
              </a:rPr>
              <a:t>100</a:t>
            </a:r>
            <a:r>
              <a:rPr kumimoji="1" lang="es-ES" altLang="ja-JP" sz="2400" b="1" dirty="0"/>
              <a:t>, np.sqrt(</a:t>
            </a:r>
            <a:r>
              <a:rPr kumimoji="1" lang="es-ES" altLang="ja-JP" sz="2400" b="1" dirty="0">
                <a:solidFill>
                  <a:srgbClr val="C00000"/>
                </a:solidFill>
              </a:rPr>
              <a:t>20</a:t>
            </a:r>
            <a:r>
              <a:rPr kumimoji="1" lang="es-ES" altLang="ja-JP" sz="2400" b="1" dirty="0"/>
              <a:t>), </a:t>
            </a:r>
            <a:r>
              <a:rPr kumimoji="1" lang="es-ES" altLang="ja-JP" sz="2400" b="1" dirty="0">
                <a:solidFill>
                  <a:srgbClr val="C00000"/>
                </a:solidFill>
              </a:rPr>
              <a:t>1000000</a:t>
            </a:r>
            <a:r>
              <a:rPr kumimoji="1" lang="es-ES" altLang="ja-JP" sz="2400" b="1" dirty="0"/>
              <a:t>)</a:t>
            </a:r>
            <a:br>
              <a:rPr kumimoji="1" lang="es-ES" altLang="ja-JP" sz="2400" b="1" dirty="0"/>
            </a:br>
            <a:r>
              <a:rPr kumimoji="1" lang="es-ES" altLang="ja-JP" sz="2400" dirty="0"/>
              <a:t>	</a:t>
            </a:r>
            <a:r>
              <a:rPr kumimoji="1" lang="ja-JP" altLang="en-US" sz="2400" dirty="0"/>
              <a:t>リストを作成．正規分布に従う．</a:t>
            </a:r>
            <a:br>
              <a:rPr kumimoji="1" lang="en-US" altLang="ja-JP" sz="2400" dirty="0"/>
            </a:br>
            <a:r>
              <a:rPr lang="en-US" altLang="ja-JP" sz="2400" dirty="0"/>
              <a:t>	</a:t>
            </a:r>
            <a:r>
              <a:rPr lang="ja-JP" altLang="en-US" sz="2400" dirty="0"/>
              <a:t>平均は </a:t>
            </a:r>
            <a:r>
              <a:rPr lang="en-US" altLang="ja-JP" sz="2400" dirty="0">
                <a:solidFill>
                  <a:srgbClr val="C00000"/>
                </a:solidFill>
              </a:rPr>
              <a:t>100</a:t>
            </a:r>
            <a:r>
              <a:rPr lang="ja-JP" altLang="en-US" sz="2400" dirty="0"/>
              <a:t>，分散は </a:t>
            </a:r>
            <a:r>
              <a:rPr lang="en-US" altLang="ja-JP" sz="2400" dirty="0">
                <a:solidFill>
                  <a:srgbClr val="C00000"/>
                </a:solidFill>
              </a:rPr>
              <a:t>20</a:t>
            </a:r>
            <a:r>
              <a:rPr lang="ja-JP" altLang="en-US" sz="2400" dirty="0"/>
              <a:t>，データの個数は </a:t>
            </a:r>
            <a:r>
              <a:rPr lang="en-US" altLang="ja-JP" sz="2400" dirty="0">
                <a:solidFill>
                  <a:srgbClr val="C00000"/>
                </a:solidFill>
              </a:rPr>
              <a:t>1000000</a:t>
            </a:r>
            <a:r>
              <a:rPr lang="ja-JP" altLang="en-US" sz="2400" dirty="0"/>
              <a:t>個</a:t>
            </a:r>
            <a:endParaRPr kumimoji="1" lang="es-ES" altLang="ja-JP" sz="2400" b="1" dirty="0"/>
          </a:p>
          <a:p>
            <a:pPr marL="457200" indent="-457200">
              <a:buFont typeface="+mj-ea"/>
              <a:buAutoNum type="circleNumDbPlain"/>
            </a:pPr>
            <a:r>
              <a:rPr kumimoji="1" lang="ja-JP" altLang="en-US" sz="2400" b="1" dirty="0">
                <a:solidFill>
                  <a:srgbClr val="FF0000"/>
                </a:solidFill>
              </a:rPr>
              <a:t>サンプリングを行い </a:t>
            </a:r>
            <a:r>
              <a:rPr lang="en-US" altLang="ja-JP" sz="2400" b="1" dirty="0">
                <a:solidFill>
                  <a:srgbClr val="FF0000"/>
                </a:solidFill>
              </a:rPr>
              <a:t>5</a:t>
            </a:r>
            <a:r>
              <a:rPr kumimoji="1" lang="en-US" altLang="ja-JP" sz="2400" b="1" dirty="0">
                <a:solidFill>
                  <a:srgbClr val="FF0000"/>
                </a:solidFill>
              </a:rPr>
              <a:t> </a:t>
            </a:r>
            <a:r>
              <a:rPr kumimoji="1" lang="ja-JP" altLang="en-US" sz="2400" b="1" dirty="0">
                <a:solidFill>
                  <a:srgbClr val="FF0000"/>
                </a:solidFill>
              </a:rPr>
              <a:t>個の標本を得る</a:t>
            </a:r>
            <a:br>
              <a:rPr lang="en-US" altLang="ja-JP" sz="2400" b="1" dirty="0">
                <a:solidFill>
                  <a:srgbClr val="FF0000"/>
                </a:solidFill>
              </a:rPr>
            </a:br>
            <a:r>
              <a:rPr lang="en-US" altLang="ja-JP" sz="2400" b="1" dirty="0"/>
              <a:t>n = </a:t>
            </a:r>
            <a:r>
              <a:rPr lang="en-US" altLang="ja-JP" sz="2400" b="1" dirty="0">
                <a:solidFill>
                  <a:srgbClr val="C00000"/>
                </a:solidFill>
              </a:rPr>
              <a:t>5</a:t>
            </a:r>
            <a:br>
              <a:rPr kumimoji="1" lang="en-US" altLang="ja-JP" sz="2400" b="1" dirty="0"/>
            </a:br>
            <a:r>
              <a:rPr lang="es-ES" altLang="ja-JP" sz="2400" b="1" dirty="0"/>
              <a:t>s = np.random.choice(y1, n)</a:t>
            </a:r>
            <a:br>
              <a:rPr lang="es-ES" altLang="ja-JP" sz="2400" b="1" dirty="0"/>
            </a:br>
            <a:r>
              <a:rPr lang="es-ES" altLang="ja-JP" sz="2400" b="1" dirty="0"/>
              <a:t>print(s)</a:t>
            </a:r>
          </a:p>
          <a:p>
            <a:pPr marL="0" indent="0">
              <a:buNone/>
            </a:pPr>
            <a:r>
              <a:rPr kumimoji="1" lang="en-US" altLang="ja-JP" sz="2400" dirty="0"/>
              <a:t>	</a:t>
            </a:r>
            <a:r>
              <a:rPr kumimoji="1" lang="en-US" altLang="ja-JP" sz="2400" dirty="0" err="1"/>
              <a:t>numpy</a:t>
            </a:r>
            <a:r>
              <a:rPr kumimoji="1" lang="en-US" altLang="ja-JP" sz="2400" dirty="0"/>
              <a:t> </a:t>
            </a:r>
            <a:r>
              <a:rPr kumimoji="1" lang="ja-JP" altLang="en-US" sz="2400" dirty="0"/>
              <a:t>の </a:t>
            </a:r>
            <a:r>
              <a:rPr kumimoji="1" lang="en-US" altLang="ja-JP" sz="2400" dirty="0"/>
              <a:t>choice </a:t>
            </a:r>
            <a:r>
              <a:rPr kumimoji="1" lang="ja-JP" altLang="en-US" sz="2400" dirty="0"/>
              <a:t>を利用して、ランダムに選ぶ</a:t>
            </a:r>
            <a:endParaRPr kumimoji="1" lang="en-US" altLang="ja-JP" sz="2400" dirty="0"/>
          </a:p>
          <a:p>
            <a:pPr marL="0" indent="0">
              <a:buNone/>
            </a:pPr>
            <a:endParaRPr lang="es-ES" altLang="ja-JP" sz="2400" b="1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AC4BEB4-C115-F38F-F9F5-7531B0C01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34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972314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2400" dirty="0"/>
              <a:t>サンプリングを行い標本を得る（</a:t>
            </a:r>
            <a:r>
              <a:rPr kumimoji="1" lang="en-US" altLang="ja-JP" sz="2400" dirty="0"/>
              <a:t>Google </a:t>
            </a:r>
            <a:r>
              <a:rPr kumimoji="1" lang="en-US" altLang="ja-JP" sz="2400" dirty="0" err="1"/>
              <a:t>Colaboratory</a:t>
            </a:r>
            <a:r>
              <a:rPr kumimoji="1" lang="ja-JP" altLang="en-US" sz="2400" dirty="0"/>
              <a:t>）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1" name="コンテンツ プレースホルダー 2"/>
          <p:cNvSpPr txBox="1">
            <a:spLocks/>
          </p:cNvSpPr>
          <p:nvPr/>
        </p:nvSpPr>
        <p:spPr>
          <a:xfrm>
            <a:off x="1930500" y="3190970"/>
            <a:ext cx="3280682" cy="44264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sz="24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コード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D42C66A-A64D-4E5B-B9EF-E810E189EE9E}"/>
              </a:ext>
            </a:extLst>
          </p:cNvPr>
          <p:cNvSpPr txBox="1"/>
          <p:nvPr/>
        </p:nvSpPr>
        <p:spPr>
          <a:xfrm>
            <a:off x="12430" y="888761"/>
            <a:ext cx="5527343" cy="224676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s-ES" altLang="ja-JP" sz="2000" dirty="0"/>
              <a:t>import numpy as np</a:t>
            </a:r>
          </a:p>
          <a:p>
            <a:endParaRPr kumimoji="1" lang="es-ES" altLang="ja-JP" sz="2000" dirty="0"/>
          </a:p>
          <a:p>
            <a:r>
              <a:rPr kumimoji="1" lang="es-ES" altLang="ja-JP" sz="2000" dirty="0"/>
              <a:t>y1 = np.random.normal(100, np.sqrt(20), 1000000)</a:t>
            </a:r>
          </a:p>
          <a:p>
            <a:endParaRPr kumimoji="1" lang="es-ES" altLang="ja-JP" sz="2000" dirty="0"/>
          </a:p>
          <a:p>
            <a:r>
              <a:rPr kumimoji="1" lang="es-ES" altLang="ja-JP" sz="2000" dirty="0"/>
              <a:t>n = 5</a:t>
            </a:r>
          </a:p>
          <a:p>
            <a:r>
              <a:rPr kumimoji="1" lang="es-ES" altLang="ja-JP" sz="2000" dirty="0"/>
              <a:t>s = np.random.choice(y1, n)</a:t>
            </a:r>
          </a:p>
          <a:p>
            <a:r>
              <a:rPr kumimoji="1" lang="es-ES" altLang="ja-JP" sz="2000" dirty="0"/>
              <a:t>print(s)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813F3624-4F7E-B1C9-DFCA-984E69C424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706" y="3689058"/>
            <a:ext cx="7793621" cy="2932721"/>
          </a:xfrm>
          <a:prstGeom prst="rect">
            <a:avLst/>
          </a:prstGeom>
        </p:spPr>
      </p:pic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1531B311-961A-D661-A1B7-4BF96B9296A8}"/>
              </a:ext>
            </a:extLst>
          </p:cNvPr>
          <p:cNvSpPr txBox="1">
            <a:spLocks/>
          </p:cNvSpPr>
          <p:nvPr/>
        </p:nvSpPr>
        <p:spPr>
          <a:xfrm>
            <a:off x="5539773" y="977097"/>
            <a:ext cx="3942747" cy="44264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ライブラリのインポート</a:t>
            </a:r>
            <a:endParaRPr kumimoji="1" lang="en-US" altLang="ja-JP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sz="20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正規分布に従うランダムデータ</a:t>
            </a:r>
            <a:endParaRPr lang="en-US" altLang="ja-JP" sz="20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  <a:defRPr/>
            </a:pPr>
            <a:r>
              <a:rPr lang="ja-JP" altLang="en-US" sz="20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2000" dirty="0"/>
              <a:t>平均は </a:t>
            </a:r>
            <a:r>
              <a:rPr lang="en-US" altLang="ja-JP" sz="2000" dirty="0"/>
              <a:t>100</a:t>
            </a:r>
            <a:r>
              <a:rPr lang="ja-JP" altLang="en-US" sz="2000" dirty="0"/>
              <a:t>，分散は </a:t>
            </a:r>
            <a:r>
              <a:rPr lang="en-US" altLang="ja-JP" sz="2000" dirty="0"/>
              <a:t>20</a:t>
            </a:r>
            <a:r>
              <a:rPr lang="ja-JP" altLang="en-US" sz="2000" dirty="0"/>
              <a:t>，</a:t>
            </a:r>
            <a:endParaRPr lang="en-US" altLang="ja-JP" sz="2000" dirty="0"/>
          </a:p>
          <a:p>
            <a:pPr marL="0" indent="0">
              <a:buNone/>
              <a:defRPr/>
            </a:pPr>
            <a:r>
              <a:rPr lang="ja-JP" altLang="en-US" sz="2000" dirty="0"/>
              <a:t>　データの個数は </a:t>
            </a:r>
            <a:r>
              <a:rPr lang="en-US" altLang="ja-JP" sz="2000" dirty="0"/>
              <a:t>1000000</a:t>
            </a:r>
            <a:r>
              <a:rPr lang="ja-JP" altLang="en-US" sz="2000" dirty="0"/>
              <a:t>個</a:t>
            </a:r>
            <a:endParaRPr kumimoji="1" lang="es-ES" altLang="ja-JP" sz="2000" b="1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sz="20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サンプリングを行い </a:t>
            </a:r>
            <a:r>
              <a:rPr lang="en-US" altLang="ja-JP" sz="20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5 </a:t>
            </a:r>
            <a:r>
              <a:rPr lang="ja-JP" altLang="en-US" sz="20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個の</a:t>
            </a:r>
            <a:endParaRPr lang="en-US" altLang="ja-JP" sz="20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sz="20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標本を得る</a:t>
            </a:r>
            <a:endParaRPr lang="en-US" altLang="ja-JP" sz="20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6684452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2400" dirty="0"/>
              <a:t>サンプリングを </a:t>
            </a:r>
            <a:r>
              <a:rPr kumimoji="1" lang="en-US" altLang="ja-JP" sz="2400" dirty="0"/>
              <a:t>10 </a:t>
            </a:r>
            <a:r>
              <a:rPr kumimoji="1" lang="ja-JP" altLang="en-US" sz="2400" dirty="0"/>
              <a:t>回繰り返す（</a:t>
            </a:r>
            <a:r>
              <a:rPr kumimoji="1" lang="en-US" altLang="ja-JP" sz="2400" dirty="0"/>
              <a:t>Google </a:t>
            </a:r>
            <a:r>
              <a:rPr kumimoji="1" lang="en-US" altLang="ja-JP" sz="2400" dirty="0" err="1"/>
              <a:t>Colaboratory</a:t>
            </a:r>
            <a:r>
              <a:rPr kumimoji="1" lang="ja-JP" altLang="en-US" sz="2400" dirty="0"/>
              <a:t>）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1" name="コンテンツ プレースホルダー 2"/>
          <p:cNvSpPr txBox="1">
            <a:spLocks/>
          </p:cNvSpPr>
          <p:nvPr/>
        </p:nvSpPr>
        <p:spPr>
          <a:xfrm>
            <a:off x="2037180" y="3589361"/>
            <a:ext cx="3280682" cy="44264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sz="24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コード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D42C66A-A64D-4E5B-B9EF-E810E189EE9E}"/>
              </a:ext>
            </a:extLst>
          </p:cNvPr>
          <p:cNvSpPr txBox="1"/>
          <p:nvPr/>
        </p:nvSpPr>
        <p:spPr>
          <a:xfrm>
            <a:off x="12430" y="888761"/>
            <a:ext cx="5527343" cy="255454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s-ES" altLang="ja-JP" sz="2000" dirty="0"/>
              <a:t>import numpy as np</a:t>
            </a:r>
          </a:p>
          <a:p>
            <a:endParaRPr kumimoji="1" lang="es-ES" altLang="ja-JP" sz="2000" dirty="0"/>
          </a:p>
          <a:p>
            <a:r>
              <a:rPr kumimoji="1" lang="es-ES" altLang="ja-JP" sz="2000" dirty="0"/>
              <a:t>y1 = np.random.normal(100, np.sqrt(20), 1000000)</a:t>
            </a:r>
          </a:p>
          <a:p>
            <a:endParaRPr kumimoji="1" lang="es-ES" altLang="ja-JP" sz="2000" dirty="0"/>
          </a:p>
          <a:p>
            <a:r>
              <a:rPr kumimoji="1" lang="en-US" altLang="ja-JP" sz="2000" dirty="0"/>
              <a:t>n = 5</a:t>
            </a:r>
          </a:p>
          <a:p>
            <a:r>
              <a:rPr kumimoji="1" lang="en-US" altLang="ja-JP" sz="2000" dirty="0">
                <a:solidFill>
                  <a:srgbClr val="FF0000"/>
                </a:solidFill>
              </a:rPr>
              <a:t>for </a:t>
            </a:r>
            <a:r>
              <a:rPr kumimoji="1" lang="en-US" altLang="ja-JP" sz="2000" dirty="0" err="1">
                <a:solidFill>
                  <a:srgbClr val="FF0000"/>
                </a:solidFill>
              </a:rPr>
              <a:t>i</a:t>
            </a:r>
            <a:r>
              <a:rPr kumimoji="1" lang="en-US" altLang="ja-JP" sz="2000" dirty="0">
                <a:solidFill>
                  <a:srgbClr val="FF0000"/>
                </a:solidFill>
              </a:rPr>
              <a:t> in range(10):</a:t>
            </a:r>
          </a:p>
          <a:p>
            <a:r>
              <a:rPr kumimoji="1" lang="en-US" altLang="ja-JP" sz="2000" dirty="0"/>
              <a:t>    s = </a:t>
            </a:r>
            <a:r>
              <a:rPr kumimoji="1" lang="en-US" altLang="ja-JP" sz="2000" dirty="0" err="1"/>
              <a:t>np.random.choice</a:t>
            </a:r>
            <a:r>
              <a:rPr kumimoji="1" lang="en-US" altLang="ja-JP" sz="2000" dirty="0"/>
              <a:t>(y1, n)</a:t>
            </a:r>
          </a:p>
          <a:p>
            <a:r>
              <a:rPr kumimoji="1" lang="en-US" altLang="ja-JP" sz="2000" dirty="0"/>
              <a:t>    print(s)</a:t>
            </a:r>
            <a:endParaRPr kumimoji="1" lang="es-ES" altLang="ja-JP" sz="2000" dirty="0"/>
          </a:p>
        </p:txBody>
      </p:sp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1531B311-961A-D661-A1B7-4BF96B9296A8}"/>
              </a:ext>
            </a:extLst>
          </p:cNvPr>
          <p:cNvSpPr txBox="1">
            <a:spLocks/>
          </p:cNvSpPr>
          <p:nvPr/>
        </p:nvSpPr>
        <p:spPr>
          <a:xfrm>
            <a:off x="5539773" y="977097"/>
            <a:ext cx="3942747" cy="44264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ライブラリのインポート</a:t>
            </a:r>
            <a:endParaRPr kumimoji="1" lang="en-US" altLang="ja-JP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sz="20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正規分布に従うランダムデータ</a:t>
            </a:r>
            <a:endParaRPr lang="en-US" altLang="ja-JP" sz="20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  <a:defRPr/>
            </a:pPr>
            <a:r>
              <a:rPr lang="ja-JP" altLang="en-US" sz="20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2000" dirty="0"/>
              <a:t>平均は </a:t>
            </a:r>
            <a:r>
              <a:rPr lang="en-US" altLang="ja-JP" sz="2000" dirty="0"/>
              <a:t>100</a:t>
            </a:r>
            <a:r>
              <a:rPr lang="ja-JP" altLang="en-US" sz="2000" dirty="0"/>
              <a:t>，分散は </a:t>
            </a:r>
            <a:r>
              <a:rPr lang="en-US" altLang="ja-JP" sz="2000" dirty="0"/>
              <a:t>20</a:t>
            </a:r>
            <a:r>
              <a:rPr lang="ja-JP" altLang="en-US" sz="2000" dirty="0"/>
              <a:t>，</a:t>
            </a:r>
            <a:endParaRPr lang="en-US" altLang="ja-JP" sz="2000" dirty="0"/>
          </a:p>
          <a:p>
            <a:pPr marL="0" indent="0">
              <a:buNone/>
              <a:defRPr/>
            </a:pPr>
            <a:r>
              <a:rPr lang="ja-JP" altLang="en-US" sz="2000" dirty="0"/>
              <a:t>　データの個数は </a:t>
            </a:r>
            <a:r>
              <a:rPr lang="en-US" altLang="ja-JP" sz="2000" dirty="0"/>
              <a:t>1000000</a:t>
            </a:r>
            <a:r>
              <a:rPr lang="ja-JP" altLang="en-US" sz="2000" dirty="0"/>
              <a:t>個</a:t>
            </a:r>
            <a:endParaRPr kumimoji="1" lang="es-ES" altLang="ja-JP" sz="2000" b="1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sz="20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サンプリングを行い </a:t>
            </a:r>
            <a:r>
              <a:rPr lang="en-US" altLang="ja-JP" sz="20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5 </a:t>
            </a:r>
            <a:r>
              <a:rPr lang="ja-JP" altLang="en-US" sz="20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個の</a:t>
            </a:r>
            <a:endParaRPr lang="en-US" altLang="ja-JP" sz="20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sz="20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標本を得ることを </a:t>
            </a:r>
            <a:r>
              <a:rPr lang="en-US" altLang="ja-JP" sz="2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10 </a:t>
            </a:r>
            <a:r>
              <a:rPr lang="ja-JP" altLang="en-US" sz="2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回繰り</a:t>
            </a:r>
            <a:endParaRPr lang="en-US" altLang="ja-JP" sz="20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sz="2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返す</a:t>
            </a:r>
            <a:endParaRPr lang="en-US" altLang="ja-JP" sz="20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B4C3990B-78EB-0D2D-82EB-599168A307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529" y="4057777"/>
            <a:ext cx="3433211" cy="267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1976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sz="2400" dirty="0"/>
              <a:t>サンプリングを </a:t>
            </a:r>
            <a:r>
              <a:rPr kumimoji="1" lang="en-US" altLang="ja-JP" sz="2400" dirty="0"/>
              <a:t>10 </a:t>
            </a:r>
            <a:r>
              <a:rPr kumimoji="1" lang="ja-JP" altLang="en-US" sz="2400" dirty="0"/>
              <a:t>回繰り返</a:t>
            </a:r>
            <a:r>
              <a:rPr lang="ja-JP" altLang="en-US" sz="2400" dirty="0"/>
              <a:t>し，標本の平均と不偏分散を求める</a:t>
            </a:r>
            <a:r>
              <a:rPr kumimoji="1" lang="ja-JP" altLang="en-US" sz="2400" dirty="0"/>
              <a:t>（</a:t>
            </a:r>
            <a:r>
              <a:rPr kumimoji="1" lang="en-US" altLang="ja-JP" sz="2400" dirty="0"/>
              <a:t>Google </a:t>
            </a:r>
            <a:r>
              <a:rPr kumimoji="1" lang="en-US" altLang="ja-JP" sz="2400" dirty="0" err="1"/>
              <a:t>Colaboratory</a:t>
            </a:r>
            <a:r>
              <a:rPr kumimoji="1" lang="ja-JP" altLang="en-US" sz="2400" dirty="0"/>
              <a:t>）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1" name="コンテンツ プレースホルダー 2"/>
          <p:cNvSpPr txBox="1">
            <a:spLocks/>
          </p:cNvSpPr>
          <p:nvPr/>
        </p:nvSpPr>
        <p:spPr>
          <a:xfrm>
            <a:off x="2037180" y="3589361"/>
            <a:ext cx="3280682" cy="44264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sz="24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コード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D42C66A-A64D-4E5B-B9EF-E810E189EE9E}"/>
              </a:ext>
            </a:extLst>
          </p:cNvPr>
          <p:cNvSpPr txBox="1"/>
          <p:nvPr/>
        </p:nvSpPr>
        <p:spPr>
          <a:xfrm>
            <a:off x="12430" y="888761"/>
            <a:ext cx="5527343" cy="255454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s-ES" altLang="ja-JP" sz="2000" dirty="0"/>
              <a:t>import numpy as np</a:t>
            </a:r>
          </a:p>
          <a:p>
            <a:endParaRPr kumimoji="1" lang="es-ES" altLang="ja-JP" sz="2000" dirty="0"/>
          </a:p>
          <a:p>
            <a:r>
              <a:rPr kumimoji="1" lang="es-ES" altLang="ja-JP" sz="2000" dirty="0"/>
              <a:t>y1 = np.random.normal(100, np.sqrt(20), 1000000)</a:t>
            </a:r>
          </a:p>
          <a:p>
            <a:endParaRPr kumimoji="1" lang="es-ES" altLang="ja-JP" sz="2000" dirty="0"/>
          </a:p>
          <a:p>
            <a:r>
              <a:rPr kumimoji="1" lang="en-US" altLang="ja-JP" sz="2000" dirty="0"/>
              <a:t>n = 5</a:t>
            </a:r>
          </a:p>
          <a:p>
            <a:r>
              <a:rPr kumimoji="1" lang="en-US" altLang="ja-JP" sz="2000" dirty="0"/>
              <a:t>for </a:t>
            </a:r>
            <a:r>
              <a:rPr kumimoji="1" lang="en-US" altLang="ja-JP" sz="2000" dirty="0" err="1"/>
              <a:t>i</a:t>
            </a:r>
            <a:r>
              <a:rPr kumimoji="1" lang="en-US" altLang="ja-JP" sz="2000" dirty="0"/>
              <a:t> in range(10):</a:t>
            </a:r>
          </a:p>
          <a:p>
            <a:r>
              <a:rPr kumimoji="1" lang="en-US" altLang="ja-JP" sz="2000" dirty="0"/>
              <a:t>    s = </a:t>
            </a:r>
            <a:r>
              <a:rPr kumimoji="1" lang="en-US" altLang="ja-JP" sz="2000" dirty="0" err="1"/>
              <a:t>np.random.choice</a:t>
            </a:r>
            <a:r>
              <a:rPr kumimoji="1" lang="en-US" altLang="ja-JP" sz="2000" dirty="0"/>
              <a:t>(y1, n)</a:t>
            </a:r>
          </a:p>
          <a:p>
            <a:r>
              <a:rPr kumimoji="1" lang="en-US" altLang="ja-JP" sz="2000" dirty="0"/>
              <a:t>    </a:t>
            </a:r>
            <a:r>
              <a:rPr kumimoji="1" lang="en-US" altLang="ja-JP" sz="2000" dirty="0">
                <a:solidFill>
                  <a:srgbClr val="FF0000"/>
                </a:solidFill>
              </a:rPr>
              <a:t>print(</a:t>
            </a:r>
            <a:r>
              <a:rPr kumimoji="1" lang="en-US" altLang="ja-JP" sz="2000" dirty="0" err="1">
                <a:solidFill>
                  <a:srgbClr val="FF0000"/>
                </a:solidFill>
              </a:rPr>
              <a:t>np.mean</a:t>
            </a:r>
            <a:r>
              <a:rPr kumimoji="1" lang="en-US" altLang="ja-JP" sz="2000" dirty="0">
                <a:solidFill>
                  <a:srgbClr val="FF0000"/>
                </a:solidFill>
              </a:rPr>
              <a:t>(s), </a:t>
            </a:r>
            <a:r>
              <a:rPr kumimoji="1" lang="en-US" altLang="ja-JP" sz="2000" dirty="0" err="1">
                <a:solidFill>
                  <a:srgbClr val="FF0000"/>
                </a:solidFill>
              </a:rPr>
              <a:t>np.var</a:t>
            </a:r>
            <a:r>
              <a:rPr kumimoji="1" lang="en-US" altLang="ja-JP" sz="2000" dirty="0">
                <a:solidFill>
                  <a:srgbClr val="FF0000"/>
                </a:solidFill>
              </a:rPr>
              <a:t>(s, </a:t>
            </a:r>
            <a:r>
              <a:rPr kumimoji="1" lang="en-US" altLang="ja-JP" sz="2000" dirty="0" err="1">
                <a:solidFill>
                  <a:srgbClr val="FF0000"/>
                </a:solidFill>
              </a:rPr>
              <a:t>ddof</a:t>
            </a:r>
            <a:r>
              <a:rPr kumimoji="1" lang="en-US" altLang="ja-JP" sz="2000" dirty="0">
                <a:solidFill>
                  <a:srgbClr val="FF0000"/>
                </a:solidFill>
              </a:rPr>
              <a:t>=1)</a:t>
            </a:r>
          </a:p>
        </p:txBody>
      </p:sp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1531B311-961A-D661-A1B7-4BF96B9296A8}"/>
              </a:ext>
            </a:extLst>
          </p:cNvPr>
          <p:cNvSpPr txBox="1">
            <a:spLocks/>
          </p:cNvSpPr>
          <p:nvPr/>
        </p:nvSpPr>
        <p:spPr>
          <a:xfrm>
            <a:off x="5539773" y="977097"/>
            <a:ext cx="3942747" cy="44264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ライブラリのインポート</a:t>
            </a:r>
            <a:endParaRPr kumimoji="1" lang="en-US" altLang="ja-JP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sz="20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正規分布に従うランダムデータ</a:t>
            </a:r>
            <a:endParaRPr lang="en-US" altLang="ja-JP" sz="20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  <a:defRPr/>
            </a:pPr>
            <a:r>
              <a:rPr lang="ja-JP" altLang="en-US" sz="20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2000" dirty="0"/>
              <a:t>平均は </a:t>
            </a:r>
            <a:r>
              <a:rPr lang="en-US" altLang="ja-JP" sz="2000" dirty="0"/>
              <a:t>100</a:t>
            </a:r>
            <a:r>
              <a:rPr lang="ja-JP" altLang="en-US" sz="2000" dirty="0"/>
              <a:t>，分散は </a:t>
            </a:r>
            <a:r>
              <a:rPr lang="en-US" altLang="ja-JP" sz="2000" dirty="0"/>
              <a:t>20</a:t>
            </a:r>
            <a:r>
              <a:rPr lang="ja-JP" altLang="en-US" sz="2000" dirty="0"/>
              <a:t>，</a:t>
            </a:r>
            <a:endParaRPr lang="en-US" altLang="ja-JP" sz="2000" dirty="0"/>
          </a:p>
          <a:p>
            <a:pPr marL="0" indent="0">
              <a:buNone/>
              <a:defRPr/>
            </a:pPr>
            <a:r>
              <a:rPr lang="ja-JP" altLang="en-US" sz="2000" dirty="0"/>
              <a:t>　データの個数は </a:t>
            </a:r>
            <a:r>
              <a:rPr lang="en-US" altLang="ja-JP" sz="2000" dirty="0"/>
              <a:t>1000000</a:t>
            </a:r>
            <a:r>
              <a:rPr lang="ja-JP" altLang="en-US" sz="2000" dirty="0"/>
              <a:t>個</a:t>
            </a:r>
            <a:endParaRPr kumimoji="1" lang="es-ES" altLang="ja-JP" sz="2000" b="1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sz="20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サンプリングを行い </a:t>
            </a:r>
            <a:r>
              <a:rPr lang="en-US" altLang="ja-JP" sz="20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5 </a:t>
            </a:r>
            <a:r>
              <a:rPr lang="ja-JP" altLang="en-US" sz="20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個の</a:t>
            </a:r>
            <a:endParaRPr lang="en-US" altLang="ja-JP" sz="20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sz="20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標本を得ることを </a:t>
            </a:r>
            <a:r>
              <a:rPr lang="en-US" altLang="ja-JP" sz="2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10 </a:t>
            </a:r>
            <a:r>
              <a:rPr lang="ja-JP" altLang="en-US" sz="2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回繰り</a:t>
            </a:r>
            <a:endParaRPr lang="en-US" altLang="ja-JP" sz="20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sz="2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返す．平均と不偏分散を算出</a:t>
            </a:r>
            <a:endParaRPr lang="en-US" altLang="ja-JP" sz="20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E58807FE-1A32-276A-574A-D964C13C7F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382" y="3922263"/>
            <a:ext cx="2967504" cy="2760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64136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sz="2400" dirty="0"/>
              <a:t>サンプリングを </a:t>
            </a:r>
            <a:r>
              <a:rPr kumimoji="1" lang="en-US" altLang="ja-JP" sz="2400" dirty="0"/>
              <a:t>10 </a:t>
            </a:r>
            <a:r>
              <a:rPr kumimoji="1" lang="ja-JP" altLang="en-US" sz="2400" dirty="0"/>
              <a:t>回繰り返</a:t>
            </a:r>
            <a:r>
              <a:rPr lang="ja-JP" altLang="en-US" sz="2400" dirty="0"/>
              <a:t>し，標本の平均と不偏分散を求める今度は，標本数は </a:t>
            </a:r>
            <a:r>
              <a:rPr lang="en-US" altLang="ja-JP" sz="2400" dirty="0"/>
              <a:t>50</a:t>
            </a:r>
            <a:r>
              <a:rPr kumimoji="1" lang="ja-JP" altLang="en-US" sz="2400" dirty="0"/>
              <a:t>（</a:t>
            </a:r>
            <a:r>
              <a:rPr kumimoji="1" lang="en-US" altLang="ja-JP" sz="2400" dirty="0"/>
              <a:t>Google </a:t>
            </a:r>
            <a:r>
              <a:rPr kumimoji="1" lang="en-US" altLang="ja-JP" sz="2400" dirty="0" err="1"/>
              <a:t>Colaboratory</a:t>
            </a:r>
            <a:r>
              <a:rPr kumimoji="1" lang="ja-JP" altLang="en-US" sz="2400" dirty="0"/>
              <a:t>）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1" name="コンテンツ プレースホルダー 2"/>
          <p:cNvSpPr txBox="1">
            <a:spLocks/>
          </p:cNvSpPr>
          <p:nvPr/>
        </p:nvSpPr>
        <p:spPr>
          <a:xfrm>
            <a:off x="2037180" y="3589361"/>
            <a:ext cx="3280682" cy="44264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sz="24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コード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D42C66A-A64D-4E5B-B9EF-E810E189EE9E}"/>
              </a:ext>
            </a:extLst>
          </p:cNvPr>
          <p:cNvSpPr txBox="1"/>
          <p:nvPr/>
        </p:nvSpPr>
        <p:spPr>
          <a:xfrm>
            <a:off x="12430" y="888761"/>
            <a:ext cx="5527343" cy="255454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s-ES" altLang="ja-JP" sz="2000" dirty="0"/>
              <a:t>import numpy as np</a:t>
            </a:r>
          </a:p>
          <a:p>
            <a:endParaRPr kumimoji="1" lang="es-ES" altLang="ja-JP" sz="2000" dirty="0"/>
          </a:p>
          <a:p>
            <a:r>
              <a:rPr kumimoji="1" lang="es-ES" altLang="ja-JP" sz="2000" dirty="0"/>
              <a:t>y1 = np.random.normal(100, np.sqrt(20), 1000000)</a:t>
            </a:r>
          </a:p>
          <a:p>
            <a:endParaRPr kumimoji="1" lang="es-ES" altLang="ja-JP" sz="2000" dirty="0"/>
          </a:p>
          <a:p>
            <a:r>
              <a:rPr kumimoji="1" lang="en-US" altLang="ja-JP" sz="2000" dirty="0"/>
              <a:t>n = </a:t>
            </a:r>
            <a:r>
              <a:rPr kumimoji="1" lang="en-US" altLang="ja-JP" sz="2000" b="1" dirty="0">
                <a:solidFill>
                  <a:srgbClr val="FF0000"/>
                </a:solidFill>
              </a:rPr>
              <a:t>50</a:t>
            </a:r>
          </a:p>
          <a:p>
            <a:r>
              <a:rPr kumimoji="1" lang="en-US" altLang="ja-JP" sz="2000" dirty="0"/>
              <a:t>for </a:t>
            </a:r>
            <a:r>
              <a:rPr kumimoji="1" lang="en-US" altLang="ja-JP" sz="2000" dirty="0" err="1"/>
              <a:t>i</a:t>
            </a:r>
            <a:r>
              <a:rPr kumimoji="1" lang="en-US" altLang="ja-JP" sz="2000" dirty="0"/>
              <a:t> in range(10):</a:t>
            </a:r>
          </a:p>
          <a:p>
            <a:r>
              <a:rPr kumimoji="1" lang="en-US" altLang="ja-JP" sz="2000" dirty="0"/>
              <a:t>    s = </a:t>
            </a:r>
            <a:r>
              <a:rPr kumimoji="1" lang="en-US" altLang="ja-JP" sz="2000" dirty="0" err="1"/>
              <a:t>np.random.choice</a:t>
            </a:r>
            <a:r>
              <a:rPr kumimoji="1" lang="en-US" altLang="ja-JP" sz="2000" dirty="0"/>
              <a:t>(y1, n)</a:t>
            </a:r>
          </a:p>
          <a:p>
            <a:r>
              <a:rPr kumimoji="1" lang="en-US" altLang="ja-JP" sz="2000" dirty="0"/>
              <a:t>    print(</a:t>
            </a:r>
            <a:r>
              <a:rPr kumimoji="1" lang="en-US" altLang="ja-JP" sz="2000" dirty="0" err="1"/>
              <a:t>np.mean</a:t>
            </a:r>
            <a:r>
              <a:rPr kumimoji="1" lang="en-US" altLang="ja-JP" sz="2000" dirty="0"/>
              <a:t>(s), </a:t>
            </a:r>
            <a:r>
              <a:rPr kumimoji="1" lang="en-US" altLang="ja-JP" sz="2000" dirty="0" err="1"/>
              <a:t>np.var</a:t>
            </a:r>
            <a:r>
              <a:rPr kumimoji="1" lang="en-US" altLang="ja-JP" sz="2000" dirty="0"/>
              <a:t>(s, </a:t>
            </a:r>
            <a:r>
              <a:rPr kumimoji="1" lang="en-US" altLang="ja-JP" sz="2000" dirty="0" err="1"/>
              <a:t>ddof</a:t>
            </a:r>
            <a:r>
              <a:rPr kumimoji="1" lang="en-US" altLang="ja-JP" sz="2000" dirty="0"/>
              <a:t>=1)</a:t>
            </a:r>
          </a:p>
        </p:txBody>
      </p:sp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1531B311-961A-D661-A1B7-4BF96B9296A8}"/>
              </a:ext>
            </a:extLst>
          </p:cNvPr>
          <p:cNvSpPr txBox="1">
            <a:spLocks/>
          </p:cNvSpPr>
          <p:nvPr/>
        </p:nvSpPr>
        <p:spPr>
          <a:xfrm>
            <a:off x="5539773" y="977097"/>
            <a:ext cx="3942747" cy="44264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ライブラリのインポート</a:t>
            </a:r>
            <a:endParaRPr kumimoji="1" lang="en-US" altLang="ja-JP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sz="20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正規分布に従うランダムデータ</a:t>
            </a:r>
            <a:endParaRPr lang="en-US" altLang="ja-JP" sz="20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  <a:defRPr/>
            </a:pPr>
            <a:r>
              <a:rPr lang="ja-JP" altLang="en-US" sz="20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2000" dirty="0"/>
              <a:t>平均は </a:t>
            </a:r>
            <a:r>
              <a:rPr lang="en-US" altLang="ja-JP" sz="2000" dirty="0"/>
              <a:t>100</a:t>
            </a:r>
            <a:r>
              <a:rPr lang="ja-JP" altLang="en-US" sz="2000" dirty="0"/>
              <a:t>，分散は </a:t>
            </a:r>
            <a:r>
              <a:rPr lang="en-US" altLang="ja-JP" sz="2000" dirty="0"/>
              <a:t>20</a:t>
            </a:r>
            <a:r>
              <a:rPr lang="ja-JP" altLang="en-US" sz="2000" dirty="0"/>
              <a:t>，</a:t>
            </a:r>
            <a:endParaRPr lang="en-US" altLang="ja-JP" sz="2000" dirty="0"/>
          </a:p>
          <a:p>
            <a:pPr marL="0" indent="0">
              <a:buNone/>
              <a:defRPr/>
            </a:pPr>
            <a:r>
              <a:rPr lang="ja-JP" altLang="en-US" sz="2000" dirty="0"/>
              <a:t>　データの個数は </a:t>
            </a:r>
            <a:r>
              <a:rPr lang="en-US" altLang="ja-JP" sz="2000" dirty="0"/>
              <a:t>1000000</a:t>
            </a:r>
            <a:r>
              <a:rPr lang="ja-JP" altLang="en-US" sz="2000" dirty="0"/>
              <a:t>個</a:t>
            </a:r>
            <a:endParaRPr kumimoji="1" lang="es-ES" altLang="ja-JP" sz="2000" b="1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sz="20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サンプリングを行い </a:t>
            </a:r>
            <a:r>
              <a:rPr lang="en-US" altLang="ja-JP" sz="20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50</a:t>
            </a:r>
            <a:r>
              <a:rPr lang="en-US" altLang="ja-JP" sz="20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ja-JP" altLang="en-US" sz="20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個の</a:t>
            </a:r>
            <a:endParaRPr lang="en-US" altLang="ja-JP" sz="20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sz="20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標本を得ることを </a:t>
            </a:r>
            <a:r>
              <a:rPr lang="en-US" altLang="ja-JP" sz="2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10 </a:t>
            </a:r>
            <a:r>
              <a:rPr lang="ja-JP" altLang="en-US" sz="2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回繰り</a:t>
            </a:r>
            <a:endParaRPr lang="en-US" altLang="ja-JP" sz="20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sz="2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返す．平均と不偏分散を算出</a:t>
            </a:r>
            <a:endParaRPr lang="en-US" altLang="ja-JP" sz="20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CF5891E7-342D-74F8-8933-CF39DCBE47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086" y="4052590"/>
            <a:ext cx="2826435" cy="2630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27815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BACD6AE-4776-0D23-9B45-4ECEB8038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標本数 </a:t>
            </a:r>
            <a:r>
              <a:rPr lang="en-US" altLang="ja-JP" dirty="0"/>
              <a:t>5 </a:t>
            </a:r>
            <a:r>
              <a:rPr lang="ja-JP" altLang="en-US" dirty="0"/>
              <a:t>と </a:t>
            </a:r>
            <a:r>
              <a:rPr lang="en-US" altLang="ja-JP" dirty="0"/>
              <a:t>50 </a:t>
            </a:r>
            <a:r>
              <a:rPr lang="ja-JP" altLang="en-US" dirty="0"/>
              <a:t>で結果を比べる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702AA19-A820-E54E-0923-B5647A71D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39</a:t>
            </a:fld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F6067F05-2254-B699-7D24-120A232742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933" y="1274194"/>
            <a:ext cx="3612226" cy="2333364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AC1032B9-C1BF-F453-BC89-C8798784E6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9661" y="1137405"/>
            <a:ext cx="3685597" cy="2412247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91EF08D0-8333-2017-B448-5536AA668139}"/>
              </a:ext>
            </a:extLst>
          </p:cNvPr>
          <p:cNvSpPr txBox="1"/>
          <p:nvPr/>
        </p:nvSpPr>
        <p:spPr>
          <a:xfrm>
            <a:off x="823415" y="3935104"/>
            <a:ext cx="3177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標本数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での平均と不偏分散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D382ECF-7962-3C36-F7C4-75DF2DC2A579}"/>
              </a:ext>
            </a:extLst>
          </p:cNvPr>
          <p:cNvSpPr txBox="1"/>
          <p:nvPr/>
        </p:nvSpPr>
        <p:spPr>
          <a:xfrm>
            <a:off x="5180766" y="3935104"/>
            <a:ext cx="3294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標本数 </a:t>
            </a:r>
            <a:r>
              <a:rPr kumimoji="1" lang="en-US" altLang="ja-JP" dirty="0"/>
              <a:t>50 </a:t>
            </a:r>
            <a:r>
              <a:rPr kumimoji="1" lang="ja-JP" altLang="en-US" dirty="0"/>
              <a:t>での平均と不偏分散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26AF21C5-0935-5827-9532-AC8E9B4F78AF}"/>
              </a:ext>
            </a:extLst>
          </p:cNvPr>
          <p:cNvSpPr txBox="1"/>
          <p:nvPr/>
        </p:nvSpPr>
        <p:spPr>
          <a:xfrm>
            <a:off x="823415" y="4794913"/>
            <a:ext cx="7338869" cy="6186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sz="18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母集団は、正規分布に従うランダムデータ</a:t>
            </a:r>
            <a:r>
              <a:rPr lang="ja-JP" altLang="en-US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．</a:t>
            </a:r>
            <a:r>
              <a:rPr lang="ja-JP" altLang="en-US" sz="1800" dirty="0"/>
              <a:t>平均は </a:t>
            </a:r>
            <a:r>
              <a:rPr lang="en-US" altLang="ja-JP" sz="1800" dirty="0"/>
              <a:t>100</a:t>
            </a:r>
            <a:r>
              <a:rPr lang="ja-JP" altLang="en-US" sz="1800" dirty="0"/>
              <a:t>，分散は </a:t>
            </a:r>
            <a:r>
              <a:rPr lang="en-US" altLang="ja-JP" sz="1800" dirty="0"/>
              <a:t>20</a:t>
            </a:r>
            <a:r>
              <a:rPr lang="ja-JP" altLang="en-US" sz="1800" dirty="0"/>
              <a:t>，</a:t>
            </a:r>
            <a:endParaRPr kumimoji="1" lang="es-ES" altLang="ja-JP" sz="1800" b="1" dirty="0"/>
          </a:p>
          <a:p>
            <a:endParaRPr kumimoji="1" lang="ja-JP" altLang="en-US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7542C48E-3959-802D-1212-5D5964E5AE54}"/>
              </a:ext>
            </a:extLst>
          </p:cNvPr>
          <p:cNvSpPr txBox="1"/>
          <p:nvPr/>
        </p:nvSpPr>
        <p:spPr>
          <a:xfrm>
            <a:off x="782931" y="5561901"/>
            <a:ext cx="702948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標本数 </a:t>
            </a:r>
            <a:r>
              <a:rPr kumimoji="1" lang="en-US" altLang="ja-JP" dirty="0"/>
              <a:t>50 </a:t>
            </a:r>
            <a:r>
              <a:rPr kumimoji="1" lang="ja-JP" altLang="en-US" dirty="0"/>
              <a:t>の結果の１つ： </a:t>
            </a:r>
            <a:r>
              <a:rPr kumimoji="1" lang="en-US" altLang="ja-JP" dirty="0"/>
              <a:t>100.58102125384593</a:t>
            </a:r>
            <a:r>
              <a:rPr kumimoji="1" lang="ja-JP" altLang="en-US" dirty="0"/>
              <a:t>，</a:t>
            </a:r>
            <a:r>
              <a:rPr kumimoji="1" lang="en-US" altLang="ja-JP" dirty="0"/>
              <a:t>23.3539041870208 </a:t>
            </a:r>
          </a:p>
          <a:p>
            <a:r>
              <a:rPr kumimoji="1" lang="ja-JP" altLang="en-US" dirty="0"/>
              <a:t>精度はどうか</a:t>
            </a:r>
            <a:endParaRPr kumimoji="1" lang="en-US" altLang="ja-JP" dirty="0"/>
          </a:p>
          <a:p>
            <a:r>
              <a:rPr kumimoji="1" lang="ja-JP" altLang="en-US" dirty="0"/>
              <a:t>　平均 </a:t>
            </a:r>
            <a:r>
              <a:rPr kumimoji="1" lang="en-US" altLang="ja-JP" dirty="0">
                <a:solidFill>
                  <a:srgbClr val="FF0000"/>
                </a:solidFill>
              </a:rPr>
              <a:t>100</a:t>
            </a:r>
            <a:r>
              <a:rPr kumimoji="1" lang="en-US" altLang="ja-JP" dirty="0"/>
              <a:t>.58102125384593 </a:t>
            </a:r>
            <a:r>
              <a:rPr kumimoji="1" lang="ja-JP" altLang="en-US" dirty="0"/>
              <a:t>の「</a:t>
            </a:r>
            <a:r>
              <a:rPr kumimoji="1" lang="en-US" altLang="ja-JP" dirty="0"/>
              <a:t>100</a:t>
            </a:r>
            <a:r>
              <a:rPr kumimoji="1" lang="ja-JP" altLang="en-US" dirty="0"/>
              <a:t>」の部分で誤差がありそう</a:t>
            </a:r>
            <a:endParaRPr kumimoji="1" lang="en-US" altLang="ja-JP" dirty="0"/>
          </a:p>
          <a:p>
            <a:r>
              <a:rPr kumimoji="1" lang="ja-JP" altLang="en-US" dirty="0"/>
              <a:t>　分散 </a:t>
            </a:r>
            <a:r>
              <a:rPr kumimoji="1" lang="en-US" altLang="ja-JP" dirty="0">
                <a:solidFill>
                  <a:srgbClr val="FF0000"/>
                </a:solidFill>
              </a:rPr>
              <a:t>23</a:t>
            </a:r>
            <a:r>
              <a:rPr kumimoji="1" lang="en-US" altLang="ja-JP" dirty="0"/>
              <a:t>.3539041870208 </a:t>
            </a:r>
            <a:r>
              <a:rPr kumimoji="1" lang="ja-JP" altLang="en-US" dirty="0"/>
              <a:t>の「</a:t>
            </a:r>
            <a:r>
              <a:rPr kumimoji="1" lang="en-US" altLang="ja-JP" dirty="0"/>
              <a:t>23</a:t>
            </a:r>
            <a:r>
              <a:rPr kumimoji="1" lang="ja-JP" altLang="en-US" dirty="0"/>
              <a:t>」の部分で誤差がありそう</a:t>
            </a:r>
            <a:endParaRPr kumimoji="1" lang="en-US" altLang="ja-JP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034302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4A3F421-22C9-4A92-B072-FD2DF1BB6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平均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D201AA8-5C51-417C-BE10-C693707298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b="1" dirty="0">
                <a:solidFill>
                  <a:srgbClr val="C00000"/>
                </a:solidFill>
              </a:rPr>
              <a:t>平均</a:t>
            </a:r>
            <a:r>
              <a:rPr kumimoji="1" lang="ja-JP" altLang="en-US" dirty="0"/>
              <a:t>は，データの</a:t>
            </a:r>
            <a:r>
              <a:rPr kumimoji="1" lang="ja-JP" altLang="en-US" b="1" dirty="0">
                <a:solidFill>
                  <a:srgbClr val="C00000"/>
                </a:solidFill>
              </a:rPr>
              <a:t>合計</a:t>
            </a:r>
            <a:r>
              <a:rPr kumimoji="1" lang="ja-JP" altLang="en-US" dirty="0"/>
              <a:t>を，</a:t>
            </a:r>
            <a:r>
              <a:rPr kumimoji="1" lang="ja-JP" altLang="en-US" b="1" dirty="0">
                <a:solidFill>
                  <a:srgbClr val="C00000"/>
                </a:solidFill>
              </a:rPr>
              <a:t>データの個数</a:t>
            </a:r>
            <a:r>
              <a:rPr kumimoji="1" lang="ja-JP" altLang="en-US" dirty="0"/>
              <a:t>で</a:t>
            </a:r>
            <a:r>
              <a:rPr kumimoji="1" lang="ja-JP" altLang="en-US" b="1" dirty="0">
                <a:solidFill>
                  <a:srgbClr val="C00000"/>
                </a:solidFill>
              </a:rPr>
              <a:t>割ったもの</a:t>
            </a:r>
            <a:endParaRPr kumimoji="1" lang="en-US" altLang="ja-JP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altLang="ja-JP" dirty="0"/>
              <a:t>         10, 40, 30, 40 </a:t>
            </a:r>
            <a:r>
              <a:rPr lang="ja-JP" altLang="en-US" dirty="0"/>
              <a:t>の</a:t>
            </a:r>
            <a:r>
              <a:rPr lang="ja-JP" altLang="en-US" b="1" dirty="0">
                <a:solidFill>
                  <a:srgbClr val="C00000"/>
                </a:solidFill>
              </a:rPr>
              <a:t>平均</a:t>
            </a:r>
            <a:r>
              <a:rPr lang="en-US" altLang="ja-JP" dirty="0"/>
              <a:t>: </a:t>
            </a:r>
            <a:r>
              <a:rPr lang="en-US" altLang="ja-JP" b="1" dirty="0">
                <a:solidFill>
                  <a:srgbClr val="C00000"/>
                </a:solidFill>
              </a:rPr>
              <a:t>120</a:t>
            </a:r>
            <a:r>
              <a:rPr lang="en-US" altLang="ja-JP" dirty="0"/>
              <a:t> ÷ </a:t>
            </a:r>
            <a:r>
              <a:rPr lang="en-US" altLang="ja-JP" b="1" dirty="0">
                <a:solidFill>
                  <a:srgbClr val="C00000"/>
                </a:solidFill>
              </a:rPr>
              <a:t>4</a:t>
            </a:r>
            <a:r>
              <a:rPr lang="en-US" altLang="ja-JP" dirty="0"/>
              <a:t> </a:t>
            </a:r>
            <a:r>
              <a:rPr lang="ja-JP" altLang="en-US" dirty="0"/>
              <a:t>で </a:t>
            </a:r>
            <a:r>
              <a:rPr lang="en-US" altLang="ja-JP" b="1" dirty="0"/>
              <a:t>30</a:t>
            </a:r>
          </a:p>
          <a:p>
            <a:pPr marL="0" indent="0">
              <a:buNone/>
            </a:pPr>
            <a:endParaRPr kumimoji="1" lang="en-US" altLang="ja-JP" b="1" dirty="0"/>
          </a:p>
          <a:p>
            <a:r>
              <a:rPr kumimoji="1" lang="ja-JP" altLang="en-US" b="1" dirty="0"/>
              <a:t>複数の値の組</a:t>
            </a:r>
            <a:r>
              <a:rPr kumimoji="1" lang="ja-JP" altLang="en-US" dirty="0"/>
              <a:t>の</a:t>
            </a:r>
            <a:r>
              <a:rPr kumimoji="1" lang="ja-JP" altLang="en-US" b="1" dirty="0">
                <a:solidFill>
                  <a:srgbClr val="C00000"/>
                </a:solidFill>
              </a:rPr>
              <a:t>平均</a:t>
            </a:r>
            <a:r>
              <a:rPr kumimoji="1" lang="ja-JP" altLang="en-US" dirty="0"/>
              <a:t>を考えることもある</a:t>
            </a:r>
            <a:endParaRPr kumimoji="1" lang="en-US" altLang="ja-JP" dirty="0"/>
          </a:p>
          <a:p>
            <a:pPr marL="0" indent="0">
              <a:buNone/>
            </a:pPr>
            <a:r>
              <a:rPr lang="en-US" altLang="ja-JP" dirty="0"/>
              <a:t>	(10, 5), (40, 10), (30, 5), (40, 20) </a:t>
            </a:r>
            <a:r>
              <a:rPr lang="ja-JP" altLang="en-US" dirty="0"/>
              <a:t>の平均</a:t>
            </a:r>
            <a:r>
              <a:rPr lang="en-US" altLang="ja-JP" dirty="0"/>
              <a:t>:</a:t>
            </a:r>
          </a:p>
          <a:p>
            <a:pPr marL="0" indent="0">
              <a:buNone/>
            </a:pPr>
            <a:r>
              <a:rPr lang="en-US" altLang="ja-JP" dirty="0"/>
              <a:t>	</a:t>
            </a:r>
            <a:r>
              <a:rPr lang="ja-JP" altLang="en-US" dirty="0"/>
              <a:t>合計は </a:t>
            </a:r>
            <a:r>
              <a:rPr lang="en-US" altLang="ja-JP" dirty="0"/>
              <a:t>120 </a:t>
            </a:r>
            <a:r>
              <a:rPr lang="ja-JP" altLang="en-US" dirty="0"/>
              <a:t>と </a:t>
            </a:r>
            <a:r>
              <a:rPr lang="en-US" altLang="ja-JP" dirty="0"/>
              <a:t>40</a:t>
            </a:r>
            <a:r>
              <a:rPr lang="ja-JP" altLang="en-US" dirty="0" err="1"/>
              <a:t>．</a:t>
            </a:r>
            <a:r>
              <a:rPr lang="en-US" altLang="ja-JP" dirty="0"/>
              <a:t>4</a:t>
            </a:r>
            <a:r>
              <a:rPr lang="ja-JP" altLang="en-US" dirty="0"/>
              <a:t>で割って </a:t>
            </a:r>
            <a:r>
              <a:rPr lang="en-US" altLang="ja-JP" dirty="0"/>
              <a:t>(30, 10)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5B911CE-1ED1-4409-BD49-F1A844592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</a:t>
            </a:fld>
            <a:endParaRPr kumimoji="1" lang="ja-JP" altLang="en-US"/>
          </a:p>
        </p:txBody>
      </p: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40E792E2-C92F-4458-AA19-759406920A6E}"/>
              </a:ext>
            </a:extLst>
          </p:cNvPr>
          <p:cNvCxnSpPr/>
          <p:nvPr/>
        </p:nvCxnSpPr>
        <p:spPr>
          <a:xfrm>
            <a:off x="1873250" y="6356351"/>
            <a:ext cx="23495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id="{E73A5F55-3F25-47F3-BAD1-C363FDCAFB65}"/>
              </a:ext>
            </a:extLst>
          </p:cNvPr>
          <p:cNvCxnSpPr>
            <a:cxnSpLocks/>
          </p:cNvCxnSpPr>
          <p:nvPr/>
        </p:nvCxnSpPr>
        <p:spPr>
          <a:xfrm flipV="1">
            <a:off x="2025650" y="5010151"/>
            <a:ext cx="0" cy="14986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楕円 10">
            <a:extLst>
              <a:ext uri="{FF2B5EF4-FFF2-40B4-BE49-F238E27FC236}">
                <a16:creationId xmlns:a16="http://schemas.microsoft.com/office/drawing/2014/main" id="{39635268-BBF5-498B-A70C-C558D7E1173D}"/>
              </a:ext>
            </a:extLst>
          </p:cNvPr>
          <p:cNvSpPr/>
          <p:nvPr/>
        </p:nvSpPr>
        <p:spPr>
          <a:xfrm>
            <a:off x="2844800" y="5448300"/>
            <a:ext cx="146045" cy="13335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楕円 11">
            <a:extLst>
              <a:ext uri="{FF2B5EF4-FFF2-40B4-BE49-F238E27FC236}">
                <a16:creationId xmlns:a16="http://schemas.microsoft.com/office/drawing/2014/main" id="{1C9FB27C-3323-49D6-A946-A85AFB1C84B0}"/>
              </a:ext>
            </a:extLst>
          </p:cNvPr>
          <p:cNvSpPr/>
          <p:nvPr/>
        </p:nvSpPr>
        <p:spPr>
          <a:xfrm>
            <a:off x="2997200" y="5600700"/>
            <a:ext cx="146045" cy="13335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楕円 12">
            <a:extLst>
              <a:ext uri="{FF2B5EF4-FFF2-40B4-BE49-F238E27FC236}">
                <a16:creationId xmlns:a16="http://schemas.microsoft.com/office/drawing/2014/main" id="{0F846ED4-81DC-48F5-A7A4-FA02A262CB89}"/>
              </a:ext>
            </a:extLst>
          </p:cNvPr>
          <p:cNvSpPr/>
          <p:nvPr/>
        </p:nvSpPr>
        <p:spPr>
          <a:xfrm>
            <a:off x="3070222" y="5581650"/>
            <a:ext cx="146045" cy="13335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楕円 13">
            <a:extLst>
              <a:ext uri="{FF2B5EF4-FFF2-40B4-BE49-F238E27FC236}">
                <a16:creationId xmlns:a16="http://schemas.microsoft.com/office/drawing/2014/main" id="{B58E0C22-5C6F-4076-83D8-5C03D790E5D4}"/>
              </a:ext>
            </a:extLst>
          </p:cNvPr>
          <p:cNvSpPr/>
          <p:nvPr/>
        </p:nvSpPr>
        <p:spPr>
          <a:xfrm>
            <a:off x="2800347" y="5758582"/>
            <a:ext cx="146045" cy="13335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楕円 14">
            <a:extLst>
              <a:ext uri="{FF2B5EF4-FFF2-40B4-BE49-F238E27FC236}">
                <a16:creationId xmlns:a16="http://schemas.microsoft.com/office/drawing/2014/main" id="{4FB948C7-7072-49BB-A6A8-4A7D050DB214}"/>
              </a:ext>
            </a:extLst>
          </p:cNvPr>
          <p:cNvSpPr/>
          <p:nvPr/>
        </p:nvSpPr>
        <p:spPr>
          <a:xfrm>
            <a:off x="2836858" y="5625232"/>
            <a:ext cx="146045" cy="13335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楕円 15">
            <a:extLst>
              <a:ext uri="{FF2B5EF4-FFF2-40B4-BE49-F238E27FC236}">
                <a16:creationId xmlns:a16="http://schemas.microsoft.com/office/drawing/2014/main" id="{C1365901-F3EC-4746-926C-754506B173AC}"/>
              </a:ext>
            </a:extLst>
          </p:cNvPr>
          <p:cNvSpPr/>
          <p:nvPr/>
        </p:nvSpPr>
        <p:spPr>
          <a:xfrm>
            <a:off x="2505069" y="5581650"/>
            <a:ext cx="146045" cy="13335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楕円 16">
            <a:extLst>
              <a:ext uri="{FF2B5EF4-FFF2-40B4-BE49-F238E27FC236}">
                <a16:creationId xmlns:a16="http://schemas.microsoft.com/office/drawing/2014/main" id="{95110E8E-7CC7-49D1-8EBD-C099E3E5149D}"/>
              </a:ext>
            </a:extLst>
          </p:cNvPr>
          <p:cNvSpPr/>
          <p:nvPr/>
        </p:nvSpPr>
        <p:spPr>
          <a:xfrm>
            <a:off x="3176580" y="5258772"/>
            <a:ext cx="146045" cy="13335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楕円 17">
            <a:extLst>
              <a:ext uri="{FF2B5EF4-FFF2-40B4-BE49-F238E27FC236}">
                <a16:creationId xmlns:a16="http://schemas.microsoft.com/office/drawing/2014/main" id="{396D51DE-9BA8-4FF0-843D-C8CB1BA7879D}"/>
              </a:ext>
            </a:extLst>
          </p:cNvPr>
          <p:cNvSpPr/>
          <p:nvPr/>
        </p:nvSpPr>
        <p:spPr>
          <a:xfrm>
            <a:off x="2651114" y="5117231"/>
            <a:ext cx="146045" cy="13335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楕円 18">
            <a:extLst>
              <a:ext uri="{FF2B5EF4-FFF2-40B4-BE49-F238E27FC236}">
                <a16:creationId xmlns:a16="http://schemas.microsoft.com/office/drawing/2014/main" id="{269A391D-C478-49E2-8B2A-B337C7795F1F}"/>
              </a:ext>
            </a:extLst>
          </p:cNvPr>
          <p:cNvSpPr/>
          <p:nvPr/>
        </p:nvSpPr>
        <p:spPr>
          <a:xfrm>
            <a:off x="3176579" y="5945072"/>
            <a:ext cx="146045" cy="13335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楕円 19">
            <a:extLst>
              <a:ext uri="{FF2B5EF4-FFF2-40B4-BE49-F238E27FC236}">
                <a16:creationId xmlns:a16="http://schemas.microsoft.com/office/drawing/2014/main" id="{6C32A0CE-0167-473D-9D16-45327A19629A}"/>
              </a:ext>
            </a:extLst>
          </p:cNvPr>
          <p:cNvSpPr/>
          <p:nvPr/>
        </p:nvSpPr>
        <p:spPr>
          <a:xfrm>
            <a:off x="2382047" y="6055593"/>
            <a:ext cx="146045" cy="13335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1" name="楕円 20">
            <a:extLst>
              <a:ext uri="{FF2B5EF4-FFF2-40B4-BE49-F238E27FC236}">
                <a16:creationId xmlns:a16="http://schemas.microsoft.com/office/drawing/2014/main" id="{B52842C8-34D4-40B0-8271-2BE18F8D74A9}"/>
              </a:ext>
            </a:extLst>
          </p:cNvPr>
          <p:cNvSpPr/>
          <p:nvPr/>
        </p:nvSpPr>
        <p:spPr>
          <a:xfrm>
            <a:off x="2811466" y="5594350"/>
            <a:ext cx="146045" cy="13335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04DB1DB7-C9A5-4F7A-8C6E-81A76B246389}"/>
              </a:ext>
            </a:extLst>
          </p:cNvPr>
          <p:cNvSpPr txBox="1"/>
          <p:nvPr/>
        </p:nvSpPr>
        <p:spPr>
          <a:xfrm>
            <a:off x="2550203" y="6030601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平均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436E2250-16AD-4183-8F85-88851E03046D}"/>
              </a:ext>
            </a:extLst>
          </p:cNvPr>
          <p:cNvSpPr txBox="1"/>
          <p:nvPr/>
        </p:nvSpPr>
        <p:spPr>
          <a:xfrm>
            <a:off x="4736690" y="4604250"/>
            <a:ext cx="37371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平均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は，</a:t>
            </a:r>
            <a:r>
              <a:rPr kumimoji="1" lang="ja-JP" altLang="en-US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データ集合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</a:t>
            </a:r>
            <a:r>
              <a:rPr kumimoji="1" lang="ja-JP" altLang="en-US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代表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とみることができる場合がある</a:t>
            </a:r>
            <a:endParaRPr kumimoji="1"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FD10A6FB-B992-41E8-B9FC-2EB3078C88C9}"/>
              </a:ext>
            </a:extLst>
          </p:cNvPr>
          <p:cNvSpPr txBox="1"/>
          <p:nvPr/>
        </p:nvSpPr>
        <p:spPr>
          <a:xfrm>
            <a:off x="4736690" y="5514975"/>
            <a:ext cx="40463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計測に</a:t>
            </a:r>
            <a:r>
              <a:rPr kumimoji="1"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誤差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があるとき，</a:t>
            </a:r>
            <a:endParaRPr kumimoji="1"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複数の計測を繰り返し，</a:t>
            </a:r>
            <a:r>
              <a:rPr kumimoji="1" lang="ja-JP" altLang="en-US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平均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をとることで，</a:t>
            </a:r>
            <a:r>
              <a:rPr kumimoji="1"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誤差を軽減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できることも</a:t>
            </a:r>
            <a:endParaRPr kumimoji="1"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145508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0D5BBD8-A313-52C6-3BC4-9D59ECF89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標本の平均から母平均を推定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AD8FDF4-FC57-9301-21A3-18571F0563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2"/>
            <a:ext cx="8461208" cy="583671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ja-JP" altLang="en-US" sz="2400" b="1" dirty="0"/>
              <a:t>標本の平均</a:t>
            </a:r>
            <a:r>
              <a:rPr lang="ja-JP" altLang="en-US" sz="2400" dirty="0"/>
              <a:t>から</a:t>
            </a:r>
            <a:r>
              <a:rPr lang="ja-JP" altLang="en-US" sz="2400" b="1" dirty="0"/>
              <a:t>母平均</a:t>
            </a:r>
            <a:r>
              <a:rPr lang="ja-JP" altLang="en-US" sz="2400" dirty="0"/>
              <a:t>を推定するときに気を付けること</a:t>
            </a:r>
            <a:endParaRPr lang="en-US" altLang="ja-JP" sz="2400" dirty="0"/>
          </a:p>
          <a:p>
            <a:r>
              <a:rPr kumimoji="1" lang="ja-JP" altLang="en-US" sz="2400" b="1" dirty="0"/>
              <a:t>標本の大きさ</a:t>
            </a:r>
            <a:br>
              <a:rPr lang="en-US" altLang="ja-JP" sz="2400" b="1" dirty="0"/>
            </a:br>
            <a:r>
              <a:rPr kumimoji="1" lang="ja-JP" altLang="en-US" sz="2400" dirty="0"/>
              <a:t>標本の大きさは、母平均の推定精度に大きく影響．標本の大きさが大きいほど精度が向上</a:t>
            </a:r>
            <a:endParaRPr kumimoji="1" lang="en-US" altLang="ja-JP" sz="2400" dirty="0"/>
          </a:p>
          <a:p>
            <a:r>
              <a:rPr kumimoji="1" lang="ja-JP" altLang="en-US" sz="2400" b="1" dirty="0"/>
              <a:t>誤差の認識</a:t>
            </a:r>
            <a:br>
              <a:rPr kumimoji="1" lang="en-US" altLang="ja-JP" sz="2400" dirty="0"/>
            </a:br>
            <a:r>
              <a:rPr kumimoji="1" lang="ja-JP" altLang="en-US" sz="2400" dirty="0"/>
              <a:t>標本の平均から母集団を推定する際は、</a:t>
            </a:r>
            <a:r>
              <a:rPr lang="ja-JP" altLang="en-US" sz="2400" dirty="0"/>
              <a:t>必ず誤差が発生する（論文などに細かすぎる値を書かないこと）</a:t>
            </a:r>
            <a:endParaRPr kumimoji="1" lang="en-US" altLang="ja-JP" sz="2400" dirty="0"/>
          </a:p>
          <a:p>
            <a:r>
              <a:rPr kumimoji="1" lang="ja-JP" altLang="en-US" sz="2400" b="1" dirty="0"/>
              <a:t>サンプリングはランダムに</a:t>
            </a:r>
            <a:br>
              <a:rPr kumimoji="1" lang="en-US" altLang="ja-JP" sz="2400" dirty="0"/>
            </a:br>
            <a:r>
              <a:rPr lang="ja-JP" altLang="en-US" sz="2400" dirty="0"/>
              <a:t>母集団を正確に反映する標本を得ることが重要</a:t>
            </a:r>
            <a:endParaRPr lang="en-US" altLang="ja-JP" sz="2400" dirty="0"/>
          </a:p>
          <a:p>
            <a:r>
              <a:rPr lang="ja-JP" altLang="en-US" sz="2400" b="1" dirty="0"/>
              <a:t>母集団のデータの分布の確認</a:t>
            </a:r>
            <a:br>
              <a:rPr lang="en-US" altLang="ja-JP" sz="2400" dirty="0"/>
            </a:br>
            <a:r>
              <a:rPr lang="ja-JP" altLang="en-US" sz="2400" dirty="0"/>
              <a:t>正規分布か確認．統計手法では（</a:t>
            </a:r>
            <a:r>
              <a:rPr lang="en-US" altLang="ja-JP" sz="2400" dirty="0"/>
              <a:t>t </a:t>
            </a:r>
            <a:r>
              <a:rPr lang="ja-JP" altLang="en-US" sz="2400" dirty="0"/>
              <a:t>検定など）、正規分布を前提としている場合がある</a:t>
            </a:r>
            <a:endParaRPr lang="en-US" altLang="ja-JP" sz="2400" dirty="0"/>
          </a:p>
          <a:p>
            <a:r>
              <a:rPr kumimoji="1" lang="ja-JP" altLang="en-US" sz="2400" b="1" dirty="0"/>
              <a:t>外れ値の考慮</a:t>
            </a:r>
            <a:br>
              <a:rPr kumimoji="1" lang="en-US" altLang="ja-JP" sz="2400" dirty="0"/>
            </a:br>
            <a:r>
              <a:rPr kumimoji="1" lang="ja-JP" altLang="en-US" sz="2400" dirty="0"/>
              <a:t>外れ値は，平均値に大きく影響する．外れ値は取り除くか適切に書き換える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FCECA2E-44B4-FE35-178A-5A4FB6FE7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96077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4A3F421-22C9-4A92-B072-FD2DF1BB6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平均を使うときの注意点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5B911CE-1ED1-4409-BD49-F1A844592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5</a:t>
            </a:fld>
            <a:endParaRPr kumimoji="1" lang="ja-JP" altLang="en-US"/>
          </a:p>
        </p:txBody>
      </p: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40E792E2-C92F-4458-AA19-759406920A6E}"/>
              </a:ext>
            </a:extLst>
          </p:cNvPr>
          <p:cNvCxnSpPr/>
          <p:nvPr/>
        </p:nvCxnSpPr>
        <p:spPr>
          <a:xfrm>
            <a:off x="1090374" y="3130899"/>
            <a:ext cx="23495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id="{E73A5F55-3F25-47F3-BAD1-C363FDCAFB65}"/>
              </a:ext>
            </a:extLst>
          </p:cNvPr>
          <p:cNvCxnSpPr>
            <a:cxnSpLocks/>
          </p:cNvCxnSpPr>
          <p:nvPr/>
        </p:nvCxnSpPr>
        <p:spPr>
          <a:xfrm flipV="1">
            <a:off x="1242774" y="1784699"/>
            <a:ext cx="0" cy="14986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楕円 10">
            <a:extLst>
              <a:ext uri="{FF2B5EF4-FFF2-40B4-BE49-F238E27FC236}">
                <a16:creationId xmlns:a16="http://schemas.microsoft.com/office/drawing/2014/main" id="{39635268-BBF5-498B-A70C-C558D7E1173D}"/>
              </a:ext>
            </a:extLst>
          </p:cNvPr>
          <p:cNvSpPr/>
          <p:nvPr/>
        </p:nvSpPr>
        <p:spPr>
          <a:xfrm>
            <a:off x="2061924" y="2222848"/>
            <a:ext cx="146045" cy="13335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楕円 11">
            <a:extLst>
              <a:ext uri="{FF2B5EF4-FFF2-40B4-BE49-F238E27FC236}">
                <a16:creationId xmlns:a16="http://schemas.microsoft.com/office/drawing/2014/main" id="{1C9FB27C-3323-49D6-A946-A85AFB1C84B0}"/>
              </a:ext>
            </a:extLst>
          </p:cNvPr>
          <p:cNvSpPr/>
          <p:nvPr/>
        </p:nvSpPr>
        <p:spPr>
          <a:xfrm>
            <a:off x="2214324" y="2375248"/>
            <a:ext cx="146045" cy="13335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楕円 12">
            <a:extLst>
              <a:ext uri="{FF2B5EF4-FFF2-40B4-BE49-F238E27FC236}">
                <a16:creationId xmlns:a16="http://schemas.microsoft.com/office/drawing/2014/main" id="{0F846ED4-81DC-48F5-A7A4-FA02A262CB89}"/>
              </a:ext>
            </a:extLst>
          </p:cNvPr>
          <p:cNvSpPr/>
          <p:nvPr/>
        </p:nvSpPr>
        <p:spPr>
          <a:xfrm>
            <a:off x="2287346" y="2356198"/>
            <a:ext cx="146045" cy="13335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楕円 13">
            <a:extLst>
              <a:ext uri="{FF2B5EF4-FFF2-40B4-BE49-F238E27FC236}">
                <a16:creationId xmlns:a16="http://schemas.microsoft.com/office/drawing/2014/main" id="{B58E0C22-5C6F-4076-83D8-5C03D790E5D4}"/>
              </a:ext>
            </a:extLst>
          </p:cNvPr>
          <p:cNvSpPr/>
          <p:nvPr/>
        </p:nvSpPr>
        <p:spPr>
          <a:xfrm>
            <a:off x="2017471" y="2533130"/>
            <a:ext cx="146045" cy="13335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楕円 14">
            <a:extLst>
              <a:ext uri="{FF2B5EF4-FFF2-40B4-BE49-F238E27FC236}">
                <a16:creationId xmlns:a16="http://schemas.microsoft.com/office/drawing/2014/main" id="{4FB948C7-7072-49BB-A6A8-4A7D050DB214}"/>
              </a:ext>
            </a:extLst>
          </p:cNvPr>
          <p:cNvSpPr/>
          <p:nvPr/>
        </p:nvSpPr>
        <p:spPr>
          <a:xfrm>
            <a:off x="2053982" y="2399780"/>
            <a:ext cx="146045" cy="13335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楕円 15">
            <a:extLst>
              <a:ext uri="{FF2B5EF4-FFF2-40B4-BE49-F238E27FC236}">
                <a16:creationId xmlns:a16="http://schemas.microsoft.com/office/drawing/2014/main" id="{C1365901-F3EC-4746-926C-754506B173AC}"/>
              </a:ext>
            </a:extLst>
          </p:cNvPr>
          <p:cNvSpPr/>
          <p:nvPr/>
        </p:nvSpPr>
        <p:spPr>
          <a:xfrm>
            <a:off x="1722193" y="2356198"/>
            <a:ext cx="146045" cy="13335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楕円 16">
            <a:extLst>
              <a:ext uri="{FF2B5EF4-FFF2-40B4-BE49-F238E27FC236}">
                <a16:creationId xmlns:a16="http://schemas.microsoft.com/office/drawing/2014/main" id="{95110E8E-7CC7-49D1-8EBD-C099E3E5149D}"/>
              </a:ext>
            </a:extLst>
          </p:cNvPr>
          <p:cNvSpPr/>
          <p:nvPr/>
        </p:nvSpPr>
        <p:spPr>
          <a:xfrm>
            <a:off x="2393704" y="2033320"/>
            <a:ext cx="146045" cy="13335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楕円 18">
            <a:extLst>
              <a:ext uri="{FF2B5EF4-FFF2-40B4-BE49-F238E27FC236}">
                <a16:creationId xmlns:a16="http://schemas.microsoft.com/office/drawing/2014/main" id="{269A391D-C478-49E2-8B2A-B337C7795F1F}"/>
              </a:ext>
            </a:extLst>
          </p:cNvPr>
          <p:cNvSpPr/>
          <p:nvPr/>
        </p:nvSpPr>
        <p:spPr>
          <a:xfrm>
            <a:off x="2393703" y="2719620"/>
            <a:ext cx="146045" cy="13335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楕円 19">
            <a:extLst>
              <a:ext uri="{FF2B5EF4-FFF2-40B4-BE49-F238E27FC236}">
                <a16:creationId xmlns:a16="http://schemas.microsoft.com/office/drawing/2014/main" id="{6C32A0CE-0167-473D-9D16-45327A19629A}"/>
              </a:ext>
            </a:extLst>
          </p:cNvPr>
          <p:cNvSpPr/>
          <p:nvPr/>
        </p:nvSpPr>
        <p:spPr>
          <a:xfrm>
            <a:off x="1599171" y="2830141"/>
            <a:ext cx="146045" cy="13335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1" name="楕円 20">
            <a:extLst>
              <a:ext uri="{FF2B5EF4-FFF2-40B4-BE49-F238E27FC236}">
                <a16:creationId xmlns:a16="http://schemas.microsoft.com/office/drawing/2014/main" id="{B52842C8-34D4-40B0-8271-2BE18F8D74A9}"/>
              </a:ext>
            </a:extLst>
          </p:cNvPr>
          <p:cNvSpPr/>
          <p:nvPr/>
        </p:nvSpPr>
        <p:spPr>
          <a:xfrm>
            <a:off x="2028590" y="2368898"/>
            <a:ext cx="146045" cy="13335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04DB1DB7-C9A5-4F7A-8C6E-81A76B246389}"/>
              </a:ext>
            </a:extLst>
          </p:cNvPr>
          <p:cNvSpPr txBox="1"/>
          <p:nvPr/>
        </p:nvSpPr>
        <p:spPr>
          <a:xfrm>
            <a:off x="1767327" y="2805149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平均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FD10A6FB-B992-41E8-B9FC-2EB3078C88C9}"/>
              </a:ext>
            </a:extLst>
          </p:cNvPr>
          <p:cNvSpPr txBox="1"/>
          <p:nvPr/>
        </p:nvSpPr>
        <p:spPr>
          <a:xfrm>
            <a:off x="1995658" y="4994604"/>
            <a:ext cx="57266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データの分布によって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は，</a:t>
            </a:r>
            <a:r>
              <a:rPr kumimoji="1" lang="ja-JP" altLang="en-US" sz="24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平均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では</a:t>
            </a:r>
            <a:r>
              <a:rPr kumimoji="1" lang="ja-JP" altLang="en-US" sz="2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役に立たない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こともある．</a:t>
            </a:r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（平均は万能ではない）</a:t>
            </a:r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cxnSp>
        <p:nvCxnSpPr>
          <p:cNvPr id="25" name="直線矢印コネクタ 24">
            <a:extLst>
              <a:ext uri="{FF2B5EF4-FFF2-40B4-BE49-F238E27FC236}">
                <a16:creationId xmlns:a16="http://schemas.microsoft.com/office/drawing/2014/main" id="{C587FEAB-6CD2-4A81-B180-8EB5B01365CF}"/>
              </a:ext>
            </a:extLst>
          </p:cNvPr>
          <p:cNvCxnSpPr/>
          <p:nvPr/>
        </p:nvCxnSpPr>
        <p:spPr>
          <a:xfrm>
            <a:off x="4777029" y="3174481"/>
            <a:ext cx="23495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矢印コネクタ 25">
            <a:extLst>
              <a:ext uri="{FF2B5EF4-FFF2-40B4-BE49-F238E27FC236}">
                <a16:creationId xmlns:a16="http://schemas.microsoft.com/office/drawing/2014/main" id="{BE293F24-78D4-42B6-BB31-BD6AE7DF1BBB}"/>
              </a:ext>
            </a:extLst>
          </p:cNvPr>
          <p:cNvCxnSpPr>
            <a:cxnSpLocks/>
          </p:cNvCxnSpPr>
          <p:nvPr/>
        </p:nvCxnSpPr>
        <p:spPr>
          <a:xfrm flipV="1">
            <a:off x="4929429" y="1828281"/>
            <a:ext cx="0" cy="14986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楕円 26">
            <a:extLst>
              <a:ext uri="{FF2B5EF4-FFF2-40B4-BE49-F238E27FC236}">
                <a16:creationId xmlns:a16="http://schemas.microsoft.com/office/drawing/2014/main" id="{D099AC8A-92D8-4540-A7C3-B4AFF7D36D84}"/>
              </a:ext>
            </a:extLst>
          </p:cNvPr>
          <p:cNvSpPr/>
          <p:nvPr/>
        </p:nvSpPr>
        <p:spPr>
          <a:xfrm>
            <a:off x="5527004" y="2753644"/>
            <a:ext cx="146045" cy="13335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楕円 28">
            <a:extLst>
              <a:ext uri="{FF2B5EF4-FFF2-40B4-BE49-F238E27FC236}">
                <a16:creationId xmlns:a16="http://schemas.microsoft.com/office/drawing/2014/main" id="{A9ED5F67-95B7-4EDF-8925-586043A42741}"/>
              </a:ext>
            </a:extLst>
          </p:cNvPr>
          <p:cNvSpPr/>
          <p:nvPr/>
        </p:nvSpPr>
        <p:spPr>
          <a:xfrm>
            <a:off x="6923326" y="2058200"/>
            <a:ext cx="146045" cy="13335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楕円 29">
            <a:extLst>
              <a:ext uri="{FF2B5EF4-FFF2-40B4-BE49-F238E27FC236}">
                <a16:creationId xmlns:a16="http://schemas.microsoft.com/office/drawing/2014/main" id="{8758B2ED-29D4-4C27-9E4B-7E060569D1B4}"/>
              </a:ext>
            </a:extLst>
          </p:cNvPr>
          <p:cNvSpPr/>
          <p:nvPr/>
        </p:nvSpPr>
        <p:spPr>
          <a:xfrm>
            <a:off x="5527634" y="2584568"/>
            <a:ext cx="146045" cy="13335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楕円 31">
            <a:extLst>
              <a:ext uri="{FF2B5EF4-FFF2-40B4-BE49-F238E27FC236}">
                <a16:creationId xmlns:a16="http://schemas.microsoft.com/office/drawing/2014/main" id="{683AE0A9-937E-4767-A738-00E1E943DCD6}"/>
              </a:ext>
            </a:extLst>
          </p:cNvPr>
          <p:cNvSpPr/>
          <p:nvPr/>
        </p:nvSpPr>
        <p:spPr>
          <a:xfrm>
            <a:off x="5314632" y="2505853"/>
            <a:ext cx="146045" cy="13335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楕円 32">
            <a:extLst>
              <a:ext uri="{FF2B5EF4-FFF2-40B4-BE49-F238E27FC236}">
                <a16:creationId xmlns:a16="http://schemas.microsoft.com/office/drawing/2014/main" id="{D9A71F6C-BAB2-4E2D-A9A2-D4EE8686D7B6}"/>
              </a:ext>
            </a:extLst>
          </p:cNvPr>
          <p:cNvSpPr/>
          <p:nvPr/>
        </p:nvSpPr>
        <p:spPr>
          <a:xfrm>
            <a:off x="7275762" y="2352155"/>
            <a:ext cx="146045" cy="13335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楕円 34">
            <a:extLst>
              <a:ext uri="{FF2B5EF4-FFF2-40B4-BE49-F238E27FC236}">
                <a16:creationId xmlns:a16="http://schemas.microsoft.com/office/drawing/2014/main" id="{90928F5C-085F-4FF9-88B1-FB407BDF46F5}"/>
              </a:ext>
            </a:extLst>
          </p:cNvPr>
          <p:cNvSpPr/>
          <p:nvPr/>
        </p:nvSpPr>
        <p:spPr>
          <a:xfrm>
            <a:off x="5314632" y="2720455"/>
            <a:ext cx="146045" cy="13335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5B2555F5-CE2A-4FDB-BE01-E7408DF7480C}"/>
              </a:ext>
            </a:extLst>
          </p:cNvPr>
          <p:cNvSpPr txBox="1"/>
          <p:nvPr/>
        </p:nvSpPr>
        <p:spPr>
          <a:xfrm>
            <a:off x="5791878" y="270232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平均</a:t>
            </a:r>
          </a:p>
        </p:txBody>
      </p:sp>
      <p:sp>
        <p:nvSpPr>
          <p:cNvPr id="38" name="楕円 37">
            <a:extLst>
              <a:ext uri="{FF2B5EF4-FFF2-40B4-BE49-F238E27FC236}">
                <a16:creationId xmlns:a16="http://schemas.microsoft.com/office/drawing/2014/main" id="{3A6F99ED-F304-48A5-B794-1B8DD72D067B}"/>
              </a:ext>
            </a:extLst>
          </p:cNvPr>
          <p:cNvSpPr/>
          <p:nvPr/>
        </p:nvSpPr>
        <p:spPr>
          <a:xfrm>
            <a:off x="5968999" y="2487865"/>
            <a:ext cx="146045" cy="13335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2484519-14BD-4F20-A064-87D9231FA69A}"/>
              </a:ext>
            </a:extLst>
          </p:cNvPr>
          <p:cNvSpPr txBox="1"/>
          <p:nvPr/>
        </p:nvSpPr>
        <p:spPr>
          <a:xfrm>
            <a:off x="5062888" y="3686476"/>
            <a:ext cx="27238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このような平均に，</a:t>
            </a:r>
            <a:endParaRPr kumimoji="1" lang="en-US" altLang="ja-JP"/>
          </a:p>
          <a:p>
            <a:r>
              <a:rPr kumimoji="1" lang="ja-JP" altLang="en-US" dirty="0"/>
              <a:t>意味があるでしょうか？</a:t>
            </a:r>
          </a:p>
        </p:txBody>
      </p:sp>
    </p:spTree>
    <p:extLst>
      <p:ext uri="{BB962C8B-B14F-4D97-AF65-F5344CB8AC3E}">
        <p14:creationId xmlns:p14="http://schemas.microsoft.com/office/powerpoint/2010/main" val="29141319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2. </a:t>
            </a:r>
            <a:r>
              <a:rPr lang="ja-JP" altLang="en-US" dirty="0"/>
              <a:t>母集団と標本</a:t>
            </a:r>
          </a:p>
        </p:txBody>
      </p:sp>
      <p:sp>
        <p:nvSpPr>
          <p:cNvPr id="6" name="字幕 5">
            <a:extLst>
              <a:ext uri="{FF2B5EF4-FFF2-40B4-BE49-F238E27FC236}">
                <a16:creationId xmlns:a16="http://schemas.microsoft.com/office/drawing/2014/main" id="{55B467F0-12AC-4EE6-8368-3A99E731659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6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428149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AB28329-1B3A-70B2-2D8C-C3D666908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母集団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7FFF29F-89AF-6B77-92B3-876E38A0C5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kumimoji="1" lang="ja-JP" altLang="en-US" sz="2400" b="1" dirty="0">
                <a:solidFill>
                  <a:srgbClr val="C00000"/>
                </a:solidFill>
              </a:rPr>
              <a:t>母集団</a:t>
            </a:r>
            <a:r>
              <a:rPr kumimoji="1" lang="ja-JP" altLang="en-US" sz="2400" dirty="0"/>
              <a:t>は，調査や研究の対象となる</a:t>
            </a:r>
            <a:r>
              <a:rPr kumimoji="1" lang="ja-JP" altLang="en-US" sz="2400" b="1" u="sng" dirty="0">
                <a:solidFill>
                  <a:srgbClr val="FF0000"/>
                </a:solidFill>
              </a:rPr>
              <a:t>全体の集団</a:t>
            </a:r>
            <a:r>
              <a:rPr kumimoji="1" lang="ja-JP" altLang="en-US" sz="2400" dirty="0"/>
              <a:t>のこと</a:t>
            </a:r>
            <a:endParaRPr kumimoji="1" lang="en-US" altLang="ja-JP" sz="2400" dirty="0"/>
          </a:p>
          <a:p>
            <a:pPr marL="0" indent="0">
              <a:spcBef>
                <a:spcPts val="1200"/>
              </a:spcBef>
              <a:buNone/>
            </a:pPr>
            <a:endParaRPr kumimoji="1" lang="en-US" altLang="ja-JP" sz="2400" dirty="0"/>
          </a:p>
          <a:p>
            <a:pPr>
              <a:spcBef>
                <a:spcPts val="1200"/>
              </a:spcBef>
            </a:pPr>
            <a:r>
              <a:rPr kumimoji="1" lang="ja-JP" altLang="en-US" sz="2400" b="1" u="sng" dirty="0">
                <a:solidFill>
                  <a:srgbClr val="FF0000"/>
                </a:solidFill>
              </a:rPr>
              <a:t>母集団</a:t>
            </a:r>
            <a:r>
              <a:rPr kumimoji="1" lang="ja-JP" altLang="en-US" sz="2400" dirty="0"/>
              <a:t>の</a:t>
            </a:r>
            <a:r>
              <a:rPr kumimoji="1" lang="ja-JP" altLang="en-US" sz="2400" b="1" u="sng" dirty="0">
                <a:solidFill>
                  <a:srgbClr val="FF0000"/>
                </a:solidFill>
              </a:rPr>
              <a:t>把握と理解</a:t>
            </a:r>
            <a:r>
              <a:rPr kumimoji="1" lang="ja-JP" altLang="en-US" sz="2400" dirty="0"/>
              <a:t>が</a:t>
            </a:r>
            <a:r>
              <a:rPr lang="ja-JP" altLang="en-US" sz="2400" dirty="0"/>
              <a:t>重要</a:t>
            </a:r>
            <a:endParaRPr kumimoji="1" lang="en-US" altLang="ja-JP" sz="2400" dirty="0"/>
          </a:p>
          <a:p>
            <a:pPr marL="0" indent="0">
              <a:spcBef>
                <a:spcPts val="1200"/>
              </a:spcBef>
              <a:buNone/>
            </a:pPr>
            <a:r>
              <a:rPr lang="en-US" altLang="ja-JP" sz="2400" dirty="0"/>
              <a:t>	</a:t>
            </a:r>
            <a:r>
              <a:rPr lang="ja-JP" altLang="en-US" sz="2400" dirty="0"/>
              <a:t>（例）人類全体、２０歳以上の人類全体</a:t>
            </a:r>
            <a:endParaRPr lang="en-US" altLang="ja-JP" sz="2400" dirty="0"/>
          </a:p>
          <a:p>
            <a:pPr marL="0" indent="0">
              <a:spcBef>
                <a:spcPts val="1200"/>
              </a:spcBef>
              <a:buNone/>
            </a:pPr>
            <a:endParaRPr lang="en-US" altLang="ja-JP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6BA498C-1CB5-E9B7-A856-4C72F6740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88465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7585C61-BF56-FC28-DB78-760712C74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サンプリングと標本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D5CBAD8-391C-5793-4746-F983F88463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ja-JP" altLang="en-US" sz="2400" b="1" u="sng" dirty="0">
                <a:solidFill>
                  <a:srgbClr val="FF0000"/>
                </a:solidFill>
              </a:rPr>
              <a:t>母集団全体を調べることが困難な場合</a:t>
            </a:r>
            <a:r>
              <a:rPr lang="ja-JP" altLang="en-US" sz="2400" dirty="0"/>
              <a:t>、</a:t>
            </a:r>
            <a:r>
              <a:rPr lang="ja-JP" altLang="en-US" sz="2400" b="1" dirty="0">
                <a:solidFill>
                  <a:srgbClr val="C00000"/>
                </a:solidFill>
              </a:rPr>
              <a:t>サンプリング</a:t>
            </a:r>
            <a:r>
              <a:rPr lang="ja-JP" altLang="en-US" sz="2400" dirty="0"/>
              <a:t>を適切に行う</a:t>
            </a:r>
            <a:endParaRPr lang="en-US" altLang="ja-JP" sz="2400" dirty="0"/>
          </a:p>
          <a:p>
            <a:pPr marL="0" indent="0">
              <a:spcBef>
                <a:spcPts val="1200"/>
              </a:spcBef>
              <a:buNone/>
            </a:pPr>
            <a:r>
              <a:rPr kumimoji="1" lang="en-US" altLang="ja-JP" sz="2400" dirty="0"/>
              <a:t>	</a:t>
            </a:r>
            <a:r>
              <a:rPr kumimoji="1" lang="ja-JP" altLang="en-US" sz="2400" dirty="0"/>
              <a:t>（例）１０００名をランダムに選ぶ</a:t>
            </a:r>
          </a:p>
          <a:p>
            <a:pPr>
              <a:spcBef>
                <a:spcPts val="1200"/>
              </a:spcBef>
            </a:pPr>
            <a:r>
              <a:rPr kumimoji="1" lang="ja-JP" altLang="en-US" sz="2400" b="1" dirty="0">
                <a:solidFill>
                  <a:srgbClr val="C00000"/>
                </a:solidFill>
              </a:rPr>
              <a:t>サンプリング</a:t>
            </a:r>
            <a:r>
              <a:rPr kumimoji="1" lang="ja-JP" altLang="en-US" sz="2400" dirty="0"/>
              <a:t>は、</a:t>
            </a:r>
            <a:r>
              <a:rPr kumimoji="1" lang="ja-JP" altLang="en-US" sz="2400" b="1" u="sng" dirty="0">
                <a:solidFill>
                  <a:srgbClr val="FF0000"/>
                </a:solidFill>
              </a:rPr>
              <a:t>母集団から一部を選ぶ</a:t>
            </a:r>
            <a:r>
              <a:rPr kumimoji="1" lang="ja-JP" altLang="en-US" sz="2400" dirty="0"/>
              <a:t>こと。</a:t>
            </a:r>
            <a:endParaRPr lang="en-US" altLang="ja-JP" sz="2400" dirty="0"/>
          </a:p>
          <a:p>
            <a:pPr>
              <a:spcBef>
                <a:spcPts val="1200"/>
              </a:spcBef>
            </a:pPr>
            <a:r>
              <a:rPr kumimoji="1" lang="ja-JP" altLang="en-US" sz="2400" dirty="0"/>
              <a:t>母集団全体を調べるのでなく、</a:t>
            </a:r>
            <a:r>
              <a:rPr kumimoji="1" lang="ja-JP" altLang="en-US" sz="2400" b="1" u="sng" dirty="0">
                <a:solidFill>
                  <a:srgbClr val="FF0000"/>
                </a:solidFill>
              </a:rPr>
              <a:t>一部を調べる</a:t>
            </a:r>
            <a:r>
              <a:rPr kumimoji="1" lang="ja-JP" altLang="en-US" sz="2400" dirty="0"/>
              <a:t>ことになる。</a:t>
            </a:r>
            <a:endParaRPr kumimoji="1" lang="en-US" altLang="ja-JP" sz="2400" dirty="0"/>
          </a:p>
          <a:p>
            <a:pPr>
              <a:spcBef>
                <a:spcPts val="1200"/>
              </a:spcBef>
            </a:pPr>
            <a:r>
              <a:rPr kumimoji="1" lang="ja-JP" altLang="en-US" sz="2400" b="1" dirty="0">
                <a:solidFill>
                  <a:srgbClr val="C00000"/>
                </a:solidFill>
              </a:rPr>
              <a:t>標本</a:t>
            </a:r>
            <a:r>
              <a:rPr kumimoji="1" lang="ja-JP" altLang="en-US" sz="2400" dirty="0"/>
              <a:t>は、</a:t>
            </a:r>
            <a:r>
              <a:rPr kumimoji="1" lang="ja-JP" altLang="en-US" sz="2400" b="1" u="sng" dirty="0">
                <a:solidFill>
                  <a:srgbClr val="FF0000"/>
                </a:solidFill>
              </a:rPr>
              <a:t>サンプリングで選ばれたもの</a:t>
            </a:r>
            <a:r>
              <a:rPr kumimoji="1" lang="ja-JP" altLang="en-US" sz="2400" dirty="0"/>
              <a:t>のこと。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22EC2D5-A743-746B-8FC7-E94F24919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8</a:t>
            </a:fld>
            <a:endParaRPr kumimoji="1" lang="ja-JP" altLang="en-US"/>
          </a:p>
        </p:txBody>
      </p:sp>
      <p:sp>
        <p:nvSpPr>
          <p:cNvPr id="5" name="雲 4">
            <a:extLst>
              <a:ext uri="{FF2B5EF4-FFF2-40B4-BE49-F238E27FC236}">
                <a16:creationId xmlns:a16="http://schemas.microsoft.com/office/drawing/2014/main" id="{CD935BDC-0ED9-3C2B-9ECC-BDA0E32ED237}"/>
              </a:ext>
            </a:extLst>
          </p:cNvPr>
          <p:cNvSpPr/>
          <p:nvPr/>
        </p:nvSpPr>
        <p:spPr>
          <a:xfrm>
            <a:off x="1719819" y="4836889"/>
            <a:ext cx="3074670" cy="1638842"/>
          </a:xfrm>
          <a:prstGeom prst="cloud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6" name="右矢印 13">
            <a:extLst>
              <a:ext uri="{FF2B5EF4-FFF2-40B4-BE49-F238E27FC236}">
                <a16:creationId xmlns:a16="http://schemas.microsoft.com/office/drawing/2014/main" id="{914A9E4D-E67E-C78E-506B-30BA866B781F}"/>
              </a:ext>
            </a:extLst>
          </p:cNvPr>
          <p:cNvSpPr/>
          <p:nvPr/>
        </p:nvSpPr>
        <p:spPr>
          <a:xfrm>
            <a:off x="5481933" y="5425477"/>
            <a:ext cx="541020" cy="4847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A0FFC25-93F2-D546-5421-8985C3025B80}"/>
              </a:ext>
            </a:extLst>
          </p:cNvPr>
          <p:cNvSpPr txBox="1"/>
          <p:nvPr/>
        </p:nvSpPr>
        <p:spPr>
          <a:xfrm>
            <a:off x="6715303" y="5402394"/>
            <a:ext cx="1915909" cy="50783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27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標本</a:t>
            </a:r>
            <a:endParaRPr kumimoji="1" lang="en-US" altLang="ja-JP" sz="2700" dirty="0">
              <a:solidFill>
                <a:srgbClr val="C0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57DF7AE-2E2A-424E-C2CF-B9E81614E96E}"/>
              </a:ext>
            </a:extLst>
          </p:cNvPr>
          <p:cNvSpPr txBox="1"/>
          <p:nvPr/>
        </p:nvSpPr>
        <p:spPr>
          <a:xfrm>
            <a:off x="2754234" y="4120246"/>
            <a:ext cx="1223412" cy="50783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7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母集団</a:t>
            </a:r>
            <a:endParaRPr kumimoji="1" lang="en-US" altLang="ja-JP" sz="2700" dirty="0">
              <a:solidFill>
                <a:srgbClr val="C0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DE774C4-ED56-4442-6521-7FABB51DD241}"/>
              </a:ext>
            </a:extLst>
          </p:cNvPr>
          <p:cNvSpPr txBox="1"/>
          <p:nvPr/>
        </p:nvSpPr>
        <p:spPr>
          <a:xfrm>
            <a:off x="4794489" y="4647461"/>
            <a:ext cx="1915909" cy="50783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7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サンプリング</a:t>
            </a:r>
            <a:endParaRPr kumimoji="1" lang="en-US" altLang="ja-JP" sz="2700" dirty="0">
              <a:solidFill>
                <a:srgbClr val="C0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808029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551291"/>
          </a:xfrm>
        </p:spPr>
        <p:txBody>
          <a:bodyPr>
            <a:noAutofit/>
          </a:bodyPr>
          <a:lstStyle/>
          <a:p>
            <a:r>
              <a:rPr lang="ja-JP" altLang="en-US" dirty="0"/>
              <a:t>サンプリングと標本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885071" y="6356350"/>
            <a:ext cx="2057400" cy="428399"/>
          </a:xfrm>
        </p:spPr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9</a:t>
            </a:fld>
            <a:endParaRPr lang="ja-JP" altLang="en-US"/>
          </a:p>
        </p:txBody>
      </p:sp>
      <p:sp>
        <p:nvSpPr>
          <p:cNvPr id="13" name="雲 12"/>
          <p:cNvSpPr/>
          <p:nvPr/>
        </p:nvSpPr>
        <p:spPr>
          <a:xfrm>
            <a:off x="364427" y="1929072"/>
            <a:ext cx="3074670" cy="1922847"/>
          </a:xfrm>
          <a:prstGeom prst="cloud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4" name="右矢印 13"/>
          <p:cNvSpPr/>
          <p:nvPr/>
        </p:nvSpPr>
        <p:spPr>
          <a:xfrm>
            <a:off x="4057757" y="2579047"/>
            <a:ext cx="541020" cy="568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940743" y="876110"/>
            <a:ext cx="1223412" cy="59583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700" dirty="0">
                <a:latin typeface="Arial" panose="020B0604020202020204" pitchFamily="34" charset="0"/>
                <a:ea typeface="メイリオ" panose="020B0604030504040204" pitchFamily="50" charset="-128"/>
              </a:rPr>
              <a:t>あるときの標本</a:t>
            </a:r>
            <a:endParaRPr kumimoji="1" lang="en-US" altLang="ja-JP" sz="27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4980612" y="1590226"/>
            <a:ext cx="959124" cy="245451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6967022" y="1609129"/>
            <a:ext cx="959124" cy="245451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5100766" y="1678261"/>
            <a:ext cx="651140" cy="227501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r"/>
            <a:r>
              <a:rPr kumimoji="1" lang="en-US" altLang="ja-JP" sz="2400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128</a:t>
            </a:r>
            <a:br>
              <a:rPr kumimoji="1" lang="en-US" altLang="ja-JP" sz="2400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</a:br>
            <a:r>
              <a:rPr kumimoji="1" lang="en-US" altLang="ja-JP" sz="2400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104</a:t>
            </a:r>
          </a:p>
          <a:p>
            <a:pPr algn="r"/>
            <a:r>
              <a:rPr lang="en-US" altLang="ja-JP" sz="2400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124</a:t>
            </a:r>
          </a:p>
          <a:p>
            <a:pPr algn="r"/>
            <a:r>
              <a:rPr kumimoji="1" lang="en-US" altLang="ja-JP" sz="2400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85</a:t>
            </a:r>
          </a:p>
          <a:p>
            <a:pPr algn="r"/>
            <a:r>
              <a:rPr lang="en-US" altLang="ja-JP" sz="2400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120</a:t>
            </a:r>
            <a:endParaRPr kumimoji="1" lang="ja-JP" altLang="en-US" sz="2400" dirty="0">
              <a:solidFill>
                <a:srgbClr val="0066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7106335" y="1700619"/>
            <a:ext cx="651140" cy="227501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r"/>
            <a:r>
              <a:rPr kumimoji="1" lang="en-US" altLang="ja-JP" sz="2400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118</a:t>
            </a:r>
          </a:p>
          <a:p>
            <a:pPr algn="r"/>
            <a:r>
              <a:rPr lang="en-US" altLang="ja-JP" sz="2400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110</a:t>
            </a:r>
          </a:p>
          <a:p>
            <a:pPr algn="r"/>
            <a:r>
              <a:rPr kumimoji="1" lang="en-US" altLang="ja-JP" sz="2400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96</a:t>
            </a:r>
          </a:p>
          <a:p>
            <a:pPr algn="r"/>
            <a:r>
              <a:rPr lang="en-US" altLang="ja-JP" sz="2400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85</a:t>
            </a:r>
          </a:p>
          <a:p>
            <a:pPr algn="r"/>
            <a:r>
              <a:rPr kumimoji="1" lang="en-US" altLang="ja-JP" sz="2400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109</a:t>
            </a:r>
            <a:endParaRPr kumimoji="1" lang="ja-JP" altLang="en-US" sz="2400" dirty="0">
              <a:solidFill>
                <a:srgbClr val="0066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4980612" y="4000053"/>
            <a:ext cx="1101210" cy="108333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7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平均</a:t>
            </a:r>
            <a:r>
              <a:rPr kumimoji="1" lang="en-US" altLang="ja-JP" sz="27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	 </a:t>
            </a:r>
          </a:p>
          <a:p>
            <a:r>
              <a:rPr kumimoji="1" lang="en-US" altLang="ja-JP" sz="27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112.2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AA115FFB-909C-4368-8CCE-0FD6597048A5}"/>
              </a:ext>
            </a:extLst>
          </p:cNvPr>
          <p:cNvSpPr txBox="1"/>
          <p:nvPr/>
        </p:nvSpPr>
        <p:spPr>
          <a:xfrm>
            <a:off x="7047400" y="4000053"/>
            <a:ext cx="1895071" cy="108333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7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平均</a:t>
            </a:r>
            <a:r>
              <a:rPr kumimoji="1" lang="en-US" altLang="ja-JP" sz="27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	 </a:t>
            </a:r>
          </a:p>
          <a:p>
            <a:r>
              <a:rPr kumimoji="1" lang="en-US" altLang="ja-JP" sz="27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103.6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F5CEC0D-5A60-44C6-FEBA-52BB482EA8AC}"/>
              </a:ext>
            </a:extLst>
          </p:cNvPr>
          <p:cNvSpPr txBox="1"/>
          <p:nvPr/>
        </p:nvSpPr>
        <p:spPr>
          <a:xfrm>
            <a:off x="1334542" y="1295116"/>
            <a:ext cx="1223412" cy="59583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7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母集団</a:t>
            </a:r>
            <a:endParaRPr kumimoji="1" lang="en-US" altLang="ja-JP" sz="2700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9AAD221-3F21-9B29-8542-0EAA6C609FC5}"/>
              </a:ext>
            </a:extLst>
          </p:cNvPr>
          <p:cNvSpPr txBox="1"/>
          <p:nvPr/>
        </p:nvSpPr>
        <p:spPr>
          <a:xfrm>
            <a:off x="3044096" y="5502069"/>
            <a:ext cx="1223412" cy="59583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700" dirty="0">
                <a:latin typeface="Arial" panose="020B0604020202020204" pitchFamily="34" charset="0"/>
                <a:ea typeface="メイリオ" panose="020B0604030504040204" pitchFamily="50" charset="-128"/>
              </a:rPr>
              <a:t>選ばれた標本によっては、</a:t>
            </a:r>
            <a:endParaRPr kumimoji="1" lang="en-US" altLang="ja-JP" sz="27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kumimoji="1" lang="ja-JP" altLang="en-US" sz="2700" b="1" dirty="0">
                <a:latin typeface="Arial" panose="020B0604020202020204" pitchFamily="34" charset="0"/>
                <a:ea typeface="メイリオ" panose="020B0604030504040204" pitchFamily="50" charset="-128"/>
              </a:rPr>
              <a:t>値が違い</a:t>
            </a:r>
            <a:r>
              <a:rPr kumimoji="1" lang="ja-JP" altLang="en-US" sz="2700" dirty="0">
                <a:latin typeface="Arial" panose="020B0604020202020204" pitchFamily="34" charset="0"/>
                <a:ea typeface="メイリオ" panose="020B0604030504040204" pitchFamily="50" charset="-128"/>
              </a:rPr>
              <a:t>、</a:t>
            </a:r>
            <a:r>
              <a:rPr kumimoji="1" lang="ja-JP" altLang="en-US" sz="2700" b="1" dirty="0">
                <a:latin typeface="Arial" panose="020B0604020202020204" pitchFamily="34" charset="0"/>
                <a:ea typeface="メイリオ" panose="020B0604030504040204" pitchFamily="50" charset="-128"/>
              </a:rPr>
              <a:t>平均なども異なってくる</a:t>
            </a:r>
            <a:endParaRPr kumimoji="1" lang="en-US" altLang="ja-JP" sz="2700" b="1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FB57817-C9A9-C942-718D-1CB417E8366A}"/>
              </a:ext>
            </a:extLst>
          </p:cNvPr>
          <p:cNvSpPr txBox="1"/>
          <p:nvPr/>
        </p:nvSpPr>
        <p:spPr>
          <a:xfrm>
            <a:off x="6885010" y="894040"/>
            <a:ext cx="1223412" cy="59583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700" dirty="0">
                <a:latin typeface="Arial" panose="020B0604020202020204" pitchFamily="34" charset="0"/>
                <a:ea typeface="メイリオ" panose="020B0604030504040204" pitchFamily="50" charset="-128"/>
              </a:rPr>
              <a:t>別の標本</a:t>
            </a:r>
            <a:endParaRPr kumimoji="1" lang="en-US" altLang="ja-JP" sz="27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663243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1567</TotalTime>
  <Words>2625</Words>
  <Application>Microsoft Office PowerPoint</Application>
  <PresentationFormat>画面に合わせる (4:3)</PresentationFormat>
  <Paragraphs>420</Paragraphs>
  <Slides>40</Slides>
  <Notes>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40</vt:i4>
      </vt:variant>
    </vt:vector>
  </HeadingPairs>
  <TitlesOfParts>
    <vt:vector size="46" baseType="lpstr">
      <vt:lpstr>ＭＳ ゴシック</vt:lpstr>
      <vt:lpstr>メイリオ</vt:lpstr>
      <vt:lpstr>游ゴシック</vt:lpstr>
      <vt:lpstr>Arial</vt:lpstr>
      <vt:lpstr>Calibri</vt:lpstr>
      <vt:lpstr>Office テーマ</vt:lpstr>
      <vt:lpstr>pd-5. 標本の平均、母平均 </vt:lpstr>
      <vt:lpstr>アウトライン</vt:lpstr>
      <vt:lpstr>1. 平均</vt:lpstr>
      <vt:lpstr>平均</vt:lpstr>
      <vt:lpstr>平均を使うときの注意点</vt:lpstr>
      <vt:lpstr>2. 母集団と標本</vt:lpstr>
      <vt:lpstr>母集団</vt:lpstr>
      <vt:lpstr>サンプリングと標本</vt:lpstr>
      <vt:lpstr>サンプリングと標本</vt:lpstr>
      <vt:lpstr>十分な数の標本が必要</vt:lpstr>
      <vt:lpstr>まとめ</vt:lpstr>
      <vt:lpstr>3. 標本の平均値 </vt:lpstr>
      <vt:lpstr>今から行うことのイメージ</vt:lpstr>
      <vt:lpstr>正規分布</vt:lpstr>
      <vt:lpstr>正規分布</vt:lpstr>
      <vt:lpstr>母集団は正規分布であるとし、標本の 平均値を算出</vt:lpstr>
      <vt:lpstr>母集団は正規分布であるとし、標本の 平均値を算出</vt:lpstr>
      <vt:lpstr>母集団は正規分布であるとし、標本の 平均値を算出</vt:lpstr>
      <vt:lpstr>母集団は正規分布であるとし、標本の 平均値を算出</vt:lpstr>
      <vt:lpstr>まとめ</vt:lpstr>
      <vt:lpstr>4. 標本の分散値 </vt:lpstr>
      <vt:lpstr>今から行うことのイメージ</vt:lpstr>
      <vt:lpstr>PowerPoint プレゼンテーション</vt:lpstr>
      <vt:lpstr>標本の分散値を算出</vt:lpstr>
      <vt:lpstr>5. 演習</vt:lpstr>
      <vt:lpstr>Python による平均，分散，不偏分散</vt:lpstr>
      <vt:lpstr>Python による平均の算出</vt:lpstr>
      <vt:lpstr>平均（Google Colaboratory）</vt:lpstr>
      <vt:lpstr>Python による不偏分散の算出</vt:lpstr>
      <vt:lpstr>不偏分散（Google Colaboratory）</vt:lpstr>
      <vt:lpstr>正規分布に従うランダムデータ</vt:lpstr>
      <vt:lpstr>正規分布に従うデータの平均と不偏分散（Google Colaboratory）</vt:lpstr>
      <vt:lpstr>正規分布に従うデータのヒストグラム（Google Colaboratory）</vt:lpstr>
      <vt:lpstr>正規分布に従うランダムデータのサンプリング</vt:lpstr>
      <vt:lpstr>サンプリングを行い標本を得る（Google Colaboratory）</vt:lpstr>
      <vt:lpstr>サンプリングを 10 回繰り返す（Google Colaboratory）</vt:lpstr>
      <vt:lpstr>サンプリングを 10 回繰り返し，標本の平均と不偏分散を求める（Google Colaboratory）</vt:lpstr>
      <vt:lpstr>サンプリングを 10 回繰り返し，標本の平均と不偏分散を求める今度は，標本数は 50（Google Colaboratory）</vt:lpstr>
      <vt:lpstr>標本数 5 と 50 で結果を比べる</vt:lpstr>
      <vt:lpstr>標本の平均から母平均を推定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 システムによるデータサイエンス演習</dc:title>
  <dc:creator>kaneko kunihiko</dc:creator>
  <cp:lastModifiedBy>金子　邦彦</cp:lastModifiedBy>
  <cp:revision>69</cp:revision>
  <dcterms:created xsi:type="dcterms:W3CDTF">2019-11-02T00:06:04Z</dcterms:created>
  <dcterms:modified xsi:type="dcterms:W3CDTF">2023-05-26T08:27:58Z</dcterms:modified>
</cp:coreProperties>
</file>