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275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601" autoAdjust="0"/>
    <p:restoredTop sz="94660"/>
  </p:normalViewPr>
  <p:slideViewPr>
    <p:cSldViewPr snapToGrid="0">
      <p:cViewPr varScale="1">
        <p:scale>
          <a:sx n="63" d="100"/>
          <a:sy n="63" d="100"/>
        </p:scale>
        <p:origin x="500" y="1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864EF8-74FE-40A1-902E-125A64E3EB0E}" type="datetimeFigureOut">
              <a:rPr kumimoji="1" lang="ja-JP" altLang="en-US" smtClean="0"/>
              <a:t>2023/2/4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3223C1-63D0-4CA4-8D67-2118CF2CB8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23115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9C5B174-42CB-4E29-BEDB-5B349DA0C657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858563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>
            <a:normAutofit/>
          </a:bodyPr>
          <a:lstStyle>
            <a:lvl1pPr algn="ctr">
              <a:defRPr sz="4400"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1FBDB-3FE1-4E23-8A3E-D23037547262}" type="datetime1">
              <a:rPr kumimoji="1" lang="ja-JP" altLang="en-US" smtClean="0"/>
              <a:t>2023/2/4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0792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3E3D-4D1D-4163-AD90-B772FBC95A7D}" type="datetime1">
              <a:rPr kumimoji="1" lang="ja-JP" altLang="en-US" smtClean="0"/>
              <a:t>2023/2/4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5038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376" y="2614172"/>
            <a:ext cx="3086100" cy="1397000"/>
          </a:xfrm>
        </p:spPr>
        <p:txBody>
          <a:bodyPr/>
          <a:lstStyle>
            <a:lvl1pPr algn="r">
              <a:lnSpc>
                <a:spcPct val="100000"/>
              </a:lnSpc>
              <a:defRPr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22284" y="946596"/>
            <a:ext cx="5311720" cy="5267459"/>
          </a:xfrm>
        </p:spPr>
        <p:txBody>
          <a:bodyPr anchor="ctr"/>
          <a:lstStyle>
            <a:lvl1pPr>
              <a:spcBef>
                <a:spcPts val="0"/>
              </a:spcBef>
              <a:defRPr sz="2600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3E3D-4D1D-4163-AD90-B772FBC95A7D}" type="datetime1">
              <a:rPr kumimoji="1" lang="ja-JP" altLang="en-US" smtClean="0"/>
              <a:t>2023/2/4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FEE24C5F-FDEB-41AC-8EE7-D7A90FDF0D4E}"/>
              </a:ext>
            </a:extLst>
          </p:cNvPr>
          <p:cNvCxnSpPr/>
          <p:nvPr userDrawn="1"/>
        </p:nvCxnSpPr>
        <p:spPr>
          <a:xfrm>
            <a:off x="3408372" y="1771739"/>
            <a:ext cx="0" cy="308186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8172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17190-F4F2-435C-9433-79F7AB9E97BF}" type="datetime1">
              <a:rPr kumimoji="1" lang="ja-JP" altLang="en-US" smtClean="0"/>
              <a:t>2023/2/4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8162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21845" y="175028"/>
            <a:ext cx="8461208" cy="4698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1845" y="846253"/>
            <a:ext cx="8461208" cy="53331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FBE731-6ED8-4A42-8A57-3C41D7584935}" type="datetime1">
              <a:rPr kumimoji="1" lang="ja-JP" altLang="en-US" smtClean="0"/>
              <a:t>2023/2/4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85071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defRPr>
            </a:lvl1pPr>
          </a:lstStyle>
          <a:p>
            <a:fld id="{E205D82C-95A1-431E-8E38-AA614A14CDCF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D9445425-3AD1-45CB-BDD6-281EC62A9D61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8622" y="90311"/>
            <a:ext cx="746942" cy="701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842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2" r:id="rId3"/>
    <p:sldLayoutId id="2147483667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3200" kern="1200">
          <a:solidFill>
            <a:srgbClr val="FF0000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www.kkaneko.jp/cc/ad/index.html" TargetMode="Externa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visualgo.net/ja" TargetMode="Externa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visualgo.net/ja" TargetMode="External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450157" y="1122363"/>
            <a:ext cx="8243685" cy="2387600"/>
          </a:xfrm>
        </p:spPr>
        <p:txBody>
          <a:bodyPr>
            <a:noAutofit/>
          </a:bodyPr>
          <a:lstStyle/>
          <a:p>
            <a:r>
              <a:rPr lang="en-US" altLang="ja-JP" sz="4400" dirty="0" smtClean="0">
                <a:latin typeface="メイリオ" panose="020B0604030504040204" pitchFamily="50" charset="-128"/>
              </a:rPr>
              <a:t>ad-7. </a:t>
            </a:r>
            <a:r>
              <a:rPr lang="ja-JP" altLang="en-US" sz="4400" smtClean="0">
                <a:latin typeface="メイリオ" panose="020B0604030504040204" pitchFamily="50" charset="-128"/>
              </a:rPr>
              <a:t>グラフ，ソート，連結リスト</a:t>
            </a:r>
            <a:r>
              <a:rPr lang="en-US" altLang="ja-JP" sz="4400" dirty="0" smtClean="0">
                <a:latin typeface="メイリオ" panose="020B0604030504040204" pitchFamily="50" charset="-128"/>
              </a:rPr>
              <a:t> </a:t>
            </a:r>
            <a:r>
              <a:rPr lang="en-US" altLang="ja-JP" dirty="0"/>
              <a:t/>
            </a:r>
            <a:br>
              <a:rPr lang="en-US" altLang="ja-JP" dirty="0"/>
            </a:br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940FB6-D91C-4C45-82A6-6C3F63B50793}" type="slidenum">
              <a:rPr kumimoji="0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ja-JP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3875482" y="4869762"/>
            <a:ext cx="1415772" cy="461665"/>
          </a:xfrm>
          <a:prstGeom prst="rect">
            <a:avLst/>
          </a:prstGeom>
        </p:spPr>
        <p:txBody>
          <a:bodyPr wrap="none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t>金子邦彦</a:t>
            </a:r>
          </a:p>
        </p:txBody>
      </p:sp>
      <p:pic>
        <p:nvPicPr>
          <p:cNvPr id="7" name="Picture 2" descr="https://mirrors.creativecommons.org/presskit/buttons/88x31/png/by-nc-sa.eu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5105" y="5928126"/>
            <a:ext cx="1433790" cy="501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図 4" descr="メガネをかけた男性&#10;&#10;自動的に生成された説明">
            <a:extLst>
              <a:ext uri="{FF2B5EF4-FFF2-40B4-BE49-F238E27FC236}">
                <a16:creationId xmlns:a16="http://schemas.microsoft.com/office/drawing/2014/main" id="{1C3B59FE-4A47-434A-A600-E43D38ADCC7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9428" y="4610382"/>
            <a:ext cx="710957" cy="937036"/>
          </a:xfrm>
          <a:prstGeom prst="rect">
            <a:avLst/>
          </a:prstGeom>
        </p:spPr>
      </p:pic>
      <p:sp>
        <p:nvSpPr>
          <p:cNvPr id="8" name="字幕 7">
            <a:extLst>
              <a:ext uri="{FF2B5EF4-FFF2-40B4-BE49-F238E27FC236}">
                <a16:creationId xmlns:a16="http://schemas.microsoft.com/office/drawing/2014/main" id="{E246CD48-9EDC-44F7-8CDD-2B1DAA1CE26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0157" y="3301658"/>
            <a:ext cx="8266421" cy="1506085"/>
          </a:xfrm>
        </p:spPr>
        <p:txBody>
          <a:bodyPr>
            <a:normAutofit/>
          </a:bodyPr>
          <a:lstStyle/>
          <a:p>
            <a:r>
              <a:rPr lang="ja-JP" altLang="en-US" dirty="0" smtClean="0"/>
              <a:t>（</a:t>
            </a:r>
            <a:r>
              <a:rPr lang="en-US" altLang="ja-JP" dirty="0" smtClean="0"/>
              <a:t>C </a:t>
            </a:r>
            <a:r>
              <a:rPr lang="ja-JP" altLang="en-US" dirty="0" smtClean="0"/>
              <a:t>言語によるアルゴリズムとデータ構造）（全６回）</a:t>
            </a:r>
            <a:endParaRPr lang="ja-JP" altLang="en-US" dirty="0"/>
          </a:p>
          <a:p>
            <a:r>
              <a:rPr lang="en-US" altLang="ja-JP" dirty="0"/>
              <a:t>URL: </a:t>
            </a:r>
            <a:r>
              <a:rPr lang="en-US" altLang="ja-JP" dirty="0">
                <a:hlinkClick r:id="rId5"/>
              </a:rPr>
              <a:t>https://</a:t>
            </a:r>
            <a:r>
              <a:rPr lang="en-US" altLang="ja-JP" dirty="0" smtClean="0">
                <a:hlinkClick r:id="rId5"/>
              </a:rPr>
              <a:t>www.kkaneko.jp/pro/ad/index.html</a:t>
            </a:r>
            <a:endParaRPr lang="en-US" altLang="ja-JP" dirty="0"/>
          </a:p>
          <a:p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8242327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68548" y="3073445"/>
            <a:ext cx="5664612" cy="3648031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kumimoji="1" lang="ja-JP" altLang="en-US" b="1" dirty="0" smtClean="0"/>
              <a:t>パソコン演習</a:t>
            </a:r>
            <a:endParaRPr kumimoji="1" lang="ja-JP" altLang="en-US" b="1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21845" y="846253"/>
            <a:ext cx="8461208" cy="2522177"/>
          </a:xfrm>
        </p:spPr>
        <p:txBody>
          <a:bodyPr/>
          <a:lstStyle/>
          <a:p>
            <a:pPr marL="0" indent="0">
              <a:buNone/>
            </a:pPr>
            <a:r>
              <a:rPr kumimoji="1" lang="ja-JP" altLang="en-US" dirty="0" smtClean="0"/>
              <a:t>① </a:t>
            </a:r>
            <a:r>
              <a:rPr kumimoji="1" lang="en-US" altLang="ja-JP" b="1" dirty="0" smtClean="0"/>
              <a:t>Chrome</a:t>
            </a:r>
            <a:r>
              <a:rPr kumimoji="1" lang="en-US" altLang="ja-JP" dirty="0" smtClean="0"/>
              <a:t> </a:t>
            </a:r>
            <a:r>
              <a:rPr kumimoji="1" lang="ja-JP" altLang="en-US" dirty="0" smtClean="0"/>
              <a:t>ウェブブラウザを起動する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② 次の </a:t>
            </a:r>
            <a:r>
              <a:rPr lang="en-US" altLang="ja-JP" dirty="0" smtClean="0"/>
              <a:t>URL </a:t>
            </a:r>
            <a:r>
              <a:rPr lang="ja-JP" altLang="en-US" dirty="0" smtClean="0"/>
              <a:t>を開く</a:t>
            </a:r>
            <a:endParaRPr lang="en-US" altLang="ja-JP" dirty="0" smtClean="0"/>
          </a:p>
          <a:p>
            <a:pPr marL="0" indent="0">
              <a:buNone/>
            </a:pPr>
            <a:r>
              <a:rPr lang="en-US" altLang="ja-JP" sz="2400" b="1" dirty="0"/>
              <a:t>	</a:t>
            </a:r>
            <a:r>
              <a:rPr lang="en-US" altLang="ja-JP" sz="2400" b="1" dirty="0">
                <a:hlinkClick r:id="rId3"/>
              </a:rPr>
              <a:t>https://</a:t>
            </a:r>
            <a:r>
              <a:rPr lang="en-US" altLang="ja-JP" sz="2400" b="1" dirty="0" err="1" smtClean="0">
                <a:hlinkClick r:id="rId3"/>
              </a:rPr>
              <a:t>visualgo.net</a:t>
            </a:r>
            <a:r>
              <a:rPr lang="en-US" altLang="ja-JP" sz="2400" b="1" dirty="0" smtClean="0">
                <a:hlinkClick r:id="rId3"/>
              </a:rPr>
              <a:t>/ja</a:t>
            </a:r>
            <a:endParaRPr lang="en-US" altLang="ja-JP" sz="2400" b="1" dirty="0"/>
          </a:p>
          <a:p>
            <a:pPr marL="0" indent="0">
              <a:buNone/>
            </a:pPr>
            <a:r>
              <a:rPr lang="ja-JP" altLang="en-US" dirty="0" smtClean="0"/>
              <a:t>③ 「</a:t>
            </a:r>
            <a:r>
              <a:rPr lang="ja-JP" altLang="en-US" b="1" dirty="0" smtClean="0"/>
              <a:t>ソート</a:t>
            </a:r>
            <a:r>
              <a:rPr lang="ja-JP" altLang="en-US" dirty="0" smtClean="0"/>
              <a:t>」をクリック</a:t>
            </a:r>
            <a:endParaRPr kumimoji="1" lang="en-US" altLang="ja-JP" dirty="0" smtClean="0"/>
          </a:p>
          <a:p>
            <a:endParaRPr lang="en-US" altLang="ja-JP" dirty="0"/>
          </a:p>
          <a:p>
            <a:endParaRPr kumimoji="1" lang="ja-JP" altLang="en-US" dirty="0"/>
          </a:p>
        </p:txBody>
      </p:sp>
      <p:sp>
        <p:nvSpPr>
          <p:cNvPr id="6" name="正方形/長方形 5"/>
          <p:cNvSpPr/>
          <p:nvPr/>
        </p:nvSpPr>
        <p:spPr>
          <a:xfrm>
            <a:off x="1791053" y="4657725"/>
            <a:ext cx="1764947" cy="1698626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0" name="スライド番号プレースホルダー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40FB6-D91C-4C45-82A6-6C3F63B50793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0584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21845" y="846253"/>
            <a:ext cx="7919044" cy="5333166"/>
          </a:xfrm>
          <a:solidFill>
            <a:schemeClr val="bg1"/>
          </a:solidFill>
        </p:spPr>
        <p:txBody>
          <a:bodyPr/>
          <a:lstStyle/>
          <a:p>
            <a:pPr marL="0" indent="0">
              <a:buNone/>
            </a:pPr>
            <a:r>
              <a:rPr lang="ja-JP" altLang="en-US" dirty="0" smtClean="0"/>
              <a:t>④ 説明が出る．</a:t>
            </a:r>
            <a:r>
              <a:rPr lang="en-US" altLang="ja-JP" b="1" dirty="0" smtClean="0"/>
              <a:t>ESC </a:t>
            </a:r>
            <a:r>
              <a:rPr lang="ja-JP" altLang="en-US" b="1" dirty="0" smtClean="0"/>
              <a:t>キー</a:t>
            </a:r>
            <a:r>
              <a:rPr lang="ja-JP" altLang="en-US" dirty="0" smtClean="0"/>
              <a:t>を押して，説明を消す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⑤「</a:t>
            </a:r>
            <a:r>
              <a:rPr lang="en-US" altLang="ja-JP" b="1" dirty="0" smtClean="0"/>
              <a:t>INS</a:t>
            </a:r>
            <a:r>
              <a:rPr lang="ja-JP" altLang="en-US" dirty="0" smtClean="0"/>
              <a:t>」をクリック．</a:t>
            </a:r>
            <a:r>
              <a:rPr lang="en-US" altLang="ja-JP" sz="2400" b="1" dirty="0"/>
              <a:t>	</a:t>
            </a: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7600" y="2178997"/>
            <a:ext cx="8343705" cy="2342555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kumimoji="1" lang="ja-JP" altLang="en-US" b="1" dirty="0" smtClean="0"/>
              <a:t>パソコン演習</a:t>
            </a:r>
            <a:endParaRPr kumimoji="1" lang="ja-JP" altLang="en-US" b="1" dirty="0"/>
          </a:p>
        </p:txBody>
      </p:sp>
      <p:sp>
        <p:nvSpPr>
          <p:cNvPr id="6" name="正方形/長方形 5"/>
          <p:cNvSpPr/>
          <p:nvPr/>
        </p:nvSpPr>
        <p:spPr>
          <a:xfrm>
            <a:off x="3391939" y="2377267"/>
            <a:ext cx="492850" cy="423788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0" name="スライド番号プレースホルダー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40FB6-D91C-4C45-82A6-6C3F63B50793}" type="slidenum">
              <a:rPr kumimoji="1" lang="ja-JP" altLang="en-US" smtClean="0"/>
              <a:t>11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5194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ja-JP" altLang="en-US" dirty="0"/>
              <a:t>⑥</a:t>
            </a:r>
            <a:r>
              <a:rPr lang="ja-JP" altLang="en-US" dirty="0" smtClean="0"/>
              <a:t> 左下にメニューが出る．「</a:t>
            </a:r>
            <a:r>
              <a:rPr lang="ja-JP" altLang="en-US" b="1" dirty="0"/>
              <a:t>行</a:t>
            </a:r>
            <a:r>
              <a:rPr lang="ja-JP" altLang="en-US" b="1" dirty="0" smtClean="0"/>
              <a:t>く</a:t>
            </a:r>
            <a:r>
              <a:rPr lang="ja-JP" altLang="en-US" dirty="0" smtClean="0"/>
              <a:t>」をクリック．</a:t>
            </a:r>
            <a:endParaRPr lang="en-US" altLang="ja-JP" dirty="0"/>
          </a:p>
          <a:p>
            <a:pPr marL="0" indent="0">
              <a:buNone/>
            </a:pPr>
            <a:endParaRPr lang="en-US" altLang="ja-JP" b="1" dirty="0"/>
          </a:p>
          <a:p>
            <a:pPr marL="0" indent="0">
              <a:buNone/>
            </a:pPr>
            <a:endParaRPr lang="en-US" altLang="ja-JP" b="1" dirty="0"/>
          </a:p>
          <a:p>
            <a:pPr marL="0" indent="0">
              <a:buNone/>
            </a:pPr>
            <a:endParaRPr lang="en-US" altLang="ja-JP" b="1" dirty="0"/>
          </a:p>
          <a:p>
            <a:pPr marL="0" indent="0">
              <a:buNone/>
            </a:pPr>
            <a:endParaRPr lang="en-US" altLang="ja-JP" b="1" dirty="0"/>
          </a:p>
          <a:p>
            <a:pPr marL="0" indent="0">
              <a:buNone/>
            </a:pPr>
            <a:endParaRPr lang="en-US" altLang="ja-JP" b="1" dirty="0"/>
          </a:p>
          <a:p>
            <a:pPr marL="0" indent="0">
              <a:buNone/>
            </a:pPr>
            <a:r>
              <a:rPr lang="ja-JP" altLang="en-US" b="1" dirty="0"/>
              <a:t>⑦ 並べ替え（ソート）が始まる</a:t>
            </a:r>
            <a:r>
              <a:rPr lang="en-US" altLang="ja-JP" sz="2400" b="1" dirty="0"/>
              <a:t>	</a:t>
            </a:r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5959" y="1607244"/>
            <a:ext cx="4147020" cy="2039067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kumimoji="1" lang="ja-JP" altLang="en-US" b="1" dirty="0" smtClean="0"/>
              <a:t>パソコン演習</a:t>
            </a:r>
            <a:endParaRPr kumimoji="1" lang="ja-JP" altLang="en-US" b="1" dirty="0"/>
          </a:p>
        </p:txBody>
      </p:sp>
      <p:sp>
        <p:nvSpPr>
          <p:cNvPr id="6" name="正方形/長方形 5"/>
          <p:cNvSpPr/>
          <p:nvPr/>
        </p:nvSpPr>
        <p:spPr>
          <a:xfrm>
            <a:off x="3142173" y="2114095"/>
            <a:ext cx="826225" cy="528563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0" name="スライド番号プレースホルダー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40FB6-D91C-4C45-82A6-6C3F63B50793}" type="slidenum">
              <a:rPr kumimoji="1" lang="ja-JP" altLang="en-US" smtClean="0"/>
              <a:t>12</a:t>
            </a:fld>
            <a:endParaRPr kumimoji="1" lang="ja-JP" altLang="en-US" dirty="0"/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5959" y="4772424"/>
            <a:ext cx="3149180" cy="1913846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18384" y="3331846"/>
            <a:ext cx="3064669" cy="1950244"/>
          </a:xfrm>
          <a:prstGeom prst="rect">
            <a:avLst/>
          </a:prstGeom>
        </p:spPr>
      </p:pic>
      <p:sp>
        <p:nvSpPr>
          <p:cNvPr id="9" name="テキスト ボックス 8"/>
          <p:cNvSpPr txBox="1"/>
          <p:nvPr/>
        </p:nvSpPr>
        <p:spPr>
          <a:xfrm>
            <a:off x="5619502" y="5352819"/>
            <a:ext cx="326243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/>
              <a:t>並べ替え（ソート）</a:t>
            </a:r>
            <a:r>
              <a:rPr kumimoji="1" lang="ja-JP" altLang="en-US" sz="2400" dirty="0" smtClean="0"/>
              <a:t>の</a:t>
            </a:r>
            <a:endParaRPr kumimoji="1" lang="en-US" altLang="ja-JP" sz="2400" dirty="0" smtClean="0"/>
          </a:p>
          <a:p>
            <a:r>
              <a:rPr kumimoji="1" lang="ja-JP" altLang="en-US" sz="2400" dirty="0" smtClean="0"/>
              <a:t>アルゴリズム</a:t>
            </a:r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097836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ja-JP" sz="3600" dirty="0" smtClean="0"/>
              <a:t>7-3</a:t>
            </a:r>
            <a:r>
              <a:rPr lang="ja-JP" altLang="en-US" sz="3600" dirty="0" smtClean="0"/>
              <a:t> </a:t>
            </a:r>
            <a:r>
              <a:rPr lang="ja-JP" altLang="en-US" sz="3600" dirty="0"/>
              <a:t>リスト</a:t>
            </a:r>
            <a:r>
              <a:rPr lang="en-US" altLang="ja-JP" sz="3600" dirty="0" smtClean="0"/>
              <a:t> </a:t>
            </a:r>
            <a:r>
              <a:rPr lang="en-US" altLang="ja-JP" sz="3600" dirty="0"/>
              <a:t/>
            </a:r>
            <a:br>
              <a:rPr lang="en-US" altLang="ja-JP" sz="3600" dirty="0"/>
            </a:br>
            <a:endParaRPr kumimoji="1" lang="ja-JP" altLang="en-US" sz="36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13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69352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 smtClean="0"/>
              <a:t>リスト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40FB6-D91C-4C45-82A6-6C3F63B50793}" type="slidenum">
              <a:rPr kumimoji="1" lang="ja-JP" altLang="en-US" smtClean="0"/>
              <a:t>14</a:t>
            </a:fld>
            <a:endParaRPr kumimoji="1" lang="ja-JP" altLang="en-US"/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5964" y="2047107"/>
            <a:ext cx="8536507" cy="1576626"/>
          </a:xfrm>
          <a:prstGeom prst="rect">
            <a:avLst/>
          </a:prstGeom>
        </p:spPr>
      </p:pic>
      <p:sp>
        <p:nvSpPr>
          <p:cNvPr id="8" name="テキスト ボックス 7"/>
          <p:cNvSpPr txBox="1"/>
          <p:nvPr/>
        </p:nvSpPr>
        <p:spPr>
          <a:xfrm>
            <a:off x="1340072" y="3853701"/>
            <a:ext cx="68636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リストとは，順序の付いたデータの並び</a:t>
            </a:r>
          </a:p>
        </p:txBody>
      </p:sp>
    </p:spTree>
    <p:extLst>
      <p:ext uri="{BB962C8B-B14F-4D97-AF65-F5344CB8AC3E}">
        <p14:creationId xmlns:p14="http://schemas.microsoft.com/office/powerpoint/2010/main" val="2764901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8035" y="3016779"/>
            <a:ext cx="5530098" cy="3551392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kumimoji="1" lang="ja-JP" altLang="en-US" b="1" dirty="0" smtClean="0"/>
              <a:t>パソコン演習</a:t>
            </a:r>
            <a:endParaRPr kumimoji="1" lang="ja-JP" altLang="en-US" b="1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kumimoji="1" lang="ja-JP" altLang="en-US" dirty="0" smtClean="0"/>
              <a:t>① </a:t>
            </a:r>
            <a:r>
              <a:rPr kumimoji="1" lang="en-US" altLang="ja-JP" b="1" dirty="0" smtClean="0"/>
              <a:t>Chrome</a:t>
            </a:r>
            <a:r>
              <a:rPr kumimoji="1" lang="en-US" altLang="ja-JP" dirty="0" smtClean="0"/>
              <a:t> </a:t>
            </a:r>
            <a:r>
              <a:rPr kumimoji="1" lang="ja-JP" altLang="en-US" dirty="0" smtClean="0"/>
              <a:t>ウェブブラウザを起動する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② 次の </a:t>
            </a:r>
            <a:r>
              <a:rPr lang="en-US" altLang="ja-JP" dirty="0" smtClean="0"/>
              <a:t>URL </a:t>
            </a:r>
            <a:r>
              <a:rPr lang="ja-JP" altLang="en-US" dirty="0" smtClean="0"/>
              <a:t>を開く</a:t>
            </a:r>
            <a:endParaRPr lang="en-US" altLang="ja-JP" dirty="0" smtClean="0"/>
          </a:p>
          <a:p>
            <a:pPr marL="0" indent="0">
              <a:buNone/>
            </a:pPr>
            <a:r>
              <a:rPr lang="en-US" altLang="ja-JP" sz="2400" b="1" dirty="0"/>
              <a:t>	</a:t>
            </a:r>
            <a:r>
              <a:rPr lang="en-US" altLang="ja-JP" sz="2400" b="1" dirty="0">
                <a:hlinkClick r:id="rId3"/>
              </a:rPr>
              <a:t>https://</a:t>
            </a:r>
            <a:r>
              <a:rPr lang="en-US" altLang="ja-JP" sz="2400" b="1" dirty="0" err="1" smtClean="0">
                <a:hlinkClick r:id="rId3"/>
              </a:rPr>
              <a:t>visualgo.net</a:t>
            </a:r>
            <a:r>
              <a:rPr lang="en-US" altLang="ja-JP" sz="2400" b="1" dirty="0" smtClean="0">
                <a:hlinkClick r:id="rId3"/>
              </a:rPr>
              <a:t>/ja</a:t>
            </a:r>
            <a:endParaRPr lang="en-US" altLang="ja-JP" sz="2400" b="1" dirty="0"/>
          </a:p>
          <a:p>
            <a:pPr marL="0" indent="0">
              <a:buNone/>
            </a:pPr>
            <a:r>
              <a:rPr lang="ja-JP" altLang="en-US" dirty="0" smtClean="0"/>
              <a:t>③ 「</a:t>
            </a:r>
            <a:r>
              <a:rPr lang="ja-JP" altLang="en-US" b="1" dirty="0" smtClean="0"/>
              <a:t>連結リスト</a:t>
            </a:r>
            <a:r>
              <a:rPr lang="ja-JP" altLang="en-US" dirty="0" smtClean="0"/>
              <a:t>」をクリック</a:t>
            </a:r>
            <a:endParaRPr kumimoji="1" lang="en-US" altLang="ja-JP" dirty="0" smtClean="0"/>
          </a:p>
          <a:p>
            <a:endParaRPr lang="en-US" altLang="ja-JP" dirty="0"/>
          </a:p>
          <a:p>
            <a:endParaRPr kumimoji="1" lang="ja-JP" altLang="en-US" dirty="0"/>
          </a:p>
        </p:txBody>
      </p:sp>
      <p:sp>
        <p:nvSpPr>
          <p:cNvPr id="6" name="正方形/長方形 5"/>
          <p:cNvSpPr/>
          <p:nvPr/>
        </p:nvSpPr>
        <p:spPr>
          <a:xfrm>
            <a:off x="5220916" y="4585754"/>
            <a:ext cx="1664155" cy="1617291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0" name="スライド番号プレースホルダー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40FB6-D91C-4C45-82A6-6C3F63B50793}" type="slidenum">
              <a:rPr kumimoji="1" lang="ja-JP" altLang="en-US" smtClean="0"/>
              <a:t>15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9053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913" y="3376613"/>
            <a:ext cx="3397807" cy="1947788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kumimoji="1" lang="ja-JP" altLang="en-US" b="1" dirty="0" smtClean="0"/>
              <a:t>パソコン演習</a:t>
            </a:r>
            <a:endParaRPr kumimoji="1" lang="ja-JP" altLang="en-US" b="1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ja-JP" altLang="en-US" dirty="0" smtClean="0"/>
              <a:t>④ 説明が出る．</a:t>
            </a:r>
            <a:r>
              <a:rPr lang="en-US" altLang="ja-JP" b="1" dirty="0" smtClean="0"/>
              <a:t>ESC </a:t>
            </a:r>
            <a:r>
              <a:rPr lang="ja-JP" altLang="en-US" b="1" dirty="0" smtClean="0"/>
              <a:t>キー</a:t>
            </a:r>
            <a:r>
              <a:rPr lang="ja-JP" altLang="en-US" dirty="0" smtClean="0"/>
              <a:t>を押して，説明を消す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⑤　左下のメニューで「</a:t>
            </a:r>
            <a:r>
              <a:rPr lang="ja-JP" altLang="en-US" b="1" dirty="0" smtClean="0"/>
              <a:t>入れる</a:t>
            </a:r>
            <a:r>
              <a:rPr lang="ja-JP" altLang="en-US" dirty="0" smtClean="0"/>
              <a:t>」をクリックし，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sz="2400" b="1" dirty="0"/>
              <a:t>　</a:t>
            </a:r>
            <a:r>
              <a:rPr lang="ja-JP" altLang="en-US" sz="2400" dirty="0"/>
              <a:t>「</a:t>
            </a:r>
            <a:r>
              <a:rPr lang="en-US" altLang="ja-JP" sz="2400" b="1" dirty="0" err="1"/>
              <a:t>i</a:t>
            </a:r>
            <a:r>
              <a:rPr lang="en-US" altLang="ja-JP" sz="2400" b="1" dirty="0"/>
              <a:t> = 0 (Head), specify v =</a:t>
            </a:r>
            <a:r>
              <a:rPr lang="ja-JP" altLang="en-US" sz="2400" dirty="0"/>
              <a:t>」を選ぶ</a:t>
            </a:r>
            <a:r>
              <a:rPr lang="en-US" altLang="ja-JP" sz="2400" dirty="0"/>
              <a:t>	</a:t>
            </a:r>
          </a:p>
        </p:txBody>
      </p:sp>
      <p:sp>
        <p:nvSpPr>
          <p:cNvPr id="6" name="正方形/長方形 5"/>
          <p:cNvSpPr/>
          <p:nvPr/>
        </p:nvSpPr>
        <p:spPr>
          <a:xfrm>
            <a:off x="926291" y="4424438"/>
            <a:ext cx="940525" cy="423788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0" name="スライド番号プレースホルダー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40FB6-D91C-4C45-82A6-6C3F63B50793}" type="slidenum">
              <a:rPr kumimoji="1" lang="ja-JP" altLang="en-US" smtClean="0"/>
              <a:t>16</a:t>
            </a:fld>
            <a:endParaRPr kumimoji="1" lang="ja-JP" altLang="en-US" dirty="0"/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05225" y="3688632"/>
            <a:ext cx="5257800" cy="1471613"/>
          </a:xfrm>
          <a:prstGeom prst="rect">
            <a:avLst/>
          </a:prstGeom>
        </p:spPr>
      </p:pic>
      <p:sp>
        <p:nvSpPr>
          <p:cNvPr id="11" name="正方形/長方形 10"/>
          <p:cNvSpPr/>
          <p:nvPr/>
        </p:nvSpPr>
        <p:spPr>
          <a:xfrm>
            <a:off x="5031565" y="4350507"/>
            <a:ext cx="1302560" cy="423788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</p:spTree>
    <p:extLst>
      <p:ext uri="{BB962C8B-B14F-4D97-AF65-F5344CB8AC3E}">
        <p14:creationId xmlns:p14="http://schemas.microsoft.com/office/powerpoint/2010/main" val="4131538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図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5327" y="4269841"/>
            <a:ext cx="7658694" cy="1333338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kumimoji="1" lang="ja-JP" altLang="en-US" b="1" dirty="0" smtClean="0"/>
              <a:t>パソコン演習</a:t>
            </a:r>
            <a:endParaRPr kumimoji="1" lang="ja-JP" altLang="en-US" b="1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09550" y="984646"/>
            <a:ext cx="7749117" cy="3879057"/>
          </a:xfrm>
        </p:spPr>
        <p:txBody>
          <a:bodyPr/>
          <a:lstStyle/>
          <a:p>
            <a:pPr marL="0" indent="0">
              <a:buNone/>
            </a:pPr>
            <a:r>
              <a:rPr lang="ja-JP" altLang="en-US" dirty="0"/>
              <a:t>⑥</a:t>
            </a:r>
            <a:r>
              <a:rPr lang="ja-JP" altLang="en-US" dirty="0" smtClean="0"/>
              <a:t> </a:t>
            </a:r>
            <a:r>
              <a:rPr lang="ja-JP" altLang="en-US" b="1" dirty="0" smtClean="0"/>
              <a:t>値が</a:t>
            </a:r>
            <a:r>
              <a:rPr lang="ja-JP" altLang="en-US" dirty="0" smtClean="0"/>
              <a:t>「</a:t>
            </a:r>
            <a:r>
              <a:rPr lang="en-US" altLang="ja-JP" dirty="0" smtClean="0"/>
              <a:t>85</a:t>
            </a:r>
            <a:r>
              <a:rPr lang="ja-JP" altLang="en-US" dirty="0" smtClean="0"/>
              <a:t>」のように</a:t>
            </a:r>
            <a:r>
              <a:rPr lang="ja-JP" altLang="en-US" b="1" dirty="0" smtClean="0"/>
              <a:t>表示される</a:t>
            </a:r>
            <a:r>
              <a:rPr lang="ja-JP" altLang="en-US" dirty="0" smtClean="0"/>
              <a:t>ので，確認したら「行く」をクリック</a:t>
            </a:r>
            <a:endParaRPr lang="en-US" altLang="ja-JP" dirty="0" smtClean="0"/>
          </a:p>
          <a:p>
            <a:pPr marL="0" indent="0">
              <a:buNone/>
            </a:pPr>
            <a:endParaRPr kumimoji="1" lang="en-US" altLang="ja-JP" dirty="0"/>
          </a:p>
          <a:p>
            <a:pPr marL="0" indent="0">
              <a:buNone/>
            </a:pPr>
            <a:endParaRPr lang="en-US" altLang="ja-JP" dirty="0" smtClean="0"/>
          </a:p>
          <a:p>
            <a:pPr marL="0" indent="0">
              <a:buNone/>
            </a:pPr>
            <a:endParaRPr lang="en-US" altLang="ja-JP" dirty="0" smtClean="0"/>
          </a:p>
          <a:p>
            <a:pPr marL="0" indent="0">
              <a:buNone/>
            </a:pPr>
            <a:r>
              <a:rPr kumimoji="1" lang="ja-JP" altLang="en-US" dirty="0" smtClean="0"/>
              <a:t>⑦ 先頭にデータが増えるので，確認する</a:t>
            </a:r>
            <a:endParaRPr kumimoji="1" lang="en-US" altLang="ja-JP" dirty="0" smtClean="0"/>
          </a:p>
          <a:p>
            <a:pPr marL="0" indent="0">
              <a:buNone/>
            </a:pPr>
            <a:endParaRPr lang="en-US" altLang="ja-JP" dirty="0" smtClean="0"/>
          </a:p>
        </p:txBody>
      </p:sp>
      <p:sp>
        <p:nvSpPr>
          <p:cNvPr id="6" name="正方形/長方形 5"/>
          <p:cNvSpPr/>
          <p:nvPr/>
        </p:nvSpPr>
        <p:spPr>
          <a:xfrm>
            <a:off x="1359149" y="4577877"/>
            <a:ext cx="945958" cy="783286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0" name="スライド番号プレースホルダー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40FB6-D91C-4C45-82A6-6C3F63B50793}" type="slidenum">
              <a:rPr kumimoji="1" lang="ja-JP" altLang="en-US" smtClean="0"/>
              <a:t>17</a:t>
            </a:fld>
            <a:endParaRPr kumimoji="1" lang="ja-JP" altLang="en-US" dirty="0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35327" y="2023565"/>
            <a:ext cx="3497294" cy="1317946"/>
          </a:xfrm>
          <a:prstGeom prst="rect">
            <a:avLst/>
          </a:prstGeom>
        </p:spPr>
      </p:pic>
      <p:sp>
        <p:nvSpPr>
          <p:cNvPr id="12" name="正方形/長方形 11"/>
          <p:cNvSpPr/>
          <p:nvPr/>
        </p:nvSpPr>
        <p:spPr>
          <a:xfrm>
            <a:off x="3453062" y="2763041"/>
            <a:ext cx="881872" cy="306545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</p:spTree>
    <p:extLst>
      <p:ext uri="{BB962C8B-B14F-4D97-AF65-F5344CB8AC3E}">
        <p14:creationId xmlns:p14="http://schemas.microsoft.com/office/powerpoint/2010/main" val="570145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 smtClean="0"/>
              <a:t>パソコン</a:t>
            </a:r>
            <a:r>
              <a:rPr lang="ja-JP" altLang="en-US" dirty="0"/>
              <a:t>演習</a:t>
            </a:r>
            <a:endParaRPr kumimoji="1" lang="ja-JP" altLang="en-US" b="1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/>
          <a:lstStyle/>
          <a:p>
            <a:pPr marL="0" indent="0">
              <a:buNone/>
            </a:pPr>
            <a:r>
              <a:rPr lang="ja-JP" altLang="en-US" dirty="0"/>
              <a:t>⑧</a:t>
            </a:r>
            <a:r>
              <a:rPr lang="ja-JP" altLang="en-US" dirty="0" smtClean="0"/>
              <a:t>　左下のメニューで「</a:t>
            </a:r>
            <a:r>
              <a:rPr lang="ja-JP" altLang="en-US" b="1" dirty="0" smtClean="0"/>
              <a:t>入れる</a:t>
            </a:r>
            <a:r>
              <a:rPr lang="ja-JP" altLang="en-US" dirty="0" smtClean="0"/>
              <a:t>」をクリックし，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b="1" dirty="0"/>
              <a:t>　今度は，</a:t>
            </a:r>
            <a:r>
              <a:rPr lang="ja-JP" altLang="en-US" dirty="0"/>
              <a:t>「</a:t>
            </a:r>
            <a:r>
              <a:rPr lang="en-US" altLang="ja-JP" b="1" dirty="0" err="1"/>
              <a:t>i</a:t>
            </a:r>
            <a:r>
              <a:rPr lang="en-US" altLang="ja-JP" b="1" dirty="0"/>
              <a:t> = N (After tail), specify v =</a:t>
            </a:r>
            <a:r>
              <a:rPr lang="ja-JP" altLang="en-US" dirty="0"/>
              <a:t>」を選ぶ</a:t>
            </a:r>
            <a:r>
              <a:rPr lang="en-US" altLang="ja-JP" sz="2400" dirty="0"/>
              <a:t>	</a:t>
            </a:r>
          </a:p>
        </p:txBody>
      </p:sp>
      <p:sp>
        <p:nvSpPr>
          <p:cNvPr id="10" name="スライド番号プレースホルダー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40FB6-D91C-4C45-82A6-6C3F63B50793}" type="slidenum">
              <a:rPr kumimoji="1" lang="ja-JP" altLang="en-US" smtClean="0"/>
              <a:t>18</a:t>
            </a:fld>
            <a:endParaRPr kumimoji="1" lang="ja-JP" altLang="en-US" dirty="0"/>
          </a:p>
        </p:txBody>
      </p:sp>
      <p:pic>
        <p:nvPicPr>
          <p:cNvPr id="9" name="図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99028" y="2995614"/>
            <a:ext cx="3119006" cy="1787966"/>
          </a:xfrm>
          <a:prstGeom prst="rect">
            <a:avLst/>
          </a:prstGeom>
        </p:spPr>
      </p:pic>
      <p:sp>
        <p:nvSpPr>
          <p:cNvPr id="12" name="正方形/長方形 11"/>
          <p:cNvSpPr/>
          <p:nvPr/>
        </p:nvSpPr>
        <p:spPr>
          <a:xfrm>
            <a:off x="2259431" y="3887178"/>
            <a:ext cx="940525" cy="423788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pic>
        <p:nvPicPr>
          <p:cNvPr id="13" name="図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24786" y="3233702"/>
            <a:ext cx="4143014" cy="1159594"/>
          </a:xfrm>
          <a:prstGeom prst="rect">
            <a:avLst/>
          </a:prstGeom>
        </p:spPr>
      </p:pic>
      <p:sp>
        <p:nvSpPr>
          <p:cNvPr id="14" name="正方形/長方形 13"/>
          <p:cNvSpPr/>
          <p:nvPr/>
        </p:nvSpPr>
        <p:spPr>
          <a:xfrm>
            <a:off x="6688915" y="3759956"/>
            <a:ext cx="1302560" cy="423788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pic>
        <p:nvPicPr>
          <p:cNvPr id="15" name="図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1565" y="3019201"/>
            <a:ext cx="1192410" cy="1764379"/>
          </a:xfrm>
          <a:prstGeom prst="rect">
            <a:avLst/>
          </a:prstGeom>
        </p:spPr>
      </p:pic>
      <p:sp>
        <p:nvSpPr>
          <p:cNvPr id="16" name="正方形/長方形 15"/>
          <p:cNvSpPr/>
          <p:nvPr/>
        </p:nvSpPr>
        <p:spPr>
          <a:xfrm>
            <a:off x="158155" y="3601604"/>
            <a:ext cx="583198" cy="58214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</p:spTree>
    <p:extLst>
      <p:ext uri="{BB962C8B-B14F-4D97-AF65-F5344CB8AC3E}">
        <p14:creationId xmlns:p14="http://schemas.microsoft.com/office/powerpoint/2010/main" val="108946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図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8415" y="4895925"/>
            <a:ext cx="7337186" cy="1107318"/>
          </a:xfrm>
          <a:prstGeom prst="rect">
            <a:avLst/>
          </a:prstGeom>
        </p:spPr>
      </p:pic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72881" y="1016868"/>
            <a:ext cx="7900275" cy="3879057"/>
          </a:xfrm>
          <a:solidFill>
            <a:schemeClr val="bg1"/>
          </a:solidFill>
        </p:spPr>
        <p:txBody>
          <a:bodyPr/>
          <a:lstStyle/>
          <a:p>
            <a:pPr marL="0" indent="0">
              <a:buNone/>
            </a:pPr>
            <a:r>
              <a:rPr lang="ja-JP" altLang="en-US" dirty="0"/>
              <a:t>⑨</a:t>
            </a:r>
            <a:r>
              <a:rPr lang="ja-JP" altLang="en-US" dirty="0" smtClean="0"/>
              <a:t> </a:t>
            </a:r>
            <a:r>
              <a:rPr lang="ja-JP" altLang="en-US" b="1" dirty="0" smtClean="0"/>
              <a:t>値が</a:t>
            </a:r>
            <a:r>
              <a:rPr lang="ja-JP" altLang="en-US" dirty="0" smtClean="0"/>
              <a:t>「</a:t>
            </a:r>
            <a:r>
              <a:rPr lang="en-US" altLang="ja-JP" dirty="0" smtClean="0"/>
              <a:t>80</a:t>
            </a:r>
            <a:r>
              <a:rPr lang="ja-JP" altLang="en-US" dirty="0" smtClean="0"/>
              <a:t>」のように</a:t>
            </a:r>
            <a:r>
              <a:rPr lang="ja-JP" altLang="en-US" b="1" dirty="0" smtClean="0"/>
              <a:t>表示される</a:t>
            </a:r>
            <a:r>
              <a:rPr lang="ja-JP" altLang="en-US" dirty="0" smtClean="0"/>
              <a:t>ので，確認したら「</a:t>
            </a:r>
            <a:r>
              <a:rPr lang="ja-JP" altLang="en-US" b="1" dirty="0" smtClean="0"/>
              <a:t>行く</a:t>
            </a:r>
            <a:r>
              <a:rPr lang="ja-JP" altLang="en-US" dirty="0" smtClean="0"/>
              <a:t>」をクリック</a:t>
            </a:r>
            <a:endParaRPr lang="en-US" altLang="ja-JP" dirty="0" smtClean="0"/>
          </a:p>
          <a:p>
            <a:pPr marL="0" indent="0">
              <a:buNone/>
            </a:pPr>
            <a:endParaRPr kumimoji="1" lang="en-US" altLang="ja-JP" dirty="0"/>
          </a:p>
          <a:p>
            <a:pPr marL="0" indent="0">
              <a:buNone/>
            </a:pPr>
            <a:endParaRPr lang="en-US" altLang="ja-JP" dirty="0" smtClean="0"/>
          </a:p>
          <a:p>
            <a:pPr marL="0" indent="0">
              <a:buNone/>
            </a:pP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/>
              <a:t>⑩</a:t>
            </a:r>
            <a:r>
              <a:rPr kumimoji="1" lang="ja-JP" altLang="en-US" dirty="0" smtClean="0"/>
              <a:t> 今度は，末尾にデータが増えるので，確認する</a:t>
            </a:r>
            <a:endParaRPr kumimoji="1" lang="en-US" altLang="ja-JP" dirty="0" smtClean="0"/>
          </a:p>
          <a:p>
            <a:pPr marL="0" indent="0">
              <a:buNone/>
            </a:pPr>
            <a:endParaRPr lang="en-US" altLang="ja-JP" dirty="0" smtClean="0"/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94193" y="2063353"/>
            <a:ext cx="4587365" cy="1194197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kumimoji="1" lang="ja-JP" altLang="en-US" b="1" dirty="0" smtClean="0"/>
              <a:t>パソコン演習</a:t>
            </a:r>
            <a:endParaRPr kumimoji="1" lang="ja-JP" altLang="en-US" b="1" dirty="0"/>
          </a:p>
        </p:txBody>
      </p:sp>
      <p:sp>
        <p:nvSpPr>
          <p:cNvPr id="6" name="正方形/長方形 5"/>
          <p:cNvSpPr/>
          <p:nvPr/>
        </p:nvSpPr>
        <p:spPr>
          <a:xfrm>
            <a:off x="7503091" y="5172150"/>
            <a:ext cx="902510" cy="697743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0" name="スライド番号プレースホルダー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40FB6-D91C-4C45-82A6-6C3F63B50793}" type="slidenum">
              <a:rPr kumimoji="1" lang="ja-JP" altLang="en-US" smtClean="0"/>
              <a:t>19</a:t>
            </a:fld>
            <a:endParaRPr kumimoji="1" lang="ja-JP" altLang="en-US" dirty="0"/>
          </a:p>
        </p:txBody>
      </p:sp>
      <p:sp>
        <p:nvSpPr>
          <p:cNvPr id="12" name="正方形/長方形 11"/>
          <p:cNvSpPr/>
          <p:nvPr/>
        </p:nvSpPr>
        <p:spPr>
          <a:xfrm>
            <a:off x="5064903" y="2826694"/>
            <a:ext cx="583422" cy="259406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</p:spTree>
    <p:extLst>
      <p:ext uri="{BB962C8B-B14F-4D97-AF65-F5344CB8AC3E}">
        <p14:creationId xmlns:p14="http://schemas.microsoft.com/office/powerpoint/2010/main" val="2370586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kumimoji="1" lang="ja-JP" altLang="en-US" dirty="0" smtClean="0"/>
              <a:t>アウトライン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kumimoji="1" lang="en-US" altLang="ja-JP" dirty="0" smtClean="0"/>
              <a:t>7-1 </a:t>
            </a:r>
            <a:r>
              <a:rPr kumimoji="1" lang="ja-JP" altLang="en-US" dirty="0" smtClean="0"/>
              <a:t>経路探索</a:t>
            </a:r>
            <a:r>
              <a:rPr kumimoji="1" lang="en-US" altLang="ja-JP" dirty="0" smtClean="0"/>
              <a:t> </a:t>
            </a:r>
          </a:p>
          <a:p>
            <a:pPr marL="0" indent="0">
              <a:buNone/>
            </a:pPr>
            <a:r>
              <a:rPr lang="en-US" altLang="ja-JP" dirty="0" smtClean="0"/>
              <a:t>7-2 </a:t>
            </a:r>
            <a:r>
              <a:rPr lang="ja-JP" altLang="en-US" dirty="0" smtClean="0"/>
              <a:t>ソート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en-US" altLang="ja-JP" dirty="0" smtClean="0"/>
              <a:t>7-3 </a:t>
            </a:r>
            <a:r>
              <a:rPr lang="ja-JP" altLang="en-US" dirty="0" smtClean="0"/>
              <a:t>リスト</a:t>
            </a:r>
            <a:endParaRPr lang="en-US" altLang="ja-JP" dirty="0" smtClean="0"/>
          </a:p>
          <a:p>
            <a:pPr marL="0" indent="0">
              <a:buNone/>
            </a:pP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46885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ja-JP" sz="3600" dirty="0" smtClean="0"/>
              <a:t>7-1</a:t>
            </a:r>
            <a:r>
              <a:rPr lang="ja-JP" altLang="en-US" sz="3600" dirty="0" smtClean="0"/>
              <a:t> 経路探索</a:t>
            </a:r>
            <a:r>
              <a:rPr lang="en-US" altLang="ja-JP" sz="3600" dirty="0" smtClean="0"/>
              <a:t> </a:t>
            </a:r>
            <a:r>
              <a:rPr lang="en-US" altLang="ja-JP" sz="3600" dirty="0"/>
              <a:t/>
            </a:r>
            <a:br>
              <a:rPr lang="en-US" altLang="ja-JP" sz="3600" dirty="0"/>
            </a:br>
            <a:endParaRPr kumimoji="1" lang="ja-JP" altLang="en-US" sz="36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54993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 smtClean="0"/>
              <a:t>経路</a:t>
            </a:r>
            <a:r>
              <a:rPr lang="ja-JP" altLang="en-US" dirty="0"/>
              <a:t>探索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328931" y="2400300"/>
            <a:ext cx="4454121" cy="78581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altLang="ja-JP" b="1" dirty="0" smtClean="0">
                <a:solidFill>
                  <a:srgbClr val="C00000"/>
                </a:solidFill>
              </a:rPr>
              <a:t>1</a:t>
            </a:r>
            <a:r>
              <a:rPr lang="en-US" altLang="ja-JP" dirty="0" smtClean="0"/>
              <a:t> </a:t>
            </a:r>
            <a:r>
              <a:rPr kumimoji="1" lang="ja-JP" altLang="en-US" dirty="0" smtClean="0"/>
              <a:t>から</a:t>
            </a:r>
            <a:r>
              <a:rPr lang="ja-JP" altLang="en-US" dirty="0"/>
              <a:t> </a:t>
            </a:r>
            <a:r>
              <a:rPr lang="en-US" altLang="ja-JP" b="1" dirty="0" smtClean="0">
                <a:solidFill>
                  <a:srgbClr val="C00000"/>
                </a:solidFill>
              </a:rPr>
              <a:t>0</a:t>
            </a:r>
            <a:r>
              <a:rPr lang="en-US" altLang="ja-JP" dirty="0" smtClean="0"/>
              <a:t> </a:t>
            </a:r>
            <a:r>
              <a:rPr kumimoji="1" lang="ja-JP" altLang="en-US" dirty="0" err="1" smtClean="0"/>
              <a:t>への</a:t>
            </a:r>
            <a:r>
              <a:rPr kumimoji="1" lang="ja-JP" altLang="en-US" b="1" dirty="0" smtClean="0">
                <a:solidFill>
                  <a:srgbClr val="C00000"/>
                </a:solidFill>
              </a:rPr>
              <a:t>最短経路</a:t>
            </a:r>
            <a:r>
              <a:rPr kumimoji="1" lang="ja-JP" altLang="en-US" dirty="0" smtClean="0"/>
              <a:t>は：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ja-JP" altLang="en-US" b="1" dirty="0">
                <a:solidFill>
                  <a:srgbClr val="C00000"/>
                </a:solidFill>
              </a:rPr>
              <a:t>　</a:t>
            </a:r>
            <a:r>
              <a:rPr lang="ja-JP" altLang="en-US" b="1" dirty="0" smtClean="0">
                <a:solidFill>
                  <a:srgbClr val="C00000"/>
                </a:solidFill>
              </a:rPr>
              <a:t>　</a:t>
            </a:r>
            <a:r>
              <a:rPr lang="en-US" altLang="ja-JP" b="1" dirty="0" smtClean="0">
                <a:solidFill>
                  <a:srgbClr val="C00000"/>
                </a:solidFill>
              </a:rPr>
              <a:t>1 6 5 3 1</a:t>
            </a:r>
            <a:endParaRPr kumimoji="1" lang="ja-JP" altLang="en-US" b="1" dirty="0">
              <a:solidFill>
                <a:srgbClr val="C00000"/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40FB6-D91C-4C45-82A6-6C3F63B50793}" type="slidenum">
              <a:rPr kumimoji="1" lang="ja-JP" altLang="en-US" smtClean="0"/>
              <a:t>4</a:t>
            </a:fld>
            <a:endParaRPr kumimoji="1" lang="ja-JP" altLang="en-US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0056" y="1696641"/>
            <a:ext cx="3971925" cy="3764756"/>
          </a:xfrm>
          <a:prstGeom prst="rect">
            <a:avLst/>
          </a:prstGeom>
        </p:spPr>
      </p:pic>
      <p:sp>
        <p:nvSpPr>
          <p:cNvPr id="6" name="正方形/長方形 5"/>
          <p:cNvSpPr/>
          <p:nvPr/>
        </p:nvSpPr>
        <p:spPr>
          <a:xfrm>
            <a:off x="2207419" y="5036344"/>
            <a:ext cx="335756" cy="425053"/>
          </a:xfrm>
          <a:prstGeom prst="rect">
            <a:avLst/>
          </a:prstGeom>
          <a:solidFill>
            <a:schemeClr val="accent1">
              <a:alpha val="3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7" name="正方形/長方形 6"/>
          <p:cNvSpPr/>
          <p:nvPr/>
        </p:nvSpPr>
        <p:spPr>
          <a:xfrm>
            <a:off x="921544" y="4421982"/>
            <a:ext cx="335756" cy="425053"/>
          </a:xfrm>
          <a:prstGeom prst="rect">
            <a:avLst/>
          </a:prstGeom>
          <a:solidFill>
            <a:schemeClr val="accent1">
              <a:alpha val="3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8" name="正方形/長方形 7"/>
          <p:cNvSpPr/>
          <p:nvPr/>
        </p:nvSpPr>
        <p:spPr>
          <a:xfrm>
            <a:off x="857251" y="2421732"/>
            <a:ext cx="335756" cy="425053"/>
          </a:xfrm>
          <a:prstGeom prst="rect">
            <a:avLst/>
          </a:prstGeom>
          <a:solidFill>
            <a:schemeClr val="accent1">
              <a:alpha val="3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9" name="正方形/長方形 8"/>
          <p:cNvSpPr/>
          <p:nvPr/>
        </p:nvSpPr>
        <p:spPr>
          <a:xfrm>
            <a:off x="921544" y="3264696"/>
            <a:ext cx="335756" cy="425053"/>
          </a:xfrm>
          <a:prstGeom prst="rect">
            <a:avLst/>
          </a:prstGeom>
          <a:solidFill>
            <a:schemeClr val="accent1">
              <a:alpha val="3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0" name="正方形/長方形 9"/>
          <p:cNvSpPr/>
          <p:nvPr/>
        </p:nvSpPr>
        <p:spPr>
          <a:xfrm>
            <a:off x="1957388" y="3689748"/>
            <a:ext cx="335756" cy="425053"/>
          </a:xfrm>
          <a:prstGeom prst="rect">
            <a:avLst/>
          </a:prstGeom>
          <a:solidFill>
            <a:schemeClr val="accent1">
              <a:alpha val="3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1" name="正方形/長方形 10"/>
          <p:cNvSpPr/>
          <p:nvPr/>
        </p:nvSpPr>
        <p:spPr>
          <a:xfrm>
            <a:off x="2436019" y="3614737"/>
            <a:ext cx="335756" cy="425053"/>
          </a:xfrm>
          <a:prstGeom prst="rect">
            <a:avLst/>
          </a:prstGeom>
          <a:solidFill>
            <a:schemeClr val="accent1">
              <a:alpha val="3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2" name="正方形/長方形 11"/>
          <p:cNvSpPr/>
          <p:nvPr/>
        </p:nvSpPr>
        <p:spPr>
          <a:xfrm>
            <a:off x="3114676" y="3827263"/>
            <a:ext cx="335756" cy="425053"/>
          </a:xfrm>
          <a:prstGeom prst="rect">
            <a:avLst/>
          </a:prstGeom>
          <a:solidFill>
            <a:schemeClr val="accent1">
              <a:alpha val="3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3" name="正方形/長方形 12"/>
          <p:cNvSpPr/>
          <p:nvPr/>
        </p:nvSpPr>
        <p:spPr>
          <a:xfrm>
            <a:off x="3450432" y="4431803"/>
            <a:ext cx="335756" cy="425053"/>
          </a:xfrm>
          <a:prstGeom prst="rect">
            <a:avLst/>
          </a:prstGeom>
          <a:solidFill>
            <a:schemeClr val="accent1">
              <a:alpha val="3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4" name="正方形/長方形 13"/>
          <p:cNvSpPr/>
          <p:nvPr/>
        </p:nvSpPr>
        <p:spPr>
          <a:xfrm>
            <a:off x="4976356" y="4421981"/>
            <a:ext cx="335756" cy="425053"/>
          </a:xfrm>
          <a:prstGeom prst="rect">
            <a:avLst/>
          </a:prstGeom>
          <a:solidFill>
            <a:schemeClr val="accent1">
              <a:alpha val="3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5" name="コンテンツ プレースホルダー 2"/>
          <p:cNvSpPr txBox="1">
            <a:spLocks/>
          </p:cNvSpPr>
          <p:nvPr/>
        </p:nvSpPr>
        <p:spPr>
          <a:xfrm>
            <a:off x="5312112" y="4378325"/>
            <a:ext cx="4083844" cy="785813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dirty="0"/>
              <a:t>の中の数値は距離</a:t>
            </a:r>
            <a:r>
              <a:rPr lang="en-US" altLang="ja-JP" b="1" dirty="0">
                <a:solidFill>
                  <a:srgbClr val="C00000"/>
                </a:solidFill>
              </a:rPr>
              <a:t>1</a:t>
            </a:r>
            <a:endParaRPr lang="ja-JP" altLang="en-US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9212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図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75400" y="3567282"/>
            <a:ext cx="4869253" cy="2936368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kumimoji="1" lang="ja-JP" altLang="en-US" b="1" dirty="0" smtClean="0"/>
              <a:t>パソコン演習</a:t>
            </a:r>
            <a:endParaRPr kumimoji="1" lang="ja-JP" altLang="en-US" b="1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kumimoji="1" lang="ja-JP" altLang="en-US" dirty="0" smtClean="0"/>
              <a:t>① </a:t>
            </a:r>
            <a:r>
              <a:rPr kumimoji="1" lang="en-US" altLang="ja-JP" b="1" dirty="0" smtClean="0"/>
              <a:t>Chrome</a:t>
            </a:r>
            <a:r>
              <a:rPr kumimoji="1" lang="en-US" altLang="ja-JP" dirty="0" smtClean="0"/>
              <a:t> </a:t>
            </a:r>
            <a:r>
              <a:rPr kumimoji="1" lang="ja-JP" altLang="en-US" dirty="0" smtClean="0"/>
              <a:t>ウェブブラウザを起動する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② 次の </a:t>
            </a:r>
            <a:r>
              <a:rPr lang="en-US" altLang="ja-JP" dirty="0" smtClean="0"/>
              <a:t>URL </a:t>
            </a:r>
            <a:r>
              <a:rPr lang="ja-JP" altLang="en-US" dirty="0" smtClean="0"/>
              <a:t>を開く</a:t>
            </a:r>
            <a:endParaRPr lang="en-US" altLang="ja-JP" dirty="0" smtClean="0"/>
          </a:p>
          <a:p>
            <a:pPr marL="0" indent="0">
              <a:buNone/>
            </a:pPr>
            <a:r>
              <a:rPr lang="en-US" altLang="ja-JP" sz="2400" b="1" dirty="0"/>
              <a:t>	http://</a:t>
            </a:r>
            <a:r>
              <a:rPr lang="en-US" altLang="ja-JP" sz="2400" b="1" dirty="0" err="1"/>
              <a:t>www.algoanim.ide.sk</a:t>
            </a:r>
            <a:r>
              <a:rPr lang="en-US" altLang="ja-JP" sz="2400" b="1" dirty="0" smtClean="0"/>
              <a:t>/</a:t>
            </a:r>
            <a:endParaRPr lang="en-US" altLang="ja-JP" sz="2400" b="1" dirty="0"/>
          </a:p>
          <a:p>
            <a:pPr marL="0" indent="0">
              <a:buNone/>
            </a:pPr>
            <a:r>
              <a:rPr lang="ja-JP" altLang="en-US" dirty="0" smtClean="0"/>
              <a:t>③ </a:t>
            </a:r>
            <a:r>
              <a:rPr lang="en-US" altLang="ja-JP" dirty="0" smtClean="0"/>
              <a:t>PATHS IN GRAPH </a:t>
            </a:r>
            <a:r>
              <a:rPr lang="ja-JP" altLang="en-US" dirty="0" smtClean="0"/>
              <a:t>の「</a:t>
            </a:r>
            <a:r>
              <a:rPr lang="en-US" altLang="ja-JP" dirty="0" err="1" smtClean="0"/>
              <a:t>Dijkstra</a:t>
            </a:r>
            <a:r>
              <a:rPr lang="en-US" altLang="ja-JP" dirty="0" smtClean="0"/>
              <a:t> shortest path</a:t>
            </a:r>
            <a:r>
              <a:rPr lang="ja-JP" altLang="en-US" dirty="0" smtClean="0"/>
              <a:t>」をクリック</a:t>
            </a:r>
            <a:endParaRPr kumimoji="1" lang="en-US" altLang="ja-JP" dirty="0" smtClean="0"/>
          </a:p>
          <a:p>
            <a:endParaRPr lang="en-US" altLang="ja-JP" dirty="0"/>
          </a:p>
          <a:p>
            <a:endParaRPr kumimoji="1" lang="ja-JP" altLang="en-US" dirty="0"/>
          </a:p>
        </p:txBody>
      </p:sp>
      <p:sp>
        <p:nvSpPr>
          <p:cNvPr id="6" name="正方形/長方形 5"/>
          <p:cNvSpPr/>
          <p:nvPr/>
        </p:nvSpPr>
        <p:spPr>
          <a:xfrm>
            <a:off x="3610026" y="4074289"/>
            <a:ext cx="2321878" cy="2429361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0" name="スライド番号プレースホルダー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40FB6-D91C-4C45-82A6-6C3F63B50793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6969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0396" y="1820933"/>
            <a:ext cx="6906986" cy="4158145"/>
          </a:xfrm>
          <a:prstGeom prst="rect">
            <a:avLst/>
          </a:prstGeom>
        </p:spPr>
      </p:pic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22464" y="779857"/>
            <a:ext cx="7562850" cy="663804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kumimoji="1" lang="ja-JP" altLang="en-US" dirty="0" smtClean="0"/>
              <a:t>④ </a:t>
            </a:r>
            <a:r>
              <a:rPr kumimoji="1" lang="en-US" altLang="ja-JP" dirty="0" smtClean="0"/>
              <a:t>Start Vertex </a:t>
            </a:r>
            <a:r>
              <a:rPr kumimoji="1" lang="ja-JP" altLang="en-US" dirty="0" smtClean="0"/>
              <a:t>のところに</a:t>
            </a:r>
            <a:r>
              <a:rPr kumimoji="1" lang="ja-JP" altLang="en-US" b="1" i="1" dirty="0" smtClean="0"/>
              <a:t>節番号 （数値）を半角</a:t>
            </a:r>
            <a:r>
              <a:rPr kumimoji="1" lang="ja-JP" altLang="en-US" dirty="0" smtClean="0"/>
              <a:t>で入れ、「</a:t>
            </a:r>
            <a:r>
              <a:rPr kumimoji="1" lang="en-US" altLang="ja-JP" b="1" dirty="0" smtClean="0"/>
              <a:t>Run </a:t>
            </a:r>
            <a:r>
              <a:rPr kumimoji="1" lang="en-US" altLang="ja-JP" b="1" dirty="0" err="1" smtClean="0"/>
              <a:t>Dijkstra</a:t>
            </a:r>
            <a:r>
              <a:rPr kumimoji="1" lang="ja-JP" altLang="en-US" dirty="0" smtClean="0"/>
              <a:t>」をクリック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40FB6-D91C-4C45-82A6-6C3F63B50793}" type="slidenum">
              <a:rPr kumimoji="1" lang="ja-JP" altLang="en-US" smtClean="0"/>
              <a:t>6</a:t>
            </a:fld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1144320" y="2161976"/>
            <a:ext cx="507587" cy="416648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8" name="正方形/長方形 7"/>
          <p:cNvSpPr/>
          <p:nvPr/>
        </p:nvSpPr>
        <p:spPr>
          <a:xfrm>
            <a:off x="1651907" y="2161976"/>
            <a:ext cx="581025" cy="416648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</p:spTree>
    <p:extLst>
      <p:ext uri="{BB962C8B-B14F-4D97-AF65-F5344CB8AC3E}">
        <p14:creationId xmlns:p14="http://schemas.microsoft.com/office/powerpoint/2010/main" val="1231832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45016" y="885404"/>
            <a:ext cx="7653090" cy="4080135"/>
          </a:xfrm>
        </p:spPr>
        <p:txBody>
          <a:bodyPr/>
          <a:lstStyle/>
          <a:p>
            <a:pPr marL="0" indent="0">
              <a:buNone/>
            </a:pPr>
            <a:r>
              <a:rPr kumimoji="1" lang="ja-JP" altLang="en-US" dirty="0" smtClean="0"/>
              <a:t>⑤ 結果として、</a:t>
            </a:r>
            <a:r>
              <a:rPr kumimoji="1" lang="ja-JP" altLang="en-US" b="1" dirty="0" smtClean="0"/>
              <a:t>他の節への最短経路が表示</a:t>
            </a:r>
            <a:r>
              <a:rPr kumimoji="1" lang="ja-JP" altLang="en-US" dirty="0" smtClean="0"/>
              <a:t>されるので、</a:t>
            </a:r>
            <a:r>
              <a:rPr lang="ja-JP" altLang="en-US" dirty="0" smtClean="0"/>
              <a:t>確認する。</a:t>
            </a:r>
            <a:endParaRPr lang="en-US" altLang="ja-JP" dirty="0" smtClean="0"/>
          </a:p>
          <a:p>
            <a:pPr marL="0" indent="0">
              <a:buNone/>
            </a:pPr>
            <a:r>
              <a:rPr lang="en-US" altLang="ja-JP" dirty="0" smtClean="0"/>
              <a:t>Start Vertex </a:t>
            </a:r>
            <a:r>
              <a:rPr lang="ja-JP" altLang="en-US" dirty="0" smtClean="0"/>
              <a:t>のところを</a:t>
            </a:r>
            <a:r>
              <a:rPr lang="ja-JP" altLang="en-US" b="1" u="sng" dirty="0" smtClean="0"/>
              <a:t>他の数値にしていろいろ</a:t>
            </a:r>
            <a:r>
              <a:rPr lang="ja-JP" altLang="en-US" b="1" dirty="0" smtClean="0"/>
              <a:t>試してみる</a:t>
            </a:r>
            <a:endParaRPr kumimoji="1" lang="ja-JP" altLang="en-US" b="1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40FB6-D91C-4C45-82A6-6C3F63B50793}" type="slidenum">
              <a:rPr kumimoji="1" lang="ja-JP" altLang="en-US" smtClean="0"/>
              <a:t>7</a:t>
            </a:fld>
            <a:endParaRPr kumimoji="1" lang="ja-JP" altLang="en-US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9091" y="2921539"/>
            <a:ext cx="5525980" cy="3936461"/>
          </a:xfrm>
          <a:prstGeom prst="rect">
            <a:avLst/>
          </a:prstGeom>
        </p:spPr>
      </p:pic>
      <p:sp>
        <p:nvSpPr>
          <p:cNvPr id="6" name="正方形/長方形 5"/>
          <p:cNvSpPr/>
          <p:nvPr/>
        </p:nvSpPr>
        <p:spPr>
          <a:xfrm>
            <a:off x="5026704" y="3456215"/>
            <a:ext cx="1582440" cy="3265261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</p:spTree>
    <p:extLst>
      <p:ext uri="{BB962C8B-B14F-4D97-AF65-F5344CB8AC3E}">
        <p14:creationId xmlns:p14="http://schemas.microsoft.com/office/powerpoint/2010/main" val="1717492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ja-JP" sz="3600" dirty="0" smtClean="0"/>
              <a:t>7-2</a:t>
            </a:r>
            <a:r>
              <a:rPr lang="ja-JP" altLang="en-US" sz="3600" dirty="0" smtClean="0"/>
              <a:t> ソート</a:t>
            </a:r>
            <a:r>
              <a:rPr lang="en-US" altLang="ja-JP" sz="3600" dirty="0" smtClean="0"/>
              <a:t> </a:t>
            </a:r>
            <a:r>
              <a:rPr lang="en-US" altLang="ja-JP" sz="3600" dirty="0"/>
              <a:t/>
            </a:r>
            <a:br>
              <a:rPr lang="en-US" altLang="ja-JP" sz="3600" dirty="0"/>
            </a:br>
            <a:endParaRPr kumimoji="1" lang="ja-JP" altLang="en-US" sz="36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94838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データ</a:t>
            </a:r>
            <a:r>
              <a:rPr lang="ja-JP" altLang="en-US" dirty="0" smtClean="0"/>
              <a:t>のソート（並べ替え）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40FB6-D91C-4C45-82A6-6C3F63B50793}" type="slidenum">
              <a:rPr kumimoji="1" lang="ja-JP" altLang="en-US" smtClean="0"/>
              <a:t>9</a:t>
            </a:fld>
            <a:endParaRPr kumimoji="1" lang="ja-JP" altLang="en-US"/>
          </a:p>
        </p:txBody>
      </p:sp>
      <p:pic>
        <p:nvPicPr>
          <p:cNvPr id="17" name="図 1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7170" y="1158419"/>
            <a:ext cx="6876601" cy="2250825"/>
          </a:xfrm>
          <a:prstGeom prst="rect">
            <a:avLst/>
          </a:prstGeom>
        </p:spPr>
      </p:pic>
      <p:sp>
        <p:nvSpPr>
          <p:cNvPr id="18" name="下矢印 17"/>
          <p:cNvSpPr/>
          <p:nvPr/>
        </p:nvSpPr>
        <p:spPr>
          <a:xfrm>
            <a:off x="3956364" y="3656255"/>
            <a:ext cx="766763" cy="3143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pic>
        <p:nvPicPr>
          <p:cNvPr id="19" name="図 1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7170" y="3970580"/>
            <a:ext cx="6910753" cy="2204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5433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690</TotalTime>
  <Words>330</Words>
  <Application>Microsoft Office PowerPoint</Application>
  <PresentationFormat>画面に合わせる (4:3)</PresentationFormat>
  <Paragraphs>88</Paragraphs>
  <Slides>19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19</vt:i4>
      </vt:variant>
    </vt:vector>
  </HeadingPairs>
  <TitlesOfParts>
    <vt:vector size="25" baseType="lpstr">
      <vt:lpstr>メイリオ</vt:lpstr>
      <vt:lpstr>游ゴシック</vt:lpstr>
      <vt:lpstr>Arial</vt:lpstr>
      <vt:lpstr>Calibri</vt:lpstr>
      <vt:lpstr>Segoe UI</vt:lpstr>
      <vt:lpstr>Office テーマ</vt:lpstr>
      <vt:lpstr>ad-7. グラフ，ソート，連結リスト  </vt:lpstr>
      <vt:lpstr>アウトライン</vt:lpstr>
      <vt:lpstr>7-1 経路探索  </vt:lpstr>
      <vt:lpstr>経路探索</vt:lpstr>
      <vt:lpstr>パソコン演習</vt:lpstr>
      <vt:lpstr>PowerPoint プレゼンテーション</vt:lpstr>
      <vt:lpstr>PowerPoint プレゼンテーション</vt:lpstr>
      <vt:lpstr>7-2 ソート  </vt:lpstr>
      <vt:lpstr>データのソート（並べ替え）</vt:lpstr>
      <vt:lpstr>パソコン演習</vt:lpstr>
      <vt:lpstr>パソコン演習</vt:lpstr>
      <vt:lpstr>パソコン演習</vt:lpstr>
      <vt:lpstr>7-3 リスト  </vt:lpstr>
      <vt:lpstr>リスト</vt:lpstr>
      <vt:lpstr>パソコン演習</vt:lpstr>
      <vt:lpstr>パソコン演習</vt:lpstr>
      <vt:lpstr>パソコン演習</vt:lpstr>
      <vt:lpstr>パソコン演習</vt:lpstr>
      <vt:lpstr>パソコン演習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グラフ，ソート，連結リスト</dc:title>
  <dc:creator>kaneko kunihiko</dc:creator>
  <cp:lastModifiedBy>user</cp:lastModifiedBy>
  <cp:revision>35</cp:revision>
  <dcterms:created xsi:type="dcterms:W3CDTF">2019-11-02T00:06:04Z</dcterms:created>
  <dcterms:modified xsi:type="dcterms:W3CDTF">2023-02-03T16:21:23Z</dcterms:modified>
</cp:coreProperties>
</file>