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947" r:id="rId2"/>
    <p:sldId id="1750" r:id="rId3"/>
    <p:sldId id="898" r:id="rId4"/>
    <p:sldId id="1751" r:id="rId5"/>
    <p:sldId id="1815" r:id="rId6"/>
    <p:sldId id="974" r:id="rId7"/>
    <p:sldId id="1752" r:id="rId8"/>
    <p:sldId id="1753" r:id="rId9"/>
    <p:sldId id="1754" r:id="rId10"/>
    <p:sldId id="963" r:id="rId11"/>
    <p:sldId id="1770" r:id="rId12"/>
    <p:sldId id="842" r:id="rId13"/>
    <p:sldId id="965" r:id="rId14"/>
    <p:sldId id="1755" r:id="rId15"/>
    <p:sldId id="1756" r:id="rId16"/>
    <p:sldId id="1757" r:id="rId17"/>
    <p:sldId id="1363" r:id="rId18"/>
    <p:sldId id="820" r:id="rId19"/>
    <p:sldId id="1340" r:id="rId20"/>
    <p:sldId id="1758" r:id="rId21"/>
    <p:sldId id="896" r:id="rId22"/>
    <p:sldId id="907" r:id="rId23"/>
    <p:sldId id="908" r:id="rId24"/>
    <p:sldId id="1347" r:id="rId25"/>
    <p:sldId id="1759" r:id="rId26"/>
    <p:sldId id="1350" r:id="rId27"/>
    <p:sldId id="900" r:id="rId28"/>
    <p:sldId id="901" r:id="rId29"/>
    <p:sldId id="902" r:id="rId30"/>
    <p:sldId id="905" r:id="rId31"/>
    <p:sldId id="691" r:id="rId32"/>
    <p:sldId id="692" r:id="rId33"/>
    <p:sldId id="1760" r:id="rId34"/>
    <p:sldId id="694" r:id="rId35"/>
    <p:sldId id="693" r:id="rId36"/>
    <p:sldId id="1300" r:id="rId37"/>
    <p:sldId id="1768" r:id="rId38"/>
    <p:sldId id="1765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" y="1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0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tutor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5903" y="474945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/>
              <a:t>pf-6. </a:t>
            </a:r>
            <a:r>
              <a:rPr lang="ja-JP" altLang="en-US" dirty="0"/>
              <a:t>条件分岐，ステップ実行</a:t>
            </a:r>
          </a:p>
        </p:txBody>
      </p:sp>
      <p:sp>
        <p:nvSpPr>
          <p:cNvPr id="10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3103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/>
              <a:t>URL</a:t>
            </a:r>
            <a:r>
              <a:rPr lang="en-US" altLang="ja-JP" dirty="0"/>
              <a:t>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69" y="1633724"/>
            <a:ext cx="4221249" cy="27181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52" y="1633723"/>
            <a:ext cx="4152389" cy="27397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8442" y="4795435"/>
            <a:ext cx="23391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age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の値が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13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以上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ときは，結果は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1800</a:t>
            </a:r>
            <a:endParaRPr kumimoji="1" lang="ja-JP" altLang="en-US" sz="28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5281" y="4795435"/>
            <a:ext cx="2339102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age 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の値が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12</a:t>
            </a:r>
            <a:r>
              <a:rPr kumimoji="1"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以下</a:t>
            </a:r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ときは，結果は </a:t>
            </a:r>
            <a:r>
              <a:rPr kumimoji="1"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500</a:t>
            </a:r>
            <a:endParaRPr kumimoji="1" lang="ja-JP" altLang="en-US" sz="28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43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演習問題を解いてみる</a:t>
            </a:r>
            <a:endParaRPr lang="en-US" altLang="ja-JP" sz="2400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12</a:t>
            </a:r>
            <a:r>
              <a:rPr lang="ja-JP" altLang="en-US" sz="2400" b="1" dirty="0"/>
              <a:t>，</a:t>
            </a:r>
            <a:r>
              <a:rPr lang="en-US" altLang="ja-JP" sz="2400" b="1" dirty="0"/>
              <a:t>13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else</a:t>
            </a:r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48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次のプログラムを作成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67895" y="1738927"/>
            <a:ext cx="8576105" cy="13316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と料金の関係は次の通り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　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の値が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</a:t>
            </a:r>
            <a:r>
              <a:rPr lang="ja-JP" altLang="en-US" b="1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以下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→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0 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                               100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より大きい     →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1000 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weight = 80 </a:t>
            </a:r>
            <a:r>
              <a:rPr lang="ja-JP" altLang="en-US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に設定してテスト実行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8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5BDF9-43C7-D355-E247-C0A73C9B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正解の例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DFB3D2-9C48-80F7-D545-E0E57E74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CC6AFF-D764-1677-4D89-F840F796F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123"/>
            <a:ext cx="9106102" cy="40261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2ED12E-477A-47A3-1000-5C635CA5C5AE}"/>
              </a:ext>
            </a:extLst>
          </p:cNvPr>
          <p:cNvSpPr txBox="1"/>
          <p:nvPr/>
        </p:nvSpPr>
        <p:spPr>
          <a:xfrm>
            <a:off x="891374" y="864009"/>
            <a:ext cx="6877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trinket </a:t>
            </a:r>
            <a:r>
              <a:rPr lang="ja-JP" altLang="en-US" sz="2400" dirty="0"/>
              <a:t>のページ</a:t>
            </a:r>
            <a:r>
              <a:rPr lang="en-US" altLang="ja-JP" sz="2400" dirty="0"/>
              <a:t>https://trinket.io/python/62f74d3bfc</a:t>
            </a:r>
          </a:p>
        </p:txBody>
      </p:sp>
    </p:spTree>
    <p:extLst>
      <p:ext uri="{BB962C8B-B14F-4D97-AF65-F5344CB8AC3E}">
        <p14:creationId xmlns:p14="http://schemas.microsoft.com/office/powerpoint/2010/main" val="399976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819E1D-EE62-E957-431D-85F66952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条件分岐　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864E8-BBD4-ED24-CB04-C4CB3EC8F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条件分岐</a:t>
            </a:r>
            <a:r>
              <a:rPr kumimoji="1" lang="ja-JP" altLang="en-US" sz="2400" dirty="0"/>
              <a:t>は、特定の条件に基づいて、異なる結果を得ることを可能にする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条件分岐</a:t>
            </a:r>
            <a:r>
              <a:rPr kumimoji="1" lang="ja-JP" altLang="en-US" sz="2400" dirty="0"/>
              <a:t>では、</a:t>
            </a:r>
            <a:r>
              <a:rPr kumimoji="1" lang="en-US" altLang="ja-JP" sz="2400" dirty="0"/>
              <a:t>if, else </a:t>
            </a:r>
            <a:r>
              <a:rPr kumimoji="1" lang="ja-JP" altLang="en-US" sz="2400" dirty="0"/>
              <a:t>などのキーワードを使用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ある映画館で、</a:t>
            </a:r>
            <a:r>
              <a:rPr kumimoji="1" lang="en-US" altLang="ja-JP" sz="2400" dirty="0"/>
              <a:t>11</a:t>
            </a:r>
            <a:r>
              <a:rPr kumimoji="1" lang="ja-JP" altLang="en-US" sz="2400" dirty="0"/>
              <a:t>歳以下のチケットと，</a:t>
            </a:r>
            <a:r>
              <a:rPr kumimoji="1" lang="en-US" altLang="ja-JP" sz="2400" dirty="0"/>
              <a:t>12</a:t>
            </a:r>
            <a:r>
              <a:rPr kumimoji="1" lang="ja-JP" altLang="en-US" sz="2400" dirty="0"/>
              <a:t>歳以上のチケットで値段の</a:t>
            </a:r>
            <a:r>
              <a:rPr lang="ja-JP" altLang="en-US" sz="2400" dirty="0"/>
              <a:t>違いがあるとき、条件分岐を使用して、チケット料金を算出できる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65CD93-B330-9423-58C1-55A5DFF2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EC1ADB9-3041-95C3-7185-B18BF4F6D36F}"/>
              </a:ext>
            </a:extLst>
          </p:cNvPr>
          <p:cNvSpPr txBox="1">
            <a:spLocks/>
          </p:cNvSpPr>
          <p:nvPr/>
        </p:nvSpPr>
        <p:spPr>
          <a:xfrm>
            <a:off x="974968" y="4402352"/>
            <a:ext cx="2419495" cy="23279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364D6B-1265-6064-9E1E-6D694A04BF72}"/>
              </a:ext>
            </a:extLst>
          </p:cNvPr>
          <p:cNvSpPr txBox="1"/>
          <p:nvPr/>
        </p:nvSpPr>
        <p:spPr>
          <a:xfrm>
            <a:off x="3502793" y="5282885"/>
            <a:ext cx="5171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age &lt;= 11 </a:t>
            </a:r>
            <a:r>
              <a:rPr kumimoji="1" lang="ja-JP" altLang="en-US" sz="2000" dirty="0"/>
              <a:t>のときは、</a:t>
            </a:r>
            <a:r>
              <a:rPr kumimoji="1" lang="en-US" altLang="ja-JP" sz="2000" dirty="0"/>
              <a:t>print(500) </a:t>
            </a:r>
            <a:r>
              <a:rPr kumimoji="1" lang="ja-JP" altLang="en-US" sz="2000" dirty="0"/>
              <a:t>が実行される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B6958D-9BD8-CE4B-C34A-5809FC948B63}"/>
              </a:ext>
            </a:extLst>
          </p:cNvPr>
          <p:cNvSpPr txBox="1"/>
          <p:nvPr/>
        </p:nvSpPr>
        <p:spPr>
          <a:xfrm>
            <a:off x="3502792" y="6138803"/>
            <a:ext cx="5268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そうでないときは、</a:t>
            </a:r>
            <a:r>
              <a:rPr kumimoji="1" lang="en-US" altLang="ja-JP" sz="2000" dirty="0"/>
              <a:t>print(1800) </a:t>
            </a:r>
            <a:r>
              <a:rPr kumimoji="1" lang="ja-JP" altLang="en-US" sz="2000" dirty="0"/>
              <a:t>が実行される</a:t>
            </a:r>
          </a:p>
        </p:txBody>
      </p:sp>
    </p:spTree>
    <p:extLst>
      <p:ext uri="{BB962C8B-B14F-4D97-AF65-F5344CB8AC3E}">
        <p14:creationId xmlns:p14="http://schemas.microsoft.com/office/powerpoint/2010/main" val="388905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466D83-AE92-DBAF-C758-9D60D1EB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ステップ実行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6A508C-B0A8-E7D2-B5A0-CC05CFBD6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dirty="0"/>
              <a:t>１行ずつの実行</a:t>
            </a:r>
            <a:r>
              <a:rPr kumimoji="1" lang="ja-JP" altLang="en-US" sz="2400" dirty="0"/>
              <a:t>が行われ、そのときの変数の値の変化などを</a:t>
            </a:r>
            <a:r>
              <a:rPr kumimoji="1" lang="ja-JP" altLang="en-US" sz="2400" b="1" dirty="0"/>
              <a:t>確認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により、</a:t>
            </a:r>
            <a:r>
              <a:rPr kumimoji="1" lang="ja-JP" altLang="en-US" sz="2400" b="1" dirty="0"/>
              <a:t>プログラムの動作を細かく追跡</a:t>
            </a:r>
            <a:r>
              <a:rPr kumimoji="1" lang="ja-JP" altLang="en-US" sz="2400" dirty="0"/>
              <a:t>でき、不具合が発生している箇所の特定、プログラムの学習に役立つ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通常実行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プログラムを最初から最後まで一度に実行</a:t>
            </a:r>
            <a:r>
              <a:rPr kumimoji="1" lang="ja-JP" altLang="en-US" sz="2400" dirty="0"/>
              <a:t>するもの（プログラム実行中の変数の値の変化を確認するなどは困難）。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プログラムを１行ずつ実行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実行後にプログラムを一時停止</a:t>
            </a:r>
            <a:r>
              <a:rPr kumimoji="1" lang="ja-JP" altLang="en-US" sz="2400" dirty="0"/>
              <a:t>するもの。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DCFB9F-42B5-2E0E-C593-8A4A8FA0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736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2683" y="90630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46599" y="6077248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678859" y="2519262"/>
            <a:ext cx="3769666" cy="26874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2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1107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291555" cy="6011747"/>
          </a:xfrm>
        </p:spPr>
        <p:txBody>
          <a:bodyPr>
            <a:normAutofit/>
          </a:bodyPr>
          <a:lstStyle/>
          <a:p>
            <a:r>
              <a:rPr lang="en-US" altLang="ja-JP" b="1" dirty="0"/>
              <a:t>Python Tutor</a:t>
            </a:r>
            <a:r>
              <a:rPr lang="ja-JP" altLang="en-US" dirty="0"/>
              <a:t> という</a:t>
            </a:r>
            <a:r>
              <a:rPr lang="ja-JP" altLang="en-US" b="1" dirty="0"/>
              <a:t>ウェブサイト</a:t>
            </a:r>
            <a:r>
              <a:rPr lang="ja-JP" altLang="en-US" dirty="0"/>
              <a:t>を利用しよう</a:t>
            </a:r>
            <a:r>
              <a:rPr lang="en-US" altLang="ja-JP" b="1" dirty="0">
                <a:hlinkClick r:id="rId3"/>
              </a:rPr>
              <a:t>http://www.pythontutor.com/</a:t>
            </a:r>
            <a:endParaRPr lang="en-US" altLang="ja-JP" b="1" dirty="0"/>
          </a:p>
          <a:p>
            <a:endParaRPr kumimoji="1" lang="en-US" altLang="ja-JP" dirty="0"/>
          </a:p>
          <a:p>
            <a:r>
              <a:rPr lang="en-US" altLang="ja-JP" b="1" dirty="0"/>
              <a:t>Web </a:t>
            </a:r>
            <a:r>
              <a:rPr lang="ja-JP" altLang="en-US" b="1" dirty="0"/>
              <a:t>ブラウザ</a:t>
            </a:r>
            <a:r>
              <a:rPr lang="ja-JP" altLang="en-US" dirty="0"/>
              <a:t>を使ってアクセスできる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b="1" dirty="0" err="1"/>
              <a:t>PythonTutor</a:t>
            </a:r>
            <a:r>
              <a:rPr lang="ja-JP" altLang="en-US" dirty="0"/>
              <a:t> </a:t>
            </a:r>
            <a:r>
              <a:rPr kumimoji="1" lang="ja-JP" altLang="en-US" dirty="0"/>
              <a:t>では，</a:t>
            </a:r>
            <a:r>
              <a:rPr kumimoji="1" lang="en-US" altLang="ja-JP" b="1" dirty="0"/>
              <a:t>Python</a:t>
            </a:r>
            <a:r>
              <a:rPr kumimoji="1" lang="ja-JP" altLang="en-US" b="1" dirty="0"/>
              <a:t>だけでなく</a:t>
            </a:r>
            <a:r>
              <a:rPr kumimoji="1" lang="ja-JP" altLang="en-US" dirty="0"/>
              <a:t>，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，</a:t>
            </a:r>
            <a:r>
              <a:rPr kumimoji="1" lang="en-US" altLang="ja-JP" dirty="0"/>
              <a:t>C,</a:t>
            </a:r>
            <a:r>
              <a:rPr kumimoji="1" lang="ja-JP" altLang="en-US" dirty="0"/>
              <a:t>，</a:t>
            </a:r>
            <a:r>
              <a:rPr kumimoji="1" lang="en-US" altLang="ja-JP" dirty="0"/>
              <a:t>C++</a:t>
            </a:r>
            <a:r>
              <a:rPr kumimoji="1" lang="ja-JP" altLang="en-US" dirty="0"/>
              <a:t>，</a:t>
            </a:r>
            <a:r>
              <a:rPr kumimoji="1" lang="en-US" altLang="ja-JP" dirty="0"/>
              <a:t>JavaScript</a:t>
            </a:r>
            <a:r>
              <a:rPr kumimoji="1" lang="ja-JP" altLang="en-US" dirty="0"/>
              <a:t>，</a:t>
            </a:r>
            <a:r>
              <a:rPr kumimoji="1" lang="en-US" altLang="ja-JP" dirty="0"/>
              <a:t>Ruby </a:t>
            </a:r>
            <a:r>
              <a:rPr kumimoji="1" lang="ja-JP" altLang="en-US" dirty="0"/>
              <a:t>など，多くのプログラミング言語を学ぶことができる．</a:t>
            </a:r>
            <a:endParaRPr kumimoji="1" lang="en-US" altLang="ja-JP" dirty="0"/>
          </a:p>
          <a:p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>
                <a:latin typeface="Segoe UI" panose="020B0502040204020203" pitchFamily="34" charset="0"/>
              </a:rPr>
              <a:t>Python Tutor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335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Tutor </a:t>
            </a:r>
            <a:r>
              <a:rPr lang="ja-JP" altLang="en-US" sz="2900" dirty="0"/>
              <a:t>の使用方法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まず，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を利用するために，以下の </a:t>
            </a:r>
            <a:r>
              <a:rPr lang="en-US" altLang="ja-JP" dirty="0"/>
              <a:t>URL </a:t>
            </a:r>
            <a:r>
              <a:rPr lang="ja-JP" altLang="en-US" dirty="0"/>
              <a:t>にアクセス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83FD7-1689-4E6D-988B-A2AE4EAC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Tutor </a:t>
            </a:r>
            <a:r>
              <a:rPr kumimoji="1" lang="ja-JP" altLang="en-US" sz="2900" dirty="0"/>
              <a:t>の編集画面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062DD7-B1C0-4C1A-A775-15A9FF5B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716B6D-FC6E-4BF2-94F9-E212FDE7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30" y="928582"/>
            <a:ext cx="8215803" cy="542776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742752-6D14-49F5-9646-04E077495255}"/>
              </a:ext>
            </a:extLst>
          </p:cNvPr>
          <p:cNvSpPr/>
          <p:nvPr/>
        </p:nvSpPr>
        <p:spPr>
          <a:xfrm>
            <a:off x="680572" y="1662113"/>
            <a:ext cx="5643309" cy="290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565F1B-11C4-4CC6-9A59-B4B78C9EAE13}"/>
              </a:ext>
            </a:extLst>
          </p:cNvPr>
          <p:cNvSpPr/>
          <p:nvPr/>
        </p:nvSpPr>
        <p:spPr>
          <a:xfrm>
            <a:off x="491758" y="4627837"/>
            <a:ext cx="2034216" cy="46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CA0E6A1-389B-4B62-89A4-43D502BC527A}"/>
              </a:ext>
            </a:extLst>
          </p:cNvPr>
          <p:cNvSpPr/>
          <p:nvPr/>
        </p:nvSpPr>
        <p:spPr>
          <a:xfrm>
            <a:off x="1463786" y="1343940"/>
            <a:ext cx="1998551" cy="253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D266D6-E1B9-442E-B126-538562734117}"/>
              </a:ext>
            </a:extLst>
          </p:cNvPr>
          <p:cNvSpPr txBox="1"/>
          <p:nvPr/>
        </p:nvSpPr>
        <p:spPr>
          <a:xfrm>
            <a:off x="3502226" y="875970"/>
            <a:ext cx="3130985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Python 3.6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」になっている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1B77EF-BD23-47B8-AD4B-1378D304F558}"/>
              </a:ext>
            </a:extLst>
          </p:cNvPr>
          <p:cNvSpPr txBox="1"/>
          <p:nvPr/>
        </p:nvSpPr>
        <p:spPr>
          <a:xfrm>
            <a:off x="2655843" y="4658397"/>
            <a:ext cx="26084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実行のためのボタン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2C9F3A-47A6-44BE-8AB4-4EBDAB3B6B4D}"/>
              </a:ext>
            </a:extLst>
          </p:cNvPr>
          <p:cNvSpPr txBox="1"/>
          <p:nvPr/>
        </p:nvSpPr>
        <p:spPr>
          <a:xfrm>
            <a:off x="491758" y="2538191"/>
            <a:ext cx="6032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エディタ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（プログラムを書き換えることができる）</a:t>
            </a:r>
          </a:p>
        </p:txBody>
      </p:sp>
    </p:spTree>
    <p:extLst>
      <p:ext uri="{BB962C8B-B14F-4D97-AF65-F5344CB8AC3E}">
        <p14:creationId xmlns:p14="http://schemas.microsoft.com/office/powerpoint/2010/main" val="148730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2111969"/>
            <a:ext cx="6664635" cy="42443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①コンピュータでのプログラム実行は、通常実行が基本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②プログラムの流れの制御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3" y="2877256"/>
            <a:ext cx="4717189" cy="230906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Python Tutor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サイト．</a:t>
            </a:r>
            <a:r>
              <a:rPr lang="ja-JP" altLang="en-US" sz="2400" b="1" dirty="0"/>
              <a:t>ステップ実行</a:t>
            </a:r>
            <a:r>
              <a:rPr lang="ja-JP" altLang="en-US" sz="2400" dirty="0"/>
              <a:t>、</a:t>
            </a:r>
            <a:r>
              <a:rPr lang="ja-JP" altLang="en-US" sz="2400" b="1" dirty="0"/>
              <a:t>変数の値表示</a:t>
            </a:r>
            <a:r>
              <a:rPr lang="ja-JP" altLang="en-US" sz="2400" dirty="0"/>
              <a:t>などの機能がある。</a:t>
            </a:r>
            <a:endParaRPr lang="en-US" altLang="ja-JP" sz="2400" dirty="0"/>
          </a:p>
          <a:p>
            <a:r>
              <a:rPr lang="en-US" altLang="ja-JP" sz="2400" b="1" dirty="0"/>
              <a:t>Python Tutor</a:t>
            </a:r>
            <a:r>
              <a:rPr lang="ja-JP" altLang="en-US" sz="2400" dirty="0"/>
              <a:t>のウェブサイトにアクセス．「</a:t>
            </a:r>
            <a:r>
              <a:rPr lang="en-US" altLang="ja-JP" sz="2400" b="1" dirty="0"/>
              <a:t>Python</a:t>
            </a:r>
            <a:r>
              <a:rPr lang="ja-JP" altLang="en-US" sz="2400" dirty="0"/>
              <a:t>」を選択</a:t>
            </a:r>
            <a:r>
              <a:rPr lang="en-US" altLang="ja-JP" sz="2400" dirty="0"/>
              <a:t>https://www.pythontutor.com/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Tutor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178883" y="5993570"/>
            <a:ext cx="354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Visualize Execution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B96B45-96AC-A9E1-F385-37DFA7762F67}"/>
              </a:ext>
            </a:extLst>
          </p:cNvPr>
          <p:cNvSpPr txBox="1"/>
          <p:nvPr/>
        </p:nvSpPr>
        <p:spPr>
          <a:xfrm>
            <a:off x="2235" y="292081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メイン画面で、プログラムを書く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B75ABF-6D5A-A936-071C-2FBE7491C188}"/>
              </a:ext>
            </a:extLst>
          </p:cNvPr>
          <p:cNvSpPr txBox="1"/>
          <p:nvPr/>
        </p:nvSpPr>
        <p:spPr>
          <a:xfrm>
            <a:off x="4587510" y="5707916"/>
            <a:ext cx="3720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通常実行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ステップ実行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: 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他のボタン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003E23-9879-D622-F966-6184695F9AA7}"/>
              </a:ext>
            </a:extLst>
          </p:cNvPr>
          <p:cNvSpPr txBox="1"/>
          <p:nvPr/>
        </p:nvSpPr>
        <p:spPr>
          <a:xfrm>
            <a:off x="7331759" y="2906473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変数の値を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視覚的に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確認できる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BE30BB1-B8A4-D842-350C-74CA5008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06" y="3461985"/>
            <a:ext cx="1877936" cy="2302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277852" y="5449514"/>
            <a:ext cx="112327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7629F1A-705B-35B4-3A31-8C3FDD2E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768" y="3718181"/>
            <a:ext cx="2948991" cy="190219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CCC58D5-455F-C209-0530-DFA0C6504C2D}"/>
              </a:ext>
            </a:extLst>
          </p:cNvPr>
          <p:cNvSpPr/>
          <p:nvPr/>
        </p:nvSpPr>
        <p:spPr>
          <a:xfrm>
            <a:off x="4488034" y="5046743"/>
            <a:ext cx="2713099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76FE6C7-95EE-CD00-514A-EC779FDCB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035" y="4095109"/>
            <a:ext cx="1673441" cy="151406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166F8E9-96B3-DD60-A9C4-1B460EE35652}"/>
              </a:ext>
            </a:extLst>
          </p:cNvPr>
          <p:cNvSpPr/>
          <p:nvPr/>
        </p:nvSpPr>
        <p:spPr>
          <a:xfrm>
            <a:off x="5270324" y="4266508"/>
            <a:ext cx="127502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15F0D3-26DD-58BA-EBB4-1D7A85E5A913}"/>
              </a:ext>
            </a:extLst>
          </p:cNvPr>
          <p:cNvSpPr txBox="1"/>
          <p:nvPr/>
        </p:nvSpPr>
        <p:spPr>
          <a:xfrm>
            <a:off x="4972316" y="248833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戻るには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Edit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this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code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0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Tutor </a:t>
            </a:r>
            <a:r>
              <a:rPr lang="ja-JP" altLang="en-US" sz="2900" dirty="0" err="1"/>
              <a:t>での</a:t>
            </a:r>
            <a:r>
              <a:rPr lang="ja-JP" altLang="en-US" sz="2900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900" dirty="0"/>
              <a:t>Python Tutor </a:t>
            </a:r>
            <a:r>
              <a:rPr kumimoji="1" lang="ja-JP" altLang="en-US" sz="2900" dirty="0"/>
              <a:t>使用上の注意点</a:t>
            </a:r>
            <a:r>
              <a:rPr lang="ja-JP" altLang="en-US" sz="2900" dirty="0"/>
              <a:t>①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2881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実行画面で，</a:t>
            </a:r>
            <a:r>
              <a:rPr kumimoji="1" lang="ja-JP" altLang="en-US" b="1" dirty="0">
                <a:solidFill>
                  <a:srgbClr val="FF0000"/>
                </a:solidFill>
              </a:rPr>
              <a:t>赤いエラーメッセージ</a:t>
            </a:r>
            <a:r>
              <a:rPr kumimoji="1" lang="ja-JP" altLang="en-US" b="1" dirty="0"/>
              <a:t>が出ることがある 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　過去の文法ミスに関する確認表示．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基本的には，</a:t>
            </a:r>
            <a:r>
              <a:rPr kumimoji="1" lang="ja-JP" altLang="en-US" dirty="0"/>
              <a:t>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して問題ない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4" y="3133776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584225" y="589723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Tutor </a:t>
            </a:r>
            <a:r>
              <a:rPr lang="ja-JP" altLang="en-US" sz="2900" dirty="0"/>
              <a:t>使用上の注意点②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b="1" dirty="0"/>
              <a:t>Python</a:t>
            </a:r>
            <a:r>
              <a:rPr lang="ja-JP" altLang="en-US" b="1" dirty="0"/>
              <a:t> </a:t>
            </a:r>
            <a:r>
              <a:rPr lang="en-US" altLang="ja-JP" b="1" dirty="0"/>
              <a:t>Tutor </a:t>
            </a:r>
            <a:r>
              <a:rPr lang="ja-JP" altLang="en-US" b="1" dirty="0"/>
              <a:t>が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</a:t>
            </a:r>
            <a:r>
              <a:rPr lang="en-US" altLang="ja-JP" b="1" dirty="0"/>
              <a:t> </a:t>
            </a:r>
            <a:r>
              <a:rPr lang="ja-JP" altLang="en-US" b="1" u="sng" dirty="0"/>
              <a:t>と表示される場合</a:t>
            </a:r>
            <a:r>
              <a:rPr lang="ja-JP" altLang="en-US" dirty="0"/>
              <a:t>がある．</a:t>
            </a:r>
            <a:endParaRPr lang="en-US" altLang="ja-JP" dirty="0"/>
          </a:p>
          <a:p>
            <a:r>
              <a:rPr lang="ja-JP" altLang="en-US" dirty="0"/>
              <a:t>このメッセージは，サーバが混雑していることを示す．</a:t>
            </a:r>
            <a:endParaRPr lang="en-US" altLang="ja-JP" dirty="0"/>
          </a:p>
          <a:p>
            <a:r>
              <a:rPr lang="ja-JP" altLang="en-US" b="1" u="sng" dirty="0"/>
              <a:t>数秒から数十秒待つ</a:t>
            </a:r>
            <a:r>
              <a:rPr lang="ja-JP" altLang="en-US" dirty="0"/>
              <a:t>と</a:t>
            </a:r>
            <a:r>
              <a:rPr lang="ja-JP" altLang="en-US" b="1" dirty="0"/>
              <a:t>自動で処理が始まる</a:t>
            </a:r>
            <a:r>
              <a:rPr lang="ja-JP" altLang="en-US" dirty="0"/>
              <a:t>はずです（しかし，表示が変わらないときは，操作をもう一度試してください）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65623"/>
            <a:ext cx="4939867" cy="47101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Python Tutor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字下げ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: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else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ステップ実行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7FAC30-EBAE-CE00-C392-7F42019A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ステップ実行により確認できること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D9FA83-4F40-33A5-8828-7E0EB868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CF1335-B520-8309-5253-1C503974D85C}"/>
              </a:ext>
            </a:extLst>
          </p:cNvPr>
          <p:cNvSpPr txBox="1"/>
          <p:nvPr/>
        </p:nvSpPr>
        <p:spPr>
          <a:xfrm>
            <a:off x="1382350" y="894043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ステップ実行により，ジャンプの様子を観察</a:t>
            </a:r>
            <a:endParaRPr kumimoji="1" lang="en-US" altLang="ja-JP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B4C109-53AB-DC10-9E81-CE07BF35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658" y="1852288"/>
            <a:ext cx="7278726" cy="379324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A4723F-B7D8-9411-BBD2-138F6716A8D9}"/>
              </a:ext>
            </a:extLst>
          </p:cNvPr>
          <p:cNvSpPr/>
          <p:nvPr/>
        </p:nvSpPr>
        <p:spPr>
          <a:xfrm>
            <a:off x="1797723" y="2252359"/>
            <a:ext cx="542334" cy="162700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5B81D86-BAEC-AFC7-AFC2-B95104566AFD}"/>
              </a:ext>
            </a:extLst>
          </p:cNvPr>
          <p:cNvSpPr/>
          <p:nvPr/>
        </p:nvSpPr>
        <p:spPr>
          <a:xfrm>
            <a:off x="1236470" y="4722782"/>
            <a:ext cx="3323371" cy="92275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F012E5-BB29-D9C7-1333-27AE530332DA}"/>
              </a:ext>
            </a:extLst>
          </p:cNvPr>
          <p:cNvSpPr/>
          <p:nvPr/>
        </p:nvSpPr>
        <p:spPr>
          <a:xfrm>
            <a:off x="6218373" y="2097790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1867C9-7FF1-8620-C6ED-8DCA68B96EE3}"/>
              </a:ext>
            </a:extLst>
          </p:cNvPr>
          <p:cNvSpPr txBox="1"/>
          <p:nvPr/>
        </p:nvSpPr>
        <p:spPr>
          <a:xfrm>
            <a:off x="74174" y="2315058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ジャンプの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様子を示す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矢印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28B629-26D6-5410-070B-9AD2FE331B83}"/>
              </a:ext>
            </a:extLst>
          </p:cNvPr>
          <p:cNvSpPr txBox="1"/>
          <p:nvPr/>
        </p:nvSpPr>
        <p:spPr>
          <a:xfrm>
            <a:off x="1310920" y="5726617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ステップ実行は、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ボタンやスライダーでコントロール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343A30-E74C-E132-C468-A7F51A2A77D8}"/>
              </a:ext>
            </a:extLst>
          </p:cNvPr>
          <p:cNvSpPr txBox="1"/>
          <p:nvPr/>
        </p:nvSpPr>
        <p:spPr>
          <a:xfrm>
            <a:off x="6132903" y="420505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変数の値の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確認もできる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9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https://www.pythontutor.com/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メイン画面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6498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FD64753-2F0C-9292-6F16-EB19B772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25" y="2233220"/>
            <a:ext cx="4759046" cy="239156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9826" y="3137739"/>
            <a:ext cx="3757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if (age &lt;= 11)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: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」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en-US" altLang="ja-JP" sz="2400" b="1" dirty="0">
                <a:solidFill>
                  <a:srgbClr val="FF0000"/>
                </a:solidFill>
              </a:rPr>
              <a:t>else </a:t>
            </a:r>
            <a:r>
              <a:rPr lang="ja-JP" altLang="en-US" sz="2400" b="1" dirty="0">
                <a:solidFill>
                  <a:srgbClr val="FF0000"/>
                </a:solidFill>
              </a:rPr>
              <a:t>の直後に「</a:t>
            </a:r>
            <a:r>
              <a:rPr lang="en-US" altLang="ja-JP" sz="2400" b="1" dirty="0">
                <a:solidFill>
                  <a:srgbClr val="FF0000"/>
                </a:solidFill>
              </a:rPr>
              <a:t>:</a:t>
            </a:r>
            <a:r>
              <a:rPr lang="ja-JP" altLang="en-US" sz="2400" b="1" dirty="0">
                <a:solidFill>
                  <a:srgbClr val="FF0000"/>
                </a:solidFill>
              </a:rPr>
              <a:t>」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（どちらも，コロン）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03395" y="5797030"/>
            <a:ext cx="638982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字下げも正確に！</a:t>
            </a:r>
            <a:endParaRPr kumimoji="1" lang="en-US" altLang="ja-JP" sz="2800" b="1" dirty="0">
              <a:solidFill>
                <a:srgbClr val="FF0000"/>
              </a:solidFill>
            </a:endParaRPr>
          </a:p>
          <a:p>
            <a:r>
              <a:rPr kumimoji="1" lang="en-US" altLang="ja-JP" sz="2800" b="1" dirty="0">
                <a:solidFill>
                  <a:srgbClr val="FF0000"/>
                </a:solidFill>
              </a:rPr>
              <a:t>print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の前に，「タブ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(Tab)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」を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つだけ</a:t>
            </a: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 flipH="1" flipV="1">
            <a:off x="4657519" y="3030587"/>
            <a:ext cx="652307" cy="320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>
            <a:off x="2756896" y="3737904"/>
            <a:ext cx="2552930" cy="179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53457" y="914435"/>
            <a:ext cx="7168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④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Python Tutor 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E298570-CBD5-409A-BB6D-0B85A761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67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16535" y="5301121"/>
            <a:ext cx="3900266" cy="11722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dirty="0"/>
              <a:t>del</a:t>
            </a:r>
            <a:r>
              <a:rPr lang="ja-JP" altLang="en-US" dirty="0"/>
              <a:t>キー」などを使いながら編集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1486" y="453505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正しくない字下げ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3370" y="44691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/>
              <a:t>正しい字下げ</a:t>
            </a:r>
            <a:endParaRPr kumimoji="1" lang="ja-JP" altLang="en-US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8C5A1F-1511-A3DC-F4F6-AEF69852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94" y="2051469"/>
            <a:ext cx="4295705" cy="21587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2483D52-3B86-4C1D-B9A8-BE512BD8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4257"/>
            <a:ext cx="4591086" cy="20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5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5914BF2-8ADD-D9A3-E8AE-67DEBFE8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32" y="1722609"/>
            <a:ext cx="7952335" cy="413452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210509"/>
            <a:ext cx="8408177" cy="1427517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通常実行</a:t>
            </a:r>
            <a:r>
              <a:rPr lang="ja-JP" altLang="en-US" dirty="0"/>
              <a:t>するために，「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 </a:t>
            </a:r>
            <a:r>
              <a:rPr lang="en-US" altLang="ja-JP" dirty="0"/>
              <a:t>1800 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lnSpc>
                <a:spcPct val="95000"/>
              </a:lnSpc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549818" y="3084953"/>
            <a:ext cx="1858977" cy="7709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8BE9C8-3BF2-ED9C-96C0-36C361C0A90D}"/>
              </a:ext>
            </a:extLst>
          </p:cNvPr>
          <p:cNvSpPr txBox="1"/>
          <p:nvPr/>
        </p:nvSpPr>
        <p:spPr>
          <a:xfrm>
            <a:off x="5837168" y="4279595"/>
            <a:ext cx="2710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結果の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「</a:t>
            </a:r>
            <a:r>
              <a:rPr lang="en-US" altLang="ja-JP" sz="2800" b="1" dirty="0">
                <a:solidFill>
                  <a:srgbClr val="FF0000"/>
                </a:solidFill>
              </a:rPr>
              <a:t>1800</a:t>
            </a:r>
            <a:r>
              <a:rPr lang="ja-JP" altLang="en-US" sz="2800" dirty="0">
                <a:solidFill>
                  <a:srgbClr val="FF0000"/>
                </a:solidFill>
              </a:rPr>
              <a:t>」を</a:t>
            </a:r>
            <a:r>
              <a:rPr kumimoji="1" lang="ja-JP" altLang="en-US" sz="28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0D0E401-ADDD-0DF6-8EA0-A253369C1561}"/>
              </a:ext>
            </a:extLst>
          </p:cNvPr>
          <p:cNvSpPr/>
          <p:nvPr/>
        </p:nvSpPr>
        <p:spPr>
          <a:xfrm>
            <a:off x="3097165" y="5086220"/>
            <a:ext cx="876199" cy="4462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89348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9398" y="1285047"/>
            <a:ext cx="7314373" cy="30925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条件分岐</a:t>
            </a:r>
            <a:r>
              <a:rPr lang="ja-JP" altLang="en-US" dirty="0"/>
              <a:t>では，</a:t>
            </a:r>
            <a:r>
              <a:rPr lang="ja-JP" altLang="en-US" b="1" u="sng" dirty="0">
                <a:solidFill>
                  <a:srgbClr val="FF0000"/>
                </a:solidFill>
              </a:rPr>
              <a:t>変数や式の値</a:t>
            </a:r>
            <a:r>
              <a:rPr lang="ja-JP" altLang="en-US" dirty="0"/>
              <a:t>によって</a:t>
            </a:r>
            <a:r>
              <a:rPr lang="ja-JP" altLang="en-US" b="1" u="sng" dirty="0">
                <a:solidFill>
                  <a:srgbClr val="C00000"/>
                </a:solidFill>
              </a:rPr>
              <a:t>結果が変わる</a:t>
            </a:r>
            <a:r>
              <a:rPr lang="ja-JP" altLang="en-US" dirty="0"/>
              <a:t>などの判断を行う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538580" y="4755634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</p:spTree>
    <p:extLst>
      <p:ext uri="{BB962C8B-B14F-4D97-AF65-F5344CB8AC3E}">
        <p14:creationId xmlns:p14="http://schemas.microsoft.com/office/powerpoint/2010/main" val="1718975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FCCD461-13BB-205B-149E-2FE97D2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21" y="1886398"/>
            <a:ext cx="4709408" cy="47552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607230"/>
            <a:ext cx="8934451" cy="10758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⑥プログラム実行を最初の行に戻す操作</a:t>
            </a:r>
            <a:endParaRPr lang="en-US" altLang="ja-JP" dirty="0"/>
          </a:p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</a:t>
            </a:r>
            <a:r>
              <a:rPr lang="ja-JP" altLang="en-US" b="1" u="sng" dirty="0"/>
              <a:t>最初の行に戻す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700444" y="5820910"/>
            <a:ext cx="1450074" cy="535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413485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8AAD23-E01B-0FBD-1777-64C3A6D7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92" y="2581301"/>
            <a:ext cx="3688046" cy="4149052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F120BF8B-10A4-4F0D-B255-65B35CA9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088" y="846253"/>
            <a:ext cx="8949321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⑦「</a:t>
            </a:r>
            <a:r>
              <a:rPr lang="en-US" altLang="ja-JP" b="1" dirty="0"/>
              <a:t>Step 1 of 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</a:t>
            </a:r>
            <a:r>
              <a:rPr lang="ja-JP" altLang="en-US" b="1" dirty="0">
                <a:solidFill>
                  <a:srgbClr val="C00000"/>
                </a:solidFill>
              </a:rPr>
              <a:t>ステップ数</a:t>
            </a:r>
            <a:r>
              <a:rPr lang="ja-JP" altLang="en-US" dirty="0"/>
              <a:t>は </a:t>
            </a:r>
            <a:r>
              <a:rPr lang="en-US" altLang="ja-JP" b="1" dirty="0">
                <a:solidFill>
                  <a:srgbClr val="FF0000"/>
                </a:solidFill>
              </a:rPr>
              <a:t>3</a:t>
            </a:r>
            <a:r>
              <a:rPr lang="en-US" altLang="ja-JP" dirty="0"/>
              <a:t>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         （ステップ数と，プログラムの行数は</a:t>
            </a:r>
            <a:r>
              <a:rPr lang="ja-JP" altLang="en-US" sz="2800" b="1" dirty="0">
                <a:solidFill>
                  <a:srgbClr val="FF0000"/>
                </a:solidFill>
              </a:rPr>
              <a:t>違うもの</a:t>
            </a:r>
            <a:r>
              <a:rPr lang="ja-JP" altLang="en-US" sz="2800" dirty="0"/>
              <a:t>）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268150" y="6356351"/>
            <a:ext cx="1551107" cy="3973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0802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9EAF405-B123-2393-EA52-8C9AC7A4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490" y="2423628"/>
            <a:ext cx="3721583" cy="414315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847" y="232992"/>
            <a:ext cx="8125226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⑧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</a:t>
            </a:r>
            <a:r>
              <a:rPr lang="ja-JP" altLang="en-US" u="sng" dirty="0"/>
              <a:t>「</a:t>
            </a:r>
            <a:r>
              <a:rPr lang="en-US" altLang="ja-JP" b="1" u="sng" dirty="0"/>
              <a:t>Next</a:t>
            </a:r>
            <a:r>
              <a:rPr lang="ja-JP" altLang="en-US" u="sng" dirty="0"/>
              <a:t>」をクリックしながら</a:t>
            </a:r>
            <a:r>
              <a:rPr lang="ja-JP" altLang="en-US" dirty="0"/>
              <a:t>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」ボタンを何度かクリックし，それ以上進めなくなったら終了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571228" y="5885280"/>
            <a:ext cx="1048983" cy="4710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1639" y="3379414"/>
            <a:ext cx="2669320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4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2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行目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5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行目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へ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する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ところ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右カーブ矢印 1"/>
          <p:cNvSpPr/>
          <p:nvPr/>
        </p:nvSpPr>
        <p:spPr>
          <a:xfrm>
            <a:off x="4592644" y="3525570"/>
            <a:ext cx="565150" cy="9156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6116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847" y="232992"/>
            <a:ext cx="8125226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⑨ </a:t>
            </a:r>
            <a:r>
              <a:rPr lang="en-US" altLang="ja-JP" dirty="0"/>
              <a:t>First, Prev, Next, Last </a:t>
            </a:r>
            <a:r>
              <a:rPr lang="ja-JP" altLang="en-US" dirty="0"/>
              <a:t>ボタンとスライダーによよりプログラム実行を制御してみる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07A344-3930-59A0-C706-E70DBC58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9" y="1291842"/>
            <a:ext cx="8072664" cy="517298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BBD1585-3FE7-7E74-A63E-C5648FF4FE2B}"/>
              </a:ext>
            </a:extLst>
          </p:cNvPr>
          <p:cNvSpPr/>
          <p:nvPr/>
        </p:nvSpPr>
        <p:spPr>
          <a:xfrm>
            <a:off x="538819" y="5223412"/>
            <a:ext cx="8170772" cy="4710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2FB51AB-3E9E-BBB8-B279-3D2CB8D38190}"/>
              </a:ext>
            </a:extLst>
          </p:cNvPr>
          <p:cNvSpPr/>
          <p:nvPr/>
        </p:nvSpPr>
        <p:spPr>
          <a:xfrm>
            <a:off x="2440592" y="5772048"/>
            <a:ext cx="4506217" cy="3651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87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062791D-C5C1-A455-8CBD-0F191D34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92" y="1338750"/>
            <a:ext cx="8482921" cy="453110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42" y="262053"/>
            <a:ext cx="7868544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⑩　１行目を，次のように「</a:t>
            </a:r>
            <a:r>
              <a:rPr lang="en-US" altLang="ja-JP" b="1" dirty="0"/>
              <a:t>age = 10</a:t>
            </a:r>
            <a:r>
              <a:rPr lang="ja-JP" altLang="en-US" dirty="0"/>
              <a:t>」と</a:t>
            </a:r>
            <a:r>
              <a:rPr lang="ja-JP" altLang="en-US" b="1" dirty="0"/>
              <a:t>書き換えて</a:t>
            </a:r>
            <a:r>
              <a:rPr lang="ja-JP" altLang="en-US" dirty="0"/>
              <a:t>，いままでと同じことを行う</a:t>
            </a:r>
            <a:endParaRPr lang="en-US" altLang="ja-JP" dirty="0"/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138827" y="4991707"/>
            <a:ext cx="3955207" cy="658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2011399"/>
            <a:ext cx="2669320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u="sng" dirty="0">
                <a:latin typeface="Arial" panose="020B0604020202020204" pitchFamily="34" charset="0"/>
                <a:ea typeface="メイリオ" panose="020B0604030504040204" pitchFamily="50" charset="-128"/>
              </a:rPr>
              <a:t>見どころ</a:t>
            </a:r>
            <a:endParaRPr kumimoji="1" lang="en-US" altLang="ja-JP" sz="2400" u="sng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３行目で実行が止まる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489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E9A4592-9039-CB44-5569-622481C1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92" y="1338750"/>
            <a:ext cx="8482921" cy="453110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9592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⑪ メイン画面に戻るには、「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</a:t>
            </a:r>
          </a:p>
        </p:txBody>
      </p:sp>
      <p:sp>
        <p:nvSpPr>
          <p:cNvPr id="5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992165" y="3769241"/>
            <a:ext cx="2251273" cy="5476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0835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CA389-322E-4FF0-A3F3-220982FA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ステップ実行　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1AA72A-C0DD-4506-8308-BEE6D26A7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通常実行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プログラムを最初から最後まで一度に実行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プログラムを１行ずつ実行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実行後にプログラムを一時停止</a:t>
            </a:r>
            <a:r>
              <a:rPr kumimoji="1" lang="ja-JP" altLang="en-US" sz="2400" dirty="0"/>
              <a:t>するもの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により、</a:t>
            </a:r>
            <a:r>
              <a:rPr kumimoji="1" lang="ja-JP" altLang="en-US" sz="2400" b="1" dirty="0"/>
              <a:t>プログラムの動作を細かく追跡</a:t>
            </a:r>
            <a:r>
              <a:rPr kumimoji="1" lang="ja-JP" altLang="en-US" sz="2400" dirty="0"/>
              <a:t>でき、不具合が発生している箇所の特定、プログラムの学習に役立つ</a:t>
            </a:r>
            <a:endParaRPr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74D060-CD35-4EC8-B07C-3FCC6C2D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10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3388" y="1496623"/>
            <a:ext cx="6970592" cy="5042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①コンピュータでのプログラム実行は、通常実行が基本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通常実行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プログラムは、最初から最後まで一度に実行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される。途中の変数の値を観察するには 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print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 やステップ実行を活用しよう。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②プログラムの流れの制御</a:t>
            </a:r>
            <a:endParaRPr lang="ja-JP" altLang="en-US" sz="2400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条件分岐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（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if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 など）では、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特定の部分のみ実行される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。通常実行とは異なり、プログラムの流れが制御される。</a:t>
            </a:r>
            <a:endParaRPr lang="ja-JP" altLang="en-US" sz="20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819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1E0541-DEA4-F24F-20B1-96506C28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7B2CE-C53B-E67F-CF67-BAA5C877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73974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通常実行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は、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プログラムを最初から最後まで一度に実行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する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ステップ実行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は、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プログラムを１行ずつ実行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し、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実行後にプログラムを一時停止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する。</a:t>
            </a:r>
            <a:r>
              <a:rPr kumimoji="1" lang="ja-JP" altLang="en-US" sz="2400" b="1" dirty="0">
                <a:latin typeface="メイリオ" panose="020B0604030504040204" pitchFamily="50" charset="-128"/>
              </a:rPr>
              <a:t>プログラムの動作を細かく追跡</a:t>
            </a:r>
            <a:r>
              <a:rPr kumimoji="1" lang="ja-JP" altLang="en-US" sz="2400" dirty="0">
                <a:latin typeface="メイリオ" panose="020B0604030504040204" pitchFamily="50" charset="-128"/>
              </a:rPr>
              <a:t>できる。</a:t>
            </a:r>
            <a:endParaRPr kumimoji="1"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メイリオ" panose="020B0604030504040204" pitchFamily="50" charset="-128"/>
              </a:rPr>
              <a:t>条件分岐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では、変数や式の値によって結果が変わるなどの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判断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を行う。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年齢（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age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）が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以下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であれば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500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を、それ以上であれば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1800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を出力するといった場合、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条件式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age &lt;= 11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メイリオ" panose="020B0604030504040204" pitchFamily="50" charset="-128"/>
              </a:rPr>
              <a:t>」となる。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D7D3F9-9772-5661-4600-D4F17191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74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条件分岐の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2683" y="906302"/>
            <a:ext cx="7314373" cy="133911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C00000"/>
                </a:solidFill>
              </a:rPr>
              <a:t>　</a:t>
            </a:r>
            <a:r>
              <a:rPr lang="en-US" altLang="ja-JP" b="1" dirty="0">
                <a:solidFill>
                  <a:srgbClr val="C00000"/>
                </a:solidFill>
              </a:rPr>
              <a:t>age </a:t>
            </a:r>
            <a:r>
              <a:rPr lang="ja-JP" altLang="en-US" dirty="0"/>
              <a:t>の値が </a:t>
            </a:r>
            <a:r>
              <a:rPr lang="en-US" altLang="ja-JP" b="1" dirty="0">
                <a:solidFill>
                  <a:srgbClr val="C00000"/>
                </a:solidFill>
              </a:rPr>
              <a:t>11</a:t>
            </a:r>
            <a:r>
              <a:rPr lang="ja-JP" altLang="en-US" dirty="0"/>
              <a:t>以下     →  </a:t>
            </a:r>
            <a:r>
              <a:rPr lang="en-US" altLang="ja-JP" b="1" dirty="0">
                <a:solidFill>
                  <a:srgbClr val="C00000"/>
                </a:solidFill>
              </a:rPr>
              <a:t>500</a:t>
            </a:r>
            <a:r>
              <a:rPr lang="en-US" altLang="ja-JP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dirty="0"/>
              <a:t>                              </a:t>
            </a:r>
            <a:r>
              <a:rPr lang="en-US" altLang="ja-JP" b="1" dirty="0">
                <a:solidFill>
                  <a:srgbClr val="C00000"/>
                </a:solidFill>
              </a:rPr>
              <a:t>12</a:t>
            </a:r>
            <a:r>
              <a:rPr lang="ja-JP" altLang="en-US" dirty="0"/>
              <a:t>以上     →  </a:t>
            </a:r>
            <a:r>
              <a:rPr lang="en-US" altLang="ja-JP" b="1" dirty="0">
                <a:solidFill>
                  <a:srgbClr val="C00000"/>
                </a:solidFill>
              </a:rPr>
              <a:t>1800</a:t>
            </a: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446599" y="6077248"/>
            <a:ext cx="526458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条件式は「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age &lt;= 11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」のようになる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B128EEF-4E5E-3C03-274A-A43FE961FBA8}"/>
              </a:ext>
            </a:extLst>
          </p:cNvPr>
          <p:cNvSpPr txBox="1">
            <a:spLocks/>
          </p:cNvSpPr>
          <p:nvPr/>
        </p:nvSpPr>
        <p:spPr>
          <a:xfrm>
            <a:off x="1678859" y="2519262"/>
            <a:ext cx="3769666" cy="26874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= 18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if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age &lt;= 11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print(500)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   print(1800)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4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21702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ja-JP" altLang="en-US" sz="2400" b="1" dirty="0"/>
              <a:t>８，９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条件分岐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if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else</a:t>
            </a:r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86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800" dirty="0">
                <a:hlinkClick r:id="rId2"/>
              </a:rPr>
              <a:t>https://trinket.io/python/0fd59392c8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実行する。</a:t>
            </a:r>
            <a:r>
              <a:rPr lang="en-US" altLang="ja-JP" dirty="0"/>
              <a:t>1800</a:t>
            </a:r>
            <a:r>
              <a:rPr lang="ja-JP" altLang="en-US" dirty="0"/>
              <a:t> が表示されることを確認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7AC597-3DE3-BF08-2881-D57391A34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914" y="2975570"/>
            <a:ext cx="4999822" cy="14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dirty="0"/>
              <a:t>age = </a:t>
            </a:r>
            <a:r>
              <a:rPr lang="en-US" altLang="ja-JP" sz="2400" b="1" dirty="0">
                <a:solidFill>
                  <a:srgbClr val="FF0000"/>
                </a:solidFill>
              </a:rPr>
              <a:t>18</a:t>
            </a:r>
            <a:r>
              <a:rPr lang="ja-JP" altLang="en-US" sz="2400" dirty="0"/>
              <a:t>」を「</a:t>
            </a:r>
            <a:r>
              <a:rPr lang="en-US" altLang="ja-JP" sz="2400" dirty="0"/>
              <a:t>age = </a:t>
            </a:r>
            <a:r>
              <a:rPr lang="en-US" altLang="ja-JP" sz="2400" b="1" dirty="0">
                <a:solidFill>
                  <a:srgbClr val="FF0000"/>
                </a:solidFill>
              </a:rPr>
              <a:t>10</a:t>
            </a:r>
            <a:r>
              <a:rPr lang="ja-JP" altLang="en-US" sz="2400" dirty="0"/>
              <a:t>」に書き替える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実行する。</a:t>
            </a:r>
            <a:r>
              <a:rPr lang="en-US" altLang="ja-JP" sz="2400" b="1" dirty="0"/>
              <a:t>500</a:t>
            </a:r>
            <a:r>
              <a:rPr lang="ja-JP" altLang="en-US" sz="2400" b="1" dirty="0"/>
              <a:t> が表示される</a:t>
            </a:r>
            <a:r>
              <a:rPr lang="ja-JP" altLang="en-US" sz="2400" dirty="0"/>
              <a:t>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en-US" altLang="ja-JP" sz="2400" b="1" dirty="0"/>
              <a:t>age </a:t>
            </a:r>
            <a:r>
              <a:rPr lang="ja-JP" altLang="en-US" sz="2400" b="1" dirty="0"/>
              <a:t>の値が </a:t>
            </a:r>
            <a:r>
              <a:rPr lang="en-US" altLang="ja-JP" sz="2400" b="1" dirty="0"/>
              <a:t>8, 9, 10, 11 </a:t>
            </a:r>
            <a:r>
              <a:rPr lang="ja-JP" altLang="en-US" sz="2400" b="1" dirty="0"/>
              <a:t>のときは </a:t>
            </a:r>
            <a:r>
              <a:rPr lang="en-US" altLang="ja-JP" sz="2400" b="1" dirty="0"/>
              <a:t>500 </a:t>
            </a:r>
            <a:r>
              <a:rPr lang="ja-JP" altLang="en-US" sz="2400" b="1" dirty="0"/>
              <a:t>になり、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12, 13, 14, 15 </a:t>
            </a:r>
            <a:r>
              <a:rPr lang="ja-JP" altLang="en-US" sz="2400" b="1" dirty="0"/>
              <a:t>のときは </a:t>
            </a:r>
            <a:r>
              <a:rPr lang="en-US" altLang="ja-JP" sz="2400" b="1" dirty="0"/>
              <a:t>1800 </a:t>
            </a:r>
            <a:r>
              <a:rPr lang="ja-JP" altLang="en-US" sz="2400" b="1" dirty="0"/>
              <a:t>になることを確認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4544446-5D02-73D8-E0EE-06A76499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83" y="1355208"/>
            <a:ext cx="5312997" cy="126300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4ECCC6-7948-2874-E270-1B5672689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83" y="3429000"/>
            <a:ext cx="5052358" cy="15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0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1827</Words>
  <Application>Microsoft Office PowerPoint</Application>
  <PresentationFormat>画面に合わせる (4:3)</PresentationFormat>
  <Paragraphs>283</Paragraphs>
  <Slides>38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5" baseType="lpstr">
      <vt:lpstr>Söhne</vt:lpstr>
      <vt:lpstr>メイリオ</vt:lpstr>
      <vt:lpstr>游ゴシック</vt:lpstr>
      <vt:lpstr>Arial</vt:lpstr>
      <vt:lpstr>Calibri</vt:lpstr>
      <vt:lpstr>Segoe UI</vt:lpstr>
      <vt:lpstr>Office テーマ</vt:lpstr>
      <vt:lpstr>pf-6. 条件分岐，ステップ実行</vt:lpstr>
      <vt:lpstr>PowerPoint プレゼンテーション</vt:lpstr>
      <vt:lpstr>条件分岐</vt:lpstr>
      <vt:lpstr>条件分岐の Python プログラム</vt:lpstr>
      <vt:lpstr>trinket</vt:lpstr>
      <vt:lpstr>trinket でのプログラム実行</vt:lpstr>
      <vt:lpstr>演習</vt:lpstr>
      <vt:lpstr>PowerPoint プレゼンテーション</vt:lpstr>
      <vt:lpstr>PowerPoint プレゼンテーション</vt:lpstr>
      <vt:lpstr>PowerPoint プレゼンテーション</vt:lpstr>
      <vt:lpstr>演習</vt:lpstr>
      <vt:lpstr>条件分岐</vt:lpstr>
      <vt:lpstr>正解の例</vt:lpstr>
      <vt:lpstr>条件分岐　まとめ</vt:lpstr>
      <vt:lpstr>ステップ実行</vt:lpstr>
      <vt:lpstr>条件分岐の Python プログラム</vt:lpstr>
      <vt:lpstr>Python Tutor</vt:lpstr>
      <vt:lpstr>Python Tutor の使用方法</vt:lpstr>
      <vt:lpstr>Python Tutor の編集画面</vt:lpstr>
      <vt:lpstr>Python Tutor でのプログラム実行</vt:lpstr>
      <vt:lpstr>Python Tutor でのプログラム実行手順</vt:lpstr>
      <vt:lpstr>Python Tutor 使用上の注意点①</vt:lpstr>
      <vt:lpstr>Python Tutor 使用上の注意点②</vt:lpstr>
      <vt:lpstr>演習</vt:lpstr>
      <vt:lpstr>ステップ実行により確認できること</vt:lpstr>
      <vt:lpstr>Python Tutor の起動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ステップ実行　まとめ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条件分岐，ステップ実行</dc:title>
  <dc:creator>kaneko kunihiko</dc:creator>
  <cp:lastModifiedBy>金子　邦彦</cp:lastModifiedBy>
  <cp:revision>73</cp:revision>
  <dcterms:created xsi:type="dcterms:W3CDTF">2019-11-02T00:06:04Z</dcterms:created>
  <dcterms:modified xsi:type="dcterms:W3CDTF">2023-07-18T07:15:54Z</dcterms:modified>
</cp:coreProperties>
</file>