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947" r:id="rId2"/>
    <p:sldId id="1767" r:id="rId3"/>
    <p:sldId id="1759" r:id="rId4"/>
    <p:sldId id="1761" r:id="rId5"/>
    <p:sldId id="1760" r:id="rId6"/>
    <p:sldId id="1763" r:id="rId7"/>
    <p:sldId id="1393" r:id="rId8"/>
    <p:sldId id="1764" r:id="rId9"/>
    <p:sldId id="1766" r:id="rId10"/>
    <p:sldId id="1769" r:id="rId11"/>
    <p:sldId id="1770" r:id="rId12"/>
    <p:sldId id="1768" r:id="rId13"/>
    <p:sldId id="1771" r:id="rId14"/>
    <p:sldId id="1772" r:id="rId15"/>
    <p:sldId id="1758" r:id="rId1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54" d="100"/>
          <a:sy n="54" d="100"/>
        </p:scale>
        <p:origin x="210" y="-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4" d="100"/>
          <a:sy n="44" d="100"/>
        </p:scale>
        <p:origin x="1882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223C1-63D0-4CA4-8D67-2118CF2CB84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1924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E7723-41BF-4AE9-8B92-C852E996CC89}" type="datetime1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CC5FF-E236-4F71-BACD-8149C44A8981}" type="datetime1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E8EE2-AFFF-4988-861C-F97E3F6594B2}" type="datetime1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2456-97B6-4A29-9E69-C7BDB77BD431}" type="datetime1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097F9-09B1-4EFE-8049-F5867BC70503}" type="datetime1">
              <a:rPr kumimoji="1" lang="ja-JP" altLang="en-US" smtClean="0"/>
              <a:t>2023/7/17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f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repli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lab.research.google.com/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rinket.i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ythontutor.com/" TargetMode="Externa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ython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icrosoft.com/ja-jp/dev/products/code-vs.aspx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" TargetMode="External"/><Relationship Id="rId2" Type="http://schemas.openxmlformats.org/officeDocument/2006/relationships/hyperlink" Target="https://www.python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339314"/>
            <a:ext cx="77724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Python </a:t>
            </a:r>
            <a:r>
              <a:rPr lang="ja-JP" altLang="en-US" dirty="0"/>
              <a:t>プログラム実行，</a:t>
            </a:r>
            <a:br>
              <a:rPr lang="en-US" altLang="ja-JP" dirty="0"/>
            </a:br>
            <a:r>
              <a:rPr lang="en-US" altLang="ja-JP" dirty="0"/>
              <a:t>Python </a:t>
            </a:r>
            <a:r>
              <a:rPr lang="ja-JP" altLang="en-US" dirty="0"/>
              <a:t>環境</a:t>
            </a:r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18989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</a:t>
            </a:r>
            <a:r>
              <a:rPr lang="en-US" altLang="ja-JP" dirty="0"/>
              <a:t>Python </a:t>
            </a:r>
            <a:r>
              <a:rPr lang="ja-JP" altLang="en-US" dirty="0"/>
              <a:t>入門）</a:t>
            </a:r>
            <a:endParaRPr lang="en-US" altLang="ja-JP" dirty="0"/>
          </a:p>
          <a:p>
            <a:r>
              <a:rPr lang="en-US" altLang="ja-JP" dirty="0"/>
              <a:t>URL:</a:t>
            </a:r>
            <a:r>
              <a:rPr lang="ja-JP" altLang="en-US" dirty="0"/>
              <a:t> </a:t>
            </a:r>
            <a:r>
              <a:rPr lang="en-US" altLang="ja-JP" dirty="0">
                <a:hlinkClick r:id="rId3"/>
              </a:rPr>
              <a:t>https://www.kkaneko.jp/pro/pf/index.html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lvl="0"/>
            <a:fld id="{55940FB6-D91C-4C45-82A6-6C3F63B50793}" type="slidenum">
              <a:rPr lang="ja-JP" altLang="en-US" noProof="0" smtClean="0"/>
              <a:pPr lvl="0"/>
              <a:t>1</a:t>
            </a:fld>
            <a:endParaRPr lang="ja-JP" altLang="en-US" noProof="0" dirty="0"/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780" y="61055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1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611292-792B-380B-093E-1190E6DC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オンラインの開発環境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D15D4-D358-C8E4-8583-8AE3A35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8D4E52B-32AA-3885-41AE-99706D52CA1C}"/>
              </a:ext>
            </a:extLst>
          </p:cNvPr>
          <p:cNvSpPr txBox="1"/>
          <p:nvPr/>
        </p:nvSpPr>
        <p:spPr>
          <a:xfrm>
            <a:off x="4389731" y="4077988"/>
            <a:ext cx="4082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Repl.it</a:t>
            </a:r>
          </a:p>
          <a:p>
            <a:r>
              <a:rPr lang="en-US" altLang="ja-JP" sz="2000" dirty="0">
                <a:hlinkClick r:id="rId2"/>
              </a:rPr>
              <a:t>https://replit.com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編集画面でプログラムを編集し，コンソールで実行結果を確認．</a:t>
            </a:r>
            <a:r>
              <a:rPr lang="ja-JP" altLang="en-US" sz="2000" b="1" dirty="0"/>
              <a:t>グラフ表示や画像の表示</a:t>
            </a:r>
            <a:r>
              <a:rPr lang="ja-JP" altLang="en-US" sz="2000" dirty="0"/>
              <a:t>が簡単にできる．多数の言語をサポート．</a:t>
            </a:r>
            <a:endParaRPr kumimoji="1" lang="ja-JP" altLang="en-US" sz="20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698ACC6-441B-EAEA-2DCA-A1764D4B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5" y="746638"/>
            <a:ext cx="3346622" cy="4654789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0EBF70D-D009-D33E-75D5-FB44B5D66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267" y="806785"/>
            <a:ext cx="4781888" cy="317528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FE72309-F18E-4775-ABF5-738FC41974BA}"/>
              </a:ext>
            </a:extLst>
          </p:cNvPr>
          <p:cNvSpPr txBox="1"/>
          <p:nvPr/>
        </p:nvSpPr>
        <p:spPr>
          <a:xfrm>
            <a:off x="201529" y="5534561"/>
            <a:ext cx="4082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Google </a:t>
            </a:r>
            <a:r>
              <a:rPr lang="en-US" altLang="ja-JP" sz="2000" b="1" dirty="0" err="1"/>
              <a:t>Colaboratory</a:t>
            </a:r>
            <a:endParaRPr lang="en-US" altLang="ja-JP" sz="2000" b="1" dirty="0"/>
          </a:p>
          <a:p>
            <a:r>
              <a:rPr lang="en-US" altLang="ja-JP" sz="2000" dirty="0">
                <a:hlinkClick r:id="rId5"/>
              </a:rPr>
              <a:t>https://colab.research.google.com</a:t>
            </a:r>
            <a:endParaRPr lang="en-US" altLang="ja-JP" sz="2000" dirty="0"/>
          </a:p>
          <a:p>
            <a:r>
              <a:rPr lang="ja-JP" altLang="en-US" sz="2000" dirty="0"/>
              <a:t>ノートブックの画面が開き，コードセルやテキストセルを追加可能．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95172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611292-792B-380B-093E-1190E6DC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オンラインの開発環境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D15D4-D358-C8E4-8583-8AE3A35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A528F19E-A9DB-2448-3FEB-66726A719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708" y="911747"/>
            <a:ext cx="4281563" cy="4079875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E549728-0B02-BBAB-C58B-EC289FCBAAE9}"/>
              </a:ext>
            </a:extLst>
          </p:cNvPr>
          <p:cNvSpPr txBox="1"/>
          <p:nvPr/>
        </p:nvSpPr>
        <p:spPr>
          <a:xfrm>
            <a:off x="4525009" y="5134590"/>
            <a:ext cx="4082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trinket</a:t>
            </a:r>
          </a:p>
          <a:p>
            <a:r>
              <a:rPr lang="en-US" altLang="ja-JP" sz="2000" dirty="0">
                <a:hlinkClick r:id="rId3"/>
              </a:rPr>
              <a:t>https://trinket.io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編集画面でプログラムを編集し，実行結果を確認．</a:t>
            </a:r>
            <a:endParaRPr kumimoji="1" lang="ja-JP" altLang="en-US" sz="2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85717A2-1A64-1040-F60A-F482D0C33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34" y="911748"/>
            <a:ext cx="4035607" cy="292283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128163C-B5BD-9ADC-0BCE-B69C32601C56}"/>
              </a:ext>
            </a:extLst>
          </p:cNvPr>
          <p:cNvSpPr txBox="1"/>
          <p:nvPr/>
        </p:nvSpPr>
        <p:spPr>
          <a:xfrm>
            <a:off x="157982" y="4075091"/>
            <a:ext cx="4082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Python Tutor</a:t>
            </a:r>
          </a:p>
          <a:p>
            <a:r>
              <a:rPr lang="en-US" altLang="ja-JP" sz="2000" dirty="0">
                <a:hlinkClick r:id="rId5"/>
              </a:rPr>
              <a:t>https://pythontutor.com</a:t>
            </a:r>
            <a:endParaRPr lang="en-US" altLang="ja-JP" sz="2000" dirty="0"/>
          </a:p>
          <a:p>
            <a:r>
              <a:rPr lang="ja-JP" altLang="en-US" sz="2000" dirty="0"/>
              <a:t>編集画面でプログラムを編集し，実行結果を確認．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97905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2611292-792B-380B-093E-1190E6DCE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オンラインの開発環境のメリット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11EE383-D06A-94E4-4113-1061E3339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9380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オンライン</a:t>
            </a:r>
            <a:r>
              <a:rPr lang="ja-JP" altLang="en-US" sz="2400" dirty="0"/>
              <a:t>で</a:t>
            </a:r>
            <a:r>
              <a:rPr lang="ja-JP" altLang="en-US" sz="2400" b="1" dirty="0"/>
              <a:t>プログラミングを実行</a:t>
            </a:r>
            <a:r>
              <a:rPr lang="ja-JP" altLang="en-US" sz="2400" dirty="0"/>
              <a:t>する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/>
              <a:t>、</a:t>
            </a:r>
            <a:r>
              <a:rPr lang="en-US" altLang="ja-JP" sz="2400" dirty="0"/>
              <a:t>trinket</a:t>
            </a:r>
            <a:r>
              <a:rPr lang="ja-JP" altLang="en-US" sz="2400" dirty="0"/>
              <a:t>、</a:t>
            </a:r>
            <a:r>
              <a:rPr lang="en-US" altLang="ja-JP" sz="2400" dirty="0"/>
              <a:t>Repl.it</a:t>
            </a:r>
            <a:r>
              <a:rPr lang="ja-JP" altLang="en-US" sz="2400" dirty="0"/>
              <a:t>、</a:t>
            </a:r>
            <a:r>
              <a:rPr lang="en-US" altLang="ja-JP" sz="2400" dirty="0"/>
              <a:t>Python Tutor </a:t>
            </a:r>
            <a:r>
              <a:rPr lang="ja-JP" altLang="en-US" sz="2400" dirty="0"/>
              <a:t>など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アクセスの容易さ</a:t>
            </a:r>
            <a:r>
              <a:rPr lang="ja-JP" altLang="en-US" sz="2400" dirty="0"/>
              <a:t> インターネット接続と </a:t>
            </a:r>
            <a:r>
              <a:rPr lang="en-US" altLang="ja-JP" sz="2400" dirty="0"/>
              <a:t>Web </a:t>
            </a:r>
            <a:r>
              <a:rPr lang="ja-JP" altLang="en-US" sz="2400" dirty="0"/>
              <a:t>ブラウザを通じてすぐに利用可能で、開発環境のインストール不要．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プログラムの共有や公開の容易さ</a:t>
            </a:r>
            <a:r>
              <a:rPr lang="en-US" altLang="ja-JP" sz="2400" b="1" dirty="0"/>
              <a:t>:</a:t>
            </a:r>
            <a:r>
              <a:rPr lang="ja-JP" altLang="en-US" sz="2400" dirty="0"/>
              <a:t>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/>
              <a:t>、</a:t>
            </a:r>
            <a:r>
              <a:rPr lang="en-US" altLang="ja-JP" sz="2400" dirty="0"/>
              <a:t>trinket</a:t>
            </a:r>
            <a:r>
              <a:rPr lang="ja-JP" altLang="en-US" sz="2400" dirty="0"/>
              <a:t>、</a:t>
            </a:r>
            <a:r>
              <a:rPr lang="en-US" altLang="ja-JP" sz="2400" dirty="0"/>
              <a:t>repl.it </a:t>
            </a:r>
            <a:r>
              <a:rPr lang="ja-JP" altLang="en-US" sz="2400" dirty="0"/>
              <a:t>では，複数の利用者による共有やプログラムの公開が容易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ビジュアルでインタラクティブな実行</a:t>
            </a:r>
            <a:r>
              <a:rPr lang="en-US" altLang="ja-JP" sz="2400" b="1" dirty="0"/>
              <a:t>:</a:t>
            </a:r>
            <a:r>
              <a:rPr lang="ja-JP" altLang="en-US" sz="2400" dirty="0"/>
              <a:t> 実行結果をリアルタイムでビジュアルに確認可能</a:t>
            </a:r>
            <a:endParaRPr lang="en-US" altLang="ja-JP" sz="2400" dirty="0"/>
          </a:p>
          <a:p>
            <a:pPr>
              <a:buFont typeface="+mj-lt"/>
              <a:buAutoNum type="arabicPeriod"/>
            </a:pPr>
            <a:endParaRPr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プログラミングを学ぶときや，プログラムの開発プロジェクトでも有用．多くの場合，</a:t>
            </a:r>
            <a:r>
              <a:rPr lang="ja-JP" altLang="en-US" sz="2400" b="1" dirty="0"/>
              <a:t>アカウントの作成やログインが必要</a:t>
            </a:r>
            <a:r>
              <a:rPr lang="ja-JP" altLang="en-US" sz="2400" dirty="0"/>
              <a:t>．</a:t>
            </a:r>
            <a:r>
              <a:rPr lang="ja-JP" altLang="en-US" sz="2400" b="1" dirty="0"/>
              <a:t>有料の利用料金</a:t>
            </a:r>
            <a:r>
              <a:rPr lang="ja-JP" altLang="en-US" sz="2400" dirty="0"/>
              <a:t>が発生する場合もある．よく確認してから利用すること．</a:t>
            </a: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C0D15D4-D358-C8E4-8583-8AE3A35B2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41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0F7111-036E-0655-E426-9028CCF91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オンラインの開発環境のそれぞれの特徴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0830D8-AEF3-2D2A-CD58-8F45BC938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577850"/>
            <a:ext cx="8461208" cy="628015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ja-JP" b="1" dirty="0"/>
              <a:t>Google </a:t>
            </a:r>
            <a:r>
              <a:rPr lang="en-US" altLang="ja-JP" b="1" dirty="0" err="1"/>
              <a:t>Colaboratory</a:t>
            </a:r>
            <a:endParaRPr lang="en-US" altLang="ja-JP" dirty="0"/>
          </a:p>
          <a:p>
            <a:r>
              <a:rPr lang="en-US" altLang="ja-JP" b="1" dirty="0" err="1"/>
              <a:t>Jupyter</a:t>
            </a:r>
            <a:r>
              <a:rPr lang="ja-JP" altLang="en-US" b="1" dirty="0"/>
              <a:t>ノートブック</a:t>
            </a:r>
            <a:r>
              <a:rPr lang="ja-JP" altLang="en-US" dirty="0"/>
              <a:t>をオンラインで利用可能</a:t>
            </a:r>
            <a:endParaRPr lang="en-US" altLang="ja-JP" dirty="0"/>
          </a:p>
          <a:p>
            <a:r>
              <a:rPr lang="ja-JP" altLang="en-US" sz="2800" b="1" dirty="0"/>
              <a:t>グラフ表示や画像表示</a:t>
            </a:r>
            <a:endParaRPr lang="en-US" altLang="ja-JP" dirty="0"/>
          </a:p>
          <a:p>
            <a:r>
              <a:rPr lang="en-US" altLang="ja-JP" dirty="0"/>
              <a:t>AI</a:t>
            </a:r>
            <a:r>
              <a:rPr lang="ja-JP" altLang="en-US" dirty="0"/>
              <a:t> に関連する多くのパッケージインストール済み．</a:t>
            </a:r>
            <a:r>
              <a:rPr lang="ja-JP" altLang="en-US" b="1" dirty="0"/>
              <a:t>必要なパッケージの追加</a:t>
            </a:r>
            <a:r>
              <a:rPr lang="ja-JP" altLang="en-US" dirty="0"/>
              <a:t>も可能</a:t>
            </a:r>
            <a:endParaRPr lang="en-US" altLang="ja-JP" dirty="0"/>
          </a:p>
          <a:p>
            <a:r>
              <a:rPr lang="en-US" altLang="ja-JP" dirty="0"/>
              <a:t>Google Drive </a:t>
            </a:r>
            <a:r>
              <a:rPr lang="ja-JP" altLang="en-US" dirty="0"/>
              <a:t>と統合、ノートブックの共有や保存が容易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Repl.it</a:t>
            </a:r>
            <a:endParaRPr lang="en-US" altLang="ja-JP" dirty="0"/>
          </a:p>
          <a:p>
            <a:r>
              <a:rPr lang="ja-JP" altLang="en-US" sz="2800" b="1" dirty="0"/>
              <a:t>グラフ表示や画像表示</a:t>
            </a:r>
            <a:endParaRPr lang="en-US" altLang="ja-JP" dirty="0"/>
          </a:p>
          <a:p>
            <a:r>
              <a:rPr lang="ja-JP" altLang="en-US" b="1" dirty="0"/>
              <a:t>必要なパッケージの追加</a:t>
            </a:r>
            <a:r>
              <a:rPr lang="ja-JP" altLang="en-US" dirty="0"/>
              <a:t>も可能</a:t>
            </a:r>
            <a:endParaRPr lang="en-US" altLang="ja-JP" dirty="0"/>
          </a:p>
          <a:p>
            <a:r>
              <a:rPr lang="ja-JP" altLang="en-US" dirty="0"/>
              <a:t>組み込まれたシェル（</a:t>
            </a:r>
            <a:r>
              <a:rPr lang="en-US" altLang="ja-JP" dirty="0"/>
              <a:t>bash</a:t>
            </a:r>
            <a:r>
              <a:rPr lang="ja-JP" altLang="en-US" dirty="0"/>
              <a:t>）により、様々なコマンドを実行可能</a:t>
            </a:r>
            <a:endParaRPr lang="en-US" altLang="ja-JP" dirty="0"/>
          </a:p>
          <a:p>
            <a:r>
              <a:rPr lang="ja-JP" altLang="en-US" b="1" dirty="0"/>
              <a:t>リアルタイムの共同編集機能やプロジェクトの公開・共有機能</a:t>
            </a:r>
            <a:r>
              <a:rPr lang="ja-JP" altLang="en-US" dirty="0"/>
              <a:t>も提供</a:t>
            </a:r>
            <a:endParaRPr lang="en-US" altLang="ja-JP" dirty="0"/>
          </a:p>
          <a:p>
            <a:r>
              <a:rPr lang="ja-JP" altLang="en-US" dirty="0"/>
              <a:t>多くのプログラミング言語をサポート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Python Tutor</a:t>
            </a:r>
          </a:p>
          <a:p>
            <a:r>
              <a:rPr lang="ja-JP" altLang="en-US" b="1" dirty="0"/>
              <a:t>変数探索やステップ実行をビジュアル</a:t>
            </a:r>
            <a:r>
              <a:rPr lang="ja-JP" altLang="en-US" dirty="0"/>
              <a:t>に可能</a:t>
            </a:r>
            <a:endParaRPr lang="en-US" altLang="ja-JP" dirty="0"/>
          </a:p>
          <a:p>
            <a:r>
              <a:rPr lang="ja-JP" altLang="en-US" dirty="0"/>
              <a:t>主に学習目的</a:t>
            </a:r>
            <a:endParaRPr lang="en-US" altLang="ja-JP" dirty="0"/>
          </a:p>
          <a:p>
            <a:r>
              <a:rPr lang="en-US" altLang="ja-JP" dirty="0"/>
              <a:t>Python</a:t>
            </a:r>
            <a:r>
              <a:rPr lang="ja-JP" altLang="en-US" dirty="0"/>
              <a:t>、</a:t>
            </a:r>
            <a:r>
              <a:rPr lang="en-US" altLang="ja-JP" dirty="0"/>
              <a:t>JavaScript</a:t>
            </a:r>
            <a:r>
              <a:rPr lang="ja-JP" altLang="en-US" dirty="0"/>
              <a:t>、</a:t>
            </a:r>
            <a:r>
              <a:rPr lang="en-US" altLang="ja-JP" dirty="0"/>
              <a:t>C</a:t>
            </a:r>
            <a:r>
              <a:rPr lang="ja-JP" altLang="en-US" dirty="0"/>
              <a:t>、</a:t>
            </a:r>
            <a:r>
              <a:rPr lang="en-US" altLang="ja-JP" dirty="0"/>
              <a:t>C++</a:t>
            </a:r>
            <a:r>
              <a:rPr lang="ja-JP" altLang="en-US" dirty="0"/>
              <a:t>、</a:t>
            </a:r>
            <a:r>
              <a:rPr lang="en-US" altLang="ja-JP" dirty="0"/>
              <a:t>Java </a:t>
            </a:r>
            <a:r>
              <a:rPr lang="ja-JP" altLang="en-US"/>
              <a:t>のプログラミング言語を</a:t>
            </a:r>
            <a:r>
              <a:rPr lang="ja-JP" altLang="en-US" dirty="0"/>
              <a:t>サポート</a:t>
            </a:r>
          </a:p>
          <a:p>
            <a:pPr marL="0" indent="0">
              <a:buNone/>
            </a:pPr>
            <a:r>
              <a:rPr lang="en-US" altLang="ja-JP" b="1" dirty="0"/>
              <a:t>Trinket</a:t>
            </a:r>
          </a:p>
          <a:p>
            <a:r>
              <a:rPr lang="ja-JP" altLang="en-US" dirty="0"/>
              <a:t>タートルグラフィックスをサポート</a:t>
            </a:r>
            <a:endParaRPr lang="en-US" altLang="ja-JP" dirty="0"/>
          </a:p>
          <a:p>
            <a:r>
              <a:rPr lang="ja-JP" altLang="en-US" b="1" dirty="0"/>
              <a:t>作成したプログラムをオンラインで他の人が実行</a:t>
            </a:r>
            <a:r>
              <a:rPr lang="ja-JP" altLang="en-US" dirty="0"/>
              <a:t>することが容易に可能</a:t>
            </a:r>
            <a:endParaRPr lang="en-US" altLang="ja-JP" dirty="0"/>
          </a:p>
          <a:p>
            <a:r>
              <a:rPr lang="ja-JP" altLang="en-US" dirty="0"/>
              <a:t>主に学習目的</a:t>
            </a:r>
            <a:endParaRPr lang="en-US" altLang="ja-JP" dirty="0"/>
          </a:p>
          <a:p>
            <a:r>
              <a:rPr lang="en-US" altLang="ja-JP" dirty="0"/>
              <a:t>Python</a:t>
            </a:r>
            <a:r>
              <a:rPr lang="ja-JP" altLang="en-US" dirty="0"/>
              <a:t>、</a:t>
            </a:r>
            <a:r>
              <a:rPr lang="en-US" altLang="ja-JP" dirty="0"/>
              <a:t>HTML</a:t>
            </a:r>
            <a:r>
              <a:rPr lang="ja-JP" altLang="en-US" dirty="0"/>
              <a:t>、</a:t>
            </a:r>
            <a:r>
              <a:rPr lang="en-US" altLang="ja-JP" dirty="0"/>
              <a:t>JavaScript </a:t>
            </a:r>
            <a:r>
              <a:rPr lang="ja-JP" altLang="en-US" dirty="0"/>
              <a:t>などのプログラミング言語をサポート</a:t>
            </a:r>
            <a:endParaRPr lang="en-US" altLang="ja-JP" dirty="0"/>
          </a:p>
          <a:p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B71D66-E89D-6F7B-4CAE-E2F7906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1423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46F6CD-E1D9-392D-7FDF-108F83B6F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デバッグのための主な機能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F757D7-D2CF-F83C-5FFA-85F318AEB6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１行ずつの実行</a:t>
            </a:r>
            <a:r>
              <a:rPr kumimoji="1" lang="ja-JP" altLang="en-US" sz="2400" dirty="0"/>
              <a:t>が行われ、そのときの変数の値の変化などを</a:t>
            </a:r>
            <a:r>
              <a:rPr kumimoji="1" lang="ja-JP" altLang="en-US" sz="2400" b="1" dirty="0"/>
              <a:t>確認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/>
              <a:t>プログラムの動作を細かく追跡</a:t>
            </a:r>
            <a:r>
              <a:rPr kumimoji="1" lang="ja-JP" altLang="en-US" sz="2400" dirty="0"/>
              <a:t>でき、不具合が発生している箇所の特定、プログラムの学習に役立つ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通常実行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プログラムを最初から最後まで一度に実行</a:t>
            </a:r>
            <a:r>
              <a:rPr kumimoji="1" lang="ja-JP" altLang="en-US" sz="2400" dirty="0"/>
              <a:t>するもの（プログラム実行中の変数の値の変化を確認するなどは困難）。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ステップ実行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プログラムを１行ずつ実行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実行後にプログラムを一時停止</a:t>
            </a:r>
            <a:r>
              <a:rPr kumimoji="1" lang="ja-JP" altLang="en-US" sz="2400" dirty="0"/>
              <a:t>するもの。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707AFA-F781-7B79-0516-6D49E4B80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3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C50F07C5-FB06-0A1B-074A-B52D1937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93" y="2877256"/>
            <a:ext cx="4717189" cy="2309060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CC115E-177C-4A9A-B883-1E1A7F497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585480"/>
            <a:ext cx="8822156" cy="622353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altLang="ja-JP" sz="2400" b="1" dirty="0"/>
              <a:t>Python Tutor </a:t>
            </a:r>
            <a:r>
              <a:rPr lang="ja-JP" altLang="en-US" sz="2400" dirty="0"/>
              <a:t>は </a:t>
            </a:r>
            <a:r>
              <a:rPr lang="en-US" altLang="ja-JP" sz="2400" b="1" dirty="0"/>
              <a:t>Python </a:t>
            </a:r>
            <a:r>
              <a:rPr lang="ja-JP" altLang="en-US" sz="2400" b="1" dirty="0"/>
              <a:t>などのプログラムを書き実行できる</a:t>
            </a:r>
            <a:r>
              <a:rPr lang="ja-JP" altLang="en-US" sz="2400" dirty="0"/>
              <a:t>サイト．</a:t>
            </a:r>
            <a:r>
              <a:rPr lang="ja-JP" altLang="en-US" sz="2400" b="1" dirty="0"/>
              <a:t>ステップ実行</a:t>
            </a:r>
            <a:r>
              <a:rPr lang="ja-JP" altLang="en-US" sz="2400" dirty="0"/>
              <a:t>、</a:t>
            </a:r>
            <a:r>
              <a:rPr lang="ja-JP" altLang="en-US" sz="2400" b="1" dirty="0"/>
              <a:t>変数の値表示</a:t>
            </a:r>
            <a:r>
              <a:rPr lang="ja-JP" altLang="en-US" sz="2400" dirty="0"/>
              <a:t>などの機能がある。</a:t>
            </a:r>
            <a:endParaRPr lang="en-US" altLang="ja-JP" sz="2400" dirty="0"/>
          </a:p>
          <a:p>
            <a:r>
              <a:rPr lang="en-US" altLang="ja-JP" sz="2400" b="1" dirty="0"/>
              <a:t>Python Tutor</a:t>
            </a:r>
            <a:r>
              <a:rPr lang="ja-JP" altLang="en-US" sz="2400" dirty="0"/>
              <a:t>のウェブサイトにアクセス．「</a:t>
            </a:r>
            <a:r>
              <a:rPr lang="en-US" altLang="ja-JP" sz="2400" b="1" dirty="0"/>
              <a:t>Python</a:t>
            </a:r>
            <a:r>
              <a:rPr lang="ja-JP" altLang="en-US" sz="2400" dirty="0"/>
              <a:t>」を選択</a:t>
            </a:r>
            <a:r>
              <a:rPr lang="en-US" altLang="ja-JP" sz="2400" dirty="0"/>
              <a:t>https://www.pythontutor.com/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158A90F-92D6-4F03-8819-199DBCBC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Python Tutor </a:t>
            </a:r>
            <a:r>
              <a:rPr kumimoji="1" lang="ja-JP" altLang="en-US" dirty="0"/>
              <a:t>でのプログラム実行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15B582-13F3-4F13-B0B0-2DF09684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23A46CF-BB57-F763-CA0A-379D4E7AEFB7}"/>
              </a:ext>
            </a:extLst>
          </p:cNvPr>
          <p:cNvSpPr txBox="1"/>
          <p:nvPr/>
        </p:nvSpPr>
        <p:spPr>
          <a:xfrm>
            <a:off x="178883" y="5993570"/>
            <a:ext cx="3548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Visualize Execution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ボタン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7B96B45-96AC-A9E1-F385-37DFA7762F67}"/>
              </a:ext>
            </a:extLst>
          </p:cNvPr>
          <p:cNvSpPr txBox="1"/>
          <p:nvPr/>
        </p:nvSpPr>
        <p:spPr>
          <a:xfrm>
            <a:off x="2235" y="2920812"/>
            <a:ext cx="4801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メイン画面で、プログラムを書く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B75ABF-6D5A-A936-071C-2FBE7491C188}"/>
              </a:ext>
            </a:extLst>
          </p:cNvPr>
          <p:cNvSpPr txBox="1"/>
          <p:nvPr/>
        </p:nvSpPr>
        <p:spPr>
          <a:xfrm>
            <a:off x="4587510" y="5707916"/>
            <a:ext cx="3720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通常実行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: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Last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ステップ実行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: 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他のボタン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B003E23-9879-D622-F966-6184695F9AA7}"/>
              </a:ext>
            </a:extLst>
          </p:cNvPr>
          <p:cNvSpPr txBox="1"/>
          <p:nvPr/>
        </p:nvSpPr>
        <p:spPr>
          <a:xfrm>
            <a:off x="7331759" y="2906473"/>
            <a:ext cx="17235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変数の値を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視覚的に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確認できる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2BE30BB1-B8A4-D842-350C-74CA50084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706" y="3461985"/>
            <a:ext cx="1877936" cy="23021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F5672B9D-D768-2700-E6C1-AE4C965CF5F4}"/>
              </a:ext>
            </a:extLst>
          </p:cNvPr>
          <p:cNvSpPr/>
          <p:nvPr/>
        </p:nvSpPr>
        <p:spPr>
          <a:xfrm>
            <a:off x="1277852" y="5449514"/>
            <a:ext cx="112327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7629F1A-705B-35B4-3A31-8C3FDD2ED7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768" y="3718181"/>
            <a:ext cx="2948991" cy="190219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8CCC58D5-455F-C209-0530-DFA0C6504C2D}"/>
              </a:ext>
            </a:extLst>
          </p:cNvPr>
          <p:cNvSpPr/>
          <p:nvPr/>
        </p:nvSpPr>
        <p:spPr>
          <a:xfrm>
            <a:off x="4488034" y="5046743"/>
            <a:ext cx="2713099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76FE6C7-95EE-CD00-514A-EC779FDCB6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035" y="4095109"/>
            <a:ext cx="1673441" cy="1514064"/>
          </a:xfrm>
          <a:prstGeom prst="rect">
            <a:avLst/>
          </a:prstGeom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166F8E9-96B3-DD60-A9C4-1B460EE35652}"/>
              </a:ext>
            </a:extLst>
          </p:cNvPr>
          <p:cNvSpPr/>
          <p:nvPr/>
        </p:nvSpPr>
        <p:spPr>
          <a:xfrm>
            <a:off x="5270324" y="4266508"/>
            <a:ext cx="1275020" cy="402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015F0D3-26DD-58BA-EBB4-1D7A85E5A913}"/>
              </a:ext>
            </a:extLst>
          </p:cNvPr>
          <p:cNvSpPr txBox="1"/>
          <p:nvPr/>
        </p:nvSpPr>
        <p:spPr>
          <a:xfrm>
            <a:off x="4972316" y="2488332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メイン画面に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戻るには</a:t>
            </a:r>
            <a:endParaRPr kumimoji="1" lang="en-US" altLang="ja-JP" sz="2400" dirty="0">
              <a:solidFill>
                <a:srgbClr val="FF0000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Edit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this</a:t>
            </a:r>
            <a:r>
              <a:rPr kumimoji="1" lang="ja-JP" altLang="en-US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  <a:latin typeface="Calibri" panose="020F0502020204030204"/>
                <a:ea typeface="游ゴシック" panose="020B0400000000000000" pitchFamily="50" charset="-128"/>
              </a:rPr>
              <a:t>code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840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DD838-AE0F-6757-223F-DCB1B841B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E5413E-5625-AF9F-8960-EAA0B937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37427"/>
          </a:xfrm>
        </p:spPr>
        <p:txBody>
          <a:bodyPr>
            <a:normAutofit/>
          </a:bodyPr>
          <a:lstStyle/>
          <a:p>
            <a:r>
              <a:rPr lang="en-US" altLang="ja-JP" sz="2400" b="1" dirty="0"/>
              <a:t>Python</a:t>
            </a:r>
            <a:r>
              <a:rPr lang="ja-JP" altLang="en-US" sz="2400" dirty="0"/>
              <a:t>は複数の環境で実行可能</a:t>
            </a:r>
            <a:endParaRPr lang="en-US" altLang="ja-JP" sz="2400" dirty="0"/>
          </a:p>
          <a:p>
            <a:r>
              <a:rPr lang="en-US" altLang="ja-JP" sz="2400" b="1" dirty="0"/>
              <a:t>Visual Studio Code</a:t>
            </a:r>
            <a:r>
              <a:rPr lang="ja-JP" altLang="en-US" sz="2400" dirty="0"/>
              <a:t>ではプログラムの編集と実行が可能</a:t>
            </a:r>
            <a:endParaRPr lang="en-US" altLang="ja-JP" sz="2400" dirty="0"/>
          </a:p>
          <a:p>
            <a:r>
              <a:rPr lang="en-US" altLang="ja-JP" sz="2400" b="1" dirty="0"/>
              <a:t>Spyder</a:t>
            </a:r>
            <a:r>
              <a:rPr lang="ja-JP" altLang="en-US" sz="2400" dirty="0"/>
              <a:t>は</a:t>
            </a:r>
            <a:r>
              <a:rPr lang="ja-JP" altLang="en-US" sz="2400" b="1" dirty="0"/>
              <a:t>グラフ表示や画像の表示</a:t>
            </a:r>
            <a:r>
              <a:rPr lang="ja-JP" altLang="en-US" sz="2400" dirty="0"/>
              <a:t>が簡単にできる．</a:t>
            </a:r>
            <a:endParaRPr lang="en-US" altLang="ja-JP" sz="2400" dirty="0"/>
          </a:p>
          <a:p>
            <a:r>
              <a:rPr lang="en-US" altLang="ja-JP" sz="2400" b="1" dirty="0" err="1"/>
              <a:t>Jupyter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ノートブック</a:t>
            </a:r>
            <a:r>
              <a:rPr lang="ja-JP" altLang="en-US" sz="2400" dirty="0"/>
              <a:t>では、ノートブック形式でプログラムを編集・実行し、</a:t>
            </a:r>
            <a:r>
              <a:rPr lang="ja-JP" altLang="en-US" sz="2400" b="1" dirty="0"/>
              <a:t>ドキュメント化が容易で、再現性が高い</a:t>
            </a:r>
            <a:r>
              <a:rPr lang="ja-JP" altLang="en-US" sz="2400" dirty="0"/>
              <a:t>です。</a:t>
            </a:r>
            <a:endParaRPr lang="en-US" altLang="ja-JP" sz="2400" dirty="0"/>
          </a:p>
          <a:p>
            <a:r>
              <a:rPr lang="ja-JP" altLang="en-US" sz="2400" dirty="0"/>
              <a:t>以上の環境はいずれも、プログラム作成・編集・実行、シンタックスハイライト、自動補完、自動インデント、変数探索などの機能を提供する。</a:t>
            </a:r>
            <a:endParaRPr lang="en-US" altLang="ja-JP" sz="2400" dirty="0"/>
          </a:p>
          <a:p>
            <a:r>
              <a:rPr lang="ja-JP" altLang="en-US" sz="2400" b="1" dirty="0"/>
              <a:t>オンラインの実行環境</a:t>
            </a:r>
            <a:r>
              <a:rPr lang="ja-JP" altLang="en-US" sz="2400" dirty="0"/>
              <a:t>として </a:t>
            </a:r>
            <a:r>
              <a:rPr lang="en-US" altLang="ja-JP" sz="2400" b="1" dirty="0"/>
              <a:t>Google </a:t>
            </a:r>
            <a:r>
              <a:rPr lang="en-US" altLang="ja-JP" sz="2400" b="1" dirty="0" err="1"/>
              <a:t>Colaboratory</a:t>
            </a:r>
            <a:r>
              <a:rPr lang="en-US" altLang="ja-JP" sz="2400" dirty="0"/>
              <a:t>, </a:t>
            </a:r>
            <a:r>
              <a:rPr lang="en-US" altLang="ja-JP" sz="2400" b="1" dirty="0"/>
              <a:t>trinket</a:t>
            </a:r>
            <a:r>
              <a:rPr lang="en-US" altLang="ja-JP" sz="2400" dirty="0"/>
              <a:t>, </a:t>
            </a:r>
            <a:r>
              <a:rPr lang="en-US" altLang="ja-JP" sz="2400" b="1" dirty="0"/>
              <a:t>Python Tutor</a:t>
            </a:r>
            <a:r>
              <a:rPr lang="en-US" altLang="ja-JP" sz="2400" dirty="0"/>
              <a:t>, </a:t>
            </a:r>
            <a:r>
              <a:rPr lang="en-US" altLang="ja-JP" sz="2400" b="1" dirty="0"/>
              <a:t>Repl.it </a:t>
            </a:r>
            <a:r>
              <a:rPr lang="ja-JP" altLang="en-US" sz="2400" dirty="0"/>
              <a:t>など多数ある．</a:t>
            </a:r>
            <a:endParaRPr lang="en-US" altLang="ja-JP" sz="2400" dirty="0"/>
          </a:p>
          <a:p>
            <a:r>
              <a:rPr lang="ja-JP" altLang="en-US" sz="2400" dirty="0"/>
              <a:t>それぞれの環境には特徴があり、適切に選ぶことで作業効率が向上する。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251CCA2-E772-7BCD-3831-D9388BB91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1475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/>
          <p:cNvSpPr txBox="1"/>
          <p:nvPr/>
        </p:nvSpPr>
        <p:spPr>
          <a:xfrm>
            <a:off x="0" y="4301313"/>
            <a:ext cx="141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</a:t>
            </a:r>
            <a:endParaRPr kumimoji="1" lang="en-US" altLang="ja-JP" dirty="0"/>
          </a:p>
          <a:p>
            <a:r>
              <a:rPr kumimoji="1" lang="ja-JP" altLang="en-US" dirty="0"/>
              <a:t>結果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37" y="2738466"/>
            <a:ext cx="3777268" cy="270595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 プログラムの実行①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911929"/>
            <a:ext cx="8461208" cy="1151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Windows </a:t>
            </a:r>
            <a:r>
              <a:rPr lang="ja-JP" altLang="en-US" sz="2400" dirty="0"/>
              <a:t>で</a:t>
            </a:r>
            <a:r>
              <a:rPr lang="ja-JP" altLang="en-US" sz="2400" b="1" dirty="0"/>
              <a:t>コマンドプロンプト</a:t>
            </a:r>
            <a:r>
              <a:rPr lang="ja-JP" altLang="en-US" sz="2400" dirty="0"/>
              <a:t>を使用．プログラムを入れるたびに結果が得られる（</a:t>
            </a:r>
            <a:r>
              <a:rPr lang="ja-JP" altLang="en-US" sz="2400" b="1" dirty="0"/>
              <a:t>対話的実行</a:t>
            </a:r>
            <a:r>
              <a:rPr lang="ja-JP" altLang="en-US" sz="2400" dirty="0"/>
              <a:t>と言ったりする）．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cxnSp>
        <p:nvCxnSpPr>
          <p:cNvPr id="17" name="直線矢印コネクタ 16"/>
          <p:cNvCxnSpPr>
            <a:cxnSpLocks/>
          </p:cNvCxnSpPr>
          <p:nvPr/>
        </p:nvCxnSpPr>
        <p:spPr>
          <a:xfrm>
            <a:off x="677388" y="4843341"/>
            <a:ext cx="559458" cy="35132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cxnSpLocks/>
          </p:cNvCxnSpPr>
          <p:nvPr/>
        </p:nvCxnSpPr>
        <p:spPr>
          <a:xfrm flipV="1">
            <a:off x="677388" y="4301313"/>
            <a:ext cx="559458" cy="19971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02B5685-04FA-4D18-A676-87ED1444B88E}"/>
              </a:ext>
            </a:extLst>
          </p:cNvPr>
          <p:cNvSpPr txBox="1">
            <a:spLocks/>
          </p:cNvSpPr>
          <p:nvPr/>
        </p:nvSpPr>
        <p:spPr>
          <a:xfrm>
            <a:off x="5057405" y="2848505"/>
            <a:ext cx="3966279" cy="28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200" b="1" dirty="0">
                <a:latin typeface="+mn-ea"/>
                <a:ea typeface="+mn-ea"/>
              </a:rPr>
              <a:t>Python</a:t>
            </a:r>
            <a:r>
              <a:rPr lang="en-US" altLang="ja-JP" sz="2200" dirty="0">
                <a:latin typeface="+mn-ea"/>
                <a:ea typeface="+mn-ea"/>
              </a:rPr>
              <a:t> </a:t>
            </a:r>
            <a:r>
              <a:rPr lang="ja-JP" altLang="en-US" sz="2200" dirty="0">
                <a:latin typeface="+mn-ea"/>
                <a:ea typeface="+mn-ea"/>
              </a:rPr>
              <a:t>のインストール必要</a:t>
            </a:r>
            <a:endParaRPr lang="en-US" altLang="ja-JP" sz="22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200" dirty="0">
                <a:latin typeface="+mn-ea"/>
                <a:ea typeface="+mn-ea"/>
                <a:hlinkClick r:id="rId3"/>
              </a:rPr>
              <a:t>https://www.python.org</a:t>
            </a:r>
            <a:endParaRPr lang="en-US" altLang="ja-JP" sz="2200" dirty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altLang="ja-JP" sz="2200" dirty="0">
                <a:latin typeface="+mn-ea"/>
                <a:ea typeface="+mn-ea"/>
              </a:rPr>
              <a:t>Windows </a:t>
            </a:r>
            <a:r>
              <a:rPr lang="ja-JP" altLang="en-US" sz="2200" dirty="0">
                <a:latin typeface="+mn-ea"/>
                <a:ea typeface="+mn-ea"/>
              </a:rPr>
              <a:t>では，</a:t>
            </a:r>
            <a:r>
              <a:rPr lang="en-US" altLang="ja-JP" sz="2200" b="1" dirty="0">
                <a:latin typeface="+mn-ea"/>
                <a:ea typeface="+mn-ea"/>
              </a:rPr>
              <a:t>python</a:t>
            </a:r>
            <a:r>
              <a:rPr lang="en-US" altLang="ja-JP" sz="2200" dirty="0">
                <a:latin typeface="+mn-ea"/>
                <a:ea typeface="+mn-ea"/>
              </a:rPr>
              <a:t> </a:t>
            </a:r>
            <a:r>
              <a:rPr lang="ja-JP" altLang="en-US" sz="2200" dirty="0">
                <a:latin typeface="+mn-ea"/>
                <a:ea typeface="+mn-ea"/>
              </a:rPr>
              <a:t>コマンドで実行</a:t>
            </a:r>
            <a:endParaRPr lang="en-US" altLang="ja-JP" sz="2200" dirty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ja-JP" altLang="en-US" sz="2200" dirty="0">
                <a:latin typeface="+mn-ea"/>
                <a:ea typeface="+mn-ea"/>
              </a:rPr>
              <a:t>終了は </a:t>
            </a:r>
            <a:r>
              <a:rPr lang="en-US" altLang="ja-JP" sz="2200" b="1" dirty="0">
                <a:latin typeface="+mn-ea"/>
                <a:ea typeface="+mn-ea"/>
              </a:rPr>
              <a:t>exit()</a:t>
            </a:r>
            <a:endParaRPr lang="ja-JP" altLang="en-US" sz="2200" b="1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952DC0-A1FB-A62A-4B76-36D25825FF34}"/>
              </a:ext>
            </a:extLst>
          </p:cNvPr>
          <p:cNvSpPr txBox="1"/>
          <p:nvPr/>
        </p:nvSpPr>
        <p:spPr>
          <a:xfrm>
            <a:off x="0" y="3431878"/>
            <a:ext cx="14157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Python</a:t>
            </a:r>
          </a:p>
          <a:p>
            <a:r>
              <a:rPr kumimoji="1" lang="ja-JP" altLang="en-US" dirty="0"/>
              <a:t>プログ</a:t>
            </a:r>
            <a:endParaRPr kumimoji="1" lang="en-US" altLang="ja-JP" dirty="0"/>
          </a:p>
          <a:p>
            <a:r>
              <a:rPr kumimoji="1" lang="ja-JP" altLang="en-US" dirty="0"/>
              <a:t>ラム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153737F-C2E2-53B2-AA17-E8D28A493A69}"/>
              </a:ext>
            </a:extLst>
          </p:cNvPr>
          <p:cNvCxnSpPr>
            <a:cxnSpLocks/>
          </p:cNvCxnSpPr>
          <p:nvPr/>
        </p:nvCxnSpPr>
        <p:spPr>
          <a:xfrm>
            <a:off x="841853" y="4129256"/>
            <a:ext cx="337242" cy="4205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8BA3A86B-8321-F66C-51F9-80A212532024}"/>
              </a:ext>
            </a:extLst>
          </p:cNvPr>
          <p:cNvCxnSpPr>
            <a:cxnSpLocks/>
          </p:cNvCxnSpPr>
          <p:nvPr/>
        </p:nvCxnSpPr>
        <p:spPr>
          <a:xfrm flipV="1">
            <a:off x="901521" y="3666717"/>
            <a:ext cx="335325" cy="1373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4D69C8-09E6-18AF-18CA-19AD48CC4D49}"/>
              </a:ext>
            </a:extLst>
          </p:cNvPr>
          <p:cNvSpPr txBox="1"/>
          <p:nvPr/>
        </p:nvSpPr>
        <p:spPr>
          <a:xfrm>
            <a:off x="1141452" y="2006106"/>
            <a:ext cx="292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コマンドプロンプトで 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で開始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7C699B5-66E8-30C7-BE43-5026C48D7498}"/>
              </a:ext>
            </a:extLst>
          </p:cNvPr>
          <p:cNvSpPr/>
          <p:nvPr/>
        </p:nvSpPr>
        <p:spPr>
          <a:xfrm>
            <a:off x="2314876" y="2701720"/>
            <a:ext cx="919212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62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743EBA1-09A7-C7BA-E660-127EB4D42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71" y="2356565"/>
            <a:ext cx="4183101" cy="3589506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44450" y="4506844"/>
            <a:ext cx="1415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</a:t>
            </a:r>
            <a:endParaRPr kumimoji="1" lang="en-US" altLang="ja-JP" dirty="0"/>
          </a:p>
          <a:p>
            <a:r>
              <a:rPr kumimoji="1" lang="ja-JP" altLang="en-US" dirty="0"/>
              <a:t>結果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 プログラムの実行②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911929"/>
            <a:ext cx="8461208" cy="1151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エディタ</a:t>
            </a:r>
            <a:r>
              <a:rPr lang="ja-JP" altLang="en-US" sz="2400" dirty="0"/>
              <a:t>の </a:t>
            </a:r>
            <a:r>
              <a:rPr lang="en-US" altLang="ja-JP" sz="2400" b="1" dirty="0"/>
              <a:t>Visual Studio Code </a:t>
            </a:r>
            <a:r>
              <a:rPr lang="ja-JP" altLang="en-US" sz="2400" dirty="0"/>
              <a:t>を使用．編集画面でプログラムを編集し，ターミナル（端末）で実行結果を確認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 dirty="0"/>
          </a:p>
        </p:txBody>
      </p:sp>
      <p:cxnSp>
        <p:nvCxnSpPr>
          <p:cNvPr id="16" name="直線矢印コネクタ 15"/>
          <p:cNvCxnSpPr>
            <a:cxnSpLocks/>
          </p:cNvCxnSpPr>
          <p:nvPr/>
        </p:nvCxnSpPr>
        <p:spPr>
          <a:xfrm>
            <a:off x="724517" y="4929865"/>
            <a:ext cx="581434" cy="6156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902B5685-04FA-4D18-A676-87ED1444B88E}"/>
              </a:ext>
            </a:extLst>
          </p:cNvPr>
          <p:cNvSpPr txBox="1">
            <a:spLocks/>
          </p:cNvSpPr>
          <p:nvPr/>
        </p:nvSpPr>
        <p:spPr>
          <a:xfrm>
            <a:off x="5133271" y="2408736"/>
            <a:ext cx="3966279" cy="28993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400" b="1" dirty="0">
                <a:latin typeface="+mn-ea"/>
                <a:ea typeface="+mn-ea"/>
              </a:rPr>
              <a:t>Python </a:t>
            </a:r>
            <a:r>
              <a:rPr lang="ja-JP" altLang="en-US" sz="2400" dirty="0">
                <a:latin typeface="+mn-ea"/>
                <a:ea typeface="+mn-ea"/>
              </a:rPr>
              <a:t>のインストール必要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400" dirty="0">
                <a:latin typeface="+mn-ea"/>
                <a:ea typeface="+mn-ea"/>
                <a:hlinkClick r:id="rId3"/>
              </a:rPr>
              <a:t>https://www.python.org</a:t>
            </a:r>
            <a:endParaRPr lang="en-US" altLang="ja-JP" sz="2400" dirty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altLang="ja-JP" sz="2400" b="1" dirty="0">
                <a:latin typeface="+mn-ea"/>
                <a:ea typeface="+mn-ea"/>
              </a:rPr>
              <a:t>Visual Studio Code </a:t>
            </a:r>
            <a:r>
              <a:rPr lang="ja-JP" altLang="en-US" sz="2400" dirty="0">
                <a:latin typeface="+mn-ea"/>
                <a:ea typeface="+mn-ea"/>
              </a:rPr>
              <a:t>のインストール必要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400" dirty="0">
                <a:latin typeface="+mn-ea"/>
                <a:ea typeface="+mn-ea"/>
                <a:hlinkClick r:id="rId4"/>
              </a:rPr>
              <a:t>https://www.microsoft.com/ja-jp/dev/products/code-vs.aspx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ja-JP" sz="2400" dirty="0">
              <a:latin typeface="+mn-ea"/>
              <a:ea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6952DC0-A1FB-A62A-4B76-36D25825FF34}"/>
              </a:ext>
            </a:extLst>
          </p:cNvPr>
          <p:cNvSpPr txBox="1"/>
          <p:nvPr/>
        </p:nvSpPr>
        <p:spPr>
          <a:xfrm>
            <a:off x="184085" y="3344616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編集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24D69C8-09E6-18AF-18CA-19AD48CC4D49}"/>
              </a:ext>
            </a:extLst>
          </p:cNvPr>
          <p:cNvSpPr txBox="1"/>
          <p:nvPr/>
        </p:nvSpPr>
        <p:spPr>
          <a:xfrm>
            <a:off x="3911740" y="1934216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実行ボタン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7C699B5-66E8-30C7-BE43-5026C48D7498}"/>
              </a:ext>
            </a:extLst>
          </p:cNvPr>
          <p:cNvSpPr/>
          <p:nvPr/>
        </p:nvSpPr>
        <p:spPr>
          <a:xfrm>
            <a:off x="4280784" y="2517202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B25651B-AE3A-1B69-FF0F-7D0B633DE942}"/>
              </a:ext>
            </a:extLst>
          </p:cNvPr>
          <p:cNvSpPr txBox="1"/>
          <p:nvPr/>
        </p:nvSpPr>
        <p:spPr>
          <a:xfrm>
            <a:off x="1026568" y="1934216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メニュー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14CA97F-C538-A8AD-F19A-3FF47B9EE62B}"/>
              </a:ext>
            </a:extLst>
          </p:cNvPr>
          <p:cNvSpPr/>
          <p:nvPr/>
        </p:nvSpPr>
        <p:spPr>
          <a:xfrm flipH="1" flipV="1">
            <a:off x="1109320" y="2300270"/>
            <a:ext cx="1116957" cy="2169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D851AAA-D247-1C94-0418-4BFDD32AC6BB}"/>
              </a:ext>
            </a:extLst>
          </p:cNvPr>
          <p:cNvSpPr/>
          <p:nvPr/>
        </p:nvSpPr>
        <p:spPr>
          <a:xfrm flipH="1" flipV="1">
            <a:off x="1384300" y="2762323"/>
            <a:ext cx="2044700" cy="1694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E468173-E146-85A3-271F-2D89ED52A52E}"/>
              </a:ext>
            </a:extLst>
          </p:cNvPr>
          <p:cNvSpPr txBox="1"/>
          <p:nvPr/>
        </p:nvSpPr>
        <p:spPr>
          <a:xfrm>
            <a:off x="1109320" y="6136252"/>
            <a:ext cx="380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 </a:t>
            </a:r>
            <a:r>
              <a:rPr kumimoji="1" lang="ja-JP" altLang="en-US" dirty="0"/>
              <a:t>「デバッグ」の機能により変数探索も可能</a:t>
            </a:r>
          </a:p>
        </p:txBody>
      </p:sp>
    </p:spTree>
    <p:extLst>
      <p:ext uri="{BB962C8B-B14F-4D97-AF65-F5344CB8AC3E}">
        <p14:creationId xmlns:p14="http://schemas.microsoft.com/office/powerpoint/2010/main" val="258025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 プログラムの実行③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911929"/>
            <a:ext cx="8461208" cy="11518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③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Spyder </a:t>
            </a:r>
            <a:r>
              <a:rPr lang="ja-JP" altLang="en-US" sz="2400" dirty="0"/>
              <a:t>を使用．編集画面でプログラムを編集し，コンソールで実行結果を確認．</a:t>
            </a:r>
            <a:r>
              <a:rPr lang="ja-JP" altLang="en-US" sz="2400" b="1" dirty="0"/>
              <a:t>グラフ表示や画像の表示</a:t>
            </a:r>
            <a:r>
              <a:rPr lang="ja-JP" altLang="en-US" sz="2400" dirty="0"/>
              <a:t>が簡単にできる．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5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969D0537-9689-436B-09CA-F1FBAD6C5AFE}"/>
              </a:ext>
            </a:extLst>
          </p:cNvPr>
          <p:cNvSpPr txBox="1">
            <a:spLocks/>
          </p:cNvSpPr>
          <p:nvPr/>
        </p:nvSpPr>
        <p:spPr>
          <a:xfrm>
            <a:off x="5057404" y="2864129"/>
            <a:ext cx="3966279" cy="28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200" b="1" dirty="0">
                <a:latin typeface="+mn-ea"/>
                <a:ea typeface="+mn-ea"/>
              </a:rPr>
              <a:t>Python </a:t>
            </a:r>
            <a:r>
              <a:rPr lang="ja-JP" altLang="en-US" sz="2200" dirty="0">
                <a:latin typeface="+mn-ea"/>
                <a:ea typeface="+mn-ea"/>
              </a:rPr>
              <a:t>のインストール必要</a:t>
            </a:r>
            <a:endParaRPr lang="en-US" altLang="ja-JP" sz="22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200" dirty="0">
                <a:latin typeface="+mn-ea"/>
                <a:ea typeface="+mn-ea"/>
                <a:hlinkClick r:id="rId2"/>
              </a:rPr>
              <a:t>https://www.python.org</a:t>
            </a:r>
            <a:endParaRPr lang="en-US" altLang="ja-JP" sz="2200" dirty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altLang="ja-JP" sz="2200" b="1" dirty="0" err="1">
                <a:latin typeface="+mn-ea"/>
                <a:ea typeface="+mn-ea"/>
              </a:rPr>
              <a:t>spyder</a:t>
            </a:r>
            <a:r>
              <a:rPr lang="en-US" altLang="ja-JP" sz="2200" b="1" dirty="0">
                <a:latin typeface="+mn-ea"/>
                <a:ea typeface="+mn-ea"/>
              </a:rPr>
              <a:t> </a:t>
            </a:r>
            <a:r>
              <a:rPr lang="ja-JP" altLang="en-US" sz="2200" dirty="0">
                <a:latin typeface="+mn-ea"/>
                <a:ea typeface="+mn-ea"/>
              </a:rPr>
              <a:t>は </a:t>
            </a:r>
            <a:r>
              <a:rPr lang="en-US" altLang="ja-JP" sz="2200" dirty="0">
                <a:latin typeface="+mn-ea"/>
                <a:ea typeface="+mn-ea"/>
              </a:rPr>
              <a:t>Anaconda </a:t>
            </a:r>
            <a:r>
              <a:rPr lang="ja-JP" altLang="en-US" sz="2200" dirty="0">
                <a:latin typeface="+mn-ea"/>
                <a:ea typeface="+mn-ea"/>
              </a:rPr>
              <a:t>に含まれている</a:t>
            </a:r>
            <a:endParaRPr lang="en-US" altLang="ja-JP" sz="22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200" dirty="0">
                <a:hlinkClick r:id="rId3"/>
              </a:rPr>
              <a:t>https://www.anaconda.com</a:t>
            </a:r>
            <a:endParaRPr lang="en-US" altLang="ja-JP" sz="2200" dirty="0">
              <a:latin typeface="+mn-ea"/>
              <a:ea typeface="+mn-ea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4DABB0B-1074-03BF-2626-EAF55AE9D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23" y="2479495"/>
            <a:ext cx="4540584" cy="3695513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719DE08-73C6-0139-0C33-749F6BC58948}"/>
              </a:ext>
            </a:extLst>
          </p:cNvPr>
          <p:cNvSpPr txBox="1"/>
          <p:nvPr/>
        </p:nvSpPr>
        <p:spPr>
          <a:xfrm>
            <a:off x="1005007" y="6256887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編集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7987C71-495A-876E-60DB-CDD92E933EFB}"/>
              </a:ext>
            </a:extLst>
          </p:cNvPr>
          <p:cNvSpPr/>
          <p:nvPr/>
        </p:nvSpPr>
        <p:spPr>
          <a:xfrm flipH="1" flipV="1">
            <a:off x="268922" y="3111336"/>
            <a:ext cx="2202999" cy="297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2D31130-4EC6-5D7E-C1DA-DE9B021B228F}"/>
              </a:ext>
            </a:extLst>
          </p:cNvPr>
          <p:cNvSpPr txBox="1"/>
          <p:nvPr/>
        </p:nvSpPr>
        <p:spPr>
          <a:xfrm>
            <a:off x="871862" y="2152901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実行ボタン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A2D2E7F4-62C1-2D45-380D-E6F3E73048FC}"/>
              </a:ext>
            </a:extLst>
          </p:cNvPr>
          <p:cNvSpPr/>
          <p:nvPr/>
        </p:nvSpPr>
        <p:spPr>
          <a:xfrm>
            <a:off x="1240906" y="2735887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9EEC0ED-5EED-A2CA-C62C-A61EB083371E}"/>
              </a:ext>
            </a:extLst>
          </p:cNvPr>
          <p:cNvSpPr txBox="1"/>
          <p:nvPr/>
        </p:nvSpPr>
        <p:spPr>
          <a:xfrm>
            <a:off x="1968284" y="6422027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5795B550-6EDF-E9D7-C2F1-848626AAC889}"/>
              </a:ext>
            </a:extLst>
          </p:cNvPr>
          <p:cNvCxnSpPr>
            <a:cxnSpLocks/>
          </p:cNvCxnSpPr>
          <p:nvPr/>
        </p:nvCxnSpPr>
        <p:spPr>
          <a:xfrm flipV="1">
            <a:off x="2539213" y="5518013"/>
            <a:ext cx="60586" cy="8319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D465213A-1418-A1D5-9BC6-8DB77DA324B2}"/>
              </a:ext>
            </a:extLst>
          </p:cNvPr>
          <p:cNvSpPr/>
          <p:nvPr/>
        </p:nvSpPr>
        <p:spPr>
          <a:xfrm flipH="1" flipV="1">
            <a:off x="2539213" y="3111336"/>
            <a:ext cx="2270293" cy="1446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3FDFECF-0F97-0D0E-DB83-FAC6D8FAC6A1}"/>
              </a:ext>
            </a:extLst>
          </p:cNvPr>
          <p:cNvSpPr txBox="1"/>
          <p:nvPr/>
        </p:nvSpPr>
        <p:spPr>
          <a:xfrm>
            <a:off x="3187544" y="2063750"/>
            <a:ext cx="2925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変数の値，図やグラフの表示（タブ切り替え）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E202769-A3F2-2D6C-7B3F-8C3F54400861}"/>
              </a:ext>
            </a:extLst>
          </p:cNvPr>
          <p:cNvSpPr txBox="1"/>
          <p:nvPr/>
        </p:nvSpPr>
        <p:spPr>
          <a:xfrm>
            <a:off x="3232210" y="6212110"/>
            <a:ext cx="380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  </a:t>
            </a:r>
            <a:r>
              <a:rPr kumimoji="1" lang="ja-JP" altLang="en-US" dirty="0"/>
              <a:t>画面右上の「</a:t>
            </a:r>
            <a:r>
              <a:rPr kumimoji="1" lang="en-US" altLang="ja-JP" dirty="0"/>
              <a:t>Variable Explorer</a:t>
            </a:r>
            <a:r>
              <a:rPr kumimoji="1" lang="ja-JP" altLang="en-US" dirty="0"/>
              <a:t>」タブにより変数探索も可能</a:t>
            </a:r>
          </a:p>
        </p:txBody>
      </p:sp>
    </p:spTree>
    <p:extLst>
      <p:ext uri="{BB962C8B-B14F-4D97-AF65-F5344CB8AC3E}">
        <p14:creationId xmlns:p14="http://schemas.microsoft.com/office/powerpoint/2010/main" val="302605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9C26CC-2923-4B74-91EC-5D382DBF1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001" y="240704"/>
            <a:ext cx="8461208" cy="469865"/>
          </a:xfrm>
        </p:spPr>
        <p:txBody>
          <a:bodyPr>
            <a:noAutofit/>
          </a:bodyPr>
          <a:lstStyle/>
          <a:p>
            <a:r>
              <a:rPr lang="en-US" altLang="ja-JP" dirty="0"/>
              <a:t>Python</a:t>
            </a:r>
            <a:r>
              <a:rPr lang="ja-JP" altLang="en-US" dirty="0"/>
              <a:t> プログラムの実行④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4B652BE-5F26-4C93-8AFD-04588E463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001" y="710569"/>
            <a:ext cx="8461208" cy="13531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en-US" altLang="ja-JP" sz="2400" b="1" dirty="0" err="1"/>
              <a:t>Jupyter</a:t>
            </a:r>
            <a:r>
              <a:rPr lang="en-US" altLang="ja-JP" sz="2400" b="1" dirty="0"/>
              <a:t> </a:t>
            </a:r>
            <a:r>
              <a:rPr lang="ja-JP" altLang="en-US" sz="2400" b="1" dirty="0"/>
              <a:t>ノートブック</a:t>
            </a:r>
            <a:r>
              <a:rPr lang="en-US" altLang="ja-JP" sz="2400" b="1" dirty="0"/>
              <a:t> </a:t>
            </a:r>
            <a:r>
              <a:rPr lang="ja-JP" altLang="en-US" sz="2400" dirty="0"/>
              <a:t>を使用．ノートブックの画面が開き，コードセルやテキストセルを追加可能．実行ボタンで実行．</a:t>
            </a:r>
            <a:r>
              <a:rPr lang="ja-JP" altLang="en-US" sz="2400" b="1" dirty="0"/>
              <a:t>グラフ表示や画像の表示</a:t>
            </a:r>
            <a:r>
              <a:rPr lang="ja-JP" altLang="en-US" sz="2400" dirty="0"/>
              <a:t>が簡単にできる．全体を</a:t>
            </a:r>
            <a:r>
              <a:rPr lang="ja-JP" altLang="en-US" sz="2400" b="1" dirty="0"/>
              <a:t>ノートブック</a:t>
            </a:r>
            <a:r>
              <a:rPr lang="ja-JP" altLang="en-US" sz="2400" dirty="0"/>
              <a:t>として保存可能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9AE8AB-6036-4C17-8B4C-807CAC07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00227" y="6422027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6</a:t>
            </a:fld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B080FE10-7003-408B-13A6-5AE24BA92D23}"/>
              </a:ext>
            </a:extLst>
          </p:cNvPr>
          <p:cNvSpPr txBox="1">
            <a:spLocks/>
          </p:cNvSpPr>
          <p:nvPr/>
        </p:nvSpPr>
        <p:spPr>
          <a:xfrm>
            <a:off x="4917087" y="2424841"/>
            <a:ext cx="3966279" cy="28993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sz="2200" b="1" dirty="0">
                <a:latin typeface="+mn-ea"/>
                <a:ea typeface="+mn-ea"/>
              </a:rPr>
              <a:t>Python </a:t>
            </a:r>
            <a:r>
              <a:rPr lang="ja-JP" altLang="en-US" sz="2200" dirty="0">
                <a:latin typeface="+mn-ea"/>
                <a:ea typeface="+mn-ea"/>
              </a:rPr>
              <a:t>のインストール必要</a:t>
            </a:r>
            <a:endParaRPr lang="en-US" altLang="ja-JP" sz="22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sz="2200" dirty="0">
                <a:latin typeface="+mn-ea"/>
                <a:ea typeface="+mn-ea"/>
                <a:hlinkClick r:id="rId2"/>
              </a:rPr>
              <a:t>https://www.python.org</a:t>
            </a:r>
            <a:endParaRPr lang="en-US" altLang="ja-JP" sz="2200" dirty="0">
              <a:latin typeface="+mn-ea"/>
              <a:ea typeface="+mn-ea"/>
            </a:endParaRPr>
          </a:p>
          <a:p>
            <a:pPr>
              <a:spcBef>
                <a:spcPts val="0"/>
              </a:spcBef>
            </a:pPr>
            <a:r>
              <a:rPr lang="en-US" altLang="ja-JP" sz="2200" b="1" dirty="0" err="1">
                <a:latin typeface="+mn-ea"/>
                <a:ea typeface="+mn-ea"/>
              </a:rPr>
              <a:t>Jupyter</a:t>
            </a:r>
            <a:r>
              <a:rPr lang="en-US" altLang="ja-JP" sz="2200" b="1" dirty="0">
                <a:latin typeface="+mn-ea"/>
                <a:ea typeface="+mn-ea"/>
              </a:rPr>
              <a:t> </a:t>
            </a:r>
            <a:r>
              <a:rPr lang="ja-JP" altLang="en-US" sz="2200" b="1" dirty="0">
                <a:latin typeface="+mn-ea"/>
                <a:ea typeface="+mn-ea"/>
              </a:rPr>
              <a:t>ノートブック</a:t>
            </a:r>
            <a:r>
              <a:rPr lang="en-US" altLang="ja-JP" sz="2200" b="1" dirty="0">
                <a:latin typeface="+mn-ea"/>
                <a:ea typeface="+mn-ea"/>
              </a:rPr>
              <a:t> </a:t>
            </a:r>
            <a:r>
              <a:rPr lang="ja-JP" altLang="en-US" sz="2200" dirty="0">
                <a:latin typeface="+mn-ea"/>
                <a:ea typeface="+mn-ea"/>
              </a:rPr>
              <a:t>は </a:t>
            </a:r>
            <a:r>
              <a:rPr lang="en-US" altLang="ja-JP" sz="2200" dirty="0">
                <a:latin typeface="+mn-ea"/>
                <a:ea typeface="+mn-ea"/>
              </a:rPr>
              <a:t>Anaconda </a:t>
            </a:r>
            <a:r>
              <a:rPr lang="ja-JP" altLang="en-US" sz="2200" dirty="0">
                <a:latin typeface="+mn-ea"/>
                <a:ea typeface="+mn-ea"/>
              </a:rPr>
              <a:t>に含まれている</a:t>
            </a:r>
            <a:endParaRPr lang="en-US" altLang="ja-JP" sz="2200" dirty="0">
              <a:latin typeface="+mn-ea"/>
              <a:ea typeface="+mn-ea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ja-JP" sz="2200" dirty="0">
                <a:hlinkClick r:id="rId3"/>
              </a:rPr>
              <a:t>https://www.anaconda.com</a:t>
            </a:r>
            <a:endParaRPr lang="en-US" altLang="ja-JP" sz="2200" dirty="0">
              <a:latin typeface="+mn-ea"/>
              <a:ea typeface="+mn-ea"/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49C8C56-6F05-45E7-2D9B-BE704E272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34" y="2157914"/>
            <a:ext cx="3332265" cy="4628147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459671B-200C-BD28-52D3-3C3A8CFC2446}"/>
              </a:ext>
            </a:extLst>
          </p:cNvPr>
          <p:cNvSpPr txBox="1"/>
          <p:nvPr/>
        </p:nvSpPr>
        <p:spPr>
          <a:xfrm>
            <a:off x="2753741" y="2237683"/>
            <a:ext cx="2925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実行ボタン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638BE444-DC68-464E-AFDD-0AB748A04E10}"/>
              </a:ext>
            </a:extLst>
          </p:cNvPr>
          <p:cNvSpPr/>
          <p:nvPr/>
        </p:nvSpPr>
        <p:spPr>
          <a:xfrm>
            <a:off x="2250556" y="2462070"/>
            <a:ext cx="444590" cy="2935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DF399AC-59EB-86F7-F367-9FD9667E640A}"/>
              </a:ext>
            </a:extLst>
          </p:cNvPr>
          <p:cNvSpPr txBox="1"/>
          <p:nvPr/>
        </p:nvSpPr>
        <p:spPr>
          <a:xfrm>
            <a:off x="525728" y="2911171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編集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B965426-C0DB-1EA0-5FE5-BECBEEEAEAE7}"/>
              </a:ext>
            </a:extLst>
          </p:cNvPr>
          <p:cNvSpPr txBox="1"/>
          <p:nvPr/>
        </p:nvSpPr>
        <p:spPr>
          <a:xfrm>
            <a:off x="0" y="3244335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A93705-B945-1F2F-A0AF-F018AFA2E138}"/>
              </a:ext>
            </a:extLst>
          </p:cNvPr>
          <p:cNvSpPr txBox="1"/>
          <p:nvPr/>
        </p:nvSpPr>
        <p:spPr>
          <a:xfrm>
            <a:off x="525728" y="3577498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編集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DA695F-CB6D-383E-BBEC-2296D0FCE47B}"/>
              </a:ext>
            </a:extLst>
          </p:cNvPr>
          <p:cNvSpPr txBox="1"/>
          <p:nvPr/>
        </p:nvSpPr>
        <p:spPr>
          <a:xfrm>
            <a:off x="0" y="3874493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48F99970-39C6-3C12-7979-5684C3321DFE}"/>
              </a:ext>
            </a:extLst>
          </p:cNvPr>
          <p:cNvSpPr txBox="1"/>
          <p:nvPr/>
        </p:nvSpPr>
        <p:spPr>
          <a:xfrm>
            <a:off x="525728" y="4254626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編集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132694F-4922-FC89-2EE6-B612A7A6F0B5}"/>
              </a:ext>
            </a:extLst>
          </p:cNvPr>
          <p:cNvSpPr txBox="1"/>
          <p:nvPr/>
        </p:nvSpPr>
        <p:spPr>
          <a:xfrm>
            <a:off x="0" y="5520343"/>
            <a:ext cx="1415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実行結果</a:t>
            </a: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D54636C0-D1A1-CB7B-B3B4-EB22AEDB87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836" y="5547588"/>
            <a:ext cx="3350583" cy="992912"/>
          </a:xfrm>
          <a:prstGeom prst="rect">
            <a:avLst/>
          </a:prstGeom>
        </p:spPr>
      </p:pic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42EAC62-C383-2C33-ABFB-7E3AA091632F}"/>
              </a:ext>
            </a:extLst>
          </p:cNvPr>
          <p:cNvSpPr txBox="1"/>
          <p:nvPr/>
        </p:nvSpPr>
        <p:spPr>
          <a:xfrm>
            <a:off x="4794310" y="4874012"/>
            <a:ext cx="3808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※  </a:t>
            </a:r>
            <a:r>
              <a:rPr kumimoji="1" lang="ja-JP" altLang="en-US" dirty="0"/>
              <a:t>変数探索は「</a:t>
            </a:r>
            <a:r>
              <a:rPr kumimoji="1" lang="en-US" altLang="ja-JP" dirty="0"/>
              <a:t>%</a:t>
            </a:r>
            <a:r>
              <a:rPr kumimoji="1" lang="en-US" altLang="ja-JP" dirty="0" err="1"/>
              <a:t>whos</a:t>
            </a:r>
            <a:r>
              <a:rPr kumimoji="1" lang="ja-JP" altLang="en-US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169055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開発環境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78868"/>
            <a:ext cx="7920725" cy="584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sz="2400" dirty="0"/>
              <a:t>Python</a:t>
            </a:r>
            <a:r>
              <a:rPr lang="ja-JP" altLang="en-US" sz="2400" dirty="0"/>
              <a:t>開発における</a:t>
            </a:r>
            <a:r>
              <a:rPr lang="en-US" altLang="ja-JP" sz="2400" dirty="0"/>
              <a:t>Visual Studio Code</a:t>
            </a:r>
            <a:r>
              <a:rPr lang="ja-JP" altLang="en-US" sz="2400" dirty="0"/>
              <a:t>、</a:t>
            </a:r>
            <a:r>
              <a:rPr lang="en-US" altLang="ja-JP" sz="2400" dirty="0"/>
              <a:t>Spyder</a:t>
            </a:r>
            <a:r>
              <a:rPr lang="ja-JP" altLang="en-US" sz="2400" dirty="0"/>
              <a:t>、および</a:t>
            </a:r>
            <a:r>
              <a:rPr lang="en-US" altLang="ja-JP" sz="2400" dirty="0" err="1"/>
              <a:t>Jupyter</a:t>
            </a:r>
            <a:r>
              <a:rPr lang="en-US" altLang="ja-JP" sz="2400" dirty="0"/>
              <a:t> </a:t>
            </a:r>
            <a:r>
              <a:rPr lang="ja-JP" altLang="en-US" sz="2400" dirty="0"/>
              <a:t>ノートブックの主要な機能</a:t>
            </a:r>
            <a:endParaRPr lang="en-US" altLang="ja-JP" sz="2400" dirty="0"/>
          </a:p>
          <a:p>
            <a:r>
              <a:rPr lang="ja-JP" altLang="en-US" sz="2400" dirty="0"/>
              <a:t>プログラム作成、編集、実行及び結果表示 </a:t>
            </a:r>
            <a:endParaRPr lang="en-US" altLang="ja-JP" sz="2400" dirty="0"/>
          </a:p>
          <a:p>
            <a:r>
              <a:rPr lang="ja-JP" altLang="en-US" sz="2400" dirty="0"/>
              <a:t>シンタックスハイライト（可読性向上）</a:t>
            </a:r>
            <a:endParaRPr lang="en-US" altLang="ja-JP" sz="2400" dirty="0"/>
          </a:p>
          <a:p>
            <a:r>
              <a:rPr lang="ja-JP" altLang="en-US" sz="2400" dirty="0"/>
              <a:t>自動補完（プログラム作成支援）</a:t>
            </a:r>
            <a:endParaRPr lang="en-US" altLang="ja-JP" sz="2400" dirty="0"/>
          </a:p>
          <a:p>
            <a:r>
              <a:rPr lang="ja-JP" altLang="en-US" sz="2400" dirty="0"/>
              <a:t>自動インデント（プログラム作成支援）</a:t>
            </a:r>
            <a:endParaRPr lang="en-US" altLang="ja-JP" sz="2400" dirty="0"/>
          </a:p>
          <a:p>
            <a:r>
              <a:rPr lang="ja-JP" altLang="en-US" sz="2400" dirty="0"/>
              <a:t>変数探索</a:t>
            </a:r>
            <a:endParaRPr lang="en-US" altLang="ja-JP" sz="2400" dirty="0"/>
          </a:p>
          <a:p>
            <a:r>
              <a:rPr lang="ja-JP" altLang="en-US" sz="2400" dirty="0"/>
              <a:t>ファイル管理（閲覧、編集、作成） </a:t>
            </a:r>
            <a:endParaRPr lang="en-US" altLang="ja-JP" sz="2400" dirty="0"/>
          </a:p>
          <a:p>
            <a:r>
              <a:rPr lang="ja-JP" altLang="en-US" sz="2400" dirty="0"/>
              <a:t>マニュアル表示による情報参照</a:t>
            </a:r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001545" y="3615404"/>
            <a:ext cx="4675605" cy="2749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ja-JP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70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9EEB7D-73E0-5E35-0002-BAEAF091B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それぞれの特徴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FB3DE5-410E-9E00-5638-4A02220A4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846253"/>
            <a:ext cx="8568155" cy="533316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en-US" altLang="ja-JP" sz="2400" dirty="0"/>
              <a:t>Visual Studio Code</a:t>
            </a:r>
          </a:p>
          <a:p>
            <a:r>
              <a:rPr lang="ja-JP" altLang="en-US" sz="2400" b="1" dirty="0"/>
              <a:t>豊富な言語対応</a:t>
            </a:r>
            <a:endParaRPr lang="en-US" altLang="ja-JP" sz="2400" dirty="0"/>
          </a:p>
          <a:p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Spyder</a:t>
            </a:r>
          </a:p>
          <a:p>
            <a:r>
              <a:rPr lang="ja-JP" altLang="en-US" sz="2400" b="1" dirty="0"/>
              <a:t>グラフ表示や画像表示</a:t>
            </a:r>
            <a:endParaRPr lang="en-US" altLang="ja-JP" sz="2400" dirty="0"/>
          </a:p>
          <a:p>
            <a:r>
              <a:rPr lang="ja-JP" altLang="en-US" sz="2400" b="1" dirty="0"/>
              <a:t>便利な変数探索</a:t>
            </a:r>
            <a:r>
              <a:rPr lang="ja-JP" altLang="en-US" sz="2400" dirty="0"/>
              <a:t>（プログラム終了後も変数確認可能）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 err="1"/>
              <a:t>Jupyter</a:t>
            </a:r>
            <a:r>
              <a:rPr lang="en-US" altLang="ja-JP" sz="2400" dirty="0"/>
              <a:t> </a:t>
            </a:r>
            <a:r>
              <a:rPr lang="ja-JP" altLang="en-US" sz="2400" dirty="0"/>
              <a:t>ノートブック</a:t>
            </a:r>
            <a:endParaRPr lang="en-US" altLang="ja-JP" sz="2400" dirty="0"/>
          </a:p>
          <a:p>
            <a:r>
              <a:rPr lang="ja-JP" altLang="en-US" sz="2400" b="1" dirty="0"/>
              <a:t>ノートブック</a:t>
            </a:r>
            <a:r>
              <a:rPr lang="ja-JP" altLang="en-US" sz="2400" dirty="0"/>
              <a:t>（プログラム，実行結果，テキスト，画像，数式）</a:t>
            </a:r>
            <a:endParaRPr lang="en-US" altLang="ja-JP" sz="2400" dirty="0"/>
          </a:p>
          <a:p>
            <a:r>
              <a:rPr lang="ja-JP" altLang="en-US" sz="2400" b="1" dirty="0"/>
              <a:t>高い再現性</a:t>
            </a:r>
            <a:r>
              <a:rPr lang="ja-JP" altLang="en-US" sz="2400" dirty="0"/>
              <a:t>（実行の一連の手順のノートブックに残り再現可能）</a:t>
            </a:r>
            <a:endParaRPr lang="en-US" altLang="ja-JP" sz="2400" dirty="0"/>
          </a:p>
          <a:p>
            <a:r>
              <a:rPr lang="ja-JP" altLang="en-US" sz="2400" b="1" dirty="0"/>
              <a:t>グラフ表示や画像表示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endParaRPr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FC4BA8-D69D-056A-3CF3-ED733435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715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9D179-A512-FDFA-94E0-4EFC7744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開発環境のメリット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1931C05-A2A4-A15A-60D1-E4445D736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ja-JP" altLang="en-US" sz="2400" b="1" dirty="0"/>
              <a:t>多様な開発環境の理解</a:t>
            </a:r>
            <a:r>
              <a:rPr lang="ja-JP" altLang="en-US" sz="2400" dirty="0"/>
              <a:t>：適切な環境を選択することで作業効率が向上する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データ分析への理解</a:t>
            </a:r>
            <a:r>
              <a:rPr lang="ja-JP" altLang="en-US" sz="2400" dirty="0"/>
              <a:t>：</a:t>
            </a:r>
            <a:r>
              <a:rPr lang="en-US" altLang="ja-JP" sz="2400" dirty="0"/>
              <a:t>Spyder</a:t>
            </a:r>
            <a:r>
              <a:rPr lang="ja-JP" altLang="en-US" sz="2400" dirty="0"/>
              <a:t>，</a:t>
            </a:r>
            <a:r>
              <a:rPr lang="en-US" altLang="ja-JP" sz="2400" dirty="0" err="1"/>
              <a:t>Jupyter</a:t>
            </a:r>
            <a:r>
              <a:rPr lang="en-US" altLang="ja-JP" sz="2400" dirty="0"/>
              <a:t> </a:t>
            </a:r>
            <a:r>
              <a:rPr lang="ja-JP" altLang="en-US" sz="2400" dirty="0"/>
              <a:t>ノートブック</a:t>
            </a:r>
            <a:r>
              <a:rPr lang="en-US" altLang="ja-JP" sz="2400" dirty="0"/>
              <a:t> </a:t>
            </a:r>
            <a:r>
              <a:rPr lang="ja-JP" altLang="en-US" sz="2400" dirty="0"/>
              <a:t>などは，データ視覚化と分析が容易に可能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ドキュメンテーションと再現性</a:t>
            </a:r>
            <a:r>
              <a:rPr lang="ja-JP" altLang="en-US" sz="2400" dirty="0"/>
              <a:t>：ノートブックである </a:t>
            </a:r>
            <a:r>
              <a:rPr lang="en-US" altLang="ja-JP" sz="2400" dirty="0" err="1"/>
              <a:t>Jupyter</a:t>
            </a:r>
            <a:r>
              <a:rPr lang="en-US" altLang="ja-JP" sz="2400" dirty="0"/>
              <a:t> </a:t>
            </a:r>
            <a:r>
              <a:rPr lang="ja-JP" altLang="en-US" sz="2400" dirty="0"/>
              <a:t>ノートブック</a:t>
            </a:r>
            <a:r>
              <a:rPr lang="en-US" altLang="ja-JP" sz="2400" dirty="0"/>
              <a:t> </a:t>
            </a:r>
            <a:r>
              <a:rPr lang="ja-JP" altLang="en-US" sz="2400" dirty="0"/>
              <a:t>はドキュメンテーションと結果の再現性に役立つ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変数探索</a:t>
            </a:r>
            <a:r>
              <a:rPr lang="ja-JP" altLang="en-US" sz="2400" dirty="0"/>
              <a:t>：デバッグ機能は効率的なコード開発に役立つ</a:t>
            </a:r>
          </a:p>
          <a:p>
            <a:pPr>
              <a:buFont typeface="+mj-lt"/>
              <a:buAutoNum type="arabicPeriod"/>
            </a:pPr>
            <a:r>
              <a:rPr lang="ja-JP" altLang="en-US" sz="2400" b="1" dirty="0"/>
              <a:t>効率の向上</a:t>
            </a:r>
            <a:r>
              <a:rPr lang="ja-JP" altLang="en-US" sz="2400" dirty="0"/>
              <a:t>：自動補完や自動インデントなどの機能は作業効率とコーディングスキルを向上につながる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27375B-9272-48DD-71B3-FB88F752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305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1335</Words>
  <Application>Microsoft Office PowerPoint</Application>
  <PresentationFormat>画面に合わせる (4:3)</PresentationFormat>
  <Paragraphs>172</Paragraphs>
  <Slides>15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0" baseType="lpstr">
      <vt:lpstr>游ゴシック</vt:lpstr>
      <vt:lpstr>Arial</vt:lpstr>
      <vt:lpstr>Calibri</vt:lpstr>
      <vt:lpstr>Segoe UI</vt:lpstr>
      <vt:lpstr>Office テーマ</vt:lpstr>
      <vt:lpstr>Python プログラム実行， Python 環境</vt:lpstr>
      <vt:lpstr>概要</vt:lpstr>
      <vt:lpstr>Python プログラムの実行①</vt:lpstr>
      <vt:lpstr>Python プログラムの実行②</vt:lpstr>
      <vt:lpstr>Python プログラムの実行③</vt:lpstr>
      <vt:lpstr>Python プログラムの実行④</vt:lpstr>
      <vt:lpstr>開発環境</vt:lpstr>
      <vt:lpstr>それぞれの特徴</vt:lpstr>
      <vt:lpstr>開発環境のメリット</vt:lpstr>
      <vt:lpstr>オンラインの開発環境</vt:lpstr>
      <vt:lpstr>オンラインの開発環境</vt:lpstr>
      <vt:lpstr>オンラインの開発環境のメリット</vt:lpstr>
      <vt:lpstr>オンラインの開発環境のそれぞれの特徴</vt:lpstr>
      <vt:lpstr>デバッグのための主な機能</vt:lpstr>
      <vt:lpstr>Python Tutor でのプログラム実行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kaneko kunihiko</dc:creator>
  <cp:lastModifiedBy>金子　邦彦</cp:lastModifiedBy>
  <cp:revision>144</cp:revision>
  <dcterms:created xsi:type="dcterms:W3CDTF">2019-11-02T00:06:04Z</dcterms:created>
  <dcterms:modified xsi:type="dcterms:W3CDTF">2023-07-17T05:56:59Z</dcterms:modified>
</cp:coreProperties>
</file>