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947" r:id="rId2"/>
    <p:sldId id="1815" r:id="rId3"/>
    <p:sldId id="1810" r:id="rId4"/>
    <p:sldId id="1776" r:id="rId5"/>
    <p:sldId id="1354" r:id="rId6"/>
    <p:sldId id="1777" r:id="rId7"/>
    <p:sldId id="1780" r:id="rId8"/>
    <p:sldId id="1816" r:id="rId9"/>
    <p:sldId id="1782" r:id="rId10"/>
    <p:sldId id="1778" r:id="rId11"/>
    <p:sldId id="1771" r:id="rId12"/>
    <p:sldId id="1783" r:id="rId13"/>
    <p:sldId id="1786" r:id="rId14"/>
    <p:sldId id="1787" r:id="rId15"/>
    <p:sldId id="1785" r:id="rId16"/>
    <p:sldId id="1801" r:id="rId17"/>
    <p:sldId id="1803" r:id="rId18"/>
    <p:sldId id="1804" r:id="rId19"/>
    <p:sldId id="1811" r:id="rId20"/>
    <p:sldId id="1814" r:id="rId21"/>
    <p:sldId id="1806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-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FCD-A7D2-477C-9714-3B09BC308FA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820C-0323-4667-8F1A-A5A128B7FF06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70EA-8E98-4987-9E4B-6014FEAE496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084F-8BD7-43E3-88F4-E470FD32D21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12FD-1862-4BB2-A85A-72ACA286F6F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inket.io/library/trinkets/1e414fec8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rinket.io/python/bdca234a3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rinket.io/python/3b490869e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314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pf-4. </a:t>
            </a:r>
            <a:r>
              <a:rPr lang="ja-JP" altLang="en-US" dirty="0"/>
              <a:t>変数，代入，入力と出力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8989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を使って計算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ページ１１～１５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https://trinket.io/library/trinkets/1e414fec80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F57B6B-9896-5238-FBA6-F622C3D3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24510"/>
            <a:ext cx="7883402" cy="2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２倍する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なお，掛け算には「</a:t>
            </a:r>
            <a:r>
              <a:rPr lang="en-US" altLang="ja-JP" sz="2400" dirty="0"/>
              <a:t>*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x = 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y =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6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の値を</a:t>
            </a:r>
            <a:r>
              <a:rPr lang="ja-JP" altLang="en-US" sz="2400" b="1" dirty="0"/>
              <a:t>半分にする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なお，割り算には「</a:t>
            </a:r>
            <a:r>
              <a:rPr lang="en-US" altLang="ja-JP" sz="2400" dirty="0"/>
              <a:t>/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y </a:t>
            </a:r>
            <a:r>
              <a:rPr lang="ja-JP" altLang="en-US" sz="2400" b="1" dirty="0"/>
              <a:t>を足した値を新しい 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の値にする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indent="0">
              <a:buNone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+ y</a:t>
            </a:r>
            <a:endParaRPr kumimoji="1" lang="es-E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7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④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⑤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A65F5A-4164-9A48-DD19-6621DAAA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644893"/>
            <a:ext cx="5701595" cy="1910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EDB33-1565-00CC-DDD6-431CE423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2" y="2702095"/>
            <a:ext cx="5809689" cy="20346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B78F60-CB15-91B8-C537-8ED311EC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2" y="4844695"/>
            <a:ext cx="5701594" cy="1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C864B-91A1-B651-6C5F-74927862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入力と出力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C29A3-3057-E6BD-3311-34F359C8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入力</a:t>
            </a:r>
            <a:r>
              <a:rPr kumimoji="1" lang="ja-JP" altLang="en-US" dirty="0"/>
              <a:t>は，他のコンピュータや人間などが，コンピュータにデータを入れる</a:t>
            </a:r>
            <a:endParaRPr kumimoji="1" lang="en-US" altLang="ja-JP" dirty="0"/>
          </a:p>
          <a:p>
            <a:pPr lvl="1"/>
            <a:r>
              <a:rPr lang="en-US" altLang="ja-JP" sz="2400" b="1" dirty="0"/>
              <a:t>input 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キーボードから与えられたデータ（文字列）</a:t>
            </a:r>
            <a:r>
              <a:rPr lang="ja-JP" altLang="en-US" sz="2400" dirty="0"/>
              <a:t>を，</a:t>
            </a:r>
            <a:r>
              <a:rPr lang="en-US" altLang="ja-JP" sz="2400" b="1" dirty="0"/>
              <a:t>Enter </a:t>
            </a:r>
            <a:r>
              <a:rPr lang="ja-JP" altLang="en-US" sz="2400" b="1" dirty="0"/>
              <a:t>キーが押されるまで読み込む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lvl="1"/>
            <a:endParaRPr kumimoji="1" lang="en-US" altLang="ja-JP" dirty="0"/>
          </a:p>
          <a:p>
            <a:r>
              <a:rPr lang="ja-JP" altLang="en-US" b="1" dirty="0"/>
              <a:t>出力</a:t>
            </a:r>
            <a:r>
              <a:rPr lang="ja-JP" altLang="en-US" dirty="0"/>
              <a:t>は，コンピュータが，他のコンピュータや人間などにデータを出す</a:t>
            </a:r>
            <a:endParaRPr lang="en-US" altLang="ja-JP" dirty="0"/>
          </a:p>
          <a:p>
            <a:pPr lvl="1"/>
            <a:r>
              <a:rPr lang="en-US" altLang="ja-JP" sz="2400" b="1" dirty="0"/>
              <a:t>print</a:t>
            </a:r>
            <a:r>
              <a:rPr lang="en-US" altLang="ja-JP" sz="2400" dirty="0"/>
              <a:t> </a:t>
            </a:r>
            <a:r>
              <a:rPr lang="ja-JP" altLang="en-US" sz="2400" dirty="0"/>
              <a:t>は，</a:t>
            </a:r>
            <a:r>
              <a:rPr lang="ja-JP" altLang="en-US" sz="2400" b="1" u="sng" dirty="0">
                <a:solidFill>
                  <a:srgbClr val="FF0000"/>
                </a:solidFill>
              </a:rPr>
              <a:t>メッセージ（文字列）</a:t>
            </a:r>
            <a:r>
              <a:rPr lang="ja-JP" altLang="en-US" sz="2400" dirty="0"/>
              <a:t>や，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変数の値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表示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5B3092-D5BA-F408-C82A-BD52409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82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input </a:t>
            </a:r>
            <a:r>
              <a:rPr lang="ja-JP" altLang="en-US" dirty="0"/>
              <a:t>による入力と </a:t>
            </a:r>
            <a:r>
              <a:rPr lang="en-US" altLang="ja-JP" dirty="0"/>
              <a:t>print </a:t>
            </a:r>
            <a:r>
              <a:rPr lang="ja-JP" altLang="en-US" dirty="0"/>
              <a:t>による出力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ページ１８，１９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input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print</a:t>
            </a:r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110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670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https://trinket.io/python/bdca234a3e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右下の画面で，続けて </a:t>
            </a:r>
            <a:r>
              <a:rPr lang="en-US" altLang="ja-JP" sz="2400" b="1" dirty="0"/>
              <a:t>5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結果の </a:t>
            </a:r>
            <a:r>
              <a:rPr lang="en-US" altLang="ja-JP" sz="2400" b="1" dirty="0"/>
              <a:t>7.5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角形の面積を求めるプログラム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FA972E-110B-6531-0157-B78148D5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75" y="1944675"/>
            <a:ext cx="3030575" cy="9031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B61DEA-D0B5-2AAB-1279-B8A1433A7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75" y="3354705"/>
            <a:ext cx="2440025" cy="9044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5611E8-40A0-B092-9FBE-A0AD04239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75" y="4604508"/>
            <a:ext cx="2706725" cy="9428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D97D71-20C9-289D-5152-EA4C0AFF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404" y="1039402"/>
            <a:ext cx="3432954" cy="6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67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https://trinket.io/python/3b490869e4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結果の </a:t>
            </a:r>
            <a:r>
              <a:rPr lang="en-US" altLang="ja-JP" sz="2400" b="1" dirty="0"/>
              <a:t>28.26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円周率を </a:t>
            </a:r>
            <a:r>
              <a:rPr lang="en-US" altLang="ja-JP" sz="2400" b="1" dirty="0"/>
              <a:t>3.14 </a:t>
            </a:r>
            <a:r>
              <a:rPr lang="ja-JP" altLang="en-US" sz="2400" b="1" dirty="0"/>
              <a:t>として，半径から円の面積を求めるプログラム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4E38F3-0AA4-8C30-980D-A8388309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24" y="2218440"/>
            <a:ext cx="4034031" cy="11323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E57A1B9-9B6A-082B-FC7E-A876A227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24" y="4103475"/>
            <a:ext cx="4826115" cy="12777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F0FD21F-8F1D-899D-BF1E-5202F74E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01" y="749406"/>
            <a:ext cx="3351194" cy="5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2117867"/>
            <a:ext cx="6636774" cy="42384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プログラミングの基本的な概念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コンピュータにおける入力と出力の重要性</a:t>
            </a: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59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631231"/>
            <a:ext cx="6636774" cy="57251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プログラミングの基本的な概念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プログラミングの基本的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な概念（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変数、式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、代入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など）を習得することは、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ソフトウェア開発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の根幹です。これらは，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コンピュータを活用して種々の作業を自動化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し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効率化すること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を可能にし、現代社会における重要な能力です。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多様なキャリアパス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を切り開く道になります。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コンピュータにおける入力と出力の重要性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コンピュータの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入力と出力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情報のやり取りの基本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です。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入力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ユーザーや他のコンピュータからコンピュータへのデータの伝達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であり、キーボード入力などが該当します。出力はその逆で、コンピュータが結果や情報をユーザーや他のシステムへ提供します。これらの機能は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コンピュータ間やコンピュータとユーザー間の相互作用の基礎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を形成します。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11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名前を付けて利用するオブジェクト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値を保存</a:t>
            </a:r>
            <a:r>
              <a:rPr kumimoji="1" lang="ja-JP" altLang="en-US" sz="2400" dirty="0"/>
              <a:t>し，</a:t>
            </a:r>
            <a:r>
              <a:rPr kumimoji="1" lang="ja-JP" altLang="en-US" sz="2400" b="1" dirty="0"/>
              <a:t>後から参照</a:t>
            </a:r>
            <a:r>
              <a:rPr kumimoji="1" lang="ja-JP" altLang="en-US" sz="2400" dirty="0"/>
              <a:t>できる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：プログラムで変数に値を保存する操作。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x = 100</a:t>
            </a:r>
            <a:r>
              <a:rPr kumimoji="1" lang="ja-JP" altLang="en-US" sz="2400" dirty="0"/>
              <a:t>」は</a:t>
            </a:r>
            <a:r>
              <a:rPr kumimoji="1" lang="ja-JP" altLang="en-US" sz="2400" b="1" dirty="0"/>
              <a:t>変数</a:t>
            </a:r>
            <a:r>
              <a:rPr kumimoji="1" lang="en-US" altLang="ja-JP" sz="2400" b="1" dirty="0"/>
              <a:t>x</a:t>
            </a:r>
            <a:r>
              <a:rPr kumimoji="1" lang="ja-JP" altLang="en-US" sz="2400" dirty="0"/>
              <a:t>に</a:t>
            </a:r>
            <a:r>
              <a:rPr kumimoji="1" lang="en-US" altLang="ja-JP" sz="2400" b="1" dirty="0"/>
              <a:t>100</a:t>
            </a:r>
            <a:r>
              <a:rPr kumimoji="1" lang="ja-JP" altLang="en-US" sz="2400" b="1" dirty="0"/>
              <a:t>を代入</a:t>
            </a:r>
            <a:r>
              <a:rPr kumimoji="1" lang="ja-JP" altLang="en-US" sz="2400" dirty="0"/>
              <a:t>する</a:t>
            </a:r>
            <a:r>
              <a:rPr lang="ja-JP" altLang="en-US" sz="2400" dirty="0"/>
              <a:t>。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式と変数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式の中に変数を含める</a:t>
            </a:r>
            <a:r>
              <a:rPr lang="ja-JP" altLang="en-US" sz="2400" dirty="0"/>
              <a:t>ことができる。例えば、「</a:t>
            </a:r>
            <a:r>
              <a:rPr lang="en-US" altLang="ja-JP" sz="2400" b="1" dirty="0"/>
              <a:t>x = x + 100</a:t>
            </a:r>
            <a:r>
              <a:rPr lang="ja-JP" altLang="en-US" sz="2400" dirty="0"/>
              <a:t>」は、</a:t>
            </a:r>
            <a:r>
              <a:rPr lang="ja-JP" altLang="en-US" sz="2400" b="1" dirty="0"/>
              <a:t>変数</a:t>
            </a:r>
            <a:r>
              <a:rPr lang="en-US" altLang="ja-JP" sz="2400" b="1" dirty="0"/>
              <a:t>x</a:t>
            </a:r>
            <a:r>
              <a:rPr lang="ja-JP" altLang="en-US" sz="2400" dirty="0"/>
              <a:t>に</a:t>
            </a:r>
            <a:r>
              <a:rPr lang="en-US" altLang="ja-JP" sz="2400" b="1" dirty="0"/>
              <a:t>100</a:t>
            </a:r>
            <a:r>
              <a:rPr lang="ja-JP" altLang="en-US" sz="2400" b="1" dirty="0"/>
              <a:t>を加える操作</a:t>
            </a:r>
            <a:r>
              <a:rPr lang="ja-JP" altLang="en-US" sz="2400" dirty="0"/>
              <a:t>である。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入力と出力</a:t>
            </a:r>
            <a:r>
              <a:rPr lang="en-US" altLang="ja-JP" sz="2400" dirty="0"/>
              <a:t>: </a:t>
            </a:r>
            <a:r>
              <a:rPr lang="ja-JP" altLang="en-US" sz="2400" dirty="0"/>
              <a:t>コンピュータにデータを入力する操作を「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」、コンピュータがデータを出力する操作を「</a:t>
            </a:r>
            <a:r>
              <a:rPr lang="ja-JP" altLang="en-US" sz="2400" b="1" dirty="0"/>
              <a:t>出力</a:t>
            </a:r>
            <a:r>
              <a:rPr lang="ja-JP" altLang="en-US" sz="2400" dirty="0"/>
              <a:t>」と呼ぶ。</a:t>
            </a:r>
            <a:endParaRPr lang="en-US" altLang="ja-JP" sz="2400" dirty="0"/>
          </a:p>
          <a:p>
            <a:pPr marL="360000" indent="0">
              <a:buNone/>
            </a:pPr>
            <a:r>
              <a:rPr lang="en-US" altLang="ja-JP" sz="2400" dirty="0"/>
              <a:t>Python </a:t>
            </a:r>
            <a:r>
              <a:rPr lang="ja-JP" altLang="en-US" sz="2400" dirty="0"/>
              <a:t>の </a:t>
            </a:r>
            <a:r>
              <a:rPr lang="en-US" altLang="ja-JP" sz="2400" dirty="0"/>
              <a:t>input</a:t>
            </a:r>
            <a:r>
              <a:rPr lang="ja-JP" altLang="en-US" sz="2400" dirty="0"/>
              <a:t> はキーボードからデータを読み込む．</a:t>
            </a:r>
            <a:r>
              <a:rPr lang="en-US" altLang="ja-JP" sz="2400" dirty="0"/>
              <a:t>print</a:t>
            </a:r>
            <a:r>
              <a:rPr lang="ja-JP" altLang="en-US" sz="2400" dirty="0"/>
              <a:t> はデータを表示する。</a:t>
            </a:r>
            <a:endParaRPr lang="en-US" altLang="ja-JP" sz="2400" dirty="0"/>
          </a:p>
          <a:p>
            <a:r>
              <a:rPr lang="en-US" altLang="ja-JP" sz="2400" b="1" i="0" dirty="0">
                <a:effectLst/>
                <a:latin typeface="Söhne"/>
              </a:rPr>
              <a:t>Trinket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Trinket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等の学習サイトであり、自分が作成した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プログラムを公開し、他の人に実行してもらうことが可能。また、プログラムの実行や変更も可能。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できる（「変数」は，数学の変数とは違う意味）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：プログラムで，「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C6124D-4DE1-26E1-2C85-5CD593F4071F}"/>
              </a:ext>
            </a:extLst>
          </p:cNvPr>
          <p:cNvSpPr txBox="1"/>
          <p:nvPr/>
        </p:nvSpPr>
        <p:spPr>
          <a:xfrm>
            <a:off x="3294656" y="37798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99956" y="3055302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39579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726178" y="507292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5946755" y="50221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E37985-151F-3400-DDAE-7BA9AF44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9" y="1780960"/>
            <a:ext cx="7784304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変数への代入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055739" y="565348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447766" y="565348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D2A3CC-7E94-7DC9-6572-1893B3BB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99" y="2465063"/>
            <a:ext cx="7872054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式の中に変数を含めることができる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C6E8E18-CC18-AB9F-819E-1A246CC5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607855"/>
            <a:ext cx="8289839" cy="2981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742532" y="5382714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04708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式と変数の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171" y="77011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に </a:t>
            </a:r>
            <a:r>
              <a:rPr lang="en-US" altLang="ja-JP" dirty="0"/>
              <a:t>100 </a:t>
            </a:r>
            <a:r>
              <a:rPr lang="ja-JP" altLang="en-US" dirty="0"/>
              <a:t>を足して表示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02929" y="24254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を足す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327518" y="1443221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B1D63-596A-6243-77AD-7BF7F9100FC9}"/>
              </a:ext>
            </a:extLst>
          </p:cNvPr>
          <p:cNvSpPr/>
          <p:nvPr/>
        </p:nvSpPr>
        <p:spPr>
          <a:xfrm>
            <a:off x="4502928" y="29673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を足す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A3E53F-87D8-2784-392B-787C3F14FF34}"/>
              </a:ext>
            </a:extLst>
          </p:cNvPr>
          <p:cNvSpPr/>
          <p:nvPr/>
        </p:nvSpPr>
        <p:spPr>
          <a:xfrm>
            <a:off x="4450841" y="354029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print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は，メッセージ（文字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列）や変数の値を表示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C22949-0BFB-872E-AF7D-48B8D25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860063"/>
            <a:ext cx="5214591" cy="194594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EC8BC-215E-1F39-3D1E-30401460CAA2}"/>
              </a:ext>
            </a:extLst>
          </p:cNvPr>
          <p:cNvSpPr/>
          <p:nvPr/>
        </p:nvSpPr>
        <p:spPr>
          <a:xfrm>
            <a:off x="5668113" y="562622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223437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3709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1323</Words>
  <Application>Microsoft Office PowerPoint</Application>
  <PresentationFormat>画面に合わせる (4:3)</PresentationFormat>
  <Paragraphs>205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Söhne</vt:lpstr>
      <vt:lpstr>游ゴシック</vt:lpstr>
      <vt:lpstr>Arial</vt:lpstr>
      <vt:lpstr>Calibri</vt:lpstr>
      <vt:lpstr>Office テーマ</vt:lpstr>
      <vt:lpstr>pf-4. 変数，代入，入力と出力</vt:lpstr>
      <vt:lpstr>PowerPoint プレゼンテーション</vt:lpstr>
      <vt:lpstr>変数，代入</vt:lpstr>
      <vt:lpstr>式の実行結果</vt:lpstr>
      <vt:lpstr>変数への代入</vt:lpstr>
      <vt:lpstr>式の中に変数を含めることができる</vt:lpstr>
      <vt:lpstr>式と変数の Python プログラム</vt:lpstr>
      <vt:lpstr>trinket</vt:lpstr>
      <vt:lpstr>trinket でのプログラム実行</vt:lpstr>
      <vt:lpstr>演習 変数 x, y を使って計算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入力と出力</vt:lpstr>
      <vt:lpstr>演習 input による入力と print による出力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変数，代入，入力と出力</dc:title>
  <dc:creator>kaneko kunihiko</dc:creator>
  <cp:lastModifiedBy>金子　邦彦</cp:lastModifiedBy>
  <cp:revision>88</cp:revision>
  <dcterms:created xsi:type="dcterms:W3CDTF">2019-11-02T00:06:04Z</dcterms:created>
  <dcterms:modified xsi:type="dcterms:W3CDTF">2023-07-18T07:15:40Z</dcterms:modified>
</cp:coreProperties>
</file>