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1498" r:id="rId2"/>
    <p:sldId id="1500" r:id="rId3"/>
    <p:sldId id="1501" r:id="rId4"/>
    <p:sldId id="1303" r:id="rId5"/>
    <p:sldId id="1440" r:id="rId6"/>
    <p:sldId id="1438" r:id="rId7"/>
    <p:sldId id="1380" r:id="rId8"/>
    <p:sldId id="1502" r:id="rId9"/>
    <p:sldId id="1503" r:id="rId10"/>
    <p:sldId id="1504" r:id="rId11"/>
    <p:sldId id="1505" r:id="rId12"/>
    <p:sldId id="1506" r:id="rId13"/>
    <p:sldId id="1593" r:id="rId14"/>
    <p:sldId id="1591" r:id="rId15"/>
    <p:sldId id="1590" r:id="rId16"/>
    <p:sldId id="1592" r:id="rId17"/>
    <p:sldId id="1508" r:id="rId18"/>
    <p:sldId id="1594" r:id="rId19"/>
    <p:sldId id="1595" r:id="rId20"/>
    <p:sldId id="1596" r:id="rId21"/>
    <p:sldId id="1597" r:id="rId22"/>
    <p:sldId id="1609" r:id="rId23"/>
    <p:sldId id="1599" r:id="rId24"/>
    <p:sldId id="1516" r:id="rId25"/>
    <p:sldId id="1545" r:id="rId26"/>
    <p:sldId id="1546" r:id="rId27"/>
    <p:sldId id="1601" r:id="rId28"/>
    <p:sldId id="1547" r:id="rId29"/>
    <p:sldId id="1509" r:id="rId30"/>
    <p:sldId id="1510" r:id="rId31"/>
    <p:sldId id="1608" r:id="rId32"/>
    <p:sldId id="1604" r:id="rId33"/>
    <p:sldId id="1605" r:id="rId34"/>
    <p:sldId id="1607" r:id="rId35"/>
    <p:sldId id="1610" r:id="rId36"/>
    <p:sldId id="1611" r:id="rId37"/>
    <p:sldId id="1612" r:id="rId38"/>
    <p:sldId id="1614" r:id="rId39"/>
    <p:sldId id="1615" r:id="rId40"/>
    <p:sldId id="1618" r:id="rId41"/>
    <p:sldId id="1617" r:id="rId42"/>
    <p:sldId id="1619" r:id="rId43"/>
    <p:sldId id="1620" r:id="rId44"/>
    <p:sldId id="1598" r:id="rId45"/>
    <p:sldId id="1603" r:id="rId46"/>
    <p:sldId id="1613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2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72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68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40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18614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pi-9. </a:t>
            </a:r>
            <a:r>
              <a:rPr lang="ja-JP" altLang="en-US" sz="3600" b="1" dirty="0">
                <a:solidFill>
                  <a:srgbClr val="C00000"/>
                </a:solidFill>
              </a:rPr>
              <a:t>スーパークラス，サブクラス，継承</a:t>
            </a: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90" y="2932351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トピックス：スーパークラス，サブクラス，</a:t>
            </a:r>
            <a:r>
              <a:rPr lang="en-US" altLang="ja-JP" sz="1800" dirty="0">
                <a:solidFill>
                  <a:schemeClr val="tx1"/>
                </a:solidFill>
              </a:rPr>
              <a:t>extends</a:t>
            </a:r>
            <a:r>
              <a:rPr lang="ja-JP" altLang="en-US" sz="1800" dirty="0">
                <a:solidFill>
                  <a:schemeClr val="tx1"/>
                </a:solidFill>
              </a:rPr>
              <a:t>，</a:t>
            </a:r>
            <a:r>
              <a:rPr lang="en-US" altLang="ja-JP" sz="1800" dirty="0">
                <a:solidFill>
                  <a:schemeClr val="tx1"/>
                </a:solidFill>
              </a:rPr>
              <a:t>super</a:t>
            </a:r>
            <a:r>
              <a:rPr lang="ja-JP" altLang="en-US" sz="1800" dirty="0">
                <a:solidFill>
                  <a:schemeClr val="tx1"/>
                </a:solidFill>
              </a:rPr>
              <a:t>，継承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08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66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9-1.</a:t>
            </a:r>
            <a:r>
              <a:rPr lang="ja-JP" altLang="en-US" dirty="0"/>
              <a:t> スーパークラス，サブクラス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389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0E95B-8B3E-4439-BAA6-7F813B15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スーパークラスとサブクラス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0DC18D-AA10-4A3D-8E1A-EF380992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888" y="1277768"/>
            <a:ext cx="5969287" cy="1059603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ja-JP" altLang="en-US" b="1" dirty="0"/>
              <a:t>正方形</a:t>
            </a:r>
            <a:r>
              <a:rPr lang="ja-JP" altLang="en-US" dirty="0"/>
              <a:t>は，</a:t>
            </a:r>
            <a:r>
              <a:rPr lang="ja-JP" altLang="en-US" b="1" dirty="0"/>
              <a:t>長方形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（</a:t>
            </a:r>
            <a:r>
              <a:rPr kumimoji="1" lang="ja-JP" altLang="en-US" b="1" dirty="0"/>
              <a:t>正方形</a:t>
            </a:r>
            <a:r>
              <a:rPr kumimoji="1" lang="ja-JP" altLang="en-US" dirty="0"/>
              <a:t>では</a:t>
            </a:r>
            <a:r>
              <a:rPr kumimoji="1" lang="ja-JP" altLang="en-US" dirty="0">
                <a:solidFill>
                  <a:srgbClr val="FF0000"/>
                </a:solidFill>
              </a:rPr>
              <a:t>ない</a:t>
            </a:r>
            <a:r>
              <a:rPr kumimoji="1" lang="ja-JP" altLang="en-US" b="1" dirty="0"/>
              <a:t>長方形</a:t>
            </a:r>
            <a:r>
              <a:rPr kumimoji="1" lang="ja-JP" altLang="en-US" dirty="0"/>
              <a:t>もある）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7910A-1BB8-4AC1-886E-B17651D7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E672E095-FF2D-422B-BA11-D40CBDC2B35F}"/>
              </a:ext>
            </a:extLst>
          </p:cNvPr>
          <p:cNvSpPr/>
          <p:nvPr/>
        </p:nvSpPr>
        <p:spPr>
          <a:xfrm>
            <a:off x="3994077" y="2915292"/>
            <a:ext cx="970908" cy="28253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B561FB-C37B-4490-B3EA-3A49D8F8DCB4}"/>
              </a:ext>
            </a:extLst>
          </p:cNvPr>
          <p:cNvSpPr txBox="1"/>
          <p:nvPr/>
        </p:nvSpPr>
        <p:spPr>
          <a:xfrm>
            <a:off x="2232762" y="3999216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長方形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　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スーパークラス</a:t>
            </a:r>
            <a:endParaRPr kumimoji="1" lang="en-US" altLang="ja-JP" sz="28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正方形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　</a:t>
            </a: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サブクラス</a:t>
            </a:r>
          </a:p>
        </p:txBody>
      </p:sp>
    </p:spTree>
    <p:extLst>
      <p:ext uri="{BB962C8B-B14F-4D97-AF65-F5344CB8AC3E}">
        <p14:creationId xmlns:p14="http://schemas.microsoft.com/office/powerpoint/2010/main" val="389009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627BC-132D-8866-D0DE-681DEE5D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長方形と正方形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78862-1DBC-F58A-8A3E-05A5939D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0BE751-475A-5DB8-5B46-7012B9775C77}"/>
              </a:ext>
            </a:extLst>
          </p:cNvPr>
          <p:cNvSpPr/>
          <p:nvPr/>
        </p:nvSpPr>
        <p:spPr>
          <a:xfrm>
            <a:off x="5327650" y="1063630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4DEE53-2BB7-FCF7-520A-B83F6E43F183}"/>
              </a:ext>
            </a:extLst>
          </p:cNvPr>
          <p:cNvSpPr txBox="1"/>
          <p:nvPr/>
        </p:nvSpPr>
        <p:spPr>
          <a:xfrm>
            <a:off x="4921836" y="18622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2F7DF8-6D70-9200-0650-0E4AF6A73429}"/>
              </a:ext>
            </a:extLst>
          </p:cNvPr>
          <p:cNvSpPr/>
          <p:nvPr/>
        </p:nvSpPr>
        <p:spPr>
          <a:xfrm rot="5400000">
            <a:off x="2940050" y="1678517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72C05-EFA9-7047-5CA9-06D1A6A25776}"/>
              </a:ext>
            </a:extLst>
          </p:cNvPr>
          <p:cNvSpPr txBox="1"/>
          <p:nvPr/>
        </p:nvSpPr>
        <p:spPr>
          <a:xfrm>
            <a:off x="3290680" y="2711984"/>
            <a:ext cx="27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790C50-E647-C8D4-2EA0-CE711574E3F2}"/>
              </a:ext>
            </a:extLst>
          </p:cNvPr>
          <p:cNvSpPr/>
          <p:nvPr/>
        </p:nvSpPr>
        <p:spPr>
          <a:xfrm rot="10800000">
            <a:off x="4768849" y="3515789"/>
            <a:ext cx="1924551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9FE7D2-7456-6BCB-9B7E-739D578F680B}"/>
              </a:ext>
            </a:extLst>
          </p:cNvPr>
          <p:cNvSpPr txBox="1"/>
          <p:nvPr/>
        </p:nvSpPr>
        <p:spPr>
          <a:xfrm>
            <a:off x="4750973" y="42400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65C1AFF-195A-3274-9538-CF3F50E04865}"/>
              </a:ext>
            </a:extLst>
          </p:cNvPr>
          <p:cNvSpPr/>
          <p:nvPr/>
        </p:nvSpPr>
        <p:spPr>
          <a:xfrm rot="10800000">
            <a:off x="1289638" y="2880867"/>
            <a:ext cx="641349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5DF65A-0715-F1D2-0C5B-591E407DD79A}"/>
              </a:ext>
            </a:extLst>
          </p:cNvPr>
          <p:cNvSpPr/>
          <p:nvPr/>
        </p:nvSpPr>
        <p:spPr>
          <a:xfrm rot="10800000">
            <a:off x="1435100" y="4429709"/>
            <a:ext cx="1282699" cy="1282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023F1-8548-F8B9-971B-A3BE60566B6E}"/>
              </a:ext>
            </a:extLst>
          </p:cNvPr>
          <p:cNvSpPr txBox="1"/>
          <p:nvPr/>
        </p:nvSpPr>
        <p:spPr>
          <a:xfrm>
            <a:off x="719266" y="3563744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1BC362-BC3D-1C81-02AE-AD51C41C8692}"/>
              </a:ext>
            </a:extLst>
          </p:cNvPr>
          <p:cNvSpPr txBox="1"/>
          <p:nvPr/>
        </p:nvSpPr>
        <p:spPr>
          <a:xfrm>
            <a:off x="1039940" y="5768698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27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3627BC-132D-8866-D0DE-681DEE5D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長方形と正方形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78862-1DBC-F58A-8A3E-05A5939D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0BE751-475A-5DB8-5B46-7012B9775C77}"/>
              </a:ext>
            </a:extLst>
          </p:cNvPr>
          <p:cNvSpPr/>
          <p:nvPr/>
        </p:nvSpPr>
        <p:spPr>
          <a:xfrm>
            <a:off x="5327650" y="1063630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4DEE53-2BB7-FCF7-520A-B83F6E43F183}"/>
              </a:ext>
            </a:extLst>
          </p:cNvPr>
          <p:cNvSpPr txBox="1"/>
          <p:nvPr/>
        </p:nvSpPr>
        <p:spPr>
          <a:xfrm>
            <a:off x="4921836" y="18622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2F7DF8-6D70-9200-0650-0E4AF6A73429}"/>
              </a:ext>
            </a:extLst>
          </p:cNvPr>
          <p:cNvSpPr/>
          <p:nvPr/>
        </p:nvSpPr>
        <p:spPr>
          <a:xfrm rot="5400000">
            <a:off x="2940050" y="1678517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72C05-EFA9-7047-5CA9-06D1A6A25776}"/>
              </a:ext>
            </a:extLst>
          </p:cNvPr>
          <p:cNvSpPr txBox="1"/>
          <p:nvPr/>
        </p:nvSpPr>
        <p:spPr>
          <a:xfrm>
            <a:off x="3290680" y="2711984"/>
            <a:ext cx="27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790C50-E647-C8D4-2EA0-CE711574E3F2}"/>
              </a:ext>
            </a:extLst>
          </p:cNvPr>
          <p:cNvSpPr/>
          <p:nvPr/>
        </p:nvSpPr>
        <p:spPr>
          <a:xfrm rot="10800000">
            <a:off x="4768849" y="3515789"/>
            <a:ext cx="1924551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9FE7D2-7456-6BCB-9B7E-739D578F680B}"/>
              </a:ext>
            </a:extLst>
          </p:cNvPr>
          <p:cNvSpPr txBox="1"/>
          <p:nvPr/>
        </p:nvSpPr>
        <p:spPr>
          <a:xfrm>
            <a:off x="4750973" y="42400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65C1AFF-195A-3274-9538-CF3F50E04865}"/>
              </a:ext>
            </a:extLst>
          </p:cNvPr>
          <p:cNvSpPr/>
          <p:nvPr/>
        </p:nvSpPr>
        <p:spPr>
          <a:xfrm rot="10800000">
            <a:off x="1289638" y="2880867"/>
            <a:ext cx="641349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5DF65A-0715-F1D2-0C5B-591E407DD79A}"/>
              </a:ext>
            </a:extLst>
          </p:cNvPr>
          <p:cNvSpPr/>
          <p:nvPr/>
        </p:nvSpPr>
        <p:spPr>
          <a:xfrm rot="10800000">
            <a:off x="1435100" y="4429709"/>
            <a:ext cx="1282699" cy="1282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023F1-8548-F8B9-971B-A3BE60566B6E}"/>
              </a:ext>
            </a:extLst>
          </p:cNvPr>
          <p:cNvSpPr txBox="1"/>
          <p:nvPr/>
        </p:nvSpPr>
        <p:spPr>
          <a:xfrm>
            <a:off x="719266" y="3563744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1BC362-BC3D-1C81-02AE-AD51C41C8692}"/>
              </a:ext>
            </a:extLst>
          </p:cNvPr>
          <p:cNvSpPr txBox="1"/>
          <p:nvPr/>
        </p:nvSpPr>
        <p:spPr>
          <a:xfrm>
            <a:off x="1039940" y="5768698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A88394F-2636-F00F-382E-62E05016CCEF}"/>
              </a:ext>
            </a:extLst>
          </p:cNvPr>
          <p:cNvSpPr/>
          <p:nvPr/>
        </p:nvSpPr>
        <p:spPr>
          <a:xfrm>
            <a:off x="247650" y="692150"/>
            <a:ext cx="7606712" cy="5990822"/>
          </a:xfrm>
          <a:prstGeom prst="roundRect">
            <a:avLst/>
          </a:prstGeom>
          <a:solidFill>
            <a:schemeClr val="tx1">
              <a:lumMod val="50000"/>
              <a:lumOff val="50000"/>
              <a:alpha val="5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1FEB4F8-9B2F-79CD-8C5A-47178F9A1E42}"/>
              </a:ext>
            </a:extLst>
          </p:cNvPr>
          <p:cNvSpPr/>
          <p:nvPr/>
        </p:nvSpPr>
        <p:spPr>
          <a:xfrm>
            <a:off x="553033" y="2617938"/>
            <a:ext cx="2755314" cy="3890812"/>
          </a:xfrm>
          <a:prstGeom prst="roundRect">
            <a:avLst/>
          </a:prstGeom>
          <a:solidFill>
            <a:srgbClr val="0070C0">
              <a:alpha val="5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67B3F7-84E3-3972-FFB5-B8AB0F66A97C}"/>
              </a:ext>
            </a:extLst>
          </p:cNvPr>
          <p:cNvSpPr txBox="1"/>
          <p:nvPr/>
        </p:nvSpPr>
        <p:spPr>
          <a:xfrm>
            <a:off x="4440376" y="5330453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長方形であるが，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正方形では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ない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07E544-3C69-C9CA-C69B-C9DD1B9C8BD4}"/>
              </a:ext>
            </a:extLst>
          </p:cNvPr>
          <p:cNvSpPr txBox="1"/>
          <p:nvPr/>
        </p:nvSpPr>
        <p:spPr>
          <a:xfrm>
            <a:off x="371904" y="1580554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</a:rPr>
              <a:t>長方形であり，</a:t>
            </a:r>
            <a:endParaRPr kumimoji="1" lang="en-US" altLang="ja-JP" sz="2800" b="1" dirty="0">
              <a:solidFill>
                <a:srgbClr val="0070C0"/>
              </a:solidFill>
            </a:endParaRPr>
          </a:p>
          <a:p>
            <a:r>
              <a:rPr kumimoji="1" lang="ja-JP" altLang="en-US" sz="2800" b="1" dirty="0">
                <a:solidFill>
                  <a:srgbClr val="0070C0"/>
                </a:solidFill>
              </a:rPr>
              <a:t>正方形でも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ある</a:t>
            </a:r>
          </a:p>
        </p:txBody>
      </p:sp>
    </p:spTree>
    <p:extLst>
      <p:ext uri="{BB962C8B-B14F-4D97-AF65-F5344CB8AC3E}">
        <p14:creationId xmlns:p14="http://schemas.microsoft.com/office/powerpoint/2010/main" val="269678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378862-1DBC-F58A-8A3E-05A5939D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0BE751-475A-5DB8-5B46-7012B9775C77}"/>
              </a:ext>
            </a:extLst>
          </p:cNvPr>
          <p:cNvSpPr/>
          <p:nvPr/>
        </p:nvSpPr>
        <p:spPr>
          <a:xfrm>
            <a:off x="5327650" y="1063630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4DEE53-2BB7-FCF7-520A-B83F6E43F183}"/>
              </a:ext>
            </a:extLst>
          </p:cNvPr>
          <p:cNvSpPr txBox="1"/>
          <p:nvPr/>
        </p:nvSpPr>
        <p:spPr>
          <a:xfrm>
            <a:off x="4921836" y="18622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2F7DF8-6D70-9200-0650-0E4AF6A73429}"/>
              </a:ext>
            </a:extLst>
          </p:cNvPr>
          <p:cNvSpPr/>
          <p:nvPr/>
        </p:nvSpPr>
        <p:spPr>
          <a:xfrm rot="5400000">
            <a:off x="2940050" y="1678517"/>
            <a:ext cx="1282700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72C05-EFA9-7047-5CA9-06D1A6A25776}"/>
              </a:ext>
            </a:extLst>
          </p:cNvPr>
          <p:cNvSpPr txBox="1"/>
          <p:nvPr/>
        </p:nvSpPr>
        <p:spPr>
          <a:xfrm>
            <a:off x="3290680" y="2711984"/>
            <a:ext cx="275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8790C50-E647-C8D4-2EA0-CE711574E3F2}"/>
              </a:ext>
            </a:extLst>
          </p:cNvPr>
          <p:cNvSpPr/>
          <p:nvPr/>
        </p:nvSpPr>
        <p:spPr>
          <a:xfrm rot="10800000">
            <a:off x="4768849" y="3515789"/>
            <a:ext cx="1924551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9FE7D2-7456-6BCB-9B7E-739D578F680B}"/>
              </a:ext>
            </a:extLst>
          </p:cNvPr>
          <p:cNvSpPr txBox="1"/>
          <p:nvPr/>
        </p:nvSpPr>
        <p:spPr>
          <a:xfrm>
            <a:off x="4750973" y="4240062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65C1AFF-195A-3274-9538-CF3F50E04865}"/>
              </a:ext>
            </a:extLst>
          </p:cNvPr>
          <p:cNvSpPr/>
          <p:nvPr/>
        </p:nvSpPr>
        <p:spPr>
          <a:xfrm rot="10800000">
            <a:off x="1289638" y="2880867"/>
            <a:ext cx="641349" cy="6413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5DF65A-0715-F1D2-0C5B-591E407DD79A}"/>
              </a:ext>
            </a:extLst>
          </p:cNvPr>
          <p:cNvSpPr/>
          <p:nvPr/>
        </p:nvSpPr>
        <p:spPr>
          <a:xfrm rot="10800000">
            <a:off x="1435100" y="4429709"/>
            <a:ext cx="1282699" cy="1282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023F1-8548-F8B9-971B-A3BE60566B6E}"/>
              </a:ext>
            </a:extLst>
          </p:cNvPr>
          <p:cNvSpPr txBox="1"/>
          <p:nvPr/>
        </p:nvSpPr>
        <p:spPr>
          <a:xfrm>
            <a:off x="719266" y="3563744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1BC362-BC3D-1C81-02AE-AD51C41C8692}"/>
              </a:ext>
            </a:extLst>
          </p:cNvPr>
          <p:cNvSpPr txBox="1"/>
          <p:nvPr/>
        </p:nvSpPr>
        <p:spPr>
          <a:xfrm>
            <a:off x="1039940" y="5768698"/>
            <a:ext cx="306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幅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，高さ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A88394F-2636-F00F-382E-62E05016CCEF}"/>
              </a:ext>
            </a:extLst>
          </p:cNvPr>
          <p:cNvSpPr/>
          <p:nvPr/>
        </p:nvSpPr>
        <p:spPr>
          <a:xfrm>
            <a:off x="247650" y="692150"/>
            <a:ext cx="7606712" cy="5990822"/>
          </a:xfrm>
          <a:prstGeom prst="roundRect">
            <a:avLst/>
          </a:prstGeom>
          <a:solidFill>
            <a:schemeClr val="tx1">
              <a:lumMod val="50000"/>
              <a:lumOff val="50000"/>
              <a:alpha val="5000"/>
            </a:schemeClr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1FEB4F8-9B2F-79CD-8C5A-47178F9A1E42}"/>
              </a:ext>
            </a:extLst>
          </p:cNvPr>
          <p:cNvSpPr/>
          <p:nvPr/>
        </p:nvSpPr>
        <p:spPr>
          <a:xfrm>
            <a:off x="553033" y="2617938"/>
            <a:ext cx="2755314" cy="3890812"/>
          </a:xfrm>
          <a:prstGeom prst="roundRect">
            <a:avLst/>
          </a:prstGeom>
          <a:solidFill>
            <a:schemeClr val="bg1">
              <a:alpha val="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07E544-3C69-C9CA-C69B-C9DD1B9C8BD4}"/>
              </a:ext>
            </a:extLst>
          </p:cNvPr>
          <p:cNvSpPr txBox="1"/>
          <p:nvPr/>
        </p:nvSpPr>
        <p:spPr>
          <a:xfrm>
            <a:off x="719266" y="1795295"/>
            <a:ext cx="24278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「正方形」</a:t>
            </a:r>
            <a:r>
              <a:rPr kumimoji="1" lang="ja-JP" altLang="en-US" sz="2800" dirty="0">
                <a:solidFill>
                  <a:srgbClr val="FF0000"/>
                </a:solidFill>
              </a:rPr>
              <a:t>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クラス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68A192-3372-4A1F-B6F7-FAA4FE05B43E}"/>
              </a:ext>
            </a:extLst>
          </p:cNvPr>
          <p:cNvSpPr txBox="1"/>
          <p:nvPr/>
        </p:nvSpPr>
        <p:spPr>
          <a:xfrm>
            <a:off x="6693400" y="611807"/>
            <a:ext cx="24278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「長方形」</a:t>
            </a:r>
            <a:r>
              <a:rPr kumimoji="1" lang="ja-JP" altLang="en-US" sz="2800" dirty="0">
                <a:solidFill>
                  <a:srgbClr val="FF0000"/>
                </a:solidFill>
              </a:rPr>
              <a:t>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クラス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66357E68-8F4F-4C8C-A25B-ADA14D71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スーパークラスとサブクラス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A1E4906-862F-4A4E-8372-402C8C8AFCDB}"/>
              </a:ext>
            </a:extLst>
          </p:cNvPr>
          <p:cNvCxnSpPr>
            <a:cxnSpLocks/>
          </p:cNvCxnSpPr>
          <p:nvPr/>
        </p:nvCxnSpPr>
        <p:spPr>
          <a:xfrm flipH="1" flipV="1">
            <a:off x="3308348" y="5712409"/>
            <a:ext cx="554735" cy="344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A1EC3B6-F3FF-4942-9C61-92ADEE0B9288}"/>
              </a:ext>
            </a:extLst>
          </p:cNvPr>
          <p:cNvSpPr txBox="1"/>
          <p:nvPr/>
        </p:nvSpPr>
        <p:spPr>
          <a:xfrm>
            <a:off x="3784059" y="5693739"/>
            <a:ext cx="45724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「正方形」</a:t>
            </a:r>
            <a:r>
              <a:rPr kumimoji="1" lang="ja-JP" altLang="en-US" sz="2800" dirty="0">
                <a:solidFill>
                  <a:srgbClr val="FF0000"/>
                </a:solidFill>
              </a:rPr>
              <a:t>はすべて長方形である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CC97263-4EC1-40CF-81B7-DFA8DEAF74CD}"/>
              </a:ext>
            </a:extLst>
          </p:cNvPr>
          <p:cNvSpPr txBox="1"/>
          <p:nvPr/>
        </p:nvSpPr>
        <p:spPr>
          <a:xfrm>
            <a:off x="4486056" y="4483889"/>
            <a:ext cx="45724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「正方形」ではない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長方形もある</a:t>
            </a:r>
          </a:p>
        </p:txBody>
      </p:sp>
    </p:spTree>
    <p:extLst>
      <p:ext uri="{BB962C8B-B14F-4D97-AF65-F5344CB8AC3E}">
        <p14:creationId xmlns:p14="http://schemas.microsoft.com/office/powerpoint/2010/main" val="120123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スーパークラス，サブクラス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366" y="1128566"/>
            <a:ext cx="7789602" cy="11668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</a:t>
            </a:r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に属する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363484" y="410008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215972" y="474778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692222" y="3890534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578172" y="3290459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381530" y="4323922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368622" y="4476322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872947" y="3342847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467133" y="2704672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2614869" y="2562094"/>
            <a:ext cx="41857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クラス </a:t>
            </a:r>
            <a:r>
              <a:rPr kumimoji="1" lang="en-US" altLang="ja-JP" sz="2400" b="1" dirty="0"/>
              <a:t>X </a:t>
            </a:r>
            <a:r>
              <a:rPr kumimoji="1" lang="ja-JP" altLang="en-US" sz="2400" b="1" dirty="0"/>
              <a:t>（スーパークラス）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1808032" y="3242091"/>
            <a:ext cx="35605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クラス </a:t>
            </a:r>
            <a:r>
              <a:rPr kumimoji="1" lang="en-US" altLang="ja-JP" sz="2400" b="1" dirty="0"/>
              <a:t>Y </a:t>
            </a:r>
            <a:r>
              <a:rPr kumimoji="1" lang="ja-JP" altLang="en-US" sz="2400" b="1" dirty="0"/>
              <a:t>（サブクラス）</a:t>
            </a:r>
          </a:p>
        </p:txBody>
      </p:sp>
    </p:spTree>
    <p:extLst>
      <p:ext uri="{BB962C8B-B14F-4D97-AF65-F5344CB8AC3E}">
        <p14:creationId xmlns:p14="http://schemas.microsoft.com/office/powerpoint/2010/main" val="409033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CBD9CD-9A3C-482E-B321-F8B02224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スーパークラス，サブクラスの例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1E9D2-8A23-4201-83E2-68F6663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57" y="923309"/>
            <a:ext cx="7486515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例①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くだもの</a:t>
            </a:r>
            <a:r>
              <a:rPr lang="en-US" altLang="ja-JP" sz="2400" dirty="0"/>
              <a:t>			</a:t>
            </a:r>
            <a:r>
              <a:rPr lang="ja-JP" altLang="en-US" sz="2400" dirty="0"/>
              <a:t>りんご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スーパークラス</a:t>
            </a:r>
            <a:r>
              <a:rPr lang="en-US" altLang="ja-JP" sz="2400" dirty="0"/>
              <a:t>		</a:t>
            </a:r>
            <a:r>
              <a:rPr lang="ja-JP" altLang="en-US" sz="2400" dirty="0"/>
              <a:t>サブクラス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例②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住民</a:t>
            </a:r>
            <a:r>
              <a:rPr kumimoji="1" lang="en-US" altLang="ja-JP" sz="2400" dirty="0"/>
              <a:t>			</a:t>
            </a:r>
            <a:r>
              <a:rPr kumimoji="1" lang="ja-JP" altLang="en-US" sz="2400" dirty="0"/>
              <a:t>世帯主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スーパークラス</a:t>
            </a:r>
            <a:r>
              <a:rPr lang="en-US" altLang="ja-JP" sz="2400" dirty="0"/>
              <a:t>		</a:t>
            </a:r>
            <a:r>
              <a:rPr lang="ja-JP" altLang="en-US" sz="2400" dirty="0"/>
              <a:t>サブクラス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例③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図形</a:t>
            </a:r>
            <a:r>
              <a:rPr lang="en-US" altLang="ja-JP" sz="2400" dirty="0"/>
              <a:t>			</a:t>
            </a:r>
            <a:r>
              <a:rPr lang="ja-JP" altLang="en-US" sz="2400" dirty="0"/>
              <a:t>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スーパークラス</a:t>
            </a:r>
            <a:r>
              <a:rPr lang="en-US" altLang="ja-JP" sz="2400" dirty="0"/>
              <a:t>		</a:t>
            </a:r>
            <a:r>
              <a:rPr lang="ja-JP" altLang="en-US" sz="2400" dirty="0"/>
              <a:t>サブクラス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71A48-F283-4476-B2D7-F04E855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00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9-2.</a:t>
            </a:r>
            <a:r>
              <a:rPr lang="ja-JP" altLang="en-US" dirty="0"/>
              <a:t> スーパークラス，サブクラスの </a:t>
            </a:r>
            <a:r>
              <a:rPr lang="en-US" altLang="ja-JP" dirty="0"/>
              <a:t>Java </a:t>
            </a:r>
            <a:r>
              <a:rPr lang="ja-JP" altLang="en-US" dirty="0"/>
              <a:t>プログラム，継承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20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</a:t>
            </a:r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に属する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但し，コンストラクタは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コンストラクタ</a:t>
            </a:r>
            <a:r>
              <a:rPr lang="ja-JP" altLang="en-US" b="1" u="sng" dirty="0">
                <a:solidFill>
                  <a:srgbClr val="FF0000"/>
                </a:solidFill>
              </a:rPr>
              <a:t>以外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メソッドは，オーバーライドできる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追加できる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397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8A9E4-669B-4322-BAAB-5612C908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クラス定義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CA1E4-7EDF-4469-BC1A-F830C029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5209"/>
            <a:ext cx="8312568" cy="5333166"/>
          </a:xfrm>
        </p:spPr>
        <p:txBody>
          <a:bodyPr/>
          <a:lstStyle/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extends X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:</a:t>
            </a:r>
            <a:r>
              <a:rPr lang="ja-JP" altLang="en-US" dirty="0"/>
              <a:t> クラス </a:t>
            </a:r>
            <a:r>
              <a:rPr lang="en-US" altLang="ja-JP" dirty="0"/>
              <a:t>Y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は</a:t>
            </a:r>
            <a:r>
              <a:rPr lang="en-US" altLang="ja-JP" dirty="0"/>
              <a:t>X </a:t>
            </a:r>
            <a:r>
              <a:rPr lang="ja-JP" altLang="en-US" dirty="0"/>
              <a:t>であることを指定</a:t>
            </a:r>
            <a:endParaRPr lang="en-US" altLang="ja-JP" dirty="0"/>
          </a:p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super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: </a:t>
            </a:r>
            <a:r>
              <a:rPr lang="ja-JP" altLang="en-US" b="1" i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のコンストラクタの呼び出し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336559-FC1E-469B-A0C1-5F7A807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6B3F49-6B2F-40EB-A03A-3E2E4DD4135D}"/>
              </a:ext>
            </a:extLst>
          </p:cNvPr>
          <p:cNvSpPr txBox="1"/>
          <p:nvPr/>
        </p:nvSpPr>
        <p:spPr>
          <a:xfrm>
            <a:off x="678870" y="2598198"/>
            <a:ext cx="3406202" cy="27202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public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 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}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4D931C-D2D7-49A3-A3CA-DA64CA7DE79C}"/>
              </a:ext>
            </a:extLst>
          </p:cNvPr>
          <p:cNvSpPr txBox="1"/>
          <p:nvPr/>
        </p:nvSpPr>
        <p:spPr>
          <a:xfrm>
            <a:off x="4878436" y="2594109"/>
            <a:ext cx="3682145" cy="31371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extends X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{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public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 {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 super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}</a:t>
            </a: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 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・・・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E40303-7D48-432A-9214-02B5405AAE77}"/>
              </a:ext>
            </a:extLst>
          </p:cNvPr>
          <p:cNvSpPr txBox="1"/>
          <p:nvPr/>
        </p:nvSpPr>
        <p:spPr>
          <a:xfrm>
            <a:off x="1371368" y="538874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クラス定義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4588B5-5866-4789-AE8D-AD6A45D2DEB0}"/>
              </a:ext>
            </a:extLst>
          </p:cNvPr>
          <p:cNvSpPr txBox="1"/>
          <p:nvPr/>
        </p:nvSpPr>
        <p:spPr>
          <a:xfrm>
            <a:off x="5079986" y="5678220"/>
            <a:ext cx="3174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クラス定義</a:t>
            </a:r>
            <a:endParaRPr kumimoji="1" lang="en-US" altLang="ja-JP" sz="2400" dirty="0"/>
          </a:p>
          <a:p>
            <a:pPr algn="ctr"/>
            <a:r>
              <a:rPr kumimoji="1" lang="en-US" altLang="ja-JP" sz="2400" dirty="0"/>
              <a:t>Y </a:t>
            </a:r>
            <a:r>
              <a:rPr kumimoji="1" lang="ja-JP" altLang="en-US" sz="2400" dirty="0"/>
              <a:t>のスーパークラスが</a:t>
            </a:r>
            <a:endParaRPr kumimoji="1" lang="en-US" altLang="ja-JP" sz="2400" dirty="0"/>
          </a:p>
          <a:p>
            <a:pPr algn="ctr"/>
            <a:r>
              <a:rPr kumimoji="1" lang="en-US" altLang="ja-JP" sz="2400" dirty="0"/>
              <a:t>X </a:t>
            </a:r>
            <a:r>
              <a:rPr kumimoji="1" lang="ja-JP" altLang="en-US" sz="2400" dirty="0"/>
              <a:t>である場合</a:t>
            </a:r>
          </a:p>
        </p:txBody>
      </p:sp>
    </p:spTree>
    <p:extLst>
      <p:ext uri="{BB962C8B-B14F-4D97-AF65-F5344CB8AC3E}">
        <p14:creationId xmlns:p14="http://schemas.microsoft.com/office/powerpoint/2010/main" val="1142259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042CA9EB-E5E6-36CD-1A5C-7A4873C5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36" y="636079"/>
            <a:ext cx="7972257" cy="40375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「長方形」のクラス定義の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967448" y="643721"/>
            <a:ext cx="929160" cy="27315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08152" y="1804515"/>
            <a:ext cx="7074901" cy="13010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08152" y="3138402"/>
            <a:ext cx="4291385" cy="128618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3158253" y="464538"/>
            <a:ext cx="278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6" y="1297521"/>
            <a:ext cx="278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106219" y="3521921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3CA96AE-C8B5-1940-3790-EB7FF74896B1}"/>
              </a:ext>
            </a:extLst>
          </p:cNvPr>
          <p:cNvSpPr txBox="1">
            <a:spLocks/>
          </p:cNvSpPr>
          <p:nvPr/>
        </p:nvSpPr>
        <p:spPr>
          <a:xfrm>
            <a:off x="-383055" y="4890759"/>
            <a:ext cx="5277361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a  4     8      1          2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b  8     10    2          1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DFC254-E0EC-6BA1-4604-C69AADD4AB43}"/>
              </a:ext>
            </a:extLst>
          </p:cNvPr>
          <p:cNvSpPr/>
          <p:nvPr/>
        </p:nvSpPr>
        <p:spPr>
          <a:xfrm>
            <a:off x="587820" y="5469195"/>
            <a:ext cx="3201672" cy="292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9BA6F19-77F4-F0AB-D5E7-6607C0A2F8BD}"/>
              </a:ext>
            </a:extLst>
          </p:cNvPr>
          <p:cNvSpPr/>
          <p:nvPr/>
        </p:nvSpPr>
        <p:spPr>
          <a:xfrm>
            <a:off x="587819" y="5878769"/>
            <a:ext cx="3201672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9B73EE2-F342-4254-DA2B-B65D7001392C}"/>
              </a:ext>
            </a:extLst>
          </p:cNvPr>
          <p:cNvCxnSpPr/>
          <p:nvPr/>
        </p:nvCxnSpPr>
        <p:spPr>
          <a:xfrm>
            <a:off x="1128630" y="5459042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127501C-76ED-661B-30D4-07A33EE03604}"/>
              </a:ext>
            </a:extLst>
          </p:cNvPr>
          <p:cNvCxnSpPr/>
          <p:nvPr/>
        </p:nvCxnSpPr>
        <p:spPr>
          <a:xfrm>
            <a:off x="1716282" y="5459042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64BDAA-F9EB-112E-EF84-0E1DB7BBDAAA}"/>
              </a:ext>
            </a:extLst>
          </p:cNvPr>
          <p:cNvCxnSpPr/>
          <p:nvPr/>
        </p:nvCxnSpPr>
        <p:spPr>
          <a:xfrm>
            <a:off x="1125772" y="58787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64A7C93-269D-464C-8797-A4B1A7018026}"/>
              </a:ext>
            </a:extLst>
          </p:cNvPr>
          <p:cNvCxnSpPr/>
          <p:nvPr/>
        </p:nvCxnSpPr>
        <p:spPr>
          <a:xfrm>
            <a:off x="1724410" y="5885870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09133B-13B4-B070-2AC4-7453B6CA427C}"/>
              </a:ext>
            </a:extLst>
          </p:cNvPr>
          <p:cNvSpPr txBox="1"/>
          <p:nvPr/>
        </p:nvSpPr>
        <p:spPr>
          <a:xfrm>
            <a:off x="645063" y="6141775"/>
            <a:ext cx="293702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    y     width   height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8BC5578-B80A-5506-375B-B4F97AD5C7EF}"/>
              </a:ext>
            </a:extLst>
          </p:cNvPr>
          <p:cNvCxnSpPr/>
          <p:nvPr/>
        </p:nvCxnSpPr>
        <p:spPr>
          <a:xfrm>
            <a:off x="2690015" y="5459055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5D95EE8-B771-DC8F-C0F8-0BD5954CE1D0}"/>
              </a:ext>
            </a:extLst>
          </p:cNvPr>
          <p:cNvCxnSpPr/>
          <p:nvPr/>
        </p:nvCxnSpPr>
        <p:spPr>
          <a:xfrm>
            <a:off x="2695284" y="586543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162000" y="5459042"/>
            <a:ext cx="462105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Rectangle a = new Rectangle(4, 8,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Rectangle b = new Rectangle(8, 10, 2, 1);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933305"/>
            <a:ext cx="2021707" cy="83834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806378" y="1096991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10728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継承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82759"/>
            <a:ext cx="8325335" cy="219740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endParaRPr lang="en-US" altLang="ja-JP" dirty="0"/>
          </a:p>
          <a:p>
            <a:r>
              <a:rPr lang="ja-JP" altLang="en-US" dirty="0"/>
              <a:t>但し，コンストラクタは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（コンストラクタは必ず定義する必要がある）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94505EF-F667-2BA0-03E5-7DFA163A9B33}"/>
              </a:ext>
            </a:extLst>
          </p:cNvPr>
          <p:cNvSpPr txBox="1">
            <a:spLocks/>
          </p:cNvSpPr>
          <p:nvPr/>
        </p:nvSpPr>
        <p:spPr>
          <a:xfrm>
            <a:off x="835192" y="2814637"/>
            <a:ext cx="8142121" cy="390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長方形 </a:t>
            </a:r>
            <a:r>
              <a:rPr lang="en-US" altLang="ja-JP" sz="2000" b="1" dirty="0"/>
              <a:t>(Rectangle)	</a:t>
            </a:r>
            <a:r>
              <a:rPr lang="en-US" altLang="ja-JP" sz="2000" dirty="0"/>
              <a:t>		</a:t>
            </a:r>
            <a:r>
              <a:rPr lang="ja-JP" altLang="en-US" sz="2000" b="1" dirty="0"/>
              <a:t>正方形 </a:t>
            </a:r>
            <a:r>
              <a:rPr lang="en-US" altLang="ja-JP" sz="2000" b="1" dirty="0"/>
              <a:t>(Square)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属性とメソッド</a:t>
            </a:r>
            <a:r>
              <a:rPr lang="en-US" altLang="ja-JP" sz="2000" dirty="0"/>
              <a:t>	     	    </a:t>
            </a:r>
            <a:r>
              <a:rPr lang="ja-JP" altLang="en-US" sz="2000" dirty="0"/>
              <a:t> </a:t>
            </a:r>
            <a:r>
              <a:rPr lang="ja-JP" altLang="en-US" sz="2000" b="1" dirty="0"/>
              <a:t>継承</a:t>
            </a:r>
            <a:r>
              <a:rPr lang="en-US" altLang="ja-JP" sz="2000" dirty="0"/>
              <a:t>		</a:t>
            </a:r>
            <a:r>
              <a:rPr lang="ja-JP" altLang="en-US" sz="2000" dirty="0"/>
              <a:t>属性 とメソッド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x					</a:t>
            </a:r>
            <a:r>
              <a:rPr lang="ja-JP" altLang="en-US" sz="2000" dirty="0"/>
              <a:t>  </a:t>
            </a:r>
            <a:r>
              <a:rPr lang="en-US" altLang="ja-JP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y					 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width					  width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height					  height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printout				</a:t>
            </a:r>
            <a:r>
              <a:rPr lang="ja-JP" altLang="en-US" sz="2000" dirty="0"/>
              <a:t>  </a:t>
            </a:r>
            <a:r>
              <a:rPr lang="en-US" altLang="ja-JP" sz="2000" dirty="0"/>
              <a:t>printout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スーパークラス　　　　　　</a:t>
            </a:r>
            <a:r>
              <a:rPr lang="en-US" altLang="ja-JP" sz="2000" dirty="0"/>
              <a:t>		  </a:t>
            </a:r>
            <a:r>
              <a:rPr lang="ja-JP" altLang="en-US" sz="2000" dirty="0"/>
              <a:t>サブクラス</a:t>
            </a:r>
            <a:endParaRPr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CDC31E-65B1-6C63-C21F-F8020DF74DA7}"/>
              </a:ext>
            </a:extLst>
          </p:cNvPr>
          <p:cNvSpPr/>
          <p:nvPr/>
        </p:nvSpPr>
        <p:spPr>
          <a:xfrm>
            <a:off x="5271361" y="4195762"/>
            <a:ext cx="2401037" cy="2105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E6C9A-7E0C-F09B-ED0D-4523E2018802}"/>
              </a:ext>
            </a:extLst>
          </p:cNvPr>
          <p:cNvSpPr/>
          <p:nvPr/>
        </p:nvSpPr>
        <p:spPr>
          <a:xfrm>
            <a:off x="712143" y="4195763"/>
            <a:ext cx="2545407" cy="216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4">
            <a:extLst>
              <a:ext uri="{FF2B5EF4-FFF2-40B4-BE49-F238E27FC236}">
                <a16:creationId xmlns:a16="http://schemas.microsoft.com/office/drawing/2014/main" id="{886D2967-B9B9-D361-EBBF-9F1A7199F026}"/>
              </a:ext>
            </a:extLst>
          </p:cNvPr>
          <p:cNvSpPr/>
          <p:nvPr/>
        </p:nvSpPr>
        <p:spPr>
          <a:xfrm>
            <a:off x="3899527" y="4290290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4">
            <a:extLst>
              <a:ext uri="{FF2B5EF4-FFF2-40B4-BE49-F238E27FC236}">
                <a16:creationId xmlns:a16="http://schemas.microsoft.com/office/drawing/2014/main" id="{948AB43B-D80B-EC77-6A77-A3EE849EBBED}"/>
              </a:ext>
            </a:extLst>
          </p:cNvPr>
          <p:cNvSpPr/>
          <p:nvPr/>
        </p:nvSpPr>
        <p:spPr>
          <a:xfrm>
            <a:off x="3899527" y="4706849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4">
            <a:extLst>
              <a:ext uri="{FF2B5EF4-FFF2-40B4-BE49-F238E27FC236}">
                <a16:creationId xmlns:a16="http://schemas.microsoft.com/office/drawing/2014/main" id="{C8ADC2FB-A214-B416-8DF3-48B9C00BA306}"/>
              </a:ext>
            </a:extLst>
          </p:cNvPr>
          <p:cNvSpPr/>
          <p:nvPr/>
        </p:nvSpPr>
        <p:spPr>
          <a:xfrm>
            <a:off x="3899527" y="5108151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4">
            <a:extLst>
              <a:ext uri="{FF2B5EF4-FFF2-40B4-BE49-F238E27FC236}">
                <a16:creationId xmlns:a16="http://schemas.microsoft.com/office/drawing/2014/main" id="{3782DA7C-BF9E-A153-55A8-5B1599EC9E8D}"/>
              </a:ext>
            </a:extLst>
          </p:cNvPr>
          <p:cNvSpPr/>
          <p:nvPr/>
        </p:nvSpPr>
        <p:spPr>
          <a:xfrm>
            <a:off x="3899527" y="5509453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14">
            <a:extLst>
              <a:ext uri="{FF2B5EF4-FFF2-40B4-BE49-F238E27FC236}">
                <a16:creationId xmlns:a16="http://schemas.microsoft.com/office/drawing/2014/main" id="{BB9325B3-FAE9-28E4-6A53-DB952B94E26D}"/>
              </a:ext>
            </a:extLst>
          </p:cNvPr>
          <p:cNvSpPr/>
          <p:nvPr/>
        </p:nvSpPr>
        <p:spPr>
          <a:xfrm>
            <a:off x="3899527" y="592119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46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E774EF1-98E9-CC05-0275-6A2B87FA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37" y="1634421"/>
            <a:ext cx="7061745" cy="122629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</a:t>
            </a:r>
            <a:r>
              <a:rPr lang="ja-JP" altLang="en-US" dirty="0"/>
              <a:t>正方形</a:t>
            </a:r>
            <a:r>
              <a:rPr kumimoji="1" lang="ja-JP" altLang="en-US" dirty="0"/>
              <a:t>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966912" y="1593722"/>
            <a:ext cx="749791" cy="28763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08152" y="1938495"/>
            <a:ext cx="6921498" cy="6636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970629" y="1072360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627831" y="1482335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5" y="3954626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3CA96AE-C8B5-1940-3790-EB7FF74896B1}"/>
              </a:ext>
            </a:extLst>
          </p:cNvPr>
          <p:cNvSpPr txBox="1">
            <a:spLocks/>
          </p:cNvSpPr>
          <p:nvPr/>
        </p:nvSpPr>
        <p:spPr>
          <a:xfrm>
            <a:off x="-271543" y="4097870"/>
            <a:ext cx="5277361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c  0     3      1          1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d  1     1      2          2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DFC254-E0EC-6BA1-4604-C69AADD4AB43}"/>
              </a:ext>
            </a:extLst>
          </p:cNvPr>
          <p:cNvSpPr/>
          <p:nvPr/>
        </p:nvSpPr>
        <p:spPr>
          <a:xfrm>
            <a:off x="699332" y="4676306"/>
            <a:ext cx="3201672" cy="292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9BA6F19-77F4-F0AB-D5E7-6607C0A2F8BD}"/>
              </a:ext>
            </a:extLst>
          </p:cNvPr>
          <p:cNvSpPr/>
          <p:nvPr/>
        </p:nvSpPr>
        <p:spPr>
          <a:xfrm>
            <a:off x="699331" y="5085880"/>
            <a:ext cx="3201672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9B73EE2-F342-4254-DA2B-B65D7001392C}"/>
              </a:ext>
            </a:extLst>
          </p:cNvPr>
          <p:cNvCxnSpPr/>
          <p:nvPr/>
        </p:nvCxnSpPr>
        <p:spPr>
          <a:xfrm>
            <a:off x="1240142" y="4666153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127501C-76ED-661B-30D4-07A33EE03604}"/>
              </a:ext>
            </a:extLst>
          </p:cNvPr>
          <p:cNvCxnSpPr/>
          <p:nvPr/>
        </p:nvCxnSpPr>
        <p:spPr>
          <a:xfrm>
            <a:off x="1827794" y="4666153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64BDAA-F9EB-112E-EF84-0E1DB7BBDAAA}"/>
              </a:ext>
            </a:extLst>
          </p:cNvPr>
          <p:cNvCxnSpPr/>
          <p:nvPr/>
        </p:nvCxnSpPr>
        <p:spPr>
          <a:xfrm>
            <a:off x="1237284" y="5085879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64A7C93-269D-464C-8797-A4B1A7018026}"/>
              </a:ext>
            </a:extLst>
          </p:cNvPr>
          <p:cNvCxnSpPr/>
          <p:nvPr/>
        </p:nvCxnSpPr>
        <p:spPr>
          <a:xfrm>
            <a:off x="1835922" y="5092981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09133B-13B4-B070-2AC4-7453B6CA427C}"/>
              </a:ext>
            </a:extLst>
          </p:cNvPr>
          <p:cNvSpPr txBox="1"/>
          <p:nvPr/>
        </p:nvSpPr>
        <p:spPr>
          <a:xfrm>
            <a:off x="756575" y="5348886"/>
            <a:ext cx="293702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    y     width   height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8BC5578-B80A-5506-375B-B4F97AD5C7EF}"/>
              </a:ext>
            </a:extLst>
          </p:cNvPr>
          <p:cNvCxnSpPr/>
          <p:nvPr/>
        </p:nvCxnSpPr>
        <p:spPr>
          <a:xfrm>
            <a:off x="2801527" y="4666166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5D95EE8-B771-DC8F-C0F8-0BD5954CE1D0}"/>
              </a:ext>
            </a:extLst>
          </p:cNvPr>
          <p:cNvCxnSpPr/>
          <p:nvPr/>
        </p:nvCxnSpPr>
        <p:spPr>
          <a:xfrm>
            <a:off x="2806796" y="5072549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616279" y="5461801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5005818" y="4667779"/>
            <a:ext cx="358889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Square d = new Square(1, 1, 2);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3652838" y="1588845"/>
            <a:ext cx="1076326" cy="31116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AE63A54-0B33-D5A1-30BA-12028CBD1049}"/>
              </a:ext>
            </a:extLst>
          </p:cNvPr>
          <p:cNvSpPr txBox="1"/>
          <p:nvPr/>
        </p:nvSpPr>
        <p:spPr>
          <a:xfrm>
            <a:off x="3676280" y="1078177"/>
            <a:ext cx="37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スーパークラス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9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キーワード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B25CC8-E96D-4E26-B307-2FDDCEB301CF}"/>
              </a:ext>
            </a:extLst>
          </p:cNvPr>
          <p:cNvSpPr/>
          <p:nvPr/>
        </p:nvSpPr>
        <p:spPr>
          <a:xfrm>
            <a:off x="547270" y="1177710"/>
            <a:ext cx="7900770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extends	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の指定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super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スーパークラス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コンストラクタ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				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呼び出し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94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28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スーパークラス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サブクラス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extends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super</a:t>
            </a:r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862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B43081-0205-D062-883B-6155436DD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9" y="826137"/>
            <a:ext cx="8472638" cy="4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21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引き続き，次のプログラムを入れる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0425A5-FDFE-8824-E123-AFEF6B39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8" y="868235"/>
            <a:ext cx="8504592" cy="40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25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123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3983" y="2507971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４つのオブジェクト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a, b, c, d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46783D-4410-63D6-4F65-E07644107B5E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0C50E8-65FF-7F6D-38A5-C551D81D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6" y="1306417"/>
            <a:ext cx="5296842" cy="45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03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9-3.</a:t>
            </a:r>
            <a:r>
              <a:rPr lang="ja-JP" altLang="en-US" dirty="0"/>
              <a:t> メソッドのオーバーライド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65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14326"/>
              </p:ext>
            </p:extLst>
          </p:nvPr>
        </p:nvGraphicFramePr>
        <p:xfrm>
          <a:off x="636998" y="1103722"/>
          <a:ext cx="8387666" cy="326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786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6802880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43188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4870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スーパークラス，サブクラス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スーパークラス，サブクラスの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プログラム，継承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メソッドのオーバーライド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サブクラスでの属性の追加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899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4802181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55427" y="5502897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302483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メソッドのオーバーライド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82759"/>
            <a:ext cx="8325335" cy="2197405"/>
          </a:xfrm>
        </p:spPr>
        <p:txBody>
          <a:bodyPr>
            <a:noAutofit/>
          </a:bodyPr>
          <a:lstStyle/>
          <a:p>
            <a:r>
              <a:rPr lang="ja-JP" altLang="en-US" dirty="0"/>
              <a:t>コンストラクタ</a:t>
            </a:r>
            <a:r>
              <a:rPr lang="ja-JP" altLang="en-US" b="1" u="sng" dirty="0">
                <a:solidFill>
                  <a:srgbClr val="FF0000"/>
                </a:solidFill>
              </a:rPr>
              <a:t>以外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受け継がずに</a:t>
            </a:r>
            <a:r>
              <a:rPr lang="ja-JP" altLang="en-US" b="1" dirty="0">
                <a:solidFill>
                  <a:srgbClr val="C00000"/>
                </a:solidFill>
              </a:rPr>
              <a:t>オーバーライド</a:t>
            </a:r>
            <a:r>
              <a:rPr lang="ja-JP" altLang="en-US" dirty="0"/>
              <a:t>できる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オーバーライド</a:t>
            </a:r>
            <a:r>
              <a:rPr lang="ja-JP" altLang="en-US" dirty="0"/>
              <a:t>は，別の定義を行うこと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94505EF-F667-2BA0-03E5-7DFA163A9B33}"/>
              </a:ext>
            </a:extLst>
          </p:cNvPr>
          <p:cNvSpPr txBox="1">
            <a:spLocks/>
          </p:cNvSpPr>
          <p:nvPr/>
        </p:nvSpPr>
        <p:spPr>
          <a:xfrm>
            <a:off x="800350" y="2209800"/>
            <a:ext cx="8142121" cy="390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長方形 </a:t>
            </a:r>
            <a:r>
              <a:rPr lang="en-US" altLang="ja-JP" sz="2000" b="1" dirty="0"/>
              <a:t>(Rectangle)	</a:t>
            </a:r>
            <a:r>
              <a:rPr lang="en-US" altLang="ja-JP" sz="2000" dirty="0"/>
              <a:t>		</a:t>
            </a:r>
            <a:r>
              <a:rPr lang="ja-JP" altLang="en-US" sz="2000" b="1" dirty="0"/>
              <a:t>正方形 </a:t>
            </a:r>
            <a:r>
              <a:rPr lang="en-US" altLang="ja-JP" sz="2000" b="1" dirty="0"/>
              <a:t>(Square)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属性とメソッド</a:t>
            </a:r>
            <a:r>
              <a:rPr lang="en-US" altLang="ja-JP" sz="2000" dirty="0"/>
              <a:t>	     	    </a:t>
            </a:r>
            <a:r>
              <a:rPr lang="ja-JP" altLang="en-US" sz="2000" dirty="0"/>
              <a:t> </a:t>
            </a:r>
            <a:r>
              <a:rPr lang="ja-JP" altLang="en-US" sz="2000" b="1" dirty="0"/>
              <a:t>継承</a:t>
            </a:r>
            <a:r>
              <a:rPr lang="en-US" altLang="ja-JP" sz="2000" dirty="0"/>
              <a:t>		</a:t>
            </a:r>
            <a:r>
              <a:rPr lang="ja-JP" altLang="en-US" sz="2000" dirty="0"/>
              <a:t>属性 とメソッド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x					</a:t>
            </a:r>
            <a:r>
              <a:rPr lang="ja-JP" altLang="en-US" sz="2000" dirty="0"/>
              <a:t>  </a:t>
            </a:r>
            <a:r>
              <a:rPr lang="en-US" altLang="ja-JP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y					 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width					  width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height					  height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printout				</a:t>
            </a:r>
            <a:r>
              <a:rPr lang="ja-JP" altLang="en-US" sz="2000" dirty="0"/>
              <a:t>  </a:t>
            </a:r>
            <a:r>
              <a:rPr lang="en-US" altLang="ja-JP" sz="2000" dirty="0"/>
              <a:t>printout</a:t>
            </a:r>
            <a:r>
              <a:rPr lang="ja-JP" altLang="en-US" sz="2000" dirty="0"/>
              <a:t> </a:t>
            </a:r>
            <a:r>
              <a:rPr lang="ja-JP" altLang="en-US" sz="2000" b="1" dirty="0">
                <a:solidFill>
                  <a:srgbClr val="FF0000"/>
                </a:solidFill>
              </a:rPr>
              <a:t>← オーバーライド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スーパークラス　　　　　　</a:t>
            </a:r>
            <a:r>
              <a:rPr lang="en-US" altLang="ja-JP" sz="2000" dirty="0"/>
              <a:t>		  </a:t>
            </a:r>
            <a:r>
              <a:rPr lang="ja-JP" altLang="en-US" sz="2000" dirty="0"/>
              <a:t>サブクラス</a:t>
            </a:r>
            <a:endParaRPr lang="en-US" altLang="ja-JP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CDC31E-65B1-6C63-C21F-F8020DF74DA7}"/>
              </a:ext>
            </a:extLst>
          </p:cNvPr>
          <p:cNvSpPr/>
          <p:nvPr/>
        </p:nvSpPr>
        <p:spPr>
          <a:xfrm>
            <a:off x="5236519" y="3590925"/>
            <a:ext cx="2401037" cy="2105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E6C9A-7E0C-F09B-ED0D-4523E2018802}"/>
              </a:ext>
            </a:extLst>
          </p:cNvPr>
          <p:cNvSpPr/>
          <p:nvPr/>
        </p:nvSpPr>
        <p:spPr>
          <a:xfrm>
            <a:off x="677301" y="3590926"/>
            <a:ext cx="2545407" cy="216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4">
            <a:extLst>
              <a:ext uri="{FF2B5EF4-FFF2-40B4-BE49-F238E27FC236}">
                <a16:creationId xmlns:a16="http://schemas.microsoft.com/office/drawing/2014/main" id="{886D2967-B9B9-D361-EBBF-9F1A7199F026}"/>
              </a:ext>
            </a:extLst>
          </p:cNvPr>
          <p:cNvSpPr/>
          <p:nvPr/>
        </p:nvSpPr>
        <p:spPr>
          <a:xfrm>
            <a:off x="3864685" y="3685453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4">
            <a:extLst>
              <a:ext uri="{FF2B5EF4-FFF2-40B4-BE49-F238E27FC236}">
                <a16:creationId xmlns:a16="http://schemas.microsoft.com/office/drawing/2014/main" id="{948AB43B-D80B-EC77-6A77-A3EE849EBBED}"/>
              </a:ext>
            </a:extLst>
          </p:cNvPr>
          <p:cNvSpPr/>
          <p:nvPr/>
        </p:nvSpPr>
        <p:spPr>
          <a:xfrm>
            <a:off x="3864685" y="410201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4">
            <a:extLst>
              <a:ext uri="{FF2B5EF4-FFF2-40B4-BE49-F238E27FC236}">
                <a16:creationId xmlns:a16="http://schemas.microsoft.com/office/drawing/2014/main" id="{C8ADC2FB-A214-B416-8DF3-48B9C00BA306}"/>
              </a:ext>
            </a:extLst>
          </p:cNvPr>
          <p:cNvSpPr/>
          <p:nvPr/>
        </p:nvSpPr>
        <p:spPr>
          <a:xfrm>
            <a:off x="3864685" y="4503314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4">
            <a:extLst>
              <a:ext uri="{FF2B5EF4-FFF2-40B4-BE49-F238E27FC236}">
                <a16:creationId xmlns:a16="http://schemas.microsoft.com/office/drawing/2014/main" id="{3782DA7C-BF9E-A153-55A8-5B1599EC9E8D}"/>
              </a:ext>
            </a:extLst>
          </p:cNvPr>
          <p:cNvSpPr/>
          <p:nvPr/>
        </p:nvSpPr>
        <p:spPr>
          <a:xfrm>
            <a:off x="3864685" y="4904616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91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22AE8C8-4A3D-5833-8A99-566BADC0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4" y="1195977"/>
            <a:ext cx="8250614" cy="234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</a:t>
            </a:r>
            <a:r>
              <a:rPr lang="ja-JP" altLang="en-US" dirty="0"/>
              <a:t>正方形</a:t>
            </a:r>
            <a:r>
              <a:rPr kumimoji="1" lang="ja-JP" altLang="en-US" dirty="0"/>
              <a:t>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966912" y="1147597"/>
            <a:ext cx="749791" cy="28763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08152" y="1492370"/>
            <a:ext cx="6921498" cy="6636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24410" y="2205039"/>
            <a:ext cx="4291385" cy="111763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970629" y="626235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627831" y="1036210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38363" y="2651815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3652838" y="1142720"/>
            <a:ext cx="1076326" cy="31116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AE63A54-0B33-D5A1-30BA-12028CBD1049}"/>
              </a:ext>
            </a:extLst>
          </p:cNvPr>
          <p:cNvSpPr txBox="1"/>
          <p:nvPr/>
        </p:nvSpPr>
        <p:spPr>
          <a:xfrm>
            <a:off x="3676280" y="632052"/>
            <a:ext cx="37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スーパークラス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B4EC7AD-09BB-A630-4881-4ED8E579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26" y="4330771"/>
            <a:ext cx="8461208" cy="1538287"/>
          </a:xfrm>
        </p:spPr>
        <p:txBody>
          <a:bodyPr/>
          <a:lstStyle/>
          <a:p>
            <a:r>
              <a:rPr lang="ja-JP" altLang="en-US" dirty="0"/>
              <a:t>メソッド </a:t>
            </a:r>
            <a:r>
              <a:rPr lang="en-US" altLang="ja-JP" dirty="0"/>
              <a:t>printout</a:t>
            </a:r>
            <a:r>
              <a:rPr lang="ja-JP" altLang="en-US" dirty="0"/>
              <a:t> のオーバーライド</a:t>
            </a:r>
            <a:endParaRPr lang="en-US" altLang="ja-JP" dirty="0"/>
          </a:p>
          <a:p>
            <a:r>
              <a:rPr lang="ja-JP" altLang="en-US" dirty="0"/>
              <a:t>スーパークラスのメソッド </a:t>
            </a:r>
            <a:r>
              <a:rPr lang="en-US" altLang="ja-JP" dirty="0"/>
              <a:t>printout </a:t>
            </a:r>
            <a:r>
              <a:rPr lang="ja-JP" altLang="en-US" dirty="0"/>
              <a:t>とは別の定義を行う。</a:t>
            </a:r>
          </a:p>
        </p:txBody>
      </p:sp>
    </p:spTree>
    <p:extLst>
      <p:ext uri="{BB962C8B-B14F-4D97-AF65-F5344CB8AC3E}">
        <p14:creationId xmlns:p14="http://schemas.microsoft.com/office/powerpoint/2010/main" val="587346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メソッドのオーバーライド</a:t>
            </a:r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3439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</a:t>
            </a:r>
            <a:r>
              <a:rPr lang="ja-JP" altLang="en-US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加える</a:t>
            </a:r>
            <a:endParaRPr lang="en-US" altLang="ja-JP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D3A961-9999-9B88-6D78-5306241F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4" y="658498"/>
            <a:ext cx="5237306" cy="576356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7D7DFE1-6FCE-E9B5-C491-5244D5F15931}"/>
              </a:ext>
            </a:extLst>
          </p:cNvPr>
          <p:cNvSpPr/>
          <p:nvPr/>
        </p:nvSpPr>
        <p:spPr>
          <a:xfrm>
            <a:off x="884438" y="3869034"/>
            <a:ext cx="2379757" cy="67638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DC361DA-71FC-D73F-31C5-22B4F23E795D}"/>
              </a:ext>
            </a:extLst>
          </p:cNvPr>
          <p:cNvCxnSpPr/>
          <p:nvPr/>
        </p:nvCxnSpPr>
        <p:spPr>
          <a:xfrm flipH="1">
            <a:off x="3322674" y="3912781"/>
            <a:ext cx="935666" cy="212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6CCAAC93-6EA4-905B-4239-FC1B0C8C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51" y="3125461"/>
            <a:ext cx="4831804" cy="14199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441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123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81104" y="2519153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４つのオブジェクト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a, b, c, d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46783D-4410-63D6-4F65-E07644107B5E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49D96E-97C2-46BA-EA85-BD5613C48230}"/>
              </a:ext>
            </a:extLst>
          </p:cNvPr>
          <p:cNvSpPr txBox="1"/>
          <p:nvPr/>
        </p:nvSpPr>
        <p:spPr>
          <a:xfrm>
            <a:off x="5445231" y="1589856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2EF4D5-A7A1-6434-132E-BF2DC6CF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340358"/>
            <a:ext cx="5086359" cy="43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3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9-4.</a:t>
            </a:r>
            <a:r>
              <a:rPr lang="ja-JP" altLang="en-US" dirty="0"/>
              <a:t> サブクラスでの属性の追加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CD049AF-5B21-404D-B908-A822EA009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034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サブクラスでの属性，メソッドの追加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82759"/>
            <a:ext cx="8325335" cy="2197405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追加できる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94505EF-F667-2BA0-03E5-7DFA163A9B33}"/>
              </a:ext>
            </a:extLst>
          </p:cNvPr>
          <p:cNvSpPr txBox="1">
            <a:spLocks/>
          </p:cNvSpPr>
          <p:nvPr/>
        </p:nvSpPr>
        <p:spPr>
          <a:xfrm>
            <a:off x="496820" y="1790794"/>
            <a:ext cx="8480493" cy="390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長方形 </a:t>
            </a:r>
            <a:r>
              <a:rPr lang="en-US" altLang="ja-JP" sz="2000" b="1" dirty="0"/>
              <a:t>(Rectangle)	</a:t>
            </a:r>
            <a:r>
              <a:rPr lang="en-US" altLang="ja-JP" sz="2000" dirty="0"/>
              <a:t>	</a:t>
            </a:r>
            <a:r>
              <a:rPr lang="ja-JP" altLang="en-US" sz="2000" dirty="0"/>
              <a:t>色付きの長方形 </a:t>
            </a:r>
            <a:r>
              <a:rPr lang="en-US" altLang="ja-JP" sz="2000" b="1" dirty="0"/>
              <a:t>(</a:t>
            </a:r>
            <a:r>
              <a:rPr lang="en-US" altLang="ja-JP" sz="2000" b="1" dirty="0" err="1"/>
              <a:t>ColorRectangle</a:t>
            </a:r>
            <a:r>
              <a:rPr lang="en-US" altLang="ja-JP" sz="2000" b="1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属性とメソッド</a:t>
            </a:r>
            <a:r>
              <a:rPr lang="en-US" altLang="ja-JP" sz="2000" dirty="0"/>
              <a:t>	         </a:t>
            </a:r>
            <a:r>
              <a:rPr lang="ja-JP" altLang="en-US" sz="2000" b="1" dirty="0"/>
              <a:t>継承</a:t>
            </a:r>
            <a:r>
              <a:rPr lang="en-US" altLang="ja-JP" sz="2000" b="1" dirty="0"/>
              <a:t>	</a:t>
            </a:r>
            <a:r>
              <a:rPr lang="ja-JP" altLang="en-US" sz="2000" dirty="0"/>
              <a:t>属性 とメソッド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x				</a:t>
            </a:r>
            <a:r>
              <a:rPr lang="ja-JP" altLang="en-US" sz="2000" dirty="0"/>
              <a:t>  </a:t>
            </a:r>
            <a:r>
              <a:rPr lang="en-US" altLang="ja-JP" sz="2000" dirty="0"/>
              <a:t>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y				 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width				  width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  height				  height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printout			</a:t>
            </a:r>
            <a:r>
              <a:rPr lang="ja-JP" altLang="en-US" sz="2000" dirty="0"/>
              <a:t>  </a:t>
            </a:r>
            <a:r>
              <a:rPr lang="en-US" altLang="ja-JP" sz="2000" dirty="0"/>
              <a:t>printout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  スーパークラス　　　　</a:t>
            </a:r>
            <a:r>
              <a:rPr lang="en-US" altLang="ja-JP" sz="2000" dirty="0"/>
              <a:t>	  color  </a:t>
            </a:r>
            <a:r>
              <a:rPr lang="ja-JP" altLang="en-US" sz="2000" b="1" dirty="0">
                <a:solidFill>
                  <a:srgbClr val="FF0000"/>
                </a:solidFill>
              </a:rPr>
              <a:t>サブクラスで追加された属性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				</a:t>
            </a:r>
            <a:r>
              <a:rPr lang="ja-JP" altLang="en-US" sz="2000" dirty="0"/>
              <a:t>サブクラス</a:t>
            </a:r>
            <a:endParaRPr lang="en-US" altLang="ja-JP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29E6C9A-7E0C-F09B-ED0D-4523E2018802}"/>
              </a:ext>
            </a:extLst>
          </p:cNvPr>
          <p:cNvSpPr/>
          <p:nvPr/>
        </p:nvSpPr>
        <p:spPr>
          <a:xfrm>
            <a:off x="620703" y="3156084"/>
            <a:ext cx="1901517" cy="2160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4">
            <a:extLst>
              <a:ext uri="{FF2B5EF4-FFF2-40B4-BE49-F238E27FC236}">
                <a16:creationId xmlns:a16="http://schemas.microsoft.com/office/drawing/2014/main" id="{886D2967-B9B9-D361-EBBF-9F1A7199F026}"/>
              </a:ext>
            </a:extLst>
          </p:cNvPr>
          <p:cNvSpPr/>
          <p:nvPr/>
        </p:nvSpPr>
        <p:spPr>
          <a:xfrm>
            <a:off x="2889434" y="317771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14">
            <a:extLst>
              <a:ext uri="{FF2B5EF4-FFF2-40B4-BE49-F238E27FC236}">
                <a16:creationId xmlns:a16="http://schemas.microsoft.com/office/drawing/2014/main" id="{948AB43B-D80B-EC77-6A77-A3EE849EBBED}"/>
              </a:ext>
            </a:extLst>
          </p:cNvPr>
          <p:cNvSpPr/>
          <p:nvPr/>
        </p:nvSpPr>
        <p:spPr>
          <a:xfrm>
            <a:off x="2889434" y="3643402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4">
            <a:extLst>
              <a:ext uri="{FF2B5EF4-FFF2-40B4-BE49-F238E27FC236}">
                <a16:creationId xmlns:a16="http://schemas.microsoft.com/office/drawing/2014/main" id="{C8ADC2FB-A214-B416-8DF3-48B9C00BA306}"/>
              </a:ext>
            </a:extLst>
          </p:cNvPr>
          <p:cNvSpPr/>
          <p:nvPr/>
        </p:nvSpPr>
        <p:spPr>
          <a:xfrm>
            <a:off x="2889434" y="4114936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4">
            <a:extLst>
              <a:ext uri="{FF2B5EF4-FFF2-40B4-BE49-F238E27FC236}">
                <a16:creationId xmlns:a16="http://schemas.microsoft.com/office/drawing/2014/main" id="{3782DA7C-BF9E-A153-55A8-5B1599EC9E8D}"/>
              </a:ext>
            </a:extLst>
          </p:cNvPr>
          <p:cNvSpPr/>
          <p:nvPr/>
        </p:nvSpPr>
        <p:spPr>
          <a:xfrm>
            <a:off x="2889434" y="4536891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右矢印 14">
            <a:extLst>
              <a:ext uri="{FF2B5EF4-FFF2-40B4-BE49-F238E27FC236}">
                <a16:creationId xmlns:a16="http://schemas.microsoft.com/office/drawing/2014/main" id="{BB9325B3-FAE9-28E4-6A53-DB952B94E26D}"/>
              </a:ext>
            </a:extLst>
          </p:cNvPr>
          <p:cNvSpPr/>
          <p:nvPr/>
        </p:nvSpPr>
        <p:spPr>
          <a:xfrm>
            <a:off x="2889434" y="4958847"/>
            <a:ext cx="873540" cy="25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8C00065-CA2A-C9AD-265E-00759ABDA38D}"/>
              </a:ext>
            </a:extLst>
          </p:cNvPr>
          <p:cNvSpPr/>
          <p:nvPr/>
        </p:nvSpPr>
        <p:spPr>
          <a:xfrm>
            <a:off x="4196421" y="3156083"/>
            <a:ext cx="1901517" cy="2470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866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0451A1A-7CD5-4D69-B240-95A42DDA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6" y="1182096"/>
            <a:ext cx="7057688" cy="27803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4DF2EA0-DF83-A18E-6404-CAB3FC1B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87" y="1023510"/>
            <a:ext cx="1586978" cy="26345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「色付きの長方形」のクラス定義の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244739" y="1160617"/>
            <a:ext cx="1307961" cy="26538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033118" y="1628072"/>
            <a:ext cx="7769485" cy="75730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033118" y="2429774"/>
            <a:ext cx="3748432" cy="133577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80118" y="626305"/>
            <a:ext cx="345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ColorRectangle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627831" y="1036210"/>
            <a:ext cx="243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Square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4881218" y="2922563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3261894" y="1157687"/>
            <a:ext cx="865605" cy="29637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AE63A54-0B33-D5A1-30BA-12028CBD1049}"/>
              </a:ext>
            </a:extLst>
          </p:cNvPr>
          <p:cNvSpPr txBox="1"/>
          <p:nvPr/>
        </p:nvSpPr>
        <p:spPr>
          <a:xfrm>
            <a:off x="3676280" y="632052"/>
            <a:ext cx="37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スーパークラス</a:t>
            </a:r>
            <a:r>
              <a:rPr kumimoji="1" lang="en-US" altLang="ja-JP" sz="2400" dirty="0">
                <a:solidFill>
                  <a:srgbClr val="FF0000"/>
                </a:solidFill>
              </a:rPr>
              <a:t>: Rectangle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B4EC7AD-09BB-A630-4881-4ED8E579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5124715"/>
            <a:ext cx="8461208" cy="757308"/>
          </a:xfrm>
        </p:spPr>
        <p:txBody>
          <a:bodyPr/>
          <a:lstStyle/>
          <a:p>
            <a:r>
              <a:rPr lang="ja-JP" altLang="en-US" dirty="0"/>
              <a:t>サブクラスで，属性 </a:t>
            </a:r>
            <a:r>
              <a:rPr lang="en-US" altLang="ja-JP" dirty="0"/>
              <a:t>color </a:t>
            </a:r>
            <a:r>
              <a:rPr lang="ja-JP" altLang="en-US" dirty="0"/>
              <a:t>を追加</a:t>
            </a:r>
          </a:p>
        </p:txBody>
      </p:sp>
    </p:spTree>
    <p:extLst>
      <p:ext uri="{BB962C8B-B14F-4D97-AF65-F5344CB8AC3E}">
        <p14:creationId xmlns:p14="http://schemas.microsoft.com/office/powerpoint/2010/main" val="1353814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39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サブクラスでの属性の追加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995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255E7EF-00E7-5A10-DDFB-FA39710C3B44}"/>
              </a:ext>
            </a:extLst>
          </p:cNvPr>
          <p:cNvGrpSpPr/>
          <p:nvPr/>
        </p:nvGrpSpPr>
        <p:grpSpPr>
          <a:xfrm>
            <a:off x="150677" y="666751"/>
            <a:ext cx="3061892" cy="3397425"/>
            <a:chOff x="150677" y="666751"/>
            <a:chExt cx="3061892" cy="339742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1D88938-1913-39CC-5266-F526801AE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677" y="666751"/>
              <a:ext cx="2174987" cy="339742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C3CAC76-9CAE-95A3-33B8-551C2ECC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0348" y="2261724"/>
              <a:ext cx="892221" cy="771565"/>
            </a:xfrm>
            <a:prstGeom prst="rect">
              <a:avLst/>
            </a:prstGeom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91D33CE6-00D8-4529-43AD-95DCDB8A3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9" y="3758536"/>
            <a:ext cx="8879252" cy="288459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加える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0E9266-BB7D-FD92-911F-6E5EBEB09A5B}"/>
              </a:ext>
            </a:extLst>
          </p:cNvPr>
          <p:cNvSpPr/>
          <p:nvPr/>
        </p:nvSpPr>
        <p:spPr>
          <a:xfrm>
            <a:off x="150677" y="2378235"/>
            <a:ext cx="3061892" cy="84874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0845AA5-FD06-DFAE-E24F-B88BC652D2A7}"/>
              </a:ext>
            </a:extLst>
          </p:cNvPr>
          <p:cNvCxnSpPr>
            <a:cxnSpLocks/>
          </p:cNvCxnSpPr>
          <p:nvPr/>
        </p:nvCxnSpPr>
        <p:spPr>
          <a:xfrm flipH="1" flipV="1">
            <a:off x="2594344" y="3226981"/>
            <a:ext cx="196703" cy="531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1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2335674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255E7EF-00E7-5A10-DDFB-FA39710C3B44}"/>
              </a:ext>
            </a:extLst>
          </p:cNvPr>
          <p:cNvGrpSpPr/>
          <p:nvPr/>
        </p:nvGrpSpPr>
        <p:grpSpPr>
          <a:xfrm>
            <a:off x="150677" y="666751"/>
            <a:ext cx="3061892" cy="3397425"/>
            <a:chOff x="150677" y="666751"/>
            <a:chExt cx="3061892" cy="339742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1D88938-1913-39CC-5266-F526801AE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677" y="666751"/>
              <a:ext cx="2174987" cy="339742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C3CAC76-9CAE-95A3-33B8-551C2ECC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0348" y="2261724"/>
              <a:ext cx="892221" cy="771565"/>
            </a:xfrm>
            <a:prstGeom prst="rect">
              <a:avLst/>
            </a:prstGeom>
          </p:spPr>
        </p:pic>
      </p:grp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856A343-1633-5C8E-D515-1A13DEFA1A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引き続き，次のプログラムを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加える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0E9266-BB7D-FD92-911F-6E5EBEB09A5B}"/>
              </a:ext>
            </a:extLst>
          </p:cNvPr>
          <p:cNvSpPr/>
          <p:nvPr/>
        </p:nvSpPr>
        <p:spPr>
          <a:xfrm>
            <a:off x="464337" y="3835344"/>
            <a:ext cx="1678123" cy="9338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0845AA5-FD06-DFAE-E24F-B88BC652D2A7}"/>
              </a:ext>
            </a:extLst>
          </p:cNvPr>
          <p:cNvCxnSpPr>
            <a:cxnSpLocks/>
          </p:cNvCxnSpPr>
          <p:nvPr/>
        </p:nvCxnSpPr>
        <p:spPr>
          <a:xfrm flipH="1" flipV="1">
            <a:off x="1961706" y="3928730"/>
            <a:ext cx="196703" cy="531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40CC36CF-4F62-76D0-904D-37074214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87" y="4460285"/>
            <a:ext cx="8901626" cy="755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727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1234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3983" y="2507971"/>
            <a:ext cx="3101949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つのオブジェクト</a:t>
            </a:r>
            <a:endParaRPr kumimoji="1" lang="en-US" altLang="ja-JP" sz="2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a, b, c, d, e </a:t>
            </a:r>
            <a:r>
              <a:rPr kumimoji="1" lang="ja-JP" altLang="en-US" sz="20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が生成される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546783D-4410-63D6-4F65-E07644107B5E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EA1B80-C0B4-9EA5-24AE-08BCC136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62" y="879257"/>
            <a:ext cx="4539925" cy="48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8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dirty="0"/>
              <a:t>は，すべて</a:t>
            </a:r>
            <a:r>
              <a:rPr kumimoji="1"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kumimoji="1" lang="ja-JP" altLang="en-US" dirty="0"/>
              <a:t>に属する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但し，コンストラクタは</a:t>
            </a:r>
            <a:r>
              <a:rPr lang="ja-JP" altLang="en-US" b="1" u="sng" dirty="0">
                <a:solidFill>
                  <a:srgbClr val="FF0000"/>
                </a:solidFill>
              </a:rPr>
              <a:t>受け継がない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コンストラクタ</a:t>
            </a:r>
            <a:r>
              <a:rPr lang="ja-JP" altLang="en-US" b="1" u="sng" dirty="0">
                <a:solidFill>
                  <a:srgbClr val="FF0000"/>
                </a:solidFill>
              </a:rPr>
              <a:t>以外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メソッドは，オーバーライドできる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で，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にない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追加できる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014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7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B4C55-DC9D-4EFB-B07B-0635FA82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ソースコード</a:t>
            </a:r>
            <a:r>
              <a:rPr lang="en-US" altLang="ja-JP" dirty="0"/>
              <a:t> (9-2)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EEF84-4ED2-4EBF-A8B4-65D4CCE8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85800"/>
            <a:ext cx="8461208" cy="6110287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Rectangle(double x, double y, double width, double height)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Square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Square(double x, double y, double size)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size, size);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a = new Rectangle(4, 8,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b = new Rectangle(8, 10, 2,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b.printout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d = new Square(1,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d.printout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C425B3-39B3-4473-B292-5C95FBA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341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B4C55-DC9D-4EFB-B07B-0635FA82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ソースコード</a:t>
            </a:r>
            <a:r>
              <a:rPr lang="en-US" altLang="ja-JP" dirty="0"/>
              <a:t> (9-3)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EEF84-4ED2-4EBF-A8B4-65D4CCE8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85800"/>
            <a:ext cx="8461208" cy="6110287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Rectangle(double x, double y, double width, double height)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Square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Square(double x, double y, double size)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size, size);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a = new Rectangle(4, 8,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b = new Rectangle(8, 10, 2,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b.printout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d = new Square(1,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d.printout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C425B3-39B3-4473-B292-5C95FBA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108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B4C55-DC9D-4EFB-B07B-0635FA82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ソースコード</a:t>
            </a:r>
            <a:r>
              <a:rPr lang="en-US" altLang="ja-JP" dirty="0"/>
              <a:t> (9-4)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EEF84-4ED2-4EBF-A8B4-65D4CCE8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4"/>
            <a:ext cx="8461208" cy="615119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Rectangle(double x, double y, double width, double height)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 = width;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 =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Square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Square(double x, double y, double size)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size, size);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 extends Rectangle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(double x, double y, double width, double height,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super(x, y, width, height);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this.x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this.y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this.width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this.height</a:t>
            </a: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this.color</a:t>
            </a:r>
            <a:r>
              <a:rPr kumimoji="1" lang="en-US" altLang="ja-JP" dirty="0"/>
              <a:t>);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   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</a:t>
            </a:r>
            <a:r>
              <a:rPr kumimoji="1" lang="en-US" altLang="ja-JP" dirty="0" err="1"/>
              <a:t>YourClassNameHere</a:t>
            </a:r>
            <a:r>
              <a:rPr kumimoji="1"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a = new Rectangle(4, 8,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Rectangle b = new Rectangle(8, 10, 2,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a.printout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b.printout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c = new Square(0, 3, 1);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Square d = new Square(1, 1, 2);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d.printout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 e = new </a:t>
            </a:r>
            <a:r>
              <a:rPr kumimoji="1" lang="en-US" altLang="ja-JP" dirty="0" err="1"/>
              <a:t>ColorRectangle</a:t>
            </a:r>
            <a:r>
              <a:rPr kumimoji="1" lang="en-US" altLang="ja-JP" dirty="0"/>
              <a:t>(0, 0, 1, 4, "Red");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</a:t>
            </a:r>
            <a:r>
              <a:rPr kumimoji="1" lang="en-US" altLang="ja-JP" dirty="0" err="1"/>
              <a:t>e.printout</a:t>
            </a:r>
            <a:r>
              <a:rPr kumimoji="1"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C425B3-39B3-4473-B292-5C95FBA2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5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のクラス</a:t>
            </a:r>
          </a:p>
        </p:txBody>
      </p:sp>
    </p:spTree>
    <p:extLst>
      <p:ext uri="{BB962C8B-B14F-4D97-AF65-F5344CB8AC3E}">
        <p14:creationId xmlns:p14="http://schemas.microsoft.com/office/powerpoint/2010/main" val="143044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897764" y="567142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16282" y="1738282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16282" y="3092532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2571231" y="50301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7" y="1225786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98155" y="3589142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C1C70E-36B3-7839-5568-A8BB9F9BA8B6}"/>
              </a:ext>
            </a:extLst>
          </p:cNvPr>
          <p:cNvGrpSpPr/>
          <p:nvPr/>
        </p:nvGrpSpPr>
        <p:grpSpPr>
          <a:xfrm>
            <a:off x="-383055" y="4890759"/>
            <a:ext cx="5277361" cy="1712681"/>
            <a:chOff x="1190345" y="1525042"/>
            <a:chExt cx="5277361" cy="1712681"/>
          </a:xfrm>
        </p:grpSpPr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E3CA96AE-C8B5-1940-3790-EB7FF74896B1}"/>
                </a:ext>
              </a:extLst>
            </p:cNvPr>
            <p:cNvSpPr txBox="1">
              <a:spLocks/>
            </p:cNvSpPr>
            <p:nvPr/>
          </p:nvSpPr>
          <p:spPr>
            <a:xfrm>
              <a:off x="1190345" y="1525042"/>
              <a:ext cx="5277361" cy="119387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ja-JP" sz="3000" dirty="0">
                <a:latin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a  8     10    1    "red"</a:t>
              </a: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b  2     4      3    "green"</a:t>
              </a:r>
              <a:endParaRPr lang="ja-JP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DFC254-E0EC-6BA1-4604-C69AADD4AB43}"/>
                </a:ext>
              </a:extLst>
            </p:cNvPr>
            <p:cNvSpPr/>
            <p:nvPr/>
          </p:nvSpPr>
          <p:spPr>
            <a:xfrm>
              <a:off x="2161220" y="2103478"/>
              <a:ext cx="3201672" cy="292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9BA6F19-77F4-F0AB-D5E7-6607C0A2F8BD}"/>
                </a:ext>
              </a:extLst>
            </p:cNvPr>
            <p:cNvSpPr/>
            <p:nvPr/>
          </p:nvSpPr>
          <p:spPr>
            <a:xfrm>
              <a:off x="2161219" y="2513052"/>
              <a:ext cx="3201672" cy="332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9B73EE2-F342-4254-DA2B-B65D7001392C}"/>
                </a:ext>
              </a:extLst>
            </p:cNvPr>
            <p:cNvCxnSpPr/>
            <p:nvPr/>
          </p:nvCxnSpPr>
          <p:spPr>
            <a:xfrm>
              <a:off x="2647104" y="2096219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127501C-76ED-661B-30D4-07A33EE03604}"/>
                </a:ext>
              </a:extLst>
            </p:cNvPr>
            <p:cNvCxnSpPr/>
            <p:nvPr/>
          </p:nvCxnSpPr>
          <p:spPr>
            <a:xfrm>
              <a:off x="3289682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264BDAA-F9EB-112E-EF84-0E1DB7BBDAAA}"/>
                </a:ext>
              </a:extLst>
            </p:cNvPr>
            <p:cNvCxnSpPr/>
            <p:nvPr/>
          </p:nvCxnSpPr>
          <p:spPr>
            <a:xfrm>
              <a:off x="2647104" y="251026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64A7C93-269D-464C-8797-A4B1A7018026}"/>
                </a:ext>
              </a:extLst>
            </p:cNvPr>
            <p:cNvCxnSpPr/>
            <p:nvPr/>
          </p:nvCxnSpPr>
          <p:spPr>
            <a:xfrm>
              <a:off x="3297810" y="2520153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09133B-13B4-B070-2AC4-7453B6CA427C}"/>
                </a:ext>
              </a:extLst>
            </p:cNvPr>
            <p:cNvSpPr txBox="1"/>
            <p:nvPr/>
          </p:nvSpPr>
          <p:spPr>
            <a:xfrm>
              <a:off x="2218463" y="277605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     y     r      color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8BC5578-B80A-5506-375B-B4F97AD5C7EF}"/>
                </a:ext>
              </a:extLst>
            </p:cNvPr>
            <p:cNvCxnSpPr/>
            <p:nvPr/>
          </p:nvCxnSpPr>
          <p:spPr>
            <a:xfrm>
              <a:off x="3889757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5D95EE8-B771-DC8F-C0F8-0BD5954CE1D0}"/>
                </a:ext>
              </a:extLst>
            </p:cNvPr>
            <p:cNvCxnSpPr/>
            <p:nvPr/>
          </p:nvCxnSpPr>
          <p:spPr>
            <a:xfrm>
              <a:off x="3894811" y="250279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748815" y="5541683"/>
            <a:ext cx="394062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867201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707720" y="10114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81098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013494" y="3234460"/>
            <a:ext cx="649492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や 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printout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575492" y="1533864"/>
            <a:ext cx="31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5545BB-0904-3D0F-82C8-60E5DEC50FEB}"/>
              </a:ext>
            </a:extLst>
          </p:cNvPr>
          <p:cNvSpPr txBox="1"/>
          <p:nvPr/>
        </p:nvSpPr>
        <p:spPr>
          <a:xfrm>
            <a:off x="1122447" y="1345215"/>
            <a:ext cx="41972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a.printout</a:t>
            </a:r>
            <a:r>
              <a:rPr kumimoji="1" lang="en-US" altLang="ja-JP" sz="2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b.printout</a:t>
            </a:r>
            <a:r>
              <a:rPr kumimoji="1" lang="en-US" altLang="ja-JP" sz="2800" b="1" dirty="0"/>
              <a:t>();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781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82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472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2130</Words>
  <Application>Microsoft Office PowerPoint</Application>
  <PresentationFormat>画面に合わせる (4:3)</PresentationFormat>
  <Paragraphs>508</Paragraphs>
  <Slides>46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2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全体まとめ</vt:lpstr>
      <vt:lpstr>アウトライン</vt:lpstr>
      <vt:lpstr>クラスとオブジェクト</vt:lpstr>
      <vt:lpstr>Java のクラス</vt:lpstr>
      <vt:lpstr>クラス定義のプログラム</vt:lpstr>
      <vt:lpstr>メソッドアクセス</vt:lpstr>
      <vt:lpstr>Java Tutor の起動</vt:lpstr>
      <vt:lpstr>Java Tutor でのプログラム実行手順</vt:lpstr>
      <vt:lpstr>Java Tutor 使用上の注意点①</vt:lpstr>
      <vt:lpstr>Java Tutor 使用上の注意点②</vt:lpstr>
      <vt:lpstr>9-1. スーパークラス，サブクラス</vt:lpstr>
      <vt:lpstr>スーパークラスとサブクラス</vt:lpstr>
      <vt:lpstr>長方形と正方形</vt:lpstr>
      <vt:lpstr>長方形と正方形</vt:lpstr>
      <vt:lpstr>スーパークラスとサブクラス</vt:lpstr>
      <vt:lpstr>スーパークラス，サブクラス</vt:lpstr>
      <vt:lpstr>スーパークラス，サブクラスの例</vt:lpstr>
      <vt:lpstr>9-2. スーパークラス，サブクラスの Java プログラム，継承 </vt:lpstr>
      <vt:lpstr>Java でのクラス定義</vt:lpstr>
      <vt:lpstr>「長方形」のクラス定義の例</vt:lpstr>
      <vt:lpstr>継承</vt:lpstr>
      <vt:lpstr>「正方形」のクラス定義の例</vt:lpstr>
      <vt:lpstr>キーワード</vt:lpstr>
      <vt:lpstr>演習</vt:lpstr>
      <vt:lpstr>PowerPoint プレゼンテーション</vt:lpstr>
      <vt:lpstr>PowerPoint プレゼンテーション</vt:lpstr>
      <vt:lpstr>PowerPoint プレゼンテーション</vt:lpstr>
      <vt:lpstr>9-3. メソッドのオーバーライド</vt:lpstr>
      <vt:lpstr>メソッドのオーバーライド</vt:lpstr>
      <vt:lpstr>「正方形」のクラス定義の例</vt:lpstr>
      <vt:lpstr>演習</vt:lpstr>
      <vt:lpstr>PowerPoint プレゼンテーション</vt:lpstr>
      <vt:lpstr>PowerPoint プレゼンテーション</vt:lpstr>
      <vt:lpstr>9-4. サブクラスでの属性の追加</vt:lpstr>
      <vt:lpstr>サブクラスでの属性，メソッドの追加</vt:lpstr>
      <vt:lpstr>「色付きの長方形」のクラス定義の例</vt:lpstr>
      <vt:lpstr>演習</vt:lpstr>
      <vt:lpstr>PowerPoint プレゼンテーション</vt:lpstr>
      <vt:lpstr>PowerPoint プレゼンテーション</vt:lpstr>
      <vt:lpstr>PowerPoint プレゼンテーション</vt:lpstr>
      <vt:lpstr>全体まとめ</vt:lpstr>
      <vt:lpstr>関連ページ</vt:lpstr>
      <vt:lpstr>ソースコード (9-2)</vt:lpstr>
      <vt:lpstr>ソースコード (9-3)</vt:lpstr>
      <vt:lpstr>ソースコード (9-4)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155</cp:revision>
  <dcterms:created xsi:type="dcterms:W3CDTF">2019-11-02T00:06:04Z</dcterms:created>
  <dcterms:modified xsi:type="dcterms:W3CDTF">2023-01-30T03:28:31Z</dcterms:modified>
</cp:coreProperties>
</file>