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57"/>
  </p:notesMasterIdLst>
  <p:sldIdLst>
    <p:sldId id="256" r:id="rId3"/>
    <p:sldId id="257" r:id="rId4"/>
    <p:sldId id="2063" r:id="rId5"/>
    <p:sldId id="1972" r:id="rId6"/>
    <p:sldId id="1955" r:id="rId7"/>
    <p:sldId id="1954" r:id="rId8"/>
    <p:sldId id="1968" r:id="rId9"/>
    <p:sldId id="1956" r:id="rId10"/>
    <p:sldId id="1960" r:id="rId11"/>
    <p:sldId id="1959" r:id="rId12"/>
    <p:sldId id="1961" r:id="rId13"/>
    <p:sldId id="1962" r:id="rId14"/>
    <p:sldId id="1963" r:id="rId15"/>
    <p:sldId id="1964" r:id="rId16"/>
    <p:sldId id="1965" r:id="rId17"/>
    <p:sldId id="1970" r:id="rId18"/>
    <p:sldId id="259" r:id="rId19"/>
    <p:sldId id="260" r:id="rId20"/>
    <p:sldId id="261" r:id="rId21"/>
    <p:sldId id="262" r:id="rId22"/>
    <p:sldId id="1971" r:id="rId23"/>
    <p:sldId id="2065" r:id="rId24"/>
    <p:sldId id="1973" r:id="rId25"/>
    <p:sldId id="1974" r:id="rId26"/>
    <p:sldId id="1975" r:id="rId27"/>
    <p:sldId id="2038" r:id="rId28"/>
    <p:sldId id="2040" r:id="rId29"/>
    <p:sldId id="2039" r:id="rId30"/>
    <p:sldId id="2044" r:id="rId31"/>
    <p:sldId id="2045" r:id="rId32"/>
    <p:sldId id="1976" r:id="rId33"/>
    <p:sldId id="1977" r:id="rId34"/>
    <p:sldId id="1944" r:id="rId35"/>
    <p:sldId id="2049" r:id="rId36"/>
    <p:sldId id="2050" r:id="rId37"/>
    <p:sldId id="2041" r:id="rId38"/>
    <p:sldId id="2042" r:id="rId39"/>
    <p:sldId id="2043" r:id="rId40"/>
    <p:sldId id="1969" r:id="rId41"/>
    <p:sldId id="2046" r:id="rId42"/>
    <p:sldId id="2047" r:id="rId43"/>
    <p:sldId id="2048" r:id="rId44"/>
    <p:sldId id="2064" r:id="rId45"/>
    <p:sldId id="2036" r:id="rId46"/>
    <p:sldId id="2052" r:id="rId47"/>
    <p:sldId id="2053" r:id="rId48"/>
    <p:sldId id="2054" r:id="rId49"/>
    <p:sldId id="2055" r:id="rId50"/>
    <p:sldId id="2056" r:id="rId51"/>
    <p:sldId id="2051" r:id="rId52"/>
    <p:sldId id="2057" r:id="rId53"/>
    <p:sldId id="2059" r:id="rId54"/>
    <p:sldId id="2060" r:id="rId55"/>
    <p:sldId id="2058" r:id="rId5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026" autoAdjust="0"/>
    <p:restoredTop sz="94660"/>
  </p:normalViewPr>
  <p:slideViewPr>
    <p:cSldViewPr snapToGrid="0">
      <p:cViewPr varScale="1">
        <p:scale>
          <a:sx n="57" d="100"/>
          <a:sy n="57" d="100"/>
        </p:scale>
        <p:origin x="80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23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D2B013-5681-450F-9D3D-FC0DEE3FF832}" type="datetimeFigureOut">
              <a:rPr kumimoji="1" lang="ja-JP" altLang="en-US" smtClean="0"/>
              <a:t>2025/9/2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BF3B-BD42-4528-9940-6D47AB5000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9738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95EAF-CC1C-46A2-ADFC-68A86421B1F1}" type="datetime1">
              <a:rPr kumimoji="1" lang="ja-JP" altLang="en-US" smtClean="0"/>
              <a:t>2025/9/2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E49D-2E3B-4860-BDCD-461BC76E5C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7063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A3534-69E2-4D72-8B1F-20B33714C1E6}" type="datetime1">
              <a:rPr kumimoji="1" lang="ja-JP" altLang="en-US" smtClean="0"/>
              <a:t>2025/9/2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E49D-2E3B-4860-BDCD-461BC76E5C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9173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5F1E9-30EA-44D0-8397-9E46728D9167}" type="datetime1">
              <a:rPr kumimoji="1" lang="ja-JP" altLang="en-US" smtClean="0"/>
              <a:t>2025/9/2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E49D-2E3B-4860-BDCD-461BC76E5C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72081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07F9D-1CFD-4D1D-AFEB-BFFECF6B048D}" type="datetime1">
              <a:rPr kumimoji="1" lang="ja-JP" altLang="en-US" smtClean="0"/>
              <a:t>2025/9/2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93645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5F5A5-A463-4352-8599-D8866D3D7D53}" type="datetime1">
              <a:rPr kumimoji="1" lang="ja-JP" altLang="en-US" smtClean="0"/>
              <a:t>2025/9/2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04217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03597-8393-4BB1-9BB1-0D3A65EAC6FB}" type="datetime1">
              <a:rPr kumimoji="1" lang="ja-JP" altLang="en-US" smtClean="0"/>
              <a:t>2025/9/2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60849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7125-F3A1-4561-AF7D-9456C362C649}" type="datetime1">
              <a:rPr kumimoji="1" lang="ja-JP" altLang="en-US" smtClean="0"/>
              <a:t>2025/9/2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3669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A70BE-3B24-4A4D-AF3F-6F1F92DBCD9B}" type="datetime1">
              <a:rPr kumimoji="1" lang="ja-JP" altLang="en-US" smtClean="0"/>
              <a:t>2025/9/2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E49D-2E3B-4860-BDCD-461BC76E5C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1758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5C6CE-FE78-4380-9542-6079578BA987}" type="datetime1">
              <a:rPr kumimoji="1" lang="ja-JP" altLang="en-US" smtClean="0"/>
              <a:t>2025/9/2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E49D-2E3B-4860-BDCD-461BC76E5C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7254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B08ED-C7A0-42BC-93B7-72E649F9BC07}" type="datetime1">
              <a:rPr kumimoji="1" lang="ja-JP" altLang="en-US" smtClean="0"/>
              <a:t>2025/9/2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E49D-2E3B-4860-BDCD-461BC76E5C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1173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AD897-75E3-4FDE-B80C-2E69FCA98BAB}" type="datetime1">
              <a:rPr kumimoji="1" lang="ja-JP" altLang="en-US" smtClean="0"/>
              <a:t>2025/9/2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E49D-2E3B-4860-BDCD-461BC76E5C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7950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9EA28-6947-4EAA-BAC9-BD65EC13AD72}" type="datetime1">
              <a:rPr kumimoji="1" lang="ja-JP" altLang="en-US" smtClean="0"/>
              <a:t>2025/9/2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E49D-2E3B-4860-BDCD-461BC76E5C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7200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D82B7-7084-41D2-87CD-1A81BBDD214E}" type="datetime1">
              <a:rPr kumimoji="1" lang="ja-JP" altLang="en-US" smtClean="0"/>
              <a:t>2025/9/2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E49D-2E3B-4860-BDCD-461BC76E5C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7860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A7C25-BC44-496C-A900-5E23769D628B}" type="datetime1">
              <a:rPr kumimoji="1" lang="ja-JP" altLang="en-US" smtClean="0"/>
              <a:t>2025/9/2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E49D-2E3B-4860-BDCD-461BC76E5C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6768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62B42-5CD0-4790-BB64-895ACB33D463}" type="datetime1">
              <a:rPr kumimoji="1" lang="ja-JP" altLang="en-US" smtClean="0"/>
              <a:t>2025/9/2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E49D-2E3B-4860-BDCD-461BC76E5C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8086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CD4868-63D2-4A12-903C-6A173BD84408}" type="datetime1">
              <a:rPr kumimoji="1" lang="ja-JP" altLang="en-US" smtClean="0"/>
              <a:t>2025/9/2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24877" y="63851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355E49D-2E3B-4860-BDCD-461BC76E5C43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99143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6E569-8734-4421-BA8E-B192C6989738}" type="datetime1">
              <a:rPr kumimoji="1" lang="ja-JP" altLang="en-US" smtClean="0"/>
              <a:t>2025/9/2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824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DABCB7EA-2D5A-2017-1DBE-10B639E5622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-439531" y="2278566"/>
            <a:ext cx="9868991" cy="128014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121920" tIns="60960" rIns="121920" bIns="60960" numCol="1" anchor="ctr" anchorCtr="0" compatLnSpc="1">
            <a:prstTxWarp prst="textNoShape">
              <a:avLst/>
            </a:prstTxWarp>
            <a:normAutofit/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ja-JP" altLang="ja-JP" sz="6600" b="1" dirty="0">
                <a:latin typeface="+mn-ea"/>
                <a:ea typeface="+mn-ea"/>
              </a:rPr>
              <a:t>AIで起こる仕事の変化</a:t>
            </a:r>
          </a:p>
        </p:txBody>
      </p:sp>
      <p:sp>
        <p:nvSpPr>
          <p:cNvPr id="6" name="字幕 2">
            <a:extLst>
              <a:ext uri="{FF2B5EF4-FFF2-40B4-BE49-F238E27FC236}">
                <a16:creationId xmlns:a16="http://schemas.microsoft.com/office/drawing/2014/main" id="{C9CE9B64-4720-5B93-7EA6-1671A3E3E8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6633" y="4056249"/>
            <a:ext cx="5510733" cy="960120"/>
          </a:xfrm>
        </p:spPr>
        <p:txBody>
          <a:bodyPr anchor="ctr">
            <a:normAutofit/>
          </a:bodyPr>
          <a:lstStyle/>
          <a:p>
            <a:pPr algn="r">
              <a:lnSpc>
                <a:spcPct val="110000"/>
              </a:lnSpc>
            </a:pPr>
            <a:r>
              <a:rPr kumimoji="1" lang="ja-JP" altLang="en-US" sz="4000" b="1" i="0" dirty="0">
                <a:solidFill>
                  <a:srgbClr val="C00000"/>
                </a:solidFill>
                <a:latin typeface="+mn-ea"/>
              </a:rPr>
              <a:t>金子邦彦（福山大学）</a:t>
            </a:r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F76DC1BE-8CF7-2D7F-B1E5-A9BDC28BD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E49D-2E3B-4860-BDCD-461BC76E5C43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920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EFEDD1B-1450-E292-0306-0EE3E1E30C46}"/>
              </a:ext>
            </a:extLst>
          </p:cNvPr>
          <p:cNvSpPr txBox="1"/>
          <p:nvPr/>
        </p:nvSpPr>
        <p:spPr>
          <a:xfrm>
            <a:off x="4394625" y="2001746"/>
            <a:ext cx="4246782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②　覚える・調べる力（知識処理と記憶）</a:t>
            </a:r>
          </a:p>
          <a:p>
            <a:endParaRPr kumimoji="1" lang="en-US" altLang="ja-JP" sz="4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調べて</a:t>
            </a:r>
            <a:endParaRPr kumimoji="1" lang="en-US" altLang="ja-JP" sz="4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5" name="図 4" descr="古い教会の建物&#10;&#10;AI 生成コンテンツは誤りを含む可能性があります。">
            <a:extLst>
              <a:ext uri="{FF2B5EF4-FFF2-40B4-BE49-F238E27FC236}">
                <a16:creationId xmlns:a16="http://schemas.microsoft.com/office/drawing/2014/main" id="{451FB739-59D0-54AD-3EDF-F299E42B4B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228"/>
            <a:ext cx="4246782" cy="5662376"/>
          </a:xfrm>
          <a:prstGeom prst="rect">
            <a:avLst/>
          </a:prstGeom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D431D08-8D26-A2A1-9E8C-146AF9F3E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E49D-2E3B-4860-BDCD-461BC76E5C43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5373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330D6F-FEC8-BF37-E72D-6A22DF8A4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1874CC5-962E-BC7E-758F-F6D7FBCEF49F}"/>
              </a:ext>
            </a:extLst>
          </p:cNvPr>
          <p:cNvSpPr txBox="1"/>
          <p:nvPr/>
        </p:nvSpPr>
        <p:spPr>
          <a:xfrm>
            <a:off x="4394625" y="2001746"/>
            <a:ext cx="4572000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③　考える・推理する力（論理推論と数学的思考）</a:t>
            </a:r>
          </a:p>
          <a:p>
            <a:endParaRPr kumimoji="1" lang="en-US" altLang="ja-JP" sz="4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説明して</a:t>
            </a:r>
            <a:endParaRPr kumimoji="1" lang="en-US" altLang="ja-JP" sz="4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72D4262-E334-8269-A450-297057B3B707}"/>
              </a:ext>
            </a:extLst>
          </p:cNvPr>
          <p:cNvSpPr/>
          <p:nvPr/>
        </p:nvSpPr>
        <p:spPr>
          <a:xfrm>
            <a:off x="177375" y="466907"/>
            <a:ext cx="3949457" cy="59241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0D4E0CD-6E7A-BF54-08FC-6C1F36E4221B}"/>
              </a:ext>
            </a:extLst>
          </p:cNvPr>
          <p:cNvSpPr txBox="1"/>
          <p:nvPr/>
        </p:nvSpPr>
        <p:spPr>
          <a:xfrm>
            <a:off x="556767" y="1239998"/>
            <a:ext cx="3190672" cy="3585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ja-JP" altLang="en-US" sz="2800" b="1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時計の針</a:t>
            </a:r>
            <a:r>
              <a:rPr lang="ja-JP" altLang="en-US" sz="28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lang="en-US" altLang="ja-JP" sz="2800" u="sng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時計の長針と短針が</a:t>
            </a:r>
            <a:r>
              <a:rPr lang="en-US" altLang="ja-JP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日に何回重なるでしょうか？</a:t>
            </a:r>
            <a:endParaRPr kumimoji="1" lang="ja-JP" altLang="en-US" sz="2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89D80A6-8B80-2819-23E0-A0CDA9B3E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E49D-2E3B-4860-BDCD-461BC76E5C43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10031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0DFDF3-9817-D6EA-6778-11F5EC7874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CB88FAB-782E-9898-208E-F298D592ED14}"/>
              </a:ext>
            </a:extLst>
          </p:cNvPr>
          <p:cNvSpPr txBox="1"/>
          <p:nvPr/>
        </p:nvSpPr>
        <p:spPr>
          <a:xfrm>
            <a:off x="4394625" y="2001746"/>
            <a:ext cx="45720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④　作る・創作する力（生成と創造）</a:t>
            </a:r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4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画像を作成して</a:t>
            </a:r>
            <a:endParaRPr kumimoji="1" lang="en-US" altLang="ja-JP" sz="4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5C824C0-18ED-D495-91EB-DDD6A312E501}"/>
              </a:ext>
            </a:extLst>
          </p:cNvPr>
          <p:cNvSpPr/>
          <p:nvPr/>
        </p:nvSpPr>
        <p:spPr>
          <a:xfrm>
            <a:off x="177375" y="466907"/>
            <a:ext cx="3949457" cy="59241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3D49282-8982-5547-2B8A-DEF1B8FD2145}"/>
              </a:ext>
            </a:extLst>
          </p:cNvPr>
          <p:cNvSpPr txBox="1"/>
          <p:nvPr/>
        </p:nvSpPr>
        <p:spPr>
          <a:xfrm>
            <a:off x="556767" y="2738058"/>
            <a:ext cx="3190672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情報工学科</a:t>
            </a: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C0ECD53-E1FB-412B-1DE1-8CC34D2A8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E49D-2E3B-4860-BDCD-461BC76E5C43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65371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0C19E9-7F5C-B585-5CBF-FE75266791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331B88C-0810-8F22-3077-997D84E8490D}"/>
              </a:ext>
            </a:extLst>
          </p:cNvPr>
          <p:cNvSpPr txBox="1"/>
          <p:nvPr/>
        </p:nvSpPr>
        <p:spPr>
          <a:xfrm>
            <a:off x="4394625" y="2001746"/>
            <a:ext cx="4572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⑤　計画する・実行する力（計画と実行）</a:t>
            </a:r>
          </a:p>
          <a:p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日本語で作って</a:t>
            </a:r>
            <a:endParaRPr kumimoji="1" lang="en-US" altLang="ja-JP" sz="3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D99E915-607C-8924-D140-AC79DA3179C4}"/>
              </a:ext>
            </a:extLst>
          </p:cNvPr>
          <p:cNvSpPr/>
          <p:nvPr/>
        </p:nvSpPr>
        <p:spPr>
          <a:xfrm>
            <a:off x="177375" y="466907"/>
            <a:ext cx="3949457" cy="59241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1253A54-55D7-A682-B0E1-4D2376D35FD4}"/>
              </a:ext>
            </a:extLst>
          </p:cNvPr>
          <p:cNvSpPr txBox="1"/>
          <p:nvPr/>
        </p:nvSpPr>
        <p:spPr>
          <a:xfrm>
            <a:off x="556767" y="2194106"/>
            <a:ext cx="319067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オムライスの</a:t>
            </a:r>
            <a:endParaRPr kumimoji="1" lang="en-US" altLang="ja-JP" sz="2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計画図</a:t>
            </a: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0C097FA-8882-1ED0-5AF7-46FFA74A0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E49D-2E3B-4860-BDCD-461BC76E5C43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85183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建物の前を歩く人々&#10;&#10;AI 生成コンテンツは誤りを含む可能性があります。">
            <a:extLst>
              <a:ext uri="{FF2B5EF4-FFF2-40B4-BE49-F238E27FC236}">
                <a16:creationId xmlns:a16="http://schemas.microsoft.com/office/drawing/2014/main" id="{FD4CD248-9DBC-2082-CB8C-21BC9AAE65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86000" cy="3429000"/>
          </a:xfrm>
          <a:prstGeom prst="rect">
            <a:avLst/>
          </a:prstGeom>
        </p:spPr>
      </p:pic>
      <p:pic>
        <p:nvPicPr>
          <p:cNvPr id="5" name="図 4" descr="古い教会の建物&#10;&#10;AI 生成コンテンツは誤りを含む可能性があります。">
            <a:extLst>
              <a:ext uri="{FF2B5EF4-FFF2-40B4-BE49-F238E27FC236}">
                <a16:creationId xmlns:a16="http://schemas.microsoft.com/office/drawing/2014/main" id="{6C69D90D-9829-716D-7952-ECC39B6B54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7054"/>
            <a:ext cx="2385709" cy="3180945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50A4115-4F52-04D6-C041-828A2243C23C}"/>
              </a:ext>
            </a:extLst>
          </p:cNvPr>
          <p:cNvSpPr txBox="1"/>
          <p:nvPr/>
        </p:nvSpPr>
        <p:spPr>
          <a:xfrm>
            <a:off x="2385709" y="283339"/>
            <a:ext cx="675829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この画像は、街中の風景を写したもので、以下のような特徴があります：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歩行者の通行時間</a:t>
            </a: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を示す標識があり、「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10〜18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時</a:t>
            </a: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」と書かれています。これは、午前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10</a:t>
            </a: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時から午後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6</a:t>
            </a: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時まで歩行者専用になる時間帯を示している可能性があります。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背景にはいくつかの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店舗</a:t>
            </a: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があり、看板には日本語で「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のりちゃん</a:t>
            </a: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」と書かれていて、電話番号「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095-382-6245</a:t>
            </a: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」も表示されています。</a:t>
            </a:r>
            <a:endParaRPr kumimoji="0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（以下省略）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4BF4C95-A19E-AA52-ECA1-10DE7559B873}"/>
              </a:ext>
            </a:extLst>
          </p:cNvPr>
          <p:cNvSpPr txBox="1"/>
          <p:nvPr/>
        </p:nvSpPr>
        <p:spPr>
          <a:xfrm>
            <a:off x="2504873" y="3577867"/>
            <a:ext cx="6639127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spcAft>
                <a:spcPts val="300"/>
              </a:spcAft>
              <a:buNone/>
            </a:pPr>
            <a:r>
              <a:rPr lang="ja-JP" altLang="en-US" sz="2000" b="0" i="0" dirty="0">
                <a:solidFill>
                  <a:srgbClr val="424242"/>
                </a:solidFill>
                <a:effectLst/>
                <a:latin typeface="Segoe Sans"/>
              </a:rPr>
              <a:t>この建物はデンマーク・コペンハーゲンにある </a:t>
            </a:r>
            <a:r>
              <a:rPr lang="ja-JP" altLang="en-US" sz="2000" b="1" i="0" dirty="0">
                <a:solidFill>
                  <a:srgbClr val="424242"/>
                </a:solidFill>
                <a:effectLst/>
                <a:latin typeface="Segoe Sans"/>
              </a:rPr>
              <a:t>フレデリクス教会（</a:t>
            </a:r>
            <a:r>
              <a:rPr lang="en-US" altLang="ja-JP" sz="2000" b="1" i="0" dirty="0">
                <a:solidFill>
                  <a:srgbClr val="424242"/>
                </a:solidFill>
                <a:effectLst/>
                <a:latin typeface="Segoe Sans"/>
              </a:rPr>
              <a:t>Frederiks Kirke</a:t>
            </a:r>
            <a:r>
              <a:rPr lang="ja-JP" altLang="en-US" sz="2000" b="1" i="0" dirty="0">
                <a:solidFill>
                  <a:srgbClr val="424242"/>
                </a:solidFill>
                <a:effectLst/>
                <a:latin typeface="Segoe Sans"/>
              </a:rPr>
              <a:t>）</a:t>
            </a:r>
            <a:r>
              <a:rPr lang="ja-JP" altLang="en-US" sz="2000" b="0" i="0" dirty="0">
                <a:solidFill>
                  <a:srgbClr val="424242"/>
                </a:solidFill>
                <a:effectLst/>
                <a:latin typeface="Segoe Sans"/>
              </a:rPr>
              <a:t>、通称 </a:t>
            </a:r>
            <a:r>
              <a:rPr lang="ja-JP" altLang="en-US" sz="2000" b="1" i="0" dirty="0">
                <a:solidFill>
                  <a:srgbClr val="424242"/>
                </a:solidFill>
                <a:effectLst/>
                <a:latin typeface="Segoe Sans"/>
              </a:rPr>
              <a:t>マーブル教会（</a:t>
            </a:r>
            <a:r>
              <a:rPr lang="en-US" altLang="ja-JP" sz="2000" b="1" i="0" dirty="0" err="1">
                <a:solidFill>
                  <a:srgbClr val="424242"/>
                </a:solidFill>
                <a:effectLst/>
                <a:latin typeface="Segoe Sans"/>
              </a:rPr>
              <a:t>Marmorkirken</a:t>
            </a:r>
            <a:r>
              <a:rPr lang="ja-JP" altLang="en-US" sz="2000" b="1" i="0" dirty="0">
                <a:solidFill>
                  <a:srgbClr val="424242"/>
                </a:solidFill>
                <a:effectLst/>
                <a:latin typeface="Segoe Sans"/>
              </a:rPr>
              <a:t>）</a:t>
            </a:r>
            <a:r>
              <a:rPr lang="ja-JP" altLang="en-US" sz="2000" b="0" i="0" dirty="0">
                <a:solidFill>
                  <a:srgbClr val="424242"/>
                </a:solidFill>
                <a:effectLst/>
                <a:latin typeface="Segoe Sans"/>
              </a:rPr>
              <a:t> です。</a:t>
            </a:r>
          </a:p>
          <a:p>
            <a:pPr algn="l">
              <a:spcBef>
                <a:spcPts val="975"/>
              </a:spcBef>
              <a:spcAft>
                <a:spcPts val="225"/>
              </a:spcAft>
              <a:buNone/>
            </a:pPr>
            <a:r>
              <a:rPr lang="ja-JP" altLang="en-US" sz="2000" b="1" i="0" dirty="0">
                <a:solidFill>
                  <a:srgbClr val="424242"/>
                </a:solidFill>
                <a:effectLst/>
                <a:latin typeface="Segoe Sans"/>
              </a:rPr>
              <a:t>特徴と背景：</a:t>
            </a:r>
          </a:p>
          <a:p>
            <a:pPr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ja-JP" altLang="en-US" sz="2000" b="1" i="0" dirty="0">
                <a:solidFill>
                  <a:srgbClr val="424242"/>
                </a:solidFill>
                <a:effectLst/>
                <a:latin typeface="Segoe Sans"/>
              </a:rPr>
              <a:t>場所</a:t>
            </a:r>
            <a:r>
              <a:rPr lang="ja-JP" altLang="en-US" sz="2000" b="0" i="0" dirty="0">
                <a:solidFill>
                  <a:srgbClr val="424242"/>
                </a:solidFill>
                <a:effectLst/>
                <a:latin typeface="Segoe Sans"/>
              </a:rPr>
              <a:t>：デンマーク・コペンハーゲン、フレデリクススターデン地区</a:t>
            </a:r>
          </a:p>
          <a:p>
            <a:pPr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ja-JP" altLang="en-US" sz="2000" b="1" i="0" dirty="0">
                <a:solidFill>
                  <a:srgbClr val="424242"/>
                </a:solidFill>
                <a:effectLst/>
                <a:latin typeface="Segoe Sans"/>
              </a:rPr>
              <a:t>宗派</a:t>
            </a:r>
            <a:r>
              <a:rPr lang="ja-JP" altLang="en-US" sz="2000" b="0" i="0" dirty="0">
                <a:solidFill>
                  <a:srgbClr val="424242"/>
                </a:solidFill>
                <a:effectLst/>
                <a:latin typeface="Segoe Sans"/>
              </a:rPr>
              <a:t>：福音ルーテル派（</a:t>
            </a:r>
            <a:r>
              <a:rPr lang="en-US" altLang="ja-JP" sz="2000" b="0" i="0" dirty="0">
                <a:solidFill>
                  <a:srgbClr val="424242"/>
                </a:solidFill>
                <a:effectLst/>
                <a:latin typeface="Segoe Sans"/>
              </a:rPr>
              <a:t>Church of Denmark</a:t>
            </a:r>
            <a:r>
              <a:rPr lang="ja-JP" altLang="en-US" sz="2000" b="0" i="0" dirty="0">
                <a:solidFill>
                  <a:srgbClr val="424242"/>
                </a:solidFill>
                <a:effectLst/>
                <a:latin typeface="Segoe Sans"/>
              </a:rPr>
              <a:t>）</a:t>
            </a:r>
          </a:p>
          <a:p>
            <a:pPr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ja-JP" altLang="en-US" sz="2000" b="1" i="0" dirty="0">
                <a:solidFill>
                  <a:srgbClr val="424242"/>
                </a:solidFill>
                <a:effectLst/>
                <a:latin typeface="Segoe Sans"/>
              </a:rPr>
              <a:t>建築様式</a:t>
            </a:r>
            <a:r>
              <a:rPr lang="ja-JP" altLang="en-US" sz="2000" b="0" i="0" dirty="0">
                <a:solidFill>
                  <a:srgbClr val="424242"/>
                </a:solidFill>
                <a:effectLst/>
                <a:latin typeface="Segoe Sans"/>
              </a:rPr>
              <a:t>：ロココ様式（</a:t>
            </a:r>
            <a:r>
              <a:rPr lang="en-US" altLang="ja-JP" sz="2000" b="0" i="0" dirty="0">
                <a:solidFill>
                  <a:srgbClr val="424242"/>
                </a:solidFill>
                <a:effectLst/>
                <a:latin typeface="Segoe Sans"/>
              </a:rPr>
              <a:t>Rococo</a:t>
            </a:r>
            <a:r>
              <a:rPr lang="ja-JP" altLang="en-US" sz="2000" b="0" i="0" dirty="0">
                <a:solidFill>
                  <a:srgbClr val="424242"/>
                </a:solidFill>
                <a:effectLst/>
                <a:latin typeface="Segoe Sans"/>
              </a:rPr>
              <a:t>）、バロックの影響も</a:t>
            </a:r>
            <a:endParaRPr lang="en-US" altLang="ja-JP" sz="2000" b="0" i="0" dirty="0">
              <a:solidFill>
                <a:srgbClr val="424242"/>
              </a:solidFill>
              <a:effectLst/>
              <a:latin typeface="Segoe Sans"/>
            </a:endParaRPr>
          </a:p>
          <a:p>
            <a:pPr algn="l">
              <a:spcBef>
                <a:spcPts val="300"/>
              </a:spcBef>
              <a:spcAft>
                <a:spcPts val="300"/>
              </a:spcAft>
            </a:pPr>
            <a:r>
              <a:rPr lang="ja-JP" altLang="en-US" sz="2000" b="0" i="0" dirty="0">
                <a:solidFill>
                  <a:srgbClr val="424242"/>
                </a:solidFill>
                <a:effectLst/>
                <a:latin typeface="Segoe Sans"/>
              </a:rPr>
              <a:t>（以下省略）</a:t>
            </a:r>
          </a:p>
        </p:txBody>
      </p:sp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33B7B131-03BC-804A-2B9F-C4C3ADE92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E49D-2E3B-4860-BDCD-461BC76E5C43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84568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ED45925-78DC-9876-25B1-B3133190B063}"/>
              </a:ext>
            </a:extLst>
          </p:cNvPr>
          <p:cNvSpPr txBox="1"/>
          <p:nvPr/>
        </p:nvSpPr>
        <p:spPr>
          <a:xfrm>
            <a:off x="175098" y="136187"/>
            <a:ext cx="3190672" cy="31085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ja-JP" altLang="en-US" sz="2400" b="1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時計の針</a:t>
            </a:r>
            <a:r>
              <a:rPr lang="ja-JP" altLang="en-US" sz="24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lang="en-US" altLang="ja-JP" sz="2400" u="sng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時計の長針と短針が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日に何回重なるでしょうか？</a:t>
            </a:r>
            <a:endParaRPr kumimoji="1" lang="ja-JP" altLang="en-US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0C96CA3-B798-9D6F-1446-6C38DF157CB1}"/>
              </a:ext>
            </a:extLst>
          </p:cNvPr>
          <p:cNvSpPr txBox="1"/>
          <p:nvPr/>
        </p:nvSpPr>
        <p:spPr>
          <a:xfrm>
            <a:off x="3492232" y="136187"/>
            <a:ext cx="547667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ja-JP" altLang="en-US" sz="2000" b="1" dirty="0"/>
              <a:t>🔍 基本的な考え方</a:t>
            </a:r>
          </a:p>
          <a:p>
            <a:pPr>
              <a:buNone/>
            </a:pPr>
            <a:r>
              <a:rPr lang="ja-JP" altLang="en-US" sz="2000" dirty="0"/>
              <a:t>時計の針が重なるのは、</a:t>
            </a:r>
            <a:r>
              <a:rPr lang="en-US" altLang="ja-JP" sz="2000" b="1" dirty="0"/>
              <a:t>12</a:t>
            </a:r>
            <a:r>
              <a:rPr lang="ja-JP" altLang="en-US" sz="2000" b="1" dirty="0"/>
              <a:t>時間に</a:t>
            </a:r>
            <a:r>
              <a:rPr lang="en-US" altLang="ja-JP" sz="2000" b="1" dirty="0"/>
              <a:t>11</a:t>
            </a:r>
            <a:r>
              <a:rPr lang="ja-JP" altLang="en-US" sz="2000" b="1" dirty="0"/>
              <a:t>回</a:t>
            </a:r>
            <a:r>
              <a:rPr lang="ja-JP" altLang="en-US" sz="2000" dirty="0"/>
              <a:t>です。</a:t>
            </a:r>
          </a:p>
          <a:p>
            <a:pPr>
              <a:buNone/>
            </a:pPr>
            <a:r>
              <a:rPr lang="ja-JP" altLang="en-US" sz="2000" b="1" dirty="0"/>
              <a:t>なぜ</a:t>
            </a:r>
            <a:r>
              <a:rPr lang="en-US" altLang="ja-JP" sz="2000" b="1" dirty="0"/>
              <a:t>12</a:t>
            </a:r>
            <a:r>
              <a:rPr lang="ja-JP" altLang="en-US" sz="2000" b="1" dirty="0"/>
              <a:t>時間に</a:t>
            </a:r>
            <a:r>
              <a:rPr lang="en-US" altLang="ja-JP" sz="2000" b="1" dirty="0"/>
              <a:t>11</a:t>
            </a:r>
            <a:r>
              <a:rPr lang="ja-JP" altLang="en-US" sz="2000" b="1" dirty="0"/>
              <a:t>回なのか？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ja-JP" altLang="en-US" sz="2000" dirty="0"/>
              <a:t>針が重なるのは、時針と分針が同じ位置に来る瞬間です。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ja-JP" sz="2000" dirty="0"/>
              <a:t>12</a:t>
            </a:r>
            <a:r>
              <a:rPr lang="ja-JP" altLang="en-US" sz="2000" dirty="0"/>
              <a:t>時ちょうどに</a:t>
            </a:r>
            <a:r>
              <a:rPr lang="en-US" altLang="ja-JP" sz="2000" dirty="0"/>
              <a:t>1</a:t>
            </a:r>
            <a:r>
              <a:rPr lang="ja-JP" altLang="en-US" sz="2000" dirty="0"/>
              <a:t>回重なり、その後、分針が</a:t>
            </a:r>
            <a:r>
              <a:rPr lang="en-US" altLang="ja-JP" sz="2000" dirty="0"/>
              <a:t>1</a:t>
            </a:r>
            <a:r>
              <a:rPr lang="ja-JP" altLang="en-US" sz="2000" dirty="0"/>
              <a:t>周する間に時針は少し進んでいるため、次の重なりは</a:t>
            </a:r>
            <a:r>
              <a:rPr lang="en-US" altLang="ja-JP" sz="2000" dirty="0"/>
              <a:t>1</a:t>
            </a:r>
            <a:r>
              <a:rPr lang="ja-JP" altLang="en-US" sz="2000" dirty="0"/>
              <a:t>時ちょうどではなく、</a:t>
            </a:r>
            <a:r>
              <a:rPr lang="en-US" altLang="ja-JP" sz="2000" b="1" dirty="0"/>
              <a:t>1</a:t>
            </a:r>
            <a:r>
              <a:rPr lang="ja-JP" altLang="en-US" sz="2000" b="1" dirty="0"/>
              <a:t>時と少し過ぎた頃</a:t>
            </a:r>
            <a:r>
              <a:rPr lang="ja-JP" altLang="en-US" sz="2000" dirty="0"/>
              <a:t>になります</a:t>
            </a:r>
            <a:endParaRPr lang="en-US" altLang="ja-JP" sz="2000" dirty="0"/>
          </a:p>
          <a:p>
            <a:r>
              <a:rPr lang="ja-JP" altLang="en-US" sz="2000" dirty="0"/>
              <a:t>（以下省略）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2365B28-9107-9BAB-2B0B-E8B1410A777E}"/>
              </a:ext>
            </a:extLst>
          </p:cNvPr>
          <p:cNvSpPr txBox="1"/>
          <p:nvPr/>
        </p:nvSpPr>
        <p:spPr>
          <a:xfrm>
            <a:off x="-591096" y="4558047"/>
            <a:ext cx="31906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情報工学科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BEB7BD0D-DE34-2B26-6A00-D3F78DAD707B}"/>
              </a:ext>
            </a:extLst>
          </p:cNvPr>
          <p:cNvSpPr/>
          <p:nvPr/>
        </p:nvSpPr>
        <p:spPr>
          <a:xfrm>
            <a:off x="138478" y="3813244"/>
            <a:ext cx="1690322" cy="285020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Picture 2" descr="Thumbnail Image A realistic illustration of a university Department of Information Engineering. The scene shows students working in a modern lab environment with real-looking computers, circuit boards, robotics equipment, and digital interfaces. The style should be photorealistic, without any text or labels, and depict a clean, professional academic atmosphere.">
            <a:extLst>
              <a:ext uri="{FF2B5EF4-FFF2-40B4-BE49-F238E27FC236}">
                <a16:creationId xmlns:a16="http://schemas.microsoft.com/office/drawing/2014/main" id="{BEE633F7-2BEC-080D-267F-4BB86D090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668" y="3813244"/>
            <a:ext cx="2850204" cy="2850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FF27465-FC28-3B8C-D824-AD18C0E4F987}"/>
              </a:ext>
            </a:extLst>
          </p:cNvPr>
          <p:cNvSpPr txBox="1"/>
          <p:nvPr/>
        </p:nvSpPr>
        <p:spPr>
          <a:xfrm>
            <a:off x="4152565" y="4383828"/>
            <a:ext cx="3190672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オムライスの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計画図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D9F2440-1210-7134-7761-805332CC88CD}"/>
              </a:ext>
            </a:extLst>
          </p:cNvPr>
          <p:cNvSpPr/>
          <p:nvPr/>
        </p:nvSpPr>
        <p:spPr>
          <a:xfrm>
            <a:off x="4902740" y="3813244"/>
            <a:ext cx="1690322" cy="285020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Picture 4" descr="Thumbnail Image オムライス（日本のオムレツライス）の作り方を示す、かわいくてわかりやすい計画図。図には以下のステップを日本語でラベル付きで描く：1）材料の準備（卵、ご飯、鶏肉、ケチャップ、玉ねぎ、グリーンピース）、2）ケチャップライスを炒める、3）ふわふわのオムレツを作る、4）ライスをオムレツで包む、5）ケチャップで飾り付け。料理マンガや子供向けレシピ本のようなイラストスタイルで、矢印やアイコンを使って工程をわかりやすく表現する。">
            <a:extLst>
              <a:ext uri="{FF2B5EF4-FFF2-40B4-BE49-F238E27FC236}">
                <a16:creationId xmlns:a16="http://schemas.microsoft.com/office/drawing/2014/main" id="{6DF392BC-F0AD-6393-9E30-338BC7E5C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068" y="3989380"/>
            <a:ext cx="2497932" cy="249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スライド番号プレースホルダー 14">
            <a:extLst>
              <a:ext uri="{FF2B5EF4-FFF2-40B4-BE49-F238E27FC236}">
                <a16:creationId xmlns:a16="http://schemas.microsoft.com/office/drawing/2014/main" id="{2D781107-581B-F7D2-12AF-5C8FD5BC0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E49D-2E3B-4860-BDCD-461BC76E5C43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21491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7E6074-59EA-3CE6-D66B-225186425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対話型 </a:t>
            </a:r>
            <a:r>
              <a:rPr kumimoji="1" lang="en-US" altLang="ja-JP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AI </a:t>
            </a:r>
            <a:r>
              <a:rPr kumimoji="1" lang="ja-JP" altLang="en-US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導入の要件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BE4273C-260D-6F49-F6CF-7DF412C6B1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503237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kumimoji="1" lang="ja-JP" altLang="en-US" b="1" dirty="0"/>
              <a:t>導入コスト</a:t>
            </a:r>
          </a:p>
          <a:p>
            <a:r>
              <a:rPr kumimoji="1" lang="ja-JP" altLang="en-US" dirty="0"/>
              <a:t>既存の</a:t>
            </a:r>
            <a:r>
              <a:rPr kumimoji="1" lang="en-US" altLang="ja-JP" dirty="0"/>
              <a:t>IT</a:t>
            </a:r>
            <a:r>
              <a:rPr kumimoji="1" lang="ja-JP" altLang="en-US" dirty="0"/>
              <a:t>環境で利用開始可能</a:t>
            </a:r>
          </a:p>
          <a:p>
            <a:pPr marL="0" indent="0">
              <a:buNone/>
            </a:pPr>
            <a:r>
              <a:rPr kumimoji="1" lang="ja-JP" altLang="en-US" b="1" dirty="0"/>
              <a:t>技術的要件</a:t>
            </a:r>
            <a:endParaRPr kumimoji="1" lang="en-US" altLang="ja-JP" b="1" dirty="0"/>
          </a:p>
          <a:p>
            <a:r>
              <a:rPr kumimoji="1" lang="ja-JP" altLang="en-US" dirty="0"/>
              <a:t>普通の言葉（キーボードやマイク）、カメラ画像で対話があ </a:t>
            </a:r>
            <a:r>
              <a:rPr kumimoji="1" lang="en-US" altLang="ja-JP" dirty="0"/>
              <a:t>AI </a:t>
            </a:r>
            <a:r>
              <a:rPr kumimoji="1" lang="ja-JP" altLang="en-US" dirty="0"/>
              <a:t>とのコミュニケーション可能</a:t>
            </a:r>
          </a:p>
          <a:p>
            <a:pPr marL="0" indent="0">
              <a:buNone/>
            </a:pPr>
            <a:r>
              <a:rPr kumimoji="1" lang="ja-JP" altLang="en-US" b="1" dirty="0"/>
              <a:t>判断材料</a:t>
            </a:r>
          </a:p>
          <a:p>
            <a:r>
              <a:rPr kumimoji="1" lang="ja-JP" altLang="en-US" dirty="0"/>
              <a:t>初期投資を抑えた試験導入が可能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ja-JP" altLang="en-US" b="1" dirty="0"/>
              <a:t>無料利用可能な対話型</a:t>
            </a:r>
            <a:r>
              <a:rPr kumimoji="1" lang="en-US" altLang="ja-JP" b="1" dirty="0"/>
              <a:t>AI</a:t>
            </a:r>
            <a:r>
              <a:rPr kumimoji="1" lang="ja-JP" altLang="en-US" b="1" dirty="0"/>
              <a:t>の例</a:t>
            </a:r>
            <a:r>
              <a:rPr kumimoji="1" lang="en-US" altLang="ja-JP" dirty="0"/>
              <a:t>: ChatGPT</a:t>
            </a:r>
            <a:r>
              <a:rPr kumimoji="1" lang="ja-JP" altLang="en-US" dirty="0"/>
              <a:t>（登録推奨）、</a:t>
            </a:r>
            <a:r>
              <a:rPr kumimoji="1" lang="en-US" altLang="ja-JP" dirty="0"/>
              <a:t>Windows Copilot</a:t>
            </a:r>
            <a:r>
              <a:rPr kumimoji="1" lang="ja-JP" altLang="en-US" dirty="0"/>
              <a:t>（</a:t>
            </a:r>
            <a:r>
              <a:rPr kumimoji="1" lang="en-US" altLang="ja-JP" dirty="0"/>
              <a:t>Windows 11 </a:t>
            </a:r>
            <a:r>
              <a:rPr kumimoji="1" lang="ja-JP" altLang="en-US" dirty="0"/>
              <a:t>の標準機能）、</a:t>
            </a:r>
            <a:r>
              <a:rPr kumimoji="1" lang="en-US" altLang="ja-JP" dirty="0"/>
              <a:t>Google Gemini </a:t>
            </a:r>
            <a:r>
              <a:rPr kumimoji="1" lang="ja-JP" altLang="en-US" dirty="0"/>
              <a:t>（登録推奨）</a:t>
            </a:r>
          </a:p>
          <a:p>
            <a:r>
              <a:rPr kumimoji="1" lang="ja-JP" altLang="en-US" dirty="0"/>
              <a:t>大量の利用、階的な拡大により効果測定しながらの導入が現実的</a:t>
            </a:r>
          </a:p>
          <a:p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D11CE4D-F762-6401-2B95-5A86EC4B3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E49D-2E3B-4860-BDCD-461BC76E5C43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79927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DAA224B-3F96-0701-4575-0FD17DD02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ハルシネーション（事実でない情報の生成）</a:t>
            </a:r>
            <a:endParaRPr kumimoji="1" lang="ja-JP" altLang="en-US" b="1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888B85A-37C7-12BC-1D17-3F8DEE914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AI</a:t>
            </a:r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は「もっともらしい嘘」を、整然とした文章で答える場合がある</a:t>
            </a:r>
            <a:endParaRPr kumimoji="1" lang="en-US" altLang="ja-JP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存在しない論文、架空の統計データを作り出す場合がある</a:t>
            </a:r>
            <a:endParaRPr kumimoji="1" lang="en-US" altLang="ja-JP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例）この〇〇が動作しない原因は、●●の設定値が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478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になっているからです。正しくは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468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です　→</a:t>
            </a:r>
            <a:r>
              <a:rPr lang="ja-JP" altLang="en-US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間違いでも自信満々に答える</a:t>
            </a:r>
            <a:endParaRPr lang="en-US" altLang="ja-JP" u="sng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A828BFE-48C1-915F-129B-7360483DB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E49D-2E3B-4860-BDCD-461BC76E5C43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68548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5DB1404-24AB-D0F7-D12D-73A859AC5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学習データの偏り・古さ</a:t>
            </a:r>
            <a:endParaRPr kumimoji="1" lang="ja-JP" altLang="en-US" b="1" dirty="0">
              <a:solidFill>
                <a:srgbClr val="C00000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59E327E-4220-BB19-09F3-8EBEF3C20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867005"/>
          </a:xfrm>
        </p:spPr>
        <p:txBody>
          <a:bodyPr>
            <a:normAutofit/>
          </a:bodyPr>
          <a:lstStyle/>
          <a:p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数か月前程度までの情報で学習（最新情報法をら知らない）</a:t>
            </a:r>
            <a:endParaRPr kumimoji="1" lang="en-US" altLang="ja-JP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インターネット上の偏ったデータが学習に利用される（特定の見解、説、文化、習慣に偏る場合がある）</a:t>
            </a:r>
            <a:endParaRPr lang="en-US" altLang="ja-JP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例）福山大学工学部はスマートシステム学科、建築学科ほかです　→</a:t>
            </a:r>
            <a:r>
              <a:rPr lang="ja-JP" altLang="en-US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古い情報を自信満々に答える</a:t>
            </a:r>
            <a:endParaRPr lang="en-US" altLang="ja-JP" u="sng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※ AI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に対して「最新の情報を確認するように」などの追加指示で改善される場合がある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7C95736-71E4-7CFD-D341-ADDB9E82D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E49D-2E3B-4860-BDCD-461BC76E5C43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34535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EB6F55-FB69-D533-3004-458291E06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社内事情・業界の常識を知らない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757AD4D-25AE-A010-7A1D-C42ECE1B64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AI</a:t>
            </a:r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は、インターネットや書籍などの公開情報から学習</a:t>
            </a:r>
            <a:endParaRPr kumimoji="1" lang="en-US" altLang="ja-JP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会社や業界特有の規則、常識、暗黙の了解を知らない</a:t>
            </a:r>
            <a:endParaRPr kumimoji="1" lang="en-US" altLang="ja-JP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kumimoji="1"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※ </a:t>
            </a: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追加学習させる技術が急速に進歩中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64F3162-3F70-623D-6E41-B428D5B4F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E49D-2E3B-4860-BDCD-461BC76E5C43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4330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90331F6-C77E-89C0-63C2-039DFBD9F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いまは働き方の転換点</a:t>
            </a:r>
            <a:endParaRPr kumimoji="1" lang="ja-JP" altLang="en-US" b="1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154A6AC-71AD-9684-EE8A-70306B809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90690"/>
            <a:ext cx="8380596" cy="5167310"/>
          </a:xfrm>
        </p:spPr>
        <p:txBody>
          <a:bodyPr>
            <a:normAutofit/>
          </a:bodyPr>
          <a:lstStyle/>
          <a:p>
            <a:r>
              <a:rPr kumimoji="1"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AI</a:t>
            </a:r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技術革新</a:t>
            </a:r>
            <a:endParaRPr kumimoji="1" lang="en-US" altLang="ja-JP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lvl="1"/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翻訳、文章作成、データ分析が数分で可能</a:t>
            </a:r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lvl="1"/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経営判断、営業提案、技術開発、事務処理等の全職種に影響</a:t>
            </a:r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働く人に与える変化</a:t>
            </a:r>
            <a:endParaRPr kumimoji="1" lang="en-US" altLang="ja-JP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lvl="1"/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退屈な作業からの解放、やりがいや出会いや感謝を実感できる創造的業務の時間確保</a:t>
            </a:r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lvl="1"/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新しい技術スキル習得の必要性とキャリア発展機会</a:t>
            </a:r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企業と個人への影響</a:t>
            </a:r>
            <a:endParaRPr kumimoji="1" lang="en-US" altLang="ja-JP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lvl="1"/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個々人の生み出す価値は増大</a:t>
            </a:r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lvl="1"/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人間同士のコミュニケーション、人材育成に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AI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の助力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lvl="1"/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技術適応の速度が競争優位を左右</a:t>
            </a:r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457200" lvl="1" indent="0">
              <a:buNone/>
            </a:pPr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E87DCD4-EE53-ABE1-C269-50466944F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E49D-2E3B-4860-BDCD-461BC76E5C43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95581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58F37E2-ECAB-AD28-E348-D84E582CA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最終的な判断、責任は人間が担う</a:t>
            </a:r>
            <a:endParaRPr kumimoji="1" lang="ja-JP" altLang="en-US" b="1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A7FAF90-E16B-40B5-3126-6283F008B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最終的な意思決定は人間が行う</a:t>
            </a:r>
            <a:endParaRPr kumimoji="1" lang="en-US" altLang="ja-JP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責任、リスクの判断は人間が担う</a:t>
            </a:r>
            <a:endParaRPr lang="en-US" altLang="ja-JP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例：人事評価、面接、経営判断、法的措置</a:t>
            </a: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B186EC1-2E7E-7CC5-0BF0-15884476D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E49D-2E3B-4860-BDCD-461BC76E5C43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17173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7A0273-4E4E-A13A-9F87-EB2E30E061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2ADDA01-C282-7CD1-3284-ABA53284F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対話型 </a:t>
            </a:r>
            <a:r>
              <a:rPr kumimoji="1" lang="en-US" altLang="ja-JP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AI </a:t>
            </a:r>
            <a:r>
              <a:rPr kumimoji="1" lang="ja-JP" altLang="en-US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のサイバーセキュリティ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C20F000-3B11-8611-67B1-2AFD28FB1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5032375"/>
          </a:xfrm>
        </p:spPr>
        <p:txBody>
          <a:bodyPr>
            <a:normAutofit/>
          </a:bodyPr>
          <a:lstStyle/>
          <a:p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個人情報を入力禁止</a:t>
            </a:r>
            <a:endParaRPr kumimoji="1" lang="en-US" altLang="ja-JP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氏名、住所、電話番号、社員番号等</a:t>
            </a:r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機密情報の入力禁止</a:t>
            </a:r>
            <a:endParaRPr kumimoji="1" lang="en-US" altLang="ja-JP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社内資料、顧客データ、契約内容等</a:t>
            </a:r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認証情報は絶対に入力しない</a:t>
            </a:r>
            <a:endParaRPr kumimoji="1" lang="en-US" altLang="ja-JP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パスワード、クレジットカード番号等</a:t>
            </a:r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社内ルールの確認</a:t>
            </a:r>
            <a:endParaRPr lang="en-US" altLang="ja-JP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例：</a:t>
            </a:r>
            <a:r>
              <a:rPr lang="ja-JP" altLang="en-US" dirty="0"/>
              <a:t>業務利用は事前承認制。個人情報・機密情報の入力禁止。</a:t>
            </a:r>
            <a:r>
              <a:rPr lang="en-US" altLang="ja-JP" dirty="0"/>
              <a:t>AI </a:t>
            </a:r>
            <a:r>
              <a:rPr lang="ja-JP" altLang="en-US" dirty="0"/>
              <a:t>からの回答の検証必須。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D4504AF-8323-D812-34E5-66C2C13A8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E49D-2E3B-4860-BDCD-461BC76E5C43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75865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E0AE55-B914-E94C-A9E8-A337608FB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B9E5288B-24A6-3E74-9AE5-F3B81D379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E49D-2E3B-4860-BDCD-461BC76E5C43}" type="slidenum">
              <a:rPr kumimoji="1" lang="ja-JP" altLang="en-US" smtClean="0"/>
              <a:t>22</a:t>
            </a:fld>
            <a:endParaRPr kumimoji="1" lang="ja-JP" altLang="en-US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8AD8A2D0-22CB-6697-F1A1-F8674777A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871" y="2964713"/>
            <a:ext cx="7125375" cy="157443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ts val="600"/>
              </a:spcAft>
            </a:pPr>
            <a:r>
              <a:rPr lang="ja-JP" altLang="en-US" sz="5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２．実際の </a:t>
            </a:r>
            <a:r>
              <a:rPr lang="en-US" altLang="ja-JP" sz="5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AI </a:t>
            </a:r>
            <a:r>
              <a:rPr lang="ja-JP" altLang="en-US" sz="5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体験</a:t>
            </a:r>
          </a:p>
        </p:txBody>
      </p:sp>
    </p:spTree>
    <p:extLst>
      <p:ext uri="{BB962C8B-B14F-4D97-AF65-F5344CB8AC3E}">
        <p14:creationId xmlns:p14="http://schemas.microsoft.com/office/powerpoint/2010/main" val="14142959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BD997-2D3D-5D82-64E3-C81C90BCEF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76C976-CF28-E8B7-9D21-E7B1A37A1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</a:t>
            </a:r>
            <a:r>
              <a:rPr kumimoji="1" lang="ja-JP" altLang="en-US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．</a:t>
            </a:r>
            <a:r>
              <a:rPr lang="ja-JP" altLang="en-US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実際の </a:t>
            </a:r>
            <a:r>
              <a:rPr lang="en-US" altLang="ja-JP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en-US" altLang="ja-JP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</a:t>
            </a:r>
            <a:r>
              <a:rPr lang="ja-JP" altLang="en-US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体験</a:t>
            </a:r>
            <a:endParaRPr kumimoji="1" lang="ja-JP" altLang="en-US" b="1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C66352F-BDBE-68A7-E582-99C997B807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■ </a:t>
            </a:r>
            <a:r>
              <a:rPr kumimoji="1"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Copilot</a:t>
            </a: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</a:t>
            </a:r>
            <a:r>
              <a:rPr kumimoji="1"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ChatGPT</a:t>
            </a: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で文章作成・ビジネス課題解決を体験。</a:t>
            </a:r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■ 高度な活用のコツ：対話継続、役割設定</a:t>
            </a:r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■ </a:t>
            </a:r>
            <a:r>
              <a:rPr kumimoji="1"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注</a:t>
            </a:r>
            <a:r>
              <a:rPr kumimoji="1"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  <a:r>
              <a:rPr kumimoji="1" lang="zh-TW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個人情報入力禁止</a:t>
            </a:r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初めての人は、難しく考えず「</a:t>
            </a:r>
            <a:r>
              <a:rPr kumimoji="1"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AI </a:t>
            </a: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を体験してみる」ことを目指しましょう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FC0DDBD-91F4-2FC4-42E3-AAD9DCC3C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E49D-2E3B-4860-BDCD-461BC76E5C43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20666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502E5AD-146C-7FB3-E754-5001A5DB5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代表的な</a:t>
            </a:r>
            <a:r>
              <a:rPr lang="ja-JP" altLang="en-US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対話型 </a:t>
            </a:r>
            <a:r>
              <a:rPr lang="en-US" altLang="ja-JP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AI</a:t>
            </a:r>
            <a:endParaRPr kumimoji="1" lang="ja-JP" altLang="en-US" b="1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35A25BC-0EA8-9FA6-7F9A-876BD3F581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554480"/>
            <a:ext cx="8371659" cy="5303520"/>
          </a:xfrm>
        </p:spPr>
        <p:txBody>
          <a:bodyPr>
            <a:normAutofit lnSpcReduction="10000"/>
          </a:bodyPr>
          <a:lstStyle/>
          <a:p>
            <a:r>
              <a:rPr lang="en-US" altLang="ja-JP" b="1" dirty="0"/>
              <a:t>Copilot</a:t>
            </a:r>
            <a:r>
              <a:rPr lang="ja-JP" altLang="en-US" b="1" dirty="0"/>
              <a:t>（</a:t>
            </a:r>
            <a:r>
              <a:rPr lang="en-US" altLang="ja-JP" b="1" dirty="0"/>
              <a:t>Windows </a:t>
            </a:r>
            <a:r>
              <a:rPr lang="ja-JP" altLang="en-US" b="1" dirty="0"/>
              <a:t>の機能、</a:t>
            </a:r>
            <a:r>
              <a:rPr lang="en-US" altLang="ja-JP" b="1" dirty="0"/>
              <a:t>Windows </a:t>
            </a:r>
            <a:r>
              <a:rPr lang="ja-JP" altLang="en-US" b="1" dirty="0"/>
              <a:t>のマイクロソフトアカウントが基本必要、追加費用無しで利用可能）</a:t>
            </a:r>
            <a:endParaRPr lang="en-US" altLang="ja-JP" b="1" dirty="0"/>
          </a:p>
          <a:p>
            <a:r>
              <a:rPr lang="en-US" altLang="ja-JP" b="1" dirty="0"/>
              <a:t>ChatGPT</a:t>
            </a:r>
            <a:r>
              <a:rPr lang="ja-JP" altLang="en-US" b="1" dirty="0"/>
              <a:t>（基本的には登録必要、無料でも利用可能）</a:t>
            </a:r>
            <a:endParaRPr lang="en-US" altLang="ja-JP" b="1" dirty="0"/>
          </a:p>
          <a:p>
            <a:r>
              <a:rPr lang="en-US" altLang="ja-JP" b="1" dirty="0"/>
              <a:t>Google Gemini </a:t>
            </a:r>
            <a:r>
              <a:rPr lang="ja-JP" altLang="en-US" b="1" dirty="0"/>
              <a:t>（登録必要、無料でも利用可能）</a:t>
            </a:r>
            <a:endParaRPr lang="en-US" altLang="ja-JP" b="1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今日は、</a:t>
            </a:r>
            <a:r>
              <a:rPr lang="en-US" altLang="ja-JP" dirty="0"/>
              <a:t> </a:t>
            </a:r>
            <a:r>
              <a:rPr lang="en-US" altLang="ja-JP" b="1" dirty="0"/>
              <a:t>Windows Copilot</a:t>
            </a:r>
            <a:r>
              <a:rPr lang="ja-JP" altLang="en-US" dirty="0"/>
              <a:t>（うまく動かない場合は </a:t>
            </a:r>
            <a:r>
              <a:rPr lang="en-US" altLang="ja-JP" dirty="0"/>
              <a:t>ChatGPT</a:t>
            </a:r>
            <a:r>
              <a:rPr lang="ja-JP" altLang="en-US" dirty="0"/>
              <a:t>）を使用します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パソコン推奨。スマホしかない人は、</a:t>
            </a:r>
            <a:r>
              <a:rPr lang="en-US" altLang="ja-JP" b="1" dirty="0"/>
              <a:t>ChatGPT</a:t>
            </a:r>
            <a:r>
              <a:rPr lang="ja-JP" altLang="en-US" b="1" dirty="0"/>
              <a:t>アプリのインストール</a:t>
            </a:r>
            <a:r>
              <a:rPr lang="ja-JP" altLang="en-US" dirty="0"/>
              <a:t>で利用できます</a:t>
            </a:r>
          </a:p>
          <a:p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C286329-A3DF-9C5C-9296-D5EDC33CC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E49D-2E3B-4860-BDCD-461BC76E5C43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40917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B9625DB-DF06-E51F-627C-D562074D1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文章作成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9552C5E-FCD0-4B74-B073-D19FF0B9B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u="sng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AI</a:t>
            </a:r>
            <a:r>
              <a:rPr lang="ja-JP" altLang="en-US" u="sng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 への指示</a:t>
            </a:r>
            <a:endParaRPr kumimoji="1" lang="en-US" altLang="ja-JP" u="sng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pPr marL="0" indent="0">
              <a:buNone/>
            </a:pPr>
            <a:r>
              <a:rPr kumimoji="1" lang="ja-JP" altLang="en-US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次から文章を作成してください</a:t>
            </a:r>
            <a:endParaRPr kumimoji="1" lang="en-US" altLang="ja-JP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　スピーチ、鼓舞、</a:t>
            </a:r>
            <a:r>
              <a:rPr lang="en-US" altLang="ja-JP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AI</a:t>
            </a:r>
            <a:r>
              <a:rPr lang="ja-JP" altLang="en-US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利用、発見</a:t>
            </a:r>
            <a:endParaRPr kumimoji="1" lang="ja-JP" altLang="en-US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65A5F1C-90E4-7E7A-7C7A-6516E0F2A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E49D-2E3B-4860-BDCD-461BC76E5C43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48387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779BBF4-4B79-B125-8EC4-A5BECA919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b="1" dirty="0">
                <a:solidFill>
                  <a:srgbClr val="C00000"/>
                </a:solidFill>
              </a:rPr>
              <a:t>Copilot </a:t>
            </a:r>
            <a:r>
              <a:rPr kumimoji="1" lang="ja-JP" altLang="en-US" b="1" dirty="0">
                <a:solidFill>
                  <a:srgbClr val="C00000"/>
                </a:solidFill>
              </a:rPr>
              <a:t>の起動と機能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1D26777-445A-E16C-E413-9308C14DB6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b="1" dirty="0"/>
              <a:t>起動</a:t>
            </a:r>
            <a:r>
              <a:rPr lang="ja-JP" altLang="en-US" dirty="0"/>
              <a:t>：</a:t>
            </a:r>
            <a:r>
              <a:rPr lang="ja-JP" altLang="en-US" b="1" dirty="0"/>
              <a:t>タスクバーの </a:t>
            </a:r>
            <a:r>
              <a:rPr lang="en-US" altLang="ja-JP" b="1" dirty="0"/>
              <a:t>Copilot </a:t>
            </a:r>
            <a:r>
              <a:rPr lang="ja-JP" altLang="en-US" b="1" dirty="0"/>
              <a:t>アイコン</a:t>
            </a:r>
            <a:r>
              <a:rPr lang="ja-JP" altLang="en-US" dirty="0"/>
              <a:t>（最近の </a:t>
            </a:r>
            <a:r>
              <a:rPr lang="en-US" altLang="ja-JP" dirty="0"/>
              <a:t>Windows </a:t>
            </a:r>
            <a:r>
              <a:rPr lang="ja-JP" altLang="en-US" dirty="0"/>
              <a:t>の標準機能）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r>
              <a:rPr lang="ja-JP" altLang="en-US" b="1" dirty="0"/>
              <a:t>機能：</a:t>
            </a:r>
            <a:r>
              <a:rPr lang="en-US" altLang="ja-JP" b="1" dirty="0"/>
              <a:t>Copilot</a:t>
            </a:r>
            <a:r>
              <a:rPr lang="ja-JP" altLang="en-US" b="1" dirty="0"/>
              <a:t>は</a:t>
            </a:r>
            <a:r>
              <a:rPr lang="en-US" altLang="ja-JP" b="1" dirty="0"/>
              <a:t>ChatGPT</a:t>
            </a:r>
            <a:r>
              <a:rPr lang="ja-JP" altLang="en-US" b="1" dirty="0"/>
              <a:t>相当の対話型</a:t>
            </a:r>
            <a:r>
              <a:rPr lang="en-US" altLang="ja-JP" b="1" dirty="0"/>
              <a:t>AI</a:t>
            </a:r>
            <a:r>
              <a:rPr lang="ja-JP" altLang="en-US" b="1" dirty="0"/>
              <a:t>機能</a:t>
            </a:r>
            <a:r>
              <a:rPr lang="ja-JP" altLang="en-US" dirty="0"/>
              <a:t>を持つ</a:t>
            </a:r>
            <a:endParaRPr lang="en-US" altLang="ja-JP" dirty="0"/>
          </a:p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C4C7F0B-74D4-BA56-F8A6-F0112B49E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1043" y="1554966"/>
            <a:ext cx="3492679" cy="704886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7220EA5-015A-5BCC-5270-B05B6461415C}"/>
              </a:ext>
            </a:extLst>
          </p:cNvPr>
          <p:cNvSpPr/>
          <p:nvPr/>
        </p:nvSpPr>
        <p:spPr>
          <a:xfrm>
            <a:off x="7392759" y="1788851"/>
            <a:ext cx="523374" cy="5594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D1872B0-C2DC-BCC9-C19D-4553B8155AB2}"/>
              </a:ext>
            </a:extLst>
          </p:cNvPr>
          <p:cNvSpPr txBox="1"/>
          <p:nvPr/>
        </p:nvSpPr>
        <p:spPr>
          <a:xfrm>
            <a:off x="3994833" y="2325195"/>
            <a:ext cx="51491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タスクバー内の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Copilot 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アイコンをクリック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9663B61-9607-5637-1740-83A5B3DC8C13}"/>
              </a:ext>
            </a:extLst>
          </p:cNvPr>
          <p:cNvSpPr txBox="1"/>
          <p:nvPr/>
        </p:nvSpPr>
        <p:spPr>
          <a:xfrm>
            <a:off x="3515536" y="2725305"/>
            <a:ext cx="56284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（アイコンが表示されない場合には、検索窓で 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　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Copilot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と入力して起動する。代替として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   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ChatGPT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も利用可能）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E5D0790D-E073-0ADA-367E-AC1890FD82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840" y="4825193"/>
            <a:ext cx="6075174" cy="1896283"/>
          </a:xfrm>
          <a:prstGeom prst="rect">
            <a:avLst/>
          </a:prstGeom>
        </p:spPr>
      </p:pic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C78C5BFA-4760-383D-CE0D-F0D39F859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35475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33C58-C7C1-EBD6-A67A-C4AA90CAAF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B683E1D-ADFD-ABF3-3C19-3C4356A0B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b="1" dirty="0">
                <a:solidFill>
                  <a:srgbClr val="C00000"/>
                </a:solidFill>
              </a:rPr>
              <a:t>パソコンで </a:t>
            </a:r>
            <a:r>
              <a:rPr kumimoji="1" lang="en-US" altLang="ja-JP" b="1" dirty="0">
                <a:solidFill>
                  <a:srgbClr val="C00000"/>
                </a:solidFill>
              </a:rPr>
              <a:t>Copilot </a:t>
            </a:r>
            <a:r>
              <a:rPr kumimoji="1" lang="ja-JP" altLang="en-US" b="1" dirty="0">
                <a:solidFill>
                  <a:srgbClr val="C00000"/>
                </a:solidFill>
              </a:rPr>
              <a:t>の起動と機能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67A64AF-395C-A827-5B82-5AC64A4377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b="1" dirty="0"/>
              <a:t>起動</a:t>
            </a:r>
            <a:r>
              <a:rPr lang="ja-JP" altLang="en-US" dirty="0"/>
              <a:t>：</a:t>
            </a:r>
            <a:r>
              <a:rPr lang="ja-JP" altLang="en-US" b="1" dirty="0"/>
              <a:t>タスクバーの </a:t>
            </a:r>
            <a:r>
              <a:rPr lang="en-US" altLang="ja-JP" b="1" dirty="0"/>
              <a:t>Copilot </a:t>
            </a:r>
            <a:r>
              <a:rPr lang="ja-JP" altLang="en-US" b="1" dirty="0"/>
              <a:t>アイコン</a:t>
            </a:r>
            <a:r>
              <a:rPr lang="ja-JP" altLang="en-US" dirty="0"/>
              <a:t>（最近の </a:t>
            </a:r>
            <a:r>
              <a:rPr lang="en-US" altLang="ja-JP" dirty="0"/>
              <a:t>Windows </a:t>
            </a:r>
            <a:r>
              <a:rPr lang="ja-JP" altLang="en-US" dirty="0"/>
              <a:t>の標準機能）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r>
              <a:rPr lang="ja-JP" altLang="en-US" b="1" dirty="0"/>
              <a:t>機能：</a:t>
            </a:r>
            <a:r>
              <a:rPr lang="en-US" altLang="ja-JP" b="1" dirty="0"/>
              <a:t>Copilot</a:t>
            </a:r>
            <a:r>
              <a:rPr lang="ja-JP" altLang="en-US" b="1" dirty="0"/>
              <a:t>は</a:t>
            </a:r>
            <a:r>
              <a:rPr lang="en-US" altLang="ja-JP" b="1" dirty="0"/>
              <a:t>ChatGPT</a:t>
            </a:r>
            <a:r>
              <a:rPr lang="ja-JP" altLang="en-US" b="1" dirty="0"/>
              <a:t>相当の対話型</a:t>
            </a:r>
            <a:r>
              <a:rPr lang="en-US" altLang="ja-JP" b="1" dirty="0"/>
              <a:t>AI</a:t>
            </a:r>
            <a:r>
              <a:rPr lang="ja-JP" altLang="en-US" b="1" dirty="0"/>
              <a:t>機能</a:t>
            </a:r>
            <a:r>
              <a:rPr lang="ja-JP" altLang="en-US" dirty="0"/>
              <a:t>を持つ</a:t>
            </a:r>
            <a:endParaRPr lang="en-US" altLang="ja-JP" dirty="0"/>
          </a:p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D3C2CBD-E601-EC38-D02B-A4D9C6F5D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1043" y="1554966"/>
            <a:ext cx="3492679" cy="704886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2D42EE1-DF8B-A710-78C0-A617FF55DEF6}"/>
              </a:ext>
            </a:extLst>
          </p:cNvPr>
          <p:cNvSpPr/>
          <p:nvPr/>
        </p:nvSpPr>
        <p:spPr>
          <a:xfrm>
            <a:off x="7392759" y="1788851"/>
            <a:ext cx="523374" cy="5594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6F463D3-EC74-DA20-D026-235F1501B193}"/>
              </a:ext>
            </a:extLst>
          </p:cNvPr>
          <p:cNvSpPr txBox="1"/>
          <p:nvPr/>
        </p:nvSpPr>
        <p:spPr>
          <a:xfrm>
            <a:off x="3994833" y="2325195"/>
            <a:ext cx="51491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タスクバー内の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Copilot 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アイコンをクリック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46422AE-D605-2202-C0D7-7B41B8A222B6}"/>
              </a:ext>
            </a:extLst>
          </p:cNvPr>
          <p:cNvSpPr txBox="1"/>
          <p:nvPr/>
        </p:nvSpPr>
        <p:spPr>
          <a:xfrm>
            <a:off x="3515536" y="2725305"/>
            <a:ext cx="56284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（アイコンが表示されない場合には、検索窓で 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　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Copilot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と入力して起動する。代替として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   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ChatGPT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も利用可能）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92092AC0-A7AE-4718-2374-C37226484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840" y="4825193"/>
            <a:ext cx="6075174" cy="1896283"/>
          </a:xfrm>
          <a:prstGeom prst="rect">
            <a:avLst/>
          </a:prstGeom>
        </p:spPr>
      </p:pic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AE269794-DD47-10A1-07CA-5E2AE055D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5198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B1243F1-B723-DC75-636F-90690AAB9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9131"/>
            <a:ext cx="9144000" cy="353813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3531965-3769-CA09-F6AB-CD2EB8076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0"/>
            <a:ext cx="9144000" cy="3018477"/>
          </a:xfrm>
          <a:prstGeom prst="rect">
            <a:avLst/>
          </a:prstGeom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0CBAC79-A35C-87B7-01F1-68399F968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E49D-2E3B-4860-BDCD-461BC76E5C43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60495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F990F3-86D2-ABC8-577F-8AAEDC5D1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b="1" dirty="0">
                <a:solidFill>
                  <a:srgbClr val="C00000"/>
                </a:solidFill>
              </a:rPr>
              <a:t>パソコンで </a:t>
            </a:r>
            <a:r>
              <a:rPr lang="en-US" altLang="ja-JP" b="1" dirty="0">
                <a:solidFill>
                  <a:srgbClr val="C00000"/>
                </a:solidFill>
              </a:rPr>
              <a:t>ChatGPT </a:t>
            </a:r>
            <a:r>
              <a:rPr lang="ja-JP" altLang="en-US" b="1" dirty="0">
                <a:solidFill>
                  <a:srgbClr val="C00000"/>
                </a:solidFill>
              </a:rPr>
              <a:t>の起動と機能 </a:t>
            </a:r>
            <a:r>
              <a:rPr lang="en-US" altLang="ja-JP" b="1" dirty="0">
                <a:solidFill>
                  <a:srgbClr val="C00000"/>
                </a:solidFill>
              </a:rPr>
              <a:t>1/2</a:t>
            </a:r>
            <a:endParaRPr kumimoji="1" lang="ja-JP" altLang="en-US" dirty="0">
              <a:solidFill>
                <a:srgbClr val="C00000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7153947-58AD-BDA2-27D3-4F9E9BB811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34039"/>
            <a:ext cx="8461208" cy="5333166"/>
          </a:xfrm>
        </p:spPr>
        <p:txBody>
          <a:bodyPr>
            <a:normAutofit lnSpcReduction="10000"/>
          </a:bodyPr>
          <a:lstStyle/>
          <a:p>
            <a:r>
              <a:rPr lang="ja-JP" altLang="en-US" b="1" dirty="0"/>
              <a:t>まずは、ブラウザを開く</a:t>
            </a:r>
            <a:r>
              <a:rPr lang="ja-JP" altLang="en-US" dirty="0"/>
              <a:t>。</a:t>
            </a:r>
            <a:r>
              <a:rPr kumimoji="1" lang="ja-JP" altLang="en-US" dirty="0"/>
              <a:t>画面下の</a:t>
            </a:r>
            <a:r>
              <a:rPr kumimoji="1" lang="ja-JP" altLang="en-US" b="1" dirty="0"/>
              <a:t>タスクバー</a:t>
            </a:r>
            <a:r>
              <a:rPr kumimoji="1" lang="ja-JP" altLang="en-US" dirty="0"/>
              <a:t>で</a:t>
            </a:r>
            <a:r>
              <a:rPr kumimoji="1" lang="en-US" altLang="ja-JP" b="1" dirty="0"/>
              <a:t>Edge</a:t>
            </a:r>
            <a:r>
              <a:rPr kumimoji="1" lang="ja-JP" altLang="en-US" b="1" dirty="0"/>
              <a:t>アイコン</a:t>
            </a:r>
            <a:r>
              <a:rPr kumimoji="1" lang="ja-JP" altLang="en-US" dirty="0"/>
              <a:t>（青い「</a:t>
            </a:r>
            <a:r>
              <a:rPr kumimoji="1" lang="en-US" altLang="ja-JP" dirty="0"/>
              <a:t>e</a:t>
            </a:r>
            <a:r>
              <a:rPr kumimoji="1" lang="ja-JP" altLang="en-US" dirty="0"/>
              <a:t>」）をクリック</a:t>
            </a:r>
            <a:endParaRPr kumimoji="1"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r>
              <a:rPr kumimoji="1" lang="ja-JP" altLang="en-US" dirty="0"/>
              <a:t>または、</a:t>
            </a:r>
            <a:r>
              <a:rPr kumimoji="1" lang="en-US" altLang="ja-JP" dirty="0"/>
              <a:t>Chrome</a:t>
            </a:r>
            <a:r>
              <a:rPr kumimoji="1" lang="ja-JP" altLang="en-US" dirty="0"/>
              <a:t>アイコンがあればそちらでも</a:t>
            </a:r>
            <a:r>
              <a:rPr kumimoji="1" lang="en-US" altLang="ja-JP" dirty="0"/>
              <a:t>O</a:t>
            </a:r>
            <a:r>
              <a:rPr lang="en-US" altLang="ja-JP" dirty="0"/>
              <a:t>K</a:t>
            </a: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r>
              <a:rPr kumimoji="1" lang="ja-JP" altLang="en-US" dirty="0"/>
              <a:t>ブラウザが起動するまで待つ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2337850-FF8C-D952-5721-A8CAEE043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714" y="4365927"/>
            <a:ext cx="704756" cy="837470"/>
          </a:xfrm>
          <a:prstGeom prst="rect">
            <a:avLst/>
          </a:prstGeom>
        </p:spPr>
      </p:pic>
      <p:pic>
        <p:nvPicPr>
          <p:cNvPr id="4098" name="Picture 2" descr="icons8.jp からのedge アイコン">
            <a:extLst>
              <a:ext uri="{FF2B5EF4-FFF2-40B4-BE49-F238E27FC236}">
                <a16:creationId xmlns:a16="http://schemas.microsoft.com/office/drawing/2014/main" id="{D0455706-388D-E644-88E6-DD4963DA8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942" y="1888332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AF18653A-4205-7C8A-7EAA-484B37D56E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6031" y="2212157"/>
            <a:ext cx="3978312" cy="49729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4247E94-A9DA-A2EB-9C95-A76B8F61AD45}"/>
              </a:ext>
            </a:extLst>
          </p:cNvPr>
          <p:cNvSpPr txBox="1"/>
          <p:nvPr/>
        </p:nvSpPr>
        <p:spPr>
          <a:xfrm>
            <a:off x="5165379" y="1750492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タスクバー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0AA1F0C2-5A31-3A07-AC63-E1C819D5AD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9303" y="4981661"/>
            <a:ext cx="3173513" cy="1739815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1B122F1-2A57-8298-0005-54F78CC77A0B}"/>
              </a:ext>
            </a:extLst>
          </p:cNvPr>
          <p:cNvSpPr txBox="1"/>
          <p:nvPr/>
        </p:nvSpPr>
        <p:spPr>
          <a:xfrm>
            <a:off x="783989" y="2953778"/>
            <a:ext cx="71203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代替方法：スタートメニュー（左下の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Windows</a:t>
            </a: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マーク）をクリック→「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Edge</a:t>
            </a: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」を選ぶ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B35F539-2C4B-5BB1-DDA1-AD38E6EE0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8261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B34D5FA-5962-B16D-9B6B-F35BE7771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E49D-2E3B-4860-BDCD-461BC76E5C43}" type="slidenum">
              <a:rPr kumimoji="1" lang="ja-JP" altLang="en-US" smtClean="0"/>
              <a:t>3</a:t>
            </a:fld>
            <a:endParaRPr kumimoji="1" lang="ja-JP" altLang="en-US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7ADCE6CB-9DD6-4857-9BAC-57D21E2C09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871" y="2964713"/>
            <a:ext cx="7125375" cy="157443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ts val="600"/>
              </a:spcAft>
            </a:pPr>
            <a:r>
              <a:rPr lang="ja-JP" altLang="en-US" sz="5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１．</a:t>
            </a:r>
            <a:r>
              <a:rPr lang="en-US" altLang="ja-JP" sz="5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AI </a:t>
            </a:r>
            <a:r>
              <a:rPr lang="ja-JP" altLang="en-US" sz="5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の能力と限界</a:t>
            </a:r>
          </a:p>
        </p:txBody>
      </p:sp>
    </p:spTree>
    <p:extLst>
      <p:ext uri="{BB962C8B-B14F-4D97-AF65-F5344CB8AC3E}">
        <p14:creationId xmlns:p14="http://schemas.microsoft.com/office/powerpoint/2010/main" val="18465158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0BA52D6-2D29-2A42-6006-1F6CB9E94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b="1" dirty="0">
                <a:solidFill>
                  <a:srgbClr val="C00000"/>
                </a:solidFill>
              </a:rPr>
              <a:t>パソコンで </a:t>
            </a:r>
            <a:r>
              <a:rPr lang="en-US" altLang="ja-JP" b="1" dirty="0">
                <a:solidFill>
                  <a:srgbClr val="C00000"/>
                </a:solidFill>
              </a:rPr>
              <a:t>ChatGPT </a:t>
            </a:r>
            <a:r>
              <a:rPr lang="ja-JP" altLang="en-US" b="1" dirty="0">
                <a:solidFill>
                  <a:srgbClr val="C00000"/>
                </a:solidFill>
              </a:rPr>
              <a:t>の起動と機能 </a:t>
            </a:r>
            <a:r>
              <a:rPr lang="en-US" altLang="ja-JP" b="1" dirty="0">
                <a:solidFill>
                  <a:srgbClr val="C00000"/>
                </a:solidFill>
              </a:rPr>
              <a:t>2/2</a:t>
            </a:r>
            <a:endParaRPr kumimoji="1" lang="ja-JP" altLang="en-US" dirty="0">
              <a:solidFill>
                <a:srgbClr val="C00000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EB79E12-836F-93E3-A7E7-237C862407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ブラウザの</a:t>
            </a:r>
            <a:r>
              <a:rPr kumimoji="1" lang="ja-JP" altLang="en-US" dirty="0"/>
              <a:t>アドレスバーに「</a:t>
            </a:r>
            <a:r>
              <a:rPr kumimoji="1" lang="en-US" altLang="ja-JP" b="1" dirty="0"/>
              <a:t>chat.openai.com</a:t>
            </a:r>
            <a:r>
              <a:rPr kumimoji="1" lang="ja-JP" altLang="en-US" dirty="0"/>
              <a:t>」を入力</a:t>
            </a: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r>
              <a:rPr kumimoji="1" lang="en-US" altLang="ja-JP" dirty="0"/>
              <a:t>ChatGPT</a:t>
            </a:r>
            <a:r>
              <a:rPr kumimoji="1" lang="ja-JP" altLang="en-US" dirty="0"/>
              <a:t>サイトの画面確認</a:t>
            </a:r>
            <a:endParaRPr kumimoji="1"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8F78E740-649C-918B-9921-1AAA45A06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312" y="1378354"/>
            <a:ext cx="6626566" cy="1241489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BC541AE7-322E-E4FE-4063-7E47357C04E5}"/>
              </a:ext>
            </a:extLst>
          </p:cNvPr>
          <p:cNvSpPr/>
          <p:nvPr/>
        </p:nvSpPr>
        <p:spPr>
          <a:xfrm>
            <a:off x="2045368" y="2062003"/>
            <a:ext cx="1464946" cy="3007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FE49D2E9-570A-4D9D-4EB4-AEB64CEC862B}"/>
              </a:ext>
            </a:extLst>
          </p:cNvPr>
          <p:cNvCxnSpPr/>
          <p:nvPr/>
        </p:nvCxnSpPr>
        <p:spPr>
          <a:xfrm flipH="1" flipV="1">
            <a:off x="2982540" y="2362711"/>
            <a:ext cx="288434" cy="50322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1F85F9E-4E4C-F99C-1E9E-868B26DB5D31}"/>
              </a:ext>
            </a:extLst>
          </p:cNvPr>
          <p:cNvSpPr txBox="1"/>
          <p:nvPr/>
        </p:nvSpPr>
        <p:spPr>
          <a:xfrm>
            <a:off x="2447575" y="2865938"/>
            <a:ext cx="63716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chat.openai.com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　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入れ終わったら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Enter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キー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00F053C-948B-B1A8-6AFD-1D5541939155}"/>
              </a:ext>
            </a:extLst>
          </p:cNvPr>
          <p:cNvSpPr txBox="1"/>
          <p:nvPr/>
        </p:nvSpPr>
        <p:spPr>
          <a:xfrm>
            <a:off x="5606523" y="5600205"/>
            <a:ext cx="3624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「↑」ボタン（質問を送信する）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00A72462-D68D-CE83-031C-B00526799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131" y="4159138"/>
            <a:ext cx="5308873" cy="2197213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5C43AF4-F029-2CF1-3878-7439A371871A}"/>
              </a:ext>
            </a:extLst>
          </p:cNvPr>
          <p:cNvSpPr txBox="1"/>
          <p:nvPr/>
        </p:nvSpPr>
        <p:spPr>
          <a:xfrm>
            <a:off x="970247" y="6488668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入力欄（質問を書く場所）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460E7CEC-73AC-E184-C59F-C405A4AC5D4F}"/>
              </a:ext>
            </a:extLst>
          </p:cNvPr>
          <p:cNvCxnSpPr/>
          <p:nvPr/>
        </p:nvCxnSpPr>
        <p:spPr>
          <a:xfrm flipH="1" flipV="1">
            <a:off x="2982540" y="2434388"/>
            <a:ext cx="288434" cy="50322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03944909-4703-7399-80D3-D15BF6BC0FAF}"/>
              </a:ext>
            </a:extLst>
          </p:cNvPr>
          <p:cNvCxnSpPr>
            <a:cxnSpLocks/>
          </p:cNvCxnSpPr>
          <p:nvPr/>
        </p:nvCxnSpPr>
        <p:spPr>
          <a:xfrm flipH="1" flipV="1">
            <a:off x="1756934" y="5853124"/>
            <a:ext cx="120961" cy="50322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54E1E5B0-D3FC-654D-9547-9A130462FA29}"/>
              </a:ext>
            </a:extLst>
          </p:cNvPr>
          <p:cNvSpPr/>
          <p:nvPr/>
        </p:nvSpPr>
        <p:spPr>
          <a:xfrm>
            <a:off x="472543" y="5347288"/>
            <a:ext cx="4351070" cy="5058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7169BE4-EC5F-16ED-8B94-269222FCD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13301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吹き出し: 角を丸めた四角形 3">
            <a:extLst>
              <a:ext uri="{FF2B5EF4-FFF2-40B4-BE49-F238E27FC236}">
                <a16:creationId xmlns:a16="http://schemas.microsoft.com/office/drawing/2014/main" id="{59E5EB7F-824F-5690-4F68-950D8578B071}"/>
              </a:ext>
            </a:extLst>
          </p:cNvPr>
          <p:cNvSpPr/>
          <p:nvPr/>
        </p:nvSpPr>
        <p:spPr>
          <a:xfrm>
            <a:off x="326570" y="69612"/>
            <a:ext cx="6021977" cy="936228"/>
          </a:xfrm>
          <a:prstGeom prst="wedgeRoundRectCallout">
            <a:avLst>
              <a:gd name="adj1" fmla="val -7167"/>
              <a:gd name="adj2" fmla="val 76453"/>
              <a:gd name="adj3" fmla="val 16667"/>
            </a:avLst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E1D7024-4E08-E108-8ACB-4EDFDCFDB2C8}"/>
              </a:ext>
            </a:extLst>
          </p:cNvPr>
          <p:cNvSpPr txBox="1"/>
          <p:nvPr/>
        </p:nvSpPr>
        <p:spPr>
          <a:xfrm>
            <a:off x="580232" y="306893"/>
            <a:ext cx="5514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業務で </a:t>
            </a:r>
            <a:r>
              <a:rPr kumimoji="1" lang="en-US" altLang="ja-JP" sz="2400" b="1" dirty="0"/>
              <a:t>AI </a:t>
            </a:r>
            <a:r>
              <a:rPr kumimoji="1" lang="ja-JP" altLang="en-US" sz="2400" b="1" dirty="0"/>
              <a:t>を利用しても大丈夫ですか？</a:t>
            </a:r>
          </a:p>
        </p:txBody>
      </p:sp>
      <p:sp>
        <p:nvSpPr>
          <p:cNvPr id="6" name="吹き出し: 角を丸めた四角形 5">
            <a:extLst>
              <a:ext uri="{FF2B5EF4-FFF2-40B4-BE49-F238E27FC236}">
                <a16:creationId xmlns:a16="http://schemas.microsoft.com/office/drawing/2014/main" id="{7780D110-8A93-6019-8DE0-CCF384F3A267}"/>
              </a:ext>
            </a:extLst>
          </p:cNvPr>
          <p:cNvSpPr/>
          <p:nvPr/>
        </p:nvSpPr>
        <p:spPr>
          <a:xfrm>
            <a:off x="1959428" y="1593668"/>
            <a:ext cx="7027817" cy="1482634"/>
          </a:xfrm>
          <a:prstGeom prst="wedgeRoundRectCallout">
            <a:avLst>
              <a:gd name="adj1" fmla="val -33188"/>
              <a:gd name="adj2" fmla="val -6613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2626329-B264-A911-687B-3603A65C51C2}"/>
              </a:ext>
            </a:extLst>
          </p:cNvPr>
          <p:cNvSpPr txBox="1"/>
          <p:nvPr/>
        </p:nvSpPr>
        <p:spPr>
          <a:xfrm>
            <a:off x="2065043" y="1726390"/>
            <a:ext cx="67457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所属組織の規定を確認してください。</a:t>
            </a:r>
            <a:r>
              <a:rPr kumimoji="1" lang="en-US" altLang="ja-JP" sz="2400" b="1" dirty="0"/>
              <a:t> AI </a:t>
            </a:r>
            <a:r>
              <a:rPr kumimoji="1" lang="ja-JP" altLang="en-US" sz="2400" b="1" dirty="0"/>
              <a:t>には情</a:t>
            </a:r>
            <a:endParaRPr kumimoji="1" lang="en-US" altLang="ja-JP" sz="2400" b="1" dirty="0"/>
          </a:p>
          <a:p>
            <a:r>
              <a:rPr kumimoji="1" lang="ja-JP" altLang="en-US" sz="2400" b="1" dirty="0"/>
              <a:t>報漏洩の危険があります。顧客との契約により </a:t>
            </a:r>
            <a:endParaRPr kumimoji="1" lang="en-US" altLang="ja-JP" sz="2400" b="1" dirty="0"/>
          </a:p>
          <a:p>
            <a:r>
              <a:rPr kumimoji="1" lang="en-US" altLang="ja-JP" sz="2400" b="1" dirty="0"/>
              <a:t>AI </a:t>
            </a:r>
            <a:r>
              <a:rPr kumimoji="1" lang="ja-JP" altLang="en-US" sz="2400" b="1" dirty="0"/>
              <a:t>利用が制限されている場合があります。</a:t>
            </a:r>
          </a:p>
        </p:txBody>
      </p:sp>
      <p:sp>
        <p:nvSpPr>
          <p:cNvPr id="12" name="吹き出し: 角を丸めた四角形 11">
            <a:extLst>
              <a:ext uri="{FF2B5EF4-FFF2-40B4-BE49-F238E27FC236}">
                <a16:creationId xmlns:a16="http://schemas.microsoft.com/office/drawing/2014/main" id="{383A3649-7FF7-E152-69E1-3168A5C290B4}"/>
              </a:ext>
            </a:extLst>
          </p:cNvPr>
          <p:cNvSpPr/>
          <p:nvPr/>
        </p:nvSpPr>
        <p:spPr>
          <a:xfrm>
            <a:off x="302525" y="3629299"/>
            <a:ext cx="7404561" cy="936228"/>
          </a:xfrm>
          <a:prstGeom prst="wedgeRoundRectCallout">
            <a:avLst>
              <a:gd name="adj1" fmla="val -7167"/>
              <a:gd name="adj2" fmla="val 76453"/>
              <a:gd name="adj3" fmla="val 16667"/>
            </a:avLst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CDA89B0-97C8-A42F-B855-A4CE19364479}"/>
              </a:ext>
            </a:extLst>
          </p:cNvPr>
          <p:cNvSpPr txBox="1"/>
          <p:nvPr/>
        </p:nvSpPr>
        <p:spPr>
          <a:xfrm>
            <a:off x="556187" y="3866580"/>
            <a:ext cx="6991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AI </a:t>
            </a:r>
            <a:r>
              <a:rPr kumimoji="1" lang="ja-JP" altLang="en-US" sz="2400" b="1" dirty="0"/>
              <a:t>を利用していると怠けていると思われませんか</a:t>
            </a:r>
          </a:p>
        </p:txBody>
      </p:sp>
      <p:sp>
        <p:nvSpPr>
          <p:cNvPr id="14" name="吹き出し: 角を丸めた四角形 13">
            <a:extLst>
              <a:ext uri="{FF2B5EF4-FFF2-40B4-BE49-F238E27FC236}">
                <a16:creationId xmlns:a16="http://schemas.microsoft.com/office/drawing/2014/main" id="{F1FEF19C-ECD6-6393-1220-711B45464F96}"/>
              </a:ext>
            </a:extLst>
          </p:cNvPr>
          <p:cNvSpPr/>
          <p:nvPr/>
        </p:nvSpPr>
        <p:spPr>
          <a:xfrm>
            <a:off x="1935383" y="5153355"/>
            <a:ext cx="7027817" cy="1702382"/>
          </a:xfrm>
          <a:prstGeom prst="wedgeRoundRectCallout">
            <a:avLst>
              <a:gd name="adj1" fmla="val -33188"/>
              <a:gd name="adj2" fmla="val -6613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A467F4F-0416-524E-4F5C-7945940E5942}"/>
              </a:ext>
            </a:extLst>
          </p:cNvPr>
          <p:cNvSpPr txBox="1"/>
          <p:nvPr/>
        </p:nvSpPr>
        <p:spPr>
          <a:xfrm>
            <a:off x="2040998" y="5286077"/>
            <a:ext cx="695575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AI </a:t>
            </a:r>
            <a:r>
              <a:rPr kumimoji="1" lang="ja-JP" altLang="en-US" sz="2400" b="1" dirty="0"/>
              <a:t>は効率化ツールとして普及しつつあり、品質</a:t>
            </a:r>
            <a:endParaRPr kumimoji="1" lang="en-US" altLang="ja-JP" sz="2400" b="1" dirty="0"/>
          </a:p>
          <a:p>
            <a:r>
              <a:rPr kumimoji="1" lang="ja-JP" altLang="en-US" sz="2400" b="1" dirty="0"/>
              <a:t>向上、業務の効率化のメリットがあります。 </a:t>
            </a:r>
            <a:r>
              <a:rPr kumimoji="1" lang="en-US" altLang="ja-JP" sz="2400" b="1" dirty="0"/>
              <a:t>AI </a:t>
            </a:r>
          </a:p>
          <a:p>
            <a:r>
              <a:rPr kumimoji="1" lang="ja-JP" altLang="en-US" sz="2400" b="1" dirty="0"/>
              <a:t>から得られた結果を適切に確認・修正することが</a:t>
            </a:r>
            <a:endParaRPr kumimoji="1" lang="en-US" altLang="ja-JP" sz="2400" b="1" dirty="0"/>
          </a:p>
          <a:p>
            <a:r>
              <a:rPr kumimoji="1" lang="ja-JP" altLang="en-US" sz="2400" b="1" dirty="0"/>
              <a:t>重要です。</a:t>
            </a:r>
          </a:p>
        </p:txBody>
      </p:sp>
      <p:sp>
        <p:nvSpPr>
          <p:cNvPr id="17" name="スライド番号プレースホルダー 16">
            <a:extLst>
              <a:ext uri="{FF2B5EF4-FFF2-40B4-BE49-F238E27FC236}">
                <a16:creationId xmlns:a16="http://schemas.microsoft.com/office/drawing/2014/main" id="{98D63362-D8B6-1CDE-C9E8-0A888E436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E49D-2E3B-4860-BDCD-461BC76E5C43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49605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102C24-CC0E-E65E-8685-D7833687F6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吹き出し: 角を丸めた四角形 3">
            <a:extLst>
              <a:ext uri="{FF2B5EF4-FFF2-40B4-BE49-F238E27FC236}">
                <a16:creationId xmlns:a16="http://schemas.microsoft.com/office/drawing/2014/main" id="{1AFE66E7-7BF6-81E3-297B-180EDA6DC40A}"/>
              </a:ext>
            </a:extLst>
          </p:cNvPr>
          <p:cNvSpPr/>
          <p:nvPr/>
        </p:nvSpPr>
        <p:spPr>
          <a:xfrm>
            <a:off x="326570" y="69612"/>
            <a:ext cx="8484230" cy="936228"/>
          </a:xfrm>
          <a:prstGeom prst="wedgeRoundRectCallout">
            <a:avLst>
              <a:gd name="adj1" fmla="val -7167"/>
              <a:gd name="adj2" fmla="val 76453"/>
              <a:gd name="adj3" fmla="val 16667"/>
            </a:avLst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03F05FB-0F92-8A97-B0F5-5C06E3C23334}"/>
              </a:ext>
            </a:extLst>
          </p:cNvPr>
          <p:cNvSpPr txBox="1"/>
          <p:nvPr/>
        </p:nvSpPr>
        <p:spPr>
          <a:xfrm>
            <a:off x="580232" y="306893"/>
            <a:ext cx="82846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どのような業務で、安全、効果的に </a:t>
            </a:r>
            <a:r>
              <a:rPr kumimoji="1" lang="en-US" altLang="ja-JP" sz="2400" b="1" dirty="0"/>
              <a:t>AI </a:t>
            </a:r>
            <a:r>
              <a:rPr kumimoji="1" lang="ja-JP" altLang="en-US" sz="2400" b="1" dirty="0"/>
              <a:t>を利用できますか？</a:t>
            </a:r>
          </a:p>
        </p:txBody>
      </p:sp>
      <p:sp>
        <p:nvSpPr>
          <p:cNvPr id="6" name="吹き出し: 角を丸めた四角形 5">
            <a:extLst>
              <a:ext uri="{FF2B5EF4-FFF2-40B4-BE49-F238E27FC236}">
                <a16:creationId xmlns:a16="http://schemas.microsoft.com/office/drawing/2014/main" id="{9BB4DF71-1B6A-7B53-A82F-04BFF38953C4}"/>
              </a:ext>
            </a:extLst>
          </p:cNvPr>
          <p:cNvSpPr/>
          <p:nvPr/>
        </p:nvSpPr>
        <p:spPr>
          <a:xfrm>
            <a:off x="230495" y="1700191"/>
            <a:ext cx="8802410" cy="1311228"/>
          </a:xfrm>
          <a:prstGeom prst="wedgeRoundRectCallout">
            <a:avLst>
              <a:gd name="adj1" fmla="val -33188"/>
              <a:gd name="adj2" fmla="val -6613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394AD5E-302F-0CC1-5BE1-A5394AE7956F}"/>
              </a:ext>
            </a:extLst>
          </p:cNvPr>
          <p:cNvSpPr txBox="1"/>
          <p:nvPr/>
        </p:nvSpPr>
        <p:spPr>
          <a:xfrm>
            <a:off x="341590" y="1710165"/>
            <a:ext cx="88024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文書：推敲・校正、構成案の企画、メール文のひな型</a:t>
            </a:r>
            <a:endParaRPr kumimoji="1" lang="en-US" altLang="ja-JP" sz="2400" b="1" dirty="0"/>
          </a:p>
          <a:p>
            <a:r>
              <a:rPr kumimoji="1" lang="ja-JP" altLang="en-US" sz="2400" b="1" dirty="0"/>
              <a:t>情報整理：大量データの分類や要約、グラフ化</a:t>
            </a:r>
            <a:endParaRPr kumimoji="1" lang="en-US" altLang="ja-JP" sz="2400" b="1" dirty="0"/>
          </a:p>
          <a:p>
            <a:r>
              <a:rPr kumimoji="1" lang="ja-JP" altLang="en-US" sz="2400" b="1" dirty="0"/>
              <a:t>企画・アイデア：構成案、問題洗い出し、チェックリスト作成</a:t>
            </a:r>
          </a:p>
        </p:txBody>
      </p:sp>
      <p:sp>
        <p:nvSpPr>
          <p:cNvPr id="12" name="吹き出し: 角を丸めた四角形 11">
            <a:extLst>
              <a:ext uri="{FF2B5EF4-FFF2-40B4-BE49-F238E27FC236}">
                <a16:creationId xmlns:a16="http://schemas.microsoft.com/office/drawing/2014/main" id="{7E1C947F-9402-369F-A030-91630226666D}"/>
              </a:ext>
            </a:extLst>
          </p:cNvPr>
          <p:cNvSpPr/>
          <p:nvPr/>
        </p:nvSpPr>
        <p:spPr>
          <a:xfrm>
            <a:off x="302525" y="3629299"/>
            <a:ext cx="7404561" cy="936228"/>
          </a:xfrm>
          <a:prstGeom prst="wedgeRoundRectCallout">
            <a:avLst>
              <a:gd name="adj1" fmla="val -7167"/>
              <a:gd name="adj2" fmla="val 76453"/>
              <a:gd name="adj3" fmla="val 16667"/>
            </a:avLst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BC8CD03-25B7-2931-6451-F10370FE38AF}"/>
              </a:ext>
            </a:extLst>
          </p:cNvPr>
          <p:cNvSpPr txBox="1"/>
          <p:nvPr/>
        </p:nvSpPr>
        <p:spPr>
          <a:xfrm>
            <a:off x="556187" y="3866580"/>
            <a:ext cx="45288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AI </a:t>
            </a:r>
            <a:r>
              <a:rPr kumimoji="1" lang="ja-JP" altLang="en-US" sz="2400" b="1" dirty="0"/>
              <a:t>なので、ミスはないですね？</a:t>
            </a:r>
          </a:p>
        </p:txBody>
      </p:sp>
      <p:sp>
        <p:nvSpPr>
          <p:cNvPr id="14" name="吹き出し: 角を丸めた四角形 13">
            <a:extLst>
              <a:ext uri="{FF2B5EF4-FFF2-40B4-BE49-F238E27FC236}">
                <a16:creationId xmlns:a16="http://schemas.microsoft.com/office/drawing/2014/main" id="{2E3261D1-0EEF-FC72-DF12-CA2C96005B7B}"/>
              </a:ext>
            </a:extLst>
          </p:cNvPr>
          <p:cNvSpPr/>
          <p:nvPr/>
        </p:nvSpPr>
        <p:spPr>
          <a:xfrm>
            <a:off x="1935383" y="5153355"/>
            <a:ext cx="7027817" cy="1702382"/>
          </a:xfrm>
          <a:prstGeom prst="wedgeRoundRectCallout">
            <a:avLst>
              <a:gd name="adj1" fmla="val -33188"/>
              <a:gd name="adj2" fmla="val -6613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AD1569B-420F-5C8E-2870-75EB656FAAA3}"/>
              </a:ext>
            </a:extLst>
          </p:cNvPr>
          <p:cNvSpPr txBox="1"/>
          <p:nvPr/>
        </p:nvSpPr>
        <p:spPr>
          <a:xfrm>
            <a:off x="2040998" y="5286077"/>
            <a:ext cx="664797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いいえ。文章が不正確だったり、日本語の文章</a:t>
            </a:r>
            <a:endParaRPr kumimoji="1" lang="en-US" altLang="ja-JP" sz="2400" b="1" dirty="0"/>
          </a:p>
          <a:p>
            <a:r>
              <a:rPr kumimoji="1" lang="ja-JP" altLang="en-US" sz="2400" b="1" dirty="0"/>
              <a:t>が不自然な場合があります。数値や用語のミス</a:t>
            </a:r>
            <a:endParaRPr kumimoji="1" lang="en-US" altLang="ja-JP" sz="2400" b="1" dirty="0"/>
          </a:p>
          <a:p>
            <a:r>
              <a:rPr kumimoji="1" lang="ja-JP" altLang="en-US" sz="2400" b="1" dirty="0"/>
              <a:t>もあり得ます。その点、人間と変わりありませ</a:t>
            </a:r>
            <a:endParaRPr kumimoji="1" lang="en-US" altLang="ja-JP" sz="2400" b="1" dirty="0"/>
          </a:p>
          <a:p>
            <a:r>
              <a:rPr kumimoji="1" lang="ja-JP" altLang="en-US" sz="2400" b="1" dirty="0"/>
              <a:t>んね。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CBC48D9-D907-569D-AA52-26711170C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E49D-2E3B-4860-BDCD-461BC76E5C43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21672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426332-6240-16BA-52F4-C48DFBA7C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>
                <a:solidFill>
                  <a:srgbClr val="C00000"/>
                </a:solidFill>
              </a:rPr>
              <a:t>AI</a:t>
            </a:r>
            <a:r>
              <a:rPr kumimoji="1" lang="ja-JP" altLang="en-US" dirty="0">
                <a:solidFill>
                  <a:srgbClr val="C00000"/>
                </a:solidFill>
              </a:rPr>
              <a:t>によるビジネス課題の解決（７つの方法）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9133DD6-09A7-5628-C8D6-86518A030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692941"/>
            <a:ext cx="8461208" cy="5333166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ja-JP" altLang="en-US" sz="2400" dirty="0"/>
              <a:t>１．</a:t>
            </a:r>
            <a:r>
              <a:rPr lang="ja-JP" altLang="en-US" sz="2400" b="1" dirty="0"/>
              <a:t>業務効率化</a:t>
            </a:r>
            <a:r>
              <a:rPr lang="en-US" altLang="ja-JP" sz="2400" b="1" dirty="0"/>
              <a:t>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ja-JP" altLang="en-US" sz="2400" dirty="0"/>
              <a:t>　　例：顧客対応の標準化と効率化</a:t>
            </a:r>
            <a:endParaRPr lang="en-US" altLang="ja-JP" sz="2400" dirty="0"/>
          </a:p>
          <a:p>
            <a:pPr marL="0" indent="0">
              <a:spcBef>
                <a:spcPts val="600"/>
              </a:spcBef>
              <a:buNone/>
            </a:pPr>
            <a:r>
              <a:rPr lang="ja-JP" altLang="en-US" sz="2400" dirty="0"/>
              <a:t>２．</a:t>
            </a:r>
            <a:r>
              <a:rPr lang="ja-JP" altLang="en-US" sz="2400" b="1" dirty="0"/>
              <a:t>カスタマーサポート</a:t>
            </a:r>
            <a:endParaRPr lang="en-US" altLang="ja-JP" sz="2400" b="1" dirty="0"/>
          </a:p>
          <a:p>
            <a:pPr marL="0" indent="0">
              <a:spcBef>
                <a:spcPts val="600"/>
              </a:spcBef>
              <a:buNone/>
            </a:pPr>
            <a:r>
              <a:rPr lang="ja-JP" altLang="en-US" sz="2400" dirty="0"/>
              <a:t>　　例：</a:t>
            </a:r>
            <a:r>
              <a:rPr lang="en-US" altLang="ja-JP" sz="2400" dirty="0"/>
              <a:t>AI</a:t>
            </a:r>
            <a:r>
              <a:rPr lang="ja-JP" altLang="en-US" sz="2400" dirty="0"/>
              <a:t>チャットボットによる</a:t>
            </a:r>
            <a:r>
              <a:rPr lang="en-US" altLang="ja-JP" sz="2400" dirty="0"/>
              <a:t>24</a:t>
            </a:r>
            <a:r>
              <a:rPr lang="ja-JP" altLang="en-US" sz="2400" dirty="0"/>
              <a:t>時間対応の実現</a:t>
            </a:r>
            <a:endParaRPr lang="en-US" altLang="ja-JP" sz="2400" dirty="0"/>
          </a:p>
          <a:p>
            <a:pPr marL="0" indent="0">
              <a:spcBef>
                <a:spcPts val="600"/>
              </a:spcBef>
              <a:buNone/>
            </a:pPr>
            <a:r>
              <a:rPr lang="ja-JP" altLang="en-US" sz="2400" dirty="0"/>
              <a:t>３．</a:t>
            </a:r>
            <a:r>
              <a:rPr lang="ja-JP" altLang="en-US" sz="2400" b="1" dirty="0"/>
              <a:t>データ分析と洞察</a:t>
            </a:r>
            <a:endParaRPr lang="en-US" altLang="ja-JP" sz="2400" b="1" dirty="0"/>
          </a:p>
          <a:p>
            <a:pPr marL="0" indent="0">
              <a:spcBef>
                <a:spcPts val="600"/>
              </a:spcBef>
              <a:buNone/>
            </a:pPr>
            <a:r>
              <a:rPr lang="ja-JP" altLang="en-US" sz="2400" dirty="0"/>
              <a:t>　　例：売上データからのトレンド分析と戦略立案</a:t>
            </a:r>
            <a:endParaRPr lang="en-US" altLang="ja-JP" sz="2400" dirty="0"/>
          </a:p>
          <a:p>
            <a:pPr marL="0" indent="0">
              <a:spcBef>
                <a:spcPts val="600"/>
              </a:spcBef>
              <a:buNone/>
            </a:pPr>
            <a:r>
              <a:rPr lang="ja-JP" altLang="en-US" sz="2400" dirty="0"/>
              <a:t>４．</a:t>
            </a:r>
            <a:r>
              <a:rPr lang="ja-JP" altLang="en-US" sz="2400" b="1" dirty="0"/>
              <a:t>マーケティング支援</a:t>
            </a:r>
            <a:endParaRPr lang="en-US" altLang="ja-JP" sz="2400" b="1" dirty="0"/>
          </a:p>
          <a:p>
            <a:pPr marL="0" indent="0">
              <a:spcBef>
                <a:spcPts val="600"/>
              </a:spcBef>
              <a:buNone/>
            </a:pPr>
            <a:r>
              <a:rPr lang="ja-JP" altLang="en-US" sz="2400" dirty="0"/>
              <a:t>　　例：新製品のターゲット顧客層定義、宣伝戦略</a:t>
            </a:r>
            <a:endParaRPr lang="en-US" altLang="ja-JP" sz="2400" dirty="0"/>
          </a:p>
          <a:p>
            <a:pPr marL="0" indent="0">
              <a:spcBef>
                <a:spcPts val="600"/>
              </a:spcBef>
              <a:buNone/>
            </a:pPr>
            <a:r>
              <a:rPr lang="ja-JP" altLang="en-US" sz="2400" dirty="0"/>
              <a:t>５．</a:t>
            </a:r>
            <a:r>
              <a:rPr lang="ja-JP" altLang="en-US" sz="2400" b="1" dirty="0"/>
              <a:t>社内ナレッジ管理</a:t>
            </a:r>
            <a:endParaRPr lang="en-US" altLang="ja-JP" sz="2400" b="1" dirty="0"/>
          </a:p>
          <a:p>
            <a:pPr marL="0" indent="0">
              <a:spcBef>
                <a:spcPts val="600"/>
              </a:spcBef>
              <a:buNone/>
            </a:pPr>
            <a:r>
              <a:rPr lang="ja-JP" altLang="en-US" sz="2400" dirty="0"/>
              <a:t>　　例：複雑な情報の要約と学習ツールの作成</a:t>
            </a:r>
            <a:endParaRPr lang="en-US" altLang="ja-JP" sz="2400" dirty="0"/>
          </a:p>
          <a:p>
            <a:pPr marL="0" indent="0">
              <a:spcBef>
                <a:spcPts val="600"/>
              </a:spcBef>
              <a:buNone/>
            </a:pPr>
            <a:r>
              <a:rPr lang="ja-JP" altLang="en-US" sz="2400" dirty="0"/>
              <a:t>６．</a:t>
            </a:r>
            <a:r>
              <a:rPr lang="ja-JP" altLang="en-US" sz="2400" b="1" dirty="0"/>
              <a:t>製品開発</a:t>
            </a:r>
            <a:endParaRPr lang="en-US" altLang="ja-JP" sz="2400" b="1" dirty="0"/>
          </a:p>
          <a:p>
            <a:pPr marL="0" indent="0">
              <a:spcBef>
                <a:spcPts val="600"/>
              </a:spcBef>
              <a:buNone/>
            </a:pPr>
            <a:r>
              <a:rPr lang="ja-JP" altLang="en-US" sz="2400" dirty="0"/>
              <a:t>　　例：新しい授業アイデアの創出</a:t>
            </a:r>
            <a:endParaRPr lang="en-US" altLang="ja-JP" sz="2400" dirty="0"/>
          </a:p>
          <a:p>
            <a:pPr marL="0" indent="0">
              <a:spcBef>
                <a:spcPts val="600"/>
              </a:spcBef>
              <a:buNone/>
            </a:pPr>
            <a:r>
              <a:rPr lang="ja-JP" altLang="en-US" sz="2400" dirty="0"/>
              <a:t>７．</a:t>
            </a:r>
            <a:r>
              <a:rPr lang="ja-JP" altLang="en-US" sz="2400" b="1" dirty="0"/>
              <a:t>リスク管理</a:t>
            </a:r>
            <a:endParaRPr lang="en-US" altLang="ja-JP" sz="2400" b="1" dirty="0"/>
          </a:p>
          <a:p>
            <a:pPr marL="0" indent="0">
              <a:spcBef>
                <a:spcPts val="600"/>
              </a:spcBef>
              <a:buNone/>
            </a:pPr>
            <a:r>
              <a:rPr lang="ja-JP" altLang="en-US" sz="2400" dirty="0"/>
              <a:t>　　例：不正利用パターンの特定と防止策の提案</a:t>
            </a:r>
          </a:p>
          <a:p>
            <a:pPr>
              <a:spcBef>
                <a:spcPts val="600"/>
              </a:spcBef>
            </a:pP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1306288-9DD3-4129-B126-8903ADE9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98424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14C1E8-6874-D74A-F556-66B25CD7E5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CC67028-466A-308D-F142-C438D0056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>
                <a:solidFill>
                  <a:srgbClr val="C00000"/>
                </a:solidFill>
              </a:rPr>
              <a:t>AI</a:t>
            </a:r>
            <a:r>
              <a:rPr kumimoji="1" lang="ja-JP" altLang="en-US" dirty="0">
                <a:solidFill>
                  <a:srgbClr val="C00000"/>
                </a:solidFill>
              </a:rPr>
              <a:t>によるビジネス課題の解決（７つの方法）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6375A76-E126-4233-2B89-C8E18C5E9B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692941"/>
            <a:ext cx="8461208" cy="5333166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ja-JP" altLang="en-US" sz="2400" dirty="0"/>
              <a:t>１．</a:t>
            </a:r>
            <a:r>
              <a:rPr lang="ja-JP" altLang="en-US" sz="2400" b="1" dirty="0"/>
              <a:t>業務効率化</a:t>
            </a:r>
            <a:r>
              <a:rPr lang="en-US" altLang="ja-JP" sz="2400" b="1" dirty="0"/>
              <a:t>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ja-JP" altLang="en-US" sz="2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「商品の返品方法について質問があった」「アプリのログイン方法が分からない」「配送の遅延に関する苦情」の顧客問合せから、各</a:t>
            </a:r>
            <a:r>
              <a:rPr lang="en-US" altLang="ja-JP" sz="2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200</a:t>
            </a:r>
            <a:r>
              <a:rPr lang="ja-JP" altLang="en-US" sz="2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字で標準回答案作成</a:t>
            </a:r>
            <a:endParaRPr lang="en-US" altLang="ja-JP" sz="24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pPr marL="0" indent="0">
              <a:spcBef>
                <a:spcPts val="600"/>
              </a:spcBef>
              <a:buNone/>
            </a:pPr>
            <a:endParaRPr lang="en-US" altLang="ja-JP" sz="2400" b="1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ja-JP" altLang="en-US" sz="2400" dirty="0"/>
              <a:t>２．</a:t>
            </a:r>
            <a:r>
              <a:rPr lang="ja-JP" altLang="en-US" sz="2400" b="1" dirty="0"/>
              <a:t>カスタマーサポート</a:t>
            </a:r>
            <a:endParaRPr lang="en-US" altLang="ja-JP" sz="2400" b="1" dirty="0"/>
          </a:p>
          <a:p>
            <a:pPr marL="0" indent="0">
              <a:spcBef>
                <a:spcPts val="600"/>
              </a:spcBef>
              <a:buNone/>
            </a:pPr>
            <a:r>
              <a:rPr lang="ja-JP" altLang="en-US" sz="2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福山コンピュータホームサービス株式会社の社員として「インターネットの接続が突然遅くなりました」「レンタルパソコンの解約を考えています」に回答</a:t>
            </a:r>
            <a:endParaRPr lang="en-US" altLang="ja-JP" sz="24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pPr marL="0" indent="0">
              <a:spcBef>
                <a:spcPts val="600"/>
              </a:spcBef>
              <a:buNone/>
            </a:pPr>
            <a:endParaRPr lang="en-US" altLang="ja-JP" sz="2400" b="1" dirty="0"/>
          </a:p>
          <a:p>
            <a:pPr marL="0" indent="0">
              <a:spcBef>
                <a:spcPts val="600"/>
              </a:spcBef>
              <a:buNone/>
            </a:pPr>
            <a:r>
              <a:rPr lang="ja-JP" altLang="en-US" sz="2400" dirty="0"/>
              <a:t>３．</a:t>
            </a:r>
            <a:r>
              <a:rPr lang="ja-JP" altLang="en-US" sz="2400" b="1" dirty="0"/>
              <a:t>データ分析と洞察</a:t>
            </a:r>
            <a:endParaRPr lang="en-US" altLang="ja-JP" sz="2400" b="1" dirty="0"/>
          </a:p>
          <a:p>
            <a:pPr marL="0" indent="0">
              <a:spcBef>
                <a:spcPts val="600"/>
              </a:spcBef>
              <a:buNone/>
            </a:pPr>
            <a:r>
              <a:rPr lang="ja-JP" altLang="en-US" sz="2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直近</a:t>
            </a:r>
            <a:r>
              <a:rPr lang="en-US" altLang="ja-JP" sz="2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6</a:t>
            </a:r>
            <a:r>
              <a:rPr lang="ja-JP" altLang="en-US" sz="2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ヶ月の月別売上データ</a:t>
            </a:r>
            <a:r>
              <a:rPr lang="en-US" altLang="ja-JP" sz="2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4</a:t>
            </a:r>
            <a:r>
              <a:rPr lang="ja-JP" altLang="en-US" sz="2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月</a:t>
            </a:r>
            <a:r>
              <a:rPr lang="en-US" altLang="ja-JP" sz="2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120</a:t>
            </a:r>
            <a:r>
              <a:rPr lang="ja-JP" altLang="en-US" sz="2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・</a:t>
            </a:r>
            <a:r>
              <a:rPr lang="en-US" altLang="ja-JP" sz="2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5</a:t>
            </a:r>
            <a:r>
              <a:rPr lang="ja-JP" altLang="en-US" sz="2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月</a:t>
            </a:r>
            <a:r>
              <a:rPr lang="en-US" altLang="ja-JP" sz="2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135</a:t>
            </a:r>
            <a:r>
              <a:rPr lang="ja-JP" altLang="en-US" sz="2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・</a:t>
            </a:r>
            <a:r>
              <a:rPr lang="en-US" altLang="ja-JP" sz="2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6</a:t>
            </a:r>
            <a:r>
              <a:rPr lang="ja-JP" altLang="en-US" sz="2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月</a:t>
            </a:r>
            <a:r>
              <a:rPr lang="en-US" altLang="ja-JP" sz="2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142</a:t>
            </a:r>
            <a:r>
              <a:rPr lang="ja-JP" altLang="en-US" sz="2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・</a:t>
            </a:r>
            <a:r>
              <a:rPr lang="en-US" altLang="ja-JP" sz="2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7</a:t>
            </a:r>
            <a:r>
              <a:rPr lang="ja-JP" altLang="en-US" sz="2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月</a:t>
            </a:r>
            <a:r>
              <a:rPr lang="en-US" altLang="ja-JP" sz="2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158</a:t>
            </a:r>
            <a:r>
              <a:rPr lang="ja-JP" altLang="en-US" sz="2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・</a:t>
            </a:r>
            <a:r>
              <a:rPr lang="en-US" altLang="ja-JP" sz="2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8</a:t>
            </a:r>
            <a:r>
              <a:rPr lang="ja-JP" altLang="en-US" sz="2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月</a:t>
            </a:r>
            <a:r>
              <a:rPr lang="en-US" altLang="ja-JP" sz="2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180</a:t>
            </a:r>
            <a:r>
              <a:rPr lang="ja-JP" altLang="en-US" sz="2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・</a:t>
            </a:r>
            <a:r>
              <a:rPr lang="en-US" altLang="ja-JP" sz="2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9</a:t>
            </a:r>
            <a:r>
              <a:rPr lang="ja-JP" altLang="en-US" sz="2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月</a:t>
            </a:r>
            <a:r>
              <a:rPr lang="en-US" altLang="ja-JP" sz="2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165</a:t>
            </a:r>
            <a:r>
              <a:rPr lang="ja-JP" altLang="en-US" sz="2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百万円を分析</a:t>
            </a:r>
            <a:endParaRPr lang="en-US" altLang="ja-JP" sz="24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pPr marL="0" indent="0">
              <a:spcBef>
                <a:spcPts val="600"/>
              </a:spcBef>
              <a:buNone/>
            </a:pPr>
            <a:endParaRPr lang="en-US" altLang="ja-JP" sz="2400" b="1" dirty="0"/>
          </a:p>
          <a:p>
            <a:pPr>
              <a:spcBef>
                <a:spcPts val="600"/>
              </a:spcBef>
            </a:pP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72EB52D-171D-8172-3D6E-6CF35A448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3968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FB59F-54FC-179B-210F-F46FA4A609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BF1F7E3-11D9-4B44-55A8-8025E6728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>
                <a:solidFill>
                  <a:srgbClr val="C00000"/>
                </a:solidFill>
              </a:rPr>
              <a:t>AI</a:t>
            </a:r>
            <a:r>
              <a:rPr kumimoji="1" lang="ja-JP" altLang="en-US" dirty="0">
                <a:solidFill>
                  <a:srgbClr val="C00000"/>
                </a:solidFill>
              </a:rPr>
              <a:t>によるビジネス課題の解決（７つの方法）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29A5541-50B5-F7F6-026D-670C093DB8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947" y="528163"/>
            <a:ext cx="8461208" cy="5333166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ja-JP" altLang="en-US" sz="2400" dirty="0"/>
              <a:t>４．</a:t>
            </a:r>
            <a:r>
              <a:rPr lang="ja-JP" altLang="en-US" sz="2400" b="1" dirty="0"/>
              <a:t>マーケティング支援</a:t>
            </a:r>
            <a:endParaRPr lang="en-US" altLang="ja-JP" sz="2400" b="1" dirty="0"/>
          </a:p>
          <a:p>
            <a:pPr marL="0" indent="0">
              <a:spcBef>
                <a:spcPts val="600"/>
              </a:spcBef>
              <a:buNone/>
            </a:pPr>
            <a:r>
              <a:rPr lang="ja-JP" altLang="en-US" sz="2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聞き逃し無しアプリ（価格</a:t>
            </a:r>
            <a:r>
              <a:rPr lang="en-US" altLang="ja-JP" sz="2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100</a:t>
            </a:r>
            <a:r>
              <a:rPr lang="ja-JP" altLang="en-US" sz="2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円・録音音声を</a:t>
            </a:r>
            <a:r>
              <a:rPr lang="en-US" altLang="ja-JP" sz="2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AI</a:t>
            </a:r>
            <a:r>
              <a:rPr lang="ja-JP" altLang="en-US" sz="2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で聞き取りやすい声に変換・ゆっくり再生・人声以外除去機能）のターゲット顧客層定義と効果的メッセージ案</a:t>
            </a:r>
            <a:endParaRPr lang="en-US" altLang="ja-JP" sz="24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pPr marL="0" indent="0">
              <a:spcBef>
                <a:spcPts val="600"/>
              </a:spcBef>
              <a:buNone/>
            </a:pPr>
            <a:endParaRPr lang="en-US" altLang="ja-JP" sz="2400" b="1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ja-JP" altLang="en-US" sz="2400" dirty="0"/>
              <a:t>５．</a:t>
            </a:r>
            <a:r>
              <a:rPr lang="ja-JP" altLang="en-US" sz="2400" b="1" dirty="0"/>
              <a:t>社内ナレッジ管理</a:t>
            </a:r>
            <a:endParaRPr lang="en-US" altLang="ja-JP" sz="2400" b="1" dirty="0"/>
          </a:p>
          <a:p>
            <a:pPr marL="0" indent="0">
              <a:spcBef>
                <a:spcPts val="600"/>
              </a:spcBef>
              <a:buNone/>
            </a:pPr>
            <a:r>
              <a:rPr lang="ja-JP" altLang="en-US" sz="2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添付の資料を要約、重要ポイントの解説と確認クイズ作成</a:t>
            </a:r>
            <a:endParaRPr lang="en-US" altLang="ja-JP" sz="24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pPr marL="0" indent="0">
              <a:spcBef>
                <a:spcPts val="600"/>
              </a:spcBef>
              <a:buNone/>
            </a:pPr>
            <a:endParaRPr lang="en-US" altLang="ja-JP" sz="2400" dirty="0"/>
          </a:p>
          <a:p>
            <a:pPr marL="0" indent="0">
              <a:spcBef>
                <a:spcPts val="600"/>
              </a:spcBef>
              <a:buNone/>
            </a:pPr>
            <a:r>
              <a:rPr lang="ja-JP" altLang="en-US" sz="2400" dirty="0"/>
              <a:t>６．</a:t>
            </a:r>
            <a:r>
              <a:rPr lang="ja-JP" altLang="en-US" sz="2400" b="1" dirty="0"/>
              <a:t>製品開発</a:t>
            </a:r>
            <a:endParaRPr lang="en-US" altLang="ja-JP" sz="2400" b="1" dirty="0"/>
          </a:p>
          <a:p>
            <a:pPr marL="0" indent="0">
              <a:spcBef>
                <a:spcPts val="600"/>
              </a:spcBef>
              <a:buNone/>
            </a:pPr>
            <a:r>
              <a:rPr lang="en-US" altLang="ja-JP" sz="2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Python</a:t>
            </a:r>
            <a:r>
              <a:rPr lang="ja-JP" altLang="en-US" sz="2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プログラミング初心者が、プログラミングを学ぶことで、</a:t>
            </a:r>
            <a:r>
              <a:rPr lang="en-US" altLang="ja-JP" sz="2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AI</a:t>
            </a:r>
            <a:r>
              <a:rPr lang="ja-JP" altLang="en-US" sz="2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エンジニアとして成長できる新科目アイデア</a:t>
            </a:r>
            <a:endParaRPr lang="en-US" altLang="ja-JP" sz="24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pPr marL="0" indent="0">
              <a:spcBef>
                <a:spcPts val="600"/>
              </a:spcBef>
              <a:buNone/>
            </a:pPr>
            <a:endParaRPr lang="en-US" altLang="ja-JP" sz="2400" b="1" dirty="0"/>
          </a:p>
          <a:p>
            <a:pPr marL="0" indent="0">
              <a:spcBef>
                <a:spcPts val="600"/>
              </a:spcBef>
              <a:buNone/>
            </a:pPr>
            <a:r>
              <a:rPr lang="ja-JP" altLang="en-US" sz="2400" dirty="0"/>
              <a:t>７．</a:t>
            </a:r>
            <a:r>
              <a:rPr lang="ja-JP" altLang="en-US" sz="2400" b="1" dirty="0"/>
              <a:t>リスク管理</a:t>
            </a:r>
            <a:endParaRPr lang="en-US" altLang="ja-JP" sz="2400" b="1" dirty="0"/>
          </a:p>
          <a:p>
            <a:pPr marL="0" indent="0">
              <a:spcBef>
                <a:spcPts val="600"/>
              </a:spcBef>
              <a:buNone/>
            </a:pPr>
            <a:r>
              <a:rPr lang="ja-JP" altLang="en-US" sz="2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電子決済サービスでユーザー</a:t>
            </a:r>
            <a:r>
              <a:rPr lang="en-US" altLang="ja-JP" sz="2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ID12345</a:t>
            </a:r>
            <a:r>
              <a:rPr lang="ja-JP" altLang="en-US" sz="2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が取引</a:t>
            </a:r>
            <a:r>
              <a:rPr lang="en-US" altLang="ja-JP" sz="2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5</a:t>
            </a:r>
            <a:r>
              <a:rPr lang="ja-JP" altLang="en-US" sz="2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回</a:t>
            </a:r>
            <a:r>
              <a:rPr lang="en-US" altLang="ja-JP" sz="2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/</a:t>
            </a:r>
            <a:r>
              <a:rPr lang="ja-JP" altLang="en-US" sz="2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日平均</a:t>
            </a:r>
            <a:r>
              <a:rPr lang="en-US" altLang="ja-JP" sz="2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500</a:t>
            </a:r>
            <a:r>
              <a:rPr lang="ja-JP" altLang="en-US" sz="2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円・</a:t>
            </a:r>
            <a:r>
              <a:rPr lang="en-US" altLang="ja-JP" sz="2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ID13579</a:t>
            </a:r>
            <a:r>
              <a:rPr lang="ja-JP" altLang="en-US" sz="2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が</a:t>
            </a:r>
            <a:r>
              <a:rPr lang="en-US" altLang="ja-JP" sz="2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1000</a:t>
            </a:r>
            <a:r>
              <a:rPr lang="ja-JP" altLang="en-US" sz="2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回</a:t>
            </a:r>
            <a:r>
              <a:rPr lang="en-US" altLang="ja-JP" sz="2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/</a:t>
            </a:r>
            <a:r>
              <a:rPr lang="ja-JP" altLang="en-US" sz="2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日平均</a:t>
            </a:r>
            <a:r>
              <a:rPr lang="en-US" altLang="ja-JP" sz="2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100</a:t>
            </a:r>
            <a:r>
              <a:rPr lang="ja-JP" altLang="en-US" sz="2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円のデータから不正発見</a:t>
            </a:r>
            <a:endParaRPr lang="en-US" altLang="ja-JP" sz="2400" b="1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pPr>
              <a:spcBef>
                <a:spcPts val="600"/>
              </a:spcBef>
            </a:pP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E9EE9ED-CCB2-2046-2343-3644B5B23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3750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88DA24-040A-2C0F-572E-EA2FBCD342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E6945FE-072B-9E64-4396-836777662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AI </a:t>
            </a:r>
            <a:r>
              <a:rPr kumimoji="1" lang="ja-JP" altLang="en-US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活用のコツ①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BB7B241-C50B-E46A-A25E-AA95023B83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593669"/>
            <a:ext cx="8162653" cy="510757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ja-JP" altLang="en-US" sz="3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対話型 </a:t>
            </a:r>
            <a:r>
              <a:rPr kumimoji="1" lang="en-US" altLang="ja-JP" sz="3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AI </a:t>
            </a:r>
            <a:r>
              <a:rPr kumimoji="1" lang="ja-JP" altLang="en-US" sz="3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は、過去の会話を記憶しており、人間との一貫したコミュニケーションができる</a:t>
            </a:r>
            <a:endParaRPr kumimoji="1" lang="en-US" altLang="ja-JP" sz="3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lang="en-US" altLang="ja-JP" u="sng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AI</a:t>
            </a:r>
            <a:r>
              <a:rPr lang="ja-JP" altLang="en-US" u="sng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 への指示</a:t>
            </a:r>
            <a:endParaRPr lang="en-US" altLang="ja-JP" u="sng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pPr marL="0" indent="0">
              <a:buNone/>
            </a:pPr>
            <a:r>
              <a:rPr lang="en-US" altLang="ja-JP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AI</a:t>
            </a:r>
            <a:r>
              <a:rPr lang="ja-JP" altLang="en-US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で起こる仕事の変化について一緒に考えてください。</a:t>
            </a:r>
            <a:endParaRPr lang="en-US" altLang="ja-JP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lang="en-US" altLang="ja-JP" u="sng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AI</a:t>
            </a:r>
            <a:r>
              <a:rPr lang="ja-JP" altLang="en-US" u="sng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 への追加指示</a:t>
            </a:r>
            <a:endParaRPr lang="en-US" altLang="ja-JP" u="sng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さっきの続きです。私は何をすべきですか？</a:t>
            </a:r>
            <a:endParaRPr lang="en-US" altLang="ja-JP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人間は「さっきの」、「前の」と書いたり、追加指示できる</a:t>
            </a:r>
            <a:endParaRPr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634265F-20C8-3BAF-B322-2C59B0909EAA}"/>
              </a:ext>
            </a:extLst>
          </p:cNvPr>
          <p:cNvSpPr txBox="1"/>
          <p:nvPr/>
        </p:nvSpPr>
        <p:spPr>
          <a:xfrm>
            <a:off x="5528871" y="3947402"/>
            <a:ext cx="3262432" cy="40011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いったん、回答を確認する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71651B3-B9E6-CC20-2FC4-E608EB0A3FBE}"/>
              </a:ext>
            </a:extLst>
          </p:cNvPr>
          <p:cNvSpPr txBox="1"/>
          <p:nvPr/>
        </p:nvSpPr>
        <p:spPr>
          <a:xfrm>
            <a:off x="5528870" y="5324324"/>
            <a:ext cx="1980029" cy="40011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回答を確認する</a:t>
            </a: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69F6921-9D99-DA70-3962-7E3575574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E49D-2E3B-4860-BDCD-461BC76E5C43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81229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3EBDC33-C05A-42B9-9A3C-3CCA68513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331" y="0"/>
            <a:ext cx="8112034" cy="3359809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8E5A48F-FAF9-4580-5C5D-A55313670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331" y="3429000"/>
            <a:ext cx="7645793" cy="3391074"/>
          </a:xfrm>
          <a:prstGeom prst="rect">
            <a:avLst/>
          </a:prstGeom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DFC53B1-EEA6-0084-7E1A-AA4ABFAD8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E49D-2E3B-4860-BDCD-461BC76E5C43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15782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B53BB7-D4EC-2967-3CA6-DB7C4E35E6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吹き出し: 角を丸めた四角形 3">
            <a:extLst>
              <a:ext uri="{FF2B5EF4-FFF2-40B4-BE49-F238E27FC236}">
                <a16:creationId xmlns:a16="http://schemas.microsoft.com/office/drawing/2014/main" id="{02A7FB8A-2E74-A387-75A5-AA2E44217917}"/>
              </a:ext>
            </a:extLst>
          </p:cNvPr>
          <p:cNvSpPr/>
          <p:nvPr/>
        </p:nvSpPr>
        <p:spPr>
          <a:xfrm>
            <a:off x="326570" y="69612"/>
            <a:ext cx="8484230" cy="936228"/>
          </a:xfrm>
          <a:prstGeom prst="wedgeRoundRectCallout">
            <a:avLst>
              <a:gd name="adj1" fmla="val -7167"/>
              <a:gd name="adj2" fmla="val 76453"/>
              <a:gd name="adj3" fmla="val 16667"/>
            </a:avLst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B1EB1A1-8A98-B906-9891-4FB09E83908A}"/>
              </a:ext>
            </a:extLst>
          </p:cNvPr>
          <p:cNvSpPr txBox="1"/>
          <p:nvPr/>
        </p:nvSpPr>
        <p:spPr>
          <a:xfrm>
            <a:off x="580232" y="306893"/>
            <a:ext cx="45288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AI </a:t>
            </a:r>
            <a:r>
              <a:rPr kumimoji="1" lang="ja-JP" altLang="en-US" sz="2400" b="1" dirty="0"/>
              <a:t>からの回答に不満があります</a:t>
            </a:r>
          </a:p>
        </p:txBody>
      </p:sp>
      <p:sp>
        <p:nvSpPr>
          <p:cNvPr id="6" name="吹き出し: 角を丸めた四角形 5">
            <a:extLst>
              <a:ext uri="{FF2B5EF4-FFF2-40B4-BE49-F238E27FC236}">
                <a16:creationId xmlns:a16="http://schemas.microsoft.com/office/drawing/2014/main" id="{722AAF79-EB6B-3AF0-E630-04BB9B56AD2E}"/>
              </a:ext>
            </a:extLst>
          </p:cNvPr>
          <p:cNvSpPr/>
          <p:nvPr/>
        </p:nvSpPr>
        <p:spPr>
          <a:xfrm>
            <a:off x="230495" y="1700191"/>
            <a:ext cx="8802410" cy="936228"/>
          </a:xfrm>
          <a:prstGeom prst="wedgeRoundRectCallout">
            <a:avLst>
              <a:gd name="adj1" fmla="val -33188"/>
              <a:gd name="adj2" fmla="val -6613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6EFF005-55AA-32C1-3F85-CE86970B3476}"/>
              </a:ext>
            </a:extLst>
          </p:cNvPr>
          <p:cNvSpPr txBox="1"/>
          <p:nvPr/>
        </p:nvSpPr>
        <p:spPr>
          <a:xfrm>
            <a:off x="556187" y="1894140"/>
            <a:ext cx="7571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追加の指示により、回答を改善させることができます</a:t>
            </a:r>
          </a:p>
        </p:txBody>
      </p:sp>
      <p:sp>
        <p:nvSpPr>
          <p:cNvPr id="12" name="吹き出し: 角を丸めた四角形 11">
            <a:extLst>
              <a:ext uri="{FF2B5EF4-FFF2-40B4-BE49-F238E27FC236}">
                <a16:creationId xmlns:a16="http://schemas.microsoft.com/office/drawing/2014/main" id="{5D359EC8-BF6A-7681-5207-9F00DBE4C14C}"/>
              </a:ext>
            </a:extLst>
          </p:cNvPr>
          <p:cNvSpPr/>
          <p:nvPr/>
        </p:nvSpPr>
        <p:spPr>
          <a:xfrm>
            <a:off x="302525" y="3629299"/>
            <a:ext cx="7404561" cy="936228"/>
          </a:xfrm>
          <a:prstGeom prst="wedgeRoundRectCallout">
            <a:avLst>
              <a:gd name="adj1" fmla="val -7167"/>
              <a:gd name="adj2" fmla="val 76453"/>
              <a:gd name="adj3" fmla="val 16667"/>
            </a:avLst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61DD391-533D-6033-79E9-E21741E1A376}"/>
              </a:ext>
            </a:extLst>
          </p:cNvPr>
          <p:cNvSpPr txBox="1"/>
          <p:nvPr/>
        </p:nvSpPr>
        <p:spPr>
          <a:xfrm>
            <a:off x="556187" y="3866580"/>
            <a:ext cx="66479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何度か試みましたが、改善がうまくいきません</a:t>
            </a:r>
          </a:p>
        </p:txBody>
      </p:sp>
      <p:sp>
        <p:nvSpPr>
          <p:cNvPr id="14" name="吹き出し: 角を丸めた四角形 13">
            <a:extLst>
              <a:ext uri="{FF2B5EF4-FFF2-40B4-BE49-F238E27FC236}">
                <a16:creationId xmlns:a16="http://schemas.microsoft.com/office/drawing/2014/main" id="{2A5CBE45-47F4-58EF-B1FA-C6B98A9305F8}"/>
              </a:ext>
            </a:extLst>
          </p:cNvPr>
          <p:cNvSpPr/>
          <p:nvPr/>
        </p:nvSpPr>
        <p:spPr>
          <a:xfrm>
            <a:off x="1935383" y="5153355"/>
            <a:ext cx="7027817" cy="1397752"/>
          </a:xfrm>
          <a:prstGeom prst="wedgeRoundRectCallout">
            <a:avLst>
              <a:gd name="adj1" fmla="val -33188"/>
              <a:gd name="adj2" fmla="val -6613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10842DD-1EFE-4677-BC11-249E5436F344}"/>
              </a:ext>
            </a:extLst>
          </p:cNvPr>
          <p:cNvSpPr txBox="1"/>
          <p:nvPr/>
        </p:nvSpPr>
        <p:spPr>
          <a:xfrm>
            <a:off x="2040998" y="5286077"/>
            <a:ext cx="66479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現在の状況、自分の意図や希望、参考データ</a:t>
            </a:r>
            <a:endParaRPr kumimoji="1" lang="en-US" altLang="ja-JP" sz="2400" b="1" dirty="0"/>
          </a:p>
          <a:p>
            <a:r>
              <a:rPr kumimoji="1" lang="ja-JP" altLang="en-US" sz="2400" b="1" dirty="0"/>
              <a:t>などを与えると、回答が改善される場合があり</a:t>
            </a:r>
            <a:endParaRPr kumimoji="1" lang="en-US" altLang="ja-JP" sz="2400" b="1" dirty="0"/>
          </a:p>
          <a:p>
            <a:r>
              <a:rPr kumimoji="1" lang="ja-JP" altLang="en-US" sz="2400" b="1" dirty="0"/>
              <a:t>ます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F6B9EB0A-FAFA-9F47-7BE5-598439C13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E49D-2E3B-4860-BDCD-461BC76E5C43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68102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E9FC736-F7FF-F8EE-8D43-DA9163C85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AI </a:t>
            </a:r>
            <a:r>
              <a:rPr kumimoji="1" lang="ja-JP" altLang="en-US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活用のコツ②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8C9F4FE-3F94-9A2B-F678-3145824A6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対話型 </a:t>
            </a:r>
            <a:r>
              <a:rPr kumimoji="1"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AI </a:t>
            </a: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は役割設定により、特定業務に特化したサポートを実現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FFA06A0-6179-63BE-DA68-37B2D1C16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E49D-2E3B-4860-BDCD-461BC76E5C43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19325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E41E4A1-6299-BEBA-EE22-4672FAD7F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１．</a:t>
            </a:r>
            <a:r>
              <a:rPr kumimoji="1" lang="en-US" altLang="ja-JP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AI </a:t>
            </a:r>
            <a:r>
              <a:rPr kumimoji="1" lang="ja-JP" altLang="en-US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の能力と限界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EF5AA14-D77C-85FA-AC2B-C6A5E7F449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■ </a:t>
            </a:r>
            <a:r>
              <a:rPr kumimoji="1"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AI</a:t>
            </a: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ができること（</a:t>
            </a:r>
            <a:r>
              <a:rPr kumimoji="1"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5</a:t>
            </a: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つの能力）</a:t>
            </a:r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■ </a:t>
            </a:r>
            <a:r>
              <a:rPr kumimoji="1"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AI</a:t>
            </a: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の限界（</a:t>
            </a:r>
            <a:r>
              <a:rPr kumimoji="1"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4</a:t>
            </a: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つの注意点）</a:t>
            </a:r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■ 導入時の要件とセキュリティ</a:t>
            </a:r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en-US" altLang="ja-JP" dirty="0"/>
              <a:t>AI</a:t>
            </a:r>
            <a:r>
              <a:rPr lang="ja-JP" altLang="en-US" dirty="0"/>
              <a:t>は強力な道具です。正しく理解して活用しましょう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AutoShape 2" descr="の画像">
            <a:extLst>
              <a:ext uri="{FF2B5EF4-FFF2-40B4-BE49-F238E27FC236}">
                <a16:creationId xmlns:a16="http://schemas.microsoft.com/office/drawing/2014/main" id="{B2530D9B-E394-13D6-B3E7-4271D7A2D33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" name="AutoShape 4" descr="の画像">
            <a:extLst>
              <a:ext uri="{FF2B5EF4-FFF2-40B4-BE49-F238E27FC236}">
                <a16:creationId xmlns:a16="http://schemas.microsoft.com/office/drawing/2014/main" id="{A091D3AB-A009-BD98-1030-FB17D34D194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" name="AutoShape 6" descr="の画像">
            <a:extLst>
              <a:ext uri="{FF2B5EF4-FFF2-40B4-BE49-F238E27FC236}">
                <a16:creationId xmlns:a16="http://schemas.microsoft.com/office/drawing/2014/main" id="{CE1569F8-016A-7E4E-B5AC-5DD64CEC48E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24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161DA005-E74C-29B8-85F0-B2D503EF0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E49D-2E3B-4860-BDCD-461BC76E5C43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28992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76435588-0447-8B11-6742-42B3C5D19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937"/>
            <a:ext cx="2455141" cy="179962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B253EBE-E5BA-EC27-D611-7EA577AA8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159" y="2115153"/>
            <a:ext cx="6623641" cy="305574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5DFE663-9A10-48D0-C31E-339E9508FD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159" y="5170896"/>
            <a:ext cx="8306841" cy="1687104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7167D59-C02C-6468-DCC5-C790923FA049}"/>
              </a:ext>
            </a:extLst>
          </p:cNvPr>
          <p:cNvSpPr txBox="1"/>
          <p:nvPr/>
        </p:nvSpPr>
        <p:spPr>
          <a:xfrm>
            <a:off x="3424136" y="739302"/>
            <a:ext cx="45127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AI </a:t>
            </a:r>
            <a:r>
              <a:rPr kumimoji="1" lang="ja-JP" altLang="en-US" sz="2800" dirty="0"/>
              <a:t>データのみを与えた場合</a:t>
            </a:r>
          </a:p>
        </p:txBody>
      </p:sp>
      <p:sp>
        <p:nvSpPr>
          <p:cNvPr id="12" name="スライド番号プレースホルダー 11">
            <a:extLst>
              <a:ext uri="{FF2B5EF4-FFF2-40B4-BE49-F238E27FC236}">
                <a16:creationId xmlns:a16="http://schemas.microsoft.com/office/drawing/2014/main" id="{C1644017-F536-5323-A35E-6C3AA7A55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E49D-2E3B-4860-BDCD-461BC76E5C43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42410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80973A-589D-8908-4AA5-6F43CB8EAB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104A6F42-D1A4-6A91-A1C2-EDEF83323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937"/>
            <a:ext cx="2455141" cy="1799628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F0DAFA9-E247-791A-2461-108D69A4C798}"/>
              </a:ext>
            </a:extLst>
          </p:cNvPr>
          <p:cNvSpPr txBox="1"/>
          <p:nvPr/>
        </p:nvSpPr>
        <p:spPr>
          <a:xfrm>
            <a:off x="2976664" y="161843"/>
            <a:ext cx="55253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b="1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「あなたは優秀な社長秘書です。深い洞察により社長の経営戦略を的確にサポートします。」を付けた場合</a:t>
            </a:r>
            <a:endParaRPr lang="ja-JP" altLang="en-US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357DD53-1755-CE14-10E7-1F5725B250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579" y="1883565"/>
            <a:ext cx="4980562" cy="261930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41E77A2C-9956-E1C1-F4D1-380219BCE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579" y="3904079"/>
            <a:ext cx="6070060" cy="2953921"/>
          </a:xfrm>
          <a:prstGeom prst="rect">
            <a:avLst/>
          </a:prstGeom>
        </p:spPr>
      </p:pic>
      <p:sp>
        <p:nvSpPr>
          <p:cNvPr id="13" name="右中かっこ 12">
            <a:extLst>
              <a:ext uri="{FF2B5EF4-FFF2-40B4-BE49-F238E27FC236}">
                <a16:creationId xmlns:a16="http://schemas.microsoft.com/office/drawing/2014/main" id="{1E2652DF-7E8F-A62A-5905-BAA0AF3930A7}"/>
              </a:ext>
            </a:extLst>
          </p:cNvPr>
          <p:cNvSpPr/>
          <p:nvPr/>
        </p:nvSpPr>
        <p:spPr>
          <a:xfrm>
            <a:off x="6906639" y="5389123"/>
            <a:ext cx="466927" cy="1468877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F4BE89C-0241-6D05-9AE1-AF22397364DF}"/>
              </a:ext>
            </a:extLst>
          </p:cNvPr>
          <p:cNvSpPr txBox="1"/>
          <p:nvPr/>
        </p:nvSpPr>
        <p:spPr>
          <a:xfrm>
            <a:off x="7179013" y="5523396"/>
            <a:ext cx="20313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役割付けに</a:t>
            </a:r>
            <a:endParaRPr kumimoji="1" lang="en-US" altLang="ja-JP" sz="2400" dirty="0"/>
          </a:p>
          <a:p>
            <a:r>
              <a:rPr kumimoji="1" lang="ja-JP" altLang="en-US" sz="2400" dirty="0"/>
              <a:t>により</a:t>
            </a:r>
            <a:endParaRPr kumimoji="1" lang="en-US" altLang="ja-JP" sz="2400" dirty="0"/>
          </a:p>
          <a:p>
            <a:r>
              <a:rPr kumimoji="1" lang="ja-JP" altLang="en-US" sz="2400" dirty="0"/>
              <a:t>提案が増える</a:t>
            </a:r>
          </a:p>
        </p:txBody>
      </p:sp>
      <p:sp>
        <p:nvSpPr>
          <p:cNvPr id="16" name="スライド番号プレースホルダー 15">
            <a:extLst>
              <a:ext uri="{FF2B5EF4-FFF2-40B4-BE49-F238E27FC236}">
                <a16:creationId xmlns:a16="http://schemas.microsoft.com/office/drawing/2014/main" id="{EA7922EB-F5DE-5D2F-7568-A933EB3E4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E49D-2E3B-4860-BDCD-461BC76E5C43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36506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94DB1E-FE8D-4D59-7C2F-C8CE97E48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吹き出し: 角を丸めた四角形 3">
            <a:extLst>
              <a:ext uri="{FF2B5EF4-FFF2-40B4-BE49-F238E27FC236}">
                <a16:creationId xmlns:a16="http://schemas.microsoft.com/office/drawing/2014/main" id="{A1A72DBA-956C-9F89-F8C1-105338CCE4F2}"/>
              </a:ext>
            </a:extLst>
          </p:cNvPr>
          <p:cNvSpPr/>
          <p:nvPr/>
        </p:nvSpPr>
        <p:spPr>
          <a:xfrm>
            <a:off x="326570" y="69612"/>
            <a:ext cx="8484230" cy="936228"/>
          </a:xfrm>
          <a:prstGeom prst="wedgeRoundRectCallout">
            <a:avLst>
              <a:gd name="adj1" fmla="val -7167"/>
              <a:gd name="adj2" fmla="val 76453"/>
              <a:gd name="adj3" fmla="val 16667"/>
            </a:avLst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EF4F24F-01DC-8378-4438-16F04CD42953}"/>
              </a:ext>
            </a:extLst>
          </p:cNvPr>
          <p:cNvSpPr txBox="1"/>
          <p:nvPr/>
        </p:nvSpPr>
        <p:spPr>
          <a:xfrm>
            <a:off x="580232" y="306893"/>
            <a:ext cx="3570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役割付けは必要ですか？</a:t>
            </a:r>
          </a:p>
        </p:txBody>
      </p:sp>
      <p:sp>
        <p:nvSpPr>
          <p:cNvPr id="6" name="吹き出し: 角を丸めた四角形 5">
            <a:extLst>
              <a:ext uri="{FF2B5EF4-FFF2-40B4-BE49-F238E27FC236}">
                <a16:creationId xmlns:a16="http://schemas.microsoft.com/office/drawing/2014/main" id="{B7CF4F8A-868B-76BA-E4F8-54B68AFD7B5E}"/>
              </a:ext>
            </a:extLst>
          </p:cNvPr>
          <p:cNvSpPr/>
          <p:nvPr/>
        </p:nvSpPr>
        <p:spPr>
          <a:xfrm>
            <a:off x="230495" y="1700190"/>
            <a:ext cx="8802410" cy="1451571"/>
          </a:xfrm>
          <a:prstGeom prst="wedgeRoundRectCallout">
            <a:avLst>
              <a:gd name="adj1" fmla="val -33188"/>
              <a:gd name="adj2" fmla="val -6613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1CCBB98-A704-3368-F259-C1F729BDC3CE}"/>
              </a:ext>
            </a:extLst>
          </p:cNvPr>
          <p:cNvSpPr txBox="1"/>
          <p:nvPr/>
        </p:nvSpPr>
        <p:spPr>
          <a:xfrm>
            <a:off x="556187" y="1894140"/>
            <a:ext cx="84946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必要というわけではありません。しかし、適切な役割付けを</a:t>
            </a:r>
            <a:endParaRPr kumimoji="1" lang="en-US" altLang="ja-JP" sz="2400" b="1" dirty="0"/>
          </a:p>
          <a:p>
            <a:r>
              <a:rPr kumimoji="1" lang="ja-JP" altLang="en-US" sz="2400" b="1" dirty="0"/>
              <a:t>行うことで、自分の望む結果が得やすくなります。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72890787-8890-C1A6-51D2-14E6A809B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E49D-2E3B-4860-BDCD-461BC76E5C43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82910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703BDC4-51E1-635A-2D97-D64E3E070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E49D-2E3B-4860-BDCD-461BC76E5C43}" type="slidenum">
              <a:rPr kumimoji="1" lang="ja-JP" altLang="en-US" smtClean="0"/>
              <a:t>43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E9D6C84-F174-9FD1-1B4A-130FB208D739}"/>
              </a:ext>
            </a:extLst>
          </p:cNvPr>
          <p:cNvSpPr txBox="1"/>
          <p:nvPr/>
        </p:nvSpPr>
        <p:spPr>
          <a:xfrm>
            <a:off x="1411357" y="2736573"/>
            <a:ext cx="61269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３．</a:t>
            </a:r>
            <a:r>
              <a:rPr kumimoji="1" lang="en-US" altLang="ja-JP" sz="5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AI </a:t>
            </a:r>
            <a:r>
              <a:rPr kumimoji="1" lang="ja-JP" altLang="en-US" sz="5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の業務利用</a:t>
            </a:r>
          </a:p>
        </p:txBody>
      </p:sp>
    </p:spTree>
    <p:extLst>
      <p:ext uri="{BB962C8B-B14F-4D97-AF65-F5344CB8AC3E}">
        <p14:creationId xmlns:p14="http://schemas.microsoft.com/office/powerpoint/2010/main" val="21737143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FCF99C1-4944-678E-7EA1-D1EECFD2D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AI </a:t>
            </a:r>
            <a:r>
              <a:rPr kumimoji="1" lang="ja-JP" altLang="en-US" dirty="0"/>
              <a:t>利用の新しい常識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31E976E-A204-76E6-F85A-A5D1B20C06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kumimoji="1" lang="en-US" altLang="ja-JP" sz="2400" b="1" dirty="0"/>
              <a:t>AI</a:t>
            </a:r>
            <a:r>
              <a:rPr kumimoji="1" lang="ja-JP" altLang="en-US" sz="2400" b="1" dirty="0"/>
              <a:t>の民主化が進行</a:t>
            </a:r>
          </a:p>
          <a:p>
            <a:pPr marL="0" indent="0">
              <a:spcBef>
                <a:spcPts val="600"/>
              </a:spcBef>
              <a:buNone/>
            </a:pPr>
            <a:endParaRPr kumimoji="1" lang="ja-JP" altLang="en-US" sz="2400" dirty="0"/>
          </a:p>
          <a:p>
            <a:pPr marL="0" indent="0">
              <a:spcBef>
                <a:spcPts val="600"/>
              </a:spcBef>
              <a:buNone/>
            </a:pPr>
            <a:r>
              <a:rPr kumimoji="1" lang="ja-JP" altLang="en-US" sz="2400" dirty="0"/>
              <a:t>「</a:t>
            </a:r>
            <a:r>
              <a:rPr kumimoji="1" lang="en-US" altLang="ja-JP" sz="2400" dirty="0"/>
              <a:t>AI</a:t>
            </a:r>
            <a:r>
              <a:rPr kumimoji="1" lang="ja-JP" altLang="en-US" sz="2400" dirty="0"/>
              <a:t>はエンジニア専用のツール」「</a:t>
            </a:r>
            <a:r>
              <a:rPr kumimoji="1" lang="en-US" altLang="ja-JP" sz="2400" dirty="0"/>
              <a:t>AI</a:t>
            </a:r>
            <a:r>
              <a:rPr kumimoji="1" lang="ja-JP" altLang="en-US" sz="2400" dirty="0"/>
              <a:t>活用には高度な技術スキルが必須」という従来の認識は既に</a:t>
            </a:r>
            <a:r>
              <a:rPr kumimoji="1" lang="ja-JP" altLang="en-US" sz="2400" u="sng" dirty="0"/>
              <a:t>過去のもの</a:t>
            </a:r>
            <a:r>
              <a:rPr kumimoji="1" lang="ja-JP" altLang="en-US" sz="2400" dirty="0"/>
              <a:t>となった。</a:t>
            </a:r>
          </a:p>
          <a:p>
            <a:pPr marL="0" indent="0">
              <a:spcBef>
                <a:spcPts val="600"/>
              </a:spcBef>
              <a:buNone/>
            </a:pPr>
            <a:endParaRPr kumimoji="1" lang="ja-JP" altLang="en-US" sz="2400" dirty="0"/>
          </a:p>
          <a:p>
            <a:pPr marL="0" indent="0">
              <a:spcBef>
                <a:spcPts val="600"/>
              </a:spcBef>
              <a:buNone/>
            </a:pPr>
            <a:r>
              <a:rPr kumimoji="1" lang="ja-JP" altLang="en-US" sz="2400" b="1" dirty="0"/>
              <a:t>ビジネス領域での</a:t>
            </a:r>
            <a:r>
              <a:rPr kumimoji="1" lang="en-US" altLang="ja-JP" sz="2400" b="1" dirty="0"/>
              <a:t>AI</a:t>
            </a:r>
            <a:r>
              <a:rPr kumimoji="1" lang="ja-JP" altLang="en-US" sz="2400" b="1" dirty="0"/>
              <a:t>活用が本格化</a:t>
            </a:r>
            <a:endParaRPr kumimoji="1" lang="ja-JP" altLang="en-US" sz="2400" dirty="0"/>
          </a:p>
          <a:p>
            <a:pPr>
              <a:spcBef>
                <a:spcPts val="600"/>
              </a:spcBef>
            </a:pPr>
            <a:r>
              <a:rPr kumimoji="1" lang="ja-JP" altLang="en-US" sz="2400" dirty="0"/>
              <a:t>経営層：</a:t>
            </a:r>
            <a:r>
              <a:rPr kumimoji="1" lang="ja-JP" altLang="en-US" sz="2400" b="1" dirty="0"/>
              <a:t>戦略立案・意思決定支援</a:t>
            </a:r>
          </a:p>
          <a:p>
            <a:pPr>
              <a:spcBef>
                <a:spcPts val="600"/>
              </a:spcBef>
            </a:pPr>
            <a:r>
              <a:rPr kumimoji="1" lang="ja-JP" altLang="en-US" sz="2400" dirty="0"/>
              <a:t>事務・管理部門（バックオフィス）：</a:t>
            </a:r>
            <a:r>
              <a:rPr kumimoji="1" lang="ja-JP" altLang="en-US" sz="2400" b="1" dirty="0"/>
              <a:t>業務自動化・データ処理</a:t>
            </a:r>
          </a:p>
          <a:p>
            <a:pPr>
              <a:spcBef>
                <a:spcPts val="600"/>
              </a:spcBef>
            </a:pPr>
            <a:r>
              <a:rPr kumimoji="1" lang="ja-JP" altLang="en-US" sz="2400" dirty="0"/>
              <a:t>営業部門：</a:t>
            </a:r>
            <a:r>
              <a:rPr kumimoji="1" lang="ja-JP" altLang="en-US" sz="2400" b="1" dirty="0"/>
              <a:t>顧客分析・提案書作成</a:t>
            </a:r>
          </a:p>
          <a:p>
            <a:pPr>
              <a:spcBef>
                <a:spcPts val="600"/>
              </a:spcBef>
            </a:pPr>
            <a:r>
              <a:rPr kumimoji="1" lang="en-US" altLang="ja-JP" sz="2400" dirty="0"/>
              <a:t>DX</a:t>
            </a:r>
            <a:r>
              <a:rPr kumimoji="1" lang="ja-JP" altLang="en-US" sz="2400" dirty="0"/>
              <a:t>推進担当：</a:t>
            </a:r>
            <a:r>
              <a:rPr kumimoji="1" lang="ja-JP" altLang="en-US" sz="2400" b="1" dirty="0"/>
              <a:t>業務プロセス改革</a:t>
            </a:r>
          </a:p>
          <a:p>
            <a:pPr marL="0" indent="0">
              <a:spcBef>
                <a:spcPts val="600"/>
              </a:spcBef>
              <a:buNone/>
            </a:pPr>
            <a:endParaRPr kumimoji="1" lang="ja-JP" altLang="en-US" sz="2400" dirty="0"/>
          </a:p>
          <a:p>
            <a:pPr marL="0" indent="0">
              <a:spcBef>
                <a:spcPts val="600"/>
              </a:spcBef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22FA42F-B7A6-377A-7DFD-CE37D6B65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4857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1EC81C-DA4A-14E3-0B40-AAC9DF3E5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993F66B-C129-E069-F522-3CCC4BCCA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AI</a:t>
            </a:r>
            <a:r>
              <a:rPr lang="ja-JP" altLang="en-US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導入の</a:t>
            </a:r>
            <a:r>
              <a:rPr lang="en-US" altLang="ja-JP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</a:t>
            </a:r>
            <a:r>
              <a:rPr lang="ja-JP" altLang="en-US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段階アプローチ</a:t>
            </a:r>
            <a:endParaRPr kumimoji="1" lang="ja-JP" altLang="en-US" b="1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9B620B1-9A03-D1AE-B8F5-3D36849E7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8106788" cy="503237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第一段階：試用</a:t>
            </a:r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限定メンバーでの利用。無料版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AI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ツールを利用。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第二段階：部分導入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部署の拡大。有料版の必要性を判断。使用する</a:t>
            </a:r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kumimoji="1"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AI</a:t>
            </a: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ツールの選定。</a:t>
            </a:r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第三段階：全部署展開</a:t>
            </a:r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全部署への展開。利用規定の明文化。</a:t>
            </a:r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6620358-18F8-9347-0D28-EA3E15EA4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E49D-2E3B-4860-BDCD-461BC76E5C43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36865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713513-BD81-F170-4B75-0454C1E7E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D9AC47-0DFF-AA01-0D3B-B00B7C5B2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無料版の限界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AB3E43-B47A-BBF2-DEB5-AEAA57717F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利用回数制限</a:t>
            </a:r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機能制限（画像生成、ワードやエクセルやパワーポイントファイルのアップロード／ダウンロード）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有料版の</a:t>
            </a:r>
            <a:r>
              <a:rPr lang="ja-JP" altLang="en-US">
                <a:latin typeface="メイリオ" panose="020B0604030504040204" pitchFamily="50" charset="-128"/>
                <a:ea typeface="メイリオ" panose="020B0604030504040204" pitchFamily="50" charset="-128"/>
              </a:rPr>
              <a:t>費用目安：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１人当たり年間 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40,000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円</a:t>
            </a:r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8E24CDC-6179-AFBB-A5E1-ECF70076B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E49D-2E3B-4860-BDCD-461BC76E5C43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04348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75A701-6582-D0B1-AABB-5ECF9D029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4E75B41-6124-DA8D-F745-1514CFF61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データ管理体制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CAFB89E-5979-68A5-6606-165BB53763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62274"/>
            <a:ext cx="7886700" cy="4351338"/>
          </a:xfrm>
        </p:spPr>
        <p:txBody>
          <a:bodyPr/>
          <a:lstStyle/>
          <a:p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個人情報禁止（具体的な固有名詞は削除）</a:t>
            </a:r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社内データの制限検討（具体的な数値で秘密を要するもの）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顧客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関連情報の禁止（氏名以外も、様態、状況などの具体データは禁止）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定期的な啓発活動。普及と適切な管理の両立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456236D-5F9D-CE58-7B2B-F88676B3D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E49D-2E3B-4860-BDCD-461BC76E5C43}" type="slidenum">
              <a:rPr kumimoji="1" lang="ja-JP" altLang="en-US" smtClean="0"/>
              <a:t>47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95FE258-27E1-C9B3-D91B-13F9E96DA454}"/>
              </a:ext>
            </a:extLst>
          </p:cNvPr>
          <p:cNvSpPr txBox="1"/>
          <p:nvPr/>
        </p:nvSpPr>
        <p:spPr>
          <a:xfrm>
            <a:off x="786348" y="4416357"/>
            <a:ext cx="7571303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solidFill>
                  <a:srgbClr val="C00000"/>
                </a:solidFill>
              </a:rPr>
              <a:t>そのデータは、他の人の目に触れても大丈夫ですか？</a:t>
            </a:r>
          </a:p>
        </p:txBody>
      </p:sp>
    </p:spTree>
    <p:extLst>
      <p:ext uri="{BB962C8B-B14F-4D97-AF65-F5344CB8AC3E}">
        <p14:creationId xmlns:p14="http://schemas.microsoft.com/office/powerpoint/2010/main" val="25833701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784E74-94F7-CD30-FBF9-3A7A7C0A48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043FE94-8B52-FB12-A0A2-89BA73F95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コンプライアンス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253E1A7-DE38-4CFA-C74E-2AE6F48093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著作権関連：生成物（特に画像）を商用利用してよいかは、</a:t>
            </a:r>
            <a:r>
              <a:rPr kumimoji="1"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AI</a:t>
            </a: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サービスの規定で確認</a:t>
            </a:r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個人情報保護：個人情報の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AI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への入力は禁止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迷った時の相談体制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96D8812-2535-DE12-F735-9974949D9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E49D-2E3B-4860-BDCD-461BC76E5C43}" type="slidenum">
              <a:rPr kumimoji="1" lang="ja-JP" altLang="en-US" smtClean="0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34612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5D265B-6AD5-61EE-ECF1-13B2DC8009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49B272A-2F68-E0D0-8E1F-BE1500BBB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E49D-2E3B-4860-BDCD-461BC76E5C43}" type="slidenum">
              <a:rPr kumimoji="1" lang="ja-JP" altLang="en-US" smtClean="0"/>
              <a:t>49</a:t>
            </a:fld>
            <a:endParaRPr kumimoji="1" lang="ja-JP" altLang="en-US"/>
          </a:p>
        </p:txBody>
      </p:sp>
      <p:sp>
        <p:nvSpPr>
          <p:cNvPr id="5" name="吹き出し: 角を丸めた四角形 4">
            <a:extLst>
              <a:ext uri="{FF2B5EF4-FFF2-40B4-BE49-F238E27FC236}">
                <a16:creationId xmlns:a16="http://schemas.microsoft.com/office/drawing/2014/main" id="{5799D804-F9C4-388F-70E2-29ACE97BDF3A}"/>
              </a:ext>
            </a:extLst>
          </p:cNvPr>
          <p:cNvSpPr/>
          <p:nvPr/>
        </p:nvSpPr>
        <p:spPr>
          <a:xfrm>
            <a:off x="326570" y="69612"/>
            <a:ext cx="8484230" cy="936228"/>
          </a:xfrm>
          <a:prstGeom prst="wedgeRoundRectCallout">
            <a:avLst>
              <a:gd name="adj1" fmla="val -7167"/>
              <a:gd name="adj2" fmla="val 76453"/>
              <a:gd name="adj3" fmla="val 16667"/>
            </a:avLst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CADB7F6-65D7-B952-8D74-7C5186CD6D86}"/>
              </a:ext>
            </a:extLst>
          </p:cNvPr>
          <p:cNvSpPr txBox="1"/>
          <p:nvPr/>
        </p:nvSpPr>
        <p:spPr>
          <a:xfrm>
            <a:off x="580232" y="306893"/>
            <a:ext cx="72635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業務改善に良いものだと思うが、社内に普及しない</a:t>
            </a:r>
          </a:p>
        </p:txBody>
      </p:sp>
      <p:sp>
        <p:nvSpPr>
          <p:cNvPr id="7" name="吹き出し: 角を丸めた四角形 6">
            <a:extLst>
              <a:ext uri="{FF2B5EF4-FFF2-40B4-BE49-F238E27FC236}">
                <a16:creationId xmlns:a16="http://schemas.microsoft.com/office/drawing/2014/main" id="{FFF30223-F926-03BD-02C4-0900F7772649}"/>
              </a:ext>
            </a:extLst>
          </p:cNvPr>
          <p:cNvSpPr/>
          <p:nvPr/>
        </p:nvSpPr>
        <p:spPr>
          <a:xfrm>
            <a:off x="230495" y="1700191"/>
            <a:ext cx="8802410" cy="1198652"/>
          </a:xfrm>
          <a:prstGeom prst="wedgeRoundRectCallout">
            <a:avLst>
              <a:gd name="adj1" fmla="val -33188"/>
              <a:gd name="adj2" fmla="val -6613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B13F20B-4795-A361-53A2-548E90EC0F60}"/>
              </a:ext>
            </a:extLst>
          </p:cNvPr>
          <p:cNvSpPr txBox="1"/>
          <p:nvPr/>
        </p:nvSpPr>
        <p:spPr>
          <a:xfrm>
            <a:off x="556187" y="1894140"/>
            <a:ext cx="84946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成功事例の共有。利用規定の明文化により安心して使えるも</a:t>
            </a:r>
            <a:endParaRPr kumimoji="1" lang="en-US" altLang="ja-JP" sz="2400" b="1" dirty="0"/>
          </a:p>
          <a:p>
            <a:r>
              <a:rPr kumimoji="1" lang="ja-JP" altLang="en-US" sz="2400" b="1" dirty="0"/>
              <a:t>の</a:t>
            </a:r>
            <a:r>
              <a:rPr kumimoji="1" lang="ja-JP" altLang="en-US" sz="2400" b="1"/>
              <a:t>と</a:t>
            </a:r>
            <a:r>
              <a:rPr kumimoji="1" lang="ja-JP" altLang="en-US" sz="2400" b="1" dirty="0"/>
              <a:t>いう安心感を大切にしてはどうでしょうか</a:t>
            </a:r>
          </a:p>
        </p:txBody>
      </p:sp>
      <p:sp>
        <p:nvSpPr>
          <p:cNvPr id="9" name="吹き出し: 角を丸めた四角形 8">
            <a:extLst>
              <a:ext uri="{FF2B5EF4-FFF2-40B4-BE49-F238E27FC236}">
                <a16:creationId xmlns:a16="http://schemas.microsoft.com/office/drawing/2014/main" id="{251097E0-C512-1172-8516-9E50ACAC7A41}"/>
              </a:ext>
            </a:extLst>
          </p:cNvPr>
          <p:cNvSpPr/>
          <p:nvPr/>
        </p:nvSpPr>
        <p:spPr>
          <a:xfrm>
            <a:off x="419750" y="3382260"/>
            <a:ext cx="8484230" cy="936228"/>
          </a:xfrm>
          <a:prstGeom prst="wedgeRoundRectCallout">
            <a:avLst>
              <a:gd name="adj1" fmla="val -7167"/>
              <a:gd name="adj2" fmla="val 76453"/>
              <a:gd name="adj3" fmla="val 16667"/>
            </a:avLst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6CE746A-7632-6827-D67D-A5C3D98D9C0B}"/>
              </a:ext>
            </a:extLst>
          </p:cNvPr>
          <p:cNvSpPr txBox="1"/>
          <p:nvPr/>
        </p:nvSpPr>
        <p:spPr>
          <a:xfrm>
            <a:off x="673412" y="3619541"/>
            <a:ext cx="4493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本当に役に立つのでしょうか？</a:t>
            </a:r>
          </a:p>
        </p:txBody>
      </p:sp>
      <p:sp>
        <p:nvSpPr>
          <p:cNvPr id="11" name="吹き出し: 角を丸めた四角形 10">
            <a:extLst>
              <a:ext uri="{FF2B5EF4-FFF2-40B4-BE49-F238E27FC236}">
                <a16:creationId xmlns:a16="http://schemas.microsoft.com/office/drawing/2014/main" id="{55616296-4C2F-C3F0-C1B4-3ADB4A3216AF}"/>
              </a:ext>
            </a:extLst>
          </p:cNvPr>
          <p:cNvSpPr/>
          <p:nvPr/>
        </p:nvSpPr>
        <p:spPr>
          <a:xfrm>
            <a:off x="323675" y="5012839"/>
            <a:ext cx="8802410" cy="1538268"/>
          </a:xfrm>
          <a:prstGeom prst="wedgeRoundRectCallout">
            <a:avLst>
              <a:gd name="adj1" fmla="val -33188"/>
              <a:gd name="adj2" fmla="val -6613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3F4210E-D668-013A-0540-73D7E642261E}"/>
              </a:ext>
            </a:extLst>
          </p:cNvPr>
          <p:cNvSpPr txBox="1"/>
          <p:nvPr/>
        </p:nvSpPr>
        <p:spPr>
          <a:xfrm>
            <a:off x="649367" y="5206788"/>
            <a:ext cx="85924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ワードファイルを </a:t>
            </a:r>
            <a:r>
              <a:rPr kumimoji="1" lang="en-US" altLang="ja-JP" sz="2400" b="1" dirty="0"/>
              <a:t>AI </a:t>
            </a:r>
            <a:r>
              <a:rPr kumimoji="1" lang="ja-JP" altLang="en-US" sz="2400" b="1" dirty="0"/>
              <a:t>に読み込ませて推敲させたり、パソコン</a:t>
            </a:r>
            <a:endParaRPr kumimoji="1" lang="en-US" altLang="ja-JP" sz="2400" b="1" dirty="0"/>
          </a:p>
          <a:p>
            <a:r>
              <a:rPr kumimoji="1" lang="ja-JP" altLang="en-US" sz="2400" b="1" dirty="0"/>
              <a:t>の不具合の写真を撮って</a:t>
            </a:r>
            <a:r>
              <a:rPr kumimoji="1" lang="en-US" altLang="ja-JP" sz="2400" b="1" dirty="0"/>
              <a:t>AI</a:t>
            </a:r>
            <a:r>
              <a:rPr kumimoji="1" lang="ja-JP" altLang="en-US" sz="2400" b="1" dirty="0"/>
              <a:t>に相談したりできます（ただし、</a:t>
            </a:r>
            <a:endParaRPr kumimoji="1" lang="en-US" altLang="ja-JP" sz="2400" b="1" dirty="0"/>
          </a:p>
          <a:p>
            <a:r>
              <a:rPr kumimoji="1" lang="ja-JP" altLang="en-US" sz="2400" b="1" dirty="0"/>
              <a:t>社内規定に沿った利用が重要です）</a:t>
            </a:r>
          </a:p>
        </p:txBody>
      </p:sp>
    </p:spTree>
    <p:extLst>
      <p:ext uri="{BB962C8B-B14F-4D97-AF65-F5344CB8AC3E}">
        <p14:creationId xmlns:p14="http://schemas.microsoft.com/office/powerpoint/2010/main" val="2781696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90975EA-7729-5B88-7F5C-0ABA46295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95310"/>
          </a:xfrm>
        </p:spPr>
        <p:txBody>
          <a:bodyPr>
            <a:noAutofit/>
          </a:bodyPr>
          <a:lstStyle/>
          <a:p>
            <a:r>
              <a:rPr lang="ja-JP" altLang="en-US" b="1" dirty="0">
                <a:solidFill>
                  <a:srgbClr val="C00000"/>
                </a:solidFill>
              </a:rPr>
              <a:t>実は毎日使っている </a:t>
            </a:r>
            <a:r>
              <a:rPr lang="en-US" altLang="ja-JP" b="1" dirty="0">
                <a:solidFill>
                  <a:srgbClr val="C00000"/>
                </a:solidFill>
              </a:rPr>
              <a:t>AI</a:t>
            </a:r>
            <a:endParaRPr kumimoji="1" lang="ja-JP" altLang="en-US" b="1" dirty="0">
              <a:solidFill>
                <a:srgbClr val="C00000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FA04BF3-9D77-776A-B58B-F01F25CC3570}"/>
              </a:ext>
            </a:extLst>
          </p:cNvPr>
          <p:cNvSpPr txBox="1"/>
          <p:nvPr/>
        </p:nvSpPr>
        <p:spPr>
          <a:xfrm>
            <a:off x="249655" y="4497311"/>
            <a:ext cx="27161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スマートフォンの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音声入力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D822C25F-DFF0-933E-FE96-080882EC7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337" y="1071724"/>
            <a:ext cx="1838419" cy="3333921"/>
          </a:xfrm>
          <a:prstGeom prst="rect">
            <a:avLst/>
          </a:prstGeom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C4F7E151-A95F-0B14-4D4D-72C61D430C4F}"/>
              </a:ext>
            </a:extLst>
          </p:cNvPr>
          <p:cNvSpPr/>
          <p:nvPr/>
        </p:nvSpPr>
        <p:spPr>
          <a:xfrm>
            <a:off x="2045368" y="4002001"/>
            <a:ext cx="517358" cy="4953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28D08D1-6832-0A3C-3AA1-831871CFC965}"/>
              </a:ext>
            </a:extLst>
          </p:cNvPr>
          <p:cNvSpPr txBox="1"/>
          <p:nvPr/>
        </p:nvSpPr>
        <p:spPr>
          <a:xfrm>
            <a:off x="3392949" y="4769620"/>
            <a:ext cx="27161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Google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検索での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AI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機能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9C4D36C1-0C2E-3DB4-3DCC-4F47EAF6F8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0234" y="1143828"/>
            <a:ext cx="1979151" cy="2212455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0197A18-08F1-AF7E-B8D1-76F90F9D3CA6}"/>
              </a:ext>
            </a:extLst>
          </p:cNvPr>
          <p:cNvSpPr txBox="1"/>
          <p:nvPr/>
        </p:nvSpPr>
        <p:spPr>
          <a:xfrm>
            <a:off x="3215438" y="3461194"/>
            <a:ext cx="27161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検索で「今日の天気」と入れると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AI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が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先読み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DE0603B-B6AA-2A85-E38C-9BB2486CB87A}"/>
              </a:ext>
            </a:extLst>
          </p:cNvPr>
          <p:cNvSpPr txBox="1"/>
          <p:nvPr/>
        </p:nvSpPr>
        <p:spPr>
          <a:xfrm>
            <a:off x="6271008" y="3649491"/>
            <a:ext cx="27161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動画共有サービス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YouTube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のお薦め動画画面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3C9C5637-A1F7-94EB-0D1D-BC20293F4E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7863" y="1643056"/>
            <a:ext cx="2626795" cy="1438535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0A2FB25-6C83-8FE0-E699-334D96BDE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16021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56B036-5140-227E-8099-B25FD1B42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働く楽しさと意欲向上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5DF1916-8CD2-B198-5674-9D714DADC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924697"/>
          </a:xfrm>
        </p:spPr>
        <p:txBody>
          <a:bodyPr>
            <a:normAutofit/>
          </a:bodyPr>
          <a:lstStyle/>
          <a:p>
            <a:r>
              <a:rPr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AI </a:t>
            </a:r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が仕事を奪うのでしょうか？</a:t>
            </a:r>
            <a:endParaRPr lang="en-US" altLang="ja-JP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kumimoji="1"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AI</a:t>
            </a: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は道具であり、退屈な作業を代行します。</a:t>
            </a:r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人間は楽しく、やりがいがあり、感謝を得ら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れやすい仕事に移行できます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AI</a:t>
            </a:r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 は難しいのではないですか？</a:t>
            </a:r>
            <a:endParaRPr lang="en-US" altLang="ja-JP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日本語での問いかけができます。難しくは考</a:t>
            </a:r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えず、人間のアシスタントに仕事を頼むよう</a:t>
            </a:r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な感覚で活用できます。</a:t>
            </a:r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CA9B0A6-99EA-470D-4E7D-DE3131A3E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E49D-2E3B-4860-BDCD-461BC76E5C43}" type="slidenum">
              <a:rPr kumimoji="1" lang="ja-JP" altLang="en-US" smtClean="0"/>
              <a:t>50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2498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3291C11-86C4-4330-20DD-933BA14BF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722" y="243865"/>
            <a:ext cx="7250754" cy="573359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AI </a:t>
            </a:r>
            <a:r>
              <a:rPr kumimoji="1" lang="ja-JP" altLang="en-US" dirty="0"/>
              <a:t>技術展望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B1C45D9-56BC-129C-966F-FB7C36AEF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4485" y="175771"/>
            <a:ext cx="6264613" cy="8359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1800" dirty="0"/>
              <a:t>高度な</a:t>
            </a:r>
            <a:r>
              <a:rPr kumimoji="1" lang="en-US" altLang="ja-JP" sz="1800" dirty="0"/>
              <a:t>AI</a:t>
            </a:r>
            <a:r>
              <a:rPr kumimoji="1" lang="ja-JP" altLang="en-US" sz="1800" dirty="0"/>
              <a:t> もあります（今は対話型</a:t>
            </a:r>
            <a:r>
              <a:rPr kumimoji="1" lang="en-US" altLang="ja-JP" sz="1800" dirty="0"/>
              <a:t>AI</a:t>
            </a:r>
            <a:r>
              <a:rPr kumimoji="1" lang="ja-JP" altLang="en-US" sz="1800" dirty="0"/>
              <a:t>では難しくプログラミングが必要です。将来、革新が起きる可能性があります）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59F0D7F-1923-B78B-9EBA-605AD1657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E49D-2E3B-4860-BDCD-461BC76E5C43}" type="slidenum">
              <a:rPr kumimoji="1" lang="ja-JP" altLang="en-US" smtClean="0"/>
              <a:t>51</a:t>
            </a:fld>
            <a:endParaRPr kumimoji="1" lang="ja-JP" altLang="en-US"/>
          </a:p>
        </p:txBody>
      </p:sp>
      <p:pic>
        <p:nvPicPr>
          <p:cNvPr id="9218" name="Picture 2" descr="EasyOCR による印刷・手書き日本語文字・数式認識プログラム（ソースコードと実行結果）">
            <a:extLst>
              <a:ext uri="{FF2B5EF4-FFF2-40B4-BE49-F238E27FC236}">
                <a16:creationId xmlns:a16="http://schemas.microsoft.com/office/drawing/2014/main" id="{7BB90371-85B1-A684-EBB2-C6C3A85F2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8882"/>
            <a:ext cx="3106772" cy="232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E917313-3B49-1A8F-65F0-10798165ACF6}"/>
              </a:ext>
            </a:extLst>
          </p:cNvPr>
          <p:cNvSpPr txBox="1"/>
          <p:nvPr/>
        </p:nvSpPr>
        <p:spPr>
          <a:xfrm>
            <a:off x="486382" y="3429000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/>
              <a:t>日本語文字認識</a:t>
            </a:r>
          </a:p>
        </p:txBody>
      </p:sp>
      <p:pic>
        <p:nvPicPr>
          <p:cNvPr id="9220" name="Picture 4" descr="LUKEによる日本語感情分析プログラム">
            <a:extLst>
              <a:ext uri="{FF2B5EF4-FFF2-40B4-BE49-F238E27FC236}">
                <a16:creationId xmlns:a16="http://schemas.microsoft.com/office/drawing/2014/main" id="{3DB8BD42-5153-678B-490E-89C4F4252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504" y="958881"/>
            <a:ext cx="2814031" cy="245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0DD0705-2518-F434-BA36-C68A4553FCC0}"/>
              </a:ext>
            </a:extLst>
          </p:cNvPr>
          <p:cNvSpPr txBox="1"/>
          <p:nvPr/>
        </p:nvSpPr>
        <p:spPr>
          <a:xfrm>
            <a:off x="3581985" y="3557413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/>
              <a:t>文章の感情分析</a:t>
            </a:r>
          </a:p>
        </p:txBody>
      </p:sp>
      <p:pic>
        <p:nvPicPr>
          <p:cNvPr id="9222" name="Picture 6" descr="Gemini APIによる回答添削，画像理解">
            <a:extLst>
              <a:ext uri="{FF2B5EF4-FFF2-40B4-BE49-F238E27FC236}">
                <a16:creationId xmlns:a16="http://schemas.microsoft.com/office/drawing/2014/main" id="{E0A4DCF4-4975-C8A2-F3A3-45D4AD243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267" y="972125"/>
            <a:ext cx="3154695" cy="245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04771E5-9EF4-BA06-51C6-33107C4135E1}"/>
              </a:ext>
            </a:extLst>
          </p:cNvPr>
          <p:cNvSpPr txBox="1"/>
          <p:nvPr/>
        </p:nvSpPr>
        <p:spPr>
          <a:xfrm>
            <a:off x="6924877" y="3476004"/>
            <a:ext cx="14814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AI </a:t>
            </a:r>
            <a:r>
              <a:rPr kumimoji="1" lang="ja-JP" altLang="en-US" sz="2000" dirty="0"/>
              <a:t>家庭教師</a:t>
            </a:r>
          </a:p>
        </p:txBody>
      </p:sp>
      <p:pic>
        <p:nvPicPr>
          <p:cNvPr id="9224" name="Picture 8" descr="RTMDet による物体検出">
            <a:extLst>
              <a:ext uri="{FF2B5EF4-FFF2-40B4-BE49-F238E27FC236}">
                <a16:creationId xmlns:a16="http://schemas.microsoft.com/office/drawing/2014/main" id="{248E0B96-2045-B3A1-E759-29F87113A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6737"/>
            <a:ext cx="3105332" cy="232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2C6C116-2F6C-D949-1D9E-F5733A43AEBD}"/>
              </a:ext>
            </a:extLst>
          </p:cNvPr>
          <p:cNvSpPr txBox="1"/>
          <p:nvPr/>
        </p:nvSpPr>
        <p:spPr>
          <a:xfrm>
            <a:off x="947372" y="6412769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/>
              <a:t>物体検出</a:t>
            </a:r>
          </a:p>
        </p:txBody>
      </p:sp>
      <p:pic>
        <p:nvPicPr>
          <p:cNvPr id="9226" name="Picture 10" descr="アテンション重みの可視化">
            <a:extLst>
              <a:ext uri="{FF2B5EF4-FFF2-40B4-BE49-F238E27FC236}">
                <a16:creationId xmlns:a16="http://schemas.microsoft.com/office/drawing/2014/main" id="{305F5E0C-49D0-FF38-E312-813275685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649" y="4056737"/>
            <a:ext cx="3085749" cy="232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5A22F8C-5815-83E0-A6C6-119E0A8B7FF7}"/>
              </a:ext>
            </a:extLst>
          </p:cNvPr>
          <p:cNvSpPr txBox="1"/>
          <p:nvPr/>
        </p:nvSpPr>
        <p:spPr>
          <a:xfrm>
            <a:off x="3638771" y="6412769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/>
              <a:t>主要物体の切り出し</a:t>
            </a:r>
          </a:p>
        </p:txBody>
      </p:sp>
      <p:pic>
        <p:nvPicPr>
          <p:cNvPr id="9228" name="Picture 12" descr="InsightFaceによる顔検出">
            <a:extLst>
              <a:ext uri="{FF2B5EF4-FFF2-40B4-BE49-F238E27FC236}">
                <a16:creationId xmlns:a16="http://schemas.microsoft.com/office/drawing/2014/main" id="{C1138FA7-E3F9-ECD2-9517-7D4E2F7FD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715" y="3967873"/>
            <a:ext cx="2722085" cy="206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5396513-FCA3-D887-DE2B-E96600DA053A}"/>
              </a:ext>
            </a:extLst>
          </p:cNvPr>
          <p:cNvSpPr txBox="1"/>
          <p:nvPr/>
        </p:nvSpPr>
        <p:spPr>
          <a:xfrm>
            <a:off x="7299703" y="6121601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/>
              <a:t>顔検出</a:t>
            </a:r>
          </a:p>
        </p:txBody>
      </p:sp>
    </p:spTree>
    <p:extLst>
      <p:ext uri="{BB962C8B-B14F-4D97-AF65-F5344CB8AC3E}">
        <p14:creationId xmlns:p14="http://schemas.microsoft.com/office/powerpoint/2010/main" val="14259306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2A4808-3521-D420-536A-E4FDD6F871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2C4A42E-73EC-614C-7139-BE6773943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722" y="243865"/>
            <a:ext cx="7250754" cy="573359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AI </a:t>
            </a:r>
            <a:r>
              <a:rPr kumimoji="1" lang="ja-JP" altLang="en-US" dirty="0"/>
              <a:t>技術展望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41B38F0-1B34-AE00-DED1-C44FD1378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4485" y="175771"/>
            <a:ext cx="6264613" cy="8359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1800" dirty="0"/>
              <a:t>高度な</a:t>
            </a:r>
            <a:r>
              <a:rPr kumimoji="1" lang="en-US" altLang="ja-JP" sz="1800" dirty="0"/>
              <a:t>AI</a:t>
            </a:r>
            <a:r>
              <a:rPr kumimoji="1" lang="ja-JP" altLang="en-US" sz="1800" dirty="0"/>
              <a:t> もあります（今は対話型</a:t>
            </a:r>
            <a:r>
              <a:rPr kumimoji="1" lang="en-US" altLang="ja-JP" sz="1800" dirty="0"/>
              <a:t>AI</a:t>
            </a:r>
            <a:r>
              <a:rPr kumimoji="1" lang="ja-JP" altLang="en-US" sz="1800" dirty="0"/>
              <a:t>では難しくプログラミングが必要です。将来、革新が起きる可能性があります）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A4AC343-4750-2571-43D1-7C05C7AB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E49D-2E3B-4860-BDCD-461BC76E5C43}" type="slidenum">
              <a:rPr kumimoji="1" lang="ja-JP" altLang="en-US" smtClean="0"/>
              <a:t>52</a:t>
            </a:fld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AA9F392-3B82-71DE-0730-0106D944E06A}"/>
              </a:ext>
            </a:extLst>
          </p:cNvPr>
          <p:cNvSpPr txBox="1"/>
          <p:nvPr/>
        </p:nvSpPr>
        <p:spPr>
          <a:xfrm>
            <a:off x="376846" y="3264889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/>
              <a:t>手指のポーズ認識</a:t>
            </a:r>
          </a:p>
        </p:txBody>
      </p:sp>
      <p:pic>
        <p:nvPicPr>
          <p:cNvPr id="10242" name="Picture 2" descr="MediaPipe Hands による手指ジェスチャー分析システム">
            <a:extLst>
              <a:ext uri="{FF2B5EF4-FFF2-40B4-BE49-F238E27FC236}">
                <a16:creationId xmlns:a16="http://schemas.microsoft.com/office/drawing/2014/main" id="{62C9F2D9-9ED3-2D28-0DF1-B98ABB95A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1676"/>
            <a:ext cx="2990202" cy="225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6DRepNetによる頭部姿勢推定結果">
            <a:extLst>
              <a:ext uri="{FF2B5EF4-FFF2-40B4-BE49-F238E27FC236}">
                <a16:creationId xmlns:a16="http://schemas.microsoft.com/office/drawing/2014/main" id="{00D73634-2EB0-F838-8AFD-5CD8BAEDE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479" y="1011676"/>
            <a:ext cx="3054485" cy="225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DAE1483-936A-E0EA-6F39-090136869366}"/>
              </a:ext>
            </a:extLst>
          </p:cNvPr>
          <p:cNvSpPr txBox="1"/>
          <p:nvPr/>
        </p:nvSpPr>
        <p:spPr>
          <a:xfrm>
            <a:off x="4009427" y="3298326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/>
              <a:t>顔の向き</a:t>
            </a:r>
          </a:p>
        </p:txBody>
      </p:sp>
      <p:pic>
        <p:nvPicPr>
          <p:cNvPr id="10246" name="Picture 6" descr="VAS値・左右瞳孔径・瞬き検出による計測">
            <a:extLst>
              <a:ext uri="{FF2B5EF4-FFF2-40B4-BE49-F238E27FC236}">
                <a16:creationId xmlns:a16="http://schemas.microsoft.com/office/drawing/2014/main" id="{9512EA97-0AD4-BF6B-AC96-206F81F76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800" y="955716"/>
            <a:ext cx="3001169" cy="225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DA2A151-6972-5A12-F755-BB6A79A8199B}"/>
              </a:ext>
            </a:extLst>
          </p:cNvPr>
          <p:cNvSpPr txBox="1"/>
          <p:nvPr/>
        </p:nvSpPr>
        <p:spPr>
          <a:xfrm>
            <a:off x="6787125" y="3311199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/>
              <a:t>瞬きや目の向き</a:t>
            </a:r>
          </a:p>
        </p:txBody>
      </p:sp>
      <p:pic>
        <p:nvPicPr>
          <p:cNvPr id="10248" name="Picture 8" descr="PaDiM による画像からの異常検知">
            <a:extLst>
              <a:ext uri="{FF2B5EF4-FFF2-40B4-BE49-F238E27FC236}">
                <a16:creationId xmlns:a16="http://schemas.microsoft.com/office/drawing/2014/main" id="{39CEFE43-3ED1-F3A8-A4C7-F93910380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8885"/>
            <a:ext cx="2976119" cy="225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3B430FE-AB09-36DE-D16B-B0D575B4E5A2}"/>
              </a:ext>
            </a:extLst>
          </p:cNvPr>
          <p:cNvSpPr txBox="1"/>
          <p:nvPr/>
        </p:nvSpPr>
        <p:spPr>
          <a:xfrm>
            <a:off x="498044" y="6299246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/>
              <a:t>床面の異常検出</a:t>
            </a:r>
          </a:p>
        </p:txBody>
      </p:sp>
      <p:pic>
        <p:nvPicPr>
          <p:cNvPr id="10250" name="Picture 10" descr="統計的背景モデルによる微細変化検出">
            <a:extLst>
              <a:ext uri="{FF2B5EF4-FFF2-40B4-BE49-F238E27FC236}">
                <a16:creationId xmlns:a16="http://schemas.microsoft.com/office/drawing/2014/main" id="{379C0468-950E-5791-D48E-8B61A88A1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119" y="3931374"/>
            <a:ext cx="3132306" cy="219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EED8D44-D15E-F47B-0CC2-7AD1B739EF84}"/>
              </a:ext>
            </a:extLst>
          </p:cNvPr>
          <p:cNvSpPr txBox="1"/>
          <p:nvPr/>
        </p:nvSpPr>
        <p:spPr>
          <a:xfrm>
            <a:off x="2636524" y="6299246"/>
            <a:ext cx="42883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/>
              <a:t>画像内のかすかな変化（人影など）</a:t>
            </a:r>
          </a:p>
        </p:txBody>
      </p:sp>
      <p:pic>
        <p:nvPicPr>
          <p:cNvPr id="10252" name="Picture 12" descr="Ultralytics ReID統合版によるマルチオブジェクトトラッキング">
            <a:extLst>
              <a:ext uri="{FF2B5EF4-FFF2-40B4-BE49-F238E27FC236}">
                <a16:creationId xmlns:a16="http://schemas.microsoft.com/office/drawing/2014/main" id="{1C235C75-4EFE-ECD2-24C7-5F9FA105E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183" y="3921646"/>
            <a:ext cx="2965786" cy="218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2E6A1F7-0602-7D9E-C1A4-48BBF18FD08F}"/>
              </a:ext>
            </a:extLst>
          </p:cNvPr>
          <p:cNvSpPr txBox="1"/>
          <p:nvPr/>
        </p:nvSpPr>
        <p:spPr>
          <a:xfrm>
            <a:off x="6838100" y="6142167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/>
              <a:t>人物追跡</a:t>
            </a:r>
          </a:p>
        </p:txBody>
      </p:sp>
    </p:spTree>
    <p:extLst>
      <p:ext uri="{BB962C8B-B14F-4D97-AF65-F5344CB8AC3E}">
        <p14:creationId xmlns:p14="http://schemas.microsoft.com/office/powerpoint/2010/main" val="6220755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A86F9-3C66-EAFF-5880-5CF355D04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D9245E-F423-BE43-4B3E-EA4940D3C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722" y="243865"/>
            <a:ext cx="7250754" cy="573359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AI </a:t>
            </a:r>
            <a:r>
              <a:rPr kumimoji="1" lang="ja-JP" altLang="en-US" dirty="0"/>
              <a:t>技術展望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71CCCF7-215D-9C31-875B-7ADC9A4528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4485" y="175771"/>
            <a:ext cx="6264613" cy="8359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1800" dirty="0"/>
              <a:t>高度な</a:t>
            </a:r>
            <a:r>
              <a:rPr kumimoji="1" lang="en-US" altLang="ja-JP" sz="1800" dirty="0"/>
              <a:t>AI</a:t>
            </a:r>
            <a:r>
              <a:rPr kumimoji="1" lang="ja-JP" altLang="en-US" sz="1800" dirty="0"/>
              <a:t> もあります（今は対話型</a:t>
            </a:r>
            <a:r>
              <a:rPr kumimoji="1" lang="en-US" altLang="ja-JP" sz="1800" dirty="0"/>
              <a:t>AI</a:t>
            </a:r>
            <a:r>
              <a:rPr kumimoji="1" lang="ja-JP" altLang="en-US" sz="1800" dirty="0"/>
              <a:t>では難しくプログラミングが必要です。将来、革新が起きる可能性があります）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21970F5-4C1A-0B9D-6CE6-11E2CEB32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E49D-2E3B-4860-BDCD-461BC76E5C43}" type="slidenum">
              <a:rPr kumimoji="1" lang="ja-JP" altLang="en-US" smtClean="0"/>
              <a:t>53</a:t>
            </a:fld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6133C01-CA7A-1019-D18F-B635F0ADEE76}"/>
              </a:ext>
            </a:extLst>
          </p:cNvPr>
          <p:cNvSpPr txBox="1"/>
          <p:nvPr/>
        </p:nvSpPr>
        <p:spPr>
          <a:xfrm>
            <a:off x="6319583" y="5425372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/>
              <a:t>画質改善</a:t>
            </a:r>
          </a:p>
        </p:txBody>
      </p:sp>
      <p:pic>
        <p:nvPicPr>
          <p:cNvPr id="11266" name="Picture 2" descr="Stable Diffusion 3.5 Large Turbo による Text-to-Image">
            <a:extLst>
              <a:ext uri="{FF2B5EF4-FFF2-40B4-BE49-F238E27FC236}">
                <a16:creationId xmlns:a16="http://schemas.microsoft.com/office/drawing/2014/main" id="{DD0C9CAD-5F6A-9FAC-64F0-4E1D5A4A9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87" y="817224"/>
            <a:ext cx="2857504" cy="2848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0EBDDAB-1DC1-8A91-6E12-1DD57CE3B852}"/>
              </a:ext>
            </a:extLst>
          </p:cNvPr>
          <p:cNvSpPr txBox="1"/>
          <p:nvPr/>
        </p:nvSpPr>
        <p:spPr>
          <a:xfrm>
            <a:off x="880422" y="3665498"/>
            <a:ext cx="3452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/>
              <a:t>高精度な画像合成</a:t>
            </a:r>
          </a:p>
        </p:txBody>
      </p:sp>
      <p:pic>
        <p:nvPicPr>
          <p:cNvPr id="11268" name="Picture 4" descr="画質改善前">
            <a:extLst>
              <a:ext uri="{FF2B5EF4-FFF2-40B4-BE49-F238E27FC236}">
                <a16:creationId xmlns:a16="http://schemas.microsoft.com/office/drawing/2014/main" id="{03602118-27DA-D334-1F4C-CA9E51011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122" y="885318"/>
            <a:ext cx="4331274" cy="217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画質改善後">
            <a:extLst>
              <a:ext uri="{FF2B5EF4-FFF2-40B4-BE49-F238E27FC236}">
                <a16:creationId xmlns:a16="http://schemas.microsoft.com/office/drawing/2014/main" id="{2D5673EF-2908-B268-2E6D-5D895217D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123" y="3155345"/>
            <a:ext cx="4328282" cy="217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librosa による音声スペクトログラムと CREPE によるF0時間変化">
            <a:extLst>
              <a:ext uri="{FF2B5EF4-FFF2-40B4-BE49-F238E27FC236}">
                <a16:creationId xmlns:a16="http://schemas.microsoft.com/office/drawing/2014/main" id="{5EA6BE45-AE55-89CD-3CDD-1317A8D12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3968"/>
            <a:ext cx="4182894" cy="203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1B26071-5CE3-910E-2A1B-D031EE95BC61}"/>
              </a:ext>
            </a:extLst>
          </p:cNvPr>
          <p:cNvSpPr txBox="1"/>
          <p:nvPr/>
        </p:nvSpPr>
        <p:spPr>
          <a:xfrm>
            <a:off x="925147" y="6367704"/>
            <a:ext cx="3452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/>
              <a:t>音楽からの音程推定</a:t>
            </a:r>
          </a:p>
        </p:txBody>
      </p:sp>
    </p:spTree>
    <p:extLst>
      <p:ext uri="{BB962C8B-B14F-4D97-AF65-F5344CB8AC3E}">
        <p14:creationId xmlns:p14="http://schemas.microsoft.com/office/powerpoint/2010/main" val="29387634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B226464-3091-E849-2BE2-D2F5C9B8D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全体まとめ</a:t>
            </a:r>
            <a:endParaRPr kumimoji="1" lang="ja-JP" altLang="en-US" b="1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9DCF5EA-3557-B8D9-CBE3-D67011AB1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5"/>
            <a:ext cx="7985263" cy="4351338"/>
          </a:xfrm>
        </p:spPr>
        <p:txBody>
          <a:bodyPr/>
          <a:lstStyle/>
          <a:p>
            <a:r>
              <a:rPr kumimoji="1"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AI</a:t>
            </a: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の能力と限界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理解</a:t>
            </a:r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対話型</a:t>
            </a:r>
            <a:r>
              <a:rPr kumimoji="1"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AI</a:t>
            </a: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で文章作成・ビジネス課題解決を体験</a:t>
            </a:r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対話継続と役割設定が活用のコツ</a:t>
            </a:r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個人情報入力禁止</a:t>
            </a:r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働き方の転換点がきた。</a:t>
            </a:r>
            <a:r>
              <a:rPr kumimoji="1"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AI</a:t>
            </a: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により創造的業務（やりがい、楽しさ、コミュニケーション、成長へシフト）の時間確保。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組織としては、発展、</a:t>
            </a: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競争優位確立につながる。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BEA2425-CD7F-3A8A-AA2B-5C56C96C7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E49D-2E3B-4860-BDCD-461BC76E5C43}" type="slidenum">
              <a:rPr kumimoji="1" lang="ja-JP" altLang="en-US" smtClean="0"/>
              <a:t>54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3957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439DDC-0A45-644D-093E-DC14B6B73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b="1" dirty="0">
                <a:solidFill>
                  <a:srgbClr val="C00000"/>
                </a:solidFill>
              </a:rPr>
              <a:t>対話</a:t>
            </a:r>
            <a:r>
              <a:rPr lang="ja-JP" altLang="en-US" b="1" dirty="0">
                <a:solidFill>
                  <a:srgbClr val="C00000"/>
                </a:solidFill>
              </a:rPr>
              <a:t>型 </a:t>
            </a:r>
            <a:r>
              <a:rPr lang="en-US" altLang="ja-JP" b="1" dirty="0">
                <a:solidFill>
                  <a:srgbClr val="C00000"/>
                </a:solidFill>
              </a:rPr>
              <a:t>AI </a:t>
            </a:r>
            <a:r>
              <a:rPr lang="ja-JP" altLang="en-US" b="1" dirty="0">
                <a:solidFill>
                  <a:srgbClr val="C00000"/>
                </a:solidFill>
              </a:rPr>
              <a:t>の活用例</a:t>
            </a:r>
            <a:endParaRPr kumimoji="1" lang="ja-JP" altLang="en-US" b="1" dirty="0">
              <a:solidFill>
                <a:srgbClr val="C00000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0B9370F-7076-E01C-393A-4D54F026A006}"/>
              </a:ext>
            </a:extLst>
          </p:cNvPr>
          <p:cNvSpPr txBox="1"/>
          <p:nvPr/>
        </p:nvSpPr>
        <p:spPr>
          <a:xfrm>
            <a:off x="5968665" y="3387380"/>
            <a:ext cx="33357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AI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への質問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「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肩こり解消法は？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」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487E074-C870-505E-473D-04F4AFD4D8CC}"/>
              </a:ext>
            </a:extLst>
          </p:cNvPr>
          <p:cNvSpPr txBox="1"/>
          <p:nvPr/>
        </p:nvSpPr>
        <p:spPr>
          <a:xfrm>
            <a:off x="-1" y="3109913"/>
            <a:ext cx="33357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AI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へのお願い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「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お礼状の作成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」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3D7898B-E540-47DC-492B-58975CC5B231}"/>
              </a:ext>
            </a:extLst>
          </p:cNvPr>
          <p:cNvSpPr txBox="1"/>
          <p:nvPr/>
        </p:nvSpPr>
        <p:spPr>
          <a:xfrm>
            <a:off x="3215499" y="4021598"/>
            <a:ext cx="33357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AI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への相談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「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夕食メニュー相談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」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C609039B-403D-6764-26F9-6A2233700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1254" y="4323827"/>
            <a:ext cx="2391217" cy="1927074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74787DD6-0657-0496-A07C-B3FACFAB7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529" y="3966073"/>
            <a:ext cx="2837488" cy="1924458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83361228-4AA1-1FD2-7D35-CAA3263E94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3743" y="4923063"/>
            <a:ext cx="2057401" cy="1934937"/>
          </a:xfrm>
          <a:prstGeom prst="rect">
            <a:avLst/>
          </a:prstGeom>
        </p:spPr>
      </p:pic>
      <p:pic>
        <p:nvPicPr>
          <p:cNvPr id="5122" name="Picture 2" descr="Thumbnail Image ">
            <a:extLst>
              <a:ext uri="{FF2B5EF4-FFF2-40B4-BE49-F238E27FC236}">
                <a16:creationId xmlns:a16="http://schemas.microsoft.com/office/drawing/2014/main" id="{24FAA44A-30E3-75C1-61A6-406B0ADC9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916" y="715361"/>
            <a:ext cx="2902406" cy="193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BBBBD01-88BA-C540-637F-2F8AC9F2D803}"/>
              </a:ext>
            </a:extLst>
          </p:cNvPr>
          <p:cNvSpPr txBox="1"/>
          <p:nvPr/>
        </p:nvSpPr>
        <p:spPr>
          <a:xfrm>
            <a:off x="859081" y="1062029"/>
            <a:ext cx="471283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800" b="1" dirty="0"/>
              <a:t>人間と自然な会話ができるデジタル秘書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AB7866C-CE04-1513-EC4C-1D6C06CB8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97473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EC62CB0-45C3-461F-BC91-F6D0E7B36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対話型 </a:t>
            </a:r>
            <a:r>
              <a:rPr kumimoji="1" lang="en-US" altLang="ja-JP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AI </a:t>
            </a:r>
            <a:r>
              <a:rPr kumimoji="1" lang="ja-JP" altLang="en-US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の特徴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BDC6E43-12E6-EC1C-06FA-F3E9424D02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888684"/>
          </a:xfrm>
        </p:spPr>
        <p:txBody>
          <a:bodyPr>
            <a:normAutofit/>
          </a:bodyPr>
          <a:lstStyle/>
          <a:p>
            <a:r>
              <a:rPr kumimoji="1" lang="en-US" altLang="ja-JP" b="1" dirty="0"/>
              <a:t>AI </a:t>
            </a:r>
            <a:r>
              <a:rPr kumimoji="1" lang="ja-JP" altLang="en-US" b="1" dirty="0"/>
              <a:t>の様々な能力を発揮</a:t>
            </a:r>
            <a:endParaRPr kumimoji="1" lang="en-US" altLang="ja-JP" b="1" dirty="0"/>
          </a:p>
          <a:p>
            <a:r>
              <a:rPr lang="ja-JP" altLang="en-US" b="1" dirty="0"/>
              <a:t>日本語の会話を通じた操作</a:t>
            </a:r>
            <a:r>
              <a:rPr lang="ja-JP" altLang="en-US" dirty="0"/>
              <a:t>：すぐに利用可能．（プログラミング知識は高度な利用時のみ有効）</a:t>
            </a:r>
            <a:endParaRPr lang="en-US" altLang="ja-JP" dirty="0"/>
          </a:p>
          <a:p>
            <a:r>
              <a:rPr kumimoji="1" lang="ja-JP" altLang="en-US" b="1" dirty="0"/>
              <a:t>多様な入力方式</a:t>
            </a:r>
            <a:r>
              <a:rPr kumimoji="1" lang="ja-JP" altLang="en-US" dirty="0"/>
              <a:t>：キーボード入力、音声入力（マイク）、画像入力（カメラ）</a:t>
            </a:r>
            <a:endParaRPr kumimoji="1" lang="en-US" altLang="ja-JP" dirty="0"/>
          </a:p>
          <a:p>
            <a:r>
              <a:rPr kumimoji="1" lang="ja-JP" altLang="en-US" b="1" dirty="0"/>
              <a:t>マルチデバイス対応</a:t>
            </a:r>
            <a:r>
              <a:rPr lang="ja-JP" altLang="en-US" dirty="0"/>
              <a:t>：</a:t>
            </a:r>
            <a:r>
              <a:rPr kumimoji="1" lang="ja-JP" altLang="en-US" dirty="0"/>
              <a:t>スマートフォン、</a:t>
            </a:r>
            <a:r>
              <a:rPr kumimoji="1" lang="en-US" altLang="ja-JP" dirty="0"/>
              <a:t>PC</a:t>
            </a:r>
            <a:r>
              <a:rPr kumimoji="1" lang="ja-JP" altLang="en-US" dirty="0"/>
              <a:t>、タブレット等で利用可能</a:t>
            </a:r>
            <a:endParaRPr kumimoji="1" lang="en-US" altLang="ja-JP" dirty="0"/>
          </a:p>
          <a:p>
            <a:r>
              <a:rPr kumimoji="1" lang="ja-JP" altLang="en-US" b="1" dirty="0"/>
              <a:t>既存のデバイスで十分運用可能</a:t>
            </a:r>
            <a:r>
              <a:rPr kumimoji="1" lang="ja-JP" altLang="en-US" dirty="0"/>
              <a:t>（特別な高性能機器不要）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1969D3F-72B1-4FF0-2D53-0C7C1D26B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E49D-2E3B-4860-BDCD-461BC76E5C43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44641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E58A8EB-6F33-5372-273E-B96C8132E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AI </a:t>
            </a:r>
            <a:r>
              <a:rPr lang="ja-JP" altLang="en-US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ができること</a:t>
            </a:r>
            <a:endParaRPr kumimoji="1" lang="ja-JP" altLang="en-US" b="1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85F16A4-BBD9-3E6E-FDC2-3C8D702793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8242976" cy="4351338"/>
          </a:xfrm>
        </p:spPr>
        <p:txBody>
          <a:bodyPr/>
          <a:lstStyle/>
          <a:p>
            <a:pPr marL="514350" indent="-514350">
              <a:buFont typeface="+mj-ea"/>
              <a:buAutoNum type="circleNumDbPlain"/>
            </a:pPr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見る・聞く・感じる力（知覚と理解）</a:t>
            </a:r>
          </a:p>
          <a:p>
            <a:pPr marL="514350" indent="-514350">
              <a:buFont typeface="+mj-ea"/>
              <a:buAutoNum type="circleNumDbPlain"/>
            </a:pPr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覚える・調べる力（知識処理と記憶）</a:t>
            </a:r>
          </a:p>
          <a:p>
            <a:pPr marL="514350" indent="-514350">
              <a:buFont typeface="+mj-ea"/>
              <a:buAutoNum type="circleNumDbPlain"/>
            </a:pPr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考える・推理する力（論理推論と数学的思考）</a:t>
            </a:r>
          </a:p>
          <a:p>
            <a:pPr marL="514350" indent="-514350">
              <a:buFont typeface="+mj-ea"/>
              <a:buAutoNum type="circleNumDbPlain"/>
            </a:pPr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作る・創作する力（生成と創造）</a:t>
            </a:r>
          </a:p>
          <a:p>
            <a:pPr marL="514350" indent="-514350">
              <a:buFont typeface="+mj-ea"/>
              <a:buAutoNum type="circleNumDbPlain"/>
            </a:pPr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計画する・実行する力（計画と実行）</a:t>
            </a:r>
          </a:p>
          <a:p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5C44886-126E-81AF-CA38-4596CF402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E49D-2E3B-4860-BDCD-461BC76E5C43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6020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261885-5799-1275-2D15-B8DD39A8D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建物の前を歩く人々&#10;&#10;AI 生成コンテンツは誤りを含む可能性があります。">
            <a:extLst>
              <a:ext uri="{FF2B5EF4-FFF2-40B4-BE49-F238E27FC236}">
                <a16:creationId xmlns:a16="http://schemas.microsoft.com/office/drawing/2014/main" id="{75B99E03-92DA-A002-DBEB-ED2FC8F5CF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75" y="466907"/>
            <a:ext cx="3949457" cy="5924186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5431850-58E9-B178-9998-81E22ADE73A4}"/>
              </a:ext>
            </a:extLst>
          </p:cNvPr>
          <p:cNvSpPr txBox="1"/>
          <p:nvPr/>
        </p:nvSpPr>
        <p:spPr>
          <a:xfrm>
            <a:off x="4394625" y="2001746"/>
            <a:ext cx="4572000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Font typeface="+mj-ea"/>
              <a:buAutoNum type="circleNumDbPlain"/>
            </a:pPr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見る・聞く・感じる力</a:t>
            </a:r>
            <a:endParaRPr kumimoji="1" lang="en-US" altLang="ja-JP" sz="2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（知覚と理解）</a:t>
            </a:r>
            <a:endParaRPr kumimoji="1" lang="en-US" altLang="ja-JP" sz="2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4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説明して</a:t>
            </a:r>
            <a:endParaRPr kumimoji="1" lang="en-US" altLang="ja-JP" sz="4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41D20BA-3F13-D2F0-C0E7-72FC1170C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E49D-2E3B-4860-BDCD-461BC76E5C43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372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テーマ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4782</Words>
  <Application>Microsoft Office PowerPoint</Application>
  <PresentationFormat>画面に合わせる (4:3)</PresentationFormat>
  <Paragraphs>414</Paragraphs>
  <Slides>54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54</vt:i4>
      </vt:variant>
    </vt:vector>
  </HeadingPairs>
  <TitlesOfParts>
    <vt:vector size="64" baseType="lpstr">
      <vt:lpstr>HG創英角ﾎﾟｯﾌﾟ体</vt:lpstr>
      <vt:lpstr>Segoe Sans</vt:lpstr>
      <vt:lpstr>メイリオ</vt:lpstr>
      <vt:lpstr>游ゴシック</vt:lpstr>
      <vt:lpstr>Aptos</vt:lpstr>
      <vt:lpstr>Aptos Display</vt:lpstr>
      <vt:lpstr>Arial</vt:lpstr>
      <vt:lpstr>Calibri</vt:lpstr>
      <vt:lpstr>Office テーマ</vt:lpstr>
      <vt:lpstr>1_Office テーマ</vt:lpstr>
      <vt:lpstr>AIで起こる仕事の変化</vt:lpstr>
      <vt:lpstr>いまは働き方の転換点</vt:lpstr>
      <vt:lpstr>PowerPoint プレゼンテーション</vt:lpstr>
      <vt:lpstr>１．AI の能力と限界</vt:lpstr>
      <vt:lpstr>実は毎日使っている AI</vt:lpstr>
      <vt:lpstr>対話型 AI の活用例</vt:lpstr>
      <vt:lpstr>対話型 AI の特徴</vt:lpstr>
      <vt:lpstr>AI ができること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対話型 AI 導入の要件</vt:lpstr>
      <vt:lpstr>ハルシネーション（事実でない情報の生成）</vt:lpstr>
      <vt:lpstr>学習データの偏り・古さ</vt:lpstr>
      <vt:lpstr>社内事情・業界の常識を知らない</vt:lpstr>
      <vt:lpstr>最終的な判断、責任は人間が担う</vt:lpstr>
      <vt:lpstr>対話型 AI のサイバーセキュリティ</vt:lpstr>
      <vt:lpstr>PowerPoint プレゼンテーション</vt:lpstr>
      <vt:lpstr>２．実際の AI 体験</vt:lpstr>
      <vt:lpstr>代表的な対話型 AI</vt:lpstr>
      <vt:lpstr>文章作成</vt:lpstr>
      <vt:lpstr>Copilot の起動と機能</vt:lpstr>
      <vt:lpstr>パソコンで Copilot の起動と機能</vt:lpstr>
      <vt:lpstr>PowerPoint プレゼンテーション</vt:lpstr>
      <vt:lpstr>パソコンで ChatGPT の起動と機能 1/2</vt:lpstr>
      <vt:lpstr>パソコンで ChatGPT の起動と機能 2/2</vt:lpstr>
      <vt:lpstr>PowerPoint プレゼンテーション</vt:lpstr>
      <vt:lpstr>PowerPoint プレゼンテーション</vt:lpstr>
      <vt:lpstr>AIによるビジネス課題の解決（７つの方法）</vt:lpstr>
      <vt:lpstr>AIによるビジネス課題の解決（７つの方法）</vt:lpstr>
      <vt:lpstr>AIによるビジネス課題の解決（７つの方法）</vt:lpstr>
      <vt:lpstr>AI 活用のコツ①</vt:lpstr>
      <vt:lpstr>PowerPoint プレゼンテーション</vt:lpstr>
      <vt:lpstr>PowerPoint プレゼンテーション</vt:lpstr>
      <vt:lpstr>AI 活用のコツ②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AI 利用の新しい常識</vt:lpstr>
      <vt:lpstr>AI導入の3段階アプローチ</vt:lpstr>
      <vt:lpstr>無料版の限界</vt:lpstr>
      <vt:lpstr>データ管理体制</vt:lpstr>
      <vt:lpstr>コンプライアンス</vt:lpstr>
      <vt:lpstr>PowerPoint プレゼンテーション</vt:lpstr>
      <vt:lpstr>働く楽しさと意欲向上</vt:lpstr>
      <vt:lpstr>AI 技術展望</vt:lpstr>
      <vt:lpstr>AI 技術展望</vt:lpstr>
      <vt:lpstr>AI 技術展望</vt:lpstr>
      <vt:lpstr>全体まとめ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金子　邦彦</dc:creator>
  <cp:lastModifiedBy>金子　邦彦</cp:lastModifiedBy>
  <cp:revision>19</cp:revision>
  <dcterms:created xsi:type="dcterms:W3CDTF">2025-09-01T13:05:26Z</dcterms:created>
  <dcterms:modified xsi:type="dcterms:W3CDTF">2025-09-02T13:02:22Z</dcterms:modified>
</cp:coreProperties>
</file>