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1037" r:id="rId2"/>
    <p:sldId id="1849" r:id="rId3"/>
    <p:sldId id="1850" r:id="rId4"/>
    <p:sldId id="1851" r:id="rId5"/>
    <p:sldId id="1852" r:id="rId6"/>
    <p:sldId id="1853" r:id="rId7"/>
    <p:sldId id="1854" r:id="rId8"/>
    <p:sldId id="1855" r:id="rId9"/>
    <p:sldId id="1856" r:id="rId10"/>
    <p:sldId id="1857" r:id="rId11"/>
    <p:sldId id="1860" r:id="rId12"/>
    <p:sldId id="1858" r:id="rId13"/>
    <p:sldId id="1859" r:id="rId14"/>
    <p:sldId id="1861" r:id="rId15"/>
    <p:sldId id="1862" r:id="rId16"/>
    <p:sldId id="1863" r:id="rId17"/>
    <p:sldId id="1864" r:id="rId18"/>
    <p:sldId id="1865" r:id="rId19"/>
    <p:sldId id="1867" r:id="rId20"/>
    <p:sldId id="1868" r:id="rId21"/>
    <p:sldId id="1869" r:id="rId22"/>
    <p:sldId id="1866" r:id="rId23"/>
    <p:sldId id="1870" r:id="rId2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1" autoAdjust="0"/>
    <p:restoredTop sz="94660"/>
  </p:normalViewPr>
  <p:slideViewPr>
    <p:cSldViewPr snapToGrid="0">
      <p:cViewPr varScale="1">
        <p:scale>
          <a:sx n="63" d="100"/>
          <a:sy n="63" d="100"/>
        </p:scale>
        <p:origin x="704" y="16"/>
      </p:cViewPr>
      <p:guideLst/>
    </p:cSldViewPr>
  </p:slideViewPr>
  <p:notesTextViewPr>
    <p:cViewPr>
      <p:scale>
        <a:sx n="3" d="2"/>
        <a:sy n="3" d="2"/>
      </p:scale>
      <p:origin x="0" y="0"/>
    </p:cViewPr>
  </p:notesTextViewPr>
  <p:sorterViewPr>
    <p:cViewPr varScale="1">
      <p:scale>
        <a:sx n="1" d="1"/>
        <a:sy n="1" d="1"/>
      </p:scale>
      <p:origin x="0" y="-71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2392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157" y="1122363"/>
            <a:ext cx="8243685" cy="2387600"/>
          </a:xfrm>
        </p:spPr>
        <p:txBody>
          <a:bodyPr>
            <a:noAutofit/>
          </a:bodyPr>
          <a:lstStyle/>
          <a:p>
            <a:r>
              <a:rPr lang="en-US" altLang="ja-JP" dirty="0"/>
              <a:t>ChatGPT </a:t>
            </a:r>
            <a:r>
              <a:rPr lang="ja-JP" altLang="en-US" dirty="0"/>
              <a:t>のプログラム</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6" name="字幕 5">
            <a:extLst>
              <a:ext uri="{FF2B5EF4-FFF2-40B4-BE49-F238E27FC236}">
                <a16:creationId xmlns:a16="http://schemas.microsoft.com/office/drawing/2014/main" id="{F66D0DAF-7B44-8D02-92F8-19F0432EBDE5}"/>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67095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１．テキスト生成モデル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pPr marL="0" indent="0">
              <a:buNone/>
            </a:pPr>
            <a:r>
              <a:rPr kumimoji="1" lang="en-US" altLang="ja-JP" sz="2000" b="1" u="sng" dirty="0"/>
              <a:t>Python </a:t>
            </a:r>
            <a:r>
              <a:rPr kumimoji="1" lang="ja-JP" altLang="en-US" sz="2000" b="1" u="sng" dirty="0"/>
              <a:t>プログラム</a:t>
            </a:r>
            <a:endParaRPr kumimoji="1" lang="en-US" altLang="ja-JP" sz="2000" b="1" u="sng" dirty="0"/>
          </a:p>
          <a:p>
            <a:pPr marL="0" indent="0">
              <a:buNone/>
            </a:pPr>
            <a:r>
              <a:rPr kumimoji="1" lang="en-US" altLang="ja-JP" sz="2000" dirty="0"/>
              <a:t>import </a:t>
            </a:r>
            <a:r>
              <a:rPr kumimoji="1" lang="en-US" altLang="ja-JP" sz="2000" dirty="0" err="1"/>
              <a:t>dotenv</a:t>
            </a:r>
            <a:endParaRPr kumimoji="1" lang="en-US" altLang="ja-JP" sz="2000" dirty="0"/>
          </a:p>
          <a:p>
            <a:pPr marL="0" indent="0">
              <a:buNone/>
            </a:pPr>
            <a:r>
              <a:rPr kumimoji="1" lang="en-US" altLang="ja-JP" sz="2000" dirty="0" err="1"/>
              <a:t>dotenv.load_dotenv</a:t>
            </a:r>
            <a:r>
              <a:rPr kumimoji="1" lang="en-US" altLang="ja-JP" sz="2000" dirty="0"/>
              <a:t>()</a:t>
            </a:r>
          </a:p>
          <a:p>
            <a:pPr marL="0" indent="0">
              <a:buNone/>
            </a:pPr>
            <a:r>
              <a:rPr kumimoji="1" lang="en-US" altLang="ja-JP" sz="2000" dirty="0"/>
              <a:t>from </a:t>
            </a:r>
            <a:r>
              <a:rPr kumimoji="1" lang="en-US" altLang="ja-JP" sz="2000" dirty="0" err="1"/>
              <a:t>langchain.llms</a:t>
            </a:r>
            <a:r>
              <a:rPr kumimoji="1" lang="en-US" altLang="ja-JP" sz="2000" dirty="0"/>
              <a:t> import OpenAI</a:t>
            </a:r>
          </a:p>
          <a:p>
            <a:pPr marL="0" indent="0">
              <a:buNone/>
            </a:pPr>
            <a:r>
              <a:rPr kumimoji="1" lang="en-US" altLang="ja-JP" sz="2000" dirty="0" err="1"/>
              <a:t>llm</a:t>
            </a:r>
            <a:r>
              <a:rPr kumimoji="1" lang="en-US" altLang="ja-JP" sz="2000" dirty="0"/>
              <a:t> = OpenAI(temperature=0.9)</a:t>
            </a:r>
          </a:p>
          <a:p>
            <a:pPr marL="0" indent="0">
              <a:buNone/>
            </a:pPr>
            <a:r>
              <a:rPr kumimoji="1" lang="en-US" altLang="ja-JP" sz="2000" dirty="0"/>
              <a:t>print(</a:t>
            </a:r>
            <a:r>
              <a:rPr kumimoji="1" lang="en-US" altLang="ja-JP" sz="2000" dirty="0" err="1"/>
              <a:t>llm.predict</a:t>
            </a:r>
            <a:r>
              <a:rPr kumimoji="1" lang="en-US" altLang="ja-JP" sz="2000" dirty="0"/>
              <a:t>("</a:t>
            </a:r>
            <a:r>
              <a:rPr kumimoji="1" lang="ja-JP" altLang="en-US" sz="2000" dirty="0"/>
              <a:t>卒業論文の書き方をアドバイスしてください。</a:t>
            </a:r>
            <a:r>
              <a:rPr kumimoji="1" lang="en-US" altLang="ja-JP" sz="2000" dirty="0"/>
              <a:t>"))</a:t>
            </a:r>
            <a:endParaRPr kumimoji="1" lang="ja-JP" altLang="en-US" sz="20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10</a:t>
            </a:fld>
            <a:endParaRPr kumimoji="1" lang="ja-JP" altLang="en-US"/>
          </a:p>
        </p:txBody>
      </p:sp>
      <p:pic>
        <p:nvPicPr>
          <p:cNvPr id="6" name="図 5">
            <a:extLst>
              <a:ext uri="{FF2B5EF4-FFF2-40B4-BE49-F238E27FC236}">
                <a16:creationId xmlns:a16="http://schemas.microsoft.com/office/drawing/2014/main" id="{7CC7B648-CFA1-5AAD-F9D7-CD6FBD2B4CEF}"/>
              </a:ext>
            </a:extLst>
          </p:cNvPr>
          <p:cNvPicPr>
            <a:picLocks noChangeAspect="1"/>
          </p:cNvPicPr>
          <p:nvPr/>
        </p:nvPicPr>
        <p:blipFill>
          <a:blip r:embed="rId2"/>
          <a:stretch>
            <a:fillRect/>
          </a:stretch>
        </p:blipFill>
        <p:spPr>
          <a:xfrm>
            <a:off x="-3499" y="3512836"/>
            <a:ext cx="9074385" cy="2974591"/>
          </a:xfrm>
          <a:prstGeom prst="rect">
            <a:avLst/>
          </a:prstGeom>
        </p:spPr>
      </p:pic>
    </p:spTree>
    <p:extLst>
      <p:ext uri="{BB962C8B-B14F-4D97-AF65-F5344CB8AC3E}">
        <p14:creationId xmlns:p14="http://schemas.microsoft.com/office/powerpoint/2010/main" val="2837052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FBADBFE-385C-44B2-7264-13747CB603B6}"/>
              </a:ext>
            </a:extLst>
          </p:cNvPr>
          <p:cNvSpPr>
            <a:spLocks noGrp="1"/>
          </p:cNvSpPr>
          <p:nvPr>
            <p:ph type="sldNum" sz="quarter" idx="12"/>
          </p:nvPr>
        </p:nvSpPr>
        <p:spPr/>
        <p:txBody>
          <a:bodyPr/>
          <a:lstStyle/>
          <a:p>
            <a:fld id="{E205D82C-95A1-431E-8E38-AA614A14CDCF}" type="slidenum">
              <a:rPr kumimoji="1" lang="ja-JP" altLang="en-US" smtClean="0"/>
              <a:t>11</a:t>
            </a:fld>
            <a:endParaRPr kumimoji="1" lang="ja-JP" altLang="en-US"/>
          </a:p>
        </p:txBody>
      </p:sp>
      <p:pic>
        <p:nvPicPr>
          <p:cNvPr id="4" name="図 3">
            <a:extLst>
              <a:ext uri="{FF2B5EF4-FFF2-40B4-BE49-F238E27FC236}">
                <a16:creationId xmlns:a16="http://schemas.microsoft.com/office/drawing/2014/main" id="{91AB32BB-806E-1C37-5AF3-22A1C99F8BD8}"/>
              </a:ext>
            </a:extLst>
          </p:cNvPr>
          <p:cNvPicPr>
            <a:picLocks noChangeAspect="1"/>
          </p:cNvPicPr>
          <p:nvPr/>
        </p:nvPicPr>
        <p:blipFill>
          <a:blip r:embed="rId2"/>
          <a:stretch>
            <a:fillRect/>
          </a:stretch>
        </p:blipFill>
        <p:spPr>
          <a:xfrm>
            <a:off x="0" y="1322329"/>
            <a:ext cx="9158064" cy="3002021"/>
          </a:xfrm>
          <a:prstGeom prst="rect">
            <a:avLst/>
          </a:prstGeom>
        </p:spPr>
      </p:pic>
    </p:spTree>
    <p:extLst>
      <p:ext uri="{BB962C8B-B14F-4D97-AF65-F5344CB8AC3E}">
        <p14:creationId xmlns:p14="http://schemas.microsoft.com/office/powerpoint/2010/main" val="2370930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lang="ja-JP" altLang="en-US" dirty="0"/>
              <a:t>２</a:t>
            </a:r>
            <a:r>
              <a:rPr kumimoji="1" lang="ja-JP" altLang="en-US" dirty="0"/>
              <a:t>．チャットモデル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　（１と同じ）</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12</a:t>
            </a:fld>
            <a:endParaRPr kumimoji="1" lang="ja-JP" altLang="en-US"/>
          </a:p>
        </p:txBody>
      </p:sp>
    </p:spTree>
    <p:extLst>
      <p:ext uri="{BB962C8B-B14F-4D97-AF65-F5344CB8AC3E}">
        <p14:creationId xmlns:p14="http://schemas.microsoft.com/office/powerpoint/2010/main" val="2326008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lang="ja-JP" altLang="en-US"/>
              <a:t>２</a:t>
            </a:r>
            <a:r>
              <a:rPr kumimoji="1" lang="ja-JP" altLang="en-US"/>
              <a:t>．</a:t>
            </a:r>
            <a:r>
              <a:rPr lang="ja-JP" altLang="en-US"/>
              <a:t>チャット</a:t>
            </a:r>
            <a:r>
              <a:rPr kumimoji="1" lang="ja-JP" altLang="en-US"/>
              <a:t>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pPr marL="0" indent="0">
              <a:buNone/>
            </a:pPr>
            <a:r>
              <a:rPr kumimoji="1" lang="en-US" altLang="ja-JP" sz="2000" b="1" u="sng" dirty="0"/>
              <a:t>Python </a:t>
            </a:r>
            <a:r>
              <a:rPr kumimoji="1" lang="ja-JP" altLang="en-US" sz="2000" b="1" u="sng" dirty="0"/>
              <a:t>プログラム</a:t>
            </a:r>
            <a:endParaRPr kumimoji="1" lang="en-US" altLang="ja-JP" sz="2000" b="1" u="sng" dirty="0"/>
          </a:p>
          <a:p>
            <a:pPr marL="0" indent="0">
              <a:buNone/>
            </a:pPr>
            <a:r>
              <a:rPr kumimoji="1" lang="en-US" altLang="ja-JP" sz="2000" dirty="0"/>
              <a:t>import </a:t>
            </a:r>
            <a:r>
              <a:rPr kumimoji="1" lang="en-US" altLang="ja-JP" sz="2000" dirty="0" err="1"/>
              <a:t>dotenv</a:t>
            </a:r>
            <a:endParaRPr kumimoji="1" lang="en-US" altLang="ja-JP" sz="2000" dirty="0"/>
          </a:p>
          <a:p>
            <a:pPr marL="0" indent="0">
              <a:buNone/>
            </a:pPr>
            <a:r>
              <a:rPr kumimoji="1" lang="en-US" altLang="ja-JP" sz="2000" dirty="0" err="1"/>
              <a:t>dotenv.load_dotenv</a:t>
            </a:r>
            <a:r>
              <a:rPr kumimoji="1" lang="en-US" altLang="ja-JP" sz="2000" dirty="0"/>
              <a:t>()</a:t>
            </a:r>
          </a:p>
          <a:p>
            <a:pPr marL="0" indent="0">
              <a:buNone/>
            </a:pPr>
            <a:r>
              <a:rPr kumimoji="1" lang="en-US" altLang="ja-JP" sz="2000" dirty="0"/>
              <a:t>from </a:t>
            </a:r>
            <a:r>
              <a:rPr kumimoji="1" lang="en-US" altLang="ja-JP" sz="2000" dirty="0" err="1"/>
              <a:t>langchain.chat_models</a:t>
            </a:r>
            <a:r>
              <a:rPr kumimoji="1" lang="en-US" altLang="ja-JP" sz="2000" dirty="0"/>
              <a:t> import </a:t>
            </a:r>
            <a:r>
              <a:rPr kumimoji="1" lang="en-US" altLang="ja-JP" sz="2000" dirty="0" err="1"/>
              <a:t>ChatOpenAI</a:t>
            </a:r>
            <a:endParaRPr kumimoji="1" lang="en-US" altLang="ja-JP" sz="2000" dirty="0"/>
          </a:p>
          <a:p>
            <a:pPr marL="0" indent="0">
              <a:buNone/>
            </a:pPr>
            <a:r>
              <a:rPr kumimoji="1" lang="en-US" altLang="ja-JP" sz="2000" dirty="0"/>
              <a:t>from </a:t>
            </a:r>
            <a:r>
              <a:rPr kumimoji="1" lang="en-US" altLang="ja-JP" sz="2000" dirty="0" err="1"/>
              <a:t>langchain.schema</a:t>
            </a:r>
            <a:r>
              <a:rPr kumimoji="1" lang="en-US" altLang="ja-JP" sz="2000" dirty="0"/>
              <a:t> import </a:t>
            </a:r>
            <a:r>
              <a:rPr kumimoji="1" lang="en-US" altLang="ja-JP" sz="2000" dirty="0" err="1"/>
              <a:t>HumanMessage</a:t>
            </a:r>
            <a:endParaRPr kumimoji="1" lang="en-US" altLang="ja-JP" sz="2000" dirty="0"/>
          </a:p>
          <a:p>
            <a:pPr marL="0" indent="0">
              <a:buNone/>
            </a:pPr>
            <a:r>
              <a:rPr kumimoji="1" lang="en-US" altLang="ja-JP" sz="2000" dirty="0" err="1"/>
              <a:t>chat_model</a:t>
            </a:r>
            <a:r>
              <a:rPr kumimoji="1" lang="en-US" altLang="ja-JP" sz="2000" dirty="0"/>
              <a:t> = </a:t>
            </a:r>
            <a:r>
              <a:rPr kumimoji="1" lang="en-US" altLang="ja-JP" sz="2000" dirty="0" err="1"/>
              <a:t>ChatOpenAI</a:t>
            </a:r>
            <a:r>
              <a:rPr kumimoji="1" lang="en-US" altLang="ja-JP" sz="2000" dirty="0"/>
              <a:t>(temperature=0.9)</a:t>
            </a:r>
          </a:p>
          <a:p>
            <a:pPr marL="0" indent="0">
              <a:buNone/>
            </a:pPr>
            <a:r>
              <a:rPr kumimoji="1" lang="en-US" altLang="ja-JP" sz="2000" dirty="0"/>
              <a:t>messages = [</a:t>
            </a:r>
            <a:r>
              <a:rPr kumimoji="1" lang="en-US" altLang="ja-JP" sz="2000" dirty="0" err="1"/>
              <a:t>HumanMessage</a:t>
            </a:r>
            <a:r>
              <a:rPr kumimoji="1" lang="en-US" altLang="ja-JP" sz="2000" dirty="0"/>
              <a:t>(content="</a:t>
            </a:r>
            <a:r>
              <a:rPr kumimoji="1" lang="ja-JP" altLang="en-US" sz="2000" dirty="0"/>
              <a:t>卒業論文の書き方をアドバイスしてください。</a:t>
            </a:r>
            <a:r>
              <a:rPr kumimoji="1" lang="en-US" altLang="ja-JP" sz="2000" dirty="0"/>
              <a:t>")]</a:t>
            </a:r>
          </a:p>
          <a:p>
            <a:pPr marL="0" indent="0">
              <a:buNone/>
            </a:pPr>
            <a:r>
              <a:rPr kumimoji="1" lang="en-US" altLang="ja-JP" sz="2000" dirty="0"/>
              <a:t>print(</a:t>
            </a:r>
            <a:r>
              <a:rPr kumimoji="1" lang="en-US" altLang="ja-JP" sz="2000" dirty="0" err="1"/>
              <a:t>chat_model.predict_messages</a:t>
            </a:r>
            <a:r>
              <a:rPr kumimoji="1" lang="en-US" altLang="ja-JP" sz="2000" dirty="0"/>
              <a:t>(messages))</a:t>
            </a:r>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13</a:t>
            </a:fld>
            <a:endParaRPr kumimoji="1" lang="ja-JP" altLang="en-US"/>
          </a:p>
        </p:txBody>
      </p:sp>
      <p:pic>
        <p:nvPicPr>
          <p:cNvPr id="9" name="図 8">
            <a:extLst>
              <a:ext uri="{FF2B5EF4-FFF2-40B4-BE49-F238E27FC236}">
                <a16:creationId xmlns:a16="http://schemas.microsoft.com/office/drawing/2014/main" id="{CC7E4517-CB7A-3BDD-2656-E5D876470D4F}"/>
              </a:ext>
            </a:extLst>
          </p:cNvPr>
          <p:cNvPicPr>
            <a:picLocks noChangeAspect="1"/>
          </p:cNvPicPr>
          <p:nvPr/>
        </p:nvPicPr>
        <p:blipFill>
          <a:blip r:embed="rId2"/>
          <a:stretch>
            <a:fillRect/>
          </a:stretch>
        </p:blipFill>
        <p:spPr>
          <a:xfrm>
            <a:off x="1685113" y="4631427"/>
            <a:ext cx="4667561" cy="2090049"/>
          </a:xfrm>
          <a:prstGeom prst="rect">
            <a:avLst/>
          </a:prstGeom>
        </p:spPr>
      </p:pic>
    </p:spTree>
    <p:extLst>
      <p:ext uri="{BB962C8B-B14F-4D97-AF65-F5344CB8AC3E}">
        <p14:creationId xmlns:p14="http://schemas.microsoft.com/office/powerpoint/2010/main" val="1991631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0801EE1-91F1-6A6A-9B37-7D8C5B5FCDB8}"/>
              </a:ext>
            </a:extLst>
          </p:cNvPr>
          <p:cNvSpPr>
            <a:spLocks noGrp="1"/>
          </p:cNvSpPr>
          <p:nvPr>
            <p:ph type="sldNum" sz="quarter" idx="12"/>
          </p:nvPr>
        </p:nvSpPr>
        <p:spPr/>
        <p:txBody>
          <a:bodyPr/>
          <a:lstStyle/>
          <a:p>
            <a:fld id="{E205D82C-95A1-431E-8E38-AA614A14CDCF}" type="slidenum">
              <a:rPr kumimoji="1" lang="ja-JP" altLang="en-US" smtClean="0"/>
              <a:t>14</a:t>
            </a:fld>
            <a:endParaRPr kumimoji="1" lang="ja-JP" altLang="en-US"/>
          </a:p>
        </p:txBody>
      </p:sp>
      <p:pic>
        <p:nvPicPr>
          <p:cNvPr id="4" name="図 3">
            <a:extLst>
              <a:ext uri="{FF2B5EF4-FFF2-40B4-BE49-F238E27FC236}">
                <a16:creationId xmlns:a16="http://schemas.microsoft.com/office/drawing/2014/main" id="{025701BA-2720-F0DF-D8B5-58F456E17227}"/>
              </a:ext>
            </a:extLst>
          </p:cNvPr>
          <p:cNvPicPr>
            <a:picLocks noChangeAspect="1"/>
          </p:cNvPicPr>
          <p:nvPr/>
        </p:nvPicPr>
        <p:blipFill>
          <a:blip r:embed="rId2"/>
          <a:stretch>
            <a:fillRect/>
          </a:stretch>
        </p:blipFill>
        <p:spPr>
          <a:xfrm>
            <a:off x="0" y="1306433"/>
            <a:ext cx="9122113" cy="4084717"/>
          </a:xfrm>
          <a:prstGeom prst="rect">
            <a:avLst/>
          </a:prstGeom>
        </p:spPr>
      </p:pic>
    </p:spTree>
    <p:extLst>
      <p:ext uri="{BB962C8B-B14F-4D97-AF65-F5344CB8AC3E}">
        <p14:creationId xmlns:p14="http://schemas.microsoft.com/office/powerpoint/2010/main" val="1898566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a:xfrm>
            <a:off x="321845" y="175028"/>
            <a:ext cx="8461208" cy="929872"/>
          </a:xfrm>
        </p:spPr>
        <p:txBody>
          <a:bodyPr>
            <a:normAutofit fontScale="90000"/>
          </a:bodyPr>
          <a:lstStyle/>
          <a:p>
            <a:r>
              <a:rPr kumimoji="1" lang="ja-JP" altLang="en-US" dirty="0"/>
              <a:t>３．メモリを用いたチャットモデル</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321845" y="3035300"/>
            <a:ext cx="8461208" cy="3144118"/>
          </a:xfrm>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　（１と同じ）</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15</a:t>
            </a:fld>
            <a:endParaRPr kumimoji="1" lang="ja-JP" altLang="en-US"/>
          </a:p>
        </p:txBody>
      </p:sp>
      <p:sp>
        <p:nvSpPr>
          <p:cNvPr id="5" name="テキスト ボックス 4">
            <a:extLst>
              <a:ext uri="{FF2B5EF4-FFF2-40B4-BE49-F238E27FC236}">
                <a16:creationId xmlns:a16="http://schemas.microsoft.com/office/drawing/2014/main" id="{1CF7E9AD-952B-0A3A-72BE-FC3448E9FD70}"/>
              </a:ext>
            </a:extLst>
          </p:cNvPr>
          <p:cNvSpPr txBox="1"/>
          <p:nvPr/>
        </p:nvSpPr>
        <p:spPr>
          <a:xfrm>
            <a:off x="711200" y="1581150"/>
            <a:ext cx="8186857" cy="830997"/>
          </a:xfrm>
          <a:prstGeom prst="rect">
            <a:avLst/>
          </a:prstGeom>
          <a:noFill/>
        </p:spPr>
        <p:txBody>
          <a:bodyPr wrap="none" rtlCol="0">
            <a:spAutoFit/>
          </a:bodyPr>
          <a:lstStyle/>
          <a:p>
            <a:r>
              <a:rPr kumimoji="1" lang="ja-JP" altLang="en-US" sz="2400" b="1" dirty="0">
                <a:solidFill>
                  <a:srgbClr val="FF0000"/>
                </a:solidFill>
              </a:rPr>
              <a:t>いままでの会話をメモリに記憶し、その記憶も使用して、</a:t>
            </a:r>
            <a:endParaRPr kumimoji="1" lang="en-US" altLang="ja-JP" sz="2400" b="1" dirty="0">
              <a:solidFill>
                <a:srgbClr val="FF0000"/>
              </a:solidFill>
            </a:endParaRPr>
          </a:p>
          <a:p>
            <a:r>
              <a:rPr kumimoji="1" lang="ja-JP" altLang="en-US" sz="2400" b="1" dirty="0">
                <a:solidFill>
                  <a:srgbClr val="FF0000"/>
                </a:solidFill>
              </a:rPr>
              <a:t>返答を生成する</a:t>
            </a:r>
          </a:p>
        </p:txBody>
      </p:sp>
    </p:spTree>
    <p:extLst>
      <p:ext uri="{BB962C8B-B14F-4D97-AF65-F5344CB8AC3E}">
        <p14:creationId xmlns:p14="http://schemas.microsoft.com/office/powerpoint/2010/main" val="4294339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a:xfrm>
            <a:off x="290596" y="409978"/>
            <a:ext cx="8461208" cy="469865"/>
          </a:xfrm>
        </p:spPr>
        <p:txBody>
          <a:bodyPr>
            <a:normAutofit fontScale="90000"/>
          </a:bodyPr>
          <a:lstStyle/>
          <a:p>
            <a:r>
              <a:rPr lang="ja-JP" altLang="en-US" dirty="0"/>
              <a:t>３</a:t>
            </a:r>
            <a:r>
              <a:rPr kumimoji="1" lang="ja-JP" altLang="en-US" dirty="0"/>
              <a:t>．メモリを用いたチャットモデル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290596" y="1081203"/>
            <a:ext cx="8461208" cy="5333166"/>
          </a:xfrm>
        </p:spPr>
        <p:txBody>
          <a:bodyPr>
            <a:normAutofit fontScale="70000" lnSpcReduction="20000"/>
          </a:bodyPr>
          <a:lstStyle/>
          <a:p>
            <a:pPr marL="0" indent="0">
              <a:spcBef>
                <a:spcPts val="0"/>
              </a:spcBef>
              <a:buNone/>
            </a:pPr>
            <a:r>
              <a:rPr kumimoji="1" lang="en-US" altLang="ja-JP" sz="2000" b="1" u="sng" dirty="0"/>
              <a:t>Python </a:t>
            </a:r>
            <a:r>
              <a:rPr kumimoji="1" lang="ja-JP" altLang="en-US" sz="2000" b="1" u="sng" dirty="0"/>
              <a:t>プログラム</a:t>
            </a:r>
            <a:endParaRPr kumimoji="1" lang="en-US" altLang="ja-JP" sz="2000" b="1" u="sng" dirty="0"/>
          </a:p>
          <a:p>
            <a:pPr marL="0" indent="0">
              <a:spcBef>
                <a:spcPts val="0"/>
              </a:spcBef>
              <a:buNone/>
            </a:pPr>
            <a:r>
              <a:rPr kumimoji="1" lang="en-US" altLang="ja-JP" sz="2000" dirty="0"/>
              <a:t>import </a:t>
            </a:r>
            <a:r>
              <a:rPr kumimoji="1" lang="en-US" altLang="ja-JP" sz="2000" dirty="0" err="1"/>
              <a:t>dotenv</a:t>
            </a:r>
            <a:endParaRPr kumimoji="1" lang="en-US" altLang="ja-JP" sz="2000" dirty="0"/>
          </a:p>
          <a:p>
            <a:pPr marL="0" indent="0">
              <a:spcBef>
                <a:spcPts val="0"/>
              </a:spcBef>
              <a:buNone/>
            </a:pPr>
            <a:r>
              <a:rPr kumimoji="1" lang="en-US" altLang="ja-JP" sz="2000" dirty="0" err="1"/>
              <a:t>dotenv.load_dotenv</a:t>
            </a:r>
            <a:r>
              <a:rPr kumimoji="1" lang="en-US" altLang="ja-JP" sz="2000" dirty="0"/>
              <a:t>()</a:t>
            </a:r>
          </a:p>
          <a:p>
            <a:pPr marL="0" indent="0">
              <a:spcBef>
                <a:spcPts val="0"/>
              </a:spcBef>
              <a:buNone/>
            </a:pPr>
            <a:r>
              <a:rPr kumimoji="1" lang="en-US" altLang="ja-JP" sz="2000" dirty="0"/>
              <a:t>from </a:t>
            </a:r>
            <a:r>
              <a:rPr kumimoji="1" lang="en-US" altLang="ja-JP" sz="2000" dirty="0" err="1"/>
              <a:t>langchain.chains</a:t>
            </a:r>
            <a:r>
              <a:rPr kumimoji="1" lang="en-US" altLang="ja-JP" sz="2000" dirty="0"/>
              <a:t> import </a:t>
            </a:r>
            <a:r>
              <a:rPr kumimoji="1" lang="en-US" altLang="ja-JP" sz="2000" dirty="0" err="1"/>
              <a:t>LLMChain</a:t>
            </a:r>
            <a:endParaRPr kumimoji="1" lang="en-US" altLang="ja-JP" sz="2000" dirty="0"/>
          </a:p>
          <a:p>
            <a:pPr marL="0" indent="0">
              <a:spcBef>
                <a:spcPts val="0"/>
              </a:spcBef>
              <a:buNone/>
            </a:pPr>
            <a:r>
              <a:rPr kumimoji="1" lang="en-US" altLang="ja-JP" sz="2000" dirty="0"/>
              <a:t>from </a:t>
            </a:r>
            <a:r>
              <a:rPr kumimoji="1" lang="en-US" altLang="ja-JP" sz="2000" dirty="0" err="1"/>
              <a:t>langchain.chat_models</a:t>
            </a:r>
            <a:r>
              <a:rPr kumimoji="1" lang="en-US" altLang="ja-JP" sz="2000" dirty="0"/>
              <a:t> import </a:t>
            </a:r>
            <a:r>
              <a:rPr kumimoji="1" lang="en-US" altLang="ja-JP" sz="2000" dirty="0" err="1"/>
              <a:t>ChatOpenAI</a:t>
            </a:r>
            <a:endParaRPr kumimoji="1" lang="en-US" altLang="ja-JP" sz="2000" dirty="0"/>
          </a:p>
          <a:p>
            <a:pPr marL="0" indent="0">
              <a:spcBef>
                <a:spcPts val="0"/>
              </a:spcBef>
              <a:buNone/>
            </a:pPr>
            <a:r>
              <a:rPr kumimoji="1" lang="en-US" altLang="ja-JP" sz="2000" dirty="0"/>
              <a:t>from </a:t>
            </a:r>
            <a:r>
              <a:rPr kumimoji="1" lang="en-US" altLang="ja-JP" sz="2000" dirty="0" err="1"/>
              <a:t>langchain.memory</a:t>
            </a:r>
            <a:r>
              <a:rPr kumimoji="1" lang="en-US" altLang="ja-JP" sz="2000" dirty="0"/>
              <a:t> import </a:t>
            </a:r>
            <a:r>
              <a:rPr kumimoji="1" lang="en-US" altLang="ja-JP" sz="2000" dirty="0" err="1"/>
              <a:t>ConversationBufferMemory</a:t>
            </a:r>
            <a:endParaRPr kumimoji="1" lang="en-US" altLang="ja-JP" sz="2000" dirty="0"/>
          </a:p>
          <a:p>
            <a:pPr marL="0" indent="0">
              <a:spcBef>
                <a:spcPts val="0"/>
              </a:spcBef>
              <a:buNone/>
            </a:pPr>
            <a:r>
              <a:rPr kumimoji="1" lang="en-US" altLang="ja-JP" sz="2000" dirty="0"/>
              <a:t>from </a:t>
            </a:r>
            <a:r>
              <a:rPr kumimoji="1" lang="en-US" altLang="ja-JP" sz="2000" dirty="0" err="1"/>
              <a:t>langchain.prompts</a:t>
            </a:r>
            <a:r>
              <a:rPr kumimoji="1" lang="en-US" altLang="ja-JP" sz="2000" dirty="0"/>
              <a:t> import </a:t>
            </a:r>
            <a:r>
              <a:rPr kumimoji="1" lang="en-US" altLang="ja-JP" sz="2000" dirty="0" err="1"/>
              <a:t>PromptTemplate</a:t>
            </a:r>
            <a:endParaRPr kumimoji="1" lang="en-US" altLang="ja-JP" sz="2000" dirty="0"/>
          </a:p>
          <a:p>
            <a:pPr marL="0" indent="0">
              <a:spcBef>
                <a:spcPts val="0"/>
              </a:spcBef>
              <a:buNone/>
            </a:pPr>
            <a:r>
              <a:rPr kumimoji="1" lang="en-US" altLang="ja-JP" sz="2000" dirty="0" err="1"/>
              <a:t>chat_model</a:t>
            </a:r>
            <a:r>
              <a:rPr kumimoji="1" lang="en-US" altLang="ja-JP" sz="2000" dirty="0"/>
              <a:t> = </a:t>
            </a:r>
            <a:r>
              <a:rPr kumimoji="1" lang="en-US" altLang="ja-JP" sz="2000" dirty="0" err="1"/>
              <a:t>ChatOpenAI</a:t>
            </a:r>
            <a:r>
              <a:rPr kumimoji="1" lang="en-US" altLang="ja-JP" sz="2000" dirty="0"/>
              <a:t>(temperature=0.9)</a:t>
            </a:r>
          </a:p>
          <a:p>
            <a:pPr marL="0" indent="0">
              <a:spcBef>
                <a:spcPts val="0"/>
              </a:spcBef>
              <a:buNone/>
            </a:pPr>
            <a:endParaRPr kumimoji="1" lang="en-US" altLang="ja-JP" sz="2000" dirty="0"/>
          </a:p>
          <a:p>
            <a:pPr marL="0" indent="0">
              <a:spcBef>
                <a:spcPts val="0"/>
              </a:spcBef>
              <a:buNone/>
            </a:pPr>
            <a:r>
              <a:rPr kumimoji="1" lang="en-US" altLang="ja-JP" sz="2000" dirty="0"/>
              <a:t># </a:t>
            </a:r>
            <a:r>
              <a:rPr kumimoji="1" lang="en-US" altLang="ja-JP" sz="2000" dirty="0" err="1"/>
              <a:t>PromptTemplate</a:t>
            </a:r>
            <a:r>
              <a:rPr kumimoji="1" lang="ja-JP" altLang="en-US" sz="2000" dirty="0"/>
              <a:t>の準備</a:t>
            </a:r>
          </a:p>
          <a:p>
            <a:pPr marL="0" indent="0">
              <a:spcBef>
                <a:spcPts val="0"/>
              </a:spcBef>
              <a:buNone/>
            </a:pPr>
            <a:r>
              <a:rPr kumimoji="1" lang="en-US" altLang="ja-JP" sz="2000" dirty="0"/>
              <a:t>template = """You are a helpful assistant. Let's take a deep breath and tackle this issue one step at a time.</a:t>
            </a:r>
          </a:p>
          <a:p>
            <a:pPr marL="0" indent="0">
              <a:spcBef>
                <a:spcPts val="0"/>
              </a:spcBef>
              <a:buNone/>
            </a:pPr>
            <a:endParaRPr kumimoji="1" lang="en-US" altLang="ja-JP" sz="2000" dirty="0"/>
          </a:p>
          <a:p>
            <a:pPr marL="0" indent="0">
              <a:spcBef>
                <a:spcPts val="0"/>
              </a:spcBef>
              <a:buNone/>
            </a:pPr>
            <a:r>
              <a:rPr kumimoji="1" lang="en-US" altLang="ja-JP" sz="2000" dirty="0"/>
              <a:t>Previous conversation:</a:t>
            </a:r>
          </a:p>
          <a:p>
            <a:pPr marL="0" indent="0">
              <a:spcBef>
                <a:spcPts val="0"/>
              </a:spcBef>
              <a:buNone/>
            </a:pPr>
            <a:r>
              <a:rPr kumimoji="1" lang="en-US" altLang="ja-JP" sz="2000" dirty="0"/>
              <a:t>{</a:t>
            </a:r>
            <a:r>
              <a:rPr kumimoji="1" lang="en-US" altLang="ja-JP" sz="2000" dirty="0" err="1"/>
              <a:t>chat_history</a:t>
            </a:r>
            <a:r>
              <a:rPr kumimoji="1" lang="en-US" altLang="ja-JP" sz="2000" dirty="0"/>
              <a:t>}</a:t>
            </a:r>
          </a:p>
          <a:p>
            <a:pPr marL="0" indent="0">
              <a:spcBef>
                <a:spcPts val="0"/>
              </a:spcBef>
              <a:buNone/>
            </a:pPr>
            <a:r>
              <a:rPr kumimoji="1" lang="en-US" altLang="ja-JP" sz="2000" dirty="0"/>
              <a:t>New human question: {question}</a:t>
            </a:r>
          </a:p>
          <a:p>
            <a:pPr marL="0" indent="0">
              <a:spcBef>
                <a:spcPts val="0"/>
              </a:spcBef>
              <a:buNone/>
            </a:pPr>
            <a:r>
              <a:rPr kumimoji="1" lang="en-US" altLang="ja-JP" sz="2000" dirty="0"/>
              <a:t>Response:"""</a:t>
            </a:r>
          </a:p>
          <a:p>
            <a:pPr marL="0" indent="0">
              <a:spcBef>
                <a:spcPts val="0"/>
              </a:spcBef>
              <a:buNone/>
            </a:pPr>
            <a:r>
              <a:rPr kumimoji="1" lang="en-US" altLang="ja-JP" sz="2000" dirty="0"/>
              <a:t>prompt = </a:t>
            </a:r>
            <a:r>
              <a:rPr kumimoji="1" lang="en-US" altLang="ja-JP" sz="2000" dirty="0" err="1"/>
              <a:t>PromptTemplate.from_template</a:t>
            </a:r>
            <a:r>
              <a:rPr kumimoji="1" lang="en-US" altLang="ja-JP" sz="2000" dirty="0"/>
              <a:t>(template)</a:t>
            </a:r>
          </a:p>
          <a:p>
            <a:pPr marL="0" indent="0">
              <a:spcBef>
                <a:spcPts val="0"/>
              </a:spcBef>
              <a:buNone/>
            </a:pPr>
            <a:r>
              <a:rPr kumimoji="1" lang="en-US" altLang="ja-JP" sz="2000" dirty="0"/>
              <a:t>memory = </a:t>
            </a:r>
            <a:r>
              <a:rPr kumimoji="1" lang="en-US" altLang="ja-JP" sz="2000" dirty="0" err="1"/>
              <a:t>ConversationBufferMemory</a:t>
            </a:r>
            <a:r>
              <a:rPr kumimoji="1" lang="en-US" altLang="ja-JP" sz="2000" dirty="0"/>
              <a:t>(</a:t>
            </a:r>
            <a:r>
              <a:rPr kumimoji="1" lang="en-US" altLang="ja-JP" sz="2000" dirty="0" err="1"/>
              <a:t>memory_key</a:t>
            </a:r>
            <a:r>
              <a:rPr kumimoji="1" lang="en-US" altLang="ja-JP" sz="2000" dirty="0"/>
              <a:t>="</a:t>
            </a:r>
            <a:r>
              <a:rPr kumimoji="1" lang="en-US" altLang="ja-JP" sz="2000" dirty="0" err="1"/>
              <a:t>chat_history</a:t>
            </a:r>
            <a:r>
              <a:rPr kumimoji="1" lang="en-US" altLang="ja-JP" sz="2000" dirty="0"/>
              <a:t>")</a:t>
            </a:r>
          </a:p>
          <a:p>
            <a:pPr marL="0" indent="0">
              <a:spcBef>
                <a:spcPts val="0"/>
              </a:spcBef>
              <a:buNone/>
            </a:pPr>
            <a:r>
              <a:rPr kumimoji="1" lang="en-US" altLang="ja-JP" sz="2000" dirty="0"/>
              <a:t>conversation = </a:t>
            </a:r>
            <a:r>
              <a:rPr kumimoji="1" lang="en-US" altLang="ja-JP" sz="2000" dirty="0" err="1"/>
              <a:t>LLMChain</a:t>
            </a:r>
            <a:r>
              <a:rPr kumimoji="1" lang="en-US" altLang="ja-JP" sz="2000" dirty="0"/>
              <a:t>(</a:t>
            </a:r>
          </a:p>
          <a:p>
            <a:pPr marL="0" indent="0">
              <a:spcBef>
                <a:spcPts val="0"/>
              </a:spcBef>
              <a:buNone/>
            </a:pPr>
            <a:r>
              <a:rPr kumimoji="1" lang="en-US" altLang="ja-JP" sz="2000" dirty="0" err="1"/>
              <a:t>llm</a:t>
            </a:r>
            <a:r>
              <a:rPr kumimoji="1" lang="en-US" altLang="ja-JP" sz="2000" dirty="0"/>
              <a:t>=</a:t>
            </a:r>
            <a:r>
              <a:rPr kumimoji="1" lang="en-US" altLang="ja-JP" sz="2000" dirty="0" err="1"/>
              <a:t>chat_model</a:t>
            </a:r>
            <a:r>
              <a:rPr kumimoji="1" lang="en-US" altLang="ja-JP" sz="2000" dirty="0"/>
              <a:t>,</a:t>
            </a:r>
          </a:p>
          <a:p>
            <a:pPr marL="0" indent="0">
              <a:spcBef>
                <a:spcPts val="0"/>
              </a:spcBef>
              <a:buNone/>
            </a:pPr>
            <a:r>
              <a:rPr kumimoji="1" lang="en-US" altLang="ja-JP" sz="2000" dirty="0"/>
              <a:t>prompt=prompt,</a:t>
            </a:r>
          </a:p>
          <a:p>
            <a:pPr marL="0" indent="0">
              <a:spcBef>
                <a:spcPts val="0"/>
              </a:spcBef>
              <a:buNone/>
            </a:pPr>
            <a:r>
              <a:rPr kumimoji="1" lang="en-US" altLang="ja-JP" sz="2000" dirty="0"/>
              <a:t>memory=memory,</a:t>
            </a:r>
          </a:p>
          <a:p>
            <a:pPr marL="0" indent="0">
              <a:spcBef>
                <a:spcPts val="0"/>
              </a:spcBef>
              <a:buNone/>
            </a:pPr>
            <a:r>
              <a:rPr kumimoji="1" lang="en-US" altLang="ja-JP" sz="2000" dirty="0"/>
              <a:t>verbose=True,</a:t>
            </a:r>
          </a:p>
          <a:p>
            <a:pPr marL="0" indent="0">
              <a:spcBef>
                <a:spcPts val="0"/>
              </a:spcBef>
              <a:buNone/>
            </a:pPr>
            <a:r>
              <a:rPr kumimoji="1" lang="en-US" altLang="ja-JP" sz="2000" dirty="0"/>
              <a:t>)</a:t>
            </a:r>
          </a:p>
          <a:p>
            <a:pPr marL="0" indent="0">
              <a:spcBef>
                <a:spcPts val="0"/>
              </a:spcBef>
              <a:buNone/>
            </a:pPr>
            <a:r>
              <a:rPr kumimoji="1" lang="en-US" altLang="ja-JP" sz="2000" dirty="0"/>
              <a:t>conversation({"question": "</a:t>
            </a:r>
            <a:r>
              <a:rPr kumimoji="1" lang="ja-JP" altLang="en-US" sz="2000" dirty="0"/>
              <a:t>卒業論文の書き方をアドバイスしてください。</a:t>
            </a:r>
            <a:r>
              <a:rPr kumimoji="1" lang="en-US" altLang="ja-JP" sz="2000" dirty="0"/>
              <a:t>"})</a:t>
            </a:r>
          </a:p>
          <a:p>
            <a:pPr marL="0" indent="0">
              <a:spcBef>
                <a:spcPts val="0"/>
              </a:spcBef>
              <a:buNone/>
            </a:pPr>
            <a:r>
              <a:rPr kumimoji="1" lang="en-US" altLang="ja-JP" sz="2000" dirty="0"/>
              <a:t>conversation({"question": "</a:t>
            </a:r>
            <a:r>
              <a:rPr kumimoji="1" lang="ja-JP" altLang="en-US" sz="2000" dirty="0"/>
              <a:t>今のあなたの回答を箇条書きにしてください。</a:t>
            </a:r>
            <a:r>
              <a:rPr kumimoji="1" lang="en-US" altLang="ja-JP" sz="2000" dirty="0"/>
              <a:t>"})</a:t>
            </a:r>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16</a:t>
            </a:fld>
            <a:endParaRPr kumimoji="1" lang="ja-JP" altLang="en-US"/>
          </a:p>
        </p:txBody>
      </p:sp>
    </p:spTree>
    <p:extLst>
      <p:ext uri="{BB962C8B-B14F-4D97-AF65-F5344CB8AC3E}">
        <p14:creationId xmlns:p14="http://schemas.microsoft.com/office/powerpoint/2010/main" val="2271711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6F6E38D-7684-729E-2C56-48D8B0D0255E}"/>
              </a:ext>
            </a:extLst>
          </p:cNvPr>
          <p:cNvSpPr>
            <a:spLocks noGrp="1"/>
          </p:cNvSpPr>
          <p:nvPr>
            <p:ph type="sldNum" sz="quarter" idx="12"/>
          </p:nvPr>
        </p:nvSpPr>
        <p:spPr/>
        <p:txBody>
          <a:bodyPr/>
          <a:lstStyle/>
          <a:p>
            <a:fld id="{E205D82C-95A1-431E-8E38-AA614A14CDCF}" type="slidenum">
              <a:rPr kumimoji="1" lang="ja-JP" altLang="en-US" smtClean="0"/>
              <a:t>17</a:t>
            </a:fld>
            <a:endParaRPr kumimoji="1" lang="ja-JP" altLang="en-US"/>
          </a:p>
        </p:txBody>
      </p:sp>
      <p:pic>
        <p:nvPicPr>
          <p:cNvPr id="4" name="図 3">
            <a:extLst>
              <a:ext uri="{FF2B5EF4-FFF2-40B4-BE49-F238E27FC236}">
                <a16:creationId xmlns:a16="http://schemas.microsoft.com/office/drawing/2014/main" id="{6B624348-99B1-9826-29B8-67D1ED9AB7D3}"/>
              </a:ext>
            </a:extLst>
          </p:cNvPr>
          <p:cNvPicPr>
            <a:picLocks noChangeAspect="1"/>
          </p:cNvPicPr>
          <p:nvPr/>
        </p:nvPicPr>
        <p:blipFill>
          <a:blip r:embed="rId2"/>
          <a:stretch>
            <a:fillRect/>
          </a:stretch>
        </p:blipFill>
        <p:spPr>
          <a:xfrm>
            <a:off x="845996" y="0"/>
            <a:ext cx="6208853" cy="6840934"/>
          </a:xfrm>
          <a:prstGeom prst="rect">
            <a:avLst/>
          </a:prstGeom>
        </p:spPr>
      </p:pic>
    </p:spTree>
    <p:extLst>
      <p:ext uri="{BB962C8B-B14F-4D97-AF65-F5344CB8AC3E}">
        <p14:creationId xmlns:p14="http://schemas.microsoft.com/office/powerpoint/2010/main" val="2714135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9DDDDDC-80E2-CA68-EB4C-EF7456BDF87D}"/>
              </a:ext>
            </a:extLst>
          </p:cNvPr>
          <p:cNvSpPr>
            <a:spLocks noGrp="1"/>
          </p:cNvSpPr>
          <p:nvPr>
            <p:ph type="sldNum" sz="quarter" idx="12"/>
          </p:nvPr>
        </p:nvSpPr>
        <p:spPr/>
        <p:txBody>
          <a:bodyPr/>
          <a:lstStyle/>
          <a:p>
            <a:fld id="{E205D82C-95A1-431E-8E38-AA614A14CDCF}" type="slidenum">
              <a:rPr kumimoji="1" lang="ja-JP" altLang="en-US" smtClean="0"/>
              <a:t>18</a:t>
            </a:fld>
            <a:endParaRPr kumimoji="1" lang="ja-JP" altLang="en-US"/>
          </a:p>
        </p:txBody>
      </p:sp>
      <p:pic>
        <p:nvPicPr>
          <p:cNvPr id="4" name="図 3">
            <a:extLst>
              <a:ext uri="{FF2B5EF4-FFF2-40B4-BE49-F238E27FC236}">
                <a16:creationId xmlns:a16="http://schemas.microsoft.com/office/drawing/2014/main" id="{C9580F0D-052D-9C85-F9EB-3E88538201E7}"/>
              </a:ext>
            </a:extLst>
          </p:cNvPr>
          <p:cNvPicPr>
            <a:picLocks noChangeAspect="1"/>
          </p:cNvPicPr>
          <p:nvPr/>
        </p:nvPicPr>
        <p:blipFill>
          <a:blip r:embed="rId2"/>
          <a:stretch>
            <a:fillRect/>
          </a:stretch>
        </p:blipFill>
        <p:spPr>
          <a:xfrm>
            <a:off x="74182" y="1978003"/>
            <a:ext cx="9133344" cy="1400197"/>
          </a:xfrm>
          <a:prstGeom prst="rect">
            <a:avLst/>
          </a:prstGeom>
        </p:spPr>
      </p:pic>
      <p:sp>
        <p:nvSpPr>
          <p:cNvPr id="5" name="正方形/長方形 4">
            <a:extLst>
              <a:ext uri="{FF2B5EF4-FFF2-40B4-BE49-F238E27FC236}">
                <a16:creationId xmlns:a16="http://schemas.microsoft.com/office/drawing/2014/main" id="{E7C67F7A-0003-F4E2-04AD-022B48DFB1DD}"/>
              </a:ext>
            </a:extLst>
          </p:cNvPr>
          <p:cNvSpPr/>
          <p:nvPr/>
        </p:nvSpPr>
        <p:spPr>
          <a:xfrm>
            <a:off x="4451350" y="1978003"/>
            <a:ext cx="2997200" cy="149247"/>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DB53BB5E-BC5D-46F8-84CF-66331FA24830}"/>
              </a:ext>
            </a:extLst>
          </p:cNvPr>
          <p:cNvSpPr/>
          <p:nvPr/>
        </p:nvSpPr>
        <p:spPr>
          <a:xfrm>
            <a:off x="764166" y="1984353"/>
            <a:ext cx="2588634" cy="149247"/>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EEDCA388-29AA-FAD9-7E70-185C724130EF}"/>
              </a:ext>
            </a:extLst>
          </p:cNvPr>
          <p:cNvSpPr txBox="1"/>
          <p:nvPr/>
        </p:nvSpPr>
        <p:spPr>
          <a:xfrm>
            <a:off x="558800" y="1288681"/>
            <a:ext cx="2646878" cy="461665"/>
          </a:xfrm>
          <a:prstGeom prst="rect">
            <a:avLst/>
          </a:prstGeom>
          <a:noFill/>
        </p:spPr>
        <p:txBody>
          <a:bodyPr wrap="none" rtlCol="0">
            <a:spAutoFit/>
          </a:bodyPr>
          <a:lstStyle/>
          <a:p>
            <a:r>
              <a:rPr kumimoji="1" lang="ja-JP" altLang="en-US" sz="2400" dirty="0"/>
              <a:t>最新のプロンプト</a:t>
            </a:r>
          </a:p>
        </p:txBody>
      </p:sp>
      <p:sp>
        <p:nvSpPr>
          <p:cNvPr id="8" name="テキスト ボックス 7">
            <a:extLst>
              <a:ext uri="{FF2B5EF4-FFF2-40B4-BE49-F238E27FC236}">
                <a16:creationId xmlns:a16="http://schemas.microsoft.com/office/drawing/2014/main" id="{4B86B0A3-0B1D-CBF4-E66F-6DC1844F763C}"/>
              </a:ext>
            </a:extLst>
          </p:cNvPr>
          <p:cNvSpPr txBox="1"/>
          <p:nvPr/>
        </p:nvSpPr>
        <p:spPr>
          <a:xfrm>
            <a:off x="4387850" y="1288681"/>
            <a:ext cx="2646878" cy="461665"/>
          </a:xfrm>
          <a:prstGeom prst="rect">
            <a:avLst/>
          </a:prstGeom>
          <a:noFill/>
        </p:spPr>
        <p:txBody>
          <a:bodyPr wrap="none" rtlCol="0">
            <a:spAutoFit/>
          </a:bodyPr>
          <a:lstStyle/>
          <a:p>
            <a:r>
              <a:rPr kumimoji="1" lang="ja-JP" altLang="en-US" sz="2400" dirty="0"/>
              <a:t>過去のプロンプト</a:t>
            </a:r>
          </a:p>
        </p:txBody>
      </p:sp>
      <p:sp>
        <p:nvSpPr>
          <p:cNvPr id="9" name="テキスト ボックス 8">
            <a:extLst>
              <a:ext uri="{FF2B5EF4-FFF2-40B4-BE49-F238E27FC236}">
                <a16:creationId xmlns:a16="http://schemas.microsoft.com/office/drawing/2014/main" id="{8AD12098-CF40-C177-B609-C1B22B26BD63}"/>
              </a:ext>
            </a:extLst>
          </p:cNvPr>
          <p:cNvSpPr txBox="1"/>
          <p:nvPr/>
        </p:nvSpPr>
        <p:spPr>
          <a:xfrm>
            <a:off x="3549650" y="3605857"/>
            <a:ext cx="3262432" cy="461665"/>
          </a:xfrm>
          <a:prstGeom prst="rect">
            <a:avLst/>
          </a:prstGeom>
          <a:noFill/>
        </p:spPr>
        <p:txBody>
          <a:bodyPr wrap="none" rtlCol="0">
            <a:spAutoFit/>
          </a:bodyPr>
          <a:lstStyle/>
          <a:p>
            <a:r>
              <a:rPr kumimoji="1" lang="ja-JP" altLang="en-US" sz="2400" dirty="0"/>
              <a:t>現在までの回答すべて</a:t>
            </a:r>
          </a:p>
        </p:txBody>
      </p:sp>
    </p:spTree>
    <p:extLst>
      <p:ext uri="{BB962C8B-B14F-4D97-AF65-F5344CB8AC3E}">
        <p14:creationId xmlns:p14="http://schemas.microsoft.com/office/powerpoint/2010/main" val="3065078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４．</a:t>
            </a:r>
            <a:r>
              <a:rPr kumimoji="1" lang="zh-TW" altLang="en-US" dirty="0"/>
              <a:t>検索拡張生成</a:t>
            </a:r>
            <a:r>
              <a:rPr kumimoji="1" lang="ja-JP" altLang="en-US" dirty="0"/>
              <a:t>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321845" y="2806701"/>
            <a:ext cx="8461208" cy="3994150"/>
          </a:xfrm>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a:t>
            </a:r>
            <a:r>
              <a:rPr lang="ja-JP" altLang="en-US" sz="2400" dirty="0"/>
              <a:t>．</a:t>
            </a:r>
            <a:r>
              <a:rPr lang="en-US" altLang="ja-JP" sz="2400" dirty="0"/>
              <a:t>data\doc.txt </a:t>
            </a:r>
            <a:r>
              <a:rPr lang="ja-JP" altLang="en-US" sz="2400" dirty="0"/>
              <a:t>は外部データのファイル</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pip install </a:t>
            </a:r>
            <a:r>
              <a:rPr kumimoji="1" lang="en-US" altLang="ja-JP" sz="2400" dirty="0" err="1"/>
              <a:t>chromadb</a:t>
            </a:r>
            <a:r>
              <a:rPr kumimoji="1" lang="en-US" altLang="ja-JP" sz="2400" dirty="0"/>
              <a:t> </a:t>
            </a:r>
            <a:r>
              <a:rPr kumimoji="1" lang="en-US" altLang="ja-JP" sz="2400" dirty="0" err="1"/>
              <a:t>tiktoken</a:t>
            </a:r>
            <a:r>
              <a:rPr kumimoji="1" lang="en-US" altLang="ja-JP" sz="2400" dirty="0"/>
              <a:t> </a:t>
            </a:r>
            <a:r>
              <a:rPr kumimoji="1" lang="en-US" altLang="ja-JP" sz="2400" dirty="0" err="1"/>
              <a:t>langchainhub</a:t>
            </a:r>
            <a:r>
              <a:rPr kumimoji="1" lang="en-US" altLang="ja-JP" sz="2400" dirty="0"/>
              <a:t> unstructured</a:t>
            </a:r>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r>
              <a:rPr kumimoji="1" lang="en-US" altLang="ja-JP" sz="2400" dirty="0" err="1"/>
              <a:t>mkdir</a:t>
            </a:r>
            <a:r>
              <a:rPr kumimoji="1" lang="en-US" altLang="ja-JP" sz="2400" dirty="0"/>
              <a:t> data</a:t>
            </a:r>
          </a:p>
          <a:p>
            <a:pPr marL="0" indent="0">
              <a:buNone/>
            </a:pPr>
            <a:r>
              <a:rPr kumimoji="1" lang="en-US" altLang="ja-JP" sz="2400" dirty="0"/>
              <a:t>notepad data\doc.txt</a:t>
            </a:r>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19</a:t>
            </a:fld>
            <a:endParaRPr kumimoji="1" lang="ja-JP" altLang="en-US"/>
          </a:p>
        </p:txBody>
      </p:sp>
      <p:sp>
        <p:nvSpPr>
          <p:cNvPr id="5" name="テキスト ボックス 4">
            <a:extLst>
              <a:ext uri="{FF2B5EF4-FFF2-40B4-BE49-F238E27FC236}">
                <a16:creationId xmlns:a16="http://schemas.microsoft.com/office/drawing/2014/main" id="{9D1B7603-0F0E-A6BA-906E-ED182998BA3F}"/>
              </a:ext>
            </a:extLst>
          </p:cNvPr>
          <p:cNvSpPr txBox="1"/>
          <p:nvPr/>
        </p:nvSpPr>
        <p:spPr>
          <a:xfrm>
            <a:off x="628650" y="1333500"/>
            <a:ext cx="7674922" cy="1200329"/>
          </a:xfrm>
          <a:prstGeom prst="rect">
            <a:avLst/>
          </a:prstGeom>
          <a:noFill/>
        </p:spPr>
        <p:txBody>
          <a:bodyPr wrap="none" rtlCol="0">
            <a:spAutoFit/>
          </a:bodyPr>
          <a:lstStyle/>
          <a:p>
            <a:r>
              <a:rPr kumimoji="1" lang="ja-JP" altLang="en-US" sz="2400" b="1" dirty="0">
                <a:solidFill>
                  <a:srgbClr val="FF0000"/>
                </a:solidFill>
              </a:rPr>
              <a:t>「検索拡張生成」</a:t>
            </a:r>
            <a:r>
              <a:rPr kumimoji="1" lang="en-US" altLang="ja-JP" sz="2400" b="1" dirty="0">
                <a:solidFill>
                  <a:srgbClr val="FF0000"/>
                </a:solidFill>
              </a:rPr>
              <a:t>(</a:t>
            </a:r>
            <a:r>
              <a:rPr kumimoji="1" lang="en-US" altLang="ja-JP" sz="2400" b="1" dirty="0" err="1">
                <a:solidFill>
                  <a:srgbClr val="FF0000"/>
                </a:solidFill>
              </a:rPr>
              <a:t>RAG:Retrieval</a:t>
            </a:r>
            <a:r>
              <a:rPr kumimoji="1" lang="en-US" altLang="ja-JP" sz="2400" b="1" dirty="0">
                <a:solidFill>
                  <a:srgbClr val="FF0000"/>
                </a:solidFill>
              </a:rPr>
              <a:t> Augmented Generation)</a:t>
            </a:r>
          </a:p>
          <a:p>
            <a:r>
              <a:rPr kumimoji="1" lang="ja-JP" altLang="en-US" sz="2400" b="1" dirty="0">
                <a:solidFill>
                  <a:srgbClr val="FF0000"/>
                </a:solidFill>
              </a:rPr>
              <a:t>　外部データを使用。生成ステップの実行時に</a:t>
            </a:r>
            <a:r>
              <a:rPr kumimoji="1" lang="en-US" altLang="ja-JP" sz="2400" b="1" dirty="0">
                <a:solidFill>
                  <a:srgbClr val="FF0000"/>
                </a:solidFill>
              </a:rPr>
              <a:t>LLM</a:t>
            </a:r>
            <a:r>
              <a:rPr kumimoji="1" lang="ja-JP" altLang="en-US" sz="2400" b="1" dirty="0">
                <a:solidFill>
                  <a:srgbClr val="FF0000"/>
                </a:solidFill>
              </a:rPr>
              <a:t>に</a:t>
            </a:r>
            <a:endParaRPr kumimoji="1" lang="en-US" altLang="ja-JP" sz="2400" b="1" dirty="0">
              <a:solidFill>
                <a:srgbClr val="FF0000"/>
              </a:solidFill>
            </a:endParaRPr>
          </a:p>
          <a:p>
            <a:r>
              <a:rPr kumimoji="1" lang="ja-JP" altLang="en-US" sz="2400" b="1" dirty="0">
                <a:solidFill>
                  <a:srgbClr val="FF0000"/>
                </a:solidFill>
              </a:rPr>
              <a:t>追加情報として渡す。</a:t>
            </a:r>
          </a:p>
        </p:txBody>
      </p:sp>
    </p:spTree>
    <p:extLst>
      <p:ext uri="{BB962C8B-B14F-4D97-AF65-F5344CB8AC3E}">
        <p14:creationId xmlns:p14="http://schemas.microsoft.com/office/powerpoint/2010/main" val="1460042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DD6AB-059F-57C1-382E-F3D95E12BC56}"/>
              </a:ext>
            </a:extLst>
          </p:cNvPr>
          <p:cNvSpPr>
            <a:spLocks noGrp="1"/>
          </p:cNvSpPr>
          <p:nvPr>
            <p:ph type="title"/>
          </p:nvPr>
        </p:nvSpPr>
        <p:spPr/>
        <p:txBody>
          <a:bodyPr>
            <a:normAutofit fontScale="90000"/>
          </a:bodyPr>
          <a:lstStyle/>
          <a:p>
            <a:endParaRPr kumimoji="1" lang="ja-JP" altLang="en-US"/>
          </a:p>
        </p:txBody>
      </p:sp>
      <p:sp>
        <p:nvSpPr>
          <p:cNvPr id="3" name="コンテンツ プレースホルダー 2">
            <a:extLst>
              <a:ext uri="{FF2B5EF4-FFF2-40B4-BE49-F238E27FC236}">
                <a16:creationId xmlns:a16="http://schemas.microsoft.com/office/drawing/2014/main" id="{0B25F15F-7F92-0A5F-3A2A-10356592D81A}"/>
              </a:ext>
            </a:extLst>
          </p:cNvPr>
          <p:cNvSpPr>
            <a:spLocks noGrp="1"/>
          </p:cNvSpPr>
          <p:nvPr>
            <p:ph idx="1"/>
          </p:nvPr>
        </p:nvSpPr>
        <p:spPr/>
        <p:txBody>
          <a:bodyPr/>
          <a:lstStyle/>
          <a:p>
            <a:pPr marL="514350" indent="-514350">
              <a:buAutoNum type="arabicPeriod"/>
            </a:pPr>
            <a:r>
              <a:rPr kumimoji="1" lang="ja-JP" altLang="en-US" dirty="0"/>
              <a:t>基本的な説明</a:t>
            </a:r>
            <a:endParaRPr kumimoji="1" lang="en-US" altLang="ja-JP" dirty="0"/>
          </a:p>
          <a:p>
            <a:pPr marL="514350" indent="-514350">
              <a:buAutoNum type="arabicPeriod"/>
            </a:pPr>
            <a:r>
              <a:rPr lang="ja-JP" altLang="en-US" dirty="0"/>
              <a:t>次のページのプログラム実行結果（プログラムを一部変更して使用している）</a:t>
            </a:r>
            <a:endParaRPr lang="en-US" altLang="ja-JP" dirty="0"/>
          </a:p>
          <a:p>
            <a:pPr marL="0" indent="0">
              <a:buNone/>
            </a:pPr>
            <a:r>
              <a:rPr kumimoji="1" lang="ja-JP" altLang="en-US" dirty="0"/>
              <a:t>　</a:t>
            </a:r>
            <a:r>
              <a:rPr kumimoji="1" lang="en-US" altLang="ja-JP" dirty="0"/>
              <a:t>https://note.com/npaka/n/n0fd7bd3ed27b</a:t>
            </a:r>
            <a:endParaRPr kumimoji="1" lang="ja-JP" altLang="en-US" dirty="0"/>
          </a:p>
        </p:txBody>
      </p:sp>
      <p:sp>
        <p:nvSpPr>
          <p:cNvPr id="4" name="スライド番号プレースホルダー 3">
            <a:extLst>
              <a:ext uri="{FF2B5EF4-FFF2-40B4-BE49-F238E27FC236}">
                <a16:creationId xmlns:a16="http://schemas.microsoft.com/office/drawing/2014/main" id="{A2D81611-2495-0473-8294-33AE9B2FA252}"/>
              </a:ext>
            </a:extLst>
          </p:cNvPr>
          <p:cNvSpPr>
            <a:spLocks noGrp="1"/>
          </p:cNvSpPr>
          <p:nvPr>
            <p:ph type="sldNum" sz="quarter" idx="12"/>
          </p:nvPr>
        </p:nvSpPr>
        <p:spPr/>
        <p:txBody>
          <a:bodyPr/>
          <a:lstStyle/>
          <a:p>
            <a:fld id="{E205D82C-95A1-431E-8E38-AA614A14CDCF}" type="slidenum">
              <a:rPr kumimoji="1" lang="ja-JP" altLang="en-US" smtClean="0"/>
              <a:t>2</a:t>
            </a:fld>
            <a:endParaRPr kumimoji="1" lang="ja-JP" altLang="en-US"/>
          </a:p>
        </p:txBody>
      </p:sp>
    </p:spTree>
    <p:extLst>
      <p:ext uri="{BB962C8B-B14F-4D97-AF65-F5344CB8AC3E}">
        <p14:creationId xmlns:p14="http://schemas.microsoft.com/office/powerpoint/2010/main" val="2590306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４．</a:t>
            </a:r>
            <a:r>
              <a:rPr kumimoji="1" lang="zh-TW" altLang="en-US" dirty="0"/>
              <a:t>検索拡張生成</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a:xfrm>
            <a:off x="321845" y="846252"/>
            <a:ext cx="8461208" cy="6011747"/>
          </a:xfrm>
        </p:spPr>
        <p:txBody>
          <a:bodyPr>
            <a:normAutofit fontScale="40000" lnSpcReduction="20000"/>
          </a:bodyPr>
          <a:lstStyle/>
          <a:p>
            <a:pPr marL="0" indent="0">
              <a:spcBef>
                <a:spcPts val="0"/>
              </a:spcBef>
              <a:buNone/>
            </a:pPr>
            <a:r>
              <a:rPr kumimoji="1" lang="en-US" altLang="ja-JP" sz="2300" b="1" u="sng" dirty="0"/>
              <a:t>Python </a:t>
            </a:r>
            <a:r>
              <a:rPr kumimoji="1" lang="ja-JP" altLang="en-US" sz="2300" b="1" u="sng" dirty="0"/>
              <a:t>プログラム</a:t>
            </a:r>
            <a:endParaRPr kumimoji="1" lang="en-US" altLang="ja-JP" sz="2300" b="1" u="sng" dirty="0"/>
          </a:p>
          <a:p>
            <a:pPr marL="0" indent="0">
              <a:spcBef>
                <a:spcPts val="0"/>
              </a:spcBef>
              <a:buNone/>
            </a:pPr>
            <a:r>
              <a:rPr kumimoji="1" lang="en-US" altLang="ja-JP" sz="2300" dirty="0"/>
              <a:t>import </a:t>
            </a:r>
            <a:r>
              <a:rPr kumimoji="1" lang="en-US" altLang="ja-JP" sz="2300" dirty="0" err="1"/>
              <a:t>dotenv</a:t>
            </a:r>
            <a:endParaRPr kumimoji="1" lang="en-US" altLang="ja-JP" sz="2300" dirty="0"/>
          </a:p>
          <a:p>
            <a:pPr marL="0" indent="0">
              <a:spcBef>
                <a:spcPts val="0"/>
              </a:spcBef>
              <a:buNone/>
            </a:pPr>
            <a:r>
              <a:rPr kumimoji="1" lang="en-US" altLang="ja-JP" sz="2300" dirty="0" err="1"/>
              <a:t>dotenv.load_dotenv</a:t>
            </a:r>
            <a:r>
              <a:rPr kumimoji="1" lang="en-US" altLang="ja-JP" sz="2300" dirty="0"/>
              <a:t>()</a:t>
            </a:r>
          </a:p>
          <a:p>
            <a:pPr marL="0" indent="0">
              <a:spcBef>
                <a:spcPts val="0"/>
              </a:spcBef>
              <a:buNone/>
            </a:pPr>
            <a:r>
              <a:rPr kumimoji="1" lang="en-US" altLang="ja-JP" sz="2300" dirty="0"/>
              <a:t>from </a:t>
            </a:r>
            <a:r>
              <a:rPr kumimoji="1" lang="en-US" altLang="ja-JP" sz="2300" dirty="0" err="1"/>
              <a:t>langchain.document_loaders</a:t>
            </a:r>
            <a:r>
              <a:rPr kumimoji="1" lang="en-US" altLang="ja-JP" sz="2300" dirty="0"/>
              <a:t> import </a:t>
            </a:r>
            <a:r>
              <a:rPr kumimoji="1" lang="en-US" altLang="ja-JP" sz="2300" dirty="0" err="1"/>
              <a:t>DirectoryLoader</a:t>
            </a:r>
            <a:endParaRPr kumimoji="1" lang="en-US" altLang="ja-JP" sz="2300" dirty="0"/>
          </a:p>
          <a:p>
            <a:pPr marL="0" indent="0">
              <a:spcBef>
                <a:spcPts val="0"/>
              </a:spcBef>
              <a:buNone/>
            </a:pPr>
            <a:endParaRPr kumimoji="1" lang="en-US" altLang="ja-JP" sz="2300" dirty="0"/>
          </a:p>
          <a:p>
            <a:pPr marL="0" indent="0">
              <a:spcBef>
                <a:spcPts val="0"/>
              </a:spcBef>
              <a:buNone/>
            </a:pPr>
            <a:r>
              <a:rPr kumimoji="1" lang="en-US" altLang="ja-JP" sz="2300" dirty="0"/>
              <a:t># </a:t>
            </a:r>
            <a:r>
              <a:rPr kumimoji="1" lang="ja-JP" altLang="en-US" sz="2300" dirty="0"/>
              <a:t>ドキュメントのロード</a:t>
            </a:r>
          </a:p>
          <a:p>
            <a:pPr marL="0" indent="0">
              <a:spcBef>
                <a:spcPts val="0"/>
              </a:spcBef>
              <a:buNone/>
            </a:pPr>
            <a:r>
              <a:rPr kumimoji="1" lang="en-US" altLang="ja-JP" sz="2300" dirty="0"/>
              <a:t>loader = </a:t>
            </a:r>
            <a:r>
              <a:rPr kumimoji="1" lang="en-US" altLang="ja-JP" sz="2300" dirty="0" err="1"/>
              <a:t>DirectoryLoader</a:t>
            </a:r>
            <a:r>
              <a:rPr kumimoji="1" lang="en-US" altLang="ja-JP" sz="2300" dirty="0"/>
              <a:t>('./data/')</a:t>
            </a:r>
          </a:p>
          <a:p>
            <a:pPr marL="0" indent="0">
              <a:spcBef>
                <a:spcPts val="0"/>
              </a:spcBef>
              <a:buNone/>
            </a:pPr>
            <a:r>
              <a:rPr kumimoji="1" lang="en-US" altLang="ja-JP" sz="2300" dirty="0"/>
              <a:t>documents = </a:t>
            </a:r>
            <a:r>
              <a:rPr kumimoji="1" lang="en-US" altLang="ja-JP" sz="2300" dirty="0" err="1"/>
              <a:t>loader.load</a:t>
            </a:r>
            <a:r>
              <a:rPr kumimoji="1" lang="en-US" altLang="ja-JP" sz="2300" dirty="0"/>
              <a:t>()</a:t>
            </a:r>
          </a:p>
          <a:p>
            <a:pPr marL="0" indent="0">
              <a:spcBef>
                <a:spcPts val="0"/>
              </a:spcBef>
              <a:buNone/>
            </a:pPr>
            <a:r>
              <a:rPr kumimoji="1" lang="en-US" altLang="ja-JP" sz="2300" dirty="0"/>
              <a:t>print(documents)</a:t>
            </a:r>
          </a:p>
          <a:p>
            <a:pPr marL="0" indent="0">
              <a:spcBef>
                <a:spcPts val="0"/>
              </a:spcBef>
              <a:buNone/>
            </a:pPr>
            <a:r>
              <a:rPr kumimoji="1" lang="en-US" altLang="ja-JP" sz="2300" dirty="0"/>
              <a:t>from </a:t>
            </a:r>
            <a:r>
              <a:rPr kumimoji="1" lang="en-US" altLang="ja-JP" sz="2300" dirty="0" err="1"/>
              <a:t>langchain.text_splitter</a:t>
            </a:r>
            <a:r>
              <a:rPr kumimoji="1" lang="en-US" altLang="ja-JP" sz="2300" dirty="0"/>
              <a:t> import </a:t>
            </a:r>
            <a:r>
              <a:rPr kumimoji="1" lang="en-US" altLang="ja-JP" sz="2300" dirty="0" err="1"/>
              <a:t>CharacterTextSplitter</a:t>
            </a:r>
            <a:endParaRPr kumimoji="1" lang="en-US" altLang="ja-JP" sz="2300" dirty="0"/>
          </a:p>
          <a:p>
            <a:pPr marL="0" indent="0">
              <a:spcBef>
                <a:spcPts val="0"/>
              </a:spcBef>
              <a:buNone/>
            </a:pPr>
            <a:r>
              <a:rPr kumimoji="1" lang="en-US" altLang="ja-JP" sz="2300" dirty="0"/>
              <a:t># </a:t>
            </a:r>
            <a:r>
              <a:rPr kumimoji="1" lang="ja-JP" altLang="en-US" sz="2300" dirty="0"/>
              <a:t>ドキュメントの分割</a:t>
            </a:r>
          </a:p>
          <a:p>
            <a:pPr marL="0" indent="0">
              <a:spcBef>
                <a:spcPts val="0"/>
              </a:spcBef>
              <a:buNone/>
            </a:pPr>
            <a:r>
              <a:rPr kumimoji="1" lang="en-US" altLang="ja-JP" sz="2300" dirty="0" err="1"/>
              <a:t>text_splitter</a:t>
            </a:r>
            <a:r>
              <a:rPr kumimoji="1" lang="en-US" altLang="ja-JP" sz="2300" dirty="0"/>
              <a:t> = </a:t>
            </a:r>
            <a:r>
              <a:rPr kumimoji="1" lang="en-US" altLang="ja-JP" sz="2300" dirty="0" err="1"/>
              <a:t>CharacterTextSplitter</a:t>
            </a:r>
            <a:r>
              <a:rPr kumimoji="1" lang="en-US" altLang="ja-JP" sz="2300" dirty="0"/>
              <a:t>(</a:t>
            </a:r>
          </a:p>
          <a:p>
            <a:pPr marL="0" indent="0">
              <a:spcBef>
                <a:spcPts val="0"/>
              </a:spcBef>
              <a:buNone/>
            </a:pPr>
            <a:r>
              <a:rPr kumimoji="1" lang="en-US" altLang="ja-JP" sz="2300" dirty="0" err="1"/>
              <a:t>chunk_size</a:t>
            </a:r>
            <a:r>
              <a:rPr kumimoji="1" lang="en-US" altLang="ja-JP" sz="2300" dirty="0"/>
              <a:t>=1000,</a:t>
            </a:r>
          </a:p>
          <a:p>
            <a:pPr marL="0" indent="0">
              <a:spcBef>
                <a:spcPts val="0"/>
              </a:spcBef>
              <a:buNone/>
            </a:pPr>
            <a:r>
              <a:rPr kumimoji="1" lang="en-US" altLang="ja-JP" sz="2300" dirty="0" err="1"/>
              <a:t>chunk_overlap</a:t>
            </a:r>
            <a:r>
              <a:rPr kumimoji="1" lang="en-US" altLang="ja-JP" sz="2300" dirty="0"/>
              <a:t>=20</a:t>
            </a:r>
          </a:p>
          <a:p>
            <a:pPr marL="0" indent="0">
              <a:spcBef>
                <a:spcPts val="0"/>
              </a:spcBef>
              <a:buNone/>
            </a:pPr>
            <a:r>
              <a:rPr kumimoji="1" lang="en-US" altLang="ja-JP" sz="2300" dirty="0"/>
              <a:t>)</a:t>
            </a:r>
          </a:p>
          <a:p>
            <a:pPr marL="0" indent="0">
              <a:spcBef>
                <a:spcPts val="0"/>
              </a:spcBef>
              <a:buNone/>
            </a:pPr>
            <a:r>
              <a:rPr kumimoji="1" lang="en-US" altLang="ja-JP" sz="2300" dirty="0"/>
              <a:t>splits = </a:t>
            </a:r>
            <a:r>
              <a:rPr kumimoji="1" lang="en-US" altLang="ja-JP" sz="2300" dirty="0" err="1"/>
              <a:t>text_splitter.split_documents</a:t>
            </a:r>
            <a:r>
              <a:rPr kumimoji="1" lang="en-US" altLang="ja-JP" sz="2300" dirty="0"/>
              <a:t>(documents)</a:t>
            </a:r>
          </a:p>
          <a:p>
            <a:pPr marL="0" indent="0">
              <a:spcBef>
                <a:spcPts val="0"/>
              </a:spcBef>
              <a:buNone/>
            </a:pPr>
            <a:r>
              <a:rPr kumimoji="1" lang="en-US" altLang="ja-JP" sz="2300" dirty="0"/>
              <a:t># </a:t>
            </a:r>
            <a:r>
              <a:rPr kumimoji="1" lang="ja-JP" altLang="en-US" sz="2300" dirty="0"/>
              <a:t>チャンクの確認</a:t>
            </a:r>
          </a:p>
          <a:p>
            <a:pPr marL="0" indent="0">
              <a:spcBef>
                <a:spcPts val="0"/>
              </a:spcBef>
              <a:buNone/>
            </a:pPr>
            <a:r>
              <a:rPr kumimoji="1" lang="en-US" altLang="ja-JP" sz="2300" dirty="0"/>
              <a:t>for </a:t>
            </a:r>
            <a:r>
              <a:rPr kumimoji="1" lang="en-US" altLang="ja-JP" sz="2300" dirty="0" err="1"/>
              <a:t>i</a:t>
            </a:r>
            <a:r>
              <a:rPr kumimoji="1" lang="en-US" altLang="ja-JP" sz="2300" dirty="0"/>
              <a:t> in range(</a:t>
            </a:r>
            <a:r>
              <a:rPr kumimoji="1" lang="en-US" altLang="ja-JP" sz="2300" dirty="0" err="1"/>
              <a:t>len</a:t>
            </a:r>
            <a:r>
              <a:rPr kumimoji="1" lang="en-US" altLang="ja-JP" sz="2300" dirty="0"/>
              <a:t>(splits)):</a:t>
            </a:r>
          </a:p>
          <a:p>
            <a:pPr marL="0" indent="0">
              <a:spcBef>
                <a:spcPts val="0"/>
              </a:spcBef>
              <a:buNone/>
            </a:pPr>
            <a:r>
              <a:rPr kumimoji="1" lang="en-US" altLang="ja-JP" sz="2300" dirty="0"/>
              <a:t>print(</a:t>
            </a:r>
            <a:r>
              <a:rPr kumimoji="1" lang="en-US" altLang="ja-JP" sz="2300" dirty="0" err="1"/>
              <a:t>i</a:t>
            </a:r>
            <a:r>
              <a:rPr kumimoji="1" lang="en-US" altLang="ja-JP" sz="2300" dirty="0"/>
              <a:t>, </a:t>
            </a:r>
            <a:r>
              <a:rPr kumimoji="1" lang="en-US" altLang="ja-JP" sz="2300" dirty="0" err="1"/>
              <a:t>len</a:t>
            </a:r>
            <a:r>
              <a:rPr kumimoji="1" lang="en-US" altLang="ja-JP" sz="2300" dirty="0"/>
              <a:t>(splits[</a:t>
            </a:r>
            <a:r>
              <a:rPr kumimoji="1" lang="en-US" altLang="ja-JP" sz="2300" dirty="0" err="1"/>
              <a:t>i</a:t>
            </a:r>
            <a:r>
              <a:rPr kumimoji="1" lang="en-US" altLang="ja-JP" sz="2300" dirty="0"/>
              <a:t>].</a:t>
            </a:r>
            <a:r>
              <a:rPr kumimoji="1" lang="en-US" altLang="ja-JP" sz="2300" dirty="0" err="1"/>
              <a:t>page_content</a:t>
            </a:r>
            <a:r>
              <a:rPr kumimoji="1" lang="en-US" altLang="ja-JP" sz="2300" dirty="0"/>
              <a:t>), splits[</a:t>
            </a:r>
            <a:r>
              <a:rPr kumimoji="1" lang="en-US" altLang="ja-JP" sz="2300" dirty="0" err="1"/>
              <a:t>i</a:t>
            </a:r>
            <a:r>
              <a:rPr kumimoji="1" lang="en-US" altLang="ja-JP" sz="2300" dirty="0"/>
              <a:t>].</a:t>
            </a:r>
            <a:r>
              <a:rPr kumimoji="1" lang="en-US" altLang="ja-JP" sz="2300" dirty="0" err="1"/>
              <a:t>page_content</a:t>
            </a:r>
            <a:r>
              <a:rPr kumimoji="1" lang="en-US" altLang="ja-JP" sz="2300" dirty="0"/>
              <a:t>)</a:t>
            </a:r>
          </a:p>
          <a:p>
            <a:pPr marL="0" indent="0">
              <a:spcBef>
                <a:spcPts val="0"/>
              </a:spcBef>
              <a:buNone/>
            </a:pPr>
            <a:endParaRPr kumimoji="1" lang="en-US" altLang="ja-JP" sz="2300" dirty="0"/>
          </a:p>
          <a:p>
            <a:pPr marL="0" indent="0">
              <a:spcBef>
                <a:spcPts val="0"/>
              </a:spcBef>
              <a:buNone/>
            </a:pPr>
            <a:r>
              <a:rPr kumimoji="1" lang="en-US" altLang="ja-JP" sz="2300" dirty="0"/>
              <a:t>from </a:t>
            </a:r>
            <a:r>
              <a:rPr kumimoji="1" lang="en-US" altLang="ja-JP" sz="2300" dirty="0" err="1"/>
              <a:t>langchain.vectorstores</a:t>
            </a:r>
            <a:r>
              <a:rPr kumimoji="1" lang="en-US" altLang="ja-JP" sz="2300" dirty="0"/>
              <a:t> import Chroma</a:t>
            </a:r>
          </a:p>
          <a:p>
            <a:pPr marL="0" indent="0">
              <a:spcBef>
                <a:spcPts val="0"/>
              </a:spcBef>
              <a:buNone/>
            </a:pPr>
            <a:r>
              <a:rPr kumimoji="1" lang="en-US" altLang="ja-JP" sz="2300" dirty="0"/>
              <a:t>from </a:t>
            </a:r>
            <a:r>
              <a:rPr kumimoji="1" lang="en-US" altLang="ja-JP" sz="2300" dirty="0" err="1"/>
              <a:t>langchain.embeddings</a:t>
            </a:r>
            <a:r>
              <a:rPr kumimoji="1" lang="en-US" altLang="ja-JP" sz="2300" dirty="0"/>
              <a:t> import </a:t>
            </a:r>
            <a:r>
              <a:rPr kumimoji="1" lang="en-US" altLang="ja-JP" sz="2300" dirty="0" err="1"/>
              <a:t>OpenAIEmbeddings</a:t>
            </a:r>
            <a:endParaRPr kumimoji="1" lang="en-US" altLang="ja-JP" sz="2300" dirty="0"/>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VectorStore</a:t>
            </a:r>
            <a:r>
              <a:rPr kumimoji="1" lang="ja-JP" altLang="en-US" sz="2300" dirty="0"/>
              <a:t>の準備</a:t>
            </a:r>
          </a:p>
          <a:p>
            <a:pPr marL="0" indent="0">
              <a:spcBef>
                <a:spcPts val="0"/>
              </a:spcBef>
              <a:buNone/>
            </a:pPr>
            <a:r>
              <a:rPr kumimoji="1" lang="en-US" altLang="ja-JP" sz="2300" dirty="0" err="1"/>
              <a:t>vectorstore</a:t>
            </a:r>
            <a:r>
              <a:rPr kumimoji="1" lang="en-US" altLang="ja-JP" sz="2300" dirty="0"/>
              <a:t> = </a:t>
            </a:r>
            <a:r>
              <a:rPr kumimoji="1" lang="en-US" altLang="ja-JP" sz="2300" dirty="0" err="1"/>
              <a:t>Chroma.from_documents</a:t>
            </a:r>
            <a:r>
              <a:rPr kumimoji="1" lang="en-US" altLang="ja-JP" sz="2300" dirty="0"/>
              <a:t>(</a:t>
            </a:r>
          </a:p>
          <a:p>
            <a:pPr marL="0" indent="0">
              <a:spcBef>
                <a:spcPts val="0"/>
              </a:spcBef>
              <a:buNone/>
            </a:pPr>
            <a:r>
              <a:rPr kumimoji="1" lang="en-US" altLang="ja-JP" sz="2300" dirty="0"/>
              <a:t>documents=splits, </a:t>
            </a:r>
          </a:p>
          <a:p>
            <a:pPr marL="0" indent="0">
              <a:spcBef>
                <a:spcPts val="0"/>
              </a:spcBef>
              <a:buNone/>
            </a:pPr>
            <a:r>
              <a:rPr kumimoji="1" lang="en-US" altLang="ja-JP" sz="2300" dirty="0"/>
              <a:t>embedding=</a:t>
            </a:r>
            <a:r>
              <a:rPr kumimoji="1" lang="en-US" altLang="ja-JP" sz="2300" dirty="0" err="1"/>
              <a:t>OpenAIEmbeddings</a:t>
            </a:r>
            <a:r>
              <a:rPr kumimoji="1" lang="en-US" altLang="ja-JP" sz="2300" dirty="0"/>
              <a:t>()</a:t>
            </a:r>
          </a:p>
          <a:p>
            <a:pPr marL="0" indent="0">
              <a:spcBef>
                <a:spcPts val="0"/>
              </a:spcBef>
              <a:buNone/>
            </a:pPr>
            <a:r>
              <a:rPr kumimoji="1" lang="en-US" altLang="ja-JP" sz="2300" dirty="0"/>
              <a:t>)</a:t>
            </a:r>
          </a:p>
          <a:p>
            <a:pPr marL="0" indent="0">
              <a:spcBef>
                <a:spcPts val="0"/>
              </a:spcBef>
              <a:buNone/>
            </a:pPr>
            <a:endParaRPr kumimoji="1" lang="en-US" altLang="ja-JP" sz="2300" dirty="0"/>
          </a:p>
          <a:p>
            <a:pPr marL="0" indent="0">
              <a:spcBef>
                <a:spcPts val="0"/>
              </a:spcBef>
              <a:buNone/>
            </a:pPr>
            <a:r>
              <a:rPr kumimoji="1" lang="en-US" altLang="ja-JP" sz="2300" dirty="0"/>
              <a:t>retriever = </a:t>
            </a:r>
            <a:r>
              <a:rPr kumimoji="1" lang="en-US" altLang="ja-JP" sz="2300" dirty="0" err="1"/>
              <a:t>vectorstore.as_retriever</a:t>
            </a:r>
            <a:r>
              <a:rPr kumimoji="1" lang="en-US" altLang="ja-JP" sz="2300" dirty="0"/>
              <a:t>(</a:t>
            </a:r>
            <a:r>
              <a:rPr kumimoji="1" lang="en-US" altLang="ja-JP" sz="2300" dirty="0" err="1"/>
              <a:t>search_kwargs</a:t>
            </a:r>
            <a:r>
              <a:rPr kumimoji="1" lang="en-US" altLang="ja-JP" sz="2300" dirty="0"/>
              <a:t>={"k": 2})</a:t>
            </a:r>
          </a:p>
          <a:p>
            <a:pPr marL="0" indent="0">
              <a:spcBef>
                <a:spcPts val="0"/>
              </a:spcBef>
              <a:buNone/>
            </a:pPr>
            <a:endParaRPr kumimoji="1" lang="en-US" altLang="ja-JP" sz="2300" dirty="0"/>
          </a:p>
          <a:p>
            <a:pPr marL="0" indent="0">
              <a:spcBef>
                <a:spcPts val="0"/>
              </a:spcBef>
              <a:buNone/>
            </a:pPr>
            <a:r>
              <a:rPr kumimoji="1" lang="en-US" altLang="ja-JP" sz="2300" dirty="0"/>
              <a:t>from </a:t>
            </a:r>
            <a:r>
              <a:rPr kumimoji="1" lang="en-US" altLang="ja-JP" sz="2300" dirty="0" err="1"/>
              <a:t>langchain.chat_models</a:t>
            </a:r>
            <a:r>
              <a:rPr kumimoji="1" lang="en-US" altLang="ja-JP" sz="2300" dirty="0"/>
              <a:t> import </a:t>
            </a:r>
            <a:r>
              <a:rPr kumimoji="1" lang="en-US" altLang="ja-JP" sz="2300" dirty="0" err="1"/>
              <a:t>ChatOpenAI</a:t>
            </a:r>
            <a:endParaRPr kumimoji="1" lang="en-US" altLang="ja-JP" sz="2300" dirty="0"/>
          </a:p>
          <a:p>
            <a:pPr marL="0" indent="0">
              <a:spcBef>
                <a:spcPts val="0"/>
              </a:spcBef>
              <a:buNone/>
            </a:pPr>
            <a:r>
              <a:rPr kumimoji="1" lang="en-US" altLang="ja-JP" sz="2300" dirty="0"/>
              <a:t>from </a:t>
            </a:r>
            <a:r>
              <a:rPr kumimoji="1" lang="en-US" altLang="ja-JP" sz="2300" dirty="0" err="1"/>
              <a:t>langchain.schema.runnable</a:t>
            </a:r>
            <a:r>
              <a:rPr kumimoji="1" lang="en-US" altLang="ja-JP" sz="2300" dirty="0"/>
              <a:t> import </a:t>
            </a:r>
            <a:r>
              <a:rPr kumimoji="1" lang="en-US" altLang="ja-JP" sz="2300" dirty="0" err="1"/>
              <a:t>RunnablePassthrough</a:t>
            </a:r>
            <a:endParaRPr kumimoji="1" lang="en-US" altLang="ja-JP" sz="2300" dirty="0"/>
          </a:p>
          <a:p>
            <a:pPr marL="0" indent="0">
              <a:spcBef>
                <a:spcPts val="0"/>
              </a:spcBef>
              <a:buNone/>
            </a:pPr>
            <a:r>
              <a:rPr kumimoji="1" lang="en-US" altLang="ja-JP" sz="2300" dirty="0"/>
              <a:t>from </a:t>
            </a:r>
            <a:r>
              <a:rPr kumimoji="1" lang="en-US" altLang="ja-JP" sz="2300" dirty="0" err="1"/>
              <a:t>langchain</a:t>
            </a:r>
            <a:r>
              <a:rPr kumimoji="1" lang="en-US" altLang="ja-JP" sz="2300" dirty="0"/>
              <a:t> import hub</a:t>
            </a:r>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LanguageModel</a:t>
            </a:r>
            <a:r>
              <a:rPr kumimoji="1" lang="ja-JP" altLang="en-US" sz="2300" dirty="0"/>
              <a:t>の準備</a:t>
            </a:r>
          </a:p>
          <a:p>
            <a:pPr marL="0" indent="0">
              <a:spcBef>
                <a:spcPts val="0"/>
              </a:spcBef>
              <a:buNone/>
            </a:pPr>
            <a:r>
              <a:rPr kumimoji="1" lang="en-US" altLang="ja-JP" sz="2300" dirty="0" err="1"/>
              <a:t>llm</a:t>
            </a:r>
            <a:r>
              <a:rPr kumimoji="1" lang="en-US" altLang="ja-JP" sz="2300" dirty="0"/>
              <a:t> = </a:t>
            </a:r>
            <a:r>
              <a:rPr kumimoji="1" lang="en-US" altLang="ja-JP" sz="2300" dirty="0" err="1"/>
              <a:t>ChatOpenAI</a:t>
            </a:r>
            <a:r>
              <a:rPr kumimoji="1" lang="en-US" altLang="ja-JP" sz="2300" dirty="0"/>
              <a:t>(</a:t>
            </a:r>
          </a:p>
          <a:p>
            <a:pPr marL="0" indent="0">
              <a:spcBef>
                <a:spcPts val="0"/>
              </a:spcBef>
              <a:buNone/>
            </a:pPr>
            <a:r>
              <a:rPr kumimoji="1" lang="en-US" altLang="ja-JP" sz="2300" dirty="0" err="1"/>
              <a:t>model_name</a:t>
            </a:r>
            <a:r>
              <a:rPr kumimoji="1" lang="en-US" altLang="ja-JP" sz="2300" dirty="0"/>
              <a:t>="gpt-3.5-turbo", </a:t>
            </a:r>
          </a:p>
          <a:p>
            <a:pPr marL="0" indent="0">
              <a:spcBef>
                <a:spcPts val="0"/>
              </a:spcBef>
              <a:buNone/>
            </a:pPr>
            <a:r>
              <a:rPr kumimoji="1" lang="en-US" altLang="ja-JP" sz="2300" dirty="0"/>
              <a:t>temperature=0</a:t>
            </a:r>
          </a:p>
          <a:p>
            <a:pPr marL="0" indent="0">
              <a:spcBef>
                <a:spcPts val="0"/>
              </a:spcBef>
              <a:buNone/>
            </a:pPr>
            <a:r>
              <a:rPr kumimoji="1" lang="en-US" altLang="ja-JP" sz="2300" dirty="0"/>
              <a:t>)</a:t>
            </a:r>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PromptTemplate</a:t>
            </a:r>
            <a:r>
              <a:rPr kumimoji="1" lang="ja-JP" altLang="en-US" sz="2300" dirty="0"/>
              <a:t>の準備</a:t>
            </a:r>
          </a:p>
          <a:p>
            <a:pPr marL="0" indent="0">
              <a:spcBef>
                <a:spcPts val="0"/>
              </a:spcBef>
              <a:buNone/>
            </a:pPr>
            <a:r>
              <a:rPr kumimoji="1" lang="en-US" altLang="ja-JP" sz="2300" dirty="0" err="1"/>
              <a:t>rag_prompt</a:t>
            </a:r>
            <a:r>
              <a:rPr kumimoji="1" lang="en-US" altLang="ja-JP" sz="2300" dirty="0"/>
              <a:t> = </a:t>
            </a:r>
            <a:r>
              <a:rPr kumimoji="1" lang="en-US" altLang="ja-JP" sz="2300" dirty="0" err="1"/>
              <a:t>hub.pull</a:t>
            </a:r>
            <a:r>
              <a:rPr kumimoji="1" lang="en-US" altLang="ja-JP" sz="2300" dirty="0"/>
              <a:t>("</a:t>
            </a:r>
            <a:r>
              <a:rPr kumimoji="1" lang="en-US" altLang="ja-JP" sz="2300" dirty="0" err="1"/>
              <a:t>rlm</a:t>
            </a:r>
            <a:r>
              <a:rPr kumimoji="1" lang="en-US" altLang="ja-JP" sz="2300" dirty="0"/>
              <a:t>/rag-prompt")</a:t>
            </a:r>
          </a:p>
          <a:p>
            <a:pPr marL="0" indent="0">
              <a:spcBef>
                <a:spcPts val="0"/>
              </a:spcBef>
              <a:buNone/>
            </a:pPr>
            <a:endParaRPr kumimoji="1" lang="en-US" altLang="ja-JP" sz="2300" dirty="0"/>
          </a:p>
          <a:p>
            <a:pPr marL="0" indent="0">
              <a:spcBef>
                <a:spcPts val="0"/>
              </a:spcBef>
              <a:buNone/>
            </a:pPr>
            <a:r>
              <a:rPr kumimoji="1" lang="en-US" altLang="ja-JP" sz="2300" dirty="0"/>
              <a:t># </a:t>
            </a:r>
            <a:r>
              <a:rPr kumimoji="1" lang="en-US" altLang="ja-JP" sz="2300" dirty="0" err="1"/>
              <a:t>RAGChain</a:t>
            </a:r>
            <a:r>
              <a:rPr kumimoji="1" lang="ja-JP" altLang="en-US" sz="2300" dirty="0"/>
              <a:t>の準備</a:t>
            </a:r>
          </a:p>
          <a:p>
            <a:pPr marL="0" indent="0">
              <a:spcBef>
                <a:spcPts val="0"/>
              </a:spcBef>
              <a:buNone/>
            </a:pPr>
            <a:r>
              <a:rPr kumimoji="1" lang="en-US" altLang="ja-JP" sz="2300" dirty="0" err="1"/>
              <a:t>rag_chain</a:t>
            </a:r>
            <a:r>
              <a:rPr kumimoji="1" lang="en-US" altLang="ja-JP" sz="2300" dirty="0"/>
              <a:t> = {</a:t>
            </a:r>
          </a:p>
          <a:p>
            <a:pPr marL="0" indent="0">
              <a:spcBef>
                <a:spcPts val="0"/>
              </a:spcBef>
              <a:buNone/>
            </a:pPr>
            <a:r>
              <a:rPr kumimoji="1" lang="en-US" altLang="ja-JP" sz="2300" dirty="0"/>
              <a:t>"context": retriever, </a:t>
            </a:r>
          </a:p>
          <a:p>
            <a:pPr marL="0" indent="0">
              <a:spcBef>
                <a:spcPts val="0"/>
              </a:spcBef>
              <a:buNone/>
            </a:pPr>
            <a:r>
              <a:rPr kumimoji="1" lang="en-US" altLang="ja-JP" sz="2300" dirty="0"/>
              <a:t>"question": </a:t>
            </a:r>
            <a:r>
              <a:rPr kumimoji="1" lang="en-US" altLang="ja-JP" sz="2300" dirty="0" err="1"/>
              <a:t>RunnablePassthrough</a:t>
            </a:r>
            <a:r>
              <a:rPr kumimoji="1" lang="en-US" altLang="ja-JP" sz="2300" dirty="0"/>
              <a:t>()</a:t>
            </a:r>
          </a:p>
          <a:p>
            <a:pPr marL="0" indent="0">
              <a:spcBef>
                <a:spcPts val="0"/>
              </a:spcBef>
              <a:buNone/>
            </a:pPr>
            <a:r>
              <a:rPr kumimoji="1" lang="en-US" altLang="ja-JP" sz="2300" dirty="0"/>
              <a:t>} | </a:t>
            </a:r>
            <a:r>
              <a:rPr kumimoji="1" lang="en-US" altLang="ja-JP" sz="2300" dirty="0" err="1"/>
              <a:t>rag_prompt</a:t>
            </a:r>
            <a:r>
              <a:rPr kumimoji="1" lang="en-US" altLang="ja-JP" sz="2300" dirty="0"/>
              <a:t> | </a:t>
            </a:r>
            <a:r>
              <a:rPr kumimoji="1" lang="en-US" altLang="ja-JP" sz="2300" dirty="0" err="1"/>
              <a:t>llm</a:t>
            </a:r>
            <a:endParaRPr kumimoji="1" lang="en-US" altLang="ja-JP" sz="2300" dirty="0"/>
          </a:p>
          <a:p>
            <a:pPr marL="0" indent="0">
              <a:spcBef>
                <a:spcPts val="0"/>
              </a:spcBef>
              <a:buNone/>
            </a:pPr>
            <a:endParaRPr kumimoji="1" lang="en-US" altLang="ja-JP" sz="2300" dirty="0"/>
          </a:p>
          <a:p>
            <a:pPr marL="0" indent="0">
              <a:spcBef>
                <a:spcPts val="0"/>
              </a:spcBef>
              <a:buNone/>
            </a:pPr>
            <a:r>
              <a:rPr kumimoji="1" lang="en-US" altLang="ja-JP" sz="2300" dirty="0" err="1"/>
              <a:t>rag_chain.invoke</a:t>
            </a:r>
            <a:r>
              <a:rPr kumimoji="1" lang="en-US" altLang="ja-JP" sz="2300" dirty="0"/>
              <a:t>("</a:t>
            </a:r>
            <a:r>
              <a:rPr kumimoji="1" lang="ja-JP" altLang="en-US" sz="2300" dirty="0"/>
              <a:t>日本国憲法について説明</a:t>
            </a:r>
            <a:r>
              <a:rPr kumimoji="1" lang="en-US" altLang="ja-JP" sz="2300" dirty="0"/>
              <a:t>")</a:t>
            </a:r>
          </a:p>
          <a:p>
            <a:pPr marL="0" indent="0">
              <a:spcBef>
                <a:spcPts val="0"/>
              </a:spcBef>
              <a:buNone/>
            </a:pPr>
            <a:endParaRPr kumimoji="1" lang="en-US" altLang="ja-JP" sz="2000" dirty="0"/>
          </a:p>
          <a:p>
            <a:pPr marL="0" indent="0">
              <a:spcBef>
                <a:spcPts val="0"/>
              </a:spcBef>
              <a:buNone/>
            </a:pPr>
            <a:endParaRPr kumimoji="1" lang="ja-JP" altLang="en-US" sz="20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20</a:t>
            </a:fld>
            <a:endParaRPr kumimoji="1" lang="ja-JP" altLang="en-US"/>
          </a:p>
        </p:txBody>
      </p:sp>
    </p:spTree>
    <p:extLst>
      <p:ext uri="{BB962C8B-B14F-4D97-AF65-F5344CB8AC3E}">
        <p14:creationId xmlns:p14="http://schemas.microsoft.com/office/powerpoint/2010/main" val="720790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FBADBFE-385C-44B2-7264-13747CB603B6}"/>
              </a:ext>
            </a:extLst>
          </p:cNvPr>
          <p:cNvSpPr>
            <a:spLocks noGrp="1"/>
          </p:cNvSpPr>
          <p:nvPr>
            <p:ph type="sldNum" sz="quarter" idx="12"/>
          </p:nvPr>
        </p:nvSpPr>
        <p:spPr/>
        <p:txBody>
          <a:bodyPr/>
          <a:lstStyle/>
          <a:p>
            <a:fld id="{E205D82C-95A1-431E-8E38-AA614A14CDCF}" type="slidenum">
              <a:rPr kumimoji="1" lang="ja-JP" altLang="en-US" smtClean="0"/>
              <a:t>21</a:t>
            </a:fld>
            <a:endParaRPr kumimoji="1" lang="ja-JP" altLang="en-US"/>
          </a:p>
        </p:txBody>
      </p:sp>
      <p:pic>
        <p:nvPicPr>
          <p:cNvPr id="5" name="図 4">
            <a:extLst>
              <a:ext uri="{FF2B5EF4-FFF2-40B4-BE49-F238E27FC236}">
                <a16:creationId xmlns:a16="http://schemas.microsoft.com/office/drawing/2014/main" id="{A8694E27-9B63-69FD-E059-C99BB45F4BE9}"/>
              </a:ext>
            </a:extLst>
          </p:cNvPr>
          <p:cNvPicPr>
            <a:picLocks noChangeAspect="1"/>
          </p:cNvPicPr>
          <p:nvPr/>
        </p:nvPicPr>
        <p:blipFill>
          <a:blip r:embed="rId2"/>
          <a:stretch>
            <a:fillRect/>
          </a:stretch>
        </p:blipFill>
        <p:spPr>
          <a:xfrm>
            <a:off x="69771" y="2149462"/>
            <a:ext cx="9238864" cy="1552588"/>
          </a:xfrm>
          <a:prstGeom prst="rect">
            <a:avLst/>
          </a:prstGeom>
        </p:spPr>
      </p:pic>
    </p:spTree>
    <p:extLst>
      <p:ext uri="{BB962C8B-B14F-4D97-AF65-F5344CB8AC3E}">
        <p14:creationId xmlns:p14="http://schemas.microsoft.com/office/powerpoint/2010/main" val="4291697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AE9A78-398D-AB0A-FE58-FC118EF66005}"/>
              </a:ext>
            </a:extLst>
          </p:cNvPr>
          <p:cNvSpPr>
            <a:spLocks noGrp="1"/>
          </p:cNvSpPr>
          <p:nvPr>
            <p:ph type="title"/>
          </p:nvPr>
        </p:nvSpPr>
        <p:spPr/>
        <p:txBody>
          <a:bodyPr>
            <a:normAutofit fontScale="90000"/>
          </a:bodyPr>
          <a:lstStyle/>
          <a:p>
            <a:endParaRPr kumimoji="1" lang="ja-JP" altLang="en-US"/>
          </a:p>
        </p:txBody>
      </p:sp>
      <p:sp>
        <p:nvSpPr>
          <p:cNvPr id="3" name="コンテンツ プレースホルダー 2">
            <a:extLst>
              <a:ext uri="{FF2B5EF4-FFF2-40B4-BE49-F238E27FC236}">
                <a16:creationId xmlns:a16="http://schemas.microsoft.com/office/drawing/2014/main" id="{3C65FBD4-CA34-B7B9-CF01-A54474705F15}"/>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152E8C6-FEBB-54E8-BA08-ACA43767C0E5}"/>
              </a:ext>
            </a:extLst>
          </p:cNvPr>
          <p:cNvSpPr>
            <a:spLocks noGrp="1"/>
          </p:cNvSpPr>
          <p:nvPr>
            <p:ph type="sldNum" sz="quarter" idx="12"/>
          </p:nvPr>
        </p:nvSpPr>
        <p:spPr/>
        <p:txBody>
          <a:bodyPr/>
          <a:lstStyle/>
          <a:p>
            <a:fld id="{E205D82C-95A1-431E-8E38-AA614A14CDCF}" type="slidenum">
              <a:rPr kumimoji="1" lang="ja-JP" altLang="en-US" smtClean="0"/>
              <a:t>22</a:t>
            </a:fld>
            <a:endParaRPr kumimoji="1" lang="ja-JP" altLang="en-US"/>
          </a:p>
        </p:txBody>
      </p:sp>
    </p:spTree>
    <p:extLst>
      <p:ext uri="{BB962C8B-B14F-4D97-AF65-F5344CB8AC3E}">
        <p14:creationId xmlns:p14="http://schemas.microsoft.com/office/powerpoint/2010/main" val="3193007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AFC62C-9A37-69FB-9D23-08C361193975}"/>
              </a:ext>
            </a:extLst>
          </p:cNvPr>
          <p:cNvSpPr>
            <a:spLocks noGrp="1"/>
          </p:cNvSpPr>
          <p:nvPr>
            <p:ph type="title"/>
          </p:nvPr>
        </p:nvSpPr>
        <p:spPr/>
        <p:txBody>
          <a:bodyPr>
            <a:normAutofit fontScale="90000"/>
          </a:bodyPr>
          <a:lstStyle/>
          <a:p>
            <a:r>
              <a:rPr kumimoji="1" lang="ja-JP" altLang="en-US" dirty="0"/>
              <a:t>全体まとめ</a:t>
            </a:r>
          </a:p>
        </p:txBody>
      </p:sp>
      <p:sp>
        <p:nvSpPr>
          <p:cNvPr id="3" name="コンテンツ プレースホルダー 2">
            <a:extLst>
              <a:ext uri="{FF2B5EF4-FFF2-40B4-BE49-F238E27FC236}">
                <a16:creationId xmlns:a16="http://schemas.microsoft.com/office/drawing/2014/main" id="{39F009B5-8F29-270D-26C3-E5EA4518F044}"/>
              </a:ext>
            </a:extLst>
          </p:cNvPr>
          <p:cNvSpPr>
            <a:spLocks noGrp="1"/>
          </p:cNvSpPr>
          <p:nvPr>
            <p:ph idx="1"/>
          </p:nvPr>
        </p:nvSpPr>
        <p:spPr/>
        <p:txBody>
          <a:bodyPr>
            <a:normAutofit fontScale="62500" lnSpcReduction="20000"/>
          </a:bodyPr>
          <a:lstStyle/>
          <a:p>
            <a:pPr marL="0" indent="0">
              <a:buNone/>
            </a:pPr>
            <a:r>
              <a:rPr kumimoji="1" lang="ja-JP" altLang="en-US" b="1" u="sng" dirty="0"/>
              <a:t>テキスト生成モデルとチャットモデル</a:t>
            </a:r>
            <a:endParaRPr kumimoji="1" lang="en-US" altLang="ja-JP" dirty="0"/>
          </a:p>
          <a:p>
            <a:r>
              <a:rPr kumimoji="1" lang="ja-JP" altLang="en-US" dirty="0"/>
              <a:t>テキスト生成モデル</a:t>
            </a:r>
            <a:r>
              <a:rPr kumimoji="1" lang="en-US" altLang="ja-JP" dirty="0"/>
              <a:t>: </a:t>
            </a:r>
            <a:r>
              <a:rPr kumimoji="1" lang="ja-JP" altLang="en-US" dirty="0"/>
              <a:t>任意の入力から新たなテキストを生成</a:t>
            </a:r>
          </a:p>
          <a:p>
            <a:r>
              <a:rPr kumimoji="1" lang="ja-JP" altLang="en-US" dirty="0"/>
              <a:t>チャットモデル</a:t>
            </a:r>
            <a:r>
              <a:rPr kumimoji="1" lang="en-US" altLang="ja-JP" dirty="0"/>
              <a:t>: </a:t>
            </a:r>
            <a:r>
              <a:rPr kumimoji="1" lang="ja-JP" altLang="en-US" dirty="0"/>
              <a:t>人間との対話を目的とし、リアルタイムの応答を生成</a:t>
            </a:r>
          </a:p>
          <a:p>
            <a:r>
              <a:rPr kumimoji="1" lang="en-US" altLang="ja-JP" dirty="0"/>
              <a:t>ChatGPT: </a:t>
            </a:r>
            <a:r>
              <a:rPr kumimoji="1" lang="ja-JP" altLang="en-US" dirty="0"/>
              <a:t>チャットモデルに分類され、対話から学習して応答を改善</a:t>
            </a:r>
          </a:p>
          <a:p>
            <a:pPr marL="0" indent="0">
              <a:buNone/>
            </a:pPr>
            <a:r>
              <a:rPr kumimoji="1" lang="en-US" altLang="ja-JP" b="1" u="sng" dirty="0"/>
              <a:t>OpenAI API</a:t>
            </a:r>
            <a:r>
              <a:rPr kumimoji="1" lang="ja-JP" altLang="en-US" b="1" u="sng" dirty="0"/>
              <a:t>キー</a:t>
            </a:r>
            <a:endParaRPr kumimoji="1" lang="en-US" altLang="ja-JP" b="1" u="sng" dirty="0"/>
          </a:p>
          <a:p>
            <a:r>
              <a:rPr kumimoji="1" lang="en-US" altLang="ja-JP" dirty="0"/>
              <a:t>AI</a:t>
            </a:r>
            <a:r>
              <a:rPr kumimoji="1" lang="ja-JP" altLang="en-US" dirty="0"/>
              <a:t>モデルへのアクセスを管理するためのキー</a:t>
            </a:r>
          </a:p>
          <a:p>
            <a:r>
              <a:rPr kumimoji="1" lang="en-US" altLang="ja-JP" dirty="0"/>
              <a:t>OpenAI</a:t>
            </a:r>
            <a:r>
              <a:rPr kumimoji="1" lang="ja-JP" altLang="en-US" dirty="0"/>
              <a:t>の</a:t>
            </a:r>
            <a:r>
              <a:rPr kumimoji="1" lang="en-US" altLang="ja-JP" dirty="0"/>
              <a:t>API</a:t>
            </a:r>
            <a:r>
              <a:rPr kumimoji="1" lang="ja-JP" altLang="en-US" dirty="0"/>
              <a:t>キー取得ページ</a:t>
            </a:r>
            <a:r>
              <a:rPr kumimoji="1" lang="ja-JP" altLang="en-US"/>
              <a:t>で入手</a:t>
            </a:r>
            <a:endParaRPr kumimoji="1" lang="ja-JP" altLang="en-US" dirty="0"/>
          </a:p>
          <a:p>
            <a:pPr marL="0" indent="0">
              <a:buNone/>
            </a:pPr>
            <a:r>
              <a:rPr kumimoji="1" lang="ja-JP" altLang="en-US" b="1" u="sng" dirty="0"/>
              <a:t>プログラムの準備手順</a:t>
            </a:r>
            <a:endParaRPr kumimoji="1" lang="en-US" altLang="ja-JP" dirty="0"/>
          </a:p>
          <a:p>
            <a:r>
              <a:rPr kumimoji="1" lang="en-US" altLang="ja-JP" dirty="0"/>
              <a:t>OpenAI API</a:t>
            </a:r>
            <a:r>
              <a:rPr kumimoji="1" lang="ja-JP" altLang="en-US" dirty="0"/>
              <a:t>キーを取得して環境変数に設定</a:t>
            </a:r>
          </a:p>
          <a:p>
            <a:r>
              <a:rPr kumimoji="1" lang="ja-JP" altLang="en-US" dirty="0"/>
              <a:t>必要なライブラリのインストール</a:t>
            </a:r>
          </a:p>
          <a:p>
            <a:r>
              <a:rPr kumimoji="1" lang="ja-JP" altLang="en-US" dirty="0"/>
              <a:t>環境設定ファイルの作成と編集</a:t>
            </a:r>
          </a:p>
          <a:p>
            <a:pPr marL="0" indent="0">
              <a:buNone/>
            </a:pPr>
            <a:r>
              <a:rPr kumimoji="1" lang="ja-JP" altLang="en-US" b="1" u="sng" dirty="0"/>
              <a:t>具体的なプログラムの例</a:t>
            </a:r>
            <a:endParaRPr kumimoji="1" lang="en-US" altLang="ja-JP" b="1" u="sng" dirty="0"/>
          </a:p>
          <a:p>
            <a:r>
              <a:rPr kumimoji="1" lang="en-US" altLang="ja-JP" dirty="0"/>
              <a:t>Python </a:t>
            </a:r>
            <a:r>
              <a:rPr kumimoji="1" lang="ja-JP" altLang="en-US" dirty="0"/>
              <a:t>を用いて、テキスト生成モデルとチャットモデルを実行</a:t>
            </a:r>
          </a:p>
          <a:p>
            <a:r>
              <a:rPr kumimoji="1" lang="ja-JP" altLang="en-US" dirty="0"/>
              <a:t>メモリを用いたチャットモデルで会話の履歴を利用</a:t>
            </a:r>
          </a:p>
          <a:p>
            <a:r>
              <a:rPr kumimoji="1" lang="ja-JP" altLang="en-US" dirty="0"/>
              <a:t>検索拡張生成（</a:t>
            </a:r>
            <a:r>
              <a:rPr kumimoji="1" lang="en-US" altLang="ja-JP" dirty="0"/>
              <a:t>RAG</a:t>
            </a:r>
            <a:r>
              <a:rPr kumimoji="1" lang="ja-JP" altLang="en-US" dirty="0"/>
              <a:t>）を利用して外部データを参照</a:t>
            </a:r>
          </a:p>
        </p:txBody>
      </p:sp>
      <p:sp>
        <p:nvSpPr>
          <p:cNvPr id="4" name="スライド番号プレースホルダー 3">
            <a:extLst>
              <a:ext uri="{FF2B5EF4-FFF2-40B4-BE49-F238E27FC236}">
                <a16:creationId xmlns:a16="http://schemas.microsoft.com/office/drawing/2014/main" id="{1B88F719-AAE1-150D-164C-4286A1B7CA62}"/>
              </a:ext>
            </a:extLst>
          </p:cNvPr>
          <p:cNvSpPr>
            <a:spLocks noGrp="1"/>
          </p:cNvSpPr>
          <p:nvPr>
            <p:ph type="sldNum" sz="quarter" idx="12"/>
          </p:nvPr>
        </p:nvSpPr>
        <p:spPr/>
        <p:txBody>
          <a:bodyPr/>
          <a:lstStyle/>
          <a:p>
            <a:fld id="{E205D82C-95A1-431E-8E38-AA614A14CDCF}" type="slidenum">
              <a:rPr kumimoji="1" lang="ja-JP" altLang="en-US" smtClean="0"/>
              <a:t>23</a:t>
            </a:fld>
            <a:endParaRPr kumimoji="1" lang="ja-JP" altLang="en-US"/>
          </a:p>
        </p:txBody>
      </p:sp>
    </p:spTree>
    <p:extLst>
      <p:ext uri="{BB962C8B-B14F-4D97-AF65-F5344CB8AC3E}">
        <p14:creationId xmlns:p14="http://schemas.microsoft.com/office/powerpoint/2010/main" val="355557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668424-EC83-FF8B-94E9-E30DD013E525}"/>
              </a:ext>
            </a:extLst>
          </p:cNvPr>
          <p:cNvSpPr>
            <a:spLocks noGrp="1"/>
          </p:cNvSpPr>
          <p:nvPr>
            <p:ph type="title"/>
          </p:nvPr>
        </p:nvSpPr>
        <p:spPr/>
        <p:txBody>
          <a:bodyPr>
            <a:normAutofit fontScale="90000"/>
          </a:bodyPr>
          <a:lstStyle/>
          <a:p>
            <a:r>
              <a:rPr kumimoji="1" lang="en-US" altLang="ja-JP" dirty="0"/>
              <a:t>ChatGPT </a:t>
            </a:r>
            <a:r>
              <a:rPr kumimoji="1" lang="ja-JP" altLang="en-US" dirty="0"/>
              <a:t>の最新ニュース </a:t>
            </a:r>
            <a:r>
              <a:rPr kumimoji="1" lang="en-US" altLang="ja-JP" dirty="0"/>
              <a:t>2023/11/7</a:t>
            </a:r>
            <a:endParaRPr kumimoji="1" lang="ja-JP" altLang="en-US" dirty="0"/>
          </a:p>
        </p:txBody>
      </p:sp>
      <p:sp>
        <p:nvSpPr>
          <p:cNvPr id="3" name="コンテンツ プレースホルダー 2">
            <a:extLst>
              <a:ext uri="{FF2B5EF4-FFF2-40B4-BE49-F238E27FC236}">
                <a16:creationId xmlns:a16="http://schemas.microsoft.com/office/drawing/2014/main" id="{421FF8E6-D26E-C71F-942B-C6A2F1D28595}"/>
              </a:ext>
            </a:extLst>
          </p:cNvPr>
          <p:cNvSpPr>
            <a:spLocks noGrp="1"/>
          </p:cNvSpPr>
          <p:nvPr>
            <p:ph idx="1"/>
          </p:nvPr>
        </p:nvSpPr>
        <p:spPr/>
        <p:txBody>
          <a:bodyPr/>
          <a:lstStyle/>
          <a:p>
            <a:pPr marL="0" indent="0">
              <a:buNone/>
            </a:pPr>
            <a:r>
              <a:rPr lang="ja-JP" altLang="en-US" dirty="0"/>
              <a:t>次の予定がアナウンスされた</a:t>
            </a:r>
            <a:endParaRPr lang="en-US" altLang="ja-JP" dirty="0"/>
          </a:p>
          <a:p>
            <a:r>
              <a:rPr lang="en-US" altLang="ja-JP" dirty="0"/>
              <a:t>ChatGPT-4 Turbo</a:t>
            </a:r>
            <a:r>
              <a:rPr lang="ja-JP" altLang="en-US" dirty="0"/>
              <a:t>　トークン数 </a:t>
            </a:r>
            <a:r>
              <a:rPr lang="en-US" altLang="ja-JP" dirty="0"/>
              <a:t>128,000</a:t>
            </a:r>
            <a:r>
              <a:rPr lang="ja-JP" altLang="en-US" dirty="0"/>
              <a:t>個</a:t>
            </a:r>
            <a:endParaRPr lang="en-US" altLang="ja-JP" dirty="0"/>
          </a:p>
          <a:p>
            <a:r>
              <a:rPr lang="ja-JP" altLang="en-US" dirty="0"/>
              <a:t>値下げ</a:t>
            </a:r>
            <a:endParaRPr lang="en-US" altLang="ja-JP" dirty="0"/>
          </a:p>
          <a:p>
            <a:r>
              <a:rPr lang="ja-JP" altLang="en-US" dirty="0"/>
              <a:t>視覚、聴覚との統合</a:t>
            </a:r>
            <a:endParaRPr lang="en-US" altLang="ja-JP" dirty="0"/>
          </a:p>
          <a:p>
            <a:r>
              <a:rPr lang="en-US" altLang="ja-JP" dirty="0"/>
              <a:t>GPTs  </a:t>
            </a:r>
            <a:r>
              <a:rPr lang="ja-JP" altLang="en-US" dirty="0"/>
              <a:t>利用者が、独自のデータや指示を追加することにより、独自の </a:t>
            </a:r>
            <a:r>
              <a:rPr lang="en-US" altLang="ja-JP" dirty="0"/>
              <a:t>ChatGPT </a:t>
            </a:r>
            <a:r>
              <a:rPr lang="ja-JP" altLang="en-US" dirty="0"/>
              <a:t>を作成可能</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897751CA-DD62-227F-73D1-A5F21B388696}"/>
              </a:ext>
            </a:extLst>
          </p:cNvPr>
          <p:cNvSpPr>
            <a:spLocks noGrp="1"/>
          </p:cNvSpPr>
          <p:nvPr>
            <p:ph type="sldNum" sz="quarter" idx="12"/>
          </p:nvPr>
        </p:nvSpPr>
        <p:spPr/>
        <p:txBody>
          <a:bodyPr/>
          <a:lstStyle/>
          <a:p>
            <a:fld id="{E205D82C-95A1-431E-8E38-AA614A14CDCF}" type="slidenum">
              <a:rPr kumimoji="1" lang="ja-JP" altLang="en-US" smtClean="0"/>
              <a:t>3</a:t>
            </a:fld>
            <a:endParaRPr kumimoji="1" lang="ja-JP" altLang="en-US"/>
          </a:p>
        </p:txBody>
      </p:sp>
    </p:spTree>
    <p:extLst>
      <p:ext uri="{BB962C8B-B14F-4D97-AF65-F5344CB8AC3E}">
        <p14:creationId xmlns:p14="http://schemas.microsoft.com/office/powerpoint/2010/main" val="1314441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F5EC2E-25A4-1613-9128-963F4A5503B8}"/>
              </a:ext>
            </a:extLst>
          </p:cNvPr>
          <p:cNvSpPr>
            <a:spLocks noGrp="1"/>
          </p:cNvSpPr>
          <p:nvPr>
            <p:ph type="title"/>
          </p:nvPr>
        </p:nvSpPr>
        <p:spPr/>
        <p:txBody>
          <a:bodyPr>
            <a:normAutofit fontScale="90000"/>
          </a:bodyPr>
          <a:lstStyle/>
          <a:p>
            <a:r>
              <a:rPr kumimoji="1" lang="ja-JP" altLang="en-US" dirty="0"/>
              <a:t>テキスト生成モデルとチャットモデル</a:t>
            </a:r>
          </a:p>
        </p:txBody>
      </p:sp>
      <p:sp>
        <p:nvSpPr>
          <p:cNvPr id="3" name="コンテンツ プレースホルダー 2">
            <a:extLst>
              <a:ext uri="{FF2B5EF4-FFF2-40B4-BE49-F238E27FC236}">
                <a16:creationId xmlns:a16="http://schemas.microsoft.com/office/drawing/2014/main" id="{97D4B134-0E59-F19A-72B6-AC2D4F0FB213}"/>
              </a:ext>
            </a:extLst>
          </p:cNvPr>
          <p:cNvSpPr>
            <a:spLocks noGrp="1"/>
          </p:cNvSpPr>
          <p:nvPr>
            <p:ph idx="1"/>
          </p:nvPr>
        </p:nvSpPr>
        <p:spPr/>
        <p:txBody>
          <a:bodyPr>
            <a:normAutofit lnSpcReduction="10000"/>
          </a:bodyPr>
          <a:lstStyle/>
          <a:p>
            <a:pPr marL="0" indent="0">
              <a:buNone/>
            </a:pPr>
            <a:r>
              <a:rPr kumimoji="1" lang="ja-JP" altLang="en-US" sz="2400" b="1" u="sng" dirty="0"/>
              <a:t>テキスト生成モデル</a:t>
            </a:r>
            <a:endParaRPr kumimoji="1" lang="en-US" altLang="ja-JP" sz="2400" b="1" u="sng" dirty="0"/>
          </a:p>
          <a:p>
            <a:r>
              <a:rPr kumimoji="1" lang="ja-JP" altLang="en-US" sz="2400" b="1" dirty="0"/>
              <a:t>与えられた入力テキストに基づき、新たなテキストを生成</a:t>
            </a:r>
            <a:endParaRPr kumimoji="1" lang="en-US" altLang="ja-JP" sz="2400" b="1" dirty="0"/>
          </a:p>
          <a:p>
            <a:r>
              <a:rPr kumimoji="1" lang="ja-JP" altLang="en-US" sz="2400" dirty="0"/>
              <a:t>記事の作成、コード生成、文の創作、質問に対する応答、要約の作成など</a:t>
            </a:r>
            <a:endParaRPr kumimoji="1" lang="en-US" altLang="ja-JP" sz="2400" dirty="0"/>
          </a:p>
          <a:p>
            <a:r>
              <a:rPr kumimoji="1" lang="ja-JP" altLang="en-US" sz="2400" dirty="0"/>
              <a:t>テキストを自動的に生成。多岐にわたる生成が可能</a:t>
            </a:r>
            <a:endParaRPr kumimoji="1" lang="en-US" altLang="ja-JP" sz="2400" dirty="0"/>
          </a:p>
          <a:p>
            <a:endParaRPr kumimoji="1" lang="ja-JP" altLang="en-US" sz="2400" dirty="0"/>
          </a:p>
          <a:p>
            <a:pPr marL="0" indent="0">
              <a:buNone/>
            </a:pPr>
            <a:r>
              <a:rPr kumimoji="1" lang="ja-JP" altLang="en-US" sz="2400" b="1" u="sng" dirty="0"/>
              <a:t>チャットモデル</a:t>
            </a:r>
            <a:endParaRPr kumimoji="1" lang="en-US" altLang="ja-JP" sz="2400" b="1" u="sng" dirty="0"/>
          </a:p>
          <a:p>
            <a:r>
              <a:rPr kumimoji="1" lang="ja-JP" altLang="en-US" sz="2400" b="1" dirty="0"/>
              <a:t>人間との対話を再現することを目的としたテキスト生成モデルの一種</a:t>
            </a:r>
            <a:endParaRPr kumimoji="1" lang="en-US" altLang="ja-JP" sz="2400" b="1" dirty="0"/>
          </a:p>
          <a:p>
            <a:r>
              <a:rPr kumimoji="1" lang="ja-JP" altLang="en-US" sz="2400" dirty="0"/>
              <a:t>対話の流れを把握し、受けた質問に応答。</a:t>
            </a:r>
            <a:endParaRPr kumimoji="1" lang="en-US" altLang="ja-JP" sz="2400" dirty="0"/>
          </a:p>
          <a:p>
            <a:r>
              <a:rPr kumimoji="1" lang="ja-JP" altLang="en-US" sz="2400" dirty="0"/>
              <a:t>顧客サポート、対話型アシスタントなど、リアルタイムでの対話が求められる環境を目的とする</a:t>
            </a:r>
          </a:p>
        </p:txBody>
      </p:sp>
      <p:sp>
        <p:nvSpPr>
          <p:cNvPr id="4" name="スライド番号プレースホルダー 3">
            <a:extLst>
              <a:ext uri="{FF2B5EF4-FFF2-40B4-BE49-F238E27FC236}">
                <a16:creationId xmlns:a16="http://schemas.microsoft.com/office/drawing/2014/main" id="{F4D9905F-6DBD-785B-D642-55D883539A8F}"/>
              </a:ext>
            </a:extLst>
          </p:cNvPr>
          <p:cNvSpPr>
            <a:spLocks noGrp="1"/>
          </p:cNvSpPr>
          <p:nvPr>
            <p:ph type="sldNum" sz="quarter" idx="12"/>
          </p:nvPr>
        </p:nvSpPr>
        <p:spPr/>
        <p:txBody>
          <a:bodyPr/>
          <a:lstStyle/>
          <a:p>
            <a:fld id="{E205D82C-95A1-431E-8E38-AA614A14CDCF}" type="slidenum">
              <a:rPr kumimoji="1" lang="ja-JP" altLang="en-US" smtClean="0"/>
              <a:t>4</a:t>
            </a:fld>
            <a:endParaRPr kumimoji="1" lang="ja-JP" altLang="en-US"/>
          </a:p>
        </p:txBody>
      </p:sp>
    </p:spTree>
    <p:extLst>
      <p:ext uri="{BB962C8B-B14F-4D97-AF65-F5344CB8AC3E}">
        <p14:creationId xmlns:p14="http://schemas.microsoft.com/office/powerpoint/2010/main" val="200908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0ABC65-6D6A-553C-0FB9-F6EDE903E7FD}"/>
              </a:ext>
            </a:extLst>
          </p:cNvPr>
          <p:cNvSpPr>
            <a:spLocks noGrp="1"/>
          </p:cNvSpPr>
          <p:nvPr>
            <p:ph type="title"/>
          </p:nvPr>
        </p:nvSpPr>
        <p:spPr/>
        <p:txBody>
          <a:bodyPr>
            <a:normAutofit fontScale="90000"/>
          </a:bodyPr>
          <a:lstStyle/>
          <a:p>
            <a:r>
              <a:rPr kumimoji="1" lang="ja-JP" altLang="en-US" dirty="0"/>
              <a:t>テキスト生成モデルとチャットモデル</a:t>
            </a:r>
          </a:p>
        </p:txBody>
      </p:sp>
      <p:sp>
        <p:nvSpPr>
          <p:cNvPr id="3" name="コンテンツ プレースホルダー 2">
            <a:extLst>
              <a:ext uri="{FF2B5EF4-FFF2-40B4-BE49-F238E27FC236}">
                <a16:creationId xmlns:a16="http://schemas.microsoft.com/office/drawing/2014/main" id="{FF4C01E3-34C4-8349-E4DC-6BFC54ED9BB0}"/>
              </a:ext>
            </a:extLst>
          </p:cNvPr>
          <p:cNvSpPr>
            <a:spLocks noGrp="1"/>
          </p:cNvSpPr>
          <p:nvPr>
            <p:ph idx="1"/>
          </p:nvPr>
        </p:nvSpPr>
        <p:spPr>
          <a:xfrm>
            <a:off x="321845" y="846252"/>
            <a:ext cx="8461208" cy="5935547"/>
          </a:xfrm>
        </p:spPr>
        <p:txBody>
          <a:bodyPr>
            <a:noAutofit/>
          </a:bodyPr>
          <a:lstStyle/>
          <a:p>
            <a:pPr marL="0" indent="0">
              <a:buNone/>
            </a:pPr>
            <a:r>
              <a:rPr kumimoji="1" lang="ja-JP" altLang="en-US" sz="2000" b="1" u="sng" dirty="0"/>
              <a:t>テキスト生成モデル</a:t>
            </a:r>
            <a:endParaRPr kumimoji="1" lang="en-US" altLang="ja-JP" sz="2000" b="1" u="sng" dirty="0"/>
          </a:p>
          <a:p>
            <a:r>
              <a:rPr lang="ja-JP" altLang="en-US" sz="2000" dirty="0"/>
              <a:t>多目的に利用され、大規模なテキストの生成が可能</a:t>
            </a:r>
            <a:endParaRPr lang="en-US" altLang="ja-JP" sz="2000" dirty="0"/>
          </a:p>
          <a:p>
            <a:r>
              <a:rPr lang="ja-JP" altLang="en-US" sz="2000" dirty="0"/>
              <a:t>柔軟性により幅広い応用が可能</a:t>
            </a:r>
            <a:endParaRPr lang="en-US" altLang="ja-JP" sz="2000" dirty="0"/>
          </a:p>
          <a:p>
            <a:endParaRPr lang="en-US" altLang="ja-JP" sz="2000" dirty="0"/>
          </a:p>
          <a:p>
            <a:pPr marL="0" indent="0">
              <a:buNone/>
            </a:pPr>
            <a:r>
              <a:rPr kumimoji="1" lang="ja-JP" altLang="en-US" sz="2000" b="1" u="sng" dirty="0"/>
              <a:t>チャットモデル</a:t>
            </a:r>
            <a:endParaRPr lang="en-US" altLang="ja-JP" sz="2000" b="1" u="sng" dirty="0"/>
          </a:p>
          <a:p>
            <a:r>
              <a:rPr kumimoji="1" lang="ja-JP" altLang="en-US" sz="2000" dirty="0"/>
              <a:t>ユーザーとの対話を重視</a:t>
            </a:r>
            <a:endParaRPr kumimoji="1" lang="en-US" altLang="ja-JP" sz="2000" dirty="0"/>
          </a:p>
          <a:p>
            <a:r>
              <a:rPr kumimoji="1" lang="ja-JP" altLang="en-US" sz="2000" dirty="0"/>
              <a:t>過去の対話に沿った応答を生成。一貫性のある会話の流れを実現</a:t>
            </a:r>
          </a:p>
          <a:p>
            <a:endParaRPr kumimoji="1" lang="ja-JP" altLang="en-US" sz="2000" dirty="0"/>
          </a:p>
          <a:p>
            <a:pPr marL="0" indent="0">
              <a:buNone/>
            </a:pPr>
            <a:r>
              <a:rPr lang="en-US" altLang="ja-JP" sz="2000" b="1" dirty="0"/>
              <a:t>ChatGPT</a:t>
            </a:r>
          </a:p>
          <a:p>
            <a:r>
              <a:rPr lang="ja-JP" altLang="en-US" sz="2000" dirty="0"/>
              <a:t>チャットモデルの一種。テキスト生成モデルの能力も持つ</a:t>
            </a:r>
            <a:endParaRPr lang="en-US" altLang="ja-JP" sz="2000" dirty="0"/>
          </a:p>
          <a:p>
            <a:r>
              <a:rPr lang="ja-JP" altLang="en-US" sz="2000" dirty="0"/>
              <a:t>対話形式のインタラクションに特化。会話を通じて質問に答えることを目的。対話から学び、より適切な応答を生成する能力も持つ。</a:t>
            </a:r>
            <a:endParaRPr kumimoji="1" lang="ja-JP" altLang="en-US" sz="2000" dirty="0"/>
          </a:p>
        </p:txBody>
      </p:sp>
      <p:sp>
        <p:nvSpPr>
          <p:cNvPr id="4" name="スライド番号プレースホルダー 3">
            <a:extLst>
              <a:ext uri="{FF2B5EF4-FFF2-40B4-BE49-F238E27FC236}">
                <a16:creationId xmlns:a16="http://schemas.microsoft.com/office/drawing/2014/main" id="{A275A842-4120-EF7B-EA3D-5B839C083FD4}"/>
              </a:ext>
            </a:extLst>
          </p:cNvPr>
          <p:cNvSpPr>
            <a:spLocks noGrp="1"/>
          </p:cNvSpPr>
          <p:nvPr>
            <p:ph type="sldNum" sz="quarter" idx="12"/>
          </p:nvPr>
        </p:nvSpPr>
        <p:spPr/>
        <p:txBody>
          <a:bodyPr/>
          <a:lstStyle/>
          <a:p>
            <a:fld id="{E205D82C-95A1-431E-8E38-AA614A14CDCF}" type="slidenum">
              <a:rPr kumimoji="1" lang="ja-JP" altLang="en-US" smtClean="0"/>
              <a:t>5</a:t>
            </a:fld>
            <a:endParaRPr kumimoji="1" lang="ja-JP" altLang="en-US"/>
          </a:p>
        </p:txBody>
      </p:sp>
    </p:spTree>
    <p:extLst>
      <p:ext uri="{BB962C8B-B14F-4D97-AF65-F5344CB8AC3E}">
        <p14:creationId xmlns:p14="http://schemas.microsoft.com/office/powerpoint/2010/main" val="3788321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D589A9-999A-FB69-7127-C290734623C4}"/>
              </a:ext>
            </a:extLst>
          </p:cNvPr>
          <p:cNvSpPr>
            <a:spLocks noGrp="1"/>
          </p:cNvSpPr>
          <p:nvPr>
            <p:ph type="title"/>
          </p:nvPr>
        </p:nvSpPr>
        <p:spPr/>
        <p:txBody>
          <a:bodyPr>
            <a:normAutofit fontScale="90000"/>
          </a:bodyPr>
          <a:lstStyle/>
          <a:p>
            <a:r>
              <a:rPr lang="en-US" altLang="ja-JP" dirty="0"/>
              <a:t>OpenAI </a:t>
            </a:r>
            <a:r>
              <a:rPr lang="ja-JP" altLang="en-US" dirty="0"/>
              <a:t>の </a:t>
            </a:r>
            <a:r>
              <a:rPr lang="en-US" altLang="ja-JP" dirty="0"/>
              <a:t>API</a:t>
            </a:r>
            <a:r>
              <a:rPr lang="ja-JP" altLang="en-US" dirty="0"/>
              <a:t>キー</a:t>
            </a:r>
            <a:endParaRPr kumimoji="1" lang="ja-JP" altLang="en-US" dirty="0"/>
          </a:p>
        </p:txBody>
      </p:sp>
      <p:sp>
        <p:nvSpPr>
          <p:cNvPr id="3" name="コンテンツ プレースホルダー 2">
            <a:extLst>
              <a:ext uri="{FF2B5EF4-FFF2-40B4-BE49-F238E27FC236}">
                <a16:creationId xmlns:a16="http://schemas.microsoft.com/office/drawing/2014/main" id="{8A8FC8A9-503A-D4A3-0983-BB23BC08370C}"/>
              </a:ext>
            </a:extLst>
          </p:cNvPr>
          <p:cNvSpPr>
            <a:spLocks noGrp="1"/>
          </p:cNvSpPr>
          <p:nvPr>
            <p:ph idx="1"/>
          </p:nvPr>
        </p:nvSpPr>
        <p:spPr/>
        <p:txBody>
          <a:bodyPr/>
          <a:lstStyle/>
          <a:p>
            <a:r>
              <a:rPr lang="en-US" altLang="ja-JP" dirty="0"/>
              <a:t>OpenAI</a:t>
            </a:r>
            <a:r>
              <a:rPr lang="ja-JP" altLang="en-US" dirty="0"/>
              <a:t>が提供する様々な人工知能モデルにアクセスするための </a:t>
            </a:r>
            <a:r>
              <a:rPr lang="en-US" altLang="ja-JP" dirty="0"/>
              <a:t>API </a:t>
            </a:r>
            <a:r>
              <a:rPr lang="ja-JP" altLang="en-US" dirty="0"/>
              <a:t>キー</a:t>
            </a:r>
            <a:endParaRPr lang="en-US" altLang="ja-JP" dirty="0"/>
          </a:p>
          <a:p>
            <a:r>
              <a:rPr lang="ja-JP" altLang="en-US" dirty="0"/>
              <a:t>無料でも、有料でも利用可能</a:t>
            </a:r>
            <a:endParaRPr lang="en-US" altLang="ja-JP" dirty="0"/>
          </a:p>
          <a:p>
            <a:r>
              <a:rPr kumimoji="1" lang="ja-JP" altLang="en-US" dirty="0"/>
              <a:t>オンラインで取得</a:t>
            </a:r>
            <a:endParaRPr kumimoji="1" lang="en-US" altLang="ja-JP" dirty="0"/>
          </a:p>
        </p:txBody>
      </p:sp>
      <p:sp>
        <p:nvSpPr>
          <p:cNvPr id="4" name="スライド番号プレースホルダー 3">
            <a:extLst>
              <a:ext uri="{FF2B5EF4-FFF2-40B4-BE49-F238E27FC236}">
                <a16:creationId xmlns:a16="http://schemas.microsoft.com/office/drawing/2014/main" id="{27E64403-8445-6ABA-A5E0-61A567BAE6C8}"/>
              </a:ext>
            </a:extLst>
          </p:cNvPr>
          <p:cNvSpPr>
            <a:spLocks noGrp="1"/>
          </p:cNvSpPr>
          <p:nvPr>
            <p:ph type="sldNum" sz="quarter" idx="12"/>
          </p:nvPr>
        </p:nvSpPr>
        <p:spPr/>
        <p:txBody>
          <a:bodyPr/>
          <a:lstStyle/>
          <a:p>
            <a:fld id="{E205D82C-95A1-431E-8E38-AA614A14CDCF}" type="slidenum">
              <a:rPr kumimoji="1" lang="ja-JP" altLang="en-US" smtClean="0"/>
              <a:t>6</a:t>
            </a:fld>
            <a:endParaRPr kumimoji="1" lang="ja-JP" altLang="en-US"/>
          </a:p>
        </p:txBody>
      </p:sp>
    </p:spTree>
    <p:extLst>
      <p:ext uri="{BB962C8B-B14F-4D97-AF65-F5344CB8AC3E}">
        <p14:creationId xmlns:p14="http://schemas.microsoft.com/office/powerpoint/2010/main" val="2570146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BB1785-32EF-DFD7-2132-D3618C3FD33F}"/>
              </a:ext>
            </a:extLst>
          </p:cNvPr>
          <p:cNvSpPr>
            <a:spLocks noGrp="1"/>
          </p:cNvSpPr>
          <p:nvPr>
            <p:ph type="title"/>
          </p:nvPr>
        </p:nvSpPr>
        <p:spPr/>
        <p:txBody>
          <a:bodyPr>
            <a:normAutofit fontScale="90000"/>
          </a:bodyPr>
          <a:lstStyle/>
          <a:p>
            <a:r>
              <a:rPr kumimoji="1" lang="ja-JP" altLang="en-US" dirty="0"/>
              <a:t>準備①</a:t>
            </a:r>
          </a:p>
        </p:txBody>
      </p:sp>
      <p:sp>
        <p:nvSpPr>
          <p:cNvPr id="3" name="コンテンツ プレースホルダー 2">
            <a:extLst>
              <a:ext uri="{FF2B5EF4-FFF2-40B4-BE49-F238E27FC236}">
                <a16:creationId xmlns:a16="http://schemas.microsoft.com/office/drawing/2014/main" id="{FA7C2EFB-2EF5-09D1-F5D7-5EFFD7B19804}"/>
              </a:ext>
            </a:extLst>
          </p:cNvPr>
          <p:cNvSpPr>
            <a:spLocks noGrp="1"/>
          </p:cNvSpPr>
          <p:nvPr>
            <p:ph idx="1"/>
          </p:nvPr>
        </p:nvSpPr>
        <p:spPr/>
        <p:txBody>
          <a:bodyPr>
            <a:normAutofit lnSpcReduction="10000"/>
          </a:bodyPr>
          <a:lstStyle/>
          <a:p>
            <a:r>
              <a:rPr kumimoji="1" lang="en-US" altLang="ja-JP" sz="2400" b="1" dirty="0"/>
              <a:t>OpenAI </a:t>
            </a:r>
            <a:r>
              <a:rPr kumimoji="1" lang="ja-JP" altLang="en-US" sz="2400" b="1" dirty="0"/>
              <a:t>の </a:t>
            </a:r>
            <a:r>
              <a:rPr kumimoji="1" lang="en-US" altLang="ja-JP" sz="2400" b="1" dirty="0"/>
              <a:t>API</a:t>
            </a:r>
            <a:r>
              <a:rPr kumimoji="1" lang="ja-JP" altLang="en-US" sz="2400" b="1" dirty="0"/>
              <a:t>キーを取得</a:t>
            </a:r>
            <a:endParaRPr kumimoji="1" lang="en-US" altLang="ja-JP" sz="2400" b="1" dirty="0"/>
          </a:p>
          <a:p>
            <a:pPr marL="0" indent="0">
              <a:buNone/>
            </a:pPr>
            <a:r>
              <a:rPr lang="en-US" altLang="ja-JP" sz="2400" dirty="0"/>
              <a:t>OpenAI </a:t>
            </a:r>
            <a:r>
              <a:rPr lang="ja-JP" altLang="en-US" sz="2400" dirty="0"/>
              <a:t>の </a:t>
            </a:r>
            <a:r>
              <a:rPr lang="en-US" altLang="ja-JP" sz="2400" dirty="0"/>
              <a:t>API</a:t>
            </a:r>
            <a:r>
              <a:rPr lang="ja-JP" altLang="en-US" sz="2400" dirty="0"/>
              <a:t>キーのページ</a:t>
            </a:r>
          </a:p>
          <a:p>
            <a:pPr marL="0" indent="0">
              <a:buNone/>
            </a:pPr>
            <a:r>
              <a:rPr lang="en-US" altLang="ja-JP" sz="2400" dirty="0"/>
              <a:t>https://platform.openai.com/account/api-keys </a:t>
            </a:r>
          </a:p>
          <a:p>
            <a:pPr marL="0" indent="0">
              <a:buNone/>
            </a:pPr>
            <a:endParaRPr lang="en-US" altLang="ja-JP" sz="2400" dirty="0"/>
          </a:p>
          <a:p>
            <a:r>
              <a:rPr lang="ja-JP" altLang="en-US" sz="2400" b="1" dirty="0"/>
              <a:t>エディタを起動。次のコマンドを実行</a:t>
            </a:r>
            <a:endParaRPr lang="en-US" altLang="ja-JP" sz="2400" b="1" dirty="0"/>
          </a:p>
          <a:p>
            <a:pPr marL="0" indent="0">
              <a:buNone/>
            </a:pPr>
            <a:r>
              <a:rPr lang="en-US" altLang="ja-JP" sz="2400" dirty="0"/>
              <a:t>cd %HOMEPATH%</a:t>
            </a:r>
          </a:p>
          <a:p>
            <a:pPr marL="0" indent="0">
              <a:buNone/>
            </a:pPr>
            <a:r>
              <a:rPr lang="en-US" altLang="ja-JP" sz="2400" dirty="0" err="1"/>
              <a:t>rmdir</a:t>
            </a:r>
            <a:r>
              <a:rPr lang="en-US" altLang="ja-JP" sz="2400" dirty="0"/>
              <a:t> /s /q </a:t>
            </a:r>
            <a:r>
              <a:rPr lang="en-US" altLang="ja-JP" sz="2400" dirty="0" err="1"/>
              <a:t>langchain</a:t>
            </a:r>
            <a:endParaRPr lang="en-US" altLang="ja-JP" sz="2400" dirty="0"/>
          </a:p>
          <a:p>
            <a:pPr marL="0" indent="0">
              <a:buNone/>
            </a:pPr>
            <a:r>
              <a:rPr lang="en-US" altLang="ja-JP" sz="2400" dirty="0" err="1"/>
              <a:t>mkdir</a:t>
            </a:r>
            <a:r>
              <a:rPr lang="en-US" altLang="ja-JP" sz="2400" dirty="0"/>
              <a:t> </a:t>
            </a:r>
            <a:r>
              <a:rPr lang="en-US" altLang="ja-JP" sz="2400" dirty="0" err="1"/>
              <a:t>langchain</a:t>
            </a:r>
            <a:endParaRPr lang="en-US" altLang="ja-JP" sz="2400" dirty="0"/>
          </a:p>
          <a:p>
            <a:pPr marL="0" indent="0">
              <a:buNone/>
            </a:pPr>
            <a:r>
              <a:rPr lang="en-US" altLang="ja-JP" sz="2400" dirty="0"/>
              <a:t>cd </a:t>
            </a:r>
            <a:r>
              <a:rPr lang="en-US" altLang="ja-JP" sz="2400" dirty="0" err="1"/>
              <a:t>langchain</a:t>
            </a:r>
            <a:endParaRPr lang="en-US" altLang="ja-JP" sz="2400" dirty="0"/>
          </a:p>
          <a:p>
            <a:pPr marL="0" indent="0">
              <a:buNone/>
            </a:pPr>
            <a:r>
              <a:rPr lang="en-US" altLang="ja-JP" sz="2400" dirty="0"/>
              <a:t>type </a:t>
            </a:r>
            <a:r>
              <a:rPr lang="en-US" altLang="ja-JP" sz="2400" dirty="0" err="1"/>
              <a:t>nul</a:t>
            </a:r>
            <a:r>
              <a:rPr lang="en-US" altLang="ja-JP" sz="2400" dirty="0"/>
              <a:t> &gt; .env</a:t>
            </a:r>
          </a:p>
          <a:p>
            <a:pPr marL="0" indent="0">
              <a:buNone/>
            </a:pPr>
            <a:r>
              <a:rPr lang="en-US" altLang="ja-JP" sz="2400" dirty="0"/>
              <a:t>notepad .env</a:t>
            </a:r>
          </a:p>
          <a:p>
            <a:endParaRPr kumimoji="1" lang="en-US" altLang="ja-JP" sz="2400" dirty="0"/>
          </a:p>
          <a:p>
            <a:endParaRPr kumimoji="1" lang="ja-JP" altLang="en-US" sz="2400" dirty="0"/>
          </a:p>
        </p:txBody>
      </p:sp>
      <p:sp>
        <p:nvSpPr>
          <p:cNvPr id="4" name="スライド番号プレースホルダー 3">
            <a:extLst>
              <a:ext uri="{FF2B5EF4-FFF2-40B4-BE49-F238E27FC236}">
                <a16:creationId xmlns:a16="http://schemas.microsoft.com/office/drawing/2014/main" id="{1DCB0421-BB8D-5CEA-2E19-895875C448CA}"/>
              </a:ext>
            </a:extLst>
          </p:cNvPr>
          <p:cNvSpPr>
            <a:spLocks noGrp="1"/>
          </p:cNvSpPr>
          <p:nvPr>
            <p:ph type="sldNum" sz="quarter" idx="12"/>
          </p:nvPr>
        </p:nvSpPr>
        <p:spPr/>
        <p:txBody>
          <a:bodyPr/>
          <a:lstStyle/>
          <a:p>
            <a:fld id="{E205D82C-95A1-431E-8E38-AA614A14CDCF}" type="slidenum">
              <a:rPr kumimoji="1" lang="ja-JP" altLang="en-US" smtClean="0"/>
              <a:t>7</a:t>
            </a:fld>
            <a:endParaRPr kumimoji="1" lang="ja-JP" altLang="en-US"/>
          </a:p>
        </p:txBody>
      </p:sp>
    </p:spTree>
    <p:extLst>
      <p:ext uri="{BB962C8B-B14F-4D97-AF65-F5344CB8AC3E}">
        <p14:creationId xmlns:p14="http://schemas.microsoft.com/office/powerpoint/2010/main" val="1870795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BB1785-32EF-DFD7-2132-D3618C3FD33F}"/>
              </a:ext>
            </a:extLst>
          </p:cNvPr>
          <p:cNvSpPr>
            <a:spLocks noGrp="1"/>
          </p:cNvSpPr>
          <p:nvPr>
            <p:ph type="title"/>
          </p:nvPr>
        </p:nvSpPr>
        <p:spPr/>
        <p:txBody>
          <a:bodyPr>
            <a:normAutofit fontScale="90000"/>
          </a:bodyPr>
          <a:lstStyle/>
          <a:p>
            <a:r>
              <a:rPr kumimoji="1" lang="ja-JP" altLang="en-US" dirty="0"/>
              <a:t>準備②</a:t>
            </a:r>
          </a:p>
        </p:txBody>
      </p:sp>
      <p:sp>
        <p:nvSpPr>
          <p:cNvPr id="3" name="コンテンツ プレースホルダー 2">
            <a:extLst>
              <a:ext uri="{FF2B5EF4-FFF2-40B4-BE49-F238E27FC236}">
                <a16:creationId xmlns:a16="http://schemas.microsoft.com/office/drawing/2014/main" id="{FA7C2EFB-2EF5-09D1-F5D7-5EFFD7B19804}"/>
              </a:ext>
            </a:extLst>
          </p:cNvPr>
          <p:cNvSpPr>
            <a:spLocks noGrp="1"/>
          </p:cNvSpPr>
          <p:nvPr>
            <p:ph idx="1"/>
          </p:nvPr>
        </p:nvSpPr>
        <p:spPr/>
        <p:txBody>
          <a:bodyPr>
            <a:normAutofit/>
          </a:bodyPr>
          <a:lstStyle/>
          <a:p>
            <a:r>
              <a:rPr kumimoji="1" lang="ja-JP" altLang="en-US" sz="2400" b="1" dirty="0"/>
              <a:t>エディタで 「</a:t>
            </a:r>
            <a:r>
              <a:rPr kumimoji="1" lang="en-US" altLang="ja-JP" sz="2400" b="1" dirty="0"/>
              <a:t>export OPENAI_API_KEY=</a:t>
            </a:r>
            <a:r>
              <a:rPr kumimoji="1" lang="en-US" altLang="ja-JP" sz="2400" b="1" dirty="0" err="1"/>
              <a:t>sk</a:t>
            </a:r>
            <a:r>
              <a:rPr kumimoji="1" lang="en-US" altLang="ja-JP" sz="2400" b="1" dirty="0"/>
              <a:t>-...</a:t>
            </a:r>
            <a:r>
              <a:rPr kumimoji="1" lang="ja-JP" altLang="en-US" sz="2400" b="1" dirty="0"/>
              <a:t>」のように書く．</a:t>
            </a:r>
          </a:p>
          <a:p>
            <a:pPr marL="0" indent="0">
              <a:buNone/>
            </a:pPr>
            <a:r>
              <a:rPr kumimoji="1" lang="ja-JP" altLang="en-US" sz="2400" dirty="0"/>
              <a:t>「</a:t>
            </a:r>
            <a:r>
              <a:rPr kumimoji="1" lang="en-US" altLang="ja-JP" sz="2400" dirty="0" err="1"/>
              <a:t>sk</a:t>
            </a:r>
            <a:r>
              <a:rPr kumimoji="1" lang="en-US" altLang="ja-JP" sz="2400" dirty="0"/>
              <a:t>-...</a:t>
            </a:r>
            <a:r>
              <a:rPr kumimoji="1" lang="ja-JP" altLang="en-US" sz="2400" dirty="0"/>
              <a:t>」の部分は，</a:t>
            </a:r>
            <a:r>
              <a:rPr kumimoji="1" lang="en-US" altLang="ja-JP" sz="2400" dirty="0"/>
              <a:t>OpenAI </a:t>
            </a:r>
            <a:r>
              <a:rPr kumimoji="1" lang="ja-JP" altLang="en-US" sz="2400" dirty="0"/>
              <a:t>の </a:t>
            </a:r>
            <a:r>
              <a:rPr kumimoji="1" lang="en-US" altLang="ja-JP" sz="2400" dirty="0"/>
              <a:t>API</a:t>
            </a:r>
            <a:r>
              <a:rPr kumimoji="1" lang="ja-JP" altLang="en-US" sz="2400" dirty="0"/>
              <a:t>キー を設定する．</a:t>
            </a:r>
            <a:endParaRPr kumimoji="1" lang="en-US" altLang="ja-JP" sz="2400" dirty="0"/>
          </a:p>
          <a:p>
            <a:pPr marL="0" indent="0">
              <a:buNone/>
            </a:pPr>
            <a:endParaRPr lang="en-US" altLang="ja-JP" sz="2400" dirty="0"/>
          </a:p>
          <a:p>
            <a:pPr marL="0" indent="0">
              <a:buNone/>
            </a:pPr>
            <a:endParaRPr kumimoji="1" lang="en-US" altLang="ja-JP" sz="2400" dirty="0"/>
          </a:p>
          <a:p>
            <a:pPr marL="0" indent="0">
              <a:buNone/>
            </a:pPr>
            <a:endParaRPr lang="en-US" altLang="ja-JP" sz="2400" dirty="0"/>
          </a:p>
          <a:p>
            <a:pPr marL="0" indent="0">
              <a:buNone/>
            </a:pPr>
            <a:endParaRPr kumimoji="1" lang="en-US" altLang="ja-JP" sz="2400" dirty="0"/>
          </a:p>
          <a:p>
            <a:pPr marL="0" indent="0">
              <a:buNone/>
            </a:pPr>
            <a:endParaRPr lang="en-US" altLang="ja-JP" sz="2400" dirty="0"/>
          </a:p>
          <a:p>
            <a:pPr marL="0" indent="0">
              <a:buNone/>
            </a:pPr>
            <a:r>
              <a:rPr kumimoji="1" lang="ja-JP" altLang="en-US" sz="2400" dirty="0"/>
              <a:t>以上で </a:t>
            </a:r>
            <a:r>
              <a:rPr kumimoji="1" lang="en-US" altLang="ja-JP" sz="2400" dirty="0"/>
              <a:t>%HOMEPATH%\</a:t>
            </a:r>
            <a:r>
              <a:rPr kumimoji="1" lang="en-US" altLang="ja-JP" sz="2400" dirty="0" err="1"/>
              <a:t>langchain</a:t>
            </a:r>
            <a:r>
              <a:rPr kumimoji="1" lang="en-US" altLang="ja-JP" sz="2400" dirty="0"/>
              <a:t>\.env </a:t>
            </a:r>
            <a:r>
              <a:rPr kumimoji="1" lang="ja-JP" altLang="en-US" sz="2400" dirty="0"/>
              <a:t>に </a:t>
            </a:r>
            <a:r>
              <a:rPr kumimoji="1" lang="en-US" altLang="ja-JP" sz="2400" dirty="0"/>
              <a:t>OPENAI </a:t>
            </a:r>
            <a:r>
              <a:rPr kumimoji="1" lang="ja-JP" altLang="en-US" sz="2400" dirty="0"/>
              <a:t>キーが設定できた </a:t>
            </a:r>
            <a:endParaRPr kumimoji="1" lang="en-US" altLang="ja-JP" sz="2400" dirty="0"/>
          </a:p>
          <a:p>
            <a:endParaRPr kumimoji="1" lang="ja-JP" altLang="en-US" sz="2400" dirty="0"/>
          </a:p>
        </p:txBody>
      </p:sp>
      <p:sp>
        <p:nvSpPr>
          <p:cNvPr id="4" name="スライド番号プレースホルダー 3">
            <a:extLst>
              <a:ext uri="{FF2B5EF4-FFF2-40B4-BE49-F238E27FC236}">
                <a16:creationId xmlns:a16="http://schemas.microsoft.com/office/drawing/2014/main" id="{1DCB0421-BB8D-5CEA-2E19-895875C448CA}"/>
              </a:ext>
            </a:extLst>
          </p:cNvPr>
          <p:cNvSpPr>
            <a:spLocks noGrp="1"/>
          </p:cNvSpPr>
          <p:nvPr>
            <p:ph type="sldNum" sz="quarter" idx="12"/>
          </p:nvPr>
        </p:nvSpPr>
        <p:spPr/>
        <p:txBody>
          <a:bodyPr/>
          <a:lstStyle/>
          <a:p>
            <a:fld id="{E205D82C-95A1-431E-8E38-AA614A14CDCF}" type="slidenum">
              <a:rPr kumimoji="1" lang="ja-JP" altLang="en-US" smtClean="0"/>
              <a:t>8</a:t>
            </a:fld>
            <a:endParaRPr kumimoji="1" lang="ja-JP" altLang="en-US"/>
          </a:p>
        </p:txBody>
      </p:sp>
      <p:pic>
        <p:nvPicPr>
          <p:cNvPr id="6" name="図 5" descr="背景パターン が含まれている画像&#10;&#10;自動的に生成された説明">
            <a:extLst>
              <a:ext uri="{FF2B5EF4-FFF2-40B4-BE49-F238E27FC236}">
                <a16:creationId xmlns:a16="http://schemas.microsoft.com/office/drawing/2014/main" id="{F28AF3B4-5A41-4925-B850-DF560DB498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1160" y="3017816"/>
            <a:ext cx="5921679" cy="822367"/>
          </a:xfrm>
          <a:prstGeom prst="rect">
            <a:avLst/>
          </a:prstGeom>
        </p:spPr>
      </p:pic>
    </p:spTree>
    <p:extLst>
      <p:ext uri="{BB962C8B-B14F-4D97-AF65-F5344CB8AC3E}">
        <p14:creationId xmlns:p14="http://schemas.microsoft.com/office/powerpoint/2010/main" val="3643075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B1D63-84CE-9865-A5D5-91F9CC97E3CB}"/>
              </a:ext>
            </a:extLst>
          </p:cNvPr>
          <p:cNvSpPr>
            <a:spLocks noGrp="1"/>
          </p:cNvSpPr>
          <p:nvPr>
            <p:ph type="title"/>
          </p:nvPr>
        </p:nvSpPr>
        <p:spPr/>
        <p:txBody>
          <a:bodyPr>
            <a:normAutofit fontScale="90000"/>
          </a:bodyPr>
          <a:lstStyle/>
          <a:p>
            <a:r>
              <a:rPr kumimoji="1" lang="ja-JP" altLang="en-US" dirty="0"/>
              <a:t>１．テキスト生成モデル </a:t>
            </a:r>
            <a:r>
              <a:rPr kumimoji="1" lang="en-US" altLang="ja-JP" dirty="0"/>
              <a:t>(OpenAI </a:t>
            </a:r>
            <a:r>
              <a:rPr kumimoji="1" lang="ja-JP" altLang="en-US" dirty="0"/>
              <a:t>キー必要）</a:t>
            </a:r>
          </a:p>
        </p:txBody>
      </p:sp>
      <p:sp>
        <p:nvSpPr>
          <p:cNvPr id="3" name="コンテンツ プレースホルダー 2">
            <a:extLst>
              <a:ext uri="{FF2B5EF4-FFF2-40B4-BE49-F238E27FC236}">
                <a16:creationId xmlns:a16="http://schemas.microsoft.com/office/drawing/2014/main" id="{9A5090B1-4899-B51A-0F52-A319A7B91145}"/>
              </a:ext>
            </a:extLst>
          </p:cNvPr>
          <p:cNvSpPr>
            <a:spLocks noGrp="1"/>
          </p:cNvSpPr>
          <p:nvPr>
            <p:ph idx="1"/>
          </p:nvPr>
        </p:nvSpPr>
        <p:spPr/>
        <p:txBody>
          <a:bodyPr>
            <a:normAutofit/>
          </a:bodyPr>
          <a:lstStyle/>
          <a:p>
            <a:r>
              <a:rPr kumimoji="1" lang="ja-JP" altLang="en-US" sz="2400" b="1" dirty="0"/>
              <a:t>前準備</a:t>
            </a:r>
            <a:r>
              <a:rPr kumimoji="1" lang="en-US" altLang="ja-JP" sz="2400" dirty="0"/>
              <a:t>: </a:t>
            </a:r>
            <a:r>
              <a:rPr kumimoji="1" lang="ja-JP" altLang="en-US" sz="2400" dirty="0"/>
              <a:t>コマンドプロンプトを管理者として実行．次のコマンドを実行</a:t>
            </a:r>
            <a:endParaRPr kumimoji="1" lang="en-US" altLang="ja-JP" sz="2400" dirty="0"/>
          </a:p>
          <a:p>
            <a:pPr marL="0" indent="0">
              <a:buNone/>
            </a:pPr>
            <a:r>
              <a:rPr kumimoji="1" lang="en-US" altLang="ja-JP" sz="2400" dirty="0"/>
              <a:t>pip install -U </a:t>
            </a:r>
            <a:r>
              <a:rPr kumimoji="1" lang="en-US" altLang="ja-JP" sz="2400" dirty="0" err="1"/>
              <a:t>langchain</a:t>
            </a:r>
            <a:r>
              <a:rPr kumimoji="1" lang="en-US" altLang="ja-JP" sz="2400" dirty="0"/>
              <a:t>==0.0.329 </a:t>
            </a:r>
            <a:r>
              <a:rPr kumimoji="1" lang="en-US" altLang="ja-JP" sz="2400" dirty="0" err="1"/>
              <a:t>openai</a:t>
            </a:r>
            <a:r>
              <a:rPr kumimoji="1" lang="en-US" altLang="ja-JP" sz="2400" dirty="0"/>
              <a:t>==v0.28.1</a:t>
            </a:r>
            <a:endParaRPr lang="en-US" altLang="ja-JP" sz="2400" dirty="0"/>
          </a:p>
          <a:p>
            <a:pPr marL="0" indent="0">
              <a:buNone/>
            </a:pPr>
            <a:r>
              <a:rPr kumimoji="1" lang="en-US" altLang="ja-JP" sz="2400" dirty="0"/>
              <a:t>cd %HOMEPATH%</a:t>
            </a:r>
          </a:p>
          <a:p>
            <a:pPr marL="0" indent="0">
              <a:buNone/>
            </a:pPr>
            <a:r>
              <a:rPr kumimoji="1" lang="en-US" altLang="ja-JP" sz="2400" dirty="0"/>
              <a:t>cd </a:t>
            </a:r>
            <a:r>
              <a:rPr kumimoji="1" lang="en-US" altLang="ja-JP" sz="2400" dirty="0" err="1"/>
              <a:t>langchain</a:t>
            </a:r>
            <a:endParaRPr kumimoji="1" lang="en-US" altLang="ja-JP" sz="2400" dirty="0"/>
          </a:p>
          <a:p>
            <a:pPr marL="0" indent="0">
              <a:buNone/>
            </a:pPr>
            <a:endParaRPr kumimoji="1" lang="ja-JP" altLang="en-US" sz="2400" dirty="0"/>
          </a:p>
        </p:txBody>
      </p:sp>
      <p:sp>
        <p:nvSpPr>
          <p:cNvPr id="4" name="スライド番号プレースホルダー 3">
            <a:extLst>
              <a:ext uri="{FF2B5EF4-FFF2-40B4-BE49-F238E27FC236}">
                <a16:creationId xmlns:a16="http://schemas.microsoft.com/office/drawing/2014/main" id="{29291BEA-8894-BAD7-91B6-676F31C661EE}"/>
              </a:ext>
            </a:extLst>
          </p:cNvPr>
          <p:cNvSpPr>
            <a:spLocks noGrp="1"/>
          </p:cNvSpPr>
          <p:nvPr>
            <p:ph type="sldNum" sz="quarter" idx="12"/>
          </p:nvPr>
        </p:nvSpPr>
        <p:spPr/>
        <p:txBody>
          <a:bodyPr/>
          <a:lstStyle/>
          <a:p>
            <a:fld id="{E205D82C-95A1-431E-8E38-AA614A14CDCF}" type="slidenum">
              <a:rPr kumimoji="1" lang="ja-JP" altLang="en-US" smtClean="0"/>
              <a:t>9</a:t>
            </a:fld>
            <a:endParaRPr kumimoji="1" lang="ja-JP" altLang="en-US"/>
          </a:p>
        </p:txBody>
      </p:sp>
    </p:spTree>
    <p:extLst>
      <p:ext uri="{BB962C8B-B14F-4D97-AF65-F5344CB8AC3E}">
        <p14:creationId xmlns:p14="http://schemas.microsoft.com/office/powerpoint/2010/main" val="12047760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1397</Words>
  <Application>Microsoft Office PowerPoint</Application>
  <PresentationFormat>画面に合わせる (4:3)</PresentationFormat>
  <Paragraphs>224</Paragraphs>
  <Slides>23</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23</vt:i4>
      </vt:variant>
    </vt:vector>
  </HeadingPairs>
  <TitlesOfParts>
    <vt:vector size="27" baseType="lpstr">
      <vt:lpstr>游ゴシック</vt:lpstr>
      <vt:lpstr>Arial</vt:lpstr>
      <vt:lpstr>Calibri</vt:lpstr>
      <vt:lpstr>Office テーマ</vt:lpstr>
      <vt:lpstr>ChatGPT のプログラム </vt:lpstr>
      <vt:lpstr>PowerPoint プレゼンテーション</vt:lpstr>
      <vt:lpstr>ChatGPT の最新ニュース 2023/11/7</vt:lpstr>
      <vt:lpstr>テキスト生成モデルとチャットモデル</vt:lpstr>
      <vt:lpstr>テキスト生成モデルとチャットモデル</vt:lpstr>
      <vt:lpstr>OpenAI の APIキー</vt:lpstr>
      <vt:lpstr>準備①</vt:lpstr>
      <vt:lpstr>準備②</vt:lpstr>
      <vt:lpstr>１．テキスト生成モデル (OpenAI キー必要）</vt:lpstr>
      <vt:lpstr>１．テキスト生成モデル (OpenAI キー必要）</vt:lpstr>
      <vt:lpstr>PowerPoint プレゼンテーション</vt:lpstr>
      <vt:lpstr>２．チャットモデル (OpenAI キー必要）</vt:lpstr>
      <vt:lpstr>２．チャットモデル (OpenAI キー必要）</vt:lpstr>
      <vt:lpstr>PowerPoint プレゼンテーション</vt:lpstr>
      <vt:lpstr>３．メモリを用いたチャットモデル(OpenAI キー必要）</vt:lpstr>
      <vt:lpstr>３．メモリを用いたチャットモデル (OpenAI キー必要）</vt:lpstr>
      <vt:lpstr>PowerPoint プレゼンテーション</vt:lpstr>
      <vt:lpstr>PowerPoint プレゼンテーション</vt:lpstr>
      <vt:lpstr>４．検索拡張生成 (OpenAI キー必要）</vt:lpstr>
      <vt:lpstr>４．検索拡張生成(OpenAI キー必要）</vt:lpstr>
      <vt:lpstr>PowerPoint プレゼンテーション</vt:lpstr>
      <vt:lpstr>PowerPoint プレゼンテーション</vt:lpstr>
      <vt:lpstr>全体まとめ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ポアソン分布，指数分布，アーラン分布</dc:title>
  <dc:creator>kaneko kunihiko</dc:creator>
  <cp:lastModifiedBy>金子　邦彦</cp:lastModifiedBy>
  <cp:revision>42</cp:revision>
  <dcterms:created xsi:type="dcterms:W3CDTF">2019-11-02T00:06:04Z</dcterms:created>
  <dcterms:modified xsi:type="dcterms:W3CDTF">2023-11-08T02:25:24Z</dcterms:modified>
</cp:coreProperties>
</file>