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23"/>
  </p:notesMasterIdLst>
  <p:sldIdLst>
    <p:sldId id="742" r:id="rId6"/>
    <p:sldId id="1848" r:id="rId7"/>
    <p:sldId id="1850" r:id="rId8"/>
    <p:sldId id="746" r:id="rId9"/>
    <p:sldId id="1851" r:id="rId10"/>
    <p:sldId id="1852" r:id="rId11"/>
    <p:sldId id="748" r:id="rId12"/>
    <p:sldId id="749" r:id="rId13"/>
    <p:sldId id="744" r:id="rId14"/>
    <p:sldId id="1853" r:id="rId15"/>
    <p:sldId id="750" r:id="rId16"/>
    <p:sldId id="751" r:id="rId17"/>
    <p:sldId id="694" r:id="rId18"/>
    <p:sldId id="1854" r:id="rId19"/>
    <p:sldId id="752" r:id="rId20"/>
    <p:sldId id="1849" r:id="rId21"/>
    <p:sldId id="185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1" autoAdjust="0"/>
    <p:restoredTop sz="93285" autoAdjust="0"/>
  </p:normalViewPr>
  <p:slideViewPr>
    <p:cSldViewPr snapToGrid="0">
      <p:cViewPr varScale="1">
        <p:scale>
          <a:sx n="54" d="100"/>
          <a:sy n="54" d="100"/>
        </p:scale>
        <p:origin x="93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アイデアを実現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するための強力なツール。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が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技術を通じて具現化される喜び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を感じ取ろう。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自主性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実行力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によって達成感を得、自己肯定感を高めよう。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情報工学を用いて、自分の力でアイデアを実現することは、とても楽しく、魅力的な活動。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AI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、データベース、画像、グラフィックス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などの最新技術がある。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常に新しい技術</a:t>
          </a:r>
          <a:r>
            <a:rPr kumimoji="1" lang="ja-JP" altLang="en-US" sz="2400" b="0" dirty="0">
              <a:latin typeface="メイリオ" panose="020B0604030504040204" pitchFamily="50" charset="-128"/>
              <a:ea typeface="メイリオ" panose="020B0604030504040204" pitchFamily="50" charset="-128"/>
            </a:rPr>
            <a:t>が生まれており、最新技術を学ぶことは楽しい。</a:t>
          </a:r>
          <a:endParaRPr lang="en-US" sz="2400" b="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新しい技術</a:t>
          </a:r>
          <a:r>
            <a:rPr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や</a:t>
          </a:r>
          <a:r>
            <a:rPr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技術による社会課題解決</a:t>
          </a:r>
          <a:r>
            <a:rPr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を</a:t>
          </a:r>
          <a:r>
            <a:rPr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各自で探求</a:t>
          </a:r>
          <a:r>
            <a:rPr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し、挑戦の楽しさを体験しよう。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自分の興味と強み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に合わせて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将来のキャリアを選ぼう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多くの選択肢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があることに気付き、前向きに進路を考えよう。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の知識とスキルにより、</a:t>
          </a:r>
          <a:r>
            <a:rPr kumimoji="1" lang="en-US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IT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企業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だけでなく、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製造業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、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サービス業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、などの広い職種で、創造的な</a:t>
          </a:r>
          <a:r>
            <a:rPr kumimoji="1" lang="en-US" altLang="ja-JP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IT 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のプロフェッショナル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として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活躍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できる。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社会への貢献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夢の追求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を同時に実現できる。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自分の能力を伸ばし、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技術を通じて社会に良い影響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を与えることが可能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専門知識を活かし、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社会問題の解決に貢献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する誇りを感じながら、自分の目標や夢を追求しよう。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アイデアを実現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するための強力なツール。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が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技術を通じて具現化される喜び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を感じ取ろう。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自主性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実行力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によって達成感を得、自己肯定感を高めよう。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情報工学を用いて、自分の力でアイデアを実現することは、とても楽しく、魅力的な活動。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AI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、データベース、画像、グラフィックス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などの最新技術がある。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常に新しい技術</a:t>
          </a:r>
          <a:r>
            <a:rPr kumimoji="1" lang="ja-JP" altLang="en-US" sz="2400" b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が生まれており、最新技術を学ぶことは楽しい。</a:t>
          </a:r>
          <a:endParaRPr lang="en-US" sz="2400" b="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新しい技術</a:t>
          </a:r>
          <a:r>
            <a:rPr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や</a:t>
          </a:r>
          <a:r>
            <a:rPr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技術による社会課題解決</a:t>
          </a:r>
          <a:r>
            <a:rPr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</a:t>
          </a:r>
          <a:r>
            <a:rPr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各自で探求</a:t>
          </a:r>
          <a:r>
            <a:rPr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し、挑戦の楽しさを体験しよう。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自分の興味と強み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に合わせて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将来のキャリアを選ぼう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多くの選択肢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があることに気付き、前向きに進路を考えよう。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の知識とスキルにより、</a:t>
          </a:r>
          <a:r>
            <a:rPr kumimoji="1" lang="en-US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IT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企業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だけでなく、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製造業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、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サービス業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、などの広い職種で、創造的な</a:t>
          </a:r>
          <a:r>
            <a:rPr kumimoji="1" lang="en-US" altLang="ja-JP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IT 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のプロフェッショナル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として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活躍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できる。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社会への貢献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夢の追求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を同時に実現できる。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自分の能力を伸ばし、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技術を通じて社会に良い影響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を与えることが可能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専門知識を活かし、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社会問題の解決に貢献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する誇りを感じながら、自分の目標や夢を追求しよう。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9983-3073-45B6-9F3D-D33A18EDA59D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B1F4-55C0-491F-BB49-BBBCA25277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14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B0A3-2511-4231-8D8D-1A02D976D3A3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9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653C-AB33-4AEE-8ADF-8CBC889DAC38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4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62F-1C88-4F72-A2F3-539EB351F97B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19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8540-9CF7-4592-8041-50186FF23E5C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2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7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5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15" y="221838"/>
            <a:ext cx="8256653" cy="55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15" y="1033434"/>
            <a:ext cx="8256653" cy="514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EBCB-4574-4917-A517-BC61951E7195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934" y="6431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4950-D159-4EF1-90C3-DB06CAAE7C1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37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7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D6B4B29-E723-FBE1-12C9-6A0C6CE1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r="12613"/>
          <a:stretch/>
        </p:blipFill>
        <p:spPr>
          <a:xfrm>
            <a:off x="0" y="1"/>
            <a:ext cx="9143980" cy="68579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9A9EF67-BA3E-3269-3FCD-E9AFF862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122362"/>
            <a:ext cx="7435850" cy="170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0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情報工学科３、４年生諸君へ</a:t>
            </a:r>
            <a:endParaRPr kumimoji="1" lang="en-US" altLang="ja-JP" sz="4000" b="1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2E3D45-50BE-FAAB-EC0F-A187E0A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53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EE1311-3457-C724-F0E8-17245DE3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/>
              <a:t>⑦ 就職活動、大学院進学準備の開始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ECFD8B-DB13-8B10-6481-C4C5FE6F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企業研究、企業見学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企業説明会や企業見学会への参加、インターネットや仲間との情報収集、就職課でのカウンセリング等で、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実際の職場環境を知り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自分に合った職種や業界を見つけよう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卒業研究の重要性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卒業研究は自分の興味を追求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深掘り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する素晴らしい機会。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研究の成果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を上げることで、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自己満足感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自信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を得るだけでなく、研究スキル、問題解決能力、探求心、自立心、調査力、計画力などのさまざまな能力向上につながる。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大学院進学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もし研究に興味を持っているのであれば、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大学院進学を検討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よう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。大学院ではより専門的な知識を深める機会が提供される。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AC5FC1-6A9C-C6A7-C9F0-CFAE3F1F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38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3401B9-6E28-43CC-8441-3B95C4A5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⑧大学院進学（修士・博士課程）</a:t>
            </a:r>
            <a:endParaRPr kumimoji="1" lang="ja-JP" altLang="en-US" sz="3600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1B3307-6A83-4EB4-B200-91DA0C43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1284"/>
            <a:ext cx="9143999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研究は楽しい．楽しいことに熱中し，成長したい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」という人へ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大学院は，高いレベルの情報工学研究の場です</a:t>
            </a:r>
            <a:endParaRPr lang="en-US" altLang="ja-JP" sz="2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高度な専門授業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を受講しながら，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情報工学研究に従事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 指導教員のもとで，最新の情報工学研究を学び成長する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12344F4-4C04-4512-B63E-E4F99836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4235" y="3118458"/>
            <a:ext cx="632590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授業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は，１－３名程度の少人数で，演習等を交え，高度な専門内容を学ぶ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研究に従事，多彩な活動（セミナー，学会発表，研究交流，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学業等の優秀者は，授業料減免，奨学金等も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福山大学の大学院の入試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・６月（予定）：推薦入試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学業等の優秀者対象．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・８月（予定），冬（予定）：一般入試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ペーパーテストがメイン，２回のチャンスあり（２回受験できる）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61867" y="3568940"/>
            <a:ext cx="1721294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61867" y="4483340"/>
            <a:ext cx="1721294" cy="6361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61867" y="5119444"/>
            <a:ext cx="1721294" cy="127220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028" y="38414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博士（３年間）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2026" y="465593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修士（２年間）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2027" y="557088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学士（４年間）</a:t>
            </a:r>
          </a:p>
        </p:txBody>
      </p:sp>
    </p:spTree>
    <p:extLst>
      <p:ext uri="{BB962C8B-B14F-4D97-AF65-F5344CB8AC3E}">
        <p14:creationId xmlns:p14="http://schemas.microsoft.com/office/powerpoint/2010/main" val="346780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315" y="221838"/>
            <a:ext cx="8627884" cy="557296"/>
          </a:xfrm>
        </p:spPr>
        <p:txBody>
          <a:bodyPr/>
          <a:lstStyle/>
          <a:p>
            <a:r>
              <a:rPr kumimoji="1" lang="ja-JP" altLang="en-US" sz="3600" dirty="0"/>
              <a:t>⑨３年生秋から卒業までのスケジュール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01" y="779134"/>
            <a:ext cx="9093199" cy="5397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/>
              <a:t>就職活動，卒業研究，単位取得の両立</a:t>
            </a:r>
            <a:endParaRPr lang="en-US" altLang="ja-JP" sz="1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10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就職活動開始。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履歴書の作成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自己分析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企業研究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など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卒業研究の準備開始。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研究力の向上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専門スキルの向上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人間関係の構築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4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本格的な就職活動や卒業研究がスタート。卒業研究計画の策定。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6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7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卒業研究の中間発表（ポスター発表）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。各自で準備、先生からの質疑応答に備え、研究内容をしっかりと理解。（この時点で内定率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50%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80%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。まだ間に合う）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7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12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卒業研究に本格的に取り組む期間。研究データの収集や実験、分析が行われ、卒業論文の執筆が進められます。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12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卒業論文の提出とプレゼンテーション。研究結果を的確に伝えるスキルが求められる。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12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卒業研究に関する最終調整や補充期間。必要な修正や追加の実験などを行い、卒業論文を完成させることができる。同時に、就職活動も続けることができる。</a:t>
            </a:r>
          </a:p>
          <a:p>
            <a:pPr marL="0" indent="0">
              <a:buNone/>
            </a:pP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9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⑩卒業研究のビジョン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857" y="912784"/>
            <a:ext cx="8526286" cy="588360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各自が自分の好きなテーマに取り組む絶好の機会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卒業研究は、自分の専門知識を活かす素晴らしい機会。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自分の興味を追求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自主的に行動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することを目指しましょう。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新しいことを生み出す能力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卒業研究では、すでに正解のある問題を避けるべきです。不可能だと思われる問題も避けずに、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自分でやり方をデザインしよう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継続的な深化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１つのことを継続的に深めること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が求められる。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最新の技術を知り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、自主的に試し、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失敗しても改良や新しいアイデアを自分で考えて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、粘り強く継続しましょう。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社会課題の発見と解決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身近な生活の中での社会課題を発見し、解決する能力が必要。そのために、調査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実験、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ツールのスキルなど、幅広いスキルを自主的に磨こう。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協働と共有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仲間や先生と協働し、良いアイデアを取り入れ、他者に良い影響を与える姿勢を持ちましょう。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自作の成果の制作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卒業研究の一環として、自分の成果を制作。これは卒論、ポスター、プログラム作品など。自分のアイデアや成果を具現化し、誇りを持とう。</a:t>
            </a:r>
          </a:p>
          <a:p>
            <a:pPr marL="0" indent="0">
              <a:buNone/>
            </a:pPr>
            <a:endParaRPr kumimoji="1" lang="en-US" altLang="ja-JP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40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12CD7-AAFB-F0A4-0337-375720E8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221838"/>
            <a:ext cx="9023351" cy="557296"/>
          </a:xfrm>
        </p:spPr>
        <p:txBody>
          <a:bodyPr/>
          <a:lstStyle/>
          <a:p>
            <a:r>
              <a:rPr kumimoji="1" lang="ja-JP" altLang="en-US" sz="3600" dirty="0"/>
              <a:t>⑪卒業研究テーマの例（金子邦彦研究室）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290D8-2D58-3FFB-45C9-945252E1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画像の画像理解，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利用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揺れるビデオ，古いビデオの画像理解，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利用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河川や野山の植生変化観測，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利用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ネットワークカメラシステム，顔情報処理，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チャットボット，自動翻訳，音声合成システム，音声認識システムの活用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未来予測（渋滞予測など），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３次元姿勢のデータベース，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３次元の福山市の再現</a:t>
            </a:r>
            <a:endParaRPr lang="en-US" altLang="ja-JP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 fontAlgn="base"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研究テーマは研究室ごとに異なる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1CC850-F55C-AFE5-184D-B2E3623E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06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0065" y="118134"/>
            <a:ext cx="8256653" cy="557296"/>
          </a:xfrm>
        </p:spPr>
        <p:txBody>
          <a:bodyPr/>
          <a:lstStyle/>
          <a:p>
            <a:r>
              <a:rPr lang="ja-JP" altLang="en-US"/>
              <a:t>⑫ 卒業</a:t>
            </a:r>
            <a:r>
              <a:rPr lang="ja-JP" altLang="en-US" dirty="0"/>
              <a:t>研究の目標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314" y="702934"/>
            <a:ext cx="8256653" cy="60934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自主性と自己研鑽力の向上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自分から課題を見つけ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解決するスキル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を養いましょう。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卒業研究では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自分のアイデアを具現化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しましょう。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専門能力の向上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最新の技術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を学び、活用しましょう。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プログラミングやコンテンツ作成などの実践スキルを向上しょう。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ソフトスキルと根源的な意識・行動面での成長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論理的思考と情報収集を向上しましょう。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プレゼンテーションやコミュニケーション能力を向上しましょう。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自分なりの革新的な発想を大切にし、新しいアイデアを探求しましょう。</a:t>
            </a: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374650"/>
            <a:ext cx="6355868" cy="6164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①アイデアの実現と成長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みなさんは、情報工学を用いて、各自のアイデアを具現化します。実力の成長とともに、強い自己肯定感、達成感が得られます。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②技術への情熱と継続的学習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、データベース、グラフィックス、画像など、未来に通用する技術に学び、学ぶことへの自信と情熱を深めます。新しいことを学び続ける意欲が生まれます。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多様なキャリアと社会貢献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情報工学の知識とスキルは幅広いキャリアに適用可能で、社会貢献と自身の夢の実現を両立させます。コミュニケーションや協力スキルなどのソフトスキルも重要です。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各自が、将来へ向けた着実な準備を進めていきます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3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00F9B3-AAC6-A5EE-5D59-25B74AE6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次のステップへ（次回以降の予定）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8B1AC-AD8C-2097-F8D1-61A8ACE8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256653" cy="576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04201</a:t>
            </a:r>
            <a:r>
              <a:rPr kumimoji="1" lang="ja-JP" altLang="en-US" dirty="0"/>
              <a:t>室に集合。パソコンを利用可能。各自パソコンを持参してもよい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AI</a:t>
            </a:r>
            <a:r>
              <a:rPr lang="ja-JP" altLang="en-US" dirty="0"/>
              <a:t>の高度な専門知識とスキルを学ぶ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AI</a:t>
            </a:r>
            <a:r>
              <a:rPr lang="ja-JP" altLang="en-US" dirty="0"/>
              <a:t>の実行（画像理解、超解像と画像復元、顔情報処理、データサイエンス、</a:t>
            </a:r>
            <a:r>
              <a:rPr lang="en-US" altLang="ja-JP" dirty="0"/>
              <a:t>3</a:t>
            </a:r>
            <a:r>
              <a:rPr lang="ja-JP" altLang="en-US" dirty="0"/>
              <a:t>次元再構成、画像からの立体生成、画像合成、チャットボット、トレンドやノイズの分析）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③ 計画立て、自主的に行動し成長することで、自信を深め、能力を向上し、</a:t>
            </a:r>
            <a:r>
              <a:rPr kumimoji="1" lang="en-US" altLang="ja-JP" dirty="0"/>
              <a:t>IT</a:t>
            </a:r>
            <a:r>
              <a:rPr kumimoji="1" lang="ja-JP" altLang="en-US" dirty="0"/>
              <a:t>の専門についての、自己</a:t>
            </a:r>
            <a:r>
              <a:rPr kumimoji="1" lang="en-US" altLang="ja-JP" dirty="0"/>
              <a:t>PR</a:t>
            </a:r>
            <a:r>
              <a:rPr kumimoji="1" lang="ja-JP" altLang="en-US" dirty="0"/>
              <a:t>もできるようにする。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C3DB45-C72F-7A28-54D9-CB62101E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6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2203450"/>
            <a:ext cx="6355868" cy="4335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①アイデアの実現と成長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②技術への情熱と継続的学習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多様なキャリアと社会貢献</a:t>
            </a: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将来へ向けた着実な準備を進めていきます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12" y="-76199"/>
            <a:ext cx="6920261" cy="21724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①アイデアを現実にしよう</a:t>
            </a:r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11155"/>
              </p:ext>
            </p:extLst>
          </p:nvPr>
        </p:nvGraphicFramePr>
        <p:xfrm>
          <a:off x="186318" y="1644950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1043"/>
          <a:stretch/>
        </p:blipFill>
        <p:spPr>
          <a:xfrm>
            <a:off x="4666405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39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18" y="222250"/>
            <a:ext cx="6151911" cy="195018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②未来の技術を学ぶわくわく感を大切にしよう</a:t>
            </a:r>
            <a:endParaRPr kumimoji="1" lang="ja-JP" altLang="en-US" sz="3600" dirty="0"/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86761"/>
              </p:ext>
            </p:extLst>
          </p:nvPr>
        </p:nvGraphicFramePr>
        <p:xfrm>
          <a:off x="186318" y="1889125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r="28266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5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8" y="0"/>
            <a:ext cx="6697082" cy="217243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③進路とキャリアの多様性</a:t>
            </a:r>
            <a:endParaRPr kumimoji="1" lang="ja-JP" altLang="en-US" sz="3600" dirty="0"/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56357"/>
              </p:ext>
            </p:extLst>
          </p:nvPr>
        </p:nvGraphicFramePr>
        <p:xfrm>
          <a:off x="241377" y="1708880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1162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82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8" y="0"/>
            <a:ext cx="6697082" cy="217243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④社会貢献と夢の追求</a:t>
            </a:r>
            <a:endParaRPr kumimoji="1" lang="ja-JP" altLang="en-US" sz="3600" dirty="0"/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941603"/>
              </p:ext>
            </p:extLst>
          </p:nvPr>
        </p:nvGraphicFramePr>
        <p:xfrm>
          <a:off x="209627" y="1727930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28243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8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1227" y="127000"/>
            <a:ext cx="8471350" cy="12558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2030</a:t>
            </a:r>
            <a:r>
              <a:rPr lang="ja-JP" altLang="en-US" sz="2400" b="1" dirty="0"/>
              <a:t>年、</a:t>
            </a:r>
            <a:r>
              <a:rPr lang="en-US" altLang="ja-JP" sz="2400" b="1" dirty="0"/>
              <a:t>2050</a:t>
            </a:r>
            <a:r>
              <a:rPr lang="ja-JP" altLang="en-US" sz="2400" b="1" dirty="0"/>
              <a:t>年</a:t>
            </a:r>
            <a:r>
              <a:rPr lang="ja-JP" altLang="en-US" sz="2400" dirty="0"/>
              <a:t>の</a:t>
            </a:r>
            <a:r>
              <a:rPr lang="ja-JP" altLang="en-US" sz="2400" b="1" dirty="0"/>
              <a:t>未来</a:t>
            </a:r>
            <a:r>
              <a:rPr lang="ja-JP" altLang="en-US" sz="2400" dirty="0"/>
              <a:t>を見据え、「</a:t>
            </a:r>
            <a:r>
              <a:rPr lang="ja-JP" altLang="en-US" sz="2400" b="1" dirty="0"/>
              <a:t>旧来の日本型雇用システムからの転換</a:t>
            </a:r>
            <a:r>
              <a:rPr lang="ja-JP" altLang="en-US" sz="2400" dirty="0"/>
              <a:t>」と「</a:t>
            </a:r>
            <a:r>
              <a:rPr lang="ja-JP" altLang="en-US" sz="2400" b="1" dirty="0"/>
              <a:t>好きなことに夢中になれる教育への転換</a:t>
            </a:r>
            <a:r>
              <a:rPr lang="ja-JP" altLang="en-US" sz="2400" dirty="0"/>
              <a:t>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1250" y="1382808"/>
            <a:ext cx="76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/>
              <a:t>経済産業省のレポート「未来人材ビジョン」，令和</a:t>
            </a:r>
            <a:r>
              <a:rPr kumimoji="1" lang="en-US" altLang="ja-JP" sz="1600" dirty="0"/>
              <a:t>4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5</a:t>
            </a:r>
            <a:r>
              <a:rPr kumimoji="1" lang="ja-JP" altLang="en-US" sz="1600" dirty="0"/>
              <a:t>月</a:t>
            </a:r>
            <a:endParaRPr kumimoji="1" lang="en-US" altLang="ja-JP" sz="1600" dirty="0"/>
          </a:p>
          <a:p>
            <a:pPr algn="r"/>
            <a:r>
              <a:rPr kumimoji="1" lang="en-US" altLang="ja-JP" sz="1600" dirty="0"/>
              <a:t>https://</a:t>
            </a:r>
            <a:r>
              <a:rPr kumimoji="1" lang="en-US" altLang="ja-JP" sz="1600" dirty="0" err="1"/>
              <a:t>www.meti.go.jp</a:t>
            </a:r>
            <a:r>
              <a:rPr kumimoji="1" lang="en-US" altLang="ja-JP" sz="1600" dirty="0"/>
              <a:t>/press/2022/05/20220531001/</a:t>
            </a:r>
            <a:r>
              <a:rPr kumimoji="1" lang="en-US" altLang="ja-JP" sz="1600" dirty="0" err="1"/>
              <a:t>20220531001.html</a:t>
            </a:r>
            <a:endParaRPr kumimoji="1"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6714" y="2960237"/>
            <a:ext cx="3576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■ デジタル化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■ 脱炭素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■ </a:t>
            </a:r>
            <a:r>
              <a:rPr kumimoji="1" lang="en-US" altLang="ja-JP" sz="2000" b="1" dirty="0"/>
              <a:t>AI</a:t>
            </a:r>
            <a:r>
              <a:rPr kumimoji="1" lang="ja-JP" altLang="en-US" sz="2000" b="1" dirty="0"/>
              <a:t>やロボットとの共生社会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■ 日本の生産年齢人口の減少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6342" y="24016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２０５０年の未来ビジョン</a:t>
            </a:r>
            <a:endParaRPr kumimoji="1" lang="en-US" altLang="ja-JP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784" y="5784848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専門・技術職などの高スキル職は増加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" y="2401628"/>
            <a:ext cx="5157433" cy="300118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808764" y="2667443"/>
            <a:ext cx="887819" cy="29108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9AC95E4-17B0-3714-42F9-8456BD86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09" y="4394570"/>
            <a:ext cx="358702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D4344-8E3F-4283-A0C8-1CC6B19A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287743"/>
            <a:ext cx="8742984" cy="557296"/>
          </a:xfrm>
        </p:spPr>
        <p:txBody>
          <a:bodyPr/>
          <a:lstStyle/>
          <a:p>
            <a:r>
              <a:rPr kumimoji="1" lang="ja-JP" altLang="en-US" sz="3600" dirty="0"/>
              <a:t>⑤ＩＴエンジニア</a:t>
            </a:r>
            <a:r>
              <a:rPr lang="ja-JP" altLang="en-US" sz="3600" dirty="0"/>
              <a:t>の多彩な専門職の選択</a:t>
            </a:r>
            <a:endParaRPr kumimoji="1" lang="ja-JP" altLang="en-US" sz="3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EAA916-D709-44A9-A9AF-47172B57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034" y="6450245"/>
            <a:ext cx="2057400" cy="365125"/>
          </a:xfrm>
        </p:spPr>
        <p:txBody>
          <a:bodyPr/>
          <a:lstStyle/>
          <a:p>
            <a:fld id="{E7DD4950-D159-4EF1-90C3-DB06CAAE7C1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8" name="Text Box 2054">
            <a:extLst>
              <a:ext uri="{FF2B5EF4-FFF2-40B4-BE49-F238E27FC236}">
                <a16:creationId xmlns:a16="http://schemas.microsoft.com/office/drawing/2014/main" id="{B7ECC911-EEB9-4610-9B7E-ABFB8DAD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53" y="877240"/>
            <a:ext cx="4379247" cy="51706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技術系（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分野）の専門職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0BCFC5B-7DB5-E014-146F-2050DB527628}"/>
              </a:ext>
            </a:extLst>
          </p:cNvPr>
          <p:cNvSpPr txBox="1">
            <a:spLocks/>
          </p:cNvSpPr>
          <p:nvPr/>
        </p:nvSpPr>
        <p:spPr>
          <a:xfrm>
            <a:off x="156830" y="1670050"/>
            <a:ext cx="8830339" cy="5010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情報工学科の卒業生は、その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専門知識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を応用して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さまざまな分野でキャリア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を築く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システムエンジニア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テクニカルサポートエンジニア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ソフトウェアエンジニア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ネットワークエンジニア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データサイエンティスト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セキュリティエンジニア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プロジェクトマネージャー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IT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コンサルタント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サービスエンジニア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エンジニア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としての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キャリア選択肢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幅広く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興味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や強みに合わせて選ぶ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ことが大切。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を活用し、デジタル社会の発展と充実に貢献し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よう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90AE89-C5AC-2BD3-90B9-AA621A2BAD46}"/>
              </a:ext>
            </a:extLst>
          </p:cNvPr>
          <p:cNvSpPr txBox="1"/>
          <p:nvPr/>
        </p:nvSpPr>
        <p:spPr>
          <a:xfrm>
            <a:off x="4508500" y="2242235"/>
            <a:ext cx="453293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製造業や工場環境で</a:t>
            </a:r>
            <a:r>
              <a:rPr lang="en-US" altLang="ja-JP" dirty="0"/>
              <a:t>IT</a:t>
            </a:r>
            <a:r>
              <a:rPr lang="ja-JP" altLang="en-US" dirty="0"/>
              <a:t>技術を活用して生産プロセスを改善し、効率を向上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5EA312-ED18-1EBC-F2C7-7008AA6EE0C3}"/>
              </a:ext>
            </a:extLst>
          </p:cNvPr>
          <p:cNvSpPr txBox="1"/>
          <p:nvPr/>
        </p:nvSpPr>
        <p:spPr>
          <a:xfrm>
            <a:off x="4508500" y="3164311"/>
            <a:ext cx="45974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一般のユーザーや小規模事業者が</a:t>
            </a:r>
            <a:r>
              <a:rPr lang="en-US" altLang="ja-JP" dirty="0"/>
              <a:t>IT</a:t>
            </a:r>
            <a:r>
              <a:rPr lang="ja-JP" altLang="en-US" dirty="0"/>
              <a:t>関連の問題を解決し、効果的に技術を活用できるよう支援する役割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589A40-EBA2-B2AD-71C5-2241C95D4B3B}"/>
              </a:ext>
            </a:extLst>
          </p:cNvPr>
          <p:cNvSpPr txBox="1"/>
          <p:nvPr/>
        </p:nvSpPr>
        <p:spPr>
          <a:xfrm>
            <a:off x="4508500" y="4285762"/>
            <a:ext cx="45974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企業の中で、、</a:t>
            </a:r>
            <a:r>
              <a:rPr lang="en-US" altLang="ja-JP" dirty="0"/>
              <a:t>IT</a:t>
            </a:r>
            <a:r>
              <a:rPr lang="ja-JP" altLang="en-US" dirty="0"/>
              <a:t>戦略の立案や実行、システムの設計・運用、セキュリティの管理など</a:t>
            </a:r>
            <a:r>
              <a:rPr lang="en-US" altLang="ja-JP" dirty="0"/>
              <a:t> IT</a:t>
            </a:r>
            <a:r>
              <a:rPr lang="ja-JP" altLang="en-US" dirty="0"/>
              <a:t>に関する業務に従事し、課題解決</a:t>
            </a:r>
          </a:p>
        </p:txBody>
      </p:sp>
    </p:spTree>
    <p:extLst>
      <p:ext uri="{BB962C8B-B14F-4D97-AF65-F5344CB8AC3E}">
        <p14:creationId xmlns:p14="http://schemas.microsoft.com/office/powerpoint/2010/main" val="370091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265" y="221838"/>
            <a:ext cx="8256653" cy="557296"/>
          </a:xfrm>
        </p:spPr>
        <p:txBody>
          <a:bodyPr/>
          <a:lstStyle/>
          <a:p>
            <a:r>
              <a:rPr lang="ja-JP" altLang="en-US" sz="3600" dirty="0"/>
              <a:t>⑥ソフトスキルの重要性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557" y="905014"/>
            <a:ext cx="8500885" cy="564556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人間関係構築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チーム内で協力、良好な人間関係の構築。互いに良い影響を与えながら、全員でともに成功を目指す。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コミュニケーション能力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アイデアや情報を明確かつ効果的に伝える能力。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エンジニアの成功にも大切。プレゼンテーション、報告書、会話のスキルにより、自分の考えや提案を他の人に的確に伝達。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問題解決能力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正解の分からない複雑な課題に取り組み、解決策を見つける能力も大切。そのために、論理的思考、根拠に基づいた判断と考察が重要。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時間管理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計画と時間管理は、の効率性を高めます。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60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D32296283BAE4FBFF99EDC45243354" ma:contentTypeVersion="11" ma:contentTypeDescription="新しいドキュメントを作成します。" ma:contentTypeScope="" ma:versionID="bf844cef026f0c7f052f32ed7299a1d5">
  <xsd:schema xmlns:xsd="http://www.w3.org/2001/XMLSchema" xmlns:xs="http://www.w3.org/2001/XMLSchema" xmlns:p="http://schemas.microsoft.com/office/2006/metadata/properties" xmlns:ns2="69c77615-9337-40d3-a605-2b381952e9e1" xmlns:ns3="5ef7c285-a1eb-42b9-a9ea-e1fa5ac97318" targetNamespace="http://schemas.microsoft.com/office/2006/metadata/properties" ma:root="true" ma:fieldsID="859f8de3f80368e35f4559b7b67e7d1d" ns2:_="" ns3:_="">
    <xsd:import namespace="69c77615-9337-40d3-a605-2b381952e9e1"/>
    <xsd:import namespace="5ef7c285-a1eb-42b9-a9ea-e1fa5ac973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77615-9337-40d3-a605-2b381952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7c285-a1eb-42b9-a9ea-e1fa5ac97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D373E8-EED6-4313-A814-4EB765880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77615-9337-40d3-a605-2b381952e9e1"/>
    <ds:schemaRef ds:uri="5ef7c285-a1eb-42b9-a9ea-e1fa5ac97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BC3BBC-7C02-436B-9537-051AFFE7C9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5184ED-0808-473B-842E-5712B60CF484}">
  <ds:schemaRefs>
    <ds:schemaRef ds:uri="http://purl.org/dc/terms/"/>
    <ds:schemaRef ds:uri="http://purl.org/dc/elements/1.1/"/>
    <ds:schemaRef ds:uri="5ef7c285-a1eb-42b9-a9ea-e1fa5ac97318"/>
    <ds:schemaRef ds:uri="69c77615-9337-40d3-a605-2b381952e9e1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</TotalTime>
  <Words>1959</Words>
  <Application>Microsoft Office PowerPoint</Application>
  <PresentationFormat>画面に合わせる (4:3)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ゴシック</vt:lpstr>
      <vt:lpstr>Söhne</vt:lpstr>
      <vt:lpstr>Meiryo</vt:lpstr>
      <vt:lpstr>Meiryo</vt:lpstr>
      <vt:lpstr>游ゴシック</vt:lpstr>
      <vt:lpstr>Arial</vt:lpstr>
      <vt:lpstr>Calibri</vt:lpstr>
      <vt:lpstr>Wingdings</vt:lpstr>
      <vt:lpstr>Office テーマ</vt:lpstr>
      <vt:lpstr>1_Office テーマ</vt:lpstr>
      <vt:lpstr>情報工学科３、４年生諸君へ</vt:lpstr>
      <vt:lpstr>PowerPoint プレゼンテーション</vt:lpstr>
      <vt:lpstr>①アイデアを現実にしよう</vt:lpstr>
      <vt:lpstr>②未来の技術を学ぶわくわく感を大切にしよう</vt:lpstr>
      <vt:lpstr>③進路とキャリアの多様性</vt:lpstr>
      <vt:lpstr>④社会貢献と夢の追求</vt:lpstr>
      <vt:lpstr>PowerPoint プレゼンテーション</vt:lpstr>
      <vt:lpstr>⑤ＩＴエンジニアの多彩な専門職の選択</vt:lpstr>
      <vt:lpstr>⑥ソフトスキルの重要性</vt:lpstr>
      <vt:lpstr>⑦ 就職活動、大学院進学準備の開始</vt:lpstr>
      <vt:lpstr>⑧大学院進学（修士・博士課程）</vt:lpstr>
      <vt:lpstr>⑨３年生秋から卒業までのスケジュール</vt:lpstr>
      <vt:lpstr>⑩卒業研究のビジョン</vt:lpstr>
      <vt:lpstr>⑪卒業研究テーマの例（金子邦彦研究室）</vt:lpstr>
      <vt:lpstr>⑫ 卒業研究の目標</vt:lpstr>
      <vt:lpstr>PowerPoint プレゼンテーション</vt:lpstr>
      <vt:lpstr>次のステップへ（次回以降の予定）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　邦彦</dc:creator>
  <cp:lastModifiedBy>金子　邦彦</cp:lastModifiedBy>
  <cp:revision>153</cp:revision>
  <dcterms:created xsi:type="dcterms:W3CDTF">2022-03-29T04:06:14Z</dcterms:created>
  <dcterms:modified xsi:type="dcterms:W3CDTF">2023-10-03T06:55:56Z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0x010100F2D32296283BAE4FBFF99EDC45243354</vt:lpwstr>
  </property>
</Properties>
</file>