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50"/>
  </p:notesMasterIdLst>
  <p:sldIdLst>
    <p:sldId id="1037" r:id="rId3"/>
    <p:sldId id="2060" r:id="rId4"/>
    <p:sldId id="2061" r:id="rId5"/>
    <p:sldId id="1805" r:id="rId6"/>
    <p:sldId id="2158" r:id="rId7"/>
    <p:sldId id="821" r:id="rId8"/>
    <p:sldId id="2057" r:id="rId9"/>
    <p:sldId id="2172" r:id="rId10"/>
    <p:sldId id="1867" r:id="rId11"/>
    <p:sldId id="1868" r:id="rId12"/>
    <p:sldId id="1869" r:id="rId13"/>
    <p:sldId id="2062" r:id="rId14"/>
    <p:sldId id="2160" r:id="rId15"/>
    <p:sldId id="2159" r:id="rId16"/>
    <p:sldId id="2171" r:id="rId17"/>
    <p:sldId id="2174" r:id="rId18"/>
    <p:sldId id="2129" r:id="rId19"/>
    <p:sldId id="2175" r:id="rId20"/>
    <p:sldId id="2176" r:id="rId21"/>
    <p:sldId id="2177" r:id="rId22"/>
    <p:sldId id="2178" r:id="rId23"/>
    <p:sldId id="2162" r:id="rId24"/>
    <p:sldId id="2152" r:id="rId25"/>
    <p:sldId id="2154" r:id="rId26"/>
    <p:sldId id="1855" r:id="rId27"/>
    <p:sldId id="2191" r:id="rId28"/>
    <p:sldId id="2192" r:id="rId29"/>
    <p:sldId id="2193" r:id="rId30"/>
    <p:sldId id="2194" r:id="rId31"/>
    <p:sldId id="1808" r:id="rId32"/>
    <p:sldId id="2181" r:id="rId33"/>
    <p:sldId id="2179" r:id="rId34"/>
    <p:sldId id="2180" r:id="rId35"/>
    <p:sldId id="2182" r:id="rId36"/>
    <p:sldId id="1879" r:id="rId37"/>
    <p:sldId id="2183" r:id="rId38"/>
    <p:sldId id="1878" r:id="rId39"/>
    <p:sldId id="1849" r:id="rId40"/>
    <p:sldId id="2184" r:id="rId41"/>
    <p:sldId id="2185" r:id="rId42"/>
    <p:sldId id="2186" r:id="rId43"/>
    <p:sldId id="2187" r:id="rId44"/>
    <p:sldId id="2188" r:id="rId45"/>
    <p:sldId id="2189" r:id="rId46"/>
    <p:sldId id="1845" r:id="rId47"/>
    <p:sldId id="1857" r:id="rId48"/>
    <p:sldId id="1858" r:id="rId49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間スタイル 2 - アクセント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9019" autoAdjust="0"/>
    <p:restoredTop sz="94660"/>
  </p:normalViewPr>
  <p:slideViewPr>
    <p:cSldViewPr snapToGrid="0">
      <p:cViewPr varScale="1">
        <p:scale>
          <a:sx n="36" d="100"/>
          <a:sy n="36" d="100"/>
        </p:scale>
        <p:origin x="20" y="73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1124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8" Type="http://schemas.openxmlformats.org/officeDocument/2006/relationships/slide" Target="slides/slide6.xml"/><Relationship Id="rId51" Type="http://schemas.openxmlformats.org/officeDocument/2006/relationships/presProps" Target="presProp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ヘッダー プレースホルダー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864EF8-74FE-40A1-902E-125A64E3EB0E}" type="datetimeFigureOut">
              <a:rPr kumimoji="1" lang="ja-JP" altLang="en-US" smtClean="0"/>
              <a:t>2026/7/3</a:t>
            </a:fld>
            <a:endParaRPr kumimoji="1" lang="ja-JP" altLang="en-US"/>
          </a:p>
        </p:txBody>
      </p:sp>
      <p:sp>
        <p:nvSpPr>
          <p:cNvPr id="4" name="スライド イメージ プレースホルダー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ja-JP" altLang="en-US"/>
          </a:p>
        </p:txBody>
      </p:sp>
      <p:sp>
        <p:nvSpPr>
          <p:cNvPr id="5" name="ノー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223C1-63D0-4CA4-8D67-2118CF2CB84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372311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3927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1FBDB-3FE1-4E23-8A3E-D23037547262}" type="datetime1">
              <a:rPr kumimoji="1" lang="ja-JP" altLang="en-US" smtClean="0"/>
              <a:t>2026/7/3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090792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A3E3D-4D1D-4163-AD90-B772FBC95A7D}" type="datetime1">
              <a:rPr kumimoji="1" lang="ja-JP" altLang="en-US" smtClean="0"/>
              <a:t>2026/7/3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975038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76" y="2614172"/>
            <a:ext cx="3086100" cy="1397000"/>
          </a:xfrm>
        </p:spPr>
        <p:txBody>
          <a:bodyPr/>
          <a:lstStyle>
            <a:lvl1pPr algn="r">
              <a:lnSpc>
                <a:spcPct val="100000"/>
              </a:lnSpc>
              <a:defRPr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2284" y="946596"/>
            <a:ext cx="5311720" cy="5267459"/>
          </a:xfrm>
        </p:spPr>
        <p:txBody>
          <a:bodyPr anchor="ctr"/>
          <a:lstStyle>
            <a:lvl1pPr>
              <a:spcBef>
                <a:spcPts val="0"/>
              </a:spcBef>
              <a:defRPr sz="2600"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A3E3D-4D1D-4163-AD90-B772FBC95A7D}" type="datetime1">
              <a:rPr kumimoji="1" lang="ja-JP" altLang="en-US" smtClean="0"/>
              <a:t>2026/7/3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  <p:cxnSp>
        <p:nvCxnSpPr>
          <p:cNvPr id="8" name="直線コネクタ 7">
            <a:extLst>
              <a:ext uri="{FF2B5EF4-FFF2-40B4-BE49-F238E27FC236}">
                <a16:creationId xmlns:a16="http://schemas.microsoft.com/office/drawing/2014/main" id="{FEE24C5F-FDEB-41AC-8EE7-D7A90FDF0D4E}"/>
              </a:ext>
            </a:extLst>
          </p:cNvPr>
          <p:cNvCxnSpPr/>
          <p:nvPr userDrawn="1"/>
        </p:nvCxnSpPr>
        <p:spPr>
          <a:xfrm>
            <a:off x="3408372" y="1771739"/>
            <a:ext cx="0" cy="3081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8172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17190-F4F2-435C-9433-79F7AB9E97BF}" type="datetime1">
              <a:rPr kumimoji="1" lang="ja-JP" altLang="en-US" smtClean="0"/>
              <a:t>2026/7/3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008162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7B0A3-2511-4231-8D8D-1A02D976D3A3}" type="datetime1">
              <a:rPr kumimoji="1" lang="ja-JP" altLang="en-US" smtClean="0"/>
              <a:t>2026/7/3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983752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0653C-AB33-4AEE-8ADF-8CBC889DAC38}" type="datetime1">
              <a:rPr kumimoji="1" lang="ja-JP" altLang="en-US" smtClean="0"/>
              <a:t>2026/7/3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856870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C662F-1C88-4F72-A2F3-539EB351F97B}" type="datetime1">
              <a:rPr kumimoji="1" lang="ja-JP" altLang="en-US" smtClean="0"/>
              <a:t>2026/7/3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153462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08AAC-77C1-4008-9465-32B322AA2FD1}" type="datetime1">
              <a:rPr kumimoji="1" lang="ja-JP" altLang="en-US" smtClean="0"/>
              <a:t>2026/7/3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843896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B8540-9CF7-4592-8041-50186FF23E5C}" type="datetime1">
              <a:rPr kumimoji="1" lang="ja-JP" altLang="en-US" smtClean="0"/>
              <a:t>2026/7/3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415771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1845" y="846253"/>
            <a:ext cx="8461208" cy="533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BE731-6ED8-4A42-8A57-3C41D7584935}" type="datetime1">
              <a:rPr kumimoji="1" lang="ja-JP" altLang="en-US" smtClean="0"/>
              <a:t>2026/7/3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5071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fld id="{E205D82C-95A1-431E-8E38-AA614A14CDCF}" type="slidenum">
              <a:rPr lang="ja-JP" altLang="en-US" smtClean="0"/>
              <a:pPr/>
              <a:t>‹#›</a:t>
            </a:fld>
            <a:endParaRPr lang="ja-JP" altLang="en-US" dirty="0"/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D9445425-3AD1-45CB-BDD6-281EC62A9D61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8622" y="90311"/>
            <a:ext cx="746942" cy="701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42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2" r:id="rId3"/>
    <p:sldLayoutId id="2147483667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3200" kern="1200">
          <a:solidFill>
            <a:srgbClr val="FF0000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65315" y="221838"/>
            <a:ext cx="8256653" cy="5572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315" y="1033434"/>
            <a:ext cx="8256653" cy="51435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EBCB-4574-4917-A517-BC61951E7195}" type="datetime1">
              <a:rPr kumimoji="1" lang="ja-JP" altLang="en-US" smtClean="0"/>
              <a:t>2026/7/3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5934" y="643126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DD4950-D159-4EF1-90C3-DB06CAAE7C11}" type="slidenum">
              <a:rPr kumimoji="1" lang="ja-JP" altLang="en-US" smtClean="0"/>
              <a:pPr/>
              <a:t>‹#›</a:t>
            </a:fld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732567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3200" kern="1200">
          <a:solidFill>
            <a:schemeClr val="tx1"/>
          </a:solidFill>
          <a:latin typeface="メイリオ" panose="020B0604030504040204" pitchFamily="50" charset="-128"/>
          <a:ea typeface="メイリオ" panose="020B0604030504040204" pitchFamily="50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メイリオ" panose="020B0604030504040204" pitchFamily="50" charset="-128"/>
          <a:ea typeface="メイリオ" panose="020B0604030504040204" pitchFamily="50" charset="-128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メイリオ" panose="020B0604030504040204" pitchFamily="50" charset="-128"/>
          <a:ea typeface="メイリオ" panose="020B0604030504040204" pitchFamily="50" charset="-128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メイリオ" panose="020B0604030504040204" pitchFamily="50" charset="-128"/>
          <a:ea typeface="メイリオ" panose="020B0604030504040204" pitchFamily="50" charset="-128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メイリオ" panose="020B0604030504040204" pitchFamily="50" charset="-128"/>
          <a:ea typeface="メイリオ" panose="020B0604030504040204" pitchFamily="50" charset="-128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メイリオ" panose="020B0604030504040204" pitchFamily="50" charset="-128"/>
          <a:ea typeface="メイリオ" panose="020B0604030504040204" pitchFamily="50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hyperlink" Target="https://www.kkaneko.jp/cc/aitasks/mediapipe.html" TargetMode="External"/><Relationship Id="rId5" Type="http://schemas.openxmlformats.org/officeDocument/2006/relationships/hyperlink" Target="https://www.kkaneko.jp/ai/labo/index.html" TargetMode="Externa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pythoncompiler.io/" TargetMode="Externa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pythoncompiler.io/" TargetMode="Externa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2.png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hyperlink" Target="https://colab.research.google.com/drive/1scoDefaCCEs1BUq7WHtDMxohYmAEmoC6?usp=sharing" TargetMode="Externa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hyperlink" Target="https://colab.research.google.com/drive/1lEXtEInxa4lVM6EgpOUpGCWgAFibV1l9?usp=sharin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5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450157" y="1122363"/>
            <a:ext cx="8243685" cy="2387600"/>
          </a:xfrm>
        </p:spPr>
        <p:txBody>
          <a:bodyPr>
            <a:noAutofit/>
          </a:bodyPr>
          <a:lstStyle/>
          <a:p>
            <a:r>
              <a:rPr lang="ja-JP" altLang="en-US" dirty="0">
                <a:latin typeface="メイリオ" panose="020B0604030504040204" pitchFamily="50" charset="-128"/>
              </a:rPr>
              <a:t>金子邦彦研究室</a:t>
            </a:r>
            <a:br>
              <a:rPr lang="en-US" altLang="ja-JP" dirty="0">
                <a:latin typeface="メイリオ" panose="020B0604030504040204" pitchFamily="50" charset="-128"/>
              </a:rPr>
            </a:br>
            <a:endParaRPr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9" name="正方形/長方形 8"/>
          <p:cNvSpPr/>
          <p:nvPr/>
        </p:nvSpPr>
        <p:spPr>
          <a:xfrm>
            <a:off x="3875482" y="4869762"/>
            <a:ext cx="1415772" cy="461665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t>金子邦彦</a:t>
            </a:r>
          </a:p>
        </p:txBody>
      </p:sp>
      <p:pic>
        <p:nvPicPr>
          <p:cNvPr id="7" name="Picture 2" descr="https://mirrors.creativecommons.org/presskit/buttons/88x31/png/by-nc-sa.eu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104" y="5735637"/>
            <a:ext cx="1433790" cy="501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図 4" descr="メガネをかけた男性&#10;&#10;自動的に生成された説明">
            <a:extLst>
              <a:ext uri="{FF2B5EF4-FFF2-40B4-BE49-F238E27FC236}">
                <a16:creationId xmlns:a16="http://schemas.microsoft.com/office/drawing/2014/main" id="{1C3B59FE-4A47-434A-A600-E43D38ADCC7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9428" y="4610382"/>
            <a:ext cx="710957" cy="937036"/>
          </a:xfrm>
          <a:prstGeom prst="rect">
            <a:avLst/>
          </a:prstGeom>
        </p:spPr>
      </p:pic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B1F12465-CA41-4661-522F-5FEE1577F6FF}"/>
              </a:ext>
            </a:extLst>
          </p:cNvPr>
          <p:cNvSpPr txBox="1"/>
          <p:nvPr/>
        </p:nvSpPr>
        <p:spPr>
          <a:xfrm>
            <a:off x="963529" y="6456830"/>
            <a:ext cx="76216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en-US" dirty="0">
                <a:solidFill>
                  <a:srgbClr val="232425"/>
                </a:solidFill>
                <a:latin typeface="Arial" panose="020B0604020202020204" pitchFamily="34" charset="0"/>
              </a:rPr>
              <a:t>資料中</a:t>
            </a:r>
            <a:r>
              <a:rPr lang="ja-JP" altLang="ja-JP" b="0" i="0" dirty="0">
                <a:solidFill>
                  <a:srgbClr val="232425"/>
                </a:solidFill>
                <a:effectLst/>
                <a:latin typeface="Arial" panose="020B0604020202020204" pitchFamily="34" charset="0"/>
              </a:rPr>
              <a:t>の図は生成AI</a:t>
            </a:r>
            <a:r>
              <a:rPr lang="ja-JP" altLang="en-US" dirty="0">
                <a:solidFill>
                  <a:srgbClr val="232425"/>
                </a:solidFill>
                <a:latin typeface="Arial" panose="020B0604020202020204" pitchFamily="34" charset="0"/>
              </a:rPr>
              <a:t>である </a:t>
            </a:r>
            <a:r>
              <a:rPr lang="en-US" altLang="ja-JP" dirty="0">
                <a:solidFill>
                  <a:srgbClr val="232425"/>
                </a:solidFill>
                <a:latin typeface="Arial" panose="020B0604020202020204" pitchFamily="34" charset="0"/>
              </a:rPr>
              <a:t>Google Nano Banana 2</a:t>
            </a:r>
            <a:r>
              <a:rPr lang="ja-JP" altLang="en-US" dirty="0">
                <a:solidFill>
                  <a:srgbClr val="232425"/>
                </a:solidFill>
                <a:latin typeface="Arial" panose="020B0604020202020204" pitchFamily="34" charset="0"/>
              </a:rPr>
              <a:t> を用いて作成</a:t>
            </a:r>
            <a:endParaRPr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670952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152D9966-B92F-6DE6-7762-8FF37B4EA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</a:t>
            </a:fld>
            <a:endParaRPr kumimoji="1" lang="ja-JP" altLang="en-US"/>
          </a:p>
        </p:txBody>
      </p:sp>
      <p:pic>
        <p:nvPicPr>
          <p:cNvPr id="4" name="図 3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EE96018A-07C4-C699-E734-3121C5809C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97063"/>
            <a:ext cx="9144000" cy="5063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916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7A76083B-9812-3407-174A-30D50B63B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全体内容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E1ACDCC1-7151-B445-6B5E-904E0D27E7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404B10C-859C-484C-2D95-6A185E713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</a:t>
            </a:fld>
            <a:endParaRPr kumimoji="1" lang="ja-JP" altLang="en-US"/>
          </a:p>
        </p:txBody>
      </p:sp>
      <p:pic>
        <p:nvPicPr>
          <p:cNvPr id="6" name="図 5" descr="テキスト, 手紙&#10;&#10;AI 生成コンテンツは誤りを含む可能性があります。">
            <a:extLst>
              <a:ext uri="{FF2B5EF4-FFF2-40B4-BE49-F238E27FC236}">
                <a16:creationId xmlns:a16="http://schemas.microsoft.com/office/drawing/2014/main" id="{3185D099-4E10-9597-7F8D-0FD4E93C71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36420"/>
            <a:ext cx="9144000" cy="3185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915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B1535B-9A20-A3F1-8A5C-61B0753D05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図 4">
            <a:extLst>
              <a:ext uri="{FF2B5EF4-FFF2-40B4-BE49-F238E27FC236}">
                <a16:creationId xmlns:a16="http://schemas.microsoft.com/office/drawing/2014/main" id="{DFFB3722-18EB-58F2-7440-EDED0710E5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04" r="2904"/>
          <a:stretch/>
        </p:blipFill>
        <p:spPr>
          <a:xfrm>
            <a:off x="0" y="1"/>
            <a:ext cx="9143980" cy="685799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タイトル 1">
            <a:extLst>
              <a:ext uri="{FF2B5EF4-FFF2-40B4-BE49-F238E27FC236}">
                <a16:creationId xmlns:a16="http://schemas.microsoft.com/office/drawing/2014/main" id="{AFBA4EFF-10A7-B81F-D10A-0EBB9D8F7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50" y="1397000"/>
            <a:ext cx="7435850" cy="37813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ja-JP" sz="4000" b="1" i="0" dirty="0">
                <a:solidFill>
                  <a:schemeClr val="bg1"/>
                </a:solidFill>
                <a:effectLst/>
                <a:latin typeface="Google Sans Text"/>
              </a:rPr>
              <a:t>Step 1: </a:t>
            </a:r>
            <a:r>
              <a:rPr lang="ja-JP" altLang="en-US" sz="4000" b="1" i="0" dirty="0">
                <a:solidFill>
                  <a:schemeClr val="bg1"/>
                </a:solidFill>
                <a:effectLst/>
                <a:latin typeface="Google Sans Text"/>
              </a:rPr>
              <a:t>プログラミングは研究の道具 </a:t>
            </a:r>
            <a:r>
              <a:rPr lang="en-US" altLang="ja-JP" sz="4000" b="1" i="0" dirty="0">
                <a:solidFill>
                  <a:schemeClr val="bg1"/>
                </a:solidFill>
                <a:effectLst/>
                <a:latin typeface="Google Sans Text"/>
              </a:rPr>
              <a:t>―― </a:t>
            </a:r>
            <a:r>
              <a:rPr lang="ja-JP" altLang="en-US" sz="4000" b="1" i="0" dirty="0">
                <a:solidFill>
                  <a:schemeClr val="bg1"/>
                </a:solidFill>
                <a:effectLst/>
                <a:latin typeface="Google Sans Text"/>
              </a:rPr>
              <a:t>触って確かめよう</a:t>
            </a:r>
            <a:br>
              <a:rPr lang="en-US" altLang="ja-JP" sz="4000" b="1" dirty="0">
                <a:solidFill>
                  <a:srgbClr val="FFFFFF"/>
                </a:solidFill>
                <a:latin typeface="ＭＳ ゴシック" panose="020B0609070205080204" pitchFamily="49" charset="-128"/>
                <a:ea typeface="ＭＳ ゴシック" panose="020B0609070205080204" pitchFamily="49" charset="-128"/>
              </a:rPr>
            </a:br>
            <a:endParaRPr kumimoji="1" lang="en-US" altLang="ja-JP" sz="4000" b="1" dirty="0">
              <a:solidFill>
                <a:srgbClr val="FFFFFF"/>
              </a:solidFill>
              <a:latin typeface="ＭＳ ゴシック" panose="020B0609070205080204" pitchFamily="49" charset="-128"/>
              <a:ea typeface="ＭＳ ゴシック" panose="020B0609070205080204" pitchFamily="49" charset="-128"/>
            </a:endParaRPr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A01FE957-07D6-B644-07C2-1369EA088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1" lang="ja-JP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6623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D9850872-A38D-1696-78A7-2B585203D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4" name="図 3">
            <a:extLst>
              <a:ext uri="{FF2B5EF4-FFF2-40B4-BE49-F238E27FC236}">
                <a16:creationId xmlns:a16="http://schemas.microsoft.com/office/drawing/2014/main" id="{F19D1123-8272-714D-468E-39F9712C7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2846"/>
            <a:ext cx="9144000" cy="5092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679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00580" y="175028"/>
            <a:ext cx="8461208" cy="469865"/>
          </a:xfrm>
        </p:spPr>
        <p:txBody>
          <a:bodyPr>
            <a:noAutofit/>
          </a:bodyPr>
          <a:lstStyle/>
          <a:p>
            <a:r>
              <a:rPr lang="ja-JP" altLang="ja-JP" sz="2800"/>
              <a:t>プログラムとは — 命令を書いた手順の集まり</a:t>
            </a:r>
            <a:endParaRPr kumimoji="1" lang="ja-JP" altLang="en-US" sz="29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>
          <a:xfrm>
            <a:off x="6863806" y="6356351"/>
            <a:ext cx="2057400" cy="365125"/>
          </a:xfrm>
        </p:spPr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11" name="コンテンツ プレースホルダー 10">
            <a:extLst>
              <a:ext uri="{FF2B5EF4-FFF2-40B4-BE49-F238E27FC236}">
                <a16:creationId xmlns:a16="http://schemas.microsoft.com/office/drawing/2014/main" id="{90CF5188-4CBA-39FA-6098-D32A034443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ja-JP" altLang="en-US"/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2FBBC6AC-516D-DE5E-6B6B-B95215D3B2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71" y="1083284"/>
            <a:ext cx="9144000" cy="4127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83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5BF2117-D44C-DDA9-5355-D24AF7236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 dirty="0">
                <a:solidFill>
                  <a:srgbClr val="FF0000"/>
                </a:solidFill>
              </a:rPr>
              <a:t>プログラミング観 － 人間の力を増幅する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B829CB7-6AAC-57DD-032D-273DEB749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1" lang="ja-JP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6" name="図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41CF4900-A958-2968-CA14-2F59D0C9D7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13019"/>
            <a:ext cx="9144000" cy="4378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1788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DB3B89FE-E0AD-BCBD-8503-FD28B1BC4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8</a:t>
            </a:fld>
            <a:endParaRPr kumimoji="1" lang="ja-JP" altLang="en-US"/>
          </a:p>
        </p:txBody>
      </p:sp>
      <p:pic>
        <p:nvPicPr>
          <p:cNvPr id="4" name="図 3" descr="テキスト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FCE11510-F190-BCE2-6F99-462F7D8323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1722"/>
            <a:ext cx="9144000" cy="5054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646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1274F3D4-95EF-0813-0FC1-E014E406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1" lang="ja-JP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3" name="画面録画 2">
            <a:hlinkClick r:id="" action="ppaction://media"/>
            <a:extLst>
              <a:ext uri="{FF2B5EF4-FFF2-40B4-BE49-F238E27FC236}">
                <a16:creationId xmlns:a16="http://schemas.microsoft.com/office/drawing/2014/main" id="{2636FE8C-E3B5-ABA4-28D4-70CF845331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0927" y="589931"/>
            <a:ext cx="8602146" cy="4283152"/>
          </a:xfrm>
          <a:prstGeom prst="rect">
            <a:avLst/>
          </a:prstGeom>
        </p:spPr>
      </p:pic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EE175E9D-B72C-7A64-752E-996CC8B14D90}"/>
              </a:ext>
            </a:extLst>
          </p:cNvPr>
          <p:cNvSpPr txBox="1"/>
          <p:nvPr/>
        </p:nvSpPr>
        <p:spPr>
          <a:xfrm>
            <a:off x="312372" y="5430051"/>
            <a:ext cx="8602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基本プログラムの例１：</a:t>
            </a: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表情分析（目の開き、口の開き、目の動き）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3562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B7A6BAF5-1BE3-68FC-3481-C8EA1A8C4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1" lang="ja-JP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3" name="画面録画 2">
            <a:hlinkClick r:id="" action="ppaction://media"/>
            <a:extLst>
              <a:ext uri="{FF2B5EF4-FFF2-40B4-BE49-F238E27FC236}">
                <a16:creationId xmlns:a16="http://schemas.microsoft.com/office/drawing/2014/main" id="{24250A5F-A832-CAE3-6675-873AFE623E2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2661" y="-46804"/>
            <a:ext cx="7492234" cy="5642687"/>
          </a:xfrm>
          <a:prstGeom prst="rect">
            <a:avLst/>
          </a:prstGeom>
        </p:spPr>
      </p:pic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2CDAE240-FC24-829A-C047-7B26F8EECF4C}"/>
              </a:ext>
            </a:extLst>
          </p:cNvPr>
          <p:cNvSpPr txBox="1"/>
          <p:nvPr/>
        </p:nvSpPr>
        <p:spPr>
          <a:xfrm>
            <a:off x="2377011" y="6376146"/>
            <a:ext cx="4389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基本プログラムの例２：</a:t>
            </a: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姿勢推定</a:t>
            </a:r>
          </a:p>
        </p:txBody>
      </p:sp>
    </p:spTree>
    <p:extLst>
      <p:ext uri="{BB962C8B-B14F-4D97-AF65-F5344CB8AC3E}">
        <p14:creationId xmlns:p14="http://schemas.microsoft.com/office/powerpoint/2010/main" val="2443747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E699BB-DD5B-D438-AC45-14C4C8C041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D7B8F0C0-0FA3-187E-EBAB-1B6036FA5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1" lang="ja-JP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4" name="画面録画 3">
            <a:hlinkClick r:id="" action="ppaction://media"/>
            <a:extLst>
              <a:ext uri="{FF2B5EF4-FFF2-40B4-BE49-F238E27FC236}">
                <a16:creationId xmlns:a16="http://schemas.microsoft.com/office/drawing/2014/main" id="{0E5016B7-E5C6-FE7E-82DD-4136BE374C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6215" y="494758"/>
            <a:ext cx="8717990" cy="3369140"/>
          </a:xfrm>
          <a:prstGeom prst="rect">
            <a:avLst/>
          </a:prstGeom>
        </p:spPr>
      </p:pic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D4647EE5-39A4-F646-8C2C-94219C7B71B0}"/>
              </a:ext>
            </a:extLst>
          </p:cNvPr>
          <p:cNvSpPr txBox="1"/>
          <p:nvPr/>
        </p:nvSpPr>
        <p:spPr>
          <a:xfrm>
            <a:off x="786348" y="4712852"/>
            <a:ext cx="7571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基本プログラムの例３：</a:t>
            </a: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画像の３次元化、奥行方向の距離（深さ）推定</a:t>
            </a: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5AE3FB28-4F5A-F902-9098-DF172CBA2957}"/>
              </a:ext>
            </a:extLst>
          </p:cNvPr>
          <p:cNvSpPr txBox="1"/>
          <p:nvPr/>
        </p:nvSpPr>
        <p:spPr>
          <a:xfrm>
            <a:off x="312372" y="5928557"/>
            <a:ext cx="86920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その他１００以上の基本プログラムを研究室</a:t>
            </a: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WEB</a:t>
            </a: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ページで公開</a:t>
            </a: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  <a:hlinkClick r:id="rId5"/>
              </a:rPr>
              <a:t>https://www.kkaneko.jp/ai/labo/index.html</a:t>
            </a:r>
            <a:endParaRPr kumimoji="1" lang="en-US" altLang="ja-JP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  <a:hlinkClick r:id="rId6"/>
              </a:rPr>
              <a:t>https://www.kkaneko.jp/cc/aitasks/mediapipe.html</a:t>
            </a:r>
            <a:r>
              <a:rPr kumimoji="1" lang="en-US" altLang="ja-JP" b="1" dirty="0">
                <a:solidFill>
                  <a:prstClr val="black"/>
                </a:solidFill>
                <a:latin typeface="Calibri" panose="020F0502020204030204"/>
                <a:ea typeface="游ゴシック" panose="020B0400000000000000" pitchFamily="50" charset="-128"/>
              </a:rPr>
              <a:t> </a:t>
            </a:r>
            <a:r>
              <a:rPr kumimoji="1" lang="ja-JP" altLang="en-US" b="1" dirty="0">
                <a:solidFill>
                  <a:prstClr val="black"/>
                </a:solidFill>
                <a:latin typeface="Calibri" panose="020F0502020204030204"/>
                <a:ea typeface="游ゴシック" panose="020B0400000000000000" pitchFamily="50" charset="-128"/>
              </a:rPr>
              <a:t>その他</a:t>
            </a:r>
            <a:endParaRPr kumimoji="1" lang="en-US" altLang="ja-JP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346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FB5A41F-AFA9-9B7F-2CD4-6BEE2E482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 dirty="0">
                <a:solidFill>
                  <a:srgbClr val="FF0000"/>
                </a:solidFill>
              </a:rPr>
              <a:t>プログラミングが研究につながる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E9384FE2-E320-C7B2-2A97-93E3838FD0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EB857EC-0E9D-0B44-8F5E-DF39937DA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12</a:t>
            </a:fld>
            <a:endParaRPr kumimoji="1" lang="ja-JP" altLang="en-US"/>
          </a:p>
        </p:txBody>
      </p:sp>
      <p:pic>
        <p:nvPicPr>
          <p:cNvPr id="6" name="図 5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A8BCB14C-C934-B185-157C-0EFE95206F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1962"/>
            <a:ext cx="9144000" cy="3814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8816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808E298-11DA-A024-7DB2-8404096B4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 dirty="0">
                <a:solidFill>
                  <a:srgbClr val="FF0000"/>
                </a:solidFill>
              </a:rPr>
              <a:t>研究は試行錯誤の繰り返し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8C2AE67B-89A2-9CAE-ED99-C57B9DA54D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353059A-AEEE-3951-D967-B12075E67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13</a:t>
            </a:fld>
            <a:endParaRPr kumimoji="1" lang="ja-JP" altLang="en-US"/>
          </a:p>
        </p:txBody>
      </p:sp>
      <p:pic>
        <p:nvPicPr>
          <p:cNvPr id="6" name="図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473366DC-59CC-1CD0-B6FC-711BE82DBB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91014"/>
            <a:ext cx="9144000" cy="4275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2041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F399539-B616-A3C8-7BD0-249848101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915" y="221838"/>
            <a:ext cx="8886420" cy="557296"/>
          </a:xfrm>
        </p:spPr>
        <p:txBody>
          <a:bodyPr/>
          <a:lstStyle/>
          <a:p>
            <a:r>
              <a:rPr kumimoji="1" lang="ja-JP" altLang="en-US" dirty="0">
                <a:solidFill>
                  <a:srgbClr val="FF0000"/>
                </a:solidFill>
              </a:rPr>
              <a:t>最新</a:t>
            </a:r>
            <a:r>
              <a:rPr kumimoji="1" lang="en-US" altLang="ja-JP" dirty="0">
                <a:solidFill>
                  <a:srgbClr val="FF0000"/>
                </a:solidFill>
              </a:rPr>
              <a:t>AI</a:t>
            </a:r>
            <a:r>
              <a:rPr kumimoji="1" lang="ja-JP" altLang="en-US" dirty="0">
                <a:solidFill>
                  <a:srgbClr val="FF0000"/>
                </a:solidFill>
              </a:rPr>
              <a:t>、</a:t>
            </a:r>
            <a:r>
              <a:rPr kumimoji="1" lang="en-US" altLang="ja-JP" dirty="0">
                <a:solidFill>
                  <a:srgbClr val="FF0000"/>
                </a:solidFill>
              </a:rPr>
              <a:t>3</a:t>
            </a:r>
            <a:r>
              <a:rPr kumimoji="1" lang="ja-JP" altLang="en-US" dirty="0">
                <a:solidFill>
                  <a:srgbClr val="FF0000"/>
                </a:solidFill>
              </a:rPr>
              <a:t>次元</a:t>
            </a:r>
            <a:r>
              <a:rPr kumimoji="1" lang="en-US" altLang="ja-JP" dirty="0">
                <a:solidFill>
                  <a:srgbClr val="FF0000"/>
                </a:solidFill>
              </a:rPr>
              <a:t>CG</a:t>
            </a:r>
            <a:r>
              <a:rPr kumimoji="1" lang="ja-JP" altLang="en-US" dirty="0">
                <a:solidFill>
                  <a:srgbClr val="FF0000"/>
                </a:solidFill>
              </a:rPr>
              <a:t>プログラムが用意されている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45A9BA8B-E1D7-FC7E-9FDE-C622D62C9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F9056C0-1A77-5CF5-9214-37A7A6851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14</a:t>
            </a:fld>
            <a:endParaRPr kumimoji="1" lang="ja-JP" altLang="en-US"/>
          </a:p>
        </p:txBody>
      </p:sp>
      <p:pic>
        <p:nvPicPr>
          <p:cNvPr id="6" name="図 5" descr="ダイアグラム, 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3D72C308-0113-55C7-48D1-A7B4192541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55426"/>
            <a:ext cx="9144000" cy="4347148"/>
          </a:xfrm>
          <a:prstGeom prst="rect">
            <a:avLst/>
          </a:prstGeom>
        </p:spPr>
      </p:pic>
      <p:pic>
        <p:nvPicPr>
          <p:cNvPr id="8" name="図 7" descr="屋外, グリーン, ストリート, 歩道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8B6A80A5-B76F-9F4D-77C0-067D6C7276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7523" y="3745340"/>
            <a:ext cx="2018526" cy="1349464"/>
          </a:xfrm>
          <a:prstGeom prst="rect">
            <a:avLst/>
          </a:prstGeom>
        </p:spPr>
      </p:pic>
      <p:pic>
        <p:nvPicPr>
          <p:cNvPr id="12" name="図 11" descr="スポーツ, スポーツゲーム, 男, 女性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91AF1D27-003D-6869-8D1D-FB0A7ADD4B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6049" y="3745340"/>
            <a:ext cx="2373196" cy="1349464"/>
          </a:xfrm>
          <a:prstGeom prst="rect">
            <a:avLst/>
          </a:prstGeom>
        </p:spPr>
      </p:pic>
      <p:pic>
        <p:nvPicPr>
          <p:cNvPr id="14" name="図 13" descr="コンピューターのスクリーンショット&#10;&#10;AI 生成コンテンツは誤りを含む可能性があります。">
            <a:extLst>
              <a:ext uri="{FF2B5EF4-FFF2-40B4-BE49-F238E27FC236}">
                <a16:creationId xmlns:a16="http://schemas.microsoft.com/office/drawing/2014/main" id="{D8CAC3E6-805E-E100-E76A-49F4D37CBA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67" y="3680341"/>
            <a:ext cx="1295448" cy="1379025"/>
          </a:xfrm>
          <a:prstGeom prst="rect">
            <a:avLst/>
          </a:prstGeom>
        </p:spPr>
      </p:pic>
      <p:pic>
        <p:nvPicPr>
          <p:cNvPr id="16" name="図 15" descr="グラフィカル ユーザー インターフェイス&#10;&#10;AI 生成コンテンツは誤りを含む可能性があります。">
            <a:extLst>
              <a:ext uri="{FF2B5EF4-FFF2-40B4-BE49-F238E27FC236}">
                <a16:creationId xmlns:a16="http://schemas.microsoft.com/office/drawing/2014/main" id="{74B7473D-FE88-7D75-8CA1-766A40BABA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86115" y="3680341"/>
            <a:ext cx="1235839" cy="1386551"/>
          </a:xfrm>
          <a:prstGeom prst="rect">
            <a:avLst/>
          </a:prstGeom>
        </p:spPr>
      </p:pic>
      <p:pic>
        <p:nvPicPr>
          <p:cNvPr id="18" name="図 17" descr="グラフィカル ユーザー インターフェイス, テキスト, アプリケーション, メール&#10;&#10;AI 生成コンテンツは誤りを含む可能性があります。">
            <a:extLst>
              <a:ext uri="{FF2B5EF4-FFF2-40B4-BE49-F238E27FC236}">
                <a16:creationId xmlns:a16="http://schemas.microsoft.com/office/drawing/2014/main" id="{C68A2F9E-3500-EF4E-684C-D1FD9DE268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1955" y="3680340"/>
            <a:ext cx="1916700" cy="1414463"/>
          </a:xfrm>
          <a:prstGeom prst="rect">
            <a:avLst/>
          </a:prstGeom>
        </p:spPr>
      </p:pic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80F32620-4E84-613A-80FF-C7A888BA8F23}"/>
              </a:ext>
            </a:extLst>
          </p:cNvPr>
          <p:cNvSpPr txBox="1"/>
          <p:nvPr/>
        </p:nvSpPr>
        <p:spPr>
          <a:xfrm>
            <a:off x="621586" y="5520436"/>
            <a:ext cx="46028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https://www.kkaneko.jp/ai/labo/</a:t>
            </a:r>
          </a:p>
        </p:txBody>
      </p:sp>
      <p:sp>
        <p:nvSpPr>
          <p:cNvPr id="22" name="テキスト ボックス 21">
            <a:extLst>
              <a:ext uri="{FF2B5EF4-FFF2-40B4-BE49-F238E27FC236}">
                <a16:creationId xmlns:a16="http://schemas.microsoft.com/office/drawing/2014/main" id="{DCA8D37C-CF58-5B46-08CD-21C67835B46D}"/>
              </a:ext>
            </a:extLst>
          </p:cNvPr>
          <p:cNvSpPr txBox="1"/>
          <p:nvPr/>
        </p:nvSpPr>
        <p:spPr>
          <a:xfrm>
            <a:off x="4166170" y="5545058"/>
            <a:ext cx="59590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https://www.kkaneko.jp/cc/aitasks/mediapipe.html</a:t>
            </a:r>
          </a:p>
        </p:txBody>
      </p:sp>
    </p:spTree>
    <p:extLst>
      <p:ext uri="{BB962C8B-B14F-4D97-AF65-F5344CB8AC3E}">
        <p14:creationId xmlns:p14="http://schemas.microsoft.com/office/powerpoint/2010/main" val="34821227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1E58AB25-ED98-1C3F-8F2F-4371A54E2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4" name="図 3">
            <a:extLst>
              <a:ext uri="{FF2B5EF4-FFF2-40B4-BE49-F238E27FC236}">
                <a16:creationId xmlns:a16="http://schemas.microsoft.com/office/drawing/2014/main" id="{425DACFB-F38E-1983-1560-4343CEF192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13550"/>
            <a:ext cx="9144000" cy="503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0439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600FF-0518-6FA4-FBB5-E664195563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CD980AF-1171-5F7F-5B94-A187EDB67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>
                <a:solidFill>
                  <a:srgbClr val="FF0000"/>
                </a:solidFill>
              </a:rPr>
              <a:t>犬</a:t>
            </a:r>
            <a:r>
              <a:rPr lang="en-US" altLang="ja-JP" dirty="0">
                <a:solidFill>
                  <a:srgbClr val="FF0000"/>
                </a:solidFill>
              </a:rPr>
              <a:t>/</a:t>
            </a:r>
            <a:r>
              <a:rPr lang="ja-JP" altLang="en-US" dirty="0">
                <a:solidFill>
                  <a:srgbClr val="FF0000"/>
                </a:solidFill>
              </a:rPr>
              <a:t>猫画像認識</a:t>
            </a:r>
            <a:r>
              <a:rPr lang="en-US" altLang="ja-JP" dirty="0">
                <a:solidFill>
                  <a:srgbClr val="FF0000"/>
                </a:solidFill>
              </a:rPr>
              <a:t>AI</a:t>
            </a:r>
            <a:endParaRPr kumimoji="1" lang="ja-JP" altLang="en-US" dirty="0">
              <a:solidFill>
                <a:srgbClr val="FF0000"/>
              </a:solidFill>
            </a:endParaRP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F301852-9611-F1FC-0941-16FCB92A6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1" lang="ja-JP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F2A36726-FD63-12F9-8DA2-6571920F4741}"/>
              </a:ext>
            </a:extLst>
          </p:cNvPr>
          <p:cNvSpPr txBox="1">
            <a:spLocks/>
          </p:cNvSpPr>
          <p:nvPr/>
        </p:nvSpPr>
        <p:spPr>
          <a:xfrm>
            <a:off x="465315" y="1033434"/>
            <a:ext cx="8714632" cy="49550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ja-JP" altLang="en-US" sz="2400" dirty="0"/>
              <a:t>画像を入力すると、</a:t>
            </a:r>
            <a:r>
              <a:rPr lang="en-US" altLang="ja-JP" sz="2400" b="1" dirty="0"/>
              <a:t>AI</a:t>
            </a:r>
            <a:r>
              <a:rPr lang="ja-JP" altLang="en-US" sz="2400" b="1" dirty="0"/>
              <a:t>が確率付きで認識結果</a:t>
            </a:r>
            <a:r>
              <a:rPr lang="ja-JP" altLang="en-US" sz="2400" dirty="0"/>
              <a:t>を返す</a:t>
            </a:r>
          </a:p>
          <a:p>
            <a:pPr marL="0" indent="0">
              <a:buNone/>
            </a:pPr>
            <a:r>
              <a:rPr lang="en-US" altLang="ja-JP" sz="2400" dirty="0"/>
              <a:t>1</a:t>
            </a:r>
            <a:r>
              <a:rPr lang="ja-JP" altLang="en-US" sz="2400" dirty="0"/>
              <a:t>枚目：犬 </a:t>
            </a:r>
            <a:r>
              <a:rPr lang="en-US" altLang="ja-JP" sz="2400" dirty="0"/>
              <a:t>23%</a:t>
            </a:r>
            <a:r>
              <a:rPr lang="ja-JP" altLang="en-US" sz="2400" dirty="0"/>
              <a:t>、猫 </a:t>
            </a:r>
            <a:r>
              <a:rPr lang="en-US" altLang="ja-JP" sz="2400" dirty="0"/>
              <a:t>77%</a:t>
            </a:r>
            <a:r>
              <a:rPr lang="ja-JP" altLang="en-US" sz="2400" dirty="0"/>
              <a:t>　　</a:t>
            </a:r>
            <a:r>
              <a:rPr lang="en-US" altLang="ja-JP" sz="2400" dirty="0"/>
              <a:t>2</a:t>
            </a:r>
            <a:r>
              <a:rPr lang="ja-JP" altLang="en-US" sz="2400" dirty="0"/>
              <a:t>枚目：犬 </a:t>
            </a:r>
            <a:r>
              <a:rPr lang="en-US" altLang="ja-JP" sz="2400" dirty="0"/>
              <a:t>70%</a:t>
            </a:r>
            <a:r>
              <a:rPr lang="ja-JP" altLang="en-US" sz="2400" dirty="0"/>
              <a:t>、猫 </a:t>
            </a:r>
            <a:r>
              <a:rPr lang="en-US" altLang="ja-JP" sz="2400" dirty="0"/>
              <a:t>30%</a:t>
            </a:r>
          </a:p>
          <a:p>
            <a:pPr marL="0" indent="0">
              <a:buNone/>
            </a:pPr>
            <a:endParaRPr lang="en-US" altLang="ja-JP" sz="2400" dirty="0"/>
          </a:p>
        </p:txBody>
      </p:sp>
      <p:sp>
        <p:nvSpPr>
          <p:cNvPr id="7" name="スライド番号プレースホルダー 3">
            <a:extLst>
              <a:ext uri="{FF2B5EF4-FFF2-40B4-BE49-F238E27FC236}">
                <a16:creationId xmlns:a16="http://schemas.microsoft.com/office/drawing/2014/main" id="{82FEADF3-8F82-A609-7484-4F6A24042600}"/>
              </a:ext>
            </a:extLst>
          </p:cNvPr>
          <p:cNvSpPr txBox="1">
            <a:spLocks/>
          </p:cNvSpPr>
          <p:nvPr/>
        </p:nvSpPr>
        <p:spPr>
          <a:xfrm>
            <a:off x="6493897" y="547829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457200" rtl="0" eaLnBrk="1" latinLnBrk="0" hangingPunct="1"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E7DD4950-D159-4EF1-90C3-DB06CAAE7C11}" type="slidenum">
              <a:rPr kumimoji="1" lang="ja-JP" altLang="en-US" sz="18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游ゴシック" panose="020B0400000000000000" pitchFamily="50" charset="-128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</a:t>
            </a:fld>
            <a:endParaRPr kumimoji="1" lang="ja-JP" altLang="en-US" sz="1800" dirty="0">
              <a:solidFill>
                <a:prstClr val="black">
                  <a:tint val="75000"/>
                </a:prstClr>
              </a:solidFill>
              <a:latin typeface="Calibri" panose="020F0502020204030204"/>
              <a:ea typeface="游ゴシック" panose="020B0400000000000000" pitchFamily="50" charset="-128"/>
            </a:endParaRPr>
          </a:p>
        </p:txBody>
      </p:sp>
      <p:pic>
        <p:nvPicPr>
          <p:cNvPr id="8" name="図 7" descr="ノートパソコンの上に座っている猫&#10;&#10;自動的に生成された説明">
            <a:extLst>
              <a:ext uri="{FF2B5EF4-FFF2-40B4-BE49-F238E27FC236}">
                <a16:creationId xmlns:a16="http://schemas.microsoft.com/office/drawing/2014/main" id="{87372A20-CDEF-7ED4-0FA1-9BEEE17A1B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072" y="1983466"/>
            <a:ext cx="3337938" cy="2503454"/>
          </a:xfrm>
          <a:prstGeom prst="rect">
            <a:avLst/>
          </a:prstGeom>
        </p:spPr>
      </p:pic>
      <p:pic>
        <p:nvPicPr>
          <p:cNvPr id="9" name="図 8" descr="草, 屋外, 家, 椅子 が含まれている画像&#10;&#10;自動的に生成された説明">
            <a:extLst>
              <a:ext uri="{FF2B5EF4-FFF2-40B4-BE49-F238E27FC236}">
                <a16:creationId xmlns:a16="http://schemas.microsoft.com/office/drawing/2014/main" id="{C96ABACE-83E4-AB3E-4671-7DC9582026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6388" y="2061843"/>
            <a:ext cx="3755181" cy="2503454"/>
          </a:xfrm>
          <a:prstGeom prst="rect">
            <a:avLst/>
          </a:prstGeom>
        </p:spPr>
      </p:pic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2465D837-9DFE-0438-628C-7278DA50CD35}"/>
              </a:ext>
            </a:extLst>
          </p:cNvPr>
          <p:cNvSpPr txBox="1"/>
          <p:nvPr/>
        </p:nvSpPr>
        <p:spPr>
          <a:xfrm>
            <a:off x="4449984" y="5270540"/>
            <a:ext cx="46033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altLang="ja-JP" sz="1800" b="1" u="sng" dirty="0">
                <a:solidFill>
                  <a:srgbClr val="FF0000"/>
                </a:solidFill>
              </a:rPr>
              <a:t>AI</a:t>
            </a:r>
            <a:r>
              <a:rPr lang="ja-JP" altLang="en-US" sz="1800" b="1" u="sng" dirty="0">
                <a:solidFill>
                  <a:srgbClr val="FF0000"/>
                </a:solidFill>
              </a:rPr>
              <a:t>の特性：細かな差異を見逃さない（人間との違い）</a:t>
            </a:r>
            <a:endParaRPr lang="ja-JP" altLang="en-US" sz="1800" dirty="0"/>
          </a:p>
        </p:txBody>
      </p:sp>
      <p:cxnSp>
        <p:nvCxnSpPr>
          <p:cNvPr id="13" name="直線矢印コネクタ 12">
            <a:extLst>
              <a:ext uri="{FF2B5EF4-FFF2-40B4-BE49-F238E27FC236}">
                <a16:creationId xmlns:a16="http://schemas.microsoft.com/office/drawing/2014/main" id="{33992507-5310-C176-FC29-931128894B48}"/>
              </a:ext>
            </a:extLst>
          </p:cNvPr>
          <p:cNvCxnSpPr/>
          <p:nvPr/>
        </p:nvCxnSpPr>
        <p:spPr>
          <a:xfrm flipV="1">
            <a:off x="5731982" y="4201404"/>
            <a:ext cx="141079" cy="79944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53818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1D9DBFA-46B9-DFC5-23B1-E1C02DAD0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 dirty="0">
                <a:solidFill>
                  <a:srgbClr val="FF0000"/>
                </a:solidFill>
              </a:rPr>
              <a:t>オブジェクト・メソッド・引数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686F87D-F53B-B7B6-3EDB-7A2665F02D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A474F36-B4F3-1BC3-A465-F85EDE20E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1" lang="ja-JP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6" name="図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0563BA53-C36B-0707-188D-E5A2DFC69C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41" y="973154"/>
            <a:ext cx="9144000" cy="4478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9832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C83D27CF-138E-E5D9-D22F-432784B36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>
                <a:solidFill>
                  <a:srgbClr val="FF0000"/>
                </a:solidFill>
              </a:rPr>
              <a:t>AI </a:t>
            </a:r>
            <a:r>
              <a:rPr kumimoji="1" lang="ja-JP" altLang="en-US" dirty="0">
                <a:solidFill>
                  <a:srgbClr val="FF0000"/>
                </a:solidFill>
              </a:rPr>
              <a:t>の学習と実行のプログラム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D8FCCAE5-3500-2AC8-6951-B91E4606BB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2A0FA59-64BC-226D-7A8E-4CC40AD58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18</a:t>
            </a:fld>
            <a:endParaRPr kumimoji="1" lang="ja-JP" altLang="en-US"/>
          </a:p>
        </p:txBody>
      </p:sp>
      <p:pic>
        <p:nvPicPr>
          <p:cNvPr id="8" name="図 7" descr="グラフィカル ユーザー インターフェイス&#10;&#10;AI 生成コンテンツは誤りを含む可能性があります。">
            <a:extLst>
              <a:ext uri="{FF2B5EF4-FFF2-40B4-BE49-F238E27FC236}">
                <a16:creationId xmlns:a16="http://schemas.microsoft.com/office/drawing/2014/main" id="{C1AB905D-8C2D-C4B3-7B83-007735B43A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3514"/>
            <a:ext cx="9144000" cy="5050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7012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78B4F034-41A9-F297-C709-BE17D9611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15" y="221838"/>
            <a:ext cx="8256653" cy="755264"/>
          </a:xfrm>
        </p:spPr>
        <p:txBody>
          <a:bodyPr/>
          <a:lstStyle/>
          <a:p>
            <a:r>
              <a:rPr lang="ja-JP" altLang="en-US" dirty="0">
                <a:solidFill>
                  <a:srgbClr val="FF0000"/>
                </a:solidFill>
              </a:rPr>
              <a:t>複雑に</a:t>
            </a:r>
            <a:r>
              <a:rPr kumimoji="1" lang="ja-JP" altLang="en-US" dirty="0">
                <a:solidFill>
                  <a:srgbClr val="FF0000"/>
                </a:solidFill>
              </a:rPr>
              <a:t>見えても、オブジェクト・メソッド・引数の形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4A381287-14AF-0465-BE79-0EF9EB558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19</a:t>
            </a:fld>
            <a:endParaRPr kumimoji="1" lang="ja-JP" altLang="en-US"/>
          </a:p>
        </p:txBody>
      </p:sp>
      <p:pic>
        <p:nvPicPr>
          <p:cNvPr id="8" name="図 7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330DEBE1-E403-2D59-944C-49DC749246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66" y="977102"/>
            <a:ext cx="9144000" cy="3728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5828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89B97F9-C6B3-8E97-DBF5-CE0CEC043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15" y="221838"/>
            <a:ext cx="8588019" cy="557296"/>
          </a:xfrm>
        </p:spPr>
        <p:txBody>
          <a:bodyPr/>
          <a:lstStyle/>
          <a:p>
            <a:r>
              <a:rPr lang="en-US" altLang="ja-JP" dirty="0">
                <a:solidFill>
                  <a:srgbClr val="FF0000"/>
                </a:solidFill>
              </a:rPr>
              <a:t>AI </a:t>
            </a:r>
            <a:r>
              <a:rPr lang="ja-JP" altLang="en-US" dirty="0">
                <a:solidFill>
                  <a:srgbClr val="FF0000"/>
                </a:solidFill>
              </a:rPr>
              <a:t>の学習と実行のプログラム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70B014EC-DA97-37C5-2532-7BD81921D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20</a:t>
            </a:fld>
            <a:endParaRPr kumimoji="1" lang="ja-JP" altLang="en-US"/>
          </a:p>
        </p:txBody>
      </p:sp>
      <p:pic>
        <p:nvPicPr>
          <p:cNvPr id="6" name="図 5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8692018B-FCD8-17F9-9BAD-165F9E9D58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56821"/>
            <a:ext cx="9144000" cy="5344357"/>
          </a:xfrm>
          <a:prstGeom prst="rect">
            <a:avLst/>
          </a:prstGeom>
        </p:spPr>
      </p:pic>
      <p:pic>
        <p:nvPicPr>
          <p:cNvPr id="8" name="図 7">
            <a:extLst>
              <a:ext uri="{FF2B5EF4-FFF2-40B4-BE49-F238E27FC236}">
                <a16:creationId xmlns:a16="http://schemas.microsoft.com/office/drawing/2014/main" id="{54712D80-3857-DEE4-8B21-CE7E73D9D3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5272" y="849282"/>
            <a:ext cx="6468727" cy="567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3292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D9824C-B04F-744B-A7AB-1038D8C28B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8CBB015-4DDF-9864-E968-133BDFB6B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15" y="221838"/>
            <a:ext cx="8588019" cy="557296"/>
          </a:xfrm>
        </p:spPr>
        <p:txBody>
          <a:bodyPr/>
          <a:lstStyle/>
          <a:p>
            <a:r>
              <a:rPr lang="en-US" altLang="ja-JP" dirty="0">
                <a:solidFill>
                  <a:srgbClr val="FF0000"/>
                </a:solidFill>
              </a:rPr>
              <a:t>AI </a:t>
            </a:r>
            <a:r>
              <a:rPr lang="ja-JP" altLang="en-US" dirty="0">
                <a:solidFill>
                  <a:srgbClr val="FF0000"/>
                </a:solidFill>
              </a:rPr>
              <a:t>の学習と実行のプログラム・ソースコード②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F6F904BA-CFFB-29B6-3A31-3F6CB33F58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21</a:t>
            </a:fld>
            <a:endParaRPr kumimoji="1" lang="ja-JP" altLang="en-US"/>
          </a:p>
        </p:txBody>
      </p:sp>
      <p:pic>
        <p:nvPicPr>
          <p:cNvPr id="5" name="図 4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51642688-3DCE-AF2F-8F9D-6C5A490332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77186"/>
            <a:ext cx="9144000" cy="5103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4270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F39A60EC-3E90-3FFA-6F9D-2EA9ED908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4" name="図 3">
            <a:extLst>
              <a:ext uri="{FF2B5EF4-FFF2-40B4-BE49-F238E27FC236}">
                <a16:creationId xmlns:a16="http://schemas.microsoft.com/office/drawing/2014/main" id="{90B2A91C-0FBF-4A74-741C-99764FA92B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2337"/>
            <a:ext cx="9144000" cy="5093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3426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3D06CC76-AD9D-1457-AA62-C99DAA036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Python </a:t>
            </a:r>
            <a:r>
              <a:rPr kumimoji="1" lang="ja-JP" altLang="en-US" dirty="0"/>
              <a:t>の代表的なライブラリ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1900444-0364-B24E-8056-8EBCCB8B13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768F1911-E476-8377-31AC-81C46197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794A49E9-CC6A-42BC-510C-FD9B03154E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2333" y="1038180"/>
            <a:ext cx="9144000" cy="445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1220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C3D53A3-AA8D-7382-4553-622DF9299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ライブラリを </a:t>
            </a:r>
            <a:r>
              <a:rPr kumimoji="1" lang="en-US" altLang="ja-JP" dirty="0"/>
              <a:t>import </a:t>
            </a:r>
            <a:r>
              <a:rPr kumimoji="1" lang="ja-JP" altLang="en-US" dirty="0"/>
              <a:t>で読み込む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394457CA-EBFB-2134-1125-297815EB02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C1E8B6A-F424-60D9-E728-F36BDF1CC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F90CF3C4-7AE4-50A2-9BFE-7699997574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90113"/>
            <a:ext cx="9144000" cy="5077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4239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88C730-36A1-B343-CC4A-DD786941A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CA1761-B992-CCFA-21BE-21BC0FF75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28D55421-1897-A849-A484-73A962B3A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en-US" altLang="ja-JP" sz="4700" dirty="0"/>
              <a:t>for</a:t>
            </a:r>
            <a:r>
              <a:rPr lang="ja-JP" altLang="en-US" sz="4700" dirty="0"/>
              <a:t>ループとリスト</a:t>
            </a:r>
            <a:endParaRPr kumimoji="1" lang="ja-JP" altLang="en-US" sz="47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1C608958-520F-7FA5-6417-7ACDF34BC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CDDEBA61-2175-AC86-7F07-B52C88FF1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8" y="1911493"/>
            <a:ext cx="8714632" cy="4955097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ja-JP" altLang="en-US" sz="2400" b="1" u="sng" dirty="0"/>
              <a:t>複数のデータを一度に扱いたい場合</a:t>
            </a:r>
            <a:endParaRPr lang="en-US" altLang="ja-JP" sz="2400" b="1" u="sng" dirty="0"/>
          </a:p>
          <a:p>
            <a:pPr marL="0" indent="0">
              <a:buNone/>
            </a:pPr>
            <a:r>
              <a:rPr lang="en-US" altLang="ja-JP" sz="2400" dirty="0"/>
              <a:t>colors = ["red", "green", "blue"]    # </a:t>
            </a:r>
            <a:r>
              <a:rPr lang="ja-JP" altLang="en-US" sz="2400" dirty="0"/>
              <a:t>リストを作る</a:t>
            </a:r>
          </a:p>
          <a:p>
            <a:pPr marL="0" indent="0">
              <a:buNone/>
            </a:pPr>
            <a:r>
              <a:rPr lang="en-US" altLang="ja-JP" sz="2400" dirty="0"/>
              <a:t>for </a:t>
            </a:r>
            <a:r>
              <a:rPr lang="en-US" altLang="ja-JP" sz="2400" dirty="0" err="1"/>
              <a:t>i</a:t>
            </a:r>
            <a:r>
              <a:rPr lang="en-US" altLang="ja-JP" sz="2400" dirty="0"/>
              <a:t> in range(3):                    # 3</a:t>
            </a:r>
            <a:r>
              <a:rPr lang="ja-JP" altLang="en-US" sz="2400" dirty="0"/>
              <a:t>回繰り返す</a:t>
            </a:r>
          </a:p>
          <a:p>
            <a:pPr marL="0" indent="0">
              <a:buNone/>
            </a:pPr>
            <a:r>
              <a:rPr lang="ja-JP" altLang="en-US" sz="2400" dirty="0"/>
              <a:t>    </a:t>
            </a:r>
            <a:r>
              <a:rPr lang="en-US" altLang="ja-JP" sz="2400" dirty="0"/>
              <a:t>print(colors[</a:t>
            </a:r>
            <a:r>
              <a:rPr lang="en-US" altLang="ja-JP" sz="2400" dirty="0" err="1"/>
              <a:t>i</a:t>
            </a:r>
            <a:r>
              <a:rPr lang="en-US" altLang="ja-JP" sz="2400" dirty="0"/>
              <a:t>])                  # </a:t>
            </a:r>
            <a:r>
              <a:rPr lang="ja-JP" altLang="en-US" sz="2400" dirty="0"/>
              <a:t>色を取り出す</a:t>
            </a:r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r>
              <a:rPr lang="ja-JP" altLang="en-US" sz="2400" dirty="0"/>
              <a:t>少しずつ慣れる。感覚をつかむ。何ができるか知っておく</a:t>
            </a:r>
          </a:p>
          <a:p>
            <a:r>
              <a:rPr lang="en-US" altLang="ja-JP" sz="2400" b="1" dirty="0"/>
              <a:t>colors[</a:t>
            </a:r>
            <a:r>
              <a:rPr lang="en-US" altLang="ja-JP" sz="2400" b="1" dirty="0" err="1"/>
              <a:t>i</a:t>
            </a:r>
            <a:r>
              <a:rPr lang="en-US" altLang="ja-JP" sz="2400" b="1" dirty="0"/>
              <a:t>] </a:t>
            </a:r>
            <a:r>
              <a:rPr lang="ja-JP" altLang="en-US" sz="2400" dirty="0"/>
              <a:t>の使い方は、</a:t>
            </a:r>
            <a:r>
              <a:rPr lang="ja-JP" altLang="en-US" sz="2400" b="1" u="sng" dirty="0">
                <a:solidFill>
                  <a:srgbClr val="FF0000"/>
                </a:solidFill>
              </a:rPr>
              <a:t>演習②で生きる</a:t>
            </a:r>
            <a:endParaRPr lang="ja-JP" altLang="en-US" sz="2400" b="1" dirty="0"/>
          </a:p>
          <a:p>
            <a:pPr marL="0" indent="0">
              <a:buNone/>
            </a:pPr>
            <a:endParaRPr lang="ja-JP" altLang="en-US" sz="2400" b="1" u="sng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4F4A32E1-B2CC-AE74-5284-CD8EF68DD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1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7" name="図 6" descr="モニター画面に映る文字のスクリーンショット&#10;&#10;AI 生成コンテンツは誤りを含む可能性があります。">
            <a:extLst>
              <a:ext uri="{FF2B5EF4-FFF2-40B4-BE49-F238E27FC236}">
                <a16:creationId xmlns:a16="http://schemas.microsoft.com/office/drawing/2014/main" id="{01C9F970-DCE1-FCD2-7A35-DC364EAE6D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5465" y="3530412"/>
            <a:ext cx="4080570" cy="1937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016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2A370D-8D12-DA10-FE1D-33E6457CCC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9AE3000-718C-650F-B186-D97AAC06B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C1828A49-D297-9C15-8385-57BE79D3F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kumimoji="1" lang="ja-JP" altLang="en-US" sz="4700" dirty="0"/>
              <a:t>演習① グラフ描画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C6EB4868-E57D-D006-1CEA-1165244F2A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DFFADBCB-4B0D-F005-249C-40124AA17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8" y="1911493"/>
            <a:ext cx="8714632" cy="4955097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ja-JP" altLang="en-US" u="sng" dirty="0"/>
              <a:t>概要</a:t>
            </a:r>
          </a:p>
          <a:p>
            <a:r>
              <a:rPr lang="en-US" altLang="ja-JP" dirty="0"/>
              <a:t>matplotlib</a:t>
            </a:r>
            <a:r>
              <a:rPr lang="ja-JP" altLang="en-US" dirty="0"/>
              <a:t>の必要部分をインポート、</a:t>
            </a:r>
            <a:r>
              <a:rPr lang="ja-JP" altLang="en-US" b="1" dirty="0"/>
              <a:t>気温データを折れ線グラフで描画</a:t>
            </a:r>
            <a:r>
              <a:rPr lang="ja-JP" altLang="en-US" dirty="0"/>
              <a:t>する。</a:t>
            </a:r>
            <a:r>
              <a:rPr lang="ja-JP" altLang="en-US" b="1" dirty="0"/>
              <a:t>数値を変えるとグラフの形が変わることを確認</a:t>
            </a:r>
            <a:r>
              <a:rPr lang="ja-JP" altLang="en-US" dirty="0"/>
              <a:t>する。</a:t>
            </a:r>
          </a:p>
          <a:p>
            <a:pPr marL="0" indent="0">
              <a:buNone/>
            </a:pPr>
            <a:r>
              <a:rPr lang="ja-JP" altLang="en-US" u="sng" dirty="0"/>
              <a:t>書き方</a:t>
            </a:r>
          </a:p>
          <a:p>
            <a:r>
              <a:rPr lang="en-US" altLang="ja-JP" b="1" dirty="0"/>
              <a:t>import</a:t>
            </a:r>
            <a:r>
              <a:rPr lang="en-US" altLang="ja-JP" dirty="0"/>
              <a:t> </a:t>
            </a:r>
            <a:r>
              <a:rPr lang="ja-JP" altLang="en-US" dirty="0"/>
              <a:t>でモジュールをインポート</a:t>
            </a:r>
          </a:p>
          <a:p>
            <a:r>
              <a:rPr lang="en-US" altLang="ja-JP" b="1" dirty="0" err="1"/>
              <a:t>plt.plot</a:t>
            </a:r>
            <a:r>
              <a:rPr lang="en-US" altLang="ja-JP" b="1" dirty="0"/>
              <a:t>(...) </a:t>
            </a:r>
            <a:r>
              <a:rPr lang="ja-JP" altLang="en-US" dirty="0"/>
              <a:t>でデータをグラフにする</a:t>
            </a:r>
          </a:p>
          <a:p>
            <a:r>
              <a:rPr lang="en-US" altLang="ja-JP" b="1" dirty="0" err="1"/>
              <a:t>plt.show</a:t>
            </a:r>
            <a:r>
              <a:rPr lang="en-US" altLang="ja-JP" b="1" dirty="0"/>
              <a:t>() </a:t>
            </a:r>
            <a:r>
              <a:rPr lang="ja-JP" altLang="en-US" dirty="0"/>
              <a:t>で結果を表示する</a:t>
            </a:r>
          </a:p>
          <a:p>
            <a:endParaRPr lang="ja-JP" altLang="en-US" dirty="0"/>
          </a:p>
          <a:p>
            <a:pPr marL="0" indent="0">
              <a:buNone/>
            </a:pPr>
            <a:endParaRPr lang="ja-JP" altLang="en-US" dirty="0"/>
          </a:p>
          <a:p>
            <a:pPr marL="0" indent="0">
              <a:buNone/>
            </a:pPr>
            <a:endParaRPr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756908A1-99D2-5611-9A3E-7D19545D9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1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7" name="図 6" descr="グラフ, 折れ線グラフ&#10;&#10;AI 生成コンテンツは誤りを含む可能性があります。">
            <a:extLst>
              <a:ext uri="{FF2B5EF4-FFF2-40B4-BE49-F238E27FC236}">
                <a16:creationId xmlns:a16="http://schemas.microsoft.com/office/drawing/2014/main" id="{80ADF7C8-9772-5122-B622-61921BA039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2591" y="4118721"/>
            <a:ext cx="2241409" cy="1749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2483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2BD25A-BE24-74E2-0053-8590D93592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86A02ED-783F-066D-EB49-D7D951D19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890EA044-D4BB-85A8-8FC9-89A9CC823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kumimoji="1" lang="ja-JP" altLang="en-US" sz="4700" dirty="0"/>
              <a:t>演習① グラフ描画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11A79815-02B3-3808-F826-E384C0E2E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D3101D34-FBA9-1A14-E736-10D59DECB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8" y="1911493"/>
            <a:ext cx="8714632" cy="4955097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endParaRPr lang="en-US" altLang="ja-JP" sz="1800" dirty="0"/>
          </a:p>
          <a:p>
            <a:pPr marL="342900" indent="-342900">
              <a:buAutoNum type="arabicPeriod"/>
            </a:pPr>
            <a:r>
              <a:rPr lang="en-US" altLang="ja-JP" sz="1800" dirty="0">
                <a:hlinkClick r:id="rId2"/>
              </a:rPr>
              <a:t>https://pythoncompiler.io/</a:t>
            </a:r>
            <a:r>
              <a:rPr lang="ja-JP" altLang="en-US" sz="1800" dirty="0"/>
              <a:t>　にアクセス</a:t>
            </a:r>
          </a:p>
          <a:p>
            <a:pPr marL="0" indent="0">
              <a:buNone/>
            </a:pPr>
            <a:r>
              <a:rPr lang="en-US" altLang="ja-JP" sz="1800" dirty="0"/>
              <a:t>2. </a:t>
            </a:r>
            <a:r>
              <a:rPr lang="ja-JP" altLang="en-US" sz="1800" dirty="0"/>
              <a:t>下のコードを入れ、実行ボタンを押し、</a:t>
            </a:r>
            <a:r>
              <a:rPr lang="ja-JP" altLang="en-US" sz="1800" b="1" dirty="0"/>
              <a:t>グラフが表示されることを確認</a:t>
            </a:r>
            <a:r>
              <a:rPr lang="ja-JP" altLang="en-US" sz="1800" dirty="0"/>
              <a:t>する</a:t>
            </a:r>
          </a:p>
          <a:p>
            <a:pPr marL="0" indent="0">
              <a:buNone/>
            </a:pPr>
            <a:r>
              <a:rPr lang="en-US" altLang="ja-JP" sz="1800" dirty="0"/>
              <a:t>3. </a:t>
            </a:r>
            <a:r>
              <a:rPr lang="en-US" altLang="ja-JP" sz="1800" b="1" dirty="0"/>
              <a:t>`temperature` </a:t>
            </a:r>
            <a:r>
              <a:rPr lang="ja-JP" altLang="en-US" sz="1800" b="1" dirty="0"/>
              <a:t>リストの数値を変えて再実行し、グラフの変化を観察</a:t>
            </a:r>
            <a:r>
              <a:rPr lang="ja-JP" altLang="en-US" sz="1800" dirty="0"/>
              <a:t>する</a:t>
            </a:r>
          </a:p>
          <a:p>
            <a:pPr marL="0" indent="0">
              <a:buNone/>
            </a:pPr>
            <a:r>
              <a:rPr lang="en-US" altLang="ja-JP" sz="1800" dirty="0"/>
              <a:t>4. </a:t>
            </a:r>
            <a:r>
              <a:rPr lang="ja-JP" altLang="en-US" sz="1800" b="1" dirty="0"/>
              <a:t>うまく動いたら、隣の人とグラフを見せ合ってみよう</a:t>
            </a:r>
          </a:p>
          <a:p>
            <a:pPr marL="0" indent="0">
              <a:buNone/>
            </a:pPr>
            <a:r>
              <a:rPr lang="ja-JP" altLang="en-US" sz="1800" b="1" u="sng" dirty="0">
                <a:solidFill>
                  <a:srgbClr val="FF0000"/>
                </a:solidFill>
              </a:rPr>
              <a:t>「変えて再実行」 </a:t>
            </a:r>
            <a:r>
              <a:rPr lang="en-US" altLang="ja-JP" sz="1800" b="1" u="sng" dirty="0">
                <a:solidFill>
                  <a:srgbClr val="FF0000"/>
                </a:solidFill>
              </a:rPr>
              <a:t>―― </a:t>
            </a:r>
            <a:r>
              <a:rPr lang="ja-JP" altLang="en-US" sz="1800" b="1" u="sng" dirty="0">
                <a:solidFill>
                  <a:srgbClr val="FF0000"/>
                </a:solidFill>
              </a:rPr>
              <a:t>これが小さな研究</a:t>
            </a:r>
            <a:endParaRPr lang="en-US" altLang="ja-JP" sz="1800" b="1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altLang="ja-JP" sz="1600" dirty="0"/>
              <a:t>import </a:t>
            </a:r>
            <a:r>
              <a:rPr lang="en-US" altLang="ja-JP" sz="1600" dirty="0" err="1"/>
              <a:t>matplotlib.pyplot</a:t>
            </a:r>
            <a:r>
              <a:rPr lang="en-US" altLang="ja-JP" sz="1600" dirty="0"/>
              <a:t> as </a:t>
            </a:r>
            <a:r>
              <a:rPr lang="en-US" altLang="ja-JP" sz="1600" dirty="0" err="1"/>
              <a:t>plt</a:t>
            </a:r>
            <a:endParaRPr lang="en-US" altLang="ja-JP" sz="1600" dirty="0"/>
          </a:p>
          <a:p>
            <a:pPr marL="0" indent="0">
              <a:buNone/>
            </a:pPr>
            <a:r>
              <a:rPr lang="en-US" altLang="ja-JP" sz="1600" dirty="0"/>
              <a:t>months = [4, 5, 6, 7, 8, 9, 10, 11, 12, 1, 2, 3]</a:t>
            </a:r>
          </a:p>
          <a:p>
            <a:pPr marL="0" indent="0">
              <a:buNone/>
            </a:pPr>
            <a:r>
              <a:rPr lang="en-US" altLang="ja-JP" sz="1600" dirty="0"/>
              <a:t>temperature = [15.2, 20.1, 23.5, 28.3, 30.1, 25.8, 19.4, 12.6, 7.3, 4.8, 5.5, 10.2]</a:t>
            </a:r>
          </a:p>
          <a:p>
            <a:pPr marL="0" indent="0">
              <a:buNone/>
            </a:pPr>
            <a:r>
              <a:rPr lang="en-US" altLang="ja-JP" sz="1600" dirty="0" err="1"/>
              <a:t>plt.plot</a:t>
            </a:r>
            <a:r>
              <a:rPr lang="en-US" altLang="ja-JP" sz="1600" dirty="0"/>
              <a:t>(months, temperature, marker='o')</a:t>
            </a:r>
          </a:p>
          <a:p>
            <a:pPr marL="0" indent="0">
              <a:buNone/>
            </a:pPr>
            <a:r>
              <a:rPr lang="en-US" altLang="ja-JP" sz="1600" dirty="0" err="1"/>
              <a:t>plt.title</a:t>
            </a:r>
            <a:r>
              <a:rPr lang="en-US" altLang="ja-JP" sz="1600" dirty="0"/>
              <a:t>('Monthly Average Temperature')</a:t>
            </a:r>
          </a:p>
          <a:p>
            <a:pPr marL="0" indent="0">
              <a:buNone/>
            </a:pPr>
            <a:r>
              <a:rPr lang="en-US" altLang="ja-JP" sz="1600" dirty="0" err="1"/>
              <a:t>plt.show</a:t>
            </a:r>
            <a:r>
              <a:rPr lang="en-US" altLang="ja-JP" sz="1600" dirty="0"/>
              <a:t>()</a:t>
            </a:r>
          </a:p>
          <a:p>
            <a:pPr marL="0" indent="0">
              <a:buNone/>
            </a:pPr>
            <a:endParaRPr lang="ja-JP" altLang="en-US" sz="1800" b="1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ja-JP" altLang="en-US" sz="16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B7ACDA56-D9F8-2D02-89CD-8A34C9A18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1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02803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CAD332-DA06-2CDC-5206-018639F179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9AB519-D779-5823-CEFC-7C90157A1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F77071E4-90B3-5F56-7B28-3E3AAA9FB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kumimoji="1" lang="ja-JP" altLang="en-US" sz="4700" dirty="0"/>
              <a:t>演習</a:t>
            </a:r>
            <a:r>
              <a:rPr lang="ja-JP" altLang="en-US" sz="4700" dirty="0"/>
              <a:t>② 図形描画</a:t>
            </a:r>
            <a:endParaRPr kumimoji="1" lang="ja-JP" altLang="en-US" sz="47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97A80E5B-94BA-FCF6-66DB-A9280C8BB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31090212-C5A6-C8ED-8106-FA2D446EE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8" y="1911493"/>
            <a:ext cx="8714632" cy="4955097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ja-JP" altLang="en-US" u="sng" dirty="0"/>
              <a:t>概要</a:t>
            </a:r>
          </a:p>
          <a:p>
            <a:pPr marL="0" indent="0">
              <a:buNone/>
            </a:pPr>
            <a:r>
              <a:rPr lang="ja-JP" altLang="en-US" dirty="0"/>
              <a:t>リスト，</a:t>
            </a:r>
            <a:r>
              <a:rPr lang="en-US" altLang="ja-JP" dirty="0"/>
              <a:t>for</a:t>
            </a:r>
            <a:r>
              <a:rPr lang="ja-JP" altLang="en-US" dirty="0"/>
              <a:t>ループ，色指定を組み合わせて，色の異なる複数の正方形を並べて描画する．</a:t>
            </a:r>
          </a:p>
          <a:p>
            <a:pPr marL="0" indent="0">
              <a:buNone/>
            </a:pPr>
            <a:r>
              <a:rPr lang="ja-JP" altLang="en-US" u="sng" dirty="0"/>
              <a:t>学ぶこと</a:t>
            </a:r>
          </a:p>
          <a:p>
            <a:r>
              <a:rPr lang="en-US" altLang="ja-JP" b="1" dirty="0"/>
              <a:t>for </a:t>
            </a:r>
            <a:r>
              <a:rPr lang="en-US" altLang="ja-JP" b="1" dirty="0" err="1"/>
              <a:t>i</a:t>
            </a:r>
            <a:r>
              <a:rPr lang="en-US" altLang="ja-JP" b="1" dirty="0"/>
              <a:t> in range(3): </a:t>
            </a:r>
            <a:r>
              <a:rPr lang="ja-JP" altLang="en-US" dirty="0"/>
              <a:t>による繰り返し処理</a:t>
            </a:r>
          </a:p>
          <a:p>
            <a:r>
              <a:rPr lang="en-US" altLang="ja-JP" b="1" dirty="0"/>
              <a:t>colors[</a:t>
            </a:r>
            <a:r>
              <a:rPr lang="en-US" altLang="ja-JP" b="1" dirty="0" err="1"/>
              <a:t>i</a:t>
            </a:r>
            <a:r>
              <a:rPr lang="en-US" altLang="ja-JP" b="1" dirty="0"/>
              <a:t>] </a:t>
            </a:r>
            <a:r>
              <a:rPr lang="ja-JP" altLang="en-US" dirty="0"/>
              <a:t>によるリストからの値の取り出し</a:t>
            </a:r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endParaRPr lang="ja-JP" altLang="en-US" dirty="0"/>
          </a:p>
          <a:p>
            <a:pPr marL="0" indent="0">
              <a:buNone/>
            </a:pPr>
            <a:endParaRPr lang="ja-JP" altLang="en-US" dirty="0"/>
          </a:p>
          <a:p>
            <a:pPr marL="0" indent="0">
              <a:buNone/>
            </a:pPr>
            <a:endParaRPr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B9E9D92-9595-ABCD-1A37-2611A0780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1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7" name="図 6" descr="テレビゲームの画面&#10;&#10;AI 生成コンテンツは誤りを含む可能性があります。">
            <a:extLst>
              <a:ext uri="{FF2B5EF4-FFF2-40B4-BE49-F238E27FC236}">
                <a16:creationId xmlns:a16="http://schemas.microsoft.com/office/drawing/2014/main" id="{98E52312-7D19-DDF1-9405-FAC2C306FD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9785" y="4849440"/>
            <a:ext cx="4142632" cy="1872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8691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F753BF-159B-FA40-A23A-2AC45B758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2D8A991-1C06-4025-F5E3-AFA4950F7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BD66A87A-1519-F7A6-E32E-9CEF7C627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kumimoji="1" lang="ja-JP" altLang="en-US" sz="4700" dirty="0"/>
              <a:t>演習</a:t>
            </a:r>
            <a:r>
              <a:rPr lang="ja-JP" altLang="en-US" sz="4700" dirty="0"/>
              <a:t>②</a:t>
            </a:r>
            <a:r>
              <a:rPr kumimoji="1" lang="ja-JP" altLang="en-US" sz="4700" dirty="0"/>
              <a:t> </a:t>
            </a:r>
            <a:r>
              <a:rPr lang="ja-JP" altLang="en-US" sz="4700" dirty="0"/>
              <a:t>図形描画</a:t>
            </a:r>
            <a:endParaRPr kumimoji="1" lang="ja-JP" altLang="en-US" sz="47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73E80A2E-392B-4DB0-FB4E-233DAA10E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C64E86C-C011-75BC-D341-913E9B963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741" y="1550543"/>
            <a:ext cx="8714632" cy="4955097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endParaRPr lang="en-US" altLang="ja-JP" sz="1800" dirty="0"/>
          </a:p>
          <a:p>
            <a:pPr marL="342900" indent="-342900">
              <a:buFont typeface="+mj-lt"/>
              <a:buAutoNum type="arabicPeriod"/>
            </a:pPr>
            <a:r>
              <a:rPr lang="en-US" altLang="ja-JP" sz="1800" dirty="0">
                <a:hlinkClick r:id="rId2"/>
              </a:rPr>
              <a:t>https://pythoncompiler.io/</a:t>
            </a:r>
            <a:r>
              <a:rPr lang="ja-JP" altLang="en-US" sz="1800" dirty="0"/>
              <a:t>　にアクセス</a:t>
            </a:r>
            <a:endParaRPr lang="en-US" altLang="ja-JP" sz="1800" dirty="0"/>
          </a:p>
          <a:p>
            <a:pPr marL="342900" indent="-342900">
              <a:buFont typeface="+mj-lt"/>
              <a:buAutoNum type="arabicPeriod"/>
            </a:pPr>
            <a:r>
              <a:rPr lang="ja-JP" altLang="en-US" sz="1800" dirty="0"/>
              <a:t>下のコードを入れ、実行ボタンを押し，</a:t>
            </a:r>
            <a:r>
              <a:rPr lang="en-US" altLang="ja-JP" sz="1800" dirty="0"/>
              <a:t>3</a:t>
            </a:r>
            <a:r>
              <a:rPr lang="ja-JP" altLang="en-US" sz="1800" dirty="0"/>
              <a:t>色の正方形が並んで表示されることを確認する</a:t>
            </a:r>
          </a:p>
          <a:p>
            <a:pPr marL="342900" indent="-342900">
              <a:buFont typeface="+mj-lt"/>
              <a:buAutoNum type="arabicPeriod"/>
            </a:pPr>
            <a:r>
              <a:rPr lang="en-US" altLang="ja-JP" sz="1800" dirty="0"/>
              <a:t>60, 0, 40, 40 </a:t>
            </a:r>
            <a:r>
              <a:rPr lang="ja-JP" altLang="en-US" sz="1800" dirty="0"/>
              <a:t>（８行目）</a:t>
            </a:r>
            <a:r>
              <a:rPr lang="en-US" altLang="ja-JP" sz="1800" dirty="0"/>
              <a:t> </a:t>
            </a:r>
            <a:r>
              <a:rPr lang="ja-JP" altLang="en-US" sz="1800" dirty="0"/>
              <a:t>の数値を変えてみて、変化を見る</a:t>
            </a:r>
            <a:endParaRPr lang="en-US" altLang="ja-JP" sz="1800" dirty="0"/>
          </a:p>
          <a:p>
            <a:pPr marL="342900" indent="-342900">
              <a:buFont typeface="+mj-lt"/>
              <a:buAutoNum type="arabicPeriod"/>
            </a:pPr>
            <a:r>
              <a:rPr lang="en-US" altLang="ja-JP" sz="1800" dirty="0"/>
              <a:t>4</a:t>
            </a:r>
            <a:r>
              <a:rPr lang="ja-JP" altLang="en-US" sz="1800" dirty="0"/>
              <a:t>つ目の色と正方形を追加してみる</a:t>
            </a:r>
          </a:p>
          <a:p>
            <a:pPr marL="342900" indent="-342900">
              <a:buFont typeface="+mj-lt"/>
              <a:buAutoNum type="arabicPeriod"/>
            </a:pPr>
            <a:r>
              <a:rPr lang="ja-JP" altLang="en-US" sz="1800" dirty="0"/>
              <a:t>うまく動いたら，隣の人と結果を見せ合ってみよう</a:t>
            </a:r>
            <a:endParaRPr lang="en-US" altLang="ja-JP" sz="1800" dirty="0"/>
          </a:p>
          <a:p>
            <a:pPr marL="0" indent="0">
              <a:buNone/>
            </a:pPr>
            <a:r>
              <a:rPr lang="ja-JP" altLang="en-US" sz="1800" b="1" u="sng" dirty="0">
                <a:solidFill>
                  <a:srgbClr val="FF0000"/>
                </a:solidFill>
              </a:rPr>
              <a:t>「変えて再実行」 </a:t>
            </a:r>
            <a:r>
              <a:rPr lang="en-US" altLang="ja-JP" sz="1800" b="1" u="sng" dirty="0">
                <a:solidFill>
                  <a:srgbClr val="FF0000"/>
                </a:solidFill>
              </a:rPr>
              <a:t>―― </a:t>
            </a:r>
            <a:r>
              <a:rPr lang="ja-JP" altLang="en-US" sz="1800" b="1" u="sng" dirty="0">
                <a:solidFill>
                  <a:srgbClr val="FF0000"/>
                </a:solidFill>
              </a:rPr>
              <a:t>これが小さな研究</a:t>
            </a:r>
            <a:endParaRPr lang="en-US" altLang="ja-JP" sz="1800" b="1" u="sng" dirty="0">
              <a:solidFill>
                <a:srgbClr val="FF0000"/>
              </a:solidFill>
            </a:endParaRPr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en-US" altLang="ja-JP" sz="1400" dirty="0"/>
              <a:t>import </a:t>
            </a:r>
            <a:r>
              <a:rPr lang="en-US" altLang="ja-JP" sz="1400" dirty="0" err="1"/>
              <a:t>matplotlib.pyplot</a:t>
            </a:r>
            <a:r>
              <a:rPr lang="en-US" altLang="ja-JP" sz="1400" dirty="0"/>
              <a:t> as </a:t>
            </a:r>
            <a:r>
              <a:rPr lang="en-US" altLang="ja-JP" sz="1400" dirty="0" err="1"/>
              <a:t>plt</a:t>
            </a:r>
            <a:endParaRPr lang="en-US" altLang="ja-JP" sz="1400" dirty="0"/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en-US" altLang="ja-JP" sz="1400" dirty="0"/>
              <a:t>import </a:t>
            </a:r>
            <a:r>
              <a:rPr lang="en-US" altLang="ja-JP" sz="1400" dirty="0" err="1"/>
              <a:t>matplotlib.patches</a:t>
            </a:r>
            <a:r>
              <a:rPr lang="en-US" altLang="ja-JP" sz="1400" dirty="0"/>
              <a:t> as patches</a:t>
            </a:r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endParaRPr lang="en-US" altLang="ja-JP" sz="1400" dirty="0"/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en-US" altLang="ja-JP" sz="1400" dirty="0"/>
              <a:t>fig, ax = </a:t>
            </a:r>
            <a:r>
              <a:rPr lang="en-US" altLang="ja-JP" sz="1400" dirty="0" err="1"/>
              <a:t>plt.subplots</a:t>
            </a:r>
            <a:r>
              <a:rPr lang="en-US" altLang="ja-JP" sz="1400" dirty="0"/>
              <a:t>()</a:t>
            </a:r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en-US" altLang="ja-JP" sz="1400" dirty="0"/>
              <a:t>colors = ["purple", "orange", "cyan"]  # </a:t>
            </a:r>
            <a:r>
              <a:rPr lang="ja-JP" altLang="en-US" sz="1400" dirty="0"/>
              <a:t>色のリスト</a:t>
            </a:r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en-US" altLang="ja-JP" sz="1400" dirty="0"/>
              <a:t>for </a:t>
            </a:r>
            <a:r>
              <a:rPr lang="en-US" altLang="ja-JP" sz="1400" dirty="0" err="1"/>
              <a:t>i</a:t>
            </a:r>
            <a:r>
              <a:rPr lang="en-US" altLang="ja-JP" sz="1400" dirty="0"/>
              <a:t> in range(3):                     # 3</a:t>
            </a:r>
            <a:r>
              <a:rPr lang="ja-JP" altLang="en-US" sz="1400" dirty="0"/>
              <a:t>回繰り返す</a:t>
            </a:r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ja-JP" altLang="en-US" sz="1400" dirty="0"/>
              <a:t>    </a:t>
            </a:r>
            <a:r>
              <a:rPr lang="en-US" altLang="ja-JP" sz="1400" dirty="0" err="1"/>
              <a:t>ax.add_patch</a:t>
            </a:r>
            <a:r>
              <a:rPr lang="en-US" altLang="ja-JP" sz="1400" dirty="0"/>
              <a:t>(</a:t>
            </a:r>
            <a:r>
              <a:rPr lang="en-US" altLang="ja-JP" sz="1400" dirty="0" err="1"/>
              <a:t>patches.Rectangle</a:t>
            </a:r>
            <a:r>
              <a:rPr lang="en-US" altLang="ja-JP" sz="1400" dirty="0"/>
              <a:t>(</a:t>
            </a:r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en-US" altLang="ja-JP" sz="1400" dirty="0"/>
              <a:t>        (</a:t>
            </a:r>
            <a:r>
              <a:rPr lang="en-US" altLang="ja-JP" sz="1400" dirty="0" err="1"/>
              <a:t>i</a:t>
            </a:r>
            <a:r>
              <a:rPr lang="en-US" altLang="ja-JP" sz="1400" dirty="0"/>
              <a:t> * 60, 0), 40, 40,          # </a:t>
            </a:r>
            <a:r>
              <a:rPr lang="ja-JP" altLang="en-US" sz="1400" dirty="0"/>
              <a:t>位置</a:t>
            </a:r>
            <a:r>
              <a:rPr lang="en-US" altLang="ja-JP" sz="1400" dirty="0"/>
              <a:t>(</a:t>
            </a:r>
            <a:r>
              <a:rPr lang="en-US" altLang="ja-JP" sz="1400" dirty="0" err="1"/>
              <a:t>x,y</a:t>
            </a:r>
            <a:r>
              <a:rPr lang="en-US" altLang="ja-JP" sz="1400" dirty="0"/>
              <a:t>), </a:t>
            </a:r>
            <a:r>
              <a:rPr lang="ja-JP" altLang="en-US" sz="1400" dirty="0"/>
              <a:t>幅</a:t>
            </a:r>
            <a:r>
              <a:rPr lang="en-US" altLang="ja-JP" sz="1400" dirty="0"/>
              <a:t>, </a:t>
            </a:r>
            <a:r>
              <a:rPr lang="ja-JP" altLang="en-US" sz="1400" dirty="0"/>
              <a:t>高さ</a:t>
            </a:r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ja-JP" altLang="en-US" sz="1400" dirty="0"/>
              <a:t>        </a:t>
            </a:r>
            <a:r>
              <a:rPr lang="en-US" altLang="ja-JP" sz="1400" dirty="0" err="1"/>
              <a:t>facecolor</a:t>
            </a:r>
            <a:r>
              <a:rPr lang="en-US" altLang="ja-JP" sz="1400" dirty="0"/>
              <a:t>=colors[</a:t>
            </a:r>
            <a:r>
              <a:rPr lang="en-US" altLang="ja-JP" sz="1400" dirty="0" err="1"/>
              <a:t>i</a:t>
            </a:r>
            <a:r>
              <a:rPr lang="en-US" altLang="ja-JP" sz="1400" dirty="0"/>
              <a:t>],           # </a:t>
            </a:r>
            <a:r>
              <a:rPr lang="ja-JP" altLang="en-US" sz="1400" dirty="0"/>
              <a:t>塗りつぶし色</a:t>
            </a:r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ja-JP" altLang="en-US" sz="1400" dirty="0"/>
              <a:t>        </a:t>
            </a:r>
            <a:r>
              <a:rPr lang="en-US" altLang="ja-JP" sz="1400" dirty="0" err="1"/>
              <a:t>edgecolor</a:t>
            </a:r>
            <a:r>
              <a:rPr lang="en-US" altLang="ja-JP" sz="1400" dirty="0"/>
              <a:t>="black"              # </a:t>
            </a:r>
            <a:r>
              <a:rPr lang="ja-JP" altLang="en-US" sz="1400" dirty="0"/>
              <a:t>枠線の色</a:t>
            </a:r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ja-JP" altLang="en-US" sz="1400" dirty="0"/>
              <a:t>    </a:t>
            </a:r>
            <a:r>
              <a:rPr lang="en-US" altLang="ja-JP" sz="1400" dirty="0"/>
              <a:t>))</a:t>
            </a:r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endParaRPr lang="en-US" altLang="ja-JP" sz="1400" dirty="0"/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en-US" altLang="ja-JP" sz="1400" dirty="0" err="1"/>
              <a:t>ax.set_xlim</a:t>
            </a:r>
            <a:r>
              <a:rPr lang="en-US" altLang="ja-JP" sz="1400" dirty="0"/>
              <a:t>(-10, 190)</a:t>
            </a:r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en-US" altLang="ja-JP" sz="1400" dirty="0" err="1"/>
              <a:t>ax.set_ylim</a:t>
            </a:r>
            <a:r>
              <a:rPr lang="en-US" altLang="ja-JP" sz="1400" dirty="0"/>
              <a:t>(-10, 60)</a:t>
            </a:r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en-US" altLang="ja-JP" sz="1400" dirty="0" err="1"/>
              <a:t>ax.set_aspect</a:t>
            </a:r>
            <a:r>
              <a:rPr lang="en-US" altLang="ja-JP" sz="1400" dirty="0"/>
              <a:t>("equal")                # </a:t>
            </a:r>
            <a:r>
              <a:rPr lang="ja-JP" altLang="en-US" sz="1400" dirty="0"/>
              <a:t>縦横比を揃える</a:t>
            </a:r>
          </a:p>
          <a:p>
            <a:pPr marL="0" indent="0">
              <a:lnSpc>
                <a:spcPct val="0"/>
              </a:lnSpc>
              <a:spcBef>
                <a:spcPts val="1200"/>
              </a:spcBef>
              <a:buNone/>
            </a:pPr>
            <a:r>
              <a:rPr lang="en-US" altLang="ja-JP" sz="1400" dirty="0" err="1"/>
              <a:t>plt.show</a:t>
            </a:r>
            <a:r>
              <a:rPr lang="en-US" altLang="ja-JP" sz="1400" dirty="0"/>
              <a:t>()</a:t>
            </a:r>
            <a:endParaRPr lang="ja-JP" altLang="en-US" sz="18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639757D-664E-93AA-14C4-CB1F65BA6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1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51121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585F20-E645-C5C4-EBE5-4F31AE010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図 4">
            <a:extLst>
              <a:ext uri="{FF2B5EF4-FFF2-40B4-BE49-F238E27FC236}">
                <a16:creationId xmlns:a16="http://schemas.microsoft.com/office/drawing/2014/main" id="{D5D3A3DD-EB9C-266B-754E-39214F6716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04" r="2904"/>
          <a:stretch/>
        </p:blipFill>
        <p:spPr>
          <a:xfrm>
            <a:off x="0" y="1"/>
            <a:ext cx="9143980" cy="685799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タイトル 1">
            <a:extLst>
              <a:ext uri="{FF2B5EF4-FFF2-40B4-BE49-F238E27FC236}">
                <a16:creationId xmlns:a16="http://schemas.microsoft.com/office/drawing/2014/main" id="{794A68F8-808F-628E-9838-744CECB4C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50" y="1397000"/>
            <a:ext cx="7435850" cy="37813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ja-JP" sz="4000" b="1" i="0" dirty="0">
                <a:solidFill>
                  <a:schemeClr val="bg1"/>
                </a:solidFill>
                <a:effectLst/>
                <a:latin typeface="Google Sans Text"/>
              </a:rPr>
              <a:t>Step 2: </a:t>
            </a:r>
            <a:r>
              <a:rPr lang="ja-JP" altLang="en-US" sz="4000" b="1" i="0" dirty="0">
                <a:solidFill>
                  <a:schemeClr val="bg1"/>
                </a:solidFill>
                <a:effectLst/>
                <a:latin typeface="Google Sans Text"/>
              </a:rPr>
              <a:t>君の学びを加速させる！</a:t>
            </a:r>
            <a:br>
              <a:rPr lang="en-US" altLang="ja-JP" sz="4000" b="1" i="0" dirty="0">
                <a:solidFill>
                  <a:schemeClr val="bg1"/>
                </a:solidFill>
                <a:effectLst/>
                <a:latin typeface="Google Sans Text"/>
              </a:rPr>
            </a:br>
            <a:br>
              <a:rPr lang="en-US" altLang="ja-JP" sz="4000" b="1" i="0" dirty="0">
                <a:solidFill>
                  <a:schemeClr val="bg1"/>
                </a:solidFill>
                <a:effectLst/>
                <a:latin typeface="Google Sans Text"/>
              </a:rPr>
            </a:br>
            <a:r>
              <a:rPr lang="ja-JP" altLang="en-US" sz="4000" b="1" i="0" dirty="0">
                <a:solidFill>
                  <a:schemeClr val="bg1"/>
                </a:solidFill>
                <a:effectLst/>
                <a:latin typeface="Google Sans Text"/>
              </a:rPr>
              <a:t>教員から専門知識を、仲間から刺激を、</a:t>
            </a:r>
            <a:r>
              <a:rPr lang="en-US" altLang="ja-JP" sz="4000" b="1" i="0" dirty="0">
                <a:solidFill>
                  <a:schemeClr val="bg1"/>
                </a:solidFill>
                <a:effectLst/>
                <a:latin typeface="Google Sans Text"/>
              </a:rPr>
              <a:t>AI</a:t>
            </a:r>
            <a:r>
              <a:rPr lang="ja-JP" altLang="en-US" sz="4000" b="1" i="0" dirty="0">
                <a:solidFill>
                  <a:schemeClr val="bg1"/>
                </a:solidFill>
                <a:effectLst/>
                <a:latin typeface="Google Sans Text"/>
              </a:rPr>
              <a:t>からヒントを</a:t>
            </a:r>
            <a:br>
              <a:rPr lang="ja-JP" altLang="en-US" sz="4000" b="1" i="0" dirty="0">
                <a:solidFill>
                  <a:schemeClr val="bg1"/>
                </a:solidFill>
                <a:effectLst/>
                <a:latin typeface="Google Sans Text"/>
              </a:rPr>
            </a:br>
            <a:br>
              <a:rPr lang="en-US" altLang="ja-JP" sz="4000" b="1" dirty="0">
                <a:solidFill>
                  <a:srgbClr val="FFFFFF"/>
                </a:solidFill>
                <a:latin typeface="ＭＳ ゴシック" panose="020B0609070205080204" pitchFamily="49" charset="-128"/>
                <a:ea typeface="ＭＳ ゴシック" panose="020B0609070205080204" pitchFamily="49" charset="-128"/>
              </a:rPr>
            </a:br>
            <a:endParaRPr kumimoji="1" lang="en-US" altLang="ja-JP" sz="4000" b="1" dirty="0">
              <a:solidFill>
                <a:srgbClr val="FFFFFF"/>
              </a:solidFill>
              <a:latin typeface="ＭＳ ゴシック" panose="020B0609070205080204" pitchFamily="49" charset="-128"/>
              <a:ea typeface="ＭＳ ゴシック" panose="020B0609070205080204" pitchFamily="49" charset="-128"/>
            </a:endParaRPr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A967FF81-92D6-03E4-3CE9-51D895FF0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1" lang="ja-JP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09926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D35D34F-B3D2-9BB5-ECA7-F8F233615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 dirty="0">
                <a:solidFill>
                  <a:srgbClr val="FF0000"/>
                </a:solidFill>
              </a:rPr>
              <a:t>研究室のゼミ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6E1101C7-9C34-18A3-4444-0887A498AA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A1A5EFE-D5C7-9A1B-5599-536B2EE04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31</a:t>
            </a:fld>
            <a:endParaRPr kumimoji="1" lang="ja-JP" altLang="en-US"/>
          </a:p>
        </p:txBody>
      </p:sp>
      <p:pic>
        <p:nvPicPr>
          <p:cNvPr id="6" name="図 5" descr="タイムライン&#10;&#10;AI 生成コンテンツは誤りを含む可能性があります。">
            <a:extLst>
              <a:ext uri="{FF2B5EF4-FFF2-40B4-BE49-F238E27FC236}">
                <a16:creationId xmlns:a16="http://schemas.microsoft.com/office/drawing/2014/main" id="{30FE3E19-729A-BC99-11AF-A0B8C99F47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96309"/>
            <a:ext cx="9144000" cy="506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9278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7853A6AC-8CA4-CFC6-BFB9-A9D3082E7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>
                <a:solidFill>
                  <a:srgbClr val="FF0000"/>
                </a:solidFill>
              </a:rPr>
              <a:t>AI</a:t>
            </a:r>
            <a:r>
              <a:rPr kumimoji="1" lang="ja-JP" altLang="en-US" dirty="0">
                <a:solidFill>
                  <a:srgbClr val="FF0000"/>
                </a:solidFill>
              </a:rPr>
              <a:t>アシスタントとプログラミング</a:t>
            </a:r>
          </a:p>
        </p:txBody>
      </p:sp>
      <p:pic>
        <p:nvPicPr>
          <p:cNvPr id="6" name="コンテンツ プレースホルダー 5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1BE84E9D-E550-24A5-9EFF-7D52B61C3E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997658"/>
            <a:ext cx="9151504" cy="5104692"/>
          </a:xfrm>
          <a:prstGeom prst="rect">
            <a:avLst/>
          </a:prstGeo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4FD26E03-494F-E1DE-2DBC-CDCDC1D6F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32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768942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A0608B22-47CD-1B1A-B4D9-8880CD229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>
                <a:solidFill>
                  <a:srgbClr val="FF0000"/>
                </a:solidFill>
              </a:rPr>
              <a:t>AI</a:t>
            </a:r>
            <a:r>
              <a:rPr lang="ja-JP" altLang="en-US" dirty="0">
                <a:solidFill>
                  <a:srgbClr val="FF0000"/>
                </a:solidFill>
              </a:rPr>
              <a:t>アシスタントと研究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AB2D1FF6-4DEF-B424-1471-E9A070E82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B099C3B-0EF7-61C4-DB04-14CEDF18F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33</a:t>
            </a:fld>
            <a:endParaRPr kumimoji="1" lang="ja-JP" altLang="en-US"/>
          </a:p>
        </p:txBody>
      </p:sp>
      <p:pic>
        <p:nvPicPr>
          <p:cNvPr id="6" name="図 5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31400B44-91F5-0D45-D4EA-696651B51A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11831"/>
            <a:ext cx="9144000" cy="5034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5913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D42B9C22-343B-1653-A1E2-884CE8315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3C5B32C3-E7D6-C3B2-6D9F-8356CDF461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673" y="6321725"/>
            <a:ext cx="8256653" cy="4746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kumimoji="1" lang="ja-JP" altLang="en-US" dirty="0">
                <a:latin typeface="游明朝" panose="02020400000000000000" pitchFamily="18" charset="-128"/>
                <a:ea typeface="游明朝" panose="02020400000000000000" pitchFamily="18" charset="-128"/>
              </a:rPr>
              <a:t>この進め方は、将来の仕事でこそ役立つ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7130503B-6C4F-575C-CA1B-81D44D913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1" lang="ja-JP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7" name="図 6" descr="テキスト, 新聞, コンピュータ, テーブル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B9883FC4-B719-6097-A0DB-3F986577C8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47017"/>
            <a:ext cx="9144000" cy="4563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3199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3C3475-AB8C-77A9-7FB7-1B0254FFD0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9D85E0D-25D4-FCFE-6645-DDB055D9A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7F1BB92F-FCB5-A9E2-982C-C424B88FE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kumimoji="1" lang="ja-JP" altLang="en-US" sz="4700" dirty="0"/>
              <a:t>演習</a:t>
            </a:r>
            <a:r>
              <a:rPr lang="ja-JP" altLang="en-US" sz="4700" dirty="0"/>
              <a:t>③　</a:t>
            </a:r>
            <a:r>
              <a:rPr lang="en-US" altLang="ja-JP" sz="4700" dirty="0"/>
              <a:t>AI</a:t>
            </a:r>
            <a:r>
              <a:rPr lang="ja-JP" altLang="en-US" sz="4700" dirty="0"/>
              <a:t>支援プログラミング（</a:t>
            </a:r>
            <a:r>
              <a:rPr lang="en-US" altLang="ja-JP" sz="4700" dirty="0"/>
              <a:t>Google </a:t>
            </a:r>
            <a:r>
              <a:rPr lang="en-US" altLang="ja-JP" sz="4700" dirty="0" err="1"/>
              <a:t>Colab</a:t>
            </a:r>
            <a:r>
              <a:rPr lang="ja-JP" altLang="en-US" sz="4700" dirty="0"/>
              <a:t>）</a:t>
            </a:r>
            <a:endParaRPr kumimoji="1" lang="ja-JP" altLang="en-US" sz="47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BDC60B4-21B2-269C-0F64-D1736AD49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4FC3DB3C-8FA5-0453-10EB-34E271943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8" y="1911493"/>
            <a:ext cx="8714632" cy="4955097"/>
          </a:xfrm>
        </p:spPr>
        <p:txBody>
          <a:bodyPr anchor="t"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altLang="ja-JP" sz="2400" b="1" dirty="0"/>
              <a:t>Google </a:t>
            </a:r>
            <a:r>
              <a:rPr lang="en-US" altLang="ja-JP" sz="2400" b="1" dirty="0" err="1"/>
              <a:t>Colab</a:t>
            </a:r>
            <a:r>
              <a:rPr lang="ja-JP" altLang="en-US" sz="2400" dirty="0"/>
              <a:t>で</a:t>
            </a:r>
            <a:r>
              <a:rPr lang="ja-JP" altLang="en-US" sz="2400" b="1" dirty="0"/>
              <a:t>新規ノートブック</a:t>
            </a:r>
            <a:r>
              <a:rPr lang="ja-JP" altLang="en-US" sz="2400" dirty="0"/>
              <a:t>を作成し，</a:t>
            </a:r>
            <a:r>
              <a:rPr lang="en-US" altLang="ja-JP" sz="2400" b="1" dirty="0"/>
              <a:t>AI</a:t>
            </a:r>
            <a:r>
              <a:rPr lang="ja-JP" altLang="en-US" sz="2400" b="1" dirty="0"/>
              <a:t>アシスタント</a:t>
            </a:r>
            <a:r>
              <a:rPr lang="ja-JP" altLang="en-US" sz="2400" dirty="0"/>
              <a:t>へ依頼し物体検出プログラムを生成・実行。→　動作確認後は、ミニ研究・探求に展開</a:t>
            </a:r>
            <a:endParaRPr lang="en-US" altLang="ja-JP" sz="2400" dirty="0"/>
          </a:p>
          <a:p>
            <a:pPr marL="457200" indent="-457200">
              <a:buFont typeface="+mj-lt"/>
              <a:buAutoNum type="arabicPeriod"/>
            </a:pPr>
            <a:r>
              <a:rPr lang="en-US" altLang="ja-JP" sz="2400" b="1" dirty="0"/>
              <a:t>Google</a:t>
            </a:r>
            <a:r>
              <a:rPr lang="ja-JP" altLang="en-US" sz="2400" b="1" dirty="0"/>
              <a:t>アカウントでログイン</a:t>
            </a:r>
            <a:r>
              <a:rPr lang="ja-JP" altLang="en-US" sz="2400" dirty="0"/>
              <a:t>必要</a:t>
            </a:r>
            <a:endParaRPr lang="en-US" altLang="ja-JP" sz="2400" dirty="0"/>
          </a:p>
          <a:p>
            <a:pPr marL="457200" indent="-457200">
              <a:buFont typeface="+mj-lt"/>
              <a:buAutoNum type="arabicPeriod"/>
            </a:pPr>
            <a:r>
              <a:rPr lang="ja-JP" altLang="en-US" sz="2400" b="1" dirty="0"/>
              <a:t>ログイン画面表示が乱れる場合</a:t>
            </a:r>
            <a:r>
              <a:rPr lang="ja-JP" altLang="en-US" sz="2400" dirty="0"/>
              <a:t>はシークレットモードで</a:t>
            </a:r>
            <a:r>
              <a:rPr lang="en-US" altLang="ja-JP" sz="2400" dirty="0" err="1"/>
              <a:t>Colab</a:t>
            </a:r>
            <a:r>
              <a:rPr lang="ja-JP" altLang="en-US" sz="2400" dirty="0"/>
              <a:t>を開き直す</a:t>
            </a:r>
            <a:endParaRPr lang="en-US" altLang="ja-JP" sz="2400" dirty="0"/>
          </a:p>
          <a:p>
            <a:pPr marL="457200" indent="-457200">
              <a:buFont typeface="+mj-lt"/>
              <a:buAutoNum type="arabicPeriod"/>
            </a:pPr>
            <a:r>
              <a:rPr lang="en-US" altLang="ja-JP" sz="2400" dirty="0"/>
              <a:t>AI</a:t>
            </a:r>
            <a:r>
              <a:rPr lang="ja-JP" altLang="en-US" sz="2400" dirty="0"/>
              <a:t>は完璧ではない（余計な機能追加、最新情報欠落、自分のミスに気付かない）。</a:t>
            </a:r>
            <a:r>
              <a:rPr lang="ja-JP" altLang="en-US" sz="2400" b="1" dirty="0"/>
              <a:t>エラー発生時</a:t>
            </a:r>
            <a:r>
              <a:rPr lang="ja-JP" altLang="en-US" sz="2400" dirty="0"/>
              <a:t>は</a:t>
            </a:r>
            <a:r>
              <a:rPr lang="en-US" altLang="ja-JP" sz="2400" dirty="0"/>
              <a:t>AI</a:t>
            </a:r>
            <a:r>
              <a:rPr lang="ja-JP" altLang="en-US" sz="2400" dirty="0"/>
              <a:t>に</a:t>
            </a:r>
            <a:r>
              <a:rPr lang="ja-JP" altLang="en-US" sz="2400" b="1" dirty="0"/>
              <a:t>修正依頼を繰り返す</a:t>
            </a:r>
            <a:r>
              <a:rPr lang="ja-JP" altLang="en-US" sz="2400" dirty="0"/>
              <a:t>。必要に応じ具体的ヒントを人間から与える</a:t>
            </a:r>
            <a:endParaRPr lang="en-US" altLang="ja-JP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856A099-9144-CCA4-D474-283D86720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1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1040" name="Picture 16">
            <a:extLst>
              <a:ext uri="{FF2B5EF4-FFF2-40B4-BE49-F238E27FC236}">
                <a16:creationId xmlns:a16="http://schemas.microsoft.com/office/drawing/2014/main" id="{E1FE4544-0B2D-13E8-4360-C775CAF1ED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684" y="5258705"/>
            <a:ext cx="2579971" cy="1360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985615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96082E18-A0CB-2292-966B-E18A3122E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36</a:t>
            </a:fld>
            <a:endParaRPr kumimoji="1" lang="ja-JP" altLang="en-US"/>
          </a:p>
        </p:txBody>
      </p:sp>
      <p:pic>
        <p:nvPicPr>
          <p:cNvPr id="3" name="画面録画 2">
            <a:hlinkClick r:id="" action="ppaction://media"/>
            <a:extLst>
              <a:ext uri="{FF2B5EF4-FFF2-40B4-BE49-F238E27FC236}">
                <a16:creationId xmlns:a16="http://schemas.microsoft.com/office/drawing/2014/main" id="{78CF687D-03C4-93E7-7528-0D68E9FEA5D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50" y="152400"/>
            <a:ext cx="8245828" cy="570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08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5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A805F3-2959-E2FB-EBC4-C1FE506FA7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図 4">
            <a:extLst>
              <a:ext uri="{FF2B5EF4-FFF2-40B4-BE49-F238E27FC236}">
                <a16:creationId xmlns:a16="http://schemas.microsoft.com/office/drawing/2014/main" id="{91A5BD2B-3FF9-A7DD-5583-BBC2BD7CC6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04" r="2904"/>
          <a:stretch/>
        </p:blipFill>
        <p:spPr>
          <a:xfrm>
            <a:off x="0" y="1"/>
            <a:ext cx="9143980" cy="685799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タイトル 1">
            <a:extLst>
              <a:ext uri="{FF2B5EF4-FFF2-40B4-BE49-F238E27FC236}">
                <a16:creationId xmlns:a16="http://schemas.microsoft.com/office/drawing/2014/main" id="{C00DE602-9984-6443-1329-4EA63DD30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50" y="1397000"/>
            <a:ext cx="7435850" cy="37813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ja-JP" sz="4000" b="1" i="0" dirty="0">
                <a:solidFill>
                  <a:schemeClr val="bg1"/>
                </a:solidFill>
                <a:effectLst/>
                <a:latin typeface="Google Sans Text"/>
              </a:rPr>
              <a:t>Step 3:</a:t>
            </a:r>
            <a:r>
              <a:rPr lang="ja-JP" altLang="en-US" sz="4000" b="1" dirty="0">
                <a:solidFill>
                  <a:schemeClr val="bg1"/>
                </a:solidFill>
                <a:latin typeface="Google Sans Text"/>
              </a:rPr>
              <a:t> 学びの展望</a:t>
            </a:r>
            <a:endParaRPr kumimoji="1" lang="en-US" altLang="ja-JP" sz="4000" b="1" dirty="0">
              <a:solidFill>
                <a:srgbClr val="FFFFFF"/>
              </a:solidFill>
              <a:latin typeface="ＭＳ ゴシック" panose="020B0609070205080204" pitchFamily="49" charset="-128"/>
              <a:ea typeface="ＭＳ ゴシック" panose="020B0609070205080204" pitchFamily="49" charset="-128"/>
            </a:endParaRPr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96BE0682-2503-FBDC-5EF4-CE866949E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1" lang="ja-JP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68641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DC1E91-D09D-CFDD-3D8D-CF455B526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17BAE0D-F873-1052-B4A8-018A5E394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522BF419-2DBC-CEAC-2161-85696C0B0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ja-JP" altLang="en-US" sz="4700" dirty="0"/>
              <a:t>先輩たちの卒業研究</a:t>
            </a:r>
            <a:endParaRPr kumimoji="1" lang="ja-JP" altLang="en-US" sz="47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241D64B-BF4E-DEC9-B1BE-F5E60E882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63D43495-027A-E7D2-4DAC-C647F9B78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8" y="1911493"/>
            <a:ext cx="8714632" cy="495509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ja-JP" altLang="en-US" sz="2400" dirty="0"/>
              <a:t>発想　⇒　行動　⇒　確認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新発見や新アイデアを探求しながら研究を推進</a:t>
            </a:r>
          </a:p>
          <a:p>
            <a:pPr marL="0" indent="0">
              <a:buNone/>
            </a:pPr>
            <a:endParaRPr lang="ja-JP" altLang="en-US" sz="2400" b="1" u="sng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C2B2190-F068-7BF6-A461-73BDF47E3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1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6" name="図 5" descr="テーブル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7B73A931-93FC-48F7-89A8-BAF9C27507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29000"/>
            <a:ext cx="4738165" cy="2305738"/>
          </a:xfrm>
          <a:prstGeom prst="rect">
            <a:avLst/>
          </a:prstGeom>
        </p:spPr>
      </p:pic>
      <p:pic>
        <p:nvPicPr>
          <p:cNvPr id="8" name="図 7" descr="テキスト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ED4C3BD5-16C9-BE67-AD40-D202017A4B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0008" y="3429000"/>
            <a:ext cx="4261706" cy="2332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08705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DAA21482-78F5-D191-A1BA-23E5E6CA6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 dirty="0">
                <a:solidFill>
                  <a:srgbClr val="FF0000"/>
                </a:solidFill>
              </a:rPr>
              <a:t>まずは試して</a:t>
            </a:r>
            <a:r>
              <a:rPr lang="ja-JP" altLang="en-US" dirty="0">
                <a:solidFill>
                  <a:srgbClr val="FF0000"/>
                </a:solidFill>
              </a:rPr>
              <a:t>みることから開始している</a:t>
            </a:r>
            <a:endParaRPr kumimoji="1" lang="ja-JP" altLang="en-US" dirty="0">
              <a:solidFill>
                <a:srgbClr val="FF0000"/>
              </a:solidFill>
            </a:endParaRP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C11F3E81-8E75-4FA3-49F3-6D31477D0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FDA6CA3-E85D-F741-A394-6D3A0314C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39</a:t>
            </a:fld>
            <a:endParaRPr kumimoji="1" lang="ja-JP" altLang="en-US"/>
          </a:p>
        </p:txBody>
      </p:sp>
      <p:pic>
        <p:nvPicPr>
          <p:cNvPr id="8" name="図 7" descr="テキスト, 手紙&#10;&#10;AI 生成コンテンツは誤りを含む可能性があります。">
            <a:extLst>
              <a:ext uri="{FF2B5EF4-FFF2-40B4-BE49-F238E27FC236}">
                <a16:creationId xmlns:a16="http://schemas.microsoft.com/office/drawing/2014/main" id="{D2A6EE1F-ED79-3135-87A6-FF6A0A0C64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4938"/>
            <a:ext cx="9144000" cy="4948124"/>
          </a:xfrm>
          <a:prstGeom prst="rect">
            <a:avLst/>
          </a:prstGeom>
        </p:spPr>
      </p:pic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FF7C6D7D-80FD-9596-03B8-B5F7DB475919}"/>
              </a:ext>
            </a:extLst>
          </p:cNvPr>
          <p:cNvSpPr/>
          <p:nvPr/>
        </p:nvSpPr>
        <p:spPr>
          <a:xfrm>
            <a:off x="6432550" y="2908300"/>
            <a:ext cx="1524000" cy="3238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pic>
        <p:nvPicPr>
          <p:cNvPr id="14" name="図 13" descr="グラフィカル ユーザー インターフェイス, テキスト, アプリケーション, メール&#10;&#10;AI 生成コンテンツは誤りを含む可能性があります。">
            <a:extLst>
              <a:ext uri="{FF2B5EF4-FFF2-40B4-BE49-F238E27FC236}">
                <a16:creationId xmlns:a16="http://schemas.microsoft.com/office/drawing/2014/main" id="{EA296CDD-3676-D154-E0DE-8E8390D4BF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5455" y="4632849"/>
            <a:ext cx="1080479" cy="948334"/>
          </a:xfrm>
          <a:prstGeom prst="rect">
            <a:avLst/>
          </a:prstGeom>
        </p:spPr>
      </p:pic>
      <p:pic>
        <p:nvPicPr>
          <p:cNvPr id="11" name="図 10" descr="帽子とサングラスをかけた男性の顔&#10;&#10;AI 生成コンテンツは誤りを含む可能性があります。">
            <a:extLst>
              <a:ext uri="{FF2B5EF4-FFF2-40B4-BE49-F238E27FC236}">
                <a16:creationId xmlns:a16="http://schemas.microsoft.com/office/drawing/2014/main" id="{186C62D8-3D9F-F3DC-A5D4-2DD4444610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4087" y="4632849"/>
            <a:ext cx="902463" cy="916788"/>
          </a:xfrm>
          <a:prstGeom prst="rect">
            <a:avLst/>
          </a:prstGeom>
        </p:spPr>
      </p:pic>
      <p:pic>
        <p:nvPicPr>
          <p:cNvPr id="13" name="図 12" descr="草, 屋外, 建物, スポーツ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C655D308-B297-7905-7539-3026CA4DF3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095" y="4632850"/>
            <a:ext cx="977155" cy="958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6456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6320DFA-18E0-6026-1ABE-81BD1A3AA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 dirty="0">
                <a:solidFill>
                  <a:srgbClr val="FF0000"/>
                </a:solidFill>
              </a:rPr>
              <a:t>演習４．</a:t>
            </a:r>
            <a:r>
              <a:rPr kumimoji="1" lang="en-US" altLang="ja-JP" dirty="0" err="1">
                <a:solidFill>
                  <a:srgbClr val="FF0000"/>
                </a:solidFill>
              </a:rPr>
              <a:t>Colab</a:t>
            </a:r>
            <a:r>
              <a:rPr kumimoji="1" lang="ja-JP" altLang="en-US" dirty="0">
                <a:solidFill>
                  <a:srgbClr val="FF0000"/>
                </a:solidFill>
              </a:rPr>
              <a:t>による </a:t>
            </a:r>
            <a:r>
              <a:rPr kumimoji="1" lang="en-US" altLang="ja-JP" dirty="0">
                <a:solidFill>
                  <a:srgbClr val="FF0000"/>
                </a:solidFill>
              </a:rPr>
              <a:t>AI </a:t>
            </a:r>
            <a:r>
              <a:rPr kumimoji="1" lang="ja-JP" altLang="en-US" dirty="0">
                <a:solidFill>
                  <a:srgbClr val="FF0000"/>
                </a:solidFill>
              </a:rPr>
              <a:t>画像認識体験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2BAF3DB2-3CF2-EDF1-ABB3-B126FB5BC4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052FED4-98F3-D57F-5533-2D0B2F0F6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40</a:t>
            </a:fld>
            <a:endParaRPr kumimoji="1" lang="ja-JP" altLang="en-US"/>
          </a:p>
        </p:txBody>
      </p:sp>
      <p:pic>
        <p:nvPicPr>
          <p:cNvPr id="6" name="図 5" descr="グラフィカル ユーザー インターフェイス&#10;&#10;AI 生成コンテンツは誤りを含む可能性があります。">
            <a:extLst>
              <a:ext uri="{FF2B5EF4-FFF2-40B4-BE49-F238E27FC236}">
                <a16:creationId xmlns:a16="http://schemas.microsoft.com/office/drawing/2014/main" id="{D0F889D1-B9B8-615E-095C-E64387FE9C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68680"/>
            <a:ext cx="9144000" cy="5120640"/>
          </a:xfrm>
          <a:prstGeom prst="rect">
            <a:avLst/>
          </a:prstGeom>
        </p:spPr>
      </p:pic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CD4625B8-591E-1215-1081-A92F437D2991}"/>
              </a:ext>
            </a:extLst>
          </p:cNvPr>
          <p:cNvSpPr/>
          <p:nvPr/>
        </p:nvSpPr>
        <p:spPr>
          <a:xfrm>
            <a:off x="927100" y="2647006"/>
            <a:ext cx="571500" cy="19376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pic>
        <p:nvPicPr>
          <p:cNvPr id="8" name="図 7" descr="草の上に立っている犬&#10;&#10;AI 生成コンテンツは誤りを含む可能性があります。">
            <a:extLst>
              <a:ext uri="{FF2B5EF4-FFF2-40B4-BE49-F238E27FC236}">
                <a16:creationId xmlns:a16="http://schemas.microsoft.com/office/drawing/2014/main" id="{2EC05BEF-C0CB-B187-78A8-2209529675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4450" y="2667000"/>
            <a:ext cx="2451100" cy="1937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3138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3A05B342-C331-9054-FF84-446C6C18A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>
                <a:solidFill>
                  <a:srgbClr val="FF0000"/>
                </a:solidFill>
              </a:rPr>
              <a:t>演習４．</a:t>
            </a:r>
            <a:r>
              <a:rPr lang="en-US" altLang="ja-JP" dirty="0" err="1">
                <a:solidFill>
                  <a:srgbClr val="FF0000"/>
                </a:solidFill>
              </a:rPr>
              <a:t>Colab</a:t>
            </a:r>
            <a:r>
              <a:rPr lang="ja-JP" altLang="en-US" dirty="0">
                <a:solidFill>
                  <a:srgbClr val="FF0000"/>
                </a:solidFill>
              </a:rPr>
              <a:t>による </a:t>
            </a:r>
            <a:r>
              <a:rPr lang="en-US" altLang="ja-JP" dirty="0">
                <a:solidFill>
                  <a:srgbClr val="FF0000"/>
                </a:solidFill>
              </a:rPr>
              <a:t>AI </a:t>
            </a:r>
            <a:r>
              <a:rPr lang="ja-JP" altLang="en-US" dirty="0">
                <a:solidFill>
                  <a:srgbClr val="FF0000"/>
                </a:solidFill>
              </a:rPr>
              <a:t>画像認識体験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6376581-E5A0-A8C9-B0AC-FA8EB31E8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41</a:t>
            </a:fld>
            <a:endParaRPr kumimoji="1" lang="ja-JP" altLang="en-US"/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E6137F59-C9BC-B729-E06D-E2BA8399C6D6}"/>
              </a:ext>
            </a:extLst>
          </p:cNvPr>
          <p:cNvSpPr txBox="1">
            <a:spLocks/>
          </p:cNvSpPr>
          <p:nvPr/>
        </p:nvSpPr>
        <p:spPr>
          <a:xfrm>
            <a:off x="236325" y="1127650"/>
            <a:ext cx="8714632" cy="495509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ja-JP" altLang="en-US" sz="1800" dirty="0"/>
              <a:t>手順</a:t>
            </a:r>
            <a:endParaRPr lang="en-US" altLang="ja-JP" sz="1800" dirty="0"/>
          </a:p>
          <a:p>
            <a:pPr marL="342900" indent="-342900">
              <a:buFont typeface="Arial" panose="020B0604020202020204" pitchFamily="34" charset="0"/>
              <a:buAutoNum type="arabicPeriod"/>
            </a:pPr>
            <a:r>
              <a:rPr lang="en-US" altLang="ja-JP" sz="1800" dirty="0">
                <a:hlinkClick r:id="rId2"/>
              </a:rPr>
              <a:t>https://colab.research.google.com/drive/1scoDefaCCEs1BUq7WHtDMxohYmAEmoC6?usp=sharing</a:t>
            </a:r>
            <a:r>
              <a:rPr lang="en-US" altLang="ja-JP" sz="1800" dirty="0"/>
              <a:t> </a:t>
            </a:r>
            <a:r>
              <a:rPr lang="ja-JP" altLang="en-US" sz="1800" dirty="0"/>
              <a:t>にアクセス</a:t>
            </a:r>
            <a:br>
              <a:rPr lang="en-US" altLang="ja-JP" sz="1800" dirty="0"/>
            </a:br>
            <a:r>
              <a:rPr lang="ja-JP" altLang="en-US" sz="1800" b="1" dirty="0"/>
              <a:t>ログイン画面表示が乱れる場合</a:t>
            </a:r>
            <a:r>
              <a:rPr lang="ja-JP" altLang="en-US" sz="1800" dirty="0"/>
              <a:t>はシークレットモードで</a:t>
            </a:r>
            <a:r>
              <a:rPr lang="en-US" altLang="ja-JP" sz="1800" dirty="0" err="1"/>
              <a:t>Colab</a:t>
            </a:r>
            <a:r>
              <a:rPr lang="ja-JP" altLang="en-US" sz="1800" dirty="0"/>
              <a:t>を開き直す</a:t>
            </a:r>
            <a:endParaRPr lang="en-US" altLang="ja-JP" sz="1800" dirty="0"/>
          </a:p>
          <a:p>
            <a:pPr marL="342900" indent="-342900">
              <a:buFont typeface="Arial" panose="020B0604020202020204" pitchFamily="34" charset="0"/>
              <a:buAutoNum type="arabicPeriod"/>
            </a:pPr>
            <a:r>
              <a:rPr lang="ja-JP" altLang="en-US" sz="1800" dirty="0"/>
              <a:t>セルを上から順に実行する</a:t>
            </a:r>
            <a:endParaRPr lang="en-US" altLang="ja-JP" sz="1800" dirty="0"/>
          </a:p>
          <a:p>
            <a:pPr marL="342900" indent="-342900">
              <a:buFont typeface="Arial" panose="020B0604020202020204" pitchFamily="34" charset="0"/>
              <a:buAutoNum type="arabicPeriod"/>
            </a:pPr>
            <a:r>
              <a:rPr lang="en-US" altLang="ja-JP" sz="1800" dirty="0"/>
              <a:t>AI</a:t>
            </a:r>
            <a:r>
              <a:rPr lang="ja-JP" altLang="en-US" sz="1800" dirty="0"/>
              <a:t>の結果（上位</a:t>
            </a:r>
            <a:r>
              <a:rPr lang="en-US" altLang="ja-JP" sz="1800" dirty="0"/>
              <a:t>5</a:t>
            </a:r>
            <a:r>
              <a:rPr lang="ja-JP" altLang="en-US" sz="1800" dirty="0"/>
              <a:t>カテゴリと確率）が表示されることを確認する</a:t>
            </a:r>
            <a:endParaRPr lang="en-US" altLang="ja-JP" sz="18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import </a:t>
            </a:r>
            <a:r>
              <a:rPr lang="en-US" altLang="ja-JP" sz="600" dirty="0" err="1"/>
              <a:t>os</a:t>
            </a:r>
            <a:endParaRPr lang="en-US" altLang="ja-JP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import </a:t>
            </a:r>
            <a:r>
              <a:rPr lang="en-US" altLang="ja-JP" sz="600" dirty="0" err="1"/>
              <a:t>tensorflow</a:t>
            </a:r>
            <a:r>
              <a:rPr lang="en-US" altLang="ja-JP" sz="600" dirty="0"/>
              <a:t> as </a:t>
            </a:r>
            <a:r>
              <a:rPr lang="en-US" altLang="ja-JP" sz="600" dirty="0" err="1"/>
              <a:t>tf</a:t>
            </a:r>
            <a:endParaRPr lang="en-US" altLang="ja-JP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from tensorflow.keras.applications.mobilenet_v2 import (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    MobileNetV2, </a:t>
            </a:r>
            <a:r>
              <a:rPr lang="en-US" altLang="ja-JP" sz="600" dirty="0" err="1"/>
              <a:t>preprocess_input</a:t>
            </a:r>
            <a:r>
              <a:rPr lang="en-US" altLang="ja-JP" sz="600" dirty="0"/>
              <a:t>, </a:t>
            </a:r>
            <a:r>
              <a:rPr lang="en-US" altLang="ja-JP" sz="600" dirty="0" err="1"/>
              <a:t>decode_predictions</a:t>
            </a:r>
            <a:r>
              <a:rPr lang="en-US" altLang="ja-JP" sz="600" dirty="0"/>
              <a:t>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import </a:t>
            </a:r>
            <a:r>
              <a:rPr lang="en-US" altLang="ja-JP" sz="600" dirty="0" err="1"/>
              <a:t>numpy</a:t>
            </a:r>
            <a:r>
              <a:rPr lang="en-US" altLang="ja-JP" sz="600" dirty="0"/>
              <a:t> as np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import </a:t>
            </a:r>
            <a:r>
              <a:rPr lang="en-US" altLang="ja-JP" sz="600" dirty="0" err="1"/>
              <a:t>matplotlib.pyplot</a:t>
            </a:r>
            <a:r>
              <a:rPr lang="en-US" altLang="ja-JP" sz="600" dirty="0"/>
              <a:t> as </a:t>
            </a:r>
            <a:r>
              <a:rPr lang="en-US" altLang="ja-JP" sz="600" dirty="0" err="1"/>
              <a:t>plt</a:t>
            </a:r>
            <a:endParaRPr lang="en-US" altLang="ja-JP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br>
              <a:rPr lang="en-US" altLang="ja-JP" sz="600" dirty="0"/>
            </a:br>
            <a:endParaRPr lang="en-US" altLang="ja-JP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# --- </a:t>
            </a:r>
            <a:r>
              <a:rPr lang="ja-JP" altLang="en-US" sz="600" dirty="0"/>
              <a:t>サンプル画像のダウンロード（</a:t>
            </a:r>
            <a:r>
              <a:rPr lang="en-US" altLang="ja-JP" sz="600" dirty="0"/>
              <a:t>TensorFlow</a:t>
            </a:r>
            <a:r>
              <a:rPr lang="ja-JP" altLang="en-US" sz="600" dirty="0"/>
              <a:t>公式のラブラドール画像） </a:t>
            </a:r>
            <a:r>
              <a:rPr lang="en-US" altLang="ja-JP" sz="600" dirty="0"/>
              <a:t>---</a:t>
            </a:r>
            <a:endParaRPr lang="ja-JP" altLang="en-US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 err="1"/>
              <a:t>img_path</a:t>
            </a:r>
            <a:r>
              <a:rPr lang="en-US" altLang="ja-JP" sz="600" dirty="0"/>
              <a:t> = </a:t>
            </a:r>
            <a:r>
              <a:rPr lang="en-US" altLang="ja-JP" sz="600" dirty="0" err="1"/>
              <a:t>tf.keras.utils.get_file</a:t>
            </a:r>
            <a:r>
              <a:rPr lang="en-US" altLang="ja-JP" sz="600" dirty="0"/>
              <a:t>(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    'YellowLabradorLooking_new.jpg',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    'https://storage.googleapis.com/download.tensorflow.org/</a:t>
            </a:r>
            <a:r>
              <a:rPr lang="en-US" altLang="ja-JP" sz="600" dirty="0" err="1"/>
              <a:t>example_images</a:t>
            </a:r>
            <a:r>
              <a:rPr lang="en-US" altLang="ja-JP" sz="600" dirty="0"/>
              <a:t>/YellowLabradorLooking_new.jpg'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br>
              <a:rPr lang="en-US" altLang="ja-JP" sz="600" dirty="0"/>
            </a:br>
            <a:endParaRPr lang="en-US" altLang="ja-JP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# --- </a:t>
            </a:r>
            <a:r>
              <a:rPr lang="ja-JP" altLang="en-US" sz="600" dirty="0"/>
              <a:t>モデルの読み込み </a:t>
            </a:r>
            <a:r>
              <a:rPr lang="en-US" altLang="ja-JP" sz="600" dirty="0"/>
              <a:t>---</a:t>
            </a:r>
            <a:endParaRPr lang="ja-JP" altLang="en-US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model = MobileNetV2(weights='</a:t>
            </a:r>
            <a:r>
              <a:rPr lang="en-US" altLang="ja-JP" sz="600" dirty="0" err="1"/>
              <a:t>imagenet</a:t>
            </a:r>
            <a:r>
              <a:rPr lang="en-US" altLang="ja-JP" sz="600" dirty="0"/>
              <a:t>')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br>
              <a:rPr lang="en-US" altLang="ja-JP" sz="600" dirty="0"/>
            </a:br>
            <a:endParaRPr lang="en-US" altLang="ja-JP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# --- </a:t>
            </a:r>
            <a:r>
              <a:rPr lang="ja-JP" altLang="en-US" sz="600" dirty="0"/>
              <a:t>画像の読み込みと前処理 </a:t>
            </a:r>
            <a:r>
              <a:rPr lang="en-US" altLang="ja-JP" sz="600" dirty="0"/>
              <a:t>---</a:t>
            </a:r>
            <a:endParaRPr lang="ja-JP" altLang="en-US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 err="1"/>
              <a:t>img</a:t>
            </a:r>
            <a:r>
              <a:rPr lang="en-US" altLang="ja-JP" sz="600" dirty="0"/>
              <a:t> = </a:t>
            </a:r>
            <a:r>
              <a:rPr lang="en-US" altLang="ja-JP" sz="600" dirty="0" err="1"/>
              <a:t>tf.keras.utils.load_img</a:t>
            </a:r>
            <a:r>
              <a:rPr lang="en-US" altLang="ja-JP" sz="600" dirty="0"/>
              <a:t>(</a:t>
            </a:r>
            <a:r>
              <a:rPr lang="en-US" altLang="ja-JP" sz="600" dirty="0" err="1"/>
              <a:t>img_path</a:t>
            </a:r>
            <a:r>
              <a:rPr lang="en-US" altLang="ja-JP" sz="600" dirty="0"/>
              <a:t>, </a:t>
            </a:r>
            <a:r>
              <a:rPr lang="en-US" altLang="ja-JP" sz="600" dirty="0" err="1"/>
              <a:t>target_size</a:t>
            </a:r>
            <a:r>
              <a:rPr lang="en-US" altLang="ja-JP" sz="600" dirty="0"/>
              <a:t>=(224, 224))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br>
              <a:rPr lang="en-US" altLang="ja-JP" sz="600" dirty="0"/>
            </a:br>
            <a:endParaRPr lang="en-US" altLang="ja-JP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x = </a:t>
            </a:r>
            <a:r>
              <a:rPr lang="en-US" altLang="ja-JP" sz="600" dirty="0" err="1"/>
              <a:t>tf.keras.utils.img_to_array</a:t>
            </a:r>
            <a:r>
              <a:rPr lang="en-US" altLang="ja-JP" sz="600" dirty="0"/>
              <a:t>(</a:t>
            </a:r>
            <a:r>
              <a:rPr lang="en-US" altLang="ja-JP" sz="600" dirty="0" err="1"/>
              <a:t>img</a:t>
            </a:r>
            <a:r>
              <a:rPr lang="en-US" altLang="ja-JP" sz="600" dirty="0"/>
              <a:t>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x = </a:t>
            </a:r>
            <a:r>
              <a:rPr lang="en-US" altLang="ja-JP" sz="600" dirty="0" err="1"/>
              <a:t>np.expand_dims</a:t>
            </a:r>
            <a:r>
              <a:rPr lang="en-US" altLang="ja-JP" sz="600" dirty="0"/>
              <a:t>(x, axis=0)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x = </a:t>
            </a:r>
            <a:r>
              <a:rPr lang="en-US" altLang="ja-JP" sz="600" dirty="0" err="1"/>
              <a:t>preprocess_input</a:t>
            </a:r>
            <a:r>
              <a:rPr lang="en-US" altLang="ja-JP" sz="600" dirty="0"/>
              <a:t>(x)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br>
              <a:rPr lang="en-US" altLang="ja-JP" sz="600" dirty="0"/>
            </a:br>
            <a:endParaRPr lang="en-US" altLang="ja-JP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# --- </a:t>
            </a:r>
            <a:r>
              <a:rPr lang="ja-JP" altLang="en-US" sz="600" dirty="0"/>
              <a:t>推論 </a:t>
            </a:r>
            <a:r>
              <a:rPr lang="en-US" altLang="ja-JP" sz="600" dirty="0"/>
              <a:t>---</a:t>
            </a:r>
            <a:endParaRPr lang="ja-JP" altLang="en-US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preds = </a:t>
            </a:r>
            <a:r>
              <a:rPr lang="en-US" altLang="ja-JP" sz="600" dirty="0" err="1"/>
              <a:t>model.predict</a:t>
            </a:r>
            <a:r>
              <a:rPr lang="en-US" altLang="ja-JP" sz="600" dirty="0"/>
              <a:t>(x, verbose=0)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results = </a:t>
            </a:r>
            <a:r>
              <a:rPr lang="en-US" altLang="ja-JP" sz="600" dirty="0" err="1"/>
              <a:t>decode_predictions</a:t>
            </a:r>
            <a:r>
              <a:rPr lang="en-US" altLang="ja-JP" sz="600" dirty="0"/>
              <a:t>(preds, top=5)[0]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br>
              <a:rPr lang="en-US" altLang="ja-JP" sz="600" dirty="0"/>
            </a:br>
            <a:endParaRPr lang="en-US" altLang="ja-JP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# --- </a:t>
            </a:r>
            <a:r>
              <a:rPr lang="ja-JP" altLang="en-US" sz="600" dirty="0"/>
              <a:t>結果の表示 </a:t>
            </a:r>
            <a:r>
              <a:rPr lang="en-US" altLang="ja-JP" sz="600" dirty="0"/>
              <a:t>---</a:t>
            </a:r>
            <a:endParaRPr lang="ja-JP" altLang="en-US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 err="1"/>
              <a:t>top_label</a:t>
            </a:r>
            <a:r>
              <a:rPr lang="en-US" altLang="ja-JP" sz="600" dirty="0"/>
              <a:t>, </a:t>
            </a:r>
            <a:r>
              <a:rPr lang="en-US" altLang="ja-JP" sz="600" dirty="0" err="1"/>
              <a:t>top_score</a:t>
            </a:r>
            <a:r>
              <a:rPr lang="en-US" altLang="ja-JP" sz="600" dirty="0"/>
              <a:t> = results[0][1], results[0][2]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br>
              <a:rPr lang="en-US" altLang="ja-JP" sz="600" dirty="0"/>
            </a:br>
            <a:endParaRPr lang="en-US" altLang="ja-JP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 err="1"/>
              <a:t>plt.figure</a:t>
            </a:r>
            <a:r>
              <a:rPr lang="en-US" altLang="ja-JP" sz="600" dirty="0"/>
              <a:t>(</a:t>
            </a:r>
            <a:r>
              <a:rPr lang="en-US" altLang="ja-JP" sz="600" dirty="0" err="1"/>
              <a:t>figsize</a:t>
            </a:r>
            <a:r>
              <a:rPr lang="en-US" altLang="ja-JP" sz="600" dirty="0"/>
              <a:t>=(6, 6))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 err="1"/>
              <a:t>plt.imshow</a:t>
            </a:r>
            <a:r>
              <a:rPr lang="en-US" altLang="ja-JP" sz="600" dirty="0"/>
              <a:t>(</a:t>
            </a:r>
            <a:r>
              <a:rPr lang="en-US" altLang="ja-JP" sz="600" dirty="0" err="1"/>
              <a:t>img</a:t>
            </a:r>
            <a:r>
              <a:rPr lang="en-US" altLang="ja-JP" sz="600" dirty="0"/>
              <a:t>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 err="1"/>
              <a:t>plt.axis</a:t>
            </a:r>
            <a:r>
              <a:rPr lang="en-US" altLang="ja-JP" sz="600" dirty="0"/>
              <a:t>('off')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 err="1"/>
              <a:t>plt.title</a:t>
            </a:r>
            <a:r>
              <a:rPr lang="en-US" altLang="ja-JP" sz="600" dirty="0"/>
              <a:t>(f'{</a:t>
            </a:r>
            <a:r>
              <a:rPr lang="en-US" altLang="ja-JP" sz="600" dirty="0" err="1"/>
              <a:t>top_label</a:t>
            </a:r>
            <a:r>
              <a:rPr lang="en-US" altLang="ja-JP" sz="600" dirty="0"/>
              <a:t>} ({</a:t>
            </a:r>
            <a:r>
              <a:rPr lang="en-US" altLang="ja-JP" sz="600" dirty="0" err="1"/>
              <a:t>top_score</a:t>
            </a:r>
            <a:r>
              <a:rPr lang="en-US" altLang="ja-JP" sz="600" dirty="0"/>
              <a:t>*100:.1f}%)', </a:t>
            </a:r>
            <a:r>
              <a:rPr lang="en-US" altLang="ja-JP" sz="600" dirty="0" err="1"/>
              <a:t>fontsize</a:t>
            </a:r>
            <a:r>
              <a:rPr lang="en-US" altLang="ja-JP" sz="600" dirty="0"/>
              <a:t>=14)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 err="1"/>
              <a:t>plt.show</a:t>
            </a:r>
            <a:r>
              <a:rPr lang="en-US" altLang="ja-JP" sz="600" dirty="0"/>
              <a:t>()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br>
              <a:rPr lang="en-US" altLang="ja-JP" sz="600" dirty="0"/>
            </a:br>
            <a:endParaRPr lang="en-US" altLang="ja-JP" sz="600" dirty="0"/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print("--- AI Image Recognition Results ---")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for rank, (</a:t>
            </a:r>
            <a:r>
              <a:rPr lang="en-US" altLang="ja-JP" sz="600" dirty="0" err="1"/>
              <a:t>imagenet_id</a:t>
            </a:r>
            <a:r>
              <a:rPr lang="en-US" altLang="ja-JP" sz="600" dirty="0"/>
              <a:t>, label, score) in enumerate(results, 1):</a:t>
            </a:r>
          </a:p>
          <a:p>
            <a:pPr marL="0" indent="0">
              <a:lnSpc>
                <a:spcPct val="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altLang="ja-JP" sz="600" dirty="0"/>
              <a:t>    print(f"  {rank}. {label}: {score*100:.1f}%")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ja-JP" altLang="en-US" sz="2000" dirty="0"/>
          </a:p>
        </p:txBody>
      </p:sp>
      <p:pic>
        <p:nvPicPr>
          <p:cNvPr id="6" name="図 5" descr="草の上にいる犬たち&#10;&#10;AI 生成コンテンツは誤りを含む可能性があります。">
            <a:extLst>
              <a:ext uri="{FF2B5EF4-FFF2-40B4-BE49-F238E27FC236}">
                <a16:creationId xmlns:a16="http://schemas.microsoft.com/office/drawing/2014/main" id="{E757F64E-9416-D115-5F19-81B673430D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3102" y="3212252"/>
            <a:ext cx="2810148" cy="3544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00389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99A89A5-2D77-626D-E44A-DA3992123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 dirty="0">
                <a:solidFill>
                  <a:srgbClr val="FF0000"/>
                </a:solidFill>
              </a:rPr>
              <a:t>演習５．</a:t>
            </a:r>
            <a:r>
              <a:rPr kumimoji="1" lang="en-US" altLang="ja-JP" dirty="0" err="1">
                <a:solidFill>
                  <a:srgbClr val="FF0000"/>
                </a:solidFill>
              </a:rPr>
              <a:t>Colab</a:t>
            </a:r>
            <a:r>
              <a:rPr kumimoji="1" lang="en-US" altLang="ja-JP" dirty="0">
                <a:solidFill>
                  <a:srgbClr val="FF0000"/>
                </a:solidFill>
              </a:rPr>
              <a:t> </a:t>
            </a:r>
            <a:r>
              <a:rPr kumimoji="1" lang="ja-JP" altLang="en-US" dirty="0">
                <a:solidFill>
                  <a:srgbClr val="FF0000"/>
                </a:solidFill>
              </a:rPr>
              <a:t>による３次元処理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24B34EE2-BFA6-3371-3F55-F2F7C7775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8663BB1-AEEC-8E77-7E4B-FB421CACE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42</a:t>
            </a:fld>
            <a:endParaRPr kumimoji="1" lang="ja-JP" altLang="en-US"/>
          </a:p>
        </p:txBody>
      </p:sp>
      <p:pic>
        <p:nvPicPr>
          <p:cNvPr id="6" name="図 5" descr="グラフ, 散布図&#10;&#10;AI 生成コンテンツは誤りを含む可能性があります。">
            <a:extLst>
              <a:ext uri="{FF2B5EF4-FFF2-40B4-BE49-F238E27FC236}">
                <a16:creationId xmlns:a16="http://schemas.microsoft.com/office/drawing/2014/main" id="{AFC6F820-A3DF-CC43-7007-0106F5EC58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4291"/>
            <a:ext cx="9144000" cy="4909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5030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FDB7AE-C7DA-64B0-AF86-0462CAB013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8D47802-CD1D-2244-6AAB-7BF82BBDE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 dirty="0">
                <a:solidFill>
                  <a:srgbClr val="FF0000"/>
                </a:solidFill>
              </a:rPr>
              <a:t>演習５．</a:t>
            </a:r>
            <a:r>
              <a:rPr kumimoji="1" lang="en-US" altLang="ja-JP" dirty="0" err="1">
                <a:solidFill>
                  <a:srgbClr val="FF0000"/>
                </a:solidFill>
              </a:rPr>
              <a:t>Colab</a:t>
            </a:r>
            <a:r>
              <a:rPr kumimoji="1" lang="en-US" altLang="ja-JP" dirty="0">
                <a:solidFill>
                  <a:srgbClr val="FF0000"/>
                </a:solidFill>
              </a:rPr>
              <a:t> </a:t>
            </a:r>
            <a:r>
              <a:rPr kumimoji="1" lang="ja-JP" altLang="en-US" dirty="0">
                <a:solidFill>
                  <a:srgbClr val="FF0000"/>
                </a:solidFill>
              </a:rPr>
              <a:t>による３次元処理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6221FD3-CCA4-BCCF-C7B2-D57B58666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43</a:t>
            </a:fld>
            <a:endParaRPr kumimoji="1" lang="ja-JP" altLang="en-US"/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DF73411E-2D71-2FED-3146-577D3DC3DDC3}"/>
              </a:ext>
            </a:extLst>
          </p:cNvPr>
          <p:cNvSpPr txBox="1">
            <a:spLocks/>
          </p:cNvSpPr>
          <p:nvPr/>
        </p:nvSpPr>
        <p:spPr>
          <a:xfrm>
            <a:off x="429368" y="1003572"/>
            <a:ext cx="8714632" cy="495509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ja-JP" altLang="en-US" sz="1800" dirty="0"/>
              <a:t>手順</a:t>
            </a:r>
            <a:endParaRPr lang="en-US" altLang="ja-JP" sz="1800" dirty="0"/>
          </a:p>
          <a:p>
            <a:pPr marL="342900" indent="-342900">
              <a:buFont typeface="Arial" panose="020B0604020202020204" pitchFamily="34" charset="0"/>
              <a:buAutoNum type="arabicPeriod"/>
            </a:pPr>
            <a:r>
              <a:rPr lang="en-US" altLang="ja-JP" sz="1800" dirty="0">
                <a:hlinkClick r:id="rId2"/>
              </a:rPr>
              <a:t>https://colab.research.google.com/drive/1lEXtEInxa4lVM6EgpOUpGCWgAFibV1l9?usp=sharing</a:t>
            </a:r>
            <a:r>
              <a:rPr lang="ja-JP" altLang="en-US" sz="1800" dirty="0"/>
              <a:t>  にアクセス</a:t>
            </a:r>
            <a:r>
              <a:rPr lang="en-US" altLang="ja-JP" sz="1800" dirty="0"/>
              <a:t> </a:t>
            </a:r>
            <a:br>
              <a:rPr lang="en-US" altLang="ja-JP" sz="1800" dirty="0"/>
            </a:br>
            <a:r>
              <a:rPr lang="ja-JP" altLang="en-US" sz="1800" b="1" dirty="0"/>
              <a:t>ログイン画面表示が乱れる場合</a:t>
            </a:r>
            <a:r>
              <a:rPr lang="ja-JP" altLang="en-US" sz="1800" dirty="0"/>
              <a:t>はシークレットモードで</a:t>
            </a:r>
            <a:r>
              <a:rPr lang="en-US" altLang="ja-JP" sz="1800" dirty="0" err="1"/>
              <a:t>Colab</a:t>
            </a:r>
            <a:r>
              <a:rPr lang="ja-JP" altLang="en-US" sz="1800" dirty="0"/>
              <a:t>を開き直す</a:t>
            </a:r>
            <a:endParaRPr lang="en-US" altLang="ja-JP" sz="1800" dirty="0"/>
          </a:p>
          <a:p>
            <a:pPr marL="342900" indent="-342900">
              <a:buFont typeface="Arial" panose="020B0604020202020204" pitchFamily="34" charset="0"/>
              <a:buAutoNum type="arabicPeriod"/>
            </a:pPr>
            <a:r>
              <a:rPr lang="ja-JP" altLang="en-US" sz="1800" dirty="0"/>
              <a:t>セルを上から順に実行する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ja-JP" sz="1800" dirty="0"/>
              <a:t>3. 3</a:t>
            </a:r>
            <a:r>
              <a:rPr lang="ja-JP" altLang="en-US" sz="1800" dirty="0"/>
              <a:t>次元散布図が表示されたら、マウスでドラッグして回転させてみる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ja-JP" sz="1800" dirty="0"/>
              <a:t>4. </a:t>
            </a:r>
            <a:r>
              <a:rPr lang="ja-JP" altLang="en-US" sz="1800" dirty="0"/>
              <a:t>データの数 </a:t>
            </a:r>
            <a:r>
              <a:rPr lang="en-US" altLang="ja-JP" sz="1800" dirty="0"/>
              <a:t>`n` </a:t>
            </a:r>
            <a:r>
              <a:rPr lang="ja-JP" altLang="en-US" sz="1800" dirty="0"/>
              <a:t>を変えたり、</a:t>
            </a:r>
            <a:r>
              <a:rPr lang="en-US" altLang="ja-JP" sz="1800" dirty="0"/>
              <a:t>`</a:t>
            </a:r>
            <a:r>
              <a:rPr lang="en-US" altLang="ja-JP" sz="1800" dirty="0" err="1"/>
              <a:t>colorscale</a:t>
            </a:r>
            <a:r>
              <a:rPr lang="en-US" altLang="ja-JP" sz="1800" dirty="0"/>
              <a:t>` </a:t>
            </a:r>
            <a:r>
              <a:rPr lang="ja-JP" altLang="en-US" sz="1800" dirty="0"/>
              <a:t>を </a:t>
            </a:r>
            <a:r>
              <a:rPr lang="en-US" altLang="ja-JP" sz="1800" dirty="0"/>
              <a:t>`'Plasma'` </a:t>
            </a:r>
            <a:r>
              <a:rPr lang="ja-JP" altLang="en-US" sz="1800" dirty="0"/>
              <a:t>や </a:t>
            </a:r>
            <a:r>
              <a:rPr lang="en-US" altLang="ja-JP" sz="1800" dirty="0"/>
              <a:t>`'Cividis'` </a:t>
            </a:r>
            <a:r>
              <a:rPr lang="ja-JP" altLang="en-US" sz="1800" dirty="0"/>
              <a:t>に変えて再実行する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ja-JP" sz="1800" dirty="0"/>
              <a:t>5. </a:t>
            </a:r>
            <a:r>
              <a:rPr lang="ja-JP" altLang="en-US" sz="1800" dirty="0"/>
              <a:t>自分なりの工夫を振り返る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endParaRPr lang="en-US" altLang="ja-JP" sz="800" dirty="0"/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import </a:t>
            </a:r>
            <a:r>
              <a:rPr lang="en-US" altLang="ja-JP" sz="800" dirty="0" err="1"/>
              <a:t>plotly.graph_objects</a:t>
            </a:r>
            <a:r>
              <a:rPr lang="en-US" altLang="ja-JP" sz="800" dirty="0"/>
              <a:t> as go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import </a:t>
            </a:r>
            <a:r>
              <a:rPr lang="en-US" altLang="ja-JP" sz="800" dirty="0" err="1"/>
              <a:t>numpy</a:t>
            </a:r>
            <a:r>
              <a:rPr lang="en-US" altLang="ja-JP" sz="800" dirty="0"/>
              <a:t> as np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endParaRPr lang="en-US" altLang="ja-JP" sz="800" dirty="0"/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 err="1"/>
              <a:t>np.random.seed</a:t>
            </a:r>
            <a:r>
              <a:rPr lang="en-US" altLang="ja-JP" sz="800" dirty="0"/>
              <a:t>(42)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n = 100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x = </a:t>
            </a:r>
            <a:r>
              <a:rPr lang="en-US" altLang="ja-JP" sz="800" dirty="0" err="1"/>
              <a:t>np.random.randn</a:t>
            </a:r>
            <a:r>
              <a:rPr lang="en-US" altLang="ja-JP" sz="800" dirty="0"/>
              <a:t>(n)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y = </a:t>
            </a:r>
            <a:r>
              <a:rPr lang="en-US" altLang="ja-JP" sz="800" dirty="0" err="1"/>
              <a:t>np.random.randn</a:t>
            </a:r>
            <a:r>
              <a:rPr lang="en-US" altLang="ja-JP" sz="800" dirty="0"/>
              <a:t>(n)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z = </a:t>
            </a:r>
            <a:r>
              <a:rPr lang="en-US" altLang="ja-JP" sz="800" dirty="0" err="1"/>
              <a:t>np.random.randn</a:t>
            </a:r>
            <a:r>
              <a:rPr lang="en-US" altLang="ja-JP" sz="800" dirty="0"/>
              <a:t>(n)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colors = </a:t>
            </a:r>
            <a:r>
              <a:rPr lang="en-US" altLang="ja-JP" sz="800" dirty="0" err="1"/>
              <a:t>np.sqrt</a:t>
            </a:r>
            <a:r>
              <a:rPr lang="en-US" altLang="ja-JP" sz="800" dirty="0"/>
              <a:t>(x**2 + y**2 + z**2)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endParaRPr lang="en-US" altLang="ja-JP" sz="800" dirty="0"/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fig = </a:t>
            </a:r>
            <a:r>
              <a:rPr lang="en-US" altLang="ja-JP" sz="800" dirty="0" err="1"/>
              <a:t>go.Figure</a:t>
            </a:r>
            <a:r>
              <a:rPr lang="en-US" altLang="ja-JP" sz="800" dirty="0"/>
              <a:t>(data=[go.Scatter3d(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    x=x, y=y, z=z,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    mode='markers',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    marker=</a:t>
            </a:r>
            <a:r>
              <a:rPr lang="en-US" altLang="ja-JP" sz="800" dirty="0" err="1"/>
              <a:t>dict</a:t>
            </a:r>
            <a:r>
              <a:rPr lang="en-US" altLang="ja-JP" sz="800" dirty="0"/>
              <a:t>(size=5, color=colors, </a:t>
            </a:r>
            <a:r>
              <a:rPr lang="en-US" altLang="ja-JP" sz="800" dirty="0" err="1"/>
              <a:t>colorscale</a:t>
            </a:r>
            <a:r>
              <a:rPr lang="en-US" altLang="ja-JP" sz="800" dirty="0"/>
              <a:t>='</a:t>
            </a:r>
            <a:r>
              <a:rPr lang="en-US" altLang="ja-JP" sz="800" dirty="0" err="1"/>
              <a:t>Viridis</a:t>
            </a:r>
            <a:r>
              <a:rPr lang="en-US" altLang="ja-JP" sz="800" dirty="0"/>
              <a:t>', opacity=0.8)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)])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endParaRPr lang="en-US" altLang="ja-JP" sz="800" dirty="0"/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 err="1"/>
              <a:t>fig.update_layout</a:t>
            </a:r>
            <a:r>
              <a:rPr lang="en-US" altLang="ja-JP" sz="800" dirty="0"/>
              <a:t>(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    title='3D Scatter Plot',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    scene=</a:t>
            </a:r>
            <a:r>
              <a:rPr lang="en-US" altLang="ja-JP" sz="800" dirty="0" err="1"/>
              <a:t>dict</a:t>
            </a:r>
            <a:r>
              <a:rPr lang="en-US" altLang="ja-JP" sz="800" dirty="0"/>
              <a:t>(</a:t>
            </a:r>
            <a:r>
              <a:rPr lang="en-US" altLang="ja-JP" sz="800" dirty="0" err="1"/>
              <a:t>xaxis_title</a:t>
            </a:r>
            <a:r>
              <a:rPr lang="en-US" altLang="ja-JP" sz="800" dirty="0"/>
              <a:t>='X', </a:t>
            </a:r>
            <a:r>
              <a:rPr lang="en-US" altLang="ja-JP" sz="800" dirty="0" err="1"/>
              <a:t>yaxis_title</a:t>
            </a:r>
            <a:r>
              <a:rPr lang="en-US" altLang="ja-JP" sz="800" dirty="0"/>
              <a:t>='Y', </a:t>
            </a:r>
            <a:r>
              <a:rPr lang="en-US" altLang="ja-JP" sz="800" dirty="0" err="1"/>
              <a:t>zaxis_title</a:t>
            </a:r>
            <a:r>
              <a:rPr lang="en-US" altLang="ja-JP" sz="800" dirty="0"/>
              <a:t>='Z')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/>
              <a:t>)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endParaRPr lang="en-US" altLang="ja-JP" sz="800" dirty="0"/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r>
              <a:rPr lang="en-US" altLang="ja-JP" sz="800" dirty="0" err="1"/>
              <a:t>fig.show</a:t>
            </a:r>
            <a:r>
              <a:rPr lang="en-US" altLang="ja-JP" sz="800" dirty="0"/>
              <a:t>()</a:t>
            </a:r>
          </a:p>
          <a:p>
            <a:pPr marL="0" indent="0">
              <a:lnSpc>
                <a:spcPct val="0"/>
              </a:lnSpc>
              <a:spcBef>
                <a:spcPts val="800"/>
              </a:spcBef>
              <a:buFont typeface="Arial" panose="020B0604020202020204" pitchFamily="34" charset="0"/>
              <a:buNone/>
            </a:pPr>
            <a:endParaRPr lang="en-US" altLang="ja-JP" sz="800" dirty="0"/>
          </a:p>
        </p:txBody>
      </p:sp>
      <p:pic>
        <p:nvPicPr>
          <p:cNvPr id="7" name="図 6" descr="グラフ&#10;&#10;AI 生成コンテンツは誤りを含む可能性があります。">
            <a:extLst>
              <a:ext uri="{FF2B5EF4-FFF2-40B4-BE49-F238E27FC236}">
                <a16:creationId xmlns:a16="http://schemas.microsoft.com/office/drawing/2014/main" id="{DE855914-B4DF-B2DB-E3F5-76B89AA67B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1099" y="3634912"/>
            <a:ext cx="2611820" cy="2796351"/>
          </a:xfrm>
          <a:prstGeom prst="rect">
            <a:avLst/>
          </a:prstGeom>
        </p:spPr>
      </p:pic>
      <p:pic>
        <p:nvPicPr>
          <p:cNvPr id="8" name="図 7" descr="グラフ, 散布図, バブル チャート&#10;&#10;AI 生成コンテンツは誤りを含む可能性があります。">
            <a:extLst>
              <a:ext uri="{FF2B5EF4-FFF2-40B4-BE49-F238E27FC236}">
                <a16:creationId xmlns:a16="http://schemas.microsoft.com/office/drawing/2014/main" id="{F3125C8E-0CCB-3BDB-504F-B738176EBE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8702" y="3733827"/>
            <a:ext cx="2314632" cy="2344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64257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045B4623-E244-96A0-8691-6DE2DF5F8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44</a:t>
            </a:fld>
            <a:endParaRPr kumimoji="1" lang="ja-JP" altLang="en-US"/>
          </a:p>
        </p:txBody>
      </p:sp>
      <p:pic>
        <p:nvPicPr>
          <p:cNvPr id="3" name="画面録画 2">
            <a:hlinkClick r:id="" action="ppaction://media"/>
            <a:extLst>
              <a:ext uri="{FF2B5EF4-FFF2-40B4-BE49-F238E27FC236}">
                <a16:creationId xmlns:a16="http://schemas.microsoft.com/office/drawing/2014/main" id="{8618033A-1867-BEAC-C890-7F88510D16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5199" y="507999"/>
            <a:ext cx="7854951" cy="5737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236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BA72FE-2A45-741C-572D-294CDF4855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DD5EF12-3E33-084E-F9CF-CCABB3DA4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12F39509-3AE5-BA2D-1D45-6526BB3EF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 fontScale="90000"/>
          </a:bodyPr>
          <a:lstStyle/>
          <a:p>
            <a:r>
              <a:rPr kumimoji="1" lang="ja-JP" altLang="en-US" sz="4700" dirty="0"/>
              <a:t>金子研究室・研究領域①</a:t>
            </a:r>
            <a:br>
              <a:rPr kumimoji="1" lang="en-US" altLang="ja-JP" sz="4700" dirty="0"/>
            </a:br>
            <a:r>
              <a:rPr kumimoji="1" lang="ja-JP" altLang="en-US" sz="4700" dirty="0"/>
              <a:t>最新の </a:t>
            </a:r>
            <a:r>
              <a:rPr lang="en-US" altLang="ja-JP" sz="4700" dirty="0"/>
              <a:t>AI </a:t>
            </a:r>
            <a:r>
              <a:rPr lang="ja-JP" altLang="en-US" sz="4700" dirty="0"/>
              <a:t>による社会課題解決</a:t>
            </a:r>
            <a:endParaRPr kumimoji="1" lang="ja-JP" altLang="en-US" sz="47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B999EF6-09F2-DE48-9245-01041936E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27C7F3A-BD36-03E1-EBAC-F7BA40DA8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1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16" name="図 15" descr="道路を走るトラック&#10;&#10;自動的に生成された説明">
            <a:extLst>
              <a:ext uri="{FF2B5EF4-FFF2-40B4-BE49-F238E27FC236}">
                <a16:creationId xmlns:a16="http://schemas.microsoft.com/office/drawing/2014/main" id="{1561F726-33FA-DF0E-F0A9-418224DE4BF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813" y="1862442"/>
            <a:ext cx="3644901" cy="1780124"/>
          </a:xfrm>
          <a:prstGeom prst="rect">
            <a:avLst/>
          </a:prstGeom>
        </p:spPr>
      </p:pic>
      <p:pic>
        <p:nvPicPr>
          <p:cNvPr id="8" name="図 7">
            <a:extLst>
              <a:ext uri="{FF2B5EF4-FFF2-40B4-BE49-F238E27FC236}">
                <a16:creationId xmlns:a16="http://schemas.microsoft.com/office/drawing/2014/main" id="{CB1BB57A-89A5-6187-3D0E-44541DE99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5268" y="3727315"/>
            <a:ext cx="3213701" cy="1736340"/>
          </a:xfrm>
          <a:prstGeom prst="rect">
            <a:avLst/>
          </a:prstGeom>
        </p:spPr>
      </p:pic>
      <p:pic>
        <p:nvPicPr>
          <p:cNvPr id="22" name="図 21">
            <a:extLst>
              <a:ext uri="{FF2B5EF4-FFF2-40B4-BE49-F238E27FC236}">
                <a16:creationId xmlns:a16="http://schemas.microsoft.com/office/drawing/2014/main" id="{A5CCFD43-1080-C24D-4A48-D913121CE6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1649" y="4923529"/>
            <a:ext cx="2300065" cy="1842880"/>
          </a:xfrm>
          <a:prstGeom prst="rect">
            <a:avLst/>
          </a:prstGeom>
        </p:spPr>
      </p:pic>
      <p:pic>
        <p:nvPicPr>
          <p:cNvPr id="17" name="図 16" descr="テキスト, 手紙&#10;&#10;AI 生成コンテンツは誤りを含む可能性があります。">
            <a:extLst>
              <a:ext uri="{FF2B5EF4-FFF2-40B4-BE49-F238E27FC236}">
                <a16:creationId xmlns:a16="http://schemas.microsoft.com/office/drawing/2014/main" id="{E3FC9B2C-9974-7F6A-15AA-E7AAFF709D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08" y="1801114"/>
            <a:ext cx="5451805" cy="426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3720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147F89D-8E81-4C24-123C-6E4B35EE45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63D12D0-7032-08CA-774E-DB6C6A81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E8059898-1B5C-F5B8-9C5B-4F45ACF9D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 fontScale="90000"/>
          </a:bodyPr>
          <a:lstStyle/>
          <a:p>
            <a:r>
              <a:rPr kumimoji="1" lang="ja-JP" altLang="en-US" sz="4700" dirty="0"/>
              <a:t>金子研究室・研究領域②</a:t>
            </a:r>
            <a:br>
              <a:rPr kumimoji="1" lang="en-US" altLang="ja-JP" sz="4700" dirty="0"/>
            </a:br>
            <a:r>
              <a:rPr kumimoji="1" lang="ja-JP" altLang="en-US" sz="4700" dirty="0"/>
              <a:t>手元の</a:t>
            </a:r>
            <a:r>
              <a:rPr kumimoji="1" lang="en-US" altLang="ja-JP" sz="4700" dirty="0"/>
              <a:t>PC</a:t>
            </a:r>
            <a:r>
              <a:rPr kumimoji="1" lang="ja-JP" altLang="en-US" sz="4700" dirty="0"/>
              <a:t>で動く</a:t>
            </a:r>
            <a:r>
              <a:rPr kumimoji="1" lang="en-US" altLang="ja-JP" sz="4700" dirty="0"/>
              <a:t>AI </a:t>
            </a:r>
            <a:r>
              <a:rPr kumimoji="1" lang="ja-JP" altLang="en-US" sz="4700" dirty="0"/>
              <a:t>アシスタント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125826E9-810F-A87D-3B90-8143290C2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図 8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CA196202-5819-486A-5475-C7509FC33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3538" y="1632643"/>
            <a:ext cx="4018176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39402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936C15-36C0-E10A-3905-3DA1E7942D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0EF9B16-3BE0-DAF0-E55F-5A0FBCDD8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F550CF68-C28B-66B9-5182-3B25E95F7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Autofit/>
          </a:bodyPr>
          <a:lstStyle/>
          <a:p>
            <a:r>
              <a:rPr kumimoji="1" lang="ja-JP" altLang="en-US" sz="3600" dirty="0"/>
              <a:t>金子研究室・研究領域③</a:t>
            </a:r>
            <a:br>
              <a:rPr kumimoji="1" lang="en-US" altLang="ja-JP" sz="3600" dirty="0"/>
            </a:br>
            <a:r>
              <a:rPr kumimoji="1" lang="en-US" altLang="ja-JP" sz="3600" dirty="0"/>
              <a:t>3</a:t>
            </a:r>
            <a:r>
              <a:rPr kumimoji="1" lang="ja-JP" altLang="en-US" sz="3600" dirty="0"/>
              <a:t>次元世界を扱う：３次元構築、</a:t>
            </a:r>
            <a:r>
              <a:rPr kumimoji="1" lang="en-US" altLang="ja-JP" sz="3600" dirty="0"/>
              <a:t>AI</a:t>
            </a:r>
            <a:r>
              <a:rPr kumimoji="1" lang="ja-JP" altLang="en-US" sz="3600" dirty="0"/>
              <a:t>連携、シミューレション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0FAE050-BA88-620A-E2F5-4AA46FBD2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778B03BD-A0FA-C6BF-5854-519CE67C6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320029" y="6182854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1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51C242F1-16EB-DEA6-8B0D-FB68AC6D11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5938" y="1767592"/>
            <a:ext cx="2121491" cy="1694261"/>
          </a:xfrm>
          <a:prstGeom prst="rect">
            <a:avLst/>
          </a:prstGeom>
        </p:spPr>
      </p:pic>
      <p:pic>
        <p:nvPicPr>
          <p:cNvPr id="8" name="図 7">
            <a:extLst>
              <a:ext uri="{FF2B5EF4-FFF2-40B4-BE49-F238E27FC236}">
                <a16:creationId xmlns:a16="http://schemas.microsoft.com/office/drawing/2014/main" id="{79012146-8987-A865-2FC8-35BE362A54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5721" y="5330771"/>
            <a:ext cx="1266151" cy="1248149"/>
          </a:xfrm>
          <a:prstGeom prst="rect">
            <a:avLst/>
          </a:prstGeom>
        </p:spPr>
      </p:pic>
      <p:pic>
        <p:nvPicPr>
          <p:cNvPr id="14" name="図 13">
            <a:extLst>
              <a:ext uri="{FF2B5EF4-FFF2-40B4-BE49-F238E27FC236}">
                <a16:creationId xmlns:a16="http://schemas.microsoft.com/office/drawing/2014/main" id="{94D2CEB9-F32A-565D-3E55-4C23079715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8180" y="5320294"/>
            <a:ext cx="774339" cy="979629"/>
          </a:xfrm>
          <a:prstGeom prst="rect">
            <a:avLst/>
          </a:prstGeom>
        </p:spPr>
      </p:pic>
      <p:pic>
        <p:nvPicPr>
          <p:cNvPr id="9" name="図 8">
            <a:extLst>
              <a:ext uri="{FF2B5EF4-FFF2-40B4-BE49-F238E27FC236}">
                <a16:creationId xmlns:a16="http://schemas.microsoft.com/office/drawing/2014/main" id="{87B9207B-495C-42D7-62C2-FFB9D09A2E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728" y="3541872"/>
            <a:ext cx="3000839" cy="1694261"/>
          </a:xfrm>
          <a:prstGeom prst="rect">
            <a:avLst/>
          </a:prstGeom>
        </p:spPr>
      </p:pic>
      <p:pic>
        <p:nvPicPr>
          <p:cNvPr id="15" name="図 14" descr="テキスト, 手紙&#10;&#10;AI 生成コンテンツは誤りを含む可能性があります。">
            <a:extLst>
              <a:ext uri="{FF2B5EF4-FFF2-40B4-BE49-F238E27FC236}">
                <a16:creationId xmlns:a16="http://schemas.microsoft.com/office/drawing/2014/main" id="{4AF11887-D070-8933-997C-97EAD686C5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622" y="1947888"/>
            <a:ext cx="6116488" cy="448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0863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テーマ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1839</Words>
  <Application>Microsoft Office PowerPoint</Application>
  <PresentationFormat>画面に合わせる (4:3)</PresentationFormat>
  <Paragraphs>237</Paragraphs>
  <Slides>47</Slides>
  <Notes>1</Notes>
  <HiddenSlides>0</HiddenSlides>
  <MMClips>5</MMClips>
  <ScaleCrop>false</ScaleCrop>
  <HeadingPairs>
    <vt:vector size="6" baseType="variant">
      <vt:variant>
        <vt:lpstr>使用されているフォント</vt:lpstr>
      </vt:variant>
      <vt:variant>
        <vt:i4>7</vt:i4>
      </vt:variant>
      <vt:variant>
        <vt:lpstr>テーマ</vt:lpstr>
      </vt:variant>
      <vt:variant>
        <vt:i4>2</vt:i4>
      </vt:variant>
      <vt:variant>
        <vt:lpstr>スライド タイトル</vt:lpstr>
      </vt:variant>
      <vt:variant>
        <vt:i4>47</vt:i4>
      </vt:variant>
    </vt:vector>
  </HeadingPairs>
  <TitlesOfParts>
    <vt:vector size="56" baseType="lpstr">
      <vt:lpstr>Google Sans Text</vt:lpstr>
      <vt:lpstr>ＭＳ ゴシック</vt:lpstr>
      <vt:lpstr>メイリオ</vt:lpstr>
      <vt:lpstr>游ゴシック</vt:lpstr>
      <vt:lpstr>游明朝</vt:lpstr>
      <vt:lpstr>Arial</vt:lpstr>
      <vt:lpstr>Calibri</vt:lpstr>
      <vt:lpstr>Office テーマ</vt:lpstr>
      <vt:lpstr>1_Office テーマ</vt:lpstr>
      <vt:lpstr>金子邦彦研究室 </vt:lpstr>
      <vt:lpstr>PowerPoint プレゼンテーション</vt:lpstr>
      <vt:lpstr>全体内容</vt:lpstr>
      <vt:lpstr>Step 1: プログラミングは研究の道具 ―― 触って確かめよう </vt:lpstr>
      <vt:lpstr>PowerPoint プレゼンテーション</vt:lpstr>
      <vt:lpstr>プログラムとは — 命令を書いた手順の集まり</vt:lpstr>
      <vt:lpstr>プログラミング観 － 人間の力を増幅する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プログラミングが研究につながる</vt:lpstr>
      <vt:lpstr>研究は試行錯誤の繰り返し</vt:lpstr>
      <vt:lpstr>最新AI、3次元CGプログラムが用意されている</vt:lpstr>
      <vt:lpstr>PowerPoint プレゼンテーション</vt:lpstr>
      <vt:lpstr>犬/猫画像認識AI</vt:lpstr>
      <vt:lpstr>オブジェクト・メソッド・引数</vt:lpstr>
      <vt:lpstr>AI の学習と実行のプログラム</vt:lpstr>
      <vt:lpstr>複雑に見えても、オブジェクト・メソッド・引数の形</vt:lpstr>
      <vt:lpstr>AI の学習と実行のプログラム</vt:lpstr>
      <vt:lpstr>AI の学習と実行のプログラム・ソースコード②</vt:lpstr>
      <vt:lpstr>PowerPoint プレゼンテーション</vt:lpstr>
      <vt:lpstr>Python の代表的なライブラリ</vt:lpstr>
      <vt:lpstr>ライブラリを import で読み込む</vt:lpstr>
      <vt:lpstr>forループとリスト</vt:lpstr>
      <vt:lpstr>演習① グラフ描画</vt:lpstr>
      <vt:lpstr>演習① グラフ描画</vt:lpstr>
      <vt:lpstr>演習② 図形描画</vt:lpstr>
      <vt:lpstr>演習② 図形描画</vt:lpstr>
      <vt:lpstr>Step 2: 君の学びを加速させる！  教員から専門知識を、仲間から刺激を、AIからヒントを  </vt:lpstr>
      <vt:lpstr>研究室のゼミ</vt:lpstr>
      <vt:lpstr>AIアシスタントとプログラミング</vt:lpstr>
      <vt:lpstr>AIアシスタントと研究</vt:lpstr>
      <vt:lpstr>PowerPoint プレゼンテーション</vt:lpstr>
      <vt:lpstr>演習③　AI支援プログラミング（Google Colab）</vt:lpstr>
      <vt:lpstr>PowerPoint プレゼンテーション</vt:lpstr>
      <vt:lpstr>Step 3: 学びの展望</vt:lpstr>
      <vt:lpstr>先輩たちの卒業研究</vt:lpstr>
      <vt:lpstr>まずは試してみることから開始している</vt:lpstr>
      <vt:lpstr>演習４．Colabによる AI 画像認識体験</vt:lpstr>
      <vt:lpstr>演習４．Colabによる AI 画像認識体験</vt:lpstr>
      <vt:lpstr>演習５．Colab による３次元処理</vt:lpstr>
      <vt:lpstr>演習５．Colab による３次元処理</vt:lpstr>
      <vt:lpstr>PowerPoint プレゼンテーション</vt:lpstr>
      <vt:lpstr>金子研究室・研究領域① 最新の AI による社会課題解決</vt:lpstr>
      <vt:lpstr>金子研究室・研究領域② 手元のPCで動くAI アシスタント</vt:lpstr>
      <vt:lpstr>金子研究室・研究領域③ 3次元世界を扱う：３次元構築、AI連携、シミューレション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情報工学演習I</dc:title>
  <dc:creator>kaneko kunihiko</dc:creator>
  <cp:lastModifiedBy>金子　邦彦</cp:lastModifiedBy>
  <cp:revision>108</cp:revision>
  <dcterms:created xsi:type="dcterms:W3CDTF">2019-11-02T00:06:04Z</dcterms:created>
  <dcterms:modified xsi:type="dcterms:W3CDTF">2026-07-03T01:32:40Z</dcterms:modified>
</cp:coreProperties>
</file>