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717" r:id="rId5"/>
    <p:sldId id="696" r:id="rId6"/>
    <p:sldId id="720" r:id="rId7"/>
    <p:sldId id="718" r:id="rId8"/>
    <p:sldId id="722" r:id="rId9"/>
    <p:sldId id="700" r:id="rId10"/>
    <p:sldId id="723" r:id="rId11"/>
    <p:sldId id="570" r:id="rId12"/>
    <p:sldId id="617" r:id="rId13"/>
    <p:sldId id="649" r:id="rId14"/>
    <p:sldId id="734" r:id="rId15"/>
    <p:sldId id="736" r:id="rId16"/>
    <p:sldId id="735" r:id="rId17"/>
    <p:sldId id="737" r:id="rId18"/>
    <p:sldId id="670" r:id="rId19"/>
    <p:sldId id="647" r:id="rId20"/>
    <p:sldId id="655" r:id="rId21"/>
    <p:sldId id="729" r:id="rId22"/>
    <p:sldId id="738" r:id="rId23"/>
    <p:sldId id="704" r:id="rId24"/>
    <p:sldId id="626" r:id="rId25"/>
    <p:sldId id="660" r:id="rId26"/>
    <p:sldId id="270" r:id="rId27"/>
    <p:sldId id="672" r:id="rId28"/>
    <p:sldId id="635" r:id="rId29"/>
    <p:sldId id="671" r:id="rId30"/>
    <p:sldId id="702" r:id="rId31"/>
    <p:sldId id="705" r:id="rId32"/>
    <p:sldId id="701" r:id="rId33"/>
    <p:sldId id="74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11" autoAdjust="0"/>
    <p:restoredTop sz="93285" autoAdjust="0"/>
  </p:normalViewPr>
  <p:slideViewPr>
    <p:cSldViewPr snapToGrid="0">
      <p:cViewPr varScale="1">
        <p:scale>
          <a:sx n="54" d="100"/>
          <a:sy n="54" d="100"/>
        </p:scale>
        <p:origin x="934" y="-2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オンラインでの交流やコミュニケーション</a:t>
          </a:r>
          <a:endParaRPr lang="en-US" sz="2400" dirty="0">
            <a:latin typeface="メイリオ" panose="020B0604030504040204" pitchFamily="50" charset="-128"/>
            <a:ea typeface="メイリオ" panose="020B0604030504040204" pitchFamily="50" charset="-128"/>
          </a:endParaRPr>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デジタルサービス</a:t>
          </a:r>
          <a:r>
            <a:rPr lang="ja-JP" sz="2400" dirty="0">
              <a:latin typeface="メイリオ" panose="020B0604030504040204" pitchFamily="50" charset="-128"/>
              <a:ea typeface="メイリオ" panose="020B0604030504040204" pitchFamily="50" charset="-128"/>
            </a:rPr>
            <a:t>（動画配信，オンラインショッピングなど）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r>
            <a:rPr lang="ja-JP" sz="2400" b="1" dirty="0">
              <a:latin typeface="メイリオ" panose="020B0604030504040204" pitchFamily="50" charset="-128"/>
              <a:ea typeface="メイリオ" panose="020B0604030504040204" pitchFamily="50" charset="-128"/>
            </a:rPr>
            <a:t>莫大な情報の管理・処理</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r>
            <a:rPr lang="ja-JP" sz="2400" b="1" dirty="0">
              <a:latin typeface="メイリオ" panose="020B0604030504040204" pitchFamily="50" charset="-128"/>
              <a:ea typeface="メイリオ" panose="020B0604030504040204" pitchFamily="50" charset="-128"/>
            </a:rPr>
            <a:t>人間と </a:t>
          </a:r>
          <a:r>
            <a:rPr lang="en-US" sz="2400" b="1" dirty="0">
              <a:latin typeface="メイリオ" panose="020B0604030504040204" pitchFamily="50" charset="-128"/>
              <a:ea typeface="メイリオ" panose="020B0604030504040204" pitchFamily="50" charset="-128"/>
            </a:rPr>
            <a:t>AI </a:t>
          </a:r>
          <a:r>
            <a:rPr lang="ja-JP" sz="2400" b="1" dirty="0">
              <a:latin typeface="メイリオ" panose="020B0604030504040204" pitchFamily="50" charset="-128"/>
              <a:ea typeface="メイリオ" panose="020B0604030504040204" pitchFamily="50" charset="-128"/>
            </a:rPr>
            <a:t>の協働</a:t>
          </a:r>
          <a:endParaRPr lang="en-US" sz="2400" dirty="0">
            <a:latin typeface="メイリオ" panose="020B0604030504040204" pitchFamily="50" charset="-128"/>
            <a:ea typeface="メイリオ" panose="020B0604030504040204" pitchFamily="50" charset="-128"/>
          </a:endParaRPr>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情報工学</a:t>
          </a:r>
          <a:r>
            <a:rPr lang="ja-JP" sz="2400" dirty="0">
              <a:latin typeface="メイリオ" panose="020B0604030504040204" pitchFamily="50" charset="-128"/>
              <a:ea typeface="メイリオ" panose="020B0604030504040204" pitchFamily="50" charset="-128"/>
            </a:rPr>
            <a:t>は，</a:t>
          </a:r>
          <a:r>
            <a:rPr lang="ja-JP" sz="2400" b="1" dirty="0">
              <a:latin typeface="メイリオ" panose="020B0604030504040204" pitchFamily="50" charset="-128"/>
              <a:ea typeface="メイリオ" panose="020B0604030504040204" pitchFamily="50" charset="-128"/>
            </a:rPr>
            <a:t>デジタル社会</a:t>
          </a:r>
          <a:r>
            <a:rPr lang="ja-JP" sz="2400" dirty="0">
              <a:latin typeface="メイリオ" panose="020B0604030504040204" pitchFamily="50" charset="-128"/>
              <a:ea typeface="メイリオ" panose="020B0604030504040204" pitchFamily="50" charset="-128"/>
            </a:rPr>
            <a:t>を実現し発展させるための大切</a:t>
          </a:r>
          <a:r>
            <a:rPr lang="ja-JP" altLang="en-US" sz="2400" dirty="0">
              <a:latin typeface="メイリオ" panose="020B0604030504040204" pitchFamily="50" charset="-128"/>
              <a:ea typeface="メイリオ" panose="020B0604030504040204" pitchFamily="50" charset="-128"/>
            </a:rPr>
            <a:t>な</a:t>
          </a:r>
          <a:r>
            <a:rPr lang="ja-JP" sz="2400" dirty="0">
              <a:latin typeface="メイリオ" panose="020B0604030504040204" pitchFamily="50" charset="-128"/>
              <a:ea typeface="メイリオ" panose="020B0604030504040204" pitchFamily="50" charset="-128"/>
            </a:rPr>
            <a:t>学問分野．</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想像力を活かす楽しさ</a:t>
          </a:r>
          <a:r>
            <a:rPr kumimoji="1" lang="ja-JP" sz="2400" dirty="0">
              <a:latin typeface="メイリオ" panose="020B0604030504040204" pitchFamily="50" charset="-128"/>
              <a:ea typeface="メイリオ" panose="020B0604030504040204" pitchFamily="50" charset="-128"/>
            </a:rPr>
            <a:t>：自分のアイデアが形に</a:t>
          </a:r>
          <a:r>
            <a:rPr kumimoji="1" lang="ja-JP" sz="2400" dirty="0"/>
            <a:t>．</a:t>
          </a:r>
          <a:endParaRPr lang="en-US" sz="2400" dirty="0"/>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未来の技術を学ぶワクワク感</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AI</a:t>
          </a:r>
          <a:r>
            <a:rPr lang="ja-JP" sz="2400" dirty="0">
              <a:latin typeface="メイリオ" panose="020B0604030504040204" pitchFamily="50" charset="-128"/>
              <a:ea typeface="メイリオ" panose="020B0604030504040204" pitchFamily="50" charset="-128"/>
            </a:rPr>
            <a:t>，仮想現実，</a:t>
          </a:r>
          <a:r>
            <a:rPr lang="en-US" altLang="ja-JP" sz="2400" dirty="0">
              <a:latin typeface="メイリオ" panose="020B0604030504040204" pitchFamily="50" charset="-128"/>
              <a:ea typeface="メイリオ" panose="020B0604030504040204" pitchFamily="50" charset="-128"/>
            </a:rPr>
            <a:t>IoT </a:t>
          </a:r>
          <a:r>
            <a:rPr lang="ja-JP" sz="2400" dirty="0">
              <a:latin typeface="メイリオ" panose="020B0604030504040204" pitchFamily="50" charset="-128"/>
              <a:ea typeface="メイリオ" panose="020B0604030504040204" pitchFamily="50" charset="-128"/>
            </a:rPr>
            <a:t>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夢が広がる進路</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IT</a:t>
          </a:r>
          <a:r>
            <a:rPr lang="ja-JP" sz="2400" dirty="0">
              <a:latin typeface="メイリオ" panose="020B0604030504040204" pitchFamily="50" charset="-128"/>
              <a:ea typeface="メイリオ" panose="020B0604030504040204" pitchFamily="50" charset="-128"/>
            </a:rPr>
            <a:t>企業や製造業，クリエイティブな職種など</a:t>
          </a:r>
          <a:r>
            <a:rPr lang="ja-JP" altLang="en-US" sz="2400" dirty="0">
              <a:latin typeface="メイリオ" panose="020B0604030504040204" pitchFamily="50" charset="-128"/>
              <a:ea typeface="メイリオ" panose="020B0604030504040204" pitchFamily="50" charset="-128"/>
            </a:rPr>
            <a:t>で</a:t>
          </a:r>
          <a:r>
            <a:rPr lang="ja-JP" sz="2400" dirty="0">
              <a:latin typeface="メイリオ" panose="020B0604030504040204" pitchFamily="50" charset="-128"/>
              <a:ea typeface="メイリオ" panose="020B0604030504040204" pitchFamily="50" charset="-128"/>
            </a:rPr>
            <a:t>活躍</a:t>
          </a:r>
          <a:r>
            <a:rPr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endParaRPr lang="en-US" sz="2400" dirty="0"/>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専門的な実力</a:t>
          </a:r>
          <a:r>
            <a:rPr kumimoji="1" lang="ja-JP" sz="2400" dirty="0">
              <a:latin typeface="メイリオ" panose="020B0604030504040204" pitchFamily="50" charset="-128"/>
              <a:ea typeface="メイリオ" panose="020B0604030504040204" pitchFamily="50" charset="-128"/>
            </a:rPr>
            <a:t>と，</a:t>
          </a:r>
          <a:r>
            <a:rPr kumimoji="1" lang="ja-JP" sz="2400" b="1" dirty="0">
              <a:latin typeface="メイリオ" panose="020B0604030504040204" pitchFamily="50" charset="-128"/>
              <a:ea typeface="メイリオ" panose="020B0604030504040204" pitchFamily="50" charset="-128"/>
            </a:rPr>
            <a:t>未来を切り開く力</a:t>
          </a:r>
          <a:r>
            <a:rPr kumimoji="1" lang="ja-JP" sz="2400" dirty="0">
              <a:latin typeface="メイリオ" panose="020B0604030504040204" pitchFamily="50" charset="-128"/>
              <a:ea typeface="メイリオ" panose="020B0604030504040204" pitchFamily="50" charset="-128"/>
            </a:rPr>
            <a:t>を身につけ，</a:t>
          </a:r>
          <a:r>
            <a:rPr kumimoji="1" lang="ja-JP" sz="2400" b="1" dirty="0">
              <a:latin typeface="メイリオ" panose="020B0604030504040204" pitchFamily="50" charset="-128"/>
              <a:ea typeface="メイリオ" panose="020B0604030504040204" pitchFamily="50" charset="-128"/>
            </a:rPr>
            <a:t>社会に貢献</a:t>
          </a:r>
          <a:r>
            <a:rPr kumimoji="1" lang="ja-JP" sz="2400" dirty="0">
              <a:latin typeface="メイリオ" panose="020B0604030504040204" pitchFamily="50" charset="-128"/>
              <a:ea typeface="メイリオ" panose="020B0604030504040204" pitchFamily="50" charset="-128"/>
            </a:rPr>
            <a:t>しながら，</a:t>
          </a:r>
          <a:r>
            <a:rPr kumimoji="1" lang="ja-JP" sz="2400" b="1" dirty="0">
              <a:latin typeface="メイリオ" panose="020B0604030504040204" pitchFamily="50" charset="-128"/>
              <a:ea typeface="メイリオ" panose="020B0604030504040204" pitchFamily="50" charset="-128"/>
            </a:rPr>
            <a:t>自分の夢を追求する</a:t>
          </a:r>
          <a:r>
            <a:rPr kumimoji="1" lang="ja-JP" sz="2400" dirty="0">
              <a:latin typeface="メイリオ" panose="020B0604030504040204" pitchFamily="50" charset="-128"/>
              <a:ea typeface="メイリオ" panose="020B0604030504040204" pitchFamily="50" charset="-128"/>
            </a:rPr>
            <a:t>ことができます</a:t>
          </a:r>
          <a:r>
            <a:rPr kumimoji="1"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custScaleY="177230"/>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custScaleY="17816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a:ln>
          <a:noFill/>
        </a:ln>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custScaleY="258477"/>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606"/>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60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オンラインでの交流やコミュニケーション</a:t>
          </a:r>
          <a:endParaRPr lang="en-US" sz="2400" kern="1200" dirty="0">
            <a:latin typeface="メイリオ" panose="020B0604030504040204" pitchFamily="50" charset="-128"/>
            <a:ea typeface="メイリオ" panose="020B0604030504040204" pitchFamily="50" charset="-128"/>
          </a:endParaRPr>
        </a:p>
      </dsp:txBody>
      <dsp:txXfrm>
        <a:off x="0" y="606"/>
        <a:ext cx="5077832" cy="993532"/>
      </dsp:txXfrm>
    </dsp:sp>
    <dsp:sp modelId="{81D85F3C-5920-41D3-99AE-1340CE048E37}">
      <dsp:nvSpPr>
        <dsp:cNvPr id="0" name=""/>
        <dsp:cNvSpPr/>
      </dsp:nvSpPr>
      <dsp:spPr>
        <a:xfrm>
          <a:off x="0" y="9941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994138"/>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デジタルサービス</a:t>
          </a:r>
          <a:r>
            <a:rPr lang="ja-JP" sz="2400" kern="1200" dirty="0">
              <a:latin typeface="メイリオ" panose="020B0604030504040204" pitchFamily="50" charset="-128"/>
              <a:ea typeface="メイリオ" panose="020B0604030504040204" pitchFamily="50" charset="-128"/>
            </a:rPr>
            <a:t>（動画配信，オンラインショッピングなど）</a:t>
          </a:r>
          <a:endParaRPr lang="en-US" sz="2400" kern="1200" dirty="0">
            <a:latin typeface="メイリオ" panose="020B0604030504040204" pitchFamily="50" charset="-128"/>
            <a:ea typeface="メイリオ" panose="020B0604030504040204" pitchFamily="50" charset="-128"/>
          </a:endParaRPr>
        </a:p>
      </dsp:txBody>
      <dsp:txXfrm>
        <a:off x="0" y="994138"/>
        <a:ext cx="5077832" cy="993532"/>
      </dsp:txXfrm>
    </dsp:sp>
    <dsp:sp modelId="{13906918-4C16-4546-BC4E-A808BD777114}">
      <dsp:nvSpPr>
        <dsp:cNvPr id="0" name=""/>
        <dsp:cNvSpPr/>
      </dsp:nvSpPr>
      <dsp:spPr>
        <a:xfrm>
          <a:off x="0" y="198767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1987671"/>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莫大な情報の管理・処理</a:t>
          </a:r>
          <a:endParaRPr lang="en-US" sz="2400" kern="1200" dirty="0">
            <a:latin typeface="メイリオ" panose="020B0604030504040204" pitchFamily="50" charset="-128"/>
            <a:ea typeface="メイリオ" panose="020B0604030504040204" pitchFamily="50" charset="-128"/>
          </a:endParaRPr>
        </a:p>
      </dsp:txBody>
      <dsp:txXfrm>
        <a:off x="0" y="1987671"/>
        <a:ext cx="5077832" cy="993532"/>
      </dsp:txXfrm>
    </dsp:sp>
    <dsp:sp modelId="{446F2923-94AD-4FB3-868F-403084795264}">
      <dsp:nvSpPr>
        <dsp:cNvPr id="0" name=""/>
        <dsp:cNvSpPr/>
      </dsp:nvSpPr>
      <dsp:spPr>
        <a:xfrm>
          <a:off x="0" y="2981203"/>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981203"/>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人間と </a:t>
          </a:r>
          <a:r>
            <a:rPr lang="en-US" sz="2400" b="1" kern="1200" dirty="0">
              <a:latin typeface="メイリオ" panose="020B0604030504040204" pitchFamily="50" charset="-128"/>
              <a:ea typeface="メイリオ" panose="020B0604030504040204" pitchFamily="50" charset="-128"/>
            </a:rPr>
            <a:t>AI </a:t>
          </a:r>
          <a:r>
            <a:rPr lang="ja-JP" sz="2400" b="1" kern="1200" dirty="0">
              <a:latin typeface="メイリオ" panose="020B0604030504040204" pitchFamily="50" charset="-128"/>
              <a:ea typeface="メイリオ" panose="020B0604030504040204" pitchFamily="50" charset="-128"/>
            </a:rPr>
            <a:t>の協働</a:t>
          </a:r>
          <a:endParaRPr lang="en-US" sz="2400" kern="1200" dirty="0">
            <a:latin typeface="メイリオ" panose="020B0604030504040204" pitchFamily="50" charset="-128"/>
            <a:ea typeface="メイリオ" panose="020B0604030504040204" pitchFamily="50" charset="-128"/>
          </a:endParaRPr>
        </a:p>
      </dsp:txBody>
      <dsp:txXfrm>
        <a:off x="0" y="2981203"/>
        <a:ext cx="5077832" cy="993532"/>
      </dsp:txXfrm>
    </dsp:sp>
    <dsp:sp modelId="{9F02296A-49AB-48A2-A4AF-4DCED5185CD9}">
      <dsp:nvSpPr>
        <dsp:cNvPr id="0" name=""/>
        <dsp:cNvSpPr/>
      </dsp:nvSpPr>
      <dsp:spPr>
        <a:xfrm>
          <a:off x="0" y="3974736"/>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97473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情報工学</a:t>
          </a:r>
          <a:r>
            <a:rPr lang="ja-JP" sz="2400" kern="1200" dirty="0">
              <a:latin typeface="メイリオ" panose="020B0604030504040204" pitchFamily="50" charset="-128"/>
              <a:ea typeface="メイリオ" panose="020B0604030504040204" pitchFamily="50" charset="-128"/>
            </a:rPr>
            <a:t>は，</a:t>
          </a:r>
          <a:r>
            <a:rPr lang="ja-JP" sz="2400" b="1" kern="1200" dirty="0">
              <a:latin typeface="メイリオ" panose="020B0604030504040204" pitchFamily="50" charset="-128"/>
              <a:ea typeface="メイリオ" panose="020B0604030504040204" pitchFamily="50" charset="-128"/>
            </a:rPr>
            <a:t>デジタル社会</a:t>
          </a:r>
          <a:r>
            <a:rPr lang="ja-JP" sz="2400" kern="1200" dirty="0">
              <a:latin typeface="メイリオ" panose="020B0604030504040204" pitchFamily="50" charset="-128"/>
              <a:ea typeface="メイリオ" panose="020B0604030504040204" pitchFamily="50" charset="-128"/>
            </a:rPr>
            <a:t>を実現し発展させるための大切</a:t>
          </a:r>
          <a:r>
            <a:rPr lang="ja-JP" altLang="en-US" sz="2400" kern="1200" dirty="0">
              <a:latin typeface="メイリオ" panose="020B0604030504040204" pitchFamily="50" charset="-128"/>
              <a:ea typeface="メイリオ" panose="020B0604030504040204" pitchFamily="50" charset="-128"/>
            </a:rPr>
            <a:t>な</a:t>
          </a:r>
          <a:r>
            <a:rPr lang="ja-JP" sz="2400" kern="1200" dirty="0">
              <a:latin typeface="メイリオ" panose="020B0604030504040204" pitchFamily="50" charset="-128"/>
              <a:ea typeface="メイリオ" panose="020B0604030504040204" pitchFamily="50" charset="-128"/>
            </a:rPr>
            <a:t>学問分野．</a:t>
          </a:r>
          <a:endParaRPr lang="en-US" sz="2400" kern="1200" dirty="0">
            <a:latin typeface="メイリオ" panose="020B0604030504040204" pitchFamily="50" charset="-128"/>
            <a:ea typeface="メイリオ" panose="020B0604030504040204" pitchFamily="50" charset="-128"/>
          </a:endParaRPr>
        </a:p>
      </dsp:txBody>
      <dsp:txXfrm>
        <a:off x="0" y="3974736"/>
        <a:ext cx="5077832" cy="993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134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1348"/>
          <a:ext cx="5072873" cy="108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想像力を活かす楽しさ</a:t>
          </a:r>
          <a:r>
            <a:rPr kumimoji="1" lang="ja-JP" sz="2400" kern="1200" dirty="0">
              <a:latin typeface="メイリオ" panose="020B0604030504040204" pitchFamily="50" charset="-128"/>
              <a:ea typeface="メイリオ" panose="020B0604030504040204" pitchFamily="50" charset="-128"/>
            </a:rPr>
            <a:t>：自分のアイデアが形に</a:t>
          </a:r>
          <a:r>
            <a:rPr kumimoji="1" lang="ja-JP" sz="2400" kern="1200" dirty="0"/>
            <a:t>．</a:t>
          </a:r>
          <a:endParaRPr lang="en-US" sz="2400" kern="1200" dirty="0"/>
        </a:p>
      </dsp:txBody>
      <dsp:txXfrm>
        <a:off x="0" y="1348"/>
        <a:ext cx="5072873" cy="1081442"/>
      </dsp:txXfrm>
    </dsp:sp>
    <dsp:sp modelId="{81D85F3C-5920-41D3-99AE-1340CE048E37}">
      <dsp:nvSpPr>
        <dsp:cNvPr id="0" name=""/>
        <dsp:cNvSpPr/>
      </dsp:nvSpPr>
      <dsp:spPr>
        <a:xfrm>
          <a:off x="0" y="108279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1082791"/>
          <a:ext cx="5072873" cy="1087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未来の技術を学ぶワクワク感</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AI</a:t>
          </a:r>
          <a:r>
            <a:rPr lang="ja-JP" sz="2400" kern="1200" dirty="0">
              <a:latin typeface="メイリオ" panose="020B0604030504040204" pitchFamily="50" charset="-128"/>
              <a:ea typeface="メイリオ" panose="020B0604030504040204" pitchFamily="50" charset="-128"/>
            </a:rPr>
            <a:t>，仮想現実，</a:t>
          </a:r>
          <a:r>
            <a:rPr lang="en-US" altLang="ja-JP" sz="2400" kern="1200" dirty="0">
              <a:latin typeface="メイリオ" panose="020B0604030504040204" pitchFamily="50" charset="-128"/>
              <a:ea typeface="メイリオ" panose="020B0604030504040204" pitchFamily="50" charset="-128"/>
            </a:rPr>
            <a:t>IoT </a:t>
          </a:r>
          <a:r>
            <a:rPr lang="ja-JP" sz="2400" kern="1200" dirty="0">
              <a:latin typeface="メイリオ" panose="020B0604030504040204" pitchFamily="50" charset="-128"/>
              <a:ea typeface="メイリオ" panose="020B0604030504040204" pitchFamily="50" charset="-128"/>
            </a:rPr>
            <a:t>など．</a:t>
          </a:r>
          <a:endParaRPr lang="en-US" sz="2400" kern="1200" dirty="0">
            <a:latin typeface="メイリオ" panose="020B0604030504040204" pitchFamily="50" charset="-128"/>
            <a:ea typeface="メイリオ" panose="020B0604030504040204" pitchFamily="50" charset="-128"/>
          </a:endParaRPr>
        </a:p>
      </dsp:txBody>
      <dsp:txXfrm>
        <a:off x="0" y="1082791"/>
        <a:ext cx="5072873" cy="1087147"/>
      </dsp:txXfrm>
    </dsp:sp>
    <dsp:sp modelId="{13906918-4C16-4546-BC4E-A808BD777114}">
      <dsp:nvSpPr>
        <dsp:cNvPr id="0" name=""/>
        <dsp:cNvSpPr/>
      </dsp:nvSpPr>
      <dsp:spPr>
        <a:xfrm>
          <a:off x="0" y="21699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2169938"/>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夢が広がる進路</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IT</a:t>
          </a:r>
          <a:r>
            <a:rPr lang="ja-JP" sz="2400" kern="1200" dirty="0">
              <a:latin typeface="メイリオ" panose="020B0604030504040204" pitchFamily="50" charset="-128"/>
              <a:ea typeface="メイリオ" panose="020B0604030504040204" pitchFamily="50" charset="-128"/>
            </a:rPr>
            <a:t>企業や製造業，クリエイティブな職種など</a:t>
          </a:r>
          <a:r>
            <a:rPr lang="ja-JP" altLang="en-US" sz="2400" kern="1200" dirty="0">
              <a:latin typeface="メイリオ" panose="020B0604030504040204" pitchFamily="50" charset="-128"/>
              <a:ea typeface="メイリオ" panose="020B0604030504040204" pitchFamily="50" charset="-128"/>
            </a:rPr>
            <a:t>で</a:t>
          </a:r>
          <a:r>
            <a:rPr lang="ja-JP" sz="2400" kern="1200" dirty="0">
              <a:latin typeface="メイリオ" panose="020B0604030504040204" pitchFamily="50" charset="-128"/>
              <a:ea typeface="メイリオ" panose="020B0604030504040204" pitchFamily="50" charset="-128"/>
            </a:rPr>
            <a:t>活躍</a:t>
          </a:r>
          <a:r>
            <a:rPr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2169938"/>
        <a:ext cx="5077832" cy="610191"/>
      </dsp:txXfrm>
    </dsp:sp>
    <dsp:sp modelId="{446F2923-94AD-4FB3-868F-403084795264}">
      <dsp:nvSpPr>
        <dsp:cNvPr id="0" name=""/>
        <dsp:cNvSpPr/>
      </dsp:nvSpPr>
      <dsp:spPr>
        <a:xfrm>
          <a:off x="0" y="2780130"/>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780130"/>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80130"/>
        <a:ext cx="5077832" cy="610191"/>
      </dsp:txXfrm>
    </dsp:sp>
    <dsp:sp modelId="{9F02296A-49AB-48A2-A4AF-4DCED5185CD9}">
      <dsp:nvSpPr>
        <dsp:cNvPr id="0" name=""/>
        <dsp:cNvSpPr/>
      </dsp:nvSpPr>
      <dsp:spPr>
        <a:xfrm>
          <a:off x="0" y="3390321"/>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390321"/>
          <a:ext cx="5072873" cy="157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専門的な実力</a:t>
          </a:r>
          <a:r>
            <a:rPr kumimoji="1" lang="ja-JP" sz="2400" kern="1200" dirty="0">
              <a:latin typeface="メイリオ" panose="020B0604030504040204" pitchFamily="50" charset="-128"/>
              <a:ea typeface="メイリオ" panose="020B0604030504040204" pitchFamily="50" charset="-128"/>
            </a:rPr>
            <a:t>と，</a:t>
          </a:r>
          <a:r>
            <a:rPr kumimoji="1" lang="ja-JP" sz="2400" b="1" kern="1200" dirty="0">
              <a:latin typeface="メイリオ" panose="020B0604030504040204" pitchFamily="50" charset="-128"/>
              <a:ea typeface="メイリオ" panose="020B0604030504040204" pitchFamily="50" charset="-128"/>
            </a:rPr>
            <a:t>未来を切り開く力</a:t>
          </a:r>
          <a:r>
            <a:rPr kumimoji="1" lang="ja-JP" sz="2400" kern="1200" dirty="0">
              <a:latin typeface="メイリオ" panose="020B0604030504040204" pitchFamily="50" charset="-128"/>
              <a:ea typeface="メイリオ" panose="020B0604030504040204" pitchFamily="50" charset="-128"/>
            </a:rPr>
            <a:t>を身につけ，</a:t>
          </a:r>
          <a:r>
            <a:rPr kumimoji="1" lang="ja-JP" sz="2400" b="1" kern="1200" dirty="0">
              <a:latin typeface="メイリオ" panose="020B0604030504040204" pitchFamily="50" charset="-128"/>
              <a:ea typeface="メイリオ" panose="020B0604030504040204" pitchFamily="50" charset="-128"/>
            </a:rPr>
            <a:t>社会に貢献</a:t>
          </a:r>
          <a:r>
            <a:rPr kumimoji="1" lang="ja-JP" sz="2400" kern="1200" dirty="0">
              <a:latin typeface="メイリオ" panose="020B0604030504040204" pitchFamily="50" charset="-128"/>
              <a:ea typeface="メイリオ" panose="020B0604030504040204" pitchFamily="50" charset="-128"/>
            </a:rPr>
            <a:t>しながら，</a:t>
          </a:r>
          <a:r>
            <a:rPr kumimoji="1" lang="ja-JP" sz="2400" b="1" kern="1200" dirty="0">
              <a:latin typeface="メイリオ" panose="020B0604030504040204" pitchFamily="50" charset="-128"/>
              <a:ea typeface="メイリオ" panose="020B0604030504040204" pitchFamily="50" charset="-128"/>
            </a:rPr>
            <a:t>自分の夢を追求する</a:t>
          </a:r>
          <a:r>
            <a:rPr kumimoji="1" lang="ja-JP" sz="2400" kern="1200" dirty="0">
              <a:latin typeface="メイリオ" panose="020B0604030504040204" pitchFamily="50" charset="-128"/>
              <a:ea typeface="メイリオ" panose="020B0604030504040204" pitchFamily="50" charset="-128"/>
            </a:rPr>
            <a:t>ことができます</a:t>
          </a:r>
          <a:r>
            <a:rPr kumimoji="1"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3390321"/>
        <a:ext cx="5072873" cy="15772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09983-3073-45B6-9F3D-D33A18EDA59D}" type="datetimeFigureOut">
              <a:rPr kumimoji="1" lang="ja-JP" altLang="en-US" smtClean="0"/>
              <a:t>2023/10/3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CB1F4-55C0-491F-BB49-BBBCA2527777}" type="slidenum">
              <a:rPr kumimoji="1" lang="ja-JP" altLang="en-US" smtClean="0"/>
              <a:t>‹#›</a:t>
            </a:fld>
            <a:endParaRPr kumimoji="1" lang="ja-JP" altLang="en-US"/>
          </a:p>
        </p:txBody>
      </p:sp>
    </p:spTree>
    <p:extLst>
      <p:ext uri="{BB962C8B-B14F-4D97-AF65-F5344CB8AC3E}">
        <p14:creationId xmlns:p14="http://schemas.microsoft.com/office/powerpoint/2010/main" val="36931438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a:t>9/20</a:t>
            </a:r>
            <a:r>
              <a:rPr lang="ja-JP" altLang="en-US" dirty="0"/>
              <a:t> </a:t>
            </a:r>
            <a:r>
              <a:rPr lang="en-US" altLang="ja-JP" dirty="0"/>
              <a:t>2018</a:t>
            </a:r>
            <a:r>
              <a:rPr lang="ja-JP" altLang="en-US" dirty="0"/>
              <a:t>年度カリキュラムに対応</a:t>
            </a:r>
          </a:p>
        </p:txBody>
      </p:sp>
      <p:sp>
        <p:nvSpPr>
          <p:cNvPr id="41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E2CADE-A288-47D8-8C4B-0F4BA4ED8FF6}" type="slidenum">
              <a:rPr kumimoji="1" lang="ja-JP"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1072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77B0A3-2511-4231-8D8D-1A02D976D3A3}" type="datetime1">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420019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20653C-AB33-4AEE-8ADF-8CBC889DAC38}" type="datetime1">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155043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9DC662F-1C88-4F72-A2F3-539EB351F97B}" type="datetime1">
              <a:rPr kumimoji="1" lang="ja-JP" altLang="en-US" smtClean="0"/>
              <a:t>2023/10/3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16709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2023/10/3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361119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B8540-9CF7-4592-8041-50186FF23E5C}" type="datetime1">
              <a:rPr kumimoji="1" lang="ja-JP" altLang="en-US" smtClean="0"/>
              <a:t>2023/10/3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8222778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315" y="221838"/>
            <a:ext cx="8256653" cy="557296"/>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65315" y="1033434"/>
            <a:ext cx="8256653" cy="5143529"/>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DEBCB-4574-4917-A517-BC61951E7195}" type="datetime1">
              <a:rPr kumimoji="1" lang="ja-JP" altLang="en-US" smtClean="0"/>
              <a:t>2023/10/3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5934" y="6431263"/>
            <a:ext cx="2057400" cy="365125"/>
          </a:xfrm>
          <a:prstGeom prst="rect">
            <a:avLst/>
          </a:prstGeom>
        </p:spPr>
        <p:txBody>
          <a:bodyPr vert="horz" lIns="91440" tIns="45720" rIns="91440" bIns="45720" rtlCol="0" anchor="ctr"/>
          <a:lstStyle>
            <a:lvl1pPr algn="r">
              <a:defRPr sz="3200">
                <a:solidFill>
                  <a:schemeClr val="tx1">
                    <a:tint val="75000"/>
                  </a:schemeClr>
                </a:solidFill>
              </a:defRPr>
            </a:lvl1pPr>
          </a:lstStyle>
          <a:p>
            <a:fld id="{E7DD4950-D159-4EF1-90C3-DB06CAAE7C11}" type="slidenum">
              <a:rPr kumimoji="1" lang="ja-JP" altLang="en-US" smtClean="0"/>
              <a:pPr/>
              <a:t>‹#›</a:t>
            </a:fld>
            <a:endParaRPr kumimoji="1" lang="ja-JP" altLang="en-US" dirty="0"/>
          </a:p>
        </p:txBody>
      </p:sp>
    </p:spTree>
    <p:extLst>
      <p:ext uri="{BB962C8B-B14F-4D97-AF65-F5344CB8AC3E}">
        <p14:creationId xmlns:p14="http://schemas.microsoft.com/office/powerpoint/2010/main" val="1752371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6.jpeg"/><Relationship Id="rId4" Type="http://schemas.openxmlformats.org/officeDocument/2006/relationships/image" Target="../media/image2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0.jp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461E18-AAE7-C981-F228-1372219FA297}"/>
              </a:ext>
            </a:extLst>
          </p:cNvPr>
          <p:cNvSpPr>
            <a:spLocks noGrp="1"/>
          </p:cNvSpPr>
          <p:nvPr>
            <p:ph type="sldNum" sz="quarter" idx="12"/>
          </p:nvPr>
        </p:nvSpPr>
        <p:spPr/>
        <p:txBody>
          <a:bodyPr/>
          <a:lstStyle/>
          <a:p>
            <a:fld id="{E7DD4950-D159-4EF1-90C3-DB06CAAE7C11}" type="slidenum">
              <a:rPr kumimoji="1" lang="ja-JP" altLang="en-US" smtClean="0"/>
              <a:t>1</a:t>
            </a:fld>
            <a:endParaRPr kumimoji="1" lang="ja-JP" altLang="en-US"/>
          </a:p>
        </p:txBody>
      </p:sp>
      <p:pic>
        <p:nvPicPr>
          <p:cNvPr id="4" name="図 3" descr="男性の写真のコラージュ&#10;&#10;低い精度で自動的に生成された説明">
            <a:extLst>
              <a:ext uri="{FF2B5EF4-FFF2-40B4-BE49-F238E27FC236}">
                <a16:creationId xmlns:a16="http://schemas.microsoft.com/office/drawing/2014/main" id="{E94DE540-A5DA-F9C3-B564-887EFECE1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783"/>
            <a:ext cx="9144000" cy="4785360"/>
          </a:xfrm>
          <a:prstGeom prst="rect">
            <a:avLst/>
          </a:prstGeom>
        </p:spPr>
      </p:pic>
      <p:sp>
        <p:nvSpPr>
          <p:cNvPr id="5" name="テキスト ボックス 4">
            <a:extLst>
              <a:ext uri="{FF2B5EF4-FFF2-40B4-BE49-F238E27FC236}">
                <a16:creationId xmlns:a16="http://schemas.microsoft.com/office/drawing/2014/main" id="{662C479A-7653-437A-2F1B-0159389C38CA}"/>
              </a:ext>
            </a:extLst>
          </p:cNvPr>
          <p:cNvSpPr txBox="1"/>
          <p:nvPr/>
        </p:nvSpPr>
        <p:spPr>
          <a:xfrm>
            <a:off x="1458410" y="2550649"/>
            <a:ext cx="6426759" cy="1200329"/>
          </a:xfrm>
          <a:prstGeom prst="rect">
            <a:avLst/>
          </a:prstGeom>
          <a:noFill/>
        </p:spPr>
        <p:txBody>
          <a:bodyPr wrap="none" rtlCol="0">
            <a:spAutoFit/>
          </a:bodyPr>
          <a:lstStyle/>
          <a:p>
            <a:pPr algn="ctr">
              <a:spcBef>
                <a:spcPts val="1200"/>
              </a:spcBef>
            </a:pPr>
            <a:r>
              <a:rPr kumimoji="1" lang="ja-JP" altLang="en-US" sz="4000" b="1" dirty="0">
                <a:solidFill>
                  <a:schemeClr val="bg1"/>
                </a:solidFill>
                <a:latin typeface="ＭＳ ゴシック" panose="020B0609070205080204" pitchFamily="49" charset="-128"/>
                <a:ea typeface="ＭＳ ゴシック" panose="020B0609070205080204" pitchFamily="49" charset="-128"/>
              </a:rPr>
              <a:t>情報工学科</a:t>
            </a:r>
            <a:endParaRPr kumimoji="1" lang="en-US" altLang="ja-JP" sz="4000" b="1" dirty="0">
              <a:solidFill>
                <a:schemeClr val="bg1"/>
              </a:solidFill>
              <a:latin typeface="ＭＳ ゴシック" panose="020B0609070205080204" pitchFamily="49" charset="-128"/>
              <a:ea typeface="ＭＳ ゴシック" panose="020B0609070205080204" pitchFamily="49" charset="-128"/>
            </a:endParaRPr>
          </a:p>
          <a:p>
            <a:pPr>
              <a:spcBef>
                <a:spcPts val="1200"/>
              </a:spcBef>
            </a:pPr>
            <a:r>
              <a:rPr kumimoji="1" lang="ja-JP" altLang="en-US" sz="2200" b="1" dirty="0">
                <a:solidFill>
                  <a:schemeClr val="bg1"/>
                </a:solidFill>
                <a:latin typeface="ＭＳ ゴシック" panose="020B0609070205080204" pitchFamily="49" charset="-128"/>
                <a:ea typeface="ＭＳ ゴシック" panose="020B0609070205080204" pitchFamily="49" charset="-128"/>
              </a:rPr>
              <a:t>デジタル社会で活躍するＩＴエンジニアを目指す</a:t>
            </a:r>
          </a:p>
        </p:txBody>
      </p:sp>
      <p:pic>
        <p:nvPicPr>
          <p:cNvPr id="6" name="図 5">
            <a:extLst>
              <a:ext uri="{FF2B5EF4-FFF2-40B4-BE49-F238E27FC236}">
                <a16:creationId xmlns:a16="http://schemas.microsoft.com/office/drawing/2014/main" id="{76988587-4CF8-9617-C7DF-09F262AA660E}"/>
              </a:ext>
            </a:extLst>
          </p:cNvPr>
          <p:cNvPicPr>
            <a:picLocks noChangeAspect="1"/>
          </p:cNvPicPr>
          <p:nvPr/>
        </p:nvPicPr>
        <p:blipFill>
          <a:blip r:embed="rId3"/>
          <a:stretch>
            <a:fillRect/>
          </a:stretch>
        </p:blipFill>
        <p:spPr>
          <a:xfrm>
            <a:off x="1040694" y="5614863"/>
            <a:ext cx="962116" cy="1075881"/>
          </a:xfrm>
          <a:prstGeom prst="rect">
            <a:avLst/>
          </a:prstGeom>
        </p:spPr>
      </p:pic>
      <p:sp>
        <p:nvSpPr>
          <p:cNvPr id="7" name="テキスト ボックス 6">
            <a:extLst>
              <a:ext uri="{FF2B5EF4-FFF2-40B4-BE49-F238E27FC236}">
                <a16:creationId xmlns:a16="http://schemas.microsoft.com/office/drawing/2014/main" id="{7A6489A5-7800-7999-C946-697B8BF60D37}"/>
              </a:ext>
            </a:extLst>
          </p:cNvPr>
          <p:cNvSpPr txBox="1"/>
          <p:nvPr/>
        </p:nvSpPr>
        <p:spPr>
          <a:xfrm>
            <a:off x="2425020" y="5969598"/>
            <a:ext cx="4493538"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未来創造人を育成する福山大学</a:t>
            </a:r>
          </a:p>
        </p:txBody>
      </p:sp>
    </p:spTree>
    <p:extLst>
      <p:ext uri="{BB962C8B-B14F-4D97-AF65-F5344CB8AC3E}">
        <p14:creationId xmlns:p14="http://schemas.microsoft.com/office/powerpoint/2010/main" val="3532925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06218B-AB0C-49D5-9938-9CCEB070A76C}"/>
              </a:ext>
            </a:extLst>
          </p:cNvPr>
          <p:cNvSpPr>
            <a:spLocks noGrp="1"/>
          </p:cNvSpPr>
          <p:nvPr>
            <p:ph type="sldNum" sz="quarter" idx="12"/>
          </p:nvPr>
        </p:nvSpPr>
        <p:spPr/>
        <p:txBody>
          <a:bodyPr/>
          <a:lstStyle/>
          <a:p>
            <a:fld id="{E7DD4950-D159-4EF1-90C3-DB06CAAE7C11}" type="slidenum">
              <a:rPr kumimoji="1" lang="ja-JP" altLang="en-US" smtClean="0"/>
              <a:t>10</a:t>
            </a:fld>
            <a:endParaRPr kumimoji="1" lang="ja-JP" altLang="en-US"/>
          </a:p>
        </p:txBody>
      </p:sp>
      <p:pic>
        <p:nvPicPr>
          <p:cNvPr id="3" name="図 2">
            <a:extLst>
              <a:ext uri="{FF2B5EF4-FFF2-40B4-BE49-F238E27FC236}">
                <a16:creationId xmlns:a16="http://schemas.microsoft.com/office/drawing/2014/main" id="{04EF7CA4-93A0-48AA-80D1-5C375C7FD983}"/>
              </a:ext>
            </a:extLst>
          </p:cNvPr>
          <p:cNvPicPr>
            <a:picLocks noChangeAspect="1"/>
          </p:cNvPicPr>
          <p:nvPr/>
        </p:nvPicPr>
        <p:blipFill>
          <a:blip r:embed="rId2"/>
          <a:stretch>
            <a:fillRect/>
          </a:stretch>
        </p:blipFill>
        <p:spPr>
          <a:xfrm>
            <a:off x="273613" y="619762"/>
            <a:ext cx="2983373" cy="6091964"/>
          </a:xfrm>
          <a:prstGeom prst="rect">
            <a:avLst/>
          </a:prstGeom>
        </p:spPr>
      </p:pic>
      <p:sp>
        <p:nvSpPr>
          <p:cNvPr id="4" name="吹き出し: 角を丸めた四角形 3">
            <a:extLst>
              <a:ext uri="{FF2B5EF4-FFF2-40B4-BE49-F238E27FC236}">
                <a16:creationId xmlns:a16="http://schemas.microsoft.com/office/drawing/2014/main" id="{4063F8AC-DCEF-4076-B41D-894B87F8DF7F}"/>
              </a:ext>
            </a:extLst>
          </p:cNvPr>
          <p:cNvSpPr/>
          <p:nvPr/>
        </p:nvSpPr>
        <p:spPr>
          <a:xfrm>
            <a:off x="4256077" y="1912471"/>
            <a:ext cx="4368800" cy="3107765"/>
          </a:xfrm>
          <a:prstGeom prst="wedgeRoundRectCallout">
            <a:avLst>
              <a:gd name="adj1" fmla="val -77726"/>
              <a:gd name="adj2" fmla="val -3126"/>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CCCD5EC-B7B8-4BF9-86BA-96FE09C28A9F}"/>
              </a:ext>
            </a:extLst>
          </p:cNvPr>
          <p:cNvSpPr/>
          <p:nvPr/>
        </p:nvSpPr>
        <p:spPr>
          <a:xfrm>
            <a:off x="711168" y="3232150"/>
            <a:ext cx="2362200" cy="2476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5584E47-7F0F-42D7-9C71-357AD5FC0146}"/>
              </a:ext>
            </a:extLst>
          </p:cNvPr>
          <p:cNvSpPr txBox="1"/>
          <p:nvPr/>
        </p:nvSpPr>
        <p:spPr>
          <a:xfrm>
            <a:off x="4166417" y="2191930"/>
            <a:ext cx="4368800" cy="584775"/>
          </a:xfrm>
          <a:prstGeom prst="rect">
            <a:avLst/>
          </a:prstGeom>
          <a:noFill/>
        </p:spPr>
        <p:txBody>
          <a:bodyPr wrap="square" rtlCol="0">
            <a:spAutoFit/>
          </a:bodyPr>
          <a:lstStyle/>
          <a:p>
            <a:pPr algn="ctr"/>
            <a:r>
              <a:rPr kumimoji="1" lang="ja-JP" altLang="en-US" sz="3200" b="1" dirty="0">
                <a:latin typeface="メイリオ" panose="020B0604030504040204" pitchFamily="50" charset="-128"/>
                <a:ea typeface="メイリオ" panose="020B0604030504040204" pitchFamily="50" charset="-128"/>
              </a:rPr>
              <a:t>情報工学科</a:t>
            </a:r>
            <a:endParaRPr kumimoji="1" lang="en-US" altLang="ja-JP" sz="32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18D4B3D-6F6F-4B05-8351-043D50E80CEB}"/>
              </a:ext>
            </a:extLst>
          </p:cNvPr>
          <p:cNvSpPr txBox="1"/>
          <p:nvPr/>
        </p:nvSpPr>
        <p:spPr>
          <a:xfrm>
            <a:off x="4633410" y="2909247"/>
            <a:ext cx="3644002" cy="1938992"/>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rPr>
              <a:t>情報工学</a:t>
            </a:r>
            <a:r>
              <a:rPr lang="ja-JP" altLang="en-US" sz="2400" dirty="0">
                <a:latin typeface="メイリオ" panose="020B0604030504040204" pitchFamily="50" charset="-128"/>
                <a:ea typeface="メイリオ" panose="020B0604030504040204" pitchFamily="50" charset="-128"/>
              </a:rPr>
              <a:t>の</a:t>
            </a:r>
            <a:r>
              <a:rPr lang="ja-JP" altLang="en-US" sz="2400" b="1" dirty="0">
                <a:latin typeface="メイリオ" panose="020B0604030504040204" pitchFamily="50" charset="-128"/>
                <a:ea typeface="メイリオ" panose="020B0604030504040204" pitchFamily="50" charset="-128"/>
              </a:rPr>
              <a:t>最先端研究</a:t>
            </a:r>
            <a:r>
              <a:rPr lang="ja-JP" altLang="en-US" sz="2400" dirty="0">
                <a:latin typeface="メイリオ" panose="020B0604030504040204" pitchFamily="50" charset="-128"/>
                <a:ea typeface="メイリオ" panose="020B0604030504040204" pitchFamily="50" charset="-128"/>
              </a:rPr>
              <a:t>と</a:t>
            </a:r>
            <a:r>
              <a:rPr lang="ja-JP" altLang="en-US" sz="2400" b="1" dirty="0">
                <a:latin typeface="メイリオ" panose="020B0604030504040204" pitchFamily="50" charset="-128"/>
                <a:ea typeface="メイリオ" panose="020B0604030504040204" pitchFamily="50" charset="-128"/>
              </a:rPr>
              <a:t>専門教育</a:t>
            </a:r>
            <a:endParaRPr lang="en-US" altLang="ja-JP" sz="2400" b="1" dirty="0">
              <a:latin typeface="メイリオ" panose="020B0604030504040204" pitchFamily="50" charset="-128"/>
              <a:ea typeface="メイリオ" panose="020B0604030504040204" pitchFamily="50" charset="-128"/>
            </a:endParaRPr>
          </a:p>
          <a:p>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デジタル社会</a:t>
            </a:r>
            <a:r>
              <a:rPr kumimoji="1" lang="ja-JP" altLang="en-US" sz="2400" dirty="0">
                <a:latin typeface="メイリオ" panose="020B0604030504040204" pitchFamily="50" charset="-128"/>
                <a:ea typeface="メイリオ" panose="020B0604030504040204" pitchFamily="50" charset="-128"/>
              </a:rPr>
              <a:t>で活躍する</a:t>
            </a:r>
            <a:r>
              <a:rPr kumimoji="1" lang="ja-JP" altLang="en-US" sz="2400" b="1" dirty="0">
                <a:latin typeface="メイリオ" panose="020B0604030504040204" pitchFamily="50" charset="-128"/>
                <a:ea typeface="メイリオ" panose="020B0604030504040204" pitchFamily="50" charset="-128"/>
              </a:rPr>
              <a:t>ＩＴエンジニア</a:t>
            </a:r>
            <a:r>
              <a:rPr kumimoji="1" lang="ja-JP" altLang="en-US" sz="2400" dirty="0">
                <a:latin typeface="メイリオ" panose="020B0604030504040204" pitchFamily="50" charset="-128"/>
                <a:ea typeface="メイリオ" panose="020B0604030504040204" pitchFamily="50" charset="-128"/>
              </a:rPr>
              <a:t>を目指す</a:t>
            </a:r>
            <a:endParaRPr kumimoji="1" lang="en-US" altLang="ja-JP" sz="24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E74A53E-1205-EC56-B803-C4EA29D9E1B2}"/>
              </a:ext>
            </a:extLst>
          </p:cNvPr>
          <p:cNvSpPr txBox="1"/>
          <p:nvPr/>
        </p:nvSpPr>
        <p:spPr>
          <a:xfrm>
            <a:off x="-193893" y="242759"/>
            <a:ext cx="4368800"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福山大学の５学部１４学科</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72267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151C767-BE42-F483-F6CF-FE3B751BE9C9}"/>
              </a:ext>
            </a:extLst>
          </p:cNvPr>
          <p:cNvSpPr txBox="1">
            <a:spLocks/>
          </p:cNvSpPr>
          <p:nvPr/>
        </p:nvSpPr>
        <p:spPr>
          <a:xfrm>
            <a:off x="317174" y="2114550"/>
            <a:ext cx="4712026" cy="468183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ja-JP" altLang="en-US" sz="2400" dirty="0"/>
              <a:t>■ 専任教員（９名）は，</a:t>
            </a:r>
            <a:r>
              <a:rPr lang="ja-JP" altLang="en-US" sz="2400" b="1" dirty="0"/>
              <a:t>多様な分野の情報工学研究</a:t>
            </a:r>
            <a:r>
              <a:rPr lang="ja-JP" altLang="en-US" sz="2400" dirty="0"/>
              <a:t>を実施</a:t>
            </a:r>
          </a:p>
          <a:p>
            <a:pPr marL="0" indent="0">
              <a:lnSpc>
                <a:spcPct val="100000"/>
              </a:lnSpc>
              <a:spcBef>
                <a:spcPts val="1200"/>
              </a:spcBef>
              <a:buFont typeface="Arial" panose="020B0604020202020204" pitchFamily="34" charset="0"/>
              <a:buNone/>
            </a:pPr>
            <a:r>
              <a:rPr lang="ja-JP" altLang="en-US" sz="2400" b="1" dirty="0"/>
              <a:t>■ 卒業研究</a:t>
            </a:r>
            <a:r>
              <a:rPr lang="ja-JP" altLang="en-US" sz="2400" dirty="0"/>
              <a:t>は，</a:t>
            </a:r>
            <a:r>
              <a:rPr lang="ja-JP" altLang="en-US" sz="2400" b="1" dirty="0"/>
              <a:t>多彩な研究テーマ</a:t>
            </a:r>
            <a:r>
              <a:rPr lang="ja-JP" altLang="en-US" sz="2400" dirty="0"/>
              <a:t>から選択可能</a:t>
            </a:r>
          </a:p>
          <a:p>
            <a:pPr marL="0" indent="0">
              <a:buNone/>
            </a:pPr>
            <a:endParaRPr kumimoji="1" lang="ja-JP" altLang="en-US" sz="1600" dirty="0"/>
          </a:p>
          <a:p>
            <a:pPr marL="0" indent="0">
              <a:lnSpc>
                <a:spcPct val="100000"/>
              </a:lnSpc>
              <a:spcBef>
                <a:spcPts val="1200"/>
              </a:spcBef>
              <a:buNone/>
            </a:pPr>
            <a:endParaRPr kumimoji="1" lang="ja-JP" altLang="en-US" sz="1600" dirty="0"/>
          </a:p>
          <a:p>
            <a:pPr marL="0" indent="0">
              <a:buFont typeface="Arial" panose="020B0604020202020204" pitchFamily="34" charset="0"/>
              <a:buNone/>
            </a:pPr>
            <a:endParaRPr lang="ja-JP" altLang="en-US" sz="1600" dirty="0"/>
          </a:p>
        </p:txBody>
      </p:sp>
      <p:sp>
        <p:nvSpPr>
          <p:cNvPr id="2" name="スライド番号プレースホルダー 1">
            <a:extLst>
              <a:ext uri="{FF2B5EF4-FFF2-40B4-BE49-F238E27FC236}">
                <a16:creationId xmlns:a16="http://schemas.microsoft.com/office/drawing/2014/main" id="{D01250E0-A007-D7C8-0CC0-7D7FABB815D5}"/>
              </a:ext>
            </a:extLst>
          </p:cNvPr>
          <p:cNvSpPr>
            <a:spLocks noGrp="1"/>
          </p:cNvSpPr>
          <p:nvPr>
            <p:ph type="sldNum" sz="quarter" idx="12"/>
          </p:nvPr>
        </p:nvSpPr>
        <p:spPr/>
        <p:txBody>
          <a:bodyPr/>
          <a:lstStyle/>
          <a:p>
            <a:fld id="{E7DD4950-D159-4EF1-90C3-DB06CAAE7C11}" type="slidenum">
              <a:rPr kumimoji="1" lang="ja-JP" altLang="en-US" smtClean="0"/>
              <a:t>11</a:t>
            </a:fld>
            <a:endParaRPr kumimoji="1" lang="ja-JP" altLang="en-US"/>
          </a:p>
        </p:txBody>
      </p:sp>
      <p:sp>
        <p:nvSpPr>
          <p:cNvPr id="3" name="タイトル 1">
            <a:extLst>
              <a:ext uri="{FF2B5EF4-FFF2-40B4-BE49-F238E27FC236}">
                <a16:creationId xmlns:a16="http://schemas.microsoft.com/office/drawing/2014/main" id="{6B836301-F9A1-1055-DA30-5EFEBDE08A9E}"/>
              </a:ext>
            </a:extLst>
          </p:cNvPr>
          <p:cNvSpPr txBox="1">
            <a:spLocks/>
          </p:cNvSpPr>
          <p:nvPr/>
        </p:nvSpPr>
        <p:spPr>
          <a:xfrm>
            <a:off x="317174" y="540167"/>
            <a:ext cx="5232725" cy="945733"/>
          </a:xfrm>
          <a:prstGeom prst="rect">
            <a:avLst/>
          </a:prstGeom>
        </p:spPr>
        <p:txBody>
          <a:bodyPr anchor="t">
            <a:noAutofit/>
          </a:bodyPr>
          <a:lst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sz="4000" dirty="0"/>
              <a:t>① 情報工学の最先端研究</a:t>
            </a:r>
          </a:p>
        </p:txBody>
      </p:sp>
      <p:pic>
        <p:nvPicPr>
          <p:cNvPr id="5" name="図 4">
            <a:extLst>
              <a:ext uri="{FF2B5EF4-FFF2-40B4-BE49-F238E27FC236}">
                <a16:creationId xmlns:a16="http://schemas.microsoft.com/office/drawing/2014/main" id="{F54311EF-C565-2BBD-8FB1-61EFBE0B85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74911" y="4696292"/>
            <a:ext cx="3197977" cy="2131983"/>
          </a:xfrm>
          <a:prstGeom prst="rect">
            <a:avLst/>
          </a:prstGeom>
        </p:spPr>
      </p:pic>
      <p:pic>
        <p:nvPicPr>
          <p:cNvPr id="6" name="図 5">
            <a:extLst>
              <a:ext uri="{FF2B5EF4-FFF2-40B4-BE49-F238E27FC236}">
                <a16:creationId xmlns:a16="http://schemas.microsoft.com/office/drawing/2014/main" id="{4FB1B7E1-A2B7-61C1-CDAF-355595B814E2}"/>
              </a:ext>
            </a:extLst>
          </p:cNvPr>
          <p:cNvPicPr>
            <a:picLocks noChangeAspect="1"/>
          </p:cNvPicPr>
          <p:nvPr/>
        </p:nvPicPr>
        <p:blipFill>
          <a:blip r:embed="rId3"/>
          <a:stretch>
            <a:fillRect/>
          </a:stretch>
        </p:blipFill>
        <p:spPr>
          <a:xfrm>
            <a:off x="5208231" y="2424146"/>
            <a:ext cx="3331340" cy="2272146"/>
          </a:xfrm>
          <a:prstGeom prst="rect">
            <a:avLst/>
          </a:prstGeom>
        </p:spPr>
      </p:pic>
      <p:pic>
        <p:nvPicPr>
          <p:cNvPr id="7" name="図 6">
            <a:extLst>
              <a:ext uri="{FF2B5EF4-FFF2-40B4-BE49-F238E27FC236}">
                <a16:creationId xmlns:a16="http://schemas.microsoft.com/office/drawing/2014/main" id="{228D28D4-9414-8532-5D7F-935218D5E572}"/>
              </a:ext>
            </a:extLst>
          </p:cNvPr>
          <p:cNvPicPr>
            <a:picLocks noChangeAspect="1"/>
          </p:cNvPicPr>
          <p:nvPr/>
        </p:nvPicPr>
        <p:blipFill>
          <a:blip r:embed="rId4"/>
          <a:stretch>
            <a:fillRect/>
          </a:stretch>
        </p:blipFill>
        <p:spPr>
          <a:xfrm>
            <a:off x="5208228" y="0"/>
            <a:ext cx="3331341" cy="2424146"/>
          </a:xfrm>
          <a:prstGeom prst="rect">
            <a:avLst/>
          </a:prstGeom>
        </p:spPr>
      </p:pic>
    </p:spTree>
    <p:extLst>
      <p:ext uri="{BB962C8B-B14F-4D97-AF65-F5344CB8AC3E}">
        <p14:creationId xmlns:p14="http://schemas.microsoft.com/office/powerpoint/2010/main" val="3850357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151C767-BE42-F483-F6CF-FE3B751BE9C9}"/>
              </a:ext>
            </a:extLst>
          </p:cNvPr>
          <p:cNvSpPr txBox="1">
            <a:spLocks/>
          </p:cNvSpPr>
          <p:nvPr/>
        </p:nvSpPr>
        <p:spPr>
          <a:xfrm>
            <a:off x="317174" y="2114550"/>
            <a:ext cx="4712026" cy="468183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1200"/>
              </a:spcBef>
              <a:buNone/>
            </a:pPr>
            <a:r>
              <a:rPr lang="ja-JP" altLang="en-US" sz="2400" dirty="0"/>
              <a:t>■ </a:t>
            </a:r>
            <a:r>
              <a:rPr lang="ja-JP" altLang="en-US" sz="2400" b="1" dirty="0"/>
              <a:t>工学部パソコン室 </a:t>
            </a:r>
            <a:endParaRPr lang="en-US" altLang="ja-JP" sz="2400" b="1" dirty="0"/>
          </a:p>
          <a:p>
            <a:pPr marL="0" indent="0">
              <a:lnSpc>
                <a:spcPct val="100000"/>
              </a:lnSpc>
              <a:spcBef>
                <a:spcPts val="1200"/>
              </a:spcBef>
              <a:buNone/>
            </a:pPr>
            <a:r>
              <a:rPr lang="ja-JP" altLang="en-US" sz="2400" dirty="0"/>
              <a:t>　専門科目の授業実施，</a:t>
            </a:r>
            <a:r>
              <a:rPr lang="en-US" altLang="ja-JP" sz="2400" dirty="0"/>
              <a:t>205</a:t>
            </a:r>
            <a:r>
              <a:rPr lang="ja-JP" altLang="en-US" sz="2400" dirty="0"/>
              <a:t>台　</a:t>
            </a:r>
            <a:endParaRPr lang="en-US" altLang="ja-JP" sz="2400" dirty="0"/>
          </a:p>
          <a:p>
            <a:pPr marL="0" indent="0">
              <a:lnSpc>
                <a:spcPct val="100000"/>
              </a:lnSpc>
              <a:spcBef>
                <a:spcPts val="1200"/>
              </a:spcBef>
              <a:buNone/>
            </a:pPr>
            <a:r>
              <a:rPr lang="ja-JP" altLang="en-US" sz="2400" dirty="0"/>
              <a:t>■ </a:t>
            </a:r>
            <a:r>
              <a:rPr lang="ja-JP" altLang="en-US" sz="2400" b="1" dirty="0"/>
              <a:t>情報工学科の学生用パソコン</a:t>
            </a:r>
            <a:endParaRPr lang="en-US" altLang="ja-JP" sz="2400" b="1" dirty="0"/>
          </a:p>
          <a:p>
            <a:pPr marL="0" indent="0">
              <a:lnSpc>
                <a:spcPct val="100000"/>
              </a:lnSpc>
              <a:spcBef>
                <a:spcPts val="1200"/>
              </a:spcBef>
              <a:buNone/>
            </a:pPr>
            <a:r>
              <a:rPr lang="ja-JP" altLang="en-US" sz="2400" dirty="0"/>
              <a:t>　</a:t>
            </a:r>
            <a:r>
              <a:rPr lang="en-US" altLang="ja-JP" sz="2400" dirty="0"/>
              <a:t>3,4</a:t>
            </a:r>
            <a:r>
              <a:rPr lang="ja-JP" altLang="en-US" sz="2400" dirty="0"/>
              <a:t>年生向け，約</a:t>
            </a:r>
            <a:r>
              <a:rPr lang="en-US" altLang="ja-JP" sz="2400" dirty="0"/>
              <a:t>30</a:t>
            </a:r>
            <a:r>
              <a:rPr lang="ja-JP" altLang="en-US" sz="2400" dirty="0"/>
              <a:t>台</a:t>
            </a:r>
            <a:endParaRPr lang="en-US" altLang="ja-JP" sz="2400" dirty="0"/>
          </a:p>
          <a:p>
            <a:pPr marL="0" indent="0">
              <a:lnSpc>
                <a:spcPct val="100000"/>
              </a:lnSpc>
              <a:spcBef>
                <a:spcPts val="1200"/>
              </a:spcBef>
              <a:buNone/>
            </a:pPr>
            <a:r>
              <a:rPr lang="ja-JP" altLang="en-US" sz="2400" dirty="0"/>
              <a:t>■ 高度な演習や研究のための演習室（</a:t>
            </a:r>
            <a:r>
              <a:rPr lang="en-US" altLang="ja-JP" sz="2400" dirty="0"/>
              <a:t>HCI</a:t>
            </a:r>
            <a:r>
              <a:rPr lang="ja-JP" altLang="en-US" sz="2400" dirty="0"/>
              <a:t>室，研究実験室，実験工房）を開設</a:t>
            </a:r>
            <a:endParaRPr lang="en-US" altLang="ja-JP" sz="2400" dirty="0"/>
          </a:p>
          <a:p>
            <a:pPr marL="0" indent="0">
              <a:lnSpc>
                <a:spcPct val="100000"/>
              </a:lnSpc>
              <a:spcBef>
                <a:spcPts val="1200"/>
              </a:spcBef>
              <a:buNone/>
            </a:pPr>
            <a:r>
              <a:rPr lang="ja-JP" altLang="en-US" sz="2400" b="1" dirty="0"/>
              <a:t>■ </a:t>
            </a:r>
            <a:r>
              <a:rPr lang="en-US" altLang="ja-JP" sz="2400" dirty="0"/>
              <a:t>VR</a:t>
            </a:r>
            <a:r>
              <a:rPr lang="ja-JP" altLang="en-US" sz="2400" dirty="0"/>
              <a:t>機器，大型ディスプレイ，その他多数</a:t>
            </a:r>
            <a:endParaRPr kumimoji="1" lang="ja-JP" altLang="en-US" sz="2400" dirty="0"/>
          </a:p>
          <a:p>
            <a:pPr marL="0" indent="0">
              <a:lnSpc>
                <a:spcPct val="100000"/>
              </a:lnSpc>
              <a:spcBef>
                <a:spcPts val="1200"/>
              </a:spcBef>
              <a:buNone/>
            </a:pPr>
            <a:endParaRPr kumimoji="1" lang="ja-JP" altLang="en-US" sz="2400" dirty="0"/>
          </a:p>
          <a:p>
            <a:pPr marL="0" indent="0">
              <a:buFont typeface="Arial" panose="020B0604020202020204" pitchFamily="34" charset="0"/>
              <a:buNone/>
            </a:pPr>
            <a:endParaRPr lang="ja-JP" altLang="en-US" sz="2400" dirty="0"/>
          </a:p>
        </p:txBody>
      </p:sp>
      <p:sp>
        <p:nvSpPr>
          <p:cNvPr id="2" name="スライド番号プレースホルダー 1">
            <a:extLst>
              <a:ext uri="{FF2B5EF4-FFF2-40B4-BE49-F238E27FC236}">
                <a16:creationId xmlns:a16="http://schemas.microsoft.com/office/drawing/2014/main" id="{D01250E0-A007-D7C8-0CC0-7D7FABB815D5}"/>
              </a:ext>
            </a:extLst>
          </p:cNvPr>
          <p:cNvSpPr>
            <a:spLocks noGrp="1"/>
          </p:cNvSpPr>
          <p:nvPr>
            <p:ph type="sldNum" sz="quarter" idx="12"/>
          </p:nvPr>
        </p:nvSpPr>
        <p:spPr/>
        <p:txBody>
          <a:bodyPr/>
          <a:lstStyle/>
          <a:p>
            <a:fld id="{E7DD4950-D159-4EF1-90C3-DB06CAAE7C11}" type="slidenum">
              <a:rPr kumimoji="1" lang="ja-JP" altLang="en-US" smtClean="0"/>
              <a:t>12</a:t>
            </a:fld>
            <a:endParaRPr kumimoji="1" lang="ja-JP" altLang="en-US"/>
          </a:p>
        </p:txBody>
      </p:sp>
      <p:sp>
        <p:nvSpPr>
          <p:cNvPr id="3" name="タイトル 1">
            <a:extLst>
              <a:ext uri="{FF2B5EF4-FFF2-40B4-BE49-F238E27FC236}">
                <a16:creationId xmlns:a16="http://schemas.microsoft.com/office/drawing/2014/main" id="{6B836301-F9A1-1055-DA30-5EFEBDE08A9E}"/>
              </a:ext>
            </a:extLst>
          </p:cNvPr>
          <p:cNvSpPr txBox="1">
            <a:spLocks/>
          </p:cNvSpPr>
          <p:nvPr/>
        </p:nvSpPr>
        <p:spPr>
          <a:xfrm>
            <a:off x="317174" y="540167"/>
            <a:ext cx="5232725" cy="945733"/>
          </a:xfrm>
          <a:prstGeom prst="rect">
            <a:avLst/>
          </a:prstGeom>
        </p:spPr>
        <p:txBody>
          <a:bodyPr anchor="t">
            <a:noAutofit/>
          </a:bodyPr>
          <a:lst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sz="4000" dirty="0"/>
              <a:t>② 最新のコンピュータ設備</a:t>
            </a:r>
          </a:p>
        </p:txBody>
      </p:sp>
      <p:pic>
        <p:nvPicPr>
          <p:cNvPr id="8" name="図 7">
            <a:extLst>
              <a:ext uri="{FF2B5EF4-FFF2-40B4-BE49-F238E27FC236}">
                <a16:creationId xmlns:a16="http://schemas.microsoft.com/office/drawing/2014/main" id="{1B405153-63E8-B5D1-3D65-C51F509DCC1F}"/>
              </a:ext>
            </a:extLst>
          </p:cNvPr>
          <p:cNvPicPr>
            <a:picLocks noChangeAspect="1"/>
          </p:cNvPicPr>
          <p:nvPr/>
        </p:nvPicPr>
        <p:blipFill>
          <a:blip r:embed="rId2"/>
          <a:stretch>
            <a:fillRect/>
          </a:stretch>
        </p:blipFill>
        <p:spPr>
          <a:xfrm>
            <a:off x="5360625" y="2585658"/>
            <a:ext cx="2996281" cy="1682177"/>
          </a:xfrm>
          <a:prstGeom prst="rect">
            <a:avLst/>
          </a:prstGeom>
        </p:spPr>
      </p:pic>
      <p:pic>
        <p:nvPicPr>
          <p:cNvPr id="11" name="図 10">
            <a:extLst>
              <a:ext uri="{FF2B5EF4-FFF2-40B4-BE49-F238E27FC236}">
                <a16:creationId xmlns:a16="http://schemas.microsoft.com/office/drawing/2014/main" id="{96456C47-4228-D37B-F818-E4BE44A45E56}"/>
              </a:ext>
            </a:extLst>
          </p:cNvPr>
          <p:cNvPicPr>
            <a:picLocks noChangeAspect="1"/>
          </p:cNvPicPr>
          <p:nvPr/>
        </p:nvPicPr>
        <p:blipFill>
          <a:blip r:embed="rId3"/>
          <a:stretch>
            <a:fillRect/>
          </a:stretch>
        </p:blipFill>
        <p:spPr>
          <a:xfrm>
            <a:off x="5360626" y="4357148"/>
            <a:ext cx="2996280" cy="2488333"/>
          </a:xfrm>
          <a:prstGeom prst="rect">
            <a:avLst/>
          </a:prstGeom>
        </p:spPr>
      </p:pic>
      <p:pic>
        <p:nvPicPr>
          <p:cNvPr id="13" name="図 12">
            <a:extLst>
              <a:ext uri="{FF2B5EF4-FFF2-40B4-BE49-F238E27FC236}">
                <a16:creationId xmlns:a16="http://schemas.microsoft.com/office/drawing/2014/main" id="{503B8583-9F2B-58FA-B622-FF1777D7CABE}"/>
              </a:ext>
            </a:extLst>
          </p:cNvPr>
          <p:cNvPicPr>
            <a:picLocks noChangeAspect="1"/>
          </p:cNvPicPr>
          <p:nvPr/>
        </p:nvPicPr>
        <p:blipFill>
          <a:blip r:embed="rId4"/>
          <a:stretch>
            <a:fillRect/>
          </a:stretch>
        </p:blipFill>
        <p:spPr>
          <a:xfrm>
            <a:off x="5360625" y="0"/>
            <a:ext cx="2996283" cy="2527300"/>
          </a:xfrm>
          <a:prstGeom prst="rect">
            <a:avLst/>
          </a:prstGeom>
        </p:spPr>
      </p:pic>
    </p:spTree>
    <p:extLst>
      <p:ext uri="{BB962C8B-B14F-4D97-AF65-F5344CB8AC3E}">
        <p14:creationId xmlns:p14="http://schemas.microsoft.com/office/powerpoint/2010/main" val="326424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F151C767-BE42-F483-F6CF-FE3B751BE9C9}"/>
              </a:ext>
            </a:extLst>
          </p:cNvPr>
          <p:cNvSpPr txBox="1">
            <a:spLocks/>
          </p:cNvSpPr>
          <p:nvPr/>
        </p:nvSpPr>
        <p:spPr>
          <a:xfrm>
            <a:off x="386748" y="1259785"/>
            <a:ext cx="4712026" cy="5253338"/>
          </a:xfrm>
          <a:prstGeom prst="rect">
            <a:avLst/>
          </a:prstGeom>
        </p:spPr>
        <p:txBody>
          <a:bodyPr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200"/>
              </a:spcBef>
              <a:buNone/>
            </a:pPr>
            <a:r>
              <a:rPr lang="ja-JP" altLang="en-US" sz="9600" b="1" dirty="0"/>
              <a:t>■ 情報工学の基礎から最新技術までを網羅</a:t>
            </a:r>
            <a:endParaRPr lang="en-US" altLang="ja-JP" sz="9600" b="1" dirty="0"/>
          </a:p>
          <a:p>
            <a:pPr marL="0" indent="0">
              <a:lnSpc>
                <a:spcPct val="120000"/>
              </a:lnSpc>
              <a:spcBef>
                <a:spcPts val="1200"/>
              </a:spcBef>
              <a:buNone/>
            </a:pPr>
            <a:r>
              <a:rPr lang="en-US" altLang="ja-JP" sz="9600" dirty="0"/>
              <a:t>AI</a:t>
            </a:r>
            <a:r>
              <a:rPr lang="ja-JP" altLang="en-US" sz="9600" dirty="0"/>
              <a:t>，仮想現実（</a:t>
            </a:r>
            <a:r>
              <a:rPr lang="en-US" altLang="ja-JP" sz="9600" dirty="0"/>
              <a:t>VR</a:t>
            </a:r>
            <a:r>
              <a:rPr lang="ja-JP" altLang="en-US" sz="9600" dirty="0"/>
              <a:t>），</a:t>
            </a:r>
            <a:r>
              <a:rPr lang="en-US" altLang="ja-JP" sz="9600" dirty="0"/>
              <a:t>IoT</a:t>
            </a:r>
            <a:r>
              <a:rPr lang="ja-JP" altLang="en-US" sz="9600" dirty="0"/>
              <a:t>，セキュリティ，データベース，プログラミング，クラウド，画像処理，音響処理など</a:t>
            </a:r>
            <a:endParaRPr lang="en-US" altLang="ja-JP" sz="9600" dirty="0"/>
          </a:p>
          <a:p>
            <a:pPr marL="0" indent="0">
              <a:lnSpc>
                <a:spcPct val="120000"/>
              </a:lnSpc>
              <a:spcBef>
                <a:spcPts val="1200"/>
              </a:spcBef>
              <a:buNone/>
            </a:pPr>
            <a:r>
              <a:rPr lang="ja-JP" altLang="en-US" sz="9600" dirty="0"/>
              <a:t>■ </a:t>
            </a:r>
            <a:r>
              <a:rPr lang="en-US" altLang="ja-JP" sz="9600" b="1" dirty="0"/>
              <a:t>IT</a:t>
            </a:r>
            <a:r>
              <a:rPr lang="ja-JP" altLang="en-US" sz="9600" b="1" dirty="0"/>
              <a:t>システム開発の実践的演習</a:t>
            </a:r>
            <a:endParaRPr lang="en-US" altLang="ja-JP" sz="9600" b="1" dirty="0"/>
          </a:p>
          <a:p>
            <a:pPr marL="0" indent="0">
              <a:lnSpc>
                <a:spcPct val="120000"/>
              </a:lnSpc>
              <a:spcBef>
                <a:spcPts val="1200"/>
              </a:spcBef>
              <a:buNone/>
            </a:pPr>
            <a:r>
              <a:rPr lang="ja-JP" altLang="en-US" sz="9600" dirty="0"/>
              <a:t>アプリデザイン，チーム開発の授業で実践的に学ぶ</a:t>
            </a:r>
            <a:endParaRPr lang="en-US" altLang="ja-JP" sz="9600" dirty="0"/>
          </a:p>
          <a:p>
            <a:pPr marL="0" indent="0">
              <a:lnSpc>
                <a:spcPct val="120000"/>
              </a:lnSpc>
              <a:spcBef>
                <a:spcPts val="1200"/>
              </a:spcBef>
              <a:buNone/>
            </a:pPr>
            <a:r>
              <a:rPr lang="ja-JP" altLang="en-US" sz="9600" dirty="0"/>
              <a:t>■ </a:t>
            </a:r>
            <a:r>
              <a:rPr lang="ja-JP" altLang="en-US" sz="9600" b="1" dirty="0"/>
              <a:t>自発的な成長，積極的な社会経験による成長</a:t>
            </a:r>
            <a:endParaRPr lang="en-US" altLang="ja-JP" sz="9600" b="1" dirty="0"/>
          </a:p>
          <a:p>
            <a:pPr marL="0" indent="0">
              <a:lnSpc>
                <a:spcPct val="120000"/>
              </a:lnSpc>
              <a:spcBef>
                <a:spcPts val="1200"/>
              </a:spcBef>
              <a:buNone/>
            </a:pPr>
            <a:r>
              <a:rPr lang="ja-JP" altLang="en-US" sz="9600" b="1" dirty="0"/>
              <a:t>■ 数理・データサイエンス・</a:t>
            </a:r>
            <a:r>
              <a:rPr lang="en-US" altLang="ja-JP" sz="9600" b="1" dirty="0"/>
              <a:t>AI</a:t>
            </a:r>
            <a:r>
              <a:rPr lang="ja-JP" altLang="en-US" sz="9600" b="1" dirty="0"/>
              <a:t>教育プログラムを実施</a:t>
            </a:r>
            <a:endParaRPr lang="en-US" altLang="ja-JP" sz="9600" b="1" dirty="0"/>
          </a:p>
          <a:p>
            <a:endParaRPr kumimoji="1" lang="ja-JP" altLang="en-US" sz="1600" dirty="0"/>
          </a:p>
          <a:p>
            <a:pPr marL="0" indent="0">
              <a:lnSpc>
                <a:spcPct val="100000"/>
              </a:lnSpc>
              <a:spcBef>
                <a:spcPts val="1200"/>
              </a:spcBef>
              <a:buNone/>
            </a:pPr>
            <a:endParaRPr kumimoji="1" lang="ja-JP" altLang="en-US" sz="1600" dirty="0"/>
          </a:p>
          <a:p>
            <a:pPr marL="0" indent="0">
              <a:buFont typeface="Arial" panose="020B0604020202020204" pitchFamily="34" charset="0"/>
              <a:buNone/>
            </a:pPr>
            <a:endParaRPr lang="ja-JP" altLang="en-US" sz="1600" dirty="0"/>
          </a:p>
        </p:txBody>
      </p:sp>
      <p:sp>
        <p:nvSpPr>
          <p:cNvPr id="2" name="スライド番号プレースホルダー 1">
            <a:extLst>
              <a:ext uri="{FF2B5EF4-FFF2-40B4-BE49-F238E27FC236}">
                <a16:creationId xmlns:a16="http://schemas.microsoft.com/office/drawing/2014/main" id="{D01250E0-A007-D7C8-0CC0-7D7FABB815D5}"/>
              </a:ext>
            </a:extLst>
          </p:cNvPr>
          <p:cNvSpPr>
            <a:spLocks noGrp="1"/>
          </p:cNvSpPr>
          <p:nvPr>
            <p:ph type="sldNum" sz="quarter" idx="12"/>
          </p:nvPr>
        </p:nvSpPr>
        <p:spPr/>
        <p:txBody>
          <a:bodyPr/>
          <a:lstStyle/>
          <a:p>
            <a:fld id="{E7DD4950-D159-4EF1-90C3-DB06CAAE7C11}" type="slidenum">
              <a:rPr kumimoji="1" lang="ja-JP" altLang="en-US" smtClean="0"/>
              <a:t>13</a:t>
            </a:fld>
            <a:endParaRPr kumimoji="1" lang="ja-JP" altLang="en-US"/>
          </a:p>
        </p:txBody>
      </p:sp>
      <p:sp>
        <p:nvSpPr>
          <p:cNvPr id="3" name="タイトル 1">
            <a:extLst>
              <a:ext uri="{FF2B5EF4-FFF2-40B4-BE49-F238E27FC236}">
                <a16:creationId xmlns:a16="http://schemas.microsoft.com/office/drawing/2014/main" id="{6B836301-F9A1-1055-DA30-5EFEBDE08A9E}"/>
              </a:ext>
            </a:extLst>
          </p:cNvPr>
          <p:cNvSpPr txBox="1">
            <a:spLocks/>
          </p:cNvSpPr>
          <p:nvPr/>
        </p:nvSpPr>
        <p:spPr>
          <a:xfrm>
            <a:off x="317175" y="540167"/>
            <a:ext cx="4254826" cy="774283"/>
          </a:xfrm>
          <a:prstGeom prst="rect">
            <a:avLst/>
          </a:prstGeom>
        </p:spPr>
        <p:txBody>
          <a:bodyPr anchor="b">
            <a:normAutofit/>
          </a:bodyPr>
          <a:lst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sz="4200" dirty="0"/>
              <a:t>③ 特色</a:t>
            </a:r>
            <a:r>
              <a:rPr lang="ja-JP" altLang="en-US" sz="4400" dirty="0"/>
              <a:t>ある授業</a:t>
            </a:r>
            <a:endParaRPr lang="ja-JP" altLang="en-US" sz="4200" dirty="0"/>
          </a:p>
        </p:txBody>
      </p:sp>
      <p:pic>
        <p:nvPicPr>
          <p:cNvPr id="5" name="図 4">
            <a:extLst>
              <a:ext uri="{FF2B5EF4-FFF2-40B4-BE49-F238E27FC236}">
                <a16:creationId xmlns:a16="http://schemas.microsoft.com/office/drawing/2014/main" id="{14715D96-D4F2-C8D1-CD28-7806517865CA}"/>
              </a:ext>
            </a:extLst>
          </p:cNvPr>
          <p:cNvPicPr>
            <a:picLocks noChangeAspect="1"/>
          </p:cNvPicPr>
          <p:nvPr/>
        </p:nvPicPr>
        <p:blipFill>
          <a:blip r:embed="rId2"/>
          <a:stretch>
            <a:fillRect/>
          </a:stretch>
        </p:blipFill>
        <p:spPr>
          <a:xfrm>
            <a:off x="5195529" y="2684445"/>
            <a:ext cx="3269021" cy="1636216"/>
          </a:xfrm>
          <a:prstGeom prst="rect">
            <a:avLst/>
          </a:prstGeom>
        </p:spPr>
      </p:pic>
      <p:pic>
        <p:nvPicPr>
          <p:cNvPr id="7" name="図 6">
            <a:extLst>
              <a:ext uri="{FF2B5EF4-FFF2-40B4-BE49-F238E27FC236}">
                <a16:creationId xmlns:a16="http://schemas.microsoft.com/office/drawing/2014/main" id="{2DA2F5CF-0F1F-670B-80D7-6041D9E63293}"/>
              </a:ext>
            </a:extLst>
          </p:cNvPr>
          <p:cNvPicPr>
            <a:picLocks noChangeAspect="1"/>
          </p:cNvPicPr>
          <p:nvPr/>
        </p:nvPicPr>
        <p:blipFill>
          <a:blip r:embed="rId3"/>
          <a:stretch>
            <a:fillRect/>
          </a:stretch>
        </p:blipFill>
        <p:spPr>
          <a:xfrm>
            <a:off x="5195529" y="61611"/>
            <a:ext cx="3267174" cy="2572033"/>
          </a:xfrm>
          <a:prstGeom prst="rect">
            <a:avLst/>
          </a:prstGeom>
        </p:spPr>
      </p:pic>
      <p:pic>
        <p:nvPicPr>
          <p:cNvPr id="12" name="図 11" descr="屋内, 天井, 部屋, 大きい が含まれている画像&#10;&#10;自動的に生成された説明">
            <a:extLst>
              <a:ext uri="{FF2B5EF4-FFF2-40B4-BE49-F238E27FC236}">
                <a16:creationId xmlns:a16="http://schemas.microsoft.com/office/drawing/2014/main" id="{789E3B38-BD02-C0C4-DA7E-090AB2F2D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529" y="4368800"/>
            <a:ext cx="3259667" cy="2444750"/>
          </a:xfrm>
          <a:prstGeom prst="rect">
            <a:avLst/>
          </a:prstGeom>
        </p:spPr>
      </p:pic>
    </p:spTree>
    <p:extLst>
      <p:ext uri="{BB962C8B-B14F-4D97-AF65-F5344CB8AC3E}">
        <p14:creationId xmlns:p14="http://schemas.microsoft.com/office/powerpoint/2010/main" val="329032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01250E0-A007-D7C8-0CC0-7D7FABB815D5}"/>
              </a:ext>
            </a:extLst>
          </p:cNvPr>
          <p:cNvSpPr>
            <a:spLocks noGrp="1"/>
          </p:cNvSpPr>
          <p:nvPr>
            <p:ph type="sldNum" sz="quarter" idx="12"/>
          </p:nvPr>
        </p:nvSpPr>
        <p:spPr/>
        <p:txBody>
          <a:bodyPr/>
          <a:lstStyle/>
          <a:p>
            <a:fld id="{E7DD4950-D159-4EF1-90C3-DB06CAAE7C11}" type="slidenum">
              <a:rPr kumimoji="1" lang="ja-JP" altLang="en-US" smtClean="0"/>
              <a:t>14</a:t>
            </a:fld>
            <a:endParaRPr kumimoji="1" lang="ja-JP" altLang="en-US"/>
          </a:p>
        </p:txBody>
      </p:sp>
      <p:sp>
        <p:nvSpPr>
          <p:cNvPr id="8" name="コンテンツ プレースホルダー 2">
            <a:extLst>
              <a:ext uri="{FF2B5EF4-FFF2-40B4-BE49-F238E27FC236}">
                <a16:creationId xmlns:a16="http://schemas.microsoft.com/office/drawing/2014/main" id="{2B066268-9378-8117-00A7-CD61989BEA27}"/>
              </a:ext>
            </a:extLst>
          </p:cNvPr>
          <p:cNvSpPr txBox="1">
            <a:spLocks/>
          </p:cNvSpPr>
          <p:nvPr/>
        </p:nvSpPr>
        <p:spPr>
          <a:xfrm>
            <a:off x="317174" y="1543050"/>
            <a:ext cx="4712026" cy="525333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1200"/>
              </a:spcBef>
              <a:buNone/>
            </a:pPr>
            <a:r>
              <a:rPr lang="ja-JP" altLang="en-US" sz="2400" dirty="0"/>
              <a:t>国家資格「情報処理技術者試験」その他をサポート</a:t>
            </a:r>
            <a:endParaRPr lang="en-US" altLang="ja-JP" sz="2400" dirty="0"/>
          </a:p>
          <a:p>
            <a:pPr marL="0" indent="0">
              <a:lnSpc>
                <a:spcPct val="100000"/>
              </a:lnSpc>
              <a:spcBef>
                <a:spcPts val="1200"/>
              </a:spcBef>
              <a:buNone/>
            </a:pPr>
            <a:r>
              <a:rPr lang="ja-JP" altLang="en-US" sz="2400" dirty="0"/>
              <a:t>■ </a:t>
            </a:r>
            <a:r>
              <a:rPr lang="ja-JP" altLang="en-US" sz="2400" b="1" dirty="0"/>
              <a:t>資格対策授業の開講</a:t>
            </a:r>
            <a:endParaRPr lang="en-US" altLang="ja-JP" sz="2400" b="1" dirty="0"/>
          </a:p>
          <a:p>
            <a:pPr marL="0" indent="0">
              <a:lnSpc>
                <a:spcPct val="100000"/>
              </a:lnSpc>
              <a:spcBef>
                <a:spcPts val="1200"/>
              </a:spcBef>
              <a:buNone/>
            </a:pPr>
            <a:r>
              <a:rPr lang="ja-JP" altLang="en-US" sz="2400" dirty="0"/>
              <a:t>■ </a:t>
            </a:r>
            <a:r>
              <a:rPr lang="ja-JP" altLang="en-US" sz="2400" b="1" dirty="0"/>
              <a:t>オンラインの自習教材</a:t>
            </a:r>
            <a:endParaRPr lang="en-US" altLang="ja-JP" sz="2400" b="1" dirty="0"/>
          </a:p>
          <a:p>
            <a:pPr marL="0" indent="0">
              <a:lnSpc>
                <a:spcPct val="100000"/>
              </a:lnSpc>
              <a:spcBef>
                <a:spcPts val="1200"/>
              </a:spcBef>
              <a:buNone/>
            </a:pPr>
            <a:r>
              <a:rPr lang="ja-JP" altLang="en-US" sz="2400" dirty="0"/>
              <a:t>■ </a:t>
            </a:r>
            <a:r>
              <a:rPr lang="ja-JP" altLang="en-US" sz="2400" b="1" dirty="0"/>
              <a:t>受験料補助制度</a:t>
            </a:r>
            <a:endParaRPr lang="en-US" altLang="ja-JP" sz="2400" b="1" dirty="0"/>
          </a:p>
          <a:p>
            <a:pPr marL="0" indent="0">
              <a:lnSpc>
                <a:spcPct val="100000"/>
              </a:lnSpc>
              <a:spcBef>
                <a:spcPts val="1200"/>
              </a:spcBef>
              <a:buNone/>
            </a:pPr>
            <a:r>
              <a:rPr lang="ja-JP" altLang="en-US" sz="2400" b="1" dirty="0"/>
              <a:t>■ キャリア形成の教育</a:t>
            </a:r>
            <a:endParaRPr kumimoji="1" lang="ja-JP" altLang="en-US" sz="2400" dirty="0"/>
          </a:p>
          <a:p>
            <a:pPr marL="0" indent="0">
              <a:lnSpc>
                <a:spcPct val="100000"/>
              </a:lnSpc>
              <a:spcBef>
                <a:spcPts val="1200"/>
              </a:spcBef>
              <a:buNone/>
            </a:pPr>
            <a:endParaRPr kumimoji="1" lang="ja-JP" altLang="en-US" sz="1600" dirty="0"/>
          </a:p>
          <a:p>
            <a:pPr marL="0" indent="0">
              <a:buFont typeface="Arial" panose="020B0604020202020204" pitchFamily="34" charset="0"/>
              <a:buNone/>
            </a:pPr>
            <a:endParaRPr lang="ja-JP" altLang="en-US" sz="1600" dirty="0"/>
          </a:p>
        </p:txBody>
      </p:sp>
      <p:sp>
        <p:nvSpPr>
          <p:cNvPr id="9" name="タイトル 1">
            <a:extLst>
              <a:ext uri="{FF2B5EF4-FFF2-40B4-BE49-F238E27FC236}">
                <a16:creationId xmlns:a16="http://schemas.microsoft.com/office/drawing/2014/main" id="{24C61CE9-DAEE-5E60-6992-9FC4505C522B}"/>
              </a:ext>
            </a:extLst>
          </p:cNvPr>
          <p:cNvSpPr txBox="1">
            <a:spLocks/>
          </p:cNvSpPr>
          <p:nvPr/>
        </p:nvSpPr>
        <p:spPr>
          <a:xfrm>
            <a:off x="317175" y="540167"/>
            <a:ext cx="4254826" cy="774283"/>
          </a:xfrm>
          <a:prstGeom prst="rect">
            <a:avLst/>
          </a:prstGeom>
        </p:spPr>
        <p:txBody>
          <a:bodyPr anchor="b">
            <a:normAutofit/>
          </a:bodyPr>
          <a:lst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sz="4200" dirty="0"/>
              <a:t>④ 資格取得支援</a:t>
            </a:r>
          </a:p>
        </p:txBody>
      </p:sp>
      <p:pic>
        <p:nvPicPr>
          <p:cNvPr id="10" name="図 9">
            <a:extLst>
              <a:ext uri="{FF2B5EF4-FFF2-40B4-BE49-F238E27FC236}">
                <a16:creationId xmlns:a16="http://schemas.microsoft.com/office/drawing/2014/main" id="{37A5E1B1-00A0-19E1-8E8E-569D8F43E240}"/>
              </a:ext>
            </a:extLst>
          </p:cNvPr>
          <p:cNvPicPr>
            <a:picLocks noChangeAspect="1"/>
          </p:cNvPicPr>
          <p:nvPr/>
        </p:nvPicPr>
        <p:blipFill>
          <a:blip r:embed="rId2"/>
          <a:stretch>
            <a:fillRect/>
          </a:stretch>
        </p:blipFill>
        <p:spPr>
          <a:xfrm>
            <a:off x="5674009" y="540167"/>
            <a:ext cx="2280770" cy="3274009"/>
          </a:xfrm>
          <a:prstGeom prst="rect">
            <a:avLst/>
          </a:prstGeom>
        </p:spPr>
      </p:pic>
      <p:pic>
        <p:nvPicPr>
          <p:cNvPr id="12" name="図 11">
            <a:extLst>
              <a:ext uri="{FF2B5EF4-FFF2-40B4-BE49-F238E27FC236}">
                <a16:creationId xmlns:a16="http://schemas.microsoft.com/office/drawing/2014/main" id="{0839177E-F05E-6E6B-35E8-10B05007AE07}"/>
              </a:ext>
            </a:extLst>
          </p:cNvPr>
          <p:cNvPicPr>
            <a:picLocks noChangeAspect="1"/>
          </p:cNvPicPr>
          <p:nvPr/>
        </p:nvPicPr>
        <p:blipFill>
          <a:blip r:embed="rId3"/>
          <a:stretch>
            <a:fillRect/>
          </a:stretch>
        </p:blipFill>
        <p:spPr>
          <a:xfrm>
            <a:off x="5414778" y="4323165"/>
            <a:ext cx="859967" cy="2108098"/>
          </a:xfrm>
          <a:prstGeom prst="rect">
            <a:avLst/>
          </a:prstGeom>
        </p:spPr>
      </p:pic>
      <p:pic>
        <p:nvPicPr>
          <p:cNvPr id="13" name="図 12">
            <a:extLst>
              <a:ext uri="{FF2B5EF4-FFF2-40B4-BE49-F238E27FC236}">
                <a16:creationId xmlns:a16="http://schemas.microsoft.com/office/drawing/2014/main" id="{9A1317CE-FACA-DCFC-4FE8-69E30C7C00E4}"/>
              </a:ext>
            </a:extLst>
          </p:cNvPr>
          <p:cNvPicPr>
            <a:picLocks noChangeAspect="1"/>
          </p:cNvPicPr>
          <p:nvPr/>
        </p:nvPicPr>
        <p:blipFill>
          <a:blip r:embed="rId4"/>
          <a:stretch>
            <a:fillRect/>
          </a:stretch>
        </p:blipFill>
        <p:spPr>
          <a:xfrm>
            <a:off x="6361873" y="4323165"/>
            <a:ext cx="1726021" cy="1271381"/>
          </a:xfrm>
          <a:prstGeom prst="rect">
            <a:avLst/>
          </a:prstGeom>
        </p:spPr>
      </p:pic>
      <p:sp>
        <p:nvSpPr>
          <p:cNvPr id="14" name="テキスト ボックス 13">
            <a:extLst>
              <a:ext uri="{FF2B5EF4-FFF2-40B4-BE49-F238E27FC236}">
                <a16:creationId xmlns:a16="http://schemas.microsoft.com/office/drawing/2014/main" id="{F800A0BC-FF0C-9389-05DD-EA212F74868E}"/>
              </a:ext>
            </a:extLst>
          </p:cNvPr>
          <p:cNvSpPr txBox="1"/>
          <p:nvPr/>
        </p:nvSpPr>
        <p:spPr>
          <a:xfrm>
            <a:off x="4641065" y="3868821"/>
            <a:ext cx="4185761" cy="461665"/>
          </a:xfrm>
          <a:prstGeom prst="rect">
            <a:avLst/>
          </a:prstGeom>
          <a:noFill/>
        </p:spPr>
        <p:txBody>
          <a:bodyPr wrap="none" rtlCol="0">
            <a:spAutoFit/>
          </a:bodyPr>
          <a:lstStyle/>
          <a:p>
            <a:r>
              <a:rPr kumimoji="1" lang="ja-JP" altLang="en-US" sz="2400" dirty="0"/>
              <a:t>オンラインの自主学習用教材</a:t>
            </a:r>
          </a:p>
        </p:txBody>
      </p:sp>
      <p:sp>
        <p:nvSpPr>
          <p:cNvPr id="15" name="テキスト ボックス 14">
            <a:extLst>
              <a:ext uri="{FF2B5EF4-FFF2-40B4-BE49-F238E27FC236}">
                <a16:creationId xmlns:a16="http://schemas.microsoft.com/office/drawing/2014/main" id="{87B837E0-CCA8-3A71-19A5-07F7EDF560F2}"/>
              </a:ext>
            </a:extLst>
          </p:cNvPr>
          <p:cNvSpPr txBox="1"/>
          <p:nvPr/>
        </p:nvSpPr>
        <p:spPr>
          <a:xfrm>
            <a:off x="4376888" y="6435355"/>
            <a:ext cx="4185761" cy="461665"/>
          </a:xfrm>
          <a:prstGeom prst="rect">
            <a:avLst/>
          </a:prstGeom>
          <a:noFill/>
        </p:spPr>
        <p:txBody>
          <a:bodyPr wrap="none" rtlCol="0">
            <a:spAutoFit/>
          </a:bodyPr>
          <a:lstStyle/>
          <a:p>
            <a:pPr algn="ctr"/>
            <a:r>
              <a:rPr kumimoji="1" lang="ja-JP" altLang="en-US" sz="2400" dirty="0"/>
              <a:t>「情報化社会と職業」の計画</a:t>
            </a:r>
            <a:endParaRPr kumimoji="1" lang="en-US" altLang="ja-JP" sz="2400" dirty="0"/>
          </a:p>
        </p:txBody>
      </p:sp>
    </p:spTree>
    <p:extLst>
      <p:ext uri="{BB962C8B-B14F-4D97-AF65-F5344CB8AC3E}">
        <p14:creationId xmlns:p14="http://schemas.microsoft.com/office/powerpoint/2010/main" val="2843256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92A60-B3F5-46DC-B695-BC290E2741E1}"/>
              </a:ext>
            </a:extLst>
          </p:cNvPr>
          <p:cNvSpPr>
            <a:spLocks noGrp="1"/>
          </p:cNvSpPr>
          <p:nvPr>
            <p:ph type="title"/>
          </p:nvPr>
        </p:nvSpPr>
        <p:spPr/>
        <p:txBody>
          <a:bodyPr/>
          <a:lstStyle/>
          <a:p>
            <a:r>
              <a:rPr kumimoji="1" lang="ja-JP" altLang="en-US" dirty="0"/>
              <a:t>情報工学科の学びの特色</a:t>
            </a:r>
          </a:p>
        </p:txBody>
      </p:sp>
      <p:sp>
        <p:nvSpPr>
          <p:cNvPr id="4" name="スライド番号プレースホルダー 3">
            <a:extLst>
              <a:ext uri="{FF2B5EF4-FFF2-40B4-BE49-F238E27FC236}">
                <a16:creationId xmlns:a16="http://schemas.microsoft.com/office/drawing/2014/main" id="{4EF50D20-7FF7-4021-AD87-0AC6563782A8}"/>
              </a:ext>
            </a:extLst>
          </p:cNvPr>
          <p:cNvSpPr>
            <a:spLocks noGrp="1"/>
          </p:cNvSpPr>
          <p:nvPr>
            <p:ph type="sldNum" sz="quarter" idx="12"/>
          </p:nvPr>
        </p:nvSpPr>
        <p:spPr/>
        <p:txBody>
          <a:bodyPr/>
          <a:lstStyle/>
          <a:p>
            <a:fld id="{E7DD4950-D159-4EF1-90C3-DB06CAAE7C11}" type="slidenum">
              <a:rPr kumimoji="1" lang="ja-JP" altLang="en-US" smtClean="0"/>
              <a:t>15</a:t>
            </a:fld>
            <a:endParaRPr kumimoji="1" lang="ja-JP" altLang="en-US"/>
          </a:p>
        </p:txBody>
      </p:sp>
      <p:sp>
        <p:nvSpPr>
          <p:cNvPr id="5" name="コンテンツ プレースホルダー 2">
            <a:extLst>
              <a:ext uri="{FF2B5EF4-FFF2-40B4-BE49-F238E27FC236}">
                <a16:creationId xmlns:a16="http://schemas.microsoft.com/office/drawing/2014/main" id="{6D07CB77-42CF-4BF6-8F95-92F56E36ECEB}"/>
              </a:ext>
            </a:extLst>
          </p:cNvPr>
          <p:cNvSpPr txBox="1">
            <a:spLocks/>
          </p:cNvSpPr>
          <p:nvPr/>
        </p:nvSpPr>
        <p:spPr>
          <a:xfrm>
            <a:off x="3223402" y="1114265"/>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6" name="コンテンツ プレースホルダー 2">
            <a:extLst>
              <a:ext uri="{FF2B5EF4-FFF2-40B4-BE49-F238E27FC236}">
                <a16:creationId xmlns:a16="http://schemas.microsoft.com/office/drawing/2014/main" id="{7D701B3D-DDB9-4E42-9808-30FE5622D81E}"/>
              </a:ext>
            </a:extLst>
          </p:cNvPr>
          <p:cNvSpPr txBox="1">
            <a:spLocks/>
          </p:cNvSpPr>
          <p:nvPr/>
        </p:nvSpPr>
        <p:spPr>
          <a:xfrm>
            <a:off x="6219358" y="1114242"/>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7" name="コンテンツ プレースホルダー 2">
            <a:extLst>
              <a:ext uri="{FF2B5EF4-FFF2-40B4-BE49-F238E27FC236}">
                <a16:creationId xmlns:a16="http://schemas.microsoft.com/office/drawing/2014/main" id="{B5AA7D14-32E0-4B34-A0B1-502DD3B3A1AF}"/>
              </a:ext>
            </a:extLst>
          </p:cNvPr>
          <p:cNvSpPr txBox="1">
            <a:spLocks/>
          </p:cNvSpPr>
          <p:nvPr/>
        </p:nvSpPr>
        <p:spPr>
          <a:xfrm>
            <a:off x="3179045" y="1114264"/>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8" name="コンテンツ プレースホルダー 2">
            <a:extLst>
              <a:ext uri="{FF2B5EF4-FFF2-40B4-BE49-F238E27FC236}">
                <a16:creationId xmlns:a16="http://schemas.microsoft.com/office/drawing/2014/main" id="{45316158-CA99-416B-85C3-FE4889A7CA6F}"/>
              </a:ext>
            </a:extLst>
          </p:cNvPr>
          <p:cNvSpPr txBox="1">
            <a:spLocks/>
          </p:cNvSpPr>
          <p:nvPr/>
        </p:nvSpPr>
        <p:spPr>
          <a:xfrm>
            <a:off x="6130644" y="1114240"/>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9" name="コンテンツ プレースホルダー 2">
            <a:extLst>
              <a:ext uri="{FF2B5EF4-FFF2-40B4-BE49-F238E27FC236}">
                <a16:creationId xmlns:a16="http://schemas.microsoft.com/office/drawing/2014/main" id="{BA01523E-44B8-4172-A026-29BF68DB0BEF}"/>
              </a:ext>
            </a:extLst>
          </p:cNvPr>
          <p:cNvSpPr txBox="1">
            <a:spLocks/>
          </p:cNvSpPr>
          <p:nvPr/>
        </p:nvSpPr>
        <p:spPr>
          <a:xfrm>
            <a:off x="3134688" y="1114262"/>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10" name="コンテンツ プレースホルダー 2">
            <a:extLst>
              <a:ext uri="{FF2B5EF4-FFF2-40B4-BE49-F238E27FC236}">
                <a16:creationId xmlns:a16="http://schemas.microsoft.com/office/drawing/2014/main" id="{5590BDC5-7FBC-409B-B703-D811564772F7}"/>
              </a:ext>
            </a:extLst>
          </p:cNvPr>
          <p:cNvSpPr txBox="1">
            <a:spLocks/>
          </p:cNvSpPr>
          <p:nvPr/>
        </p:nvSpPr>
        <p:spPr>
          <a:xfrm>
            <a:off x="6041930" y="1114236"/>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11" name="コンテンツ プレースホルダー 2">
            <a:extLst>
              <a:ext uri="{FF2B5EF4-FFF2-40B4-BE49-F238E27FC236}">
                <a16:creationId xmlns:a16="http://schemas.microsoft.com/office/drawing/2014/main" id="{49D66D3C-410E-4E06-838A-783E6A051A95}"/>
              </a:ext>
            </a:extLst>
          </p:cNvPr>
          <p:cNvSpPr txBox="1">
            <a:spLocks/>
          </p:cNvSpPr>
          <p:nvPr/>
        </p:nvSpPr>
        <p:spPr>
          <a:xfrm>
            <a:off x="3091196" y="1114251"/>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12" name="コンテンツ プレースホルダー 2">
            <a:extLst>
              <a:ext uri="{FF2B5EF4-FFF2-40B4-BE49-F238E27FC236}">
                <a16:creationId xmlns:a16="http://schemas.microsoft.com/office/drawing/2014/main" id="{30763FE4-14EE-49E8-BA1C-AE49EA7BA698}"/>
              </a:ext>
            </a:extLst>
          </p:cNvPr>
          <p:cNvSpPr txBox="1">
            <a:spLocks/>
          </p:cNvSpPr>
          <p:nvPr/>
        </p:nvSpPr>
        <p:spPr>
          <a:xfrm>
            <a:off x="49153" y="1114251"/>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14" name="コンテンツ プレースホルダー 2">
            <a:extLst>
              <a:ext uri="{FF2B5EF4-FFF2-40B4-BE49-F238E27FC236}">
                <a16:creationId xmlns:a16="http://schemas.microsoft.com/office/drawing/2014/main" id="{7F413E42-CC7D-40A2-8445-86E30F7989CC}"/>
              </a:ext>
            </a:extLst>
          </p:cNvPr>
          <p:cNvSpPr txBox="1">
            <a:spLocks/>
          </p:cNvSpPr>
          <p:nvPr/>
        </p:nvSpPr>
        <p:spPr>
          <a:xfrm>
            <a:off x="6066579" y="1157522"/>
            <a:ext cx="2697195" cy="5143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
        <p:nvSpPr>
          <p:cNvPr id="15" name="正方形/長方形 14">
            <a:extLst>
              <a:ext uri="{FF2B5EF4-FFF2-40B4-BE49-F238E27FC236}">
                <a16:creationId xmlns:a16="http://schemas.microsoft.com/office/drawing/2014/main" id="{736E7467-0139-4624-B174-C5C67D4884E7}"/>
              </a:ext>
            </a:extLst>
          </p:cNvPr>
          <p:cNvSpPr/>
          <p:nvPr/>
        </p:nvSpPr>
        <p:spPr>
          <a:xfrm>
            <a:off x="188093" y="1114237"/>
            <a:ext cx="2819393" cy="3241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A8A0035-2171-4755-AACE-D2B4CCEEA276}"/>
              </a:ext>
            </a:extLst>
          </p:cNvPr>
          <p:cNvSpPr/>
          <p:nvPr/>
        </p:nvSpPr>
        <p:spPr>
          <a:xfrm>
            <a:off x="3200791" y="1114236"/>
            <a:ext cx="2819393" cy="3241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13189ED7-ABDF-4338-A041-8AA8C515BA12}"/>
              </a:ext>
            </a:extLst>
          </p:cNvPr>
          <p:cNvSpPr/>
          <p:nvPr/>
        </p:nvSpPr>
        <p:spPr>
          <a:xfrm>
            <a:off x="6195883" y="1117657"/>
            <a:ext cx="2733581" cy="3238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FD4246C-2C73-4A52-A78B-5D7B7DC8EE54}"/>
              </a:ext>
            </a:extLst>
          </p:cNvPr>
          <p:cNvSpPr txBox="1"/>
          <p:nvPr/>
        </p:nvSpPr>
        <p:spPr>
          <a:xfrm>
            <a:off x="263065" y="1283504"/>
            <a:ext cx="2697196" cy="3231654"/>
          </a:xfrm>
          <a:prstGeom prst="rect">
            <a:avLst/>
          </a:prstGeom>
          <a:noFill/>
        </p:spPr>
        <p:txBody>
          <a:bodyPr wrap="square" rtlCol="0">
            <a:spAutoFit/>
          </a:bodyPr>
          <a:lstStyle/>
          <a:p>
            <a:pPr algn="ctr">
              <a:spcBef>
                <a:spcPts val="1200"/>
              </a:spcBef>
            </a:pPr>
            <a:r>
              <a:rPr kumimoji="1" lang="ja-JP" altLang="en-US" sz="2400" b="1" dirty="0">
                <a:latin typeface="メイリオ" panose="020B0604030504040204" pitchFamily="50" charset="-128"/>
                <a:ea typeface="メイリオ" panose="020B0604030504040204" pitchFamily="50" charset="-128"/>
              </a:rPr>
              <a:t>充実した教育環境</a:t>
            </a:r>
            <a:endParaRPr kumimoji="1" lang="en-US" altLang="ja-JP" sz="2400" b="1"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情報工学の教授陣</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カリキュラムは，情報工学の基礎から最新技術までを網羅</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充実した施設・設備</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endParaRPr kumimoji="1" lang="en-US" altLang="ja-JP" sz="20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62FB922B-9CB3-4BBC-9D48-1F9FCC168A86}"/>
              </a:ext>
            </a:extLst>
          </p:cNvPr>
          <p:cNvPicPr>
            <a:picLocks noChangeAspect="1"/>
          </p:cNvPicPr>
          <p:nvPr/>
        </p:nvPicPr>
        <p:blipFill>
          <a:blip r:embed="rId2"/>
          <a:stretch>
            <a:fillRect/>
          </a:stretch>
        </p:blipFill>
        <p:spPr>
          <a:xfrm>
            <a:off x="311162" y="4551169"/>
            <a:ext cx="984301" cy="952549"/>
          </a:xfrm>
          <a:prstGeom prst="rect">
            <a:avLst/>
          </a:prstGeom>
        </p:spPr>
      </p:pic>
      <p:pic>
        <p:nvPicPr>
          <p:cNvPr id="20" name="図 19">
            <a:extLst>
              <a:ext uri="{FF2B5EF4-FFF2-40B4-BE49-F238E27FC236}">
                <a16:creationId xmlns:a16="http://schemas.microsoft.com/office/drawing/2014/main" id="{0391741B-DF50-404D-8212-6C1E870424C3}"/>
              </a:ext>
            </a:extLst>
          </p:cNvPr>
          <p:cNvPicPr>
            <a:picLocks noChangeAspect="1"/>
          </p:cNvPicPr>
          <p:nvPr/>
        </p:nvPicPr>
        <p:blipFill>
          <a:blip r:embed="rId3"/>
          <a:stretch>
            <a:fillRect/>
          </a:stretch>
        </p:blipFill>
        <p:spPr>
          <a:xfrm>
            <a:off x="1448242" y="4551170"/>
            <a:ext cx="1139396" cy="952549"/>
          </a:xfrm>
          <a:prstGeom prst="rect">
            <a:avLst/>
          </a:prstGeom>
        </p:spPr>
      </p:pic>
      <p:sp>
        <p:nvSpPr>
          <p:cNvPr id="21" name="テキスト ボックス 20">
            <a:extLst>
              <a:ext uri="{FF2B5EF4-FFF2-40B4-BE49-F238E27FC236}">
                <a16:creationId xmlns:a16="http://schemas.microsoft.com/office/drawing/2014/main" id="{6C8BC2E8-4822-49C9-B6C2-52D73E3C17ED}"/>
              </a:ext>
            </a:extLst>
          </p:cNvPr>
          <p:cNvSpPr txBox="1"/>
          <p:nvPr/>
        </p:nvSpPr>
        <p:spPr>
          <a:xfrm>
            <a:off x="3320084" y="1268139"/>
            <a:ext cx="2697196" cy="3077766"/>
          </a:xfrm>
          <a:prstGeom prst="rect">
            <a:avLst/>
          </a:prstGeom>
          <a:noFill/>
        </p:spPr>
        <p:txBody>
          <a:bodyPr wrap="square" rtlCol="0">
            <a:spAutoFit/>
          </a:bodyPr>
          <a:lstStyle/>
          <a:p>
            <a:pPr algn="ctr">
              <a:spcBef>
                <a:spcPts val="1200"/>
              </a:spcBef>
            </a:pPr>
            <a:r>
              <a:rPr kumimoji="1" lang="ja-JP" altLang="en-US" sz="2400" b="1" dirty="0">
                <a:latin typeface="メイリオ" panose="020B0604030504040204" pitchFamily="50" charset="-128"/>
                <a:ea typeface="メイリオ" panose="020B0604030504040204" pitchFamily="50" charset="-128"/>
              </a:rPr>
              <a:t>自発的な成長</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学会での研究成果発表と受賞</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プログラミング道場での自主制作</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ティーチングアシスタント，スチューデントアシスタント</a:t>
            </a:r>
            <a:endParaRPr kumimoji="1" lang="en-US" altLang="ja-JP" sz="2000"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B48B0ABC-E233-4D1A-8E90-5B57EE458891}"/>
              </a:ext>
            </a:extLst>
          </p:cNvPr>
          <p:cNvSpPr txBox="1"/>
          <p:nvPr/>
        </p:nvSpPr>
        <p:spPr>
          <a:xfrm>
            <a:off x="6264580" y="1267073"/>
            <a:ext cx="2689534" cy="2616101"/>
          </a:xfrm>
          <a:prstGeom prst="rect">
            <a:avLst/>
          </a:prstGeom>
          <a:noFill/>
        </p:spPr>
        <p:txBody>
          <a:bodyPr wrap="square" rtlCol="0">
            <a:spAutoFit/>
          </a:bodyPr>
          <a:lstStyle/>
          <a:p>
            <a:pPr algn="ctr">
              <a:spcBef>
                <a:spcPts val="1200"/>
              </a:spcBef>
            </a:pPr>
            <a:r>
              <a:rPr kumimoji="1" lang="ja-JP" altLang="en-US" sz="2400" b="1" dirty="0">
                <a:latin typeface="メイリオ" panose="020B0604030504040204" pitchFamily="50" charset="-128"/>
                <a:ea typeface="メイリオ" panose="020B0604030504040204" pitchFamily="50" charset="-128"/>
              </a:rPr>
              <a:t>積極的な社会経験</a:t>
            </a:r>
            <a:endParaRPr kumimoji="1" lang="en-US" altLang="ja-JP" sz="2400" b="1"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コンテストの参加と受賞</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講師として講演</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行事への参加</a:t>
            </a:r>
            <a:endParaRPr kumimoji="1" lang="en-US" altLang="ja-JP" sz="2000" dirty="0">
              <a:latin typeface="メイリオ" panose="020B0604030504040204" pitchFamily="50" charset="-128"/>
              <a:ea typeface="メイリオ" panose="020B0604030504040204" pitchFamily="50" charset="-128"/>
            </a:endParaRPr>
          </a:p>
          <a:p>
            <a:pPr>
              <a:spcBef>
                <a:spcPts val="1200"/>
              </a:spcBef>
            </a:pPr>
            <a:r>
              <a:rPr kumimoji="1" lang="ja-JP" altLang="en-US" sz="2000" dirty="0">
                <a:latin typeface="メイリオ" panose="020B0604030504040204" pitchFamily="50" charset="-128"/>
                <a:ea typeface="メイリオ" panose="020B0604030504040204" pitchFamily="50" charset="-128"/>
              </a:rPr>
              <a:t>◇ 企業見学</a:t>
            </a:r>
            <a:endParaRPr kumimoji="1" lang="en-US" altLang="ja-JP" sz="2000" dirty="0">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69743C7E-9DFD-4FF3-A9CB-CFF5DBC83830}"/>
              </a:ext>
            </a:extLst>
          </p:cNvPr>
          <p:cNvPicPr>
            <a:picLocks noChangeAspect="1"/>
          </p:cNvPicPr>
          <p:nvPr/>
        </p:nvPicPr>
        <p:blipFill>
          <a:blip r:embed="rId4"/>
          <a:stretch>
            <a:fillRect/>
          </a:stretch>
        </p:blipFill>
        <p:spPr>
          <a:xfrm>
            <a:off x="803312" y="5659033"/>
            <a:ext cx="1077417" cy="894767"/>
          </a:xfrm>
          <a:prstGeom prst="rect">
            <a:avLst/>
          </a:prstGeom>
        </p:spPr>
      </p:pic>
      <p:pic>
        <p:nvPicPr>
          <p:cNvPr id="24" name="図 23">
            <a:extLst>
              <a:ext uri="{FF2B5EF4-FFF2-40B4-BE49-F238E27FC236}">
                <a16:creationId xmlns:a16="http://schemas.microsoft.com/office/drawing/2014/main" id="{75185814-E836-42D8-91FD-C792EA4F02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61415" y="4554575"/>
            <a:ext cx="1294217" cy="862811"/>
          </a:xfrm>
          <a:prstGeom prst="rect">
            <a:avLst/>
          </a:prstGeom>
        </p:spPr>
      </p:pic>
      <p:pic>
        <p:nvPicPr>
          <p:cNvPr id="25" name="図 24">
            <a:extLst>
              <a:ext uri="{FF2B5EF4-FFF2-40B4-BE49-F238E27FC236}">
                <a16:creationId xmlns:a16="http://schemas.microsoft.com/office/drawing/2014/main" id="{AD977DA0-F04C-497B-814B-6336B834F143}"/>
              </a:ext>
            </a:extLst>
          </p:cNvPr>
          <p:cNvPicPr>
            <a:picLocks noChangeAspect="1"/>
          </p:cNvPicPr>
          <p:nvPr/>
        </p:nvPicPr>
        <p:blipFill>
          <a:blip r:embed="rId6"/>
          <a:stretch>
            <a:fillRect/>
          </a:stretch>
        </p:blipFill>
        <p:spPr>
          <a:xfrm>
            <a:off x="4599098" y="4489102"/>
            <a:ext cx="1336674" cy="993758"/>
          </a:xfrm>
          <a:prstGeom prst="rect">
            <a:avLst/>
          </a:prstGeom>
        </p:spPr>
      </p:pic>
      <p:pic>
        <p:nvPicPr>
          <p:cNvPr id="27" name="図 26">
            <a:extLst>
              <a:ext uri="{FF2B5EF4-FFF2-40B4-BE49-F238E27FC236}">
                <a16:creationId xmlns:a16="http://schemas.microsoft.com/office/drawing/2014/main" id="{C3C80107-B3DF-4B35-BECC-F8C08A1CD569}"/>
              </a:ext>
            </a:extLst>
          </p:cNvPr>
          <p:cNvPicPr>
            <a:picLocks noChangeAspect="1"/>
          </p:cNvPicPr>
          <p:nvPr/>
        </p:nvPicPr>
        <p:blipFill>
          <a:blip r:embed="rId7"/>
          <a:stretch>
            <a:fillRect/>
          </a:stretch>
        </p:blipFill>
        <p:spPr>
          <a:xfrm>
            <a:off x="3945059" y="5599109"/>
            <a:ext cx="1279573" cy="993758"/>
          </a:xfrm>
          <a:prstGeom prst="rect">
            <a:avLst/>
          </a:prstGeom>
        </p:spPr>
      </p:pic>
      <p:pic>
        <p:nvPicPr>
          <p:cNvPr id="28" name="図 27">
            <a:extLst>
              <a:ext uri="{FF2B5EF4-FFF2-40B4-BE49-F238E27FC236}">
                <a16:creationId xmlns:a16="http://schemas.microsoft.com/office/drawing/2014/main" id="{4DAA9524-DA35-4434-A836-96AEDA2B60F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49205" y="4592122"/>
            <a:ext cx="1160855" cy="870641"/>
          </a:xfrm>
          <a:prstGeom prst="rect">
            <a:avLst/>
          </a:prstGeom>
        </p:spPr>
      </p:pic>
      <p:pic>
        <p:nvPicPr>
          <p:cNvPr id="29" name="図 28">
            <a:extLst>
              <a:ext uri="{FF2B5EF4-FFF2-40B4-BE49-F238E27FC236}">
                <a16:creationId xmlns:a16="http://schemas.microsoft.com/office/drawing/2014/main" id="{748FE401-A0EB-4023-8721-E9A9F79373F8}"/>
              </a:ext>
            </a:extLst>
          </p:cNvPr>
          <p:cNvPicPr>
            <a:picLocks noChangeAspect="1"/>
          </p:cNvPicPr>
          <p:nvPr/>
        </p:nvPicPr>
        <p:blipFill>
          <a:blip r:embed="rId9"/>
          <a:stretch>
            <a:fillRect/>
          </a:stretch>
        </p:blipFill>
        <p:spPr>
          <a:xfrm>
            <a:off x="6427832" y="4570086"/>
            <a:ext cx="1076299" cy="847300"/>
          </a:xfrm>
          <a:prstGeom prst="rect">
            <a:avLst/>
          </a:prstGeom>
        </p:spPr>
      </p:pic>
    </p:spTree>
    <p:extLst>
      <p:ext uri="{BB962C8B-B14F-4D97-AF65-F5344CB8AC3E}">
        <p14:creationId xmlns:p14="http://schemas.microsoft.com/office/powerpoint/2010/main" val="392490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7FFF3-4E6A-4F56-B3A2-96DBF153F2EB}"/>
              </a:ext>
            </a:extLst>
          </p:cNvPr>
          <p:cNvSpPr>
            <a:spLocks noGrp="1"/>
          </p:cNvSpPr>
          <p:nvPr>
            <p:ph type="title"/>
          </p:nvPr>
        </p:nvSpPr>
        <p:spPr/>
        <p:txBody>
          <a:bodyPr/>
          <a:lstStyle/>
          <a:p>
            <a:r>
              <a:rPr kumimoji="1" lang="ja-JP" altLang="en-US" dirty="0"/>
              <a:t>情報工学科の専任教員と研究テーマ</a:t>
            </a:r>
          </a:p>
        </p:txBody>
      </p:sp>
      <p:sp>
        <p:nvSpPr>
          <p:cNvPr id="4" name="スライド番号プレースホルダー 3">
            <a:extLst>
              <a:ext uri="{FF2B5EF4-FFF2-40B4-BE49-F238E27FC236}">
                <a16:creationId xmlns:a16="http://schemas.microsoft.com/office/drawing/2014/main" id="{F23588FD-3967-4B82-8EC5-A0DDE63A793C}"/>
              </a:ext>
            </a:extLst>
          </p:cNvPr>
          <p:cNvSpPr>
            <a:spLocks noGrp="1"/>
          </p:cNvSpPr>
          <p:nvPr>
            <p:ph type="sldNum" sz="quarter" idx="12"/>
          </p:nvPr>
        </p:nvSpPr>
        <p:spPr/>
        <p:txBody>
          <a:bodyPr/>
          <a:lstStyle/>
          <a:p>
            <a:fld id="{E7DD4950-D159-4EF1-90C3-DB06CAAE7C11}" type="slidenum">
              <a:rPr kumimoji="1" lang="ja-JP" altLang="en-US" smtClean="0"/>
              <a:t>16</a:t>
            </a:fld>
            <a:endParaRPr kumimoji="1" lang="ja-JP" altLang="en-US"/>
          </a:p>
        </p:txBody>
      </p:sp>
      <p:pic>
        <p:nvPicPr>
          <p:cNvPr id="7" name="図 6">
            <a:extLst>
              <a:ext uri="{FF2B5EF4-FFF2-40B4-BE49-F238E27FC236}">
                <a16:creationId xmlns:a16="http://schemas.microsoft.com/office/drawing/2014/main" id="{4EB12D22-05DD-472A-AAE6-1525D523F53D}"/>
              </a:ext>
            </a:extLst>
          </p:cNvPr>
          <p:cNvPicPr>
            <a:picLocks noChangeAspect="1"/>
          </p:cNvPicPr>
          <p:nvPr/>
        </p:nvPicPr>
        <p:blipFill>
          <a:blip r:embed="rId2"/>
          <a:stretch>
            <a:fillRect/>
          </a:stretch>
        </p:blipFill>
        <p:spPr>
          <a:xfrm>
            <a:off x="228717" y="3218942"/>
            <a:ext cx="2558576" cy="1409036"/>
          </a:xfrm>
          <a:prstGeom prst="rect">
            <a:avLst/>
          </a:prstGeom>
        </p:spPr>
      </p:pic>
      <p:sp>
        <p:nvSpPr>
          <p:cNvPr id="8" name="正方形/長方形 7">
            <a:extLst>
              <a:ext uri="{FF2B5EF4-FFF2-40B4-BE49-F238E27FC236}">
                <a16:creationId xmlns:a16="http://schemas.microsoft.com/office/drawing/2014/main" id="{CF4A2A2B-6D69-4197-8A83-E09C5D0B0E8D}"/>
              </a:ext>
            </a:extLst>
          </p:cNvPr>
          <p:cNvSpPr/>
          <p:nvPr/>
        </p:nvSpPr>
        <p:spPr>
          <a:xfrm>
            <a:off x="634599" y="4657924"/>
            <a:ext cx="1786066" cy="369332"/>
          </a:xfrm>
          <a:prstGeom prst="rect">
            <a:avLst/>
          </a:prstGeom>
        </p:spPr>
        <p:txBody>
          <a:bodyPr wrap="none">
            <a:spAutoFit/>
          </a:bodyPr>
          <a:lstStyle/>
          <a:p>
            <a:r>
              <a:rPr lang="en-US" altLang="ja-JP" dirty="0"/>
              <a:t>AI</a:t>
            </a:r>
            <a:r>
              <a:rPr lang="ja-JP" altLang="en-US" dirty="0"/>
              <a:t>給餌システム</a:t>
            </a:r>
          </a:p>
        </p:txBody>
      </p:sp>
      <p:pic>
        <p:nvPicPr>
          <p:cNvPr id="9" name="図 8">
            <a:extLst>
              <a:ext uri="{FF2B5EF4-FFF2-40B4-BE49-F238E27FC236}">
                <a16:creationId xmlns:a16="http://schemas.microsoft.com/office/drawing/2014/main" id="{A678AAEA-32DD-4B90-98AD-EC9A4EA3A5A2}"/>
              </a:ext>
            </a:extLst>
          </p:cNvPr>
          <p:cNvPicPr>
            <a:picLocks noChangeAspect="1"/>
          </p:cNvPicPr>
          <p:nvPr/>
        </p:nvPicPr>
        <p:blipFill>
          <a:blip r:embed="rId3"/>
          <a:stretch>
            <a:fillRect/>
          </a:stretch>
        </p:blipFill>
        <p:spPr>
          <a:xfrm>
            <a:off x="350406" y="982092"/>
            <a:ext cx="2297691" cy="1721464"/>
          </a:xfrm>
          <a:prstGeom prst="rect">
            <a:avLst/>
          </a:prstGeom>
        </p:spPr>
      </p:pic>
      <p:sp>
        <p:nvSpPr>
          <p:cNvPr id="10" name="正方形/長方形 9">
            <a:extLst>
              <a:ext uri="{FF2B5EF4-FFF2-40B4-BE49-F238E27FC236}">
                <a16:creationId xmlns:a16="http://schemas.microsoft.com/office/drawing/2014/main" id="{F5813024-C131-4FCF-A3C0-F6862B5A7D48}"/>
              </a:ext>
            </a:extLst>
          </p:cNvPr>
          <p:cNvSpPr/>
          <p:nvPr/>
        </p:nvSpPr>
        <p:spPr>
          <a:xfrm>
            <a:off x="0" y="2703556"/>
            <a:ext cx="3185487" cy="369332"/>
          </a:xfrm>
          <a:prstGeom prst="rect">
            <a:avLst/>
          </a:prstGeom>
        </p:spPr>
        <p:txBody>
          <a:bodyPr wrap="none">
            <a:spAutoFit/>
          </a:bodyPr>
          <a:lstStyle/>
          <a:p>
            <a:r>
              <a:rPr lang="ja-JP" altLang="en-US" dirty="0"/>
              <a:t>テレポーテーションシステム</a:t>
            </a:r>
          </a:p>
        </p:txBody>
      </p:sp>
      <p:sp>
        <p:nvSpPr>
          <p:cNvPr id="11" name="正方形/長方形 10">
            <a:extLst>
              <a:ext uri="{FF2B5EF4-FFF2-40B4-BE49-F238E27FC236}">
                <a16:creationId xmlns:a16="http://schemas.microsoft.com/office/drawing/2014/main" id="{9E424391-154D-478E-9F50-7DD9F913215F}"/>
              </a:ext>
            </a:extLst>
          </p:cNvPr>
          <p:cNvSpPr/>
          <p:nvPr/>
        </p:nvSpPr>
        <p:spPr>
          <a:xfrm>
            <a:off x="3115501" y="674400"/>
            <a:ext cx="5937833" cy="6001643"/>
          </a:xfrm>
          <a:prstGeom prst="rect">
            <a:avLst/>
          </a:prstGeom>
          <a:ln>
            <a:solidFill>
              <a:srgbClr val="0070C0"/>
            </a:solidFill>
          </a:ln>
        </p:spPr>
        <p:txBody>
          <a:bodyPr wrap="square">
            <a:spAutoFit/>
          </a:bodyPr>
          <a:lstStyle/>
          <a:p>
            <a:pPr marL="285750" indent="-285750">
              <a:buFont typeface="Arial" panose="020B0604020202020204" pitchFamily="34" charset="0"/>
              <a:buChar char="•"/>
            </a:pPr>
            <a:r>
              <a:rPr lang="ja-JP" altLang="en-US" sz="1600" b="1" dirty="0"/>
              <a:t>山之上 卓 教授（情報ネットワーク 研究室）</a:t>
            </a:r>
          </a:p>
          <a:p>
            <a:r>
              <a:rPr lang="ja-JP" altLang="en-US" sz="1600" dirty="0"/>
              <a:t>コンピュータネットワーク，情報セキュリティ，IoT (物のインターネット)，フィジカルコンピューティング，教育支援システムに関する研究</a:t>
            </a:r>
          </a:p>
          <a:p>
            <a:pPr marL="285750" indent="-285750">
              <a:buFont typeface="Arial" panose="020B0604020202020204" pitchFamily="34" charset="0"/>
              <a:buChar char="•"/>
            </a:pPr>
            <a:r>
              <a:rPr lang="ja-JP" altLang="en-US" sz="1600" b="1" dirty="0"/>
              <a:t>尾関 孝史 教授（知能情報学 研究室）</a:t>
            </a:r>
          </a:p>
          <a:p>
            <a:r>
              <a:rPr lang="ja-JP" altLang="en-US" sz="1600" dirty="0"/>
              <a:t>教育支援システム，画像処理，数値解析に関する研究</a:t>
            </a:r>
          </a:p>
          <a:p>
            <a:pPr marL="285750" indent="-285750">
              <a:buFont typeface="Arial" panose="020B0604020202020204" pitchFamily="34" charset="0"/>
              <a:buChar char="•"/>
            </a:pPr>
            <a:r>
              <a:rPr lang="ja-JP" altLang="en-US" sz="1600" b="1" dirty="0"/>
              <a:t>金子 邦彦 教授（データベース 研究室）</a:t>
            </a:r>
          </a:p>
          <a:p>
            <a:r>
              <a:rPr lang="ja-JP" altLang="en-US" sz="1600" dirty="0"/>
              <a:t>人工知能（</a:t>
            </a:r>
            <a:r>
              <a:rPr lang="en-US" altLang="ja-JP" sz="1600" dirty="0"/>
              <a:t>AI</a:t>
            </a:r>
            <a:r>
              <a:rPr lang="ja-JP" altLang="en-US" sz="1600" dirty="0"/>
              <a:t>），データベース／データマネジメント，３次元地図とサイバー・フィジカルに関する研究</a:t>
            </a:r>
          </a:p>
          <a:p>
            <a:pPr marL="285750" indent="-285750">
              <a:buFont typeface="Arial" panose="020B0604020202020204" pitchFamily="34" charset="0"/>
              <a:buChar char="•"/>
            </a:pPr>
            <a:r>
              <a:rPr lang="ja-JP" altLang="en-US" sz="1600" b="1" dirty="0"/>
              <a:t>中道 上 教授（コミュニケーションデザイン 研究室）</a:t>
            </a:r>
          </a:p>
          <a:p>
            <a:r>
              <a:rPr lang="ja-JP" altLang="en-US" sz="1600" dirty="0"/>
              <a:t>ソフトウェア評価，要求工学，HCI（ヒューマンコンピュータインタラクション）に関する研究</a:t>
            </a:r>
          </a:p>
          <a:p>
            <a:pPr marL="285750" indent="-285750">
              <a:buFont typeface="Arial" panose="020B0604020202020204" pitchFamily="34" charset="0"/>
              <a:buChar char="•"/>
            </a:pPr>
            <a:r>
              <a:rPr lang="ja-JP" altLang="en-US" sz="1600" b="1" dirty="0"/>
              <a:t>池岡 宏 教授（画像センシング 研究室）</a:t>
            </a:r>
          </a:p>
          <a:p>
            <a:r>
              <a:rPr lang="ja-JP" altLang="en-US" sz="1600" dirty="0"/>
              <a:t>画像処理，コンピュータグラフィックス（CG），人工知能（AI）に関する研究</a:t>
            </a:r>
            <a:endParaRPr lang="en-US" altLang="ja-JP" sz="1600" b="1" dirty="0"/>
          </a:p>
          <a:p>
            <a:pPr marL="285750" indent="-285750">
              <a:buFont typeface="Arial" panose="020B0604020202020204" pitchFamily="34" charset="0"/>
              <a:buChar char="•"/>
            </a:pPr>
            <a:r>
              <a:rPr lang="ja-JP" altLang="en-US" sz="1600" b="1" dirty="0">
                <a:latin typeface="+mn-ea"/>
              </a:rPr>
              <a:t>今井 勝喜 准教授</a:t>
            </a:r>
            <a:endParaRPr lang="en-US" altLang="ja-JP" sz="1600" b="1" dirty="0">
              <a:latin typeface="+mn-ea"/>
            </a:endParaRPr>
          </a:p>
          <a:p>
            <a:r>
              <a:rPr lang="ja-JP" altLang="en-US" sz="1600" dirty="0"/>
              <a:t>自然計算，パーセプトロンに関する研究</a:t>
            </a:r>
            <a:endParaRPr lang="en-US" altLang="ja-JP" sz="1600" b="1" dirty="0">
              <a:latin typeface="+mn-ea"/>
            </a:endParaRPr>
          </a:p>
          <a:p>
            <a:pPr marL="285750" indent="-285750">
              <a:buFont typeface="Arial" panose="020B0604020202020204" pitchFamily="34" charset="0"/>
              <a:buChar char="•"/>
            </a:pPr>
            <a:r>
              <a:rPr lang="ja-JP" altLang="en-US" sz="1600" b="1" dirty="0"/>
              <a:t>宮崎 光二 准教授（アプリケーションデザイン 研究室）</a:t>
            </a:r>
          </a:p>
          <a:p>
            <a:r>
              <a:rPr lang="ja-JP" altLang="en-US" sz="1600" dirty="0"/>
              <a:t>アプリ開発，ニューラルネットワーク，最適化，シミュレーションに関する研究</a:t>
            </a:r>
          </a:p>
          <a:p>
            <a:pPr marL="285750" indent="-285750">
              <a:buFont typeface="Arial" panose="020B0604020202020204" pitchFamily="34" charset="0"/>
              <a:buChar char="•"/>
            </a:pPr>
            <a:r>
              <a:rPr lang="ja-JP" altLang="en-US" sz="1600" b="1" dirty="0"/>
              <a:t>森田 翔太 講師（コミュニケーション・サイエンス 研究室）</a:t>
            </a:r>
          </a:p>
          <a:p>
            <a:r>
              <a:rPr lang="ja-JP" altLang="en-US" sz="1600" dirty="0"/>
              <a:t>音声，聴覚，雑音，残響，音楽，信号処理に関する研究</a:t>
            </a:r>
            <a:endParaRPr lang="en-US" altLang="ja-JP" sz="1600" dirty="0"/>
          </a:p>
          <a:p>
            <a:pPr marL="285750" indent="-285750">
              <a:buFont typeface="Arial" panose="020B0604020202020204" pitchFamily="34" charset="0"/>
              <a:buChar char="•"/>
            </a:pPr>
            <a:r>
              <a:rPr lang="ja-JP" altLang="en-US" sz="1600" b="1" dirty="0"/>
              <a:t>天満 誠也 助教</a:t>
            </a:r>
            <a:endParaRPr lang="en-US" altLang="ja-JP" sz="1600" b="1" dirty="0"/>
          </a:p>
          <a:p>
            <a:r>
              <a:rPr lang="ja-JP" altLang="en-US" sz="1600" dirty="0"/>
              <a:t>知能情報学に関する研究</a:t>
            </a:r>
            <a:endParaRPr lang="en-US" altLang="ja-JP" sz="1600" dirty="0"/>
          </a:p>
        </p:txBody>
      </p:sp>
      <p:sp>
        <p:nvSpPr>
          <p:cNvPr id="3" name="正方形/長方形 2"/>
          <p:cNvSpPr/>
          <p:nvPr/>
        </p:nvSpPr>
        <p:spPr>
          <a:xfrm>
            <a:off x="501293" y="5721520"/>
            <a:ext cx="4572000" cy="646331"/>
          </a:xfrm>
          <a:prstGeom prst="rect">
            <a:avLst/>
          </a:prstGeom>
        </p:spPr>
        <p:txBody>
          <a:bodyPr>
            <a:spAutoFit/>
          </a:bodyPr>
          <a:lstStyle/>
          <a:p>
            <a:r>
              <a:rPr lang="ja-JP" altLang="en-US" dirty="0"/>
              <a:t>博士課程指導資格</a:t>
            </a:r>
            <a:endParaRPr lang="en-US" altLang="ja-JP" dirty="0"/>
          </a:p>
          <a:p>
            <a:r>
              <a:rPr lang="ja-JP" altLang="en-US" dirty="0"/>
              <a:t>を有する教員が</a:t>
            </a:r>
            <a:r>
              <a:rPr lang="en-US" altLang="ja-JP" dirty="0"/>
              <a:t>5</a:t>
            </a:r>
            <a:r>
              <a:rPr lang="ja-JP" altLang="en-US" dirty="0"/>
              <a:t>名</a:t>
            </a:r>
          </a:p>
        </p:txBody>
      </p:sp>
    </p:spTree>
    <p:extLst>
      <p:ext uri="{BB962C8B-B14F-4D97-AF65-F5344CB8AC3E}">
        <p14:creationId xmlns:p14="http://schemas.microsoft.com/office/powerpoint/2010/main" val="834832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9DD369-D640-431C-9027-7418CC80CFEC}"/>
              </a:ext>
            </a:extLst>
          </p:cNvPr>
          <p:cNvSpPr>
            <a:spLocks noGrp="1"/>
          </p:cNvSpPr>
          <p:nvPr>
            <p:ph type="title"/>
          </p:nvPr>
        </p:nvSpPr>
        <p:spPr/>
        <p:txBody>
          <a:bodyPr/>
          <a:lstStyle/>
          <a:p>
            <a:r>
              <a:rPr kumimoji="1" lang="ja-JP" altLang="en-US" dirty="0"/>
              <a:t>情報工学科教員からのメッセージ</a:t>
            </a:r>
          </a:p>
        </p:txBody>
      </p:sp>
      <p:sp>
        <p:nvSpPr>
          <p:cNvPr id="3" name="スライド番号プレースホルダー 2">
            <a:extLst>
              <a:ext uri="{FF2B5EF4-FFF2-40B4-BE49-F238E27FC236}">
                <a16:creationId xmlns:a16="http://schemas.microsoft.com/office/drawing/2014/main" id="{BB83902D-3911-4A5D-9211-0F80AA8E12E4}"/>
              </a:ext>
            </a:extLst>
          </p:cNvPr>
          <p:cNvSpPr>
            <a:spLocks noGrp="1"/>
          </p:cNvSpPr>
          <p:nvPr>
            <p:ph type="sldNum" sz="quarter" idx="12"/>
          </p:nvPr>
        </p:nvSpPr>
        <p:spPr/>
        <p:txBody>
          <a:bodyPr/>
          <a:lstStyle/>
          <a:p>
            <a:fld id="{E7DD4950-D159-4EF1-90C3-DB06CAAE7C11}" type="slidenum">
              <a:rPr kumimoji="1" lang="ja-JP" altLang="en-US" smtClean="0"/>
              <a:t>17</a:t>
            </a:fld>
            <a:endParaRPr kumimoji="1" lang="ja-JP" altLang="en-US"/>
          </a:p>
        </p:txBody>
      </p:sp>
      <p:pic>
        <p:nvPicPr>
          <p:cNvPr id="5" name="図 4">
            <a:extLst>
              <a:ext uri="{FF2B5EF4-FFF2-40B4-BE49-F238E27FC236}">
                <a16:creationId xmlns:a16="http://schemas.microsoft.com/office/drawing/2014/main" id="{FE9AB512-51D4-413C-8DB0-27FB7EC064B7}"/>
              </a:ext>
            </a:extLst>
          </p:cNvPr>
          <p:cNvPicPr>
            <a:picLocks noChangeAspect="1"/>
          </p:cNvPicPr>
          <p:nvPr/>
        </p:nvPicPr>
        <p:blipFill>
          <a:blip r:embed="rId2"/>
          <a:stretch>
            <a:fillRect/>
          </a:stretch>
        </p:blipFill>
        <p:spPr>
          <a:xfrm>
            <a:off x="341052" y="1109899"/>
            <a:ext cx="3435001" cy="2557640"/>
          </a:xfrm>
          <a:prstGeom prst="rect">
            <a:avLst/>
          </a:prstGeom>
        </p:spPr>
      </p:pic>
      <p:sp>
        <p:nvSpPr>
          <p:cNvPr id="7" name="テキスト ボックス 6">
            <a:extLst>
              <a:ext uri="{FF2B5EF4-FFF2-40B4-BE49-F238E27FC236}">
                <a16:creationId xmlns:a16="http://schemas.microsoft.com/office/drawing/2014/main" id="{8F8A5CC7-1619-4585-A8F5-BE5DC79D9263}"/>
              </a:ext>
            </a:extLst>
          </p:cNvPr>
          <p:cNvSpPr txBox="1"/>
          <p:nvPr/>
        </p:nvSpPr>
        <p:spPr>
          <a:xfrm>
            <a:off x="1227482" y="3756199"/>
            <a:ext cx="1853648" cy="369332"/>
          </a:xfrm>
          <a:prstGeom prst="rect">
            <a:avLst/>
          </a:prstGeom>
          <a:noFill/>
        </p:spPr>
        <p:txBody>
          <a:bodyPr wrap="square">
            <a:spAutoFit/>
          </a:bodyPr>
          <a:lstStyle/>
          <a:p>
            <a:r>
              <a:rPr lang="ja-JP" altLang="en-US" sz="1800" b="1" dirty="0"/>
              <a:t>中道 上 教授</a:t>
            </a:r>
            <a:endParaRPr lang="ja-JP" altLang="en-US" dirty="0"/>
          </a:p>
        </p:txBody>
      </p:sp>
      <p:pic>
        <p:nvPicPr>
          <p:cNvPr id="9" name="図 8">
            <a:extLst>
              <a:ext uri="{FF2B5EF4-FFF2-40B4-BE49-F238E27FC236}">
                <a16:creationId xmlns:a16="http://schemas.microsoft.com/office/drawing/2014/main" id="{7FB5BCBD-2693-403B-98FC-2F91EBB7B277}"/>
              </a:ext>
            </a:extLst>
          </p:cNvPr>
          <p:cNvPicPr>
            <a:picLocks noChangeAspect="1"/>
          </p:cNvPicPr>
          <p:nvPr/>
        </p:nvPicPr>
        <p:blipFill>
          <a:blip r:embed="rId3"/>
          <a:stretch>
            <a:fillRect/>
          </a:stretch>
        </p:blipFill>
        <p:spPr>
          <a:xfrm>
            <a:off x="3660739" y="1714501"/>
            <a:ext cx="5435023" cy="1953038"/>
          </a:xfrm>
          <a:prstGeom prst="rect">
            <a:avLst/>
          </a:prstGeom>
        </p:spPr>
      </p:pic>
      <p:pic>
        <p:nvPicPr>
          <p:cNvPr id="10" name="図 9">
            <a:extLst>
              <a:ext uri="{FF2B5EF4-FFF2-40B4-BE49-F238E27FC236}">
                <a16:creationId xmlns:a16="http://schemas.microsoft.com/office/drawing/2014/main" id="{3D52A164-FB71-406C-B0DE-C3C3927E0A08}"/>
              </a:ext>
            </a:extLst>
          </p:cNvPr>
          <p:cNvPicPr>
            <a:picLocks noChangeAspect="1"/>
          </p:cNvPicPr>
          <p:nvPr/>
        </p:nvPicPr>
        <p:blipFill>
          <a:blip r:embed="rId4"/>
          <a:stretch>
            <a:fillRect/>
          </a:stretch>
        </p:blipFill>
        <p:spPr>
          <a:xfrm>
            <a:off x="2898628" y="4364013"/>
            <a:ext cx="2157234" cy="1626361"/>
          </a:xfrm>
          <a:prstGeom prst="rect">
            <a:avLst/>
          </a:prstGeom>
        </p:spPr>
      </p:pic>
      <p:sp>
        <p:nvSpPr>
          <p:cNvPr id="11" name="正方形/長方形 10">
            <a:extLst>
              <a:ext uri="{FF2B5EF4-FFF2-40B4-BE49-F238E27FC236}">
                <a16:creationId xmlns:a16="http://schemas.microsoft.com/office/drawing/2014/main" id="{7E39E7AF-D572-4316-827E-BBD4664569F7}"/>
              </a:ext>
            </a:extLst>
          </p:cNvPr>
          <p:cNvSpPr/>
          <p:nvPr/>
        </p:nvSpPr>
        <p:spPr>
          <a:xfrm>
            <a:off x="2234386" y="6062257"/>
            <a:ext cx="3262432" cy="400110"/>
          </a:xfrm>
          <a:prstGeom prst="rect">
            <a:avLst/>
          </a:prstGeom>
        </p:spPr>
        <p:txBody>
          <a:bodyPr wrap="none">
            <a:spAutoFit/>
          </a:bodyPr>
          <a:lstStyle/>
          <a:p>
            <a:r>
              <a:rPr lang="ja-JP" altLang="en-US" sz="2000" dirty="0"/>
              <a:t>スクリーン非接触操作技術</a:t>
            </a:r>
          </a:p>
        </p:txBody>
      </p:sp>
      <p:pic>
        <p:nvPicPr>
          <p:cNvPr id="12" name="図 11">
            <a:extLst>
              <a:ext uri="{FF2B5EF4-FFF2-40B4-BE49-F238E27FC236}">
                <a16:creationId xmlns:a16="http://schemas.microsoft.com/office/drawing/2014/main" id="{711548A8-2214-45D5-9EC3-8D0DFA07D6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8687" y="4364012"/>
            <a:ext cx="2168483" cy="1626362"/>
          </a:xfrm>
          <a:prstGeom prst="rect">
            <a:avLst/>
          </a:prstGeom>
        </p:spPr>
      </p:pic>
      <p:sp>
        <p:nvSpPr>
          <p:cNvPr id="14" name="正方形/長方形 13">
            <a:extLst>
              <a:ext uri="{FF2B5EF4-FFF2-40B4-BE49-F238E27FC236}">
                <a16:creationId xmlns:a16="http://schemas.microsoft.com/office/drawing/2014/main" id="{BAD069D4-963B-4F98-BA05-1814A2CA8647}"/>
              </a:ext>
            </a:extLst>
          </p:cNvPr>
          <p:cNvSpPr/>
          <p:nvPr/>
        </p:nvSpPr>
        <p:spPr>
          <a:xfrm>
            <a:off x="5368607" y="6062257"/>
            <a:ext cx="3775393" cy="400110"/>
          </a:xfrm>
          <a:prstGeom prst="rect">
            <a:avLst/>
          </a:prstGeom>
        </p:spPr>
        <p:txBody>
          <a:bodyPr wrap="none">
            <a:spAutoFit/>
          </a:bodyPr>
          <a:lstStyle/>
          <a:p>
            <a:r>
              <a:rPr lang="ja-JP" altLang="en-US" sz="2000" dirty="0"/>
              <a:t>パソコン操作での視線分析技術</a:t>
            </a:r>
          </a:p>
        </p:txBody>
      </p:sp>
    </p:spTree>
    <p:extLst>
      <p:ext uri="{BB962C8B-B14F-4D97-AF65-F5344CB8AC3E}">
        <p14:creationId xmlns:p14="http://schemas.microsoft.com/office/powerpoint/2010/main" val="298644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893FCF6-8D07-ADBD-FE76-DA9994F5B3DB}"/>
              </a:ext>
            </a:extLst>
          </p:cNvPr>
          <p:cNvSpPr>
            <a:spLocks noGrp="1"/>
          </p:cNvSpPr>
          <p:nvPr>
            <p:ph type="title"/>
          </p:nvPr>
        </p:nvSpPr>
        <p:spPr>
          <a:xfrm>
            <a:off x="628650" y="365125"/>
            <a:ext cx="5302250" cy="1807305"/>
          </a:xfrm>
        </p:spPr>
        <p:txBody>
          <a:bodyPr>
            <a:normAutofit/>
          </a:bodyPr>
          <a:lstStyle/>
          <a:p>
            <a:r>
              <a:rPr kumimoji="1" lang="ja-JP" altLang="en-US" sz="4400" dirty="0"/>
              <a:t>福山大学情報工学科の魅力</a:t>
            </a:r>
          </a:p>
        </p:txBody>
      </p:sp>
      <p:sp>
        <p:nvSpPr>
          <p:cNvPr id="3" name="コンテンツ プレースホルダー 2">
            <a:extLst>
              <a:ext uri="{FF2B5EF4-FFF2-40B4-BE49-F238E27FC236}">
                <a16:creationId xmlns:a16="http://schemas.microsoft.com/office/drawing/2014/main" id="{34BFE691-32D0-9F3A-932F-72FBB4F3EA4E}"/>
              </a:ext>
            </a:extLst>
          </p:cNvPr>
          <p:cNvSpPr>
            <a:spLocks noGrp="1"/>
          </p:cNvSpPr>
          <p:nvPr>
            <p:ph idx="1"/>
          </p:nvPr>
        </p:nvSpPr>
        <p:spPr>
          <a:xfrm>
            <a:off x="628650" y="1990362"/>
            <a:ext cx="5302250" cy="4806949"/>
          </a:xfrm>
        </p:spPr>
        <p:txBody>
          <a:bodyPr>
            <a:normAutofit/>
          </a:bodyPr>
          <a:lstStyle/>
          <a:p>
            <a:pPr marL="342900" indent="-342900">
              <a:lnSpc>
                <a:spcPct val="100000"/>
              </a:lnSpc>
              <a:spcBef>
                <a:spcPts val="1200"/>
              </a:spcBef>
              <a:buFont typeface="+mj-ea"/>
              <a:buAutoNum type="circleNumDbPlain"/>
            </a:pPr>
            <a:r>
              <a:rPr lang="ja-JP" altLang="ja-JP" sz="2400" b="1" kern="0" dirty="0">
                <a:effectLst/>
                <a:cs typeface="Times New Roman" panose="02020603050405020304" pitchFamily="18" charset="0"/>
              </a:rPr>
              <a:t>情報工学の高い</a:t>
            </a:r>
            <a:r>
              <a:rPr lang="ja-JP" altLang="en-US" sz="2400" b="1" kern="0" dirty="0">
                <a:cs typeface="Times New Roman" panose="02020603050405020304" pitchFamily="18" charset="0"/>
              </a:rPr>
              <a:t>研究</a:t>
            </a:r>
            <a:r>
              <a:rPr lang="ja-JP" altLang="ja-JP" sz="2400" b="1" kern="0" dirty="0">
                <a:effectLst/>
                <a:cs typeface="Times New Roman" panose="02020603050405020304" pitchFamily="18" charset="0"/>
              </a:rPr>
              <a:t>力と</a:t>
            </a:r>
            <a:r>
              <a:rPr lang="ja-JP" altLang="en-US" sz="2400" b="1" kern="0" dirty="0">
                <a:cs typeface="Times New Roman" panose="02020603050405020304" pitchFamily="18" charset="0"/>
              </a:rPr>
              <a:t>教育</a:t>
            </a:r>
            <a:r>
              <a:rPr lang="ja-JP" altLang="ja-JP" sz="2400" b="1" kern="0" dirty="0">
                <a:effectLst/>
                <a:cs typeface="Times New Roman" panose="02020603050405020304" pitchFamily="18" charset="0"/>
              </a:rPr>
              <a:t>力と個性</a:t>
            </a:r>
            <a:r>
              <a:rPr lang="ja-JP" altLang="ja-JP" sz="2400" kern="0" dirty="0">
                <a:effectLst/>
                <a:cs typeface="Times New Roman" panose="02020603050405020304" pitchFamily="18" charset="0"/>
              </a:rPr>
              <a:t>のある</a:t>
            </a:r>
            <a:r>
              <a:rPr lang="ja-JP" altLang="ja-JP" sz="2400" b="1" kern="0" dirty="0">
                <a:effectLst/>
                <a:cs typeface="Times New Roman" panose="02020603050405020304" pitchFamily="18" charset="0"/>
              </a:rPr>
              <a:t>教員</a:t>
            </a:r>
            <a:r>
              <a:rPr lang="ja-JP" altLang="en-US" sz="2400" kern="0" dirty="0">
                <a:cs typeface="Times New Roman" panose="02020603050405020304" pitchFamily="18" charset="0"/>
              </a:rPr>
              <a:t>のもとで学ぶ</a:t>
            </a:r>
            <a:endParaRPr lang="ja-JP" altLang="ja-JP" sz="2400" kern="100" dirty="0">
              <a:effectLst/>
              <a:cs typeface="Times New Roman" panose="02020603050405020304" pitchFamily="18" charset="0"/>
            </a:endParaRPr>
          </a:p>
          <a:p>
            <a:pPr marL="342900" lvl="0" indent="-342900">
              <a:lnSpc>
                <a:spcPct val="100000"/>
              </a:lnSpc>
              <a:spcBef>
                <a:spcPts val="1200"/>
              </a:spcBef>
              <a:buFont typeface="+mj-ea"/>
              <a:buAutoNum type="circleNumDbPlain"/>
            </a:pPr>
            <a:r>
              <a:rPr lang="ja-JP" altLang="en-US" sz="2400" b="1" kern="0" dirty="0">
                <a:effectLst/>
                <a:cs typeface="Times New Roman" panose="02020603050405020304" pitchFamily="18" charset="0"/>
              </a:rPr>
              <a:t>充実した施設・設備</a:t>
            </a:r>
            <a:r>
              <a:rPr lang="ja-JP" altLang="en-US" sz="2400" kern="0" dirty="0">
                <a:effectLst/>
                <a:cs typeface="Times New Roman" panose="02020603050405020304" pitchFamily="18" charset="0"/>
              </a:rPr>
              <a:t>と</a:t>
            </a:r>
            <a:r>
              <a:rPr lang="ja-JP" altLang="en-US" sz="2400" b="1" kern="0" dirty="0">
                <a:effectLst/>
                <a:cs typeface="Times New Roman" panose="02020603050405020304" pitchFamily="18" charset="0"/>
              </a:rPr>
              <a:t>カリキュラム</a:t>
            </a:r>
            <a:r>
              <a:rPr lang="ja-JP" altLang="en-US" sz="2400" kern="0" dirty="0">
                <a:effectLst/>
                <a:cs typeface="Times New Roman" panose="02020603050405020304" pitchFamily="18" charset="0"/>
              </a:rPr>
              <a:t>により</a:t>
            </a:r>
            <a:r>
              <a:rPr lang="ja-JP" altLang="en-US" sz="2400" b="1" kern="0" dirty="0">
                <a:effectLst/>
                <a:cs typeface="Times New Roman" panose="02020603050405020304" pitchFamily="18" charset="0"/>
              </a:rPr>
              <a:t>ＩＴエンジニア</a:t>
            </a:r>
            <a:r>
              <a:rPr lang="ja-JP" altLang="ja-JP" sz="2400" kern="0" dirty="0">
                <a:effectLst/>
                <a:cs typeface="Times New Roman" panose="02020603050405020304" pitchFamily="18" charset="0"/>
              </a:rPr>
              <a:t>として</a:t>
            </a:r>
            <a:r>
              <a:rPr lang="ja-JP" altLang="ja-JP" sz="2400" b="1" kern="0" dirty="0">
                <a:effectLst/>
                <a:cs typeface="Times New Roman" panose="02020603050405020304" pitchFamily="18" charset="0"/>
              </a:rPr>
              <a:t>成長</a:t>
            </a:r>
            <a:endParaRPr lang="ja-JP" altLang="ja-JP" sz="2400" b="1" kern="100" dirty="0">
              <a:effectLst/>
              <a:cs typeface="Times New Roman" panose="02020603050405020304" pitchFamily="18" charset="0"/>
            </a:endParaRPr>
          </a:p>
          <a:p>
            <a:pPr marL="342900" lvl="0" indent="-342900">
              <a:lnSpc>
                <a:spcPct val="100000"/>
              </a:lnSpc>
              <a:spcBef>
                <a:spcPts val="1200"/>
              </a:spcBef>
              <a:buFont typeface="+mj-ea"/>
              <a:buAutoNum type="circleNumDbPlain"/>
            </a:pPr>
            <a:r>
              <a:rPr lang="ja-JP" altLang="ja-JP" sz="2400" b="1" kern="0" dirty="0">
                <a:effectLst/>
                <a:cs typeface="Times New Roman" panose="02020603050405020304" pitchFamily="18" charset="0"/>
              </a:rPr>
              <a:t>総合大学</a:t>
            </a:r>
            <a:r>
              <a:rPr lang="ja-JP" altLang="ja-JP" sz="2400" kern="0" dirty="0">
                <a:effectLst/>
                <a:cs typeface="Times New Roman" panose="02020603050405020304" pitchFamily="18" charset="0"/>
              </a:rPr>
              <a:t>だからこそ</a:t>
            </a:r>
            <a:r>
              <a:rPr lang="ja-JP" altLang="en-US" sz="2400" kern="0" dirty="0">
                <a:effectLst/>
                <a:cs typeface="Times New Roman" panose="02020603050405020304" pitchFamily="18" charset="0"/>
              </a:rPr>
              <a:t>，</a:t>
            </a:r>
            <a:r>
              <a:rPr lang="ja-JP" altLang="ja-JP" sz="2400" kern="0" dirty="0">
                <a:effectLst/>
                <a:cs typeface="Times New Roman" panose="02020603050405020304" pitchFamily="18" charset="0"/>
              </a:rPr>
              <a:t>他分野の科目受講が容易であり</a:t>
            </a:r>
            <a:r>
              <a:rPr lang="ja-JP" altLang="en-US" sz="2400" kern="0" dirty="0">
                <a:effectLst/>
                <a:cs typeface="Times New Roman" panose="02020603050405020304" pitchFamily="18" charset="0"/>
              </a:rPr>
              <a:t>，</a:t>
            </a:r>
            <a:r>
              <a:rPr lang="ja-JP" altLang="ja-JP" sz="2400" b="1" kern="0" dirty="0">
                <a:effectLst/>
                <a:cs typeface="Times New Roman" panose="02020603050405020304" pitchFamily="18" charset="0"/>
              </a:rPr>
              <a:t>広く学問を学ぶ</a:t>
            </a:r>
            <a:endParaRPr lang="ja-JP" altLang="ja-JP" sz="2400" kern="100" dirty="0">
              <a:effectLst/>
              <a:cs typeface="Times New Roman" panose="02020603050405020304" pitchFamily="18" charset="0"/>
            </a:endParaRPr>
          </a:p>
          <a:p>
            <a:pPr marL="342900" lvl="0" indent="-342900">
              <a:lnSpc>
                <a:spcPct val="100000"/>
              </a:lnSpc>
              <a:spcBef>
                <a:spcPts val="1200"/>
              </a:spcBef>
              <a:buFont typeface="+mj-ea"/>
              <a:buAutoNum type="circleNumDbPlain"/>
            </a:pPr>
            <a:r>
              <a:rPr lang="ja-JP" altLang="en-US" sz="2400" kern="0" dirty="0">
                <a:cs typeface="Times New Roman" panose="02020603050405020304" pitchFamily="18" charset="0"/>
              </a:rPr>
              <a:t>学問</a:t>
            </a:r>
            <a:r>
              <a:rPr lang="ja-JP" altLang="ja-JP" sz="2400" kern="0" dirty="0">
                <a:effectLst/>
                <a:cs typeface="Times New Roman" panose="02020603050405020304" pitchFamily="18" charset="0"/>
              </a:rPr>
              <a:t>にのみ偏重しない</a:t>
            </a:r>
            <a:r>
              <a:rPr lang="ja-JP" altLang="ja-JP" sz="2400" b="1" kern="0" dirty="0">
                <a:effectLst/>
                <a:cs typeface="Times New Roman" panose="02020603050405020304" pitchFamily="18" charset="0"/>
              </a:rPr>
              <a:t>全人教育</a:t>
            </a:r>
            <a:endParaRPr lang="en-US" altLang="ja-JP" sz="2400" b="1" kern="0" dirty="0">
              <a:effectLst/>
              <a:cs typeface="Times New Roman" panose="02020603050405020304" pitchFamily="18" charset="0"/>
            </a:endParaRPr>
          </a:p>
          <a:p>
            <a:pPr marL="342900" indent="-342900">
              <a:lnSpc>
                <a:spcPct val="100000"/>
              </a:lnSpc>
              <a:spcBef>
                <a:spcPts val="1200"/>
              </a:spcBef>
              <a:buFont typeface="+mj-ea"/>
              <a:buAutoNum type="circleNumDbPlain"/>
            </a:pPr>
            <a:r>
              <a:rPr lang="ja-JP" altLang="en-US" sz="2400" b="1" kern="0" dirty="0">
                <a:cs typeface="Times New Roman" panose="02020603050405020304" pitchFamily="18" charset="0"/>
              </a:rPr>
              <a:t>特色ある授業を実施．仲間や教員とともに好きなことに熱中</a:t>
            </a:r>
            <a:r>
              <a:rPr lang="ja-JP" altLang="en-US" sz="2400" kern="0" dirty="0">
                <a:cs typeface="Times New Roman" panose="02020603050405020304" pitchFamily="18" charset="0"/>
              </a:rPr>
              <a:t>できる</a:t>
            </a:r>
            <a:endParaRPr lang="en-US" altLang="ja-JP" sz="2400" kern="0" dirty="0">
              <a:cs typeface="Times New Roman" panose="02020603050405020304" pitchFamily="18" charset="0"/>
            </a:endParaRPr>
          </a:p>
          <a:p>
            <a:pPr marL="342900" lvl="0" indent="-342900">
              <a:spcBef>
                <a:spcPts val="1200"/>
              </a:spcBef>
              <a:buFont typeface="+mj-ea"/>
              <a:buAutoNum type="circleNumDbPlain"/>
            </a:pPr>
            <a:endParaRPr lang="ja-JP" altLang="ja-JP" sz="2200" kern="100" dirty="0">
              <a:effectLst/>
              <a:cs typeface="Times New Roman" panose="02020603050405020304" pitchFamily="18" charset="0"/>
            </a:endParaRPr>
          </a:p>
          <a:p>
            <a:endParaRPr kumimoji="1" lang="ja-JP" altLang="en-US" sz="1400" dirty="0"/>
          </a:p>
        </p:txBody>
      </p:sp>
      <p:sp>
        <p:nvSpPr>
          <p:cNvPr id="4" name="スライド番号プレースホルダー 3">
            <a:extLst>
              <a:ext uri="{FF2B5EF4-FFF2-40B4-BE49-F238E27FC236}">
                <a16:creationId xmlns:a16="http://schemas.microsoft.com/office/drawing/2014/main" id="{47BB2E7B-8ED6-07F3-4D41-5D50E797F2E9}"/>
              </a:ext>
            </a:extLst>
          </p:cNvPr>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E7DD4950-D159-4EF1-90C3-DB06CAAE7C11}" type="slidenum">
              <a:rPr kumimoji="1" lang="ja-JP" altLang="en-US" sz="1800">
                <a:solidFill>
                  <a:srgbClr val="FFFFFF"/>
                </a:solidFill>
              </a:rPr>
              <a:pPr>
                <a:lnSpc>
                  <a:spcPct val="90000"/>
                </a:lnSpc>
                <a:spcAft>
                  <a:spcPts val="600"/>
                </a:spcAft>
              </a:pPr>
              <a:t>18</a:t>
            </a:fld>
            <a:endParaRPr kumimoji="1" lang="ja-JP" altLang="en-US" sz="1800">
              <a:solidFill>
                <a:srgbClr val="FFFFFF"/>
              </a:solidFill>
            </a:endParaRPr>
          </a:p>
        </p:txBody>
      </p:sp>
      <p:pic>
        <p:nvPicPr>
          <p:cNvPr id="7" name="図 6">
            <a:extLst>
              <a:ext uri="{FF2B5EF4-FFF2-40B4-BE49-F238E27FC236}">
                <a16:creationId xmlns:a16="http://schemas.microsoft.com/office/drawing/2014/main" id="{6E4FC42F-D4E2-7C73-AD77-1259714B3EA1}"/>
              </a:ext>
            </a:extLst>
          </p:cNvPr>
          <p:cNvPicPr>
            <a:picLocks noChangeAspect="1"/>
          </p:cNvPicPr>
          <p:nvPr/>
        </p:nvPicPr>
        <p:blipFill>
          <a:blip r:embed="rId2"/>
          <a:stretch>
            <a:fillRect/>
          </a:stretch>
        </p:blipFill>
        <p:spPr>
          <a:xfrm>
            <a:off x="6254751" y="-22980"/>
            <a:ext cx="2889250" cy="6880980"/>
          </a:xfrm>
          <a:prstGeom prst="rect">
            <a:avLst/>
          </a:prstGeom>
          <a:effectLst>
            <a:softEdge rad="635000"/>
          </a:effectLst>
        </p:spPr>
      </p:pic>
    </p:spTree>
    <p:extLst>
      <p:ext uri="{BB962C8B-B14F-4D97-AF65-F5344CB8AC3E}">
        <p14:creationId xmlns:p14="http://schemas.microsoft.com/office/powerpoint/2010/main" val="39871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1435100"/>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３．情報工学科で学ぶ４年間</a:t>
            </a: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　（学習内容，進路，資格）</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19</a:t>
            </a:fld>
            <a:endParaRPr kumimoji="1" lang="ja-JP" altLang="en-US"/>
          </a:p>
        </p:txBody>
      </p:sp>
    </p:spTree>
    <p:extLst>
      <p:ext uri="{BB962C8B-B14F-4D97-AF65-F5344CB8AC3E}">
        <p14:creationId xmlns:p14="http://schemas.microsoft.com/office/powerpoint/2010/main" val="187101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１．情報工学は面白い</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２．福山大学情報工学科の魅力</a:t>
            </a:r>
            <a:endParaRPr lang="en-US" altLang="ja-JP" sz="2400" b="1" dirty="0">
              <a:latin typeface="ＭＳ ゴシック" panose="020B0609070205080204" pitchFamily="49" charset="-128"/>
              <a:ea typeface="ＭＳ ゴシック" panose="020B0609070205080204" pitchFamily="49" charset="-128"/>
            </a:endParaRPr>
          </a:p>
          <a:p>
            <a:pPr marL="0" indent="0">
              <a:buNone/>
            </a:pPr>
            <a:endParaRPr kumimoji="1"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３．情報工学科で学ぶ４年間</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　　（学習内容，進路，資格）</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情報工学の学習内容</a:t>
            </a:r>
          </a:p>
        </p:txBody>
      </p:sp>
      <p:sp>
        <p:nvSpPr>
          <p:cNvPr id="3" name="コンテンツ プレースホルダー 2"/>
          <p:cNvSpPr>
            <a:spLocks noGrp="1"/>
          </p:cNvSpPr>
          <p:nvPr>
            <p:ph idx="1"/>
          </p:nvPr>
        </p:nvSpPr>
        <p:spPr>
          <a:xfrm>
            <a:off x="321557" y="1298714"/>
            <a:ext cx="8500885" cy="5645562"/>
          </a:xfrm>
        </p:spPr>
        <p:txBody>
          <a:bodyPr>
            <a:normAutofit/>
          </a:bodyPr>
          <a:lstStyle/>
          <a:p>
            <a:pPr marL="0" indent="0">
              <a:lnSpc>
                <a:spcPct val="100000"/>
              </a:lnSpc>
              <a:spcBef>
                <a:spcPts val="1200"/>
              </a:spcBef>
              <a:buNone/>
            </a:pPr>
            <a:r>
              <a:rPr lang="ja-JP" altLang="en-US" sz="2400" dirty="0"/>
              <a:t>■ </a:t>
            </a:r>
            <a:r>
              <a:rPr lang="ja-JP" altLang="en-US" sz="2400" b="1" dirty="0"/>
              <a:t>情報工学の基礎</a:t>
            </a:r>
            <a:endParaRPr lang="en-US" altLang="ja-JP" sz="2400" b="1" dirty="0"/>
          </a:p>
          <a:p>
            <a:pPr marL="360000" indent="0">
              <a:lnSpc>
                <a:spcPct val="100000"/>
              </a:lnSpc>
              <a:spcBef>
                <a:spcPts val="1200"/>
              </a:spcBef>
              <a:buNone/>
            </a:pPr>
            <a:r>
              <a:rPr lang="ja-JP" altLang="en-US" sz="2400" dirty="0"/>
              <a:t>コンピュータ，ソフトウェア，インターネットの基本原理</a:t>
            </a:r>
            <a:endParaRPr lang="en-US" altLang="ja-JP" sz="2400" dirty="0"/>
          </a:p>
          <a:p>
            <a:pPr marL="0" indent="0">
              <a:lnSpc>
                <a:spcPct val="100000"/>
              </a:lnSpc>
              <a:spcBef>
                <a:spcPts val="1200"/>
              </a:spcBef>
              <a:buNone/>
            </a:pPr>
            <a:r>
              <a:rPr lang="ja-JP" altLang="en-US" sz="2400" dirty="0"/>
              <a:t>■ </a:t>
            </a:r>
            <a:r>
              <a:rPr lang="ja-JP" altLang="en-US" sz="2400" b="1" dirty="0"/>
              <a:t>情報工学の高度な専門知識，最新技術と活用スキル</a:t>
            </a:r>
            <a:endParaRPr lang="en-US" altLang="ja-JP" sz="2400" b="1" dirty="0"/>
          </a:p>
          <a:p>
            <a:pPr marL="360000" indent="0">
              <a:lnSpc>
                <a:spcPct val="100000"/>
              </a:lnSpc>
              <a:spcBef>
                <a:spcPts val="1200"/>
              </a:spcBef>
              <a:buNone/>
            </a:pPr>
            <a:r>
              <a:rPr lang="en-US" altLang="ja-JP" sz="2400" dirty="0"/>
              <a:t>AI</a:t>
            </a:r>
            <a:r>
              <a:rPr lang="ja-JP" altLang="en-US" sz="2400" dirty="0">
                <a:latin typeface="メイリオ" panose="020B0604030504040204" pitchFamily="50" charset="-128"/>
                <a:ea typeface="メイリオ" panose="020B0604030504040204" pitchFamily="50" charset="-128"/>
              </a:rPr>
              <a:t>，仮想現実（</a:t>
            </a:r>
            <a:r>
              <a:rPr lang="en-US" altLang="ja-JP" sz="2400" dirty="0">
                <a:latin typeface="メイリオ" panose="020B0604030504040204" pitchFamily="50" charset="-128"/>
                <a:ea typeface="メイリオ" panose="020B0604030504040204" pitchFamily="50" charset="-128"/>
              </a:rPr>
              <a:t>VR</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IoT</a:t>
            </a:r>
            <a:r>
              <a:rPr lang="ja-JP" altLang="en-US" sz="2400" dirty="0">
                <a:latin typeface="メイリオ" panose="020B0604030504040204" pitchFamily="50" charset="-128"/>
                <a:ea typeface="メイリオ" panose="020B0604030504040204" pitchFamily="50" charset="-128"/>
              </a:rPr>
              <a:t>，セキュリティ，データベース，プログラミング，クラウド，画像処理，音響処理など</a:t>
            </a:r>
            <a:endParaRPr lang="en-US" altLang="ja-JP" sz="2400" dirty="0"/>
          </a:p>
          <a:p>
            <a:pPr marL="0" indent="0">
              <a:lnSpc>
                <a:spcPct val="100000"/>
              </a:lnSpc>
              <a:spcBef>
                <a:spcPts val="1200"/>
              </a:spcBef>
              <a:buNone/>
            </a:pPr>
            <a:r>
              <a:rPr lang="ja-JP" altLang="en-US" sz="2400" dirty="0"/>
              <a:t>■ </a:t>
            </a:r>
            <a:r>
              <a:rPr lang="en-US" altLang="ja-JP" sz="2400" b="1" dirty="0"/>
              <a:t>IT</a:t>
            </a:r>
            <a:r>
              <a:rPr lang="ja-JP" altLang="en-US" sz="2400" b="1" dirty="0"/>
              <a:t>システムの実践力</a:t>
            </a:r>
            <a:endParaRPr lang="en-US" altLang="ja-JP" sz="2400" b="1" dirty="0"/>
          </a:p>
          <a:p>
            <a:pPr marL="360000" indent="0">
              <a:lnSpc>
                <a:spcPct val="100000"/>
              </a:lnSpc>
              <a:spcBef>
                <a:spcPts val="1200"/>
              </a:spcBef>
              <a:buNone/>
            </a:pPr>
            <a:r>
              <a:rPr lang="ja-JP" altLang="en-US" sz="2400" dirty="0"/>
              <a:t>アプリデザイン，チーム開発，</a:t>
            </a:r>
            <a:r>
              <a:rPr lang="en-US" altLang="ja-JP" sz="2400" dirty="0"/>
              <a:t>VR</a:t>
            </a:r>
            <a:r>
              <a:rPr lang="ja-JP" altLang="en-US" sz="2400" dirty="0"/>
              <a:t>プログラミングなど</a:t>
            </a:r>
            <a:endParaRPr lang="en-US" altLang="ja-JP" sz="2400" dirty="0"/>
          </a:p>
          <a:p>
            <a:pPr marL="0" indent="0">
              <a:lnSpc>
                <a:spcPct val="100000"/>
              </a:lnSpc>
              <a:spcBef>
                <a:spcPts val="1200"/>
              </a:spcBef>
              <a:buNone/>
            </a:pPr>
            <a:r>
              <a:rPr lang="ja-JP" altLang="en-US" sz="2400" dirty="0"/>
              <a:t>■ </a:t>
            </a:r>
            <a:r>
              <a:rPr lang="ja-JP" altLang="en-US" sz="2400" b="1" dirty="0"/>
              <a:t>基本スキル，根源的な意識・行動面での成長</a:t>
            </a:r>
            <a:endParaRPr lang="en-US" altLang="ja-JP" sz="2400" b="1" dirty="0"/>
          </a:p>
          <a:p>
            <a:pPr marL="360000" indent="0">
              <a:lnSpc>
                <a:spcPct val="100000"/>
              </a:lnSpc>
              <a:spcBef>
                <a:spcPts val="1200"/>
              </a:spcBef>
              <a:buNone/>
            </a:pPr>
            <a:r>
              <a:rPr lang="ja-JP" altLang="en-US" sz="2400" dirty="0"/>
              <a:t>自己成長力，課題解決力，客観視，チームワーク，コミュ</a:t>
            </a:r>
            <a:endParaRPr lang="en-US" altLang="ja-JP" sz="2400" dirty="0"/>
          </a:p>
          <a:p>
            <a:pPr marL="360000" indent="0">
              <a:lnSpc>
                <a:spcPct val="100000"/>
              </a:lnSpc>
              <a:spcBef>
                <a:spcPts val="1200"/>
              </a:spcBef>
              <a:buNone/>
            </a:pPr>
            <a:r>
              <a:rPr lang="ja-JP" altLang="en-US" sz="2400" dirty="0"/>
              <a:t>ニケーション，多様な価値観の受容と理解，協調力，</a:t>
            </a:r>
            <a:endParaRPr lang="en-US" altLang="ja-JP" sz="2400" dirty="0"/>
          </a:p>
          <a:p>
            <a:pPr marL="360000" indent="0">
              <a:lnSpc>
                <a:spcPct val="100000"/>
              </a:lnSpc>
              <a:spcBef>
                <a:spcPts val="1200"/>
              </a:spcBef>
              <a:buNone/>
            </a:pPr>
            <a:r>
              <a:rPr lang="ja-JP" altLang="en-US" sz="2400" dirty="0"/>
              <a:t>プレゼン，レポート，倫理観，職業と情報産業の理解</a:t>
            </a:r>
            <a:endParaRPr lang="en-US" altLang="ja-JP" sz="2400" dirty="0"/>
          </a:p>
          <a:p>
            <a:pPr marL="0" indent="0">
              <a:spcBef>
                <a:spcPts val="1200"/>
              </a:spcBef>
              <a:buNone/>
            </a:pPr>
            <a:endParaRPr kumimoji="1" lang="ja-JP" altLang="en-US" dirty="0"/>
          </a:p>
        </p:txBody>
      </p:sp>
      <p:sp>
        <p:nvSpPr>
          <p:cNvPr id="4" name="スライド番号プレースホルダー 3"/>
          <p:cNvSpPr>
            <a:spLocks noGrp="1"/>
          </p:cNvSpPr>
          <p:nvPr>
            <p:ph type="sldNum" sz="quarter" idx="12"/>
          </p:nvPr>
        </p:nvSpPr>
        <p:spPr/>
        <p:txBody>
          <a:bodyPr/>
          <a:lstStyle/>
          <a:p>
            <a:fld id="{E7DD4950-D159-4EF1-90C3-DB06CAAE7C11}" type="slidenum">
              <a:rPr kumimoji="1" lang="ja-JP" altLang="en-US" smtClean="0"/>
              <a:t>20</a:t>
            </a:fld>
            <a:endParaRPr kumimoji="1" lang="ja-JP" altLang="en-US"/>
          </a:p>
        </p:txBody>
      </p:sp>
      <p:sp>
        <p:nvSpPr>
          <p:cNvPr id="5" name="正方形/長方形 4">
            <a:extLst>
              <a:ext uri="{FF2B5EF4-FFF2-40B4-BE49-F238E27FC236}">
                <a16:creationId xmlns:a16="http://schemas.microsoft.com/office/drawing/2014/main" id="{ACF3F7F3-74CE-572D-F341-7CED0A468AAD}"/>
              </a:ext>
            </a:extLst>
          </p:cNvPr>
          <p:cNvSpPr/>
          <p:nvPr/>
        </p:nvSpPr>
        <p:spPr>
          <a:xfrm>
            <a:off x="547646" y="821635"/>
            <a:ext cx="4572000" cy="769441"/>
          </a:xfrm>
          <a:prstGeom prst="rect">
            <a:avLst/>
          </a:prstGeom>
        </p:spPr>
        <p:txBody>
          <a:bodyPr>
            <a:spAutoFit/>
          </a:bodyPr>
          <a:lstStyle/>
          <a:p>
            <a:pPr algn="ctr"/>
            <a:r>
              <a:rPr lang="ja-JP" altLang="en-US" sz="2400" dirty="0">
                <a:latin typeface="メイリオ" panose="020B0604030504040204" pitchFamily="50" charset="-128"/>
                <a:ea typeface="メイリオ" panose="020B0604030504040204" pitchFamily="50" charset="-128"/>
              </a:rPr>
              <a:t>授業，演習，研究，課外活動</a:t>
            </a:r>
            <a:endParaRPr lang="en-US" altLang="ja-JP" sz="2400" dirty="0">
              <a:latin typeface="メイリオ" panose="020B0604030504040204" pitchFamily="50" charset="-128"/>
              <a:ea typeface="メイリオ" panose="020B0604030504040204" pitchFamily="50" charset="-128"/>
            </a:endParaRPr>
          </a:p>
          <a:p>
            <a:pPr algn="ctr"/>
            <a:endParaRPr lang="en-US" altLang="ja-JP" sz="2000" dirty="0"/>
          </a:p>
        </p:txBody>
      </p:sp>
    </p:spTree>
    <p:extLst>
      <p:ext uri="{BB962C8B-B14F-4D97-AF65-F5344CB8AC3E}">
        <p14:creationId xmlns:p14="http://schemas.microsoft.com/office/powerpoint/2010/main" val="149642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65D0AA-E36C-493A-833B-9447D2FD581B}"/>
              </a:ext>
            </a:extLst>
          </p:cNvPr>
          <p:cNvSpPr>
            <a:spLocks noGrp="1"/>
          </p:cNvSpPr>
          <p:nvPr>
            <p:ph type="title"/>
          </p:nvPr>
        </p:nvSpPr>
        <p:spPr/>
        <p:txBody>
          <a:bodyPr/>
          <a:lstStyle/>
          <a:p>
            <a:r>
              <a:rPr lang="ja-JP" altLang="en-US" dirty="0"/>
              <a:t>情報工学の４分野</a:t>
            </a:r>
            <a:endParaRPr kumimoji="1" lang="ja-JP" altLang="en-US" dirty="0"/>
          </a:p>
        </p:txBody>
      </p:sp>
      <p:sp>
        <p:nvSpPr>
          <p:cNvPr id="5" name="Rectangle 2">
            <a:extLst>
              <a:ext uri="{FF2B5EF4-FFF2-40B4-BE49-F238E27FC236}">
                <a16:creationId xmlns:a16="http://schemas.microsoft.com/office/drawing/2014/main" id="{8EB190E7-8132-45FF-8CE1-91BDC7B9DCE8}"/>
              </a:ext>
            </a:extLst>
          </p:cNvPr>
          <p:cNvSpPr>
            <a:spLocks noChangeArrowheads="1"/>
          </p:cNvSpPr>
          <p:nvPr/>
        </p:nvSpPr>
        <p:spPr bwMode="auto">
          <a:xfrm>
            <a:off x="1010285" y="1518563"/>
            <a:ext cx="2455862" cy="43088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marL="342900" indent="-3429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Clr>
                <a:schemeClr val="folHlink"/>
              </a:buClr>
              <a:buSzPct val="60000"/>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rPr>
              <a:t>ハードウェア</a:t>
            </a:r>
            <a:endParaRPr lang="ja-JP" altLang="en-US" sz="1100" dirty="0">
              <a:latin typeface="メイリオ" panose="020B0604030504040204" pitchFamily="50" charset="-128"/>
              <a:ea typeface="メイリオ" panose="020B0604030504040204" pitchFamily="50" charset="-128"/>
            </a:endParaRPr>
          </a:p>
        </p:txBody>
      </p:sp>
      <p:sp>
        <p:nvSpPr>
          <p:cNvPr id="8" name="Rectangle 4">
            <a:extLst>
              <a:ext uri="{FF2B5EF4-FFF2-40B4-BE49-F238E27FC236}">
                <a16:creationId xmlns:a16="http://schemas.microsoft.com/office/drawing/2014/main" id="{D9269DDF-F284-46AE-A825-B0ABBAD87B83}"/>
              </a:ext>
            </a:extLst>
          </p:cNvPr>
          <p:cNvSpPr>
            <a:spLocks noChangeArrowheads="1"/>
          </p:cNvSpPr>
          <p:nvPr/>
        </p:nvSpPr>
        <p:spPr bwMode="auto">
          <a:xfrm>
            <a:off x="5239385" y="1480006"/>
            <a:ext cx="2506662" cy="508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marL="342900" indent="-3429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Clr>
                <a:schemeClr val="folHlink"/>
              </a:buClr>
              <a:buSzPct val="60000"/>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rPr>
              <a:t>ソフトウェア</a:t>
            </a:r>
            <a:endParaRPr lang="ja-JP" altLang="en-US" sz="2400" dirty="0">
              <a:latin typeface="メイリオ" panose="020B0604030504040204" pitchFamily="50" charset="-128"/>
              <a:ea typeface="メイリオ" panose="020B0604030504040204" pitchFamily="50" charset="-128"/>
            </a:endParaRPr>
          </a:p>
        </p:txBody>
      </p:sp>
      <p:sp>
        <p:nvSpPr>
          <p:cNvPr id="11" name="Rectangle 11">
            <a:extLst>
              <a:ext uri="{FF2B5EF4-FFF2-40B4-BE49-F238E27FC236}">
                <a16:creationId xmlns:a16="http://schemas.microsoft.com/office/drawing/2014/main" id="{9B1DFE51-A864-4BF7-A0EA-71EA8DE03762}"/>
              </a:ext>
            </a:extLst>
          </p:cNvPr>
          <p:cNvSpPr>
            <a:spLocks noChangeArrowheads="1"/>
          </p:cNvSpPr>
          <p:nvPr/>
        </p:nvSpPr>
        <p:spPr bwMode="auto">
          <a:xfrm>
            <a:off x="5239385" y="4095750"/>
            <a:ext cx="2392362" cy="4953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marL="342900" indent="-3429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Clr>
                <a:schemeClr val="folHlink"/>
              </a:buClr>
              <a:buSzPct val="60000"/>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rPr>
              <a:t>応用</a:t>
            </a:r>
            <a:endParaRPr lang="ja-JP" altLang="en-US" sz="2000" dirty="0">
              <a:solidFill>
                <a:schemeClr val="tx2"/>
              </a:solidFill>
              <a:latin typeface="メイリオ" panose="020B0604030504040204" pitchFamily="50" charset="-128"/>
              <a:ea typeface="メイリオ" panose="020B0604030504040204" pitchFamily="50" charset="-128"/>
            </a:endParaRPr>
          </a:p>
        </p:txBody>
      </p:sp>
      <p:sp>
        <p:nvSpPr>
          <p:cNvPr id="14" name="Rectangle 13">
            <a:extLst>
              <a:ext uri="{FF2B5EF4-FFF2-40B4-BE49-F238E27FC236}">
                <a16:creationId xmlns:a16="http://schemas.microsoft.com/office/drawing/2014/main" id="{0601743D-0233-4056-919F-092B100B08DD}"/>
              </a:ext>
            </a:extLst>
          </p:cNvPr>
          <p:cNvSpPr>
            <a:spLocks noChangeArrowheads="1"/>
          </p:cNvSpPr>
          <p:nvPr/>
        </p:nvSpPr>
        <p:spPr bwMode="auto">
          <a:xfrm>
            <a:off x="1010286" y="4095750"/>
            <a:ext cx="2455862" cy="4826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marL="342900" indent="-3429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Clr>
                <a:schemeClr val="folHlink"/>
              </a:buClr>
              <a:buSzPct val="60000"/>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rPr>
              <a:t>ネットワーク</a:t>
            </a:r>
            <a:endParaRPr lang="ja-JP" altLang="en-US" sz="2400" dirty="0">
              <a:latin typeface="メイリオ" panose="020B0604030504040204" pitchFamily="50" charset="-128"/>
              <a:ea typeface="メイリオ" panose="020B0604030504040204" pitchFamily="50" charset="-128"/>
            </a:endParaRPr>
          </a:p>
        </p:txBody>
      </p:sp>
      <p:sp>
        <p:nvSpPr>
          <p:cNvPr id="16" name="スライド番号プレースホルダー 15">
            <a:extLst>
              <a:ext uri="{FF2B5EF4-FFF2-40B4-BE49-F238E27FC236}">
                <a16:creationId xmlns:a16="http://schemas.microsoft.com/office/drawing/2014/main" id="{7B5FB7AB-06BD-407B-AE30-EEBFC939BCD6}"/>
              </a:ext>
            </a:extLst>
          </p:cNvPr>
          <p:cNvSpPr>
            <a:spLocks noGrp="1"/>
          </p:cNvSpPr>
          <p:nvPr>
            <p:ph type="sldNum" sz="quarter" idx="12"/>
          </p:nvPr>
        </p:nvSpPr>
        <p:spPr/>
        <p:txBody>
          <a:bodyPr/>
          <a:lstStyle/>
          <a:p>
            <a:fld id="{E7DD4950-D159-4EF1-90C3-DB06CAAE7C11}" type="slidenum">
              <a:rPr kumimoji="1" lang="ja-JP" altLang="en-US" smtClean="0"/>
              <a:t>21</a:t>
            </a:fld>
            <a:endParaRPr kumimoji="1" lang="ja-JP" altLang="en-US"/>
          </a:p>
        </p:txBody>
      </p:sp>
      <p:sp>
        <p:nvSpPr>
          <p:cNvPr id="3" name="テキスト ボックス 2">
            <a:extLst>
              <a:ext uri="{FF2B5EF4-FFF2-40B4-BE49-F238E27FC236}">
                <a16:creationId xmlns:a16="http://schemas.microsoft.com/office/drawing/2014/main" id="{50474388-C52D-43FB-9880-345300E2E1E9}"/>
              </a:ext>
            </a:extLst>
          </p:cNvPr>
          <p:cNvSpPr txBox="1"/>
          <p:nvPr/>
        </p:nvSpPr>
        <p:spPr>
          <a:xfrm>
            <a:off x="607000" y="2508846"/>
            <a:ext cx="3262432" cy="461665"/>
          </a:xfrm>
          <a:prstGeom prst="rect">
            <a:avLst/>
          </a:prstGeom>
          <a:noFill/>
        </p:spPr>
        <p:txBody>
          <a:bodyPr wrap="none" rtlCol="0">
            <a:spAutoFit/>
          </a:bodyPr>
          <a:lstStyle/>
          <a:p>
            <a:r>
              <a:rPr kumimoji="1" lang="ja-JP" altLang="en-US" sz="2400" dirty="0"/>
              <a:t>コンピュータの仕組み</a:t>
            </a:r>
          </a:p>
        </p:txBody>
      </p:sp>
      <p:sp>
        <p:nvSpPr>
          <p:cNvPr id="17" name="テキスト ボックス 16">
            <a:extLst>
              <a:ext uri="{FF2B5EF4-FFF2-40B4-BE49-F238E27FC236}">
                <a16:creationId xmlns:a16="http://schemas.microsoft.com/office/drawing/2014/main" id="{5D221364-BFF8-4C7D-8799-8020DAB517A8}"/>
              </a:ext>
            </a:extLst>
          </p:cNvPr>
          <p:cNvSpPr txBox="1"/>
          <p:nvPr/>
        </p:nvSpPr>
        <p:spPr>
          <a:xfrm>
            <a:off x="5323165" y="2501207"/>
            <a:ext cx="2339102" cy="461665"/>
          </a:xfrm>
          <a:prstGeom prst="rect">
            <a:avLst/>
          </a:prstGeom>
          <a:noFill/>
        </p:spPr>
        <p:txBody>
          <a:bodyPr wrap="none" rtlCol="0">
            <a:spAutoFit/>
          </a:bodyPr>
          <a:lstStyle/>
          <a:p>
            <a:r>
              <a:rPr kumimoji="1" lang="ja-JP" altLang="en-US" sz="2400" dirty="0"/>
              <a:t>プログラミング</a:t>
            </a:r>
          </a:p>
        </p:txBody>
      </p:sp>
      <p:sp>
        <p:nvSpPr>
          <p:cNvPr id="18" name="テキスト ボックス 17">
            <a:extLst>
              <a:ext uri="{FF2B5EF4-FFF2-40B4-BE49-F238E27FC236}">
                <a16:creationId xmlns:a16="http://schemas.microsoft.com/office/drawing/2014/main" id="{C9DF9744-B1A7-4A3B-ADE0-B7812D0E1820}"/>
              </a:ext>
            </a:extLst>
          </p:cNvPr>
          <p:cNvSpPr txBox="1"/>
          <p:nvPr/>
        </p:nvSpPr>
        <p:spPr>
          <a:xfrm>
            <a:off x="465315" y="5007004"/>
            <a:ext cx="3570208" cy="461665"/>
          </a:xfrm>
          <a:prstGeom prst="rect">
            <a:avLst/>
          </a:prstGeom>
          <a:noFill/>
        </p:spPr>
        <p:txBody>
          <a:bodyPr wrap="none" rtlCol="0">
            <a:spAutoFit/>
          </a:bodyPr>
          <a:lstStyle/>
          <a:p>
            <a:r>
              <a:rPr kumimoji="1" lang="ja-JP" altLang="en-US" sz="2400" dirty="0"/>
              <a:t>情報通信の仕組みと活用</a:t>
            </a:r>
          </a:p>
        </p:txBody>
      </p:sp>
      <p:sp>
        <p:nvSpPr>
          <p:cNvPr id="19" name="テキスト ボックス 18">
            <a:extLst>
              <a:ext uri="{FF2B5EF4-FFF2-40B4-BE49-F238E27FC236}">
                <a16:creationId xmlns:a16="http://schemas.microsoft.com/office/drawing/2014/main" id="{BD451659-F642-4E83-BDF8-CBA6A3FFE1AA}"/>
              </a:ext>
            </a:extLst>
          </p:cNvPr>
          <p:cNvSpPr txBox="1"/>
          <p:nvPr/>
        </p:nvSpPr>
        <p:spPr>
          <a:xfrm>
            <a:off x="4593641" y="4994732"/>
            <a:ext cx="3877985" cy="461665"/>
          </a:xfrm>
          <a:prstGeom prst="rect">
            <a:avLst/>
          </a:prstGeom>
          <a:noFill/>
        </p:spPr>
        <p:txBody>
          <a:bodyPr wrap="none" rtlCol="0">
            <a:spAutoFit/>
          </a:bodyPr>
          <a:lstStyle/>
          <a:p>
            <a:r>
              <a:rPr kumimoji="1" lang="ja-JP" altLang="en-US" sz="2400" dirty="0"/>
              <a:t>情報工学のさまざまな応用</a:t>
            </a:r>
          </a:p>
        </p:txBody>
      </p:sp>
    </p:spTree>
    <p:extLst>
      <p:ext uri="{BB962C8B-B14F-4D97-AF65-F5344CB8AC3E}">
        <p14:creationId xmlns:p14="http://schemas.microsoft.com/office/powerpoint/2010/main" val="1513601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3451F3-C581-46ED-96FB-F2E150A26690}"/>
              </a:ext>
            </a:extLst>
          </p:cNvPr>
          <p:cNvSpPr>
            <a:spLocks noGrp="1"/>
          </p:cNvSpPr>
          <p:nvPr>
            <p:ph type="title"/>
          </p:nvPr>
        </p:nvSpPr>
        <p:spPr/>
        <p:txBody>
          <a:bodyPr/>
          <a:lstStyle/>
          <a:p>
            <a:r>
              <a:rPr kumimoji="1" lang="ja-JP" altLang="en-US" dirty="0"/>
              <a:t>授業紹介</a:t>
            </a:r>
          </a:p>
        </p:txBody>
      </p:sp>
      <p:sp>
        <p:nvSpPr>
          <p:cNvPr id="4" name="スライド番号プレースホルダー 3">
            <a:extLst>
              <a:ext uri="{FF2B5EF4-FFF2-40B4-BE49-F238E27FC236}">
                <a16:creationId xmlns:a16="http://schemas.microsoft.com/office/drawing/2014/main" id="{0E1244F5-D794-43DA-B192-6A32B4305891}"/>
              </a:ext>
            </a:extLst>
          </p:cNvPr>
          <p:cNvSpPr>
            <a:spLocks noGrp="1"/>
          </p:cNvSpPr>
          <p:nvPr>
            <p:ph type="sldNum" sz="quarter" idx="12"/>
          </p:nvPr>
        </p:nvSpPr>
        <p:spPr/>
        <p:txBody>
          <a:bodyPr/>
          <a:lstStyle/>
          <a:p>
            <a:fld id="{E7DD4950-D159-4EF1-90C3-DB06CAAE7C11}" type="slidenum">
              <a:rPr kumimoji="1" lang="ja-JP" altLang="en-US" smtClean="0"/>
              <a:t>22</a:t>
            </a:fld>
            <a:endParaRPr kumimoji="1" lang="ja-JP" altLang="en-US"/>
          </a:p>
        </p:txBody>
      </p:sp>
      <p:sp>
        <p:nvSpPr>
          <p:cNvPr id="5" name="テキスト ボックス 4">
            <a:extLst>
              <a:ext uri="{FF2B5EF4-FFF2-40B4-BE49-F238E27FC236}">
                <a16:creationId xmlns:a16="http://schemas.microsoft.com/office/drawing/2014/main" id="{B7E7CF08-37F2-492A-BF53-3BE524713A58}"/>
              </a:ext>
            </a:extLst>
          </p:cNvPr>
          <p:cNvSpPr txBox="1"/>
          <p:nvPr/>
        </p:nvSpPr>
        <p:spPr>
          <a:xfrm>
            <a:off x="1301474" y="1095274"/>
            <a:ext cx="3015345" cy="1323439"/>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アプリデザイン演習</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スマートフォンやタブレットなどで動くアプリの実践的な開発について</a:t>
            </a:r>
          </a:p>
        </p:txBody>
      </p:sp>
      <p:sp>
        <p:nvSpPr>
          <p:cNvPr id="6" name="テキスト ボックス 5">
            <a:extLst>
              <a:ext uri="{FF2B5EF4-FFF2-40B4-BE49-F238E27FC236}">
                <a16:creationId xmlns:a16="http://schemas.microsoft.com/office/drawing/2014/main" id="{AE65F5D6-6EDF-4E89-BB08-92CEA325F966}"/>
              </a:ext>
            </a:extLst>
          </p:cNvPr>
          <p:cNvSpPr txBox="1"/>
          <p:nvPr/>
        </p:nvSpPr>
        <p:spPr>
          <a:xfrm>
            <a:off x="5113797" y="1334346"/>
            <a:ext cx="2777987" cy="1631216"/>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ゲームプログラミング</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ゲームプログラミングに必要な知識．ゲームを構成する主な要素の使用や実装</a:t>
            </a:r>
          </a:p>
        </p:txBody>
      </p:sp>
      <p:pic>
        <p:nvPicPr>
          <p:cNvPr id="7" name="図 6">
            <a:extLst>
              <a:ext uri="{FF2B5EF4-FFF2-40B4-BE49-F238E27FC236}">
                <a16:creationId xmlns:a16="http://schemas.microsoft.com/office/drawing/2014/main" id="{6F55AB7C-792F-41BF-859A-78A1C7CFF2CA}"/>
              </a:ext>
            </a:extLst>
          </p:cNvPr>
          <p:cNvPicPr>
            <a:picLocks noChangeAspect="1"/>
          </p:cNvPicPr>
          <p:nvPr/>
        </p:nvPicPr>
        <p:blipFill>
          <a:blip r:embed="rId2"/>
          <a:stretch>
            <a:fillRect/>
          </a:stretch>
        </p:blipFill>
        <p:spPr>
          <a:xfrm>
            <a:off x="1301474" y="2295603"/>
            <a:ext cx="1603457" cy="1339919"/>
          </a:xfrm>
          <a:prstGeom prst="rect">
            <a:avLst/>
          </a:prstGeom>
        </p:spPr>
      </p:pic>
      <p:sp>
        <p:nvSpPr>
          <p:cNvPr id="8" name="テキスト ボックス 7">
            <a:extLst>
              <a:ext uri="{FF2B5EF4-FFF2-40B4-BE49-F238E27FC236}">
                <a16:creationId xmlns:a16="http://schemas.microsoft.com/office/drawing/2014/main" id="{D651D42A-D47D-40AD-A6BA-2936C6C645A8}"/>
              </a:ext>
            </a:extLst>
          </p:cNvPr>
          <p:cNvSpPr txBox="1"/>
          <p:nvPr/>
        </p:nvSpPr>
        <p:spPr>
          <a:xfrm>
            <a:off x="296518" y="4328546"/>
            <a:ext cx="2777987" cy="1938992"/>
          </a:xfrm>
          <a:prstGeom prst="rect">
            <a:avLst/>
          </a:prstGeom>
          <a:noFill/>
        </p:spPr>
        <p:txBody>
          <a:bodyPr wrap="square" rtlCol="0">
            <a:spAutoFit/>
          </a:bodyPr>
          <a:lstStyle/>
          <a:p>
            <a:r>
              <a:rPr kumimoji="1" lang="en-US" altLang="ja-JP" sz="2000" b="1" dirty="0">
                <a:latin typeface="メイリオ" panose="020B0604030504040204" pitchFamily="50" charset="-128"/>
                <a:ea typeface="メイリオ" panose="020B0604030504040204" pitchFamily="50" charset="-128"/>
              </a:rPr>
              <a:t>AI</a:t>
            </a:r>
            <a:r>
              <a:rPr kumimoji="1" lang="ja-JP" altLang="en-US" sz="2000" b="1" dirty="0">
                <a:latin typeface="メイリオ" panose="020B0604030504040204" pitchFamily="50" charset="-128"/>
                <a:ea typeface="メイリオ" panose="020B0604030504040204" pitchFamily="50" charset="-128"/>
              </a:rPr>
              <a:t>演習</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人工知能の最新技術（物体認識，顔情報処理，データ合成など）について，高性能コンピュータによる演習</a:t>
            </a:r>
          </a:p>
        </p:txBody>
      </p:sp>
      <p:pic>
        <p:nvPicPr>
          <p:cNvPr id="9" name="Picture 3" descr="C:\Fukuyama\高大連携_出張講義_オープンキャンパス\H26OpenCampus\images\2014_0120\DSC_6466.JPG">
            <a:extLst>
              <a:ext uri="{FF2B5EF4-FFF2-40B4-BE49-F238E27FC236}">
                <a16:creationId xmlns:a16="http://schemas.microsoft.com/office/drawing/2014/main" id="{FEA58B80-4C3D-42CC-B4C6-932003C22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39"/>
          <a:stretch>
            <a:fillRect/>
          </a:stretch>
        </p:blipFill>
        <p:spPr bwMode="auto">
          <a:xfrm>
            <a:off x="3898499" y="3839123"/>
            <a:ext cx="1927075" cy="12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ED618FC7-08C1-4F17-8251-38379B0D8D5C}"/>
              </a:ext>
            </a:extLst>
          </p:cNvPr>
          <p:cNvSpPr txBox="1"/>
          <p:nvPr/>
        </p:nvSpPr>
        <p:spPr>
          <a:xfrm>
            <a:off x="5943981" y="4382432"/>
            <a:ext cx="2777987" cy="2246769"/>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卒業研究</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情報工学に関する最先端研究．調査・実験の実施，課題解決，論理的思考，レポート作成，研究倫理などの多様な能力も養成</a:t>
            </a:r>
          </a:p>
        </p:txBody>
      </p:sp>
      <p:pic>
        <p:nvPicPr>
          <p:cNvPr id="3" name="図 2" descr="図書館のテーブル&#10;&#10;低い精度で自動的に生成された説明">
            <a:extLst>
              <a:ext uri="{FF2B5EF4-FFF2-40B4-BE49-F238E27FC236}">
                <a16:creationId xmlns:a16="http://schemas.microsoft.com/office/drawing/2014/main" id="{9D87E019-93EB-BF65-DDB0-2BA80164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99" y="5109065"/>
            <a:ext cx="1917047" cy="1437785"/>
          </a:xfrm>
          <a:prstGeom prst="rect">
            <a:avLst/>
          </a:prstGeom>
        </p:spPr>
      </p:pic>
    </p:spTree>
    <p:extLst>
      <p:ext uri="{BB962C8B-B14F-4D97-AF65-F5344CB8AC3E}">
        <p14:creationId xmlns:p14="http://schemas.microsoft.com/office/powerpoint/2010/main" val="117173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0" name="直線コネクタ 119"/>
          <p:cNvCxnSpPr/>
          <p:nvPr/>
        </p:nvCxnSpPr>
        <p:spPr>
          <a:xfrm>
            <a:off x="650631" y="4977662"/>
            <a:ext cx="8241323"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666751" y="3470518"/>
            <a:ext cx="8242788"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52" name="Text Box 2"/>
          <p:cNvSpPr txBox="1">
            <a:spLocks noChangeArrowheads="1"/>
          </p:cNvSpPr>
          <p:nvPr/>
        </p:nvSpPr>
        <p:spPr bwMode="auto">
          <a:xfrm>
            <a:off x="348762" y="433754"/>
            <a:ext cx="8534400" cy="2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792" tIns="25896" rIns="51792" bIns="25896">
            <a:spAutoFit/>
          </a:bodyPr>
          <a:lstStyle>
            <a:lvl1pPr marL="342900" indent="-342900" eaLnBrk="0" hangingPunct="0">
              <a:spcBef>
                <a:spcPct val="20000"/>
              </a:spcBef>
              <a:buChar char="•"/>
              <a:defRPr kumimoji="1" sz="3400">
                <a:solidFill>
                  <a:schemeClr val="tx1"/>
                </a:solidFill>
                <a:latin typeface="Times New Roman" panose="02020603050405020304" pitchFamily="18" charset="0"/>
                <a:ea typeface="ＭＳ Ｐゴシック" panose="020B0600070205080204" pitchFamily="50" charset="-128"/>
              </a:defRPr>
            </a:lvl1pPr>
            <a:lvl2pPr marL="777875" indent="-298450" eaLnBrk="0" hangingPunct="0">
              <a:spcBef>
                <a:spcPct val="20000"/>
              </a:spcBef>
              <a:buChar char="–"/>
              <a:defRPr kumimoji="1" sz="2900">
                <a:solidFill>
                  <a:schemeClr val="tx1"/>
                </a:solidFill>
                <a:latin typeface="Times New Roman" panose="02020603050405020304" pitchFamily="18" charset="0"/>
                <a:ea typeface="ＭＳ Ｐゴシック" panose="020B0600070205080204" pitchFamily="50" charset="-128"/>
              </a:defRPr>
            </a:lvl2pPr>
            <a:lvl3pPr marL="1196975" indent="-238125" eaLnBrk="0" hangingPunct="0">
              <a:spcBef>
                <a:spcPct val="20000"/>
              </a:spcBef>
              <a:buChar char="•"/>
              <a:defRPr kumimoji="1" sz="2500">
                <a:solidFill>
                  <a:schemeClr val="tx1"/>
                </a:solidFill>
                <a:latin typeface="Times New Roman" panose="02020603050405020304" pitchFamily="18" charset="0"/>
                <a:ea typeface="ＭＳ Ｐゴシック" panose="020B0600070205080204" pitchFamily="50" charset="-128"/>
              </a:defRPr>
            </a:lvl3pPr>
            <a:lvl4pPr marL="1676400" indent="-238125"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4pPr>
            <a:lvl5pPr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5pPr>
            <a:lvl6pPr marL="457200"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6pPr>
            <a:lvl7pPr marL="914400"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7pPr>
            <a:lvl8pPr marL="1371600"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8pPr>
            <a:lvl9pPr marL="1828800"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9pPr>
          </a:lstStyle>
          <a:p>
            <a:pPr marL="0" lvl="4" algn="ctr" defTabSz="844083" eaLnBrk="1" fontAlgn="base" hangingPunct="1">
              <a:spcBef>
                <a:spcPct val="50000"/>
              </a:spcBef>
              <a:spcAft>
                <a:spcPct val="0"/>
              </a:spcAft>
              <a:buNone/>
            </a:pPr>
            <a:r>
              <a:rPr lang="ja-JP" altLang="en-US" sz="1500" b="1" dirty="0">
                <a:solidFill>
                  <a:srgbClr val="000000"/>
                </a:solidFill>
              </a:rPr>
              <a:t>情報工学科　カリキュラムマップ</a:t>
            </a:r>
          </a:p>
        </p:txBody>
      </p:sp>
      <p:sp>
        <p:nvSpPr>
          <p:cNvPr id="2053" name="Rectangle 6"/>
          <p:cNvSpPr>
            <a:spLocks noChangeArrowheads="1"/>
          </p:cNvSpPr>
          <p:nvPr/>
        </p:nvSpPr>
        <p:spPr bwMode="auto">
          <a:xfrm>
            <a:off x="348762" y="732692"/>
            <a:ext cx="8620858" cy="56270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51792" tIns="25896" rIns="51792" bIns="25896" anchor="ctr"/>
          <a:lstStyle/>
          <a:p>
            <a:pPr defTabSz="844083" fontAlgn="base">
              <a:spcBef>
                <a:spcPct val="0"/>
              </a:spcBef>
              <a:spcAft>
                <a:spcPct val="0"/>
              </a:spcAft>
            </a:pPr>
            <a:endParaRPr lang="ja-JP" altLang="en-US" sz="1385">
              <a:solidFill>
                <a:srgbClr val="000000"/>
              </a:solidFill>
              <a:latin typeface="Times New Roman" panose="02020603050405020304" pitchFamily="18" charset="0"/>
              <a:ea typeface="ＭＳ Ｐゴシック" panose="020B0600070205080204" pitchFamily="50" charset="-128"/>
            </a:endParaRPr>
          </a:p>
        </p:txBody>
      </p:sp>
      <p:sp>
        <p:nvSpPr>
          <p:cNvPr id="2054" name="AutoShape 13"/>
          <p:cNvSpPr>
            <a:spLocks noChangeArrowheads="1"/>
          </p:cNvSpPr>
          <p:nvPr/>
        </p:nvSpPr>
        <p:spPr bwMode="auto">
          <a:xfrm>
            <a:off x="442546" y="1112228"/>
            <a:ext cx="226019" cy="2310466"/>
          </a:xfrm>
          <a:prstGeom prst="roundRect">
            <a:avLst>
              <a:gd name="adj" fmla="val 16667"/>
            </a:avLst>
          </a:prstGeom>
          <a:solidFill>
            <a:schemeClr val="tx2"/>
          </a:solidFill>
          <a:ln w="9525">
            <a:solidFill>
              <a:schemeClr val="tx1"/>
            </a:solidFill>
            <a:round/>
            <a:headEnd/>
            <a:tailEnd/>
          </a:ln>
        </p:spPr>
        <p:txBody>
          <a:bodyPr vert="eaVert" wrap="none" lIns="51792" tIns="25896" rIns="51792" bIns="25896" anchor="ctr"/>
          <a:lstStyle/>
          <a:p>
            <a:pPr algn="ctr" defTabSz="844083" fontAlgn="base">
              <a:spcBef>
                <a:spcPct val="0"/>
              </a:spcBef>
              <a:spcAft>
                <a:spcPct val="0"/>
              </a:spcAft>
            </a:pPr>
            <a:r>
              <a:rPr lang="ja-JP" altLang="en-US" sz="1385" dirty="0">
                <a:solidFill>
                  <a:srgbClr val="FFFFFF"/>
                </a:solidFill>
                <a:latin typeface="Times New Roman" panose="02020603050405020304" pitchFamily="18" charset="0"/>
                <a:ea typeface="ＭＳ Ｐゴシック" panose="020B0600070205080204" pitchFamily="50" charset="-128"/>
              </a:rPr>
              <a:t>知　　　識</a:t>
            </a:r>
          </a:p>
        </p:txBody>
      </p:sp>
      <p:sp>
        <p:nvSpPr>
          <p:cNvPr id="2055" name="AutoShape 14"/>
          <p:cNvSpPr>
            <a:spLocks noChangeArrowheads="1"/>
          </p:cNvSpPr>
          <p:nvPr/>
        </p:nvSpPr>
        <p:spPr bwMode="auto">
          <a:xfrm>
            <a:off x="442546" y="3513707"/>
            <a:ext cx="224205" cy="1404965"/>
          </a:xfrm>
          <a:prstGeom prst="roundRect">
            <a:avLst>
              <a:gd name="adj" fmla="val 16667"/>
            </a:avLst>
          </a:prstGeom>
          <a:solidFill>
            <a:schemeClr val="tx2"/>
          </a:solidFill>
          <a:ln w="9525">
            <a:solidFill>
              <a:schemeClr val="tx1"/>
            </a:solidFill>
            <a:round/>
            <a:headEnd/>
            <a:tailEnd/>
          </a:ln>
        </p:spPr>
        <p:txBody>
          <a:bodyPr vert="eaVert" wrap="none" lIns="51792" tIns="25896" rIns="51792" bIns="25896" anchor="ctr"/>
          <a:lstStyle/>
          <a:p>
            <a:pPr algn="ctr" defTabSz="844083" fontAlgn="base">
              <a:spcBef>
                <a:spcPct val="0"/>
              </a:spcBef>
              <a:spcAft>
                <a:spcPct val="0"/>
              </a:spcAft>
            </a:pPr>
            <a:r>
              <a:rPr lang="ja-JP" altLang="en-US" sz="1385" dirty="0">
                <a:solidFill>
                  <a:srgbClr val="FFFFFF"/>
                </a:solidFill>
                <a:latin typeface="Times New Roman" panose="02020603050405020304" pitchFamily="18" charset="0"/>
                <a:ea typeface="ＭＳ Ｐゴシック" panose="020B0600070205080204" pitchFamily="50" charset="-128"/>
              </a:rPr>
              <a:t>技　　　能</a:t>
            </a:r>
          </a:p>
        </p:txBody>
      </p:sp>
      <p:sp>
        <p:nvSpPr>
          <p:cNvPr id="2056" name="AutoShape 15"/>
          <p:cNvSpPr>
            <a:spLocks noChangeArrowheads="1"/>
          </p:cNvSpPr>
          <p:nvPr/>
        </p:nvSpPr>
        <p:spPr bwMode="auto">
          <a:xfrm>
            <a:off x="438151" y="5024389"/>
            <a:ext cx="228600" cy="950292"/>
          </a:xfrm>
          <a:prstGeom prst="roundRect">
            <a:avLst>
              <a:gd name="adj" fmla="val 16667"/>
            </a:avLst>
          </a:prstGeom>
          <a:solidFill>
            <a:schemeClr val="tx2"/>
          </a:solidFill>
          <a:ln w="9525">
            <a:solidFill>
              <a:schemeClr val="tx1"/>
            </a:solidFill>
            <a:round/>
            <a:headEnd/>
            <a:tailEnd/>
          </a:ln>
        </p:spPr>
        <p:txBody>
          <a:bodyPr vert="eaVert" wrap="none" lIns="51792" tIns="25896" rIns="51792" bIns="25896" anchor="ctr"/>
          <a:lstStyle/>
          <a:p>
            <a:pPr algn="ctr" defTabSz="844083" fontAlgn="base">
              <a:spcBef>
                <a:spcPct val="0"/>
              </a:spcBef>
              <a:spcAft>
                <a:spcPct val="0"/>
              </a:spcAft>
            </a:pPr>
            <a:r>
              <a:rPr lang="ja-JP" altLang="en-US" sz="1385" dirty="0">
                <a:solidFill>
                  <a:srgbClr val="FFFFFF"/>
                </a:solidFill>
                <a:latin typeface="Times New Roman" panose="02020603050405020304" pitchFamily="18" charset="0"/>
                <a:ea typeface="ＭＳ Ｐゴシック" panose="020B0600070205080204" pitchFamily="50" charset="-128"/>
              </a:rPr>
              <a:t>態　　度</a:t>
            </a:r>
          </a:p>
        </p:txBody>
      </p:sp>
      <p:sp>
        <p:nvSpPr>
          <p:cNvPr id="95" name="AutoShape 5"/>
          <p:cNvSpPr>
            <a:spLocks noChangeArrowheads="1"/>
          </p:cNvSpPr>
          <p:nvPr/>
        </p:nvSpPr>
        <p:spPr bwMode="auto">
          <a:xfrm>
            <a:off x="750278" y="811004"/>
            <a:ext cx="1761392" cy="199292"/>
          </a:xfrm>
          <a:prstGeom prst="roundRect">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１年次</a:t>
            </a:r>
          </a:p>
        </p:txBody>
      </p:sp>
      <p:sp>
        <p:nvSpPr>
          <p:cNvPr id="2058" name="AutoShape 30"/>
          <p:cNvSpPr>
            <a:spLocks noChangeArrowheads="1"/>
          </p:cNvSpPr>
          <p:nvPr/>
        </p:nvSpPr>
        <p:spPr bwMode="auto">
          <a:xfrm>
            <a:off x="7968762" y="811004"/>
            <a:ext cx="896815" cy="198000"/>
          </a:xfrm>
          <a:prstGeom prst="roundRect">
            <a:avLst>
              <a:gd name="adj" fmla="val 16667"/>
            </a:avLst>
          </a:prstGeom>
          <a:solidFill>
            <a:schemeClr val="tx2"/>
          </a:solidFill>
          <a:ln w="9525">
            <a:solidFill>
              <a:schemeClr val="tx1"/>
            </a:solidFill>
            <a:round/>
            <a:headEnd/>
            <a:tailEnd/>
          </a:ln>
        </p:spPr>
        <p:txBody>
          <a:bodyPr wrap="none" lIns="51792" tIns="25896" rIns="51792" bIns="25896" anchor="ctr"/>
          <a:lstStyle/>
          <a:p>
            <a:pPr algn="ctr" defTabSz="844083" fontAlgn="base">
              <a:spcBef>
                <a:spcPct val="0"/>
              </a:spcBef>
              <a:spcAft>
                <a:spcPct val="0"/>
              </a:spcAft>
            </a:pPr>
            <a:r>
              <a:rPr lang="ja-JP" altLang="en-US" sz="1385" dirty="0">
                <a:solidFill>
                  <a:srgbClr val="FFFFFF"/>
                </a:solidFill>
                <a:latin typeface="Times New Roman" panose="02020603050405020304" pitchFamily="18" charset="0"/>
                <a:ea typeface="ＭＳ Ｐゴシック" panose="020B0600070205080204" pitchFamily="50" charset="-128"/>
              </a:rPr>
              <a:t>目　標</a:t>
            </a:r>
          </a:p>
        </p:txBody>
      </p:sp>
      <p:sp>
        <p:nvSpPr>
          <p:cNvPr id="97" name="AutoShape 5"/>
          <p:cNvSpPr>
            <a:spLocks noChangeArrowheads="1"/>
          </p:cNvSpPr>
          <p:nvPr/>
        </p:nvSpPr>
        <p:spPr bwMode="auto">
          <a:xfrm>
            <a:off x="2552701" y="811004"/>
            <a:ext cx="1761392" cy="199292"/>
          </a:xfrm>
          <a:prstGeom prst="roundRect">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２年次</a:t>
            </a:r>
          </a:p>
        </p:txBody>
      </p:sp>
      <p:sp>
        <p:nvSpPr>
          <p:cNvPr id="98" name="AutoShape 5"/>
          <p:cNvSpPr>
            <a:spLocks noChangeArrowheads="1"/>
          </p:cNvSpPr>
          <p:nvPr/>
        </p:nvSpPr>
        <p:spPr bwMode="auto">
          <a:xfrm>
            <a:off x="4359520" y="811004"/>
            <a:ext cx="1761392" cy="199292"/>
          </a:xfrm>
          <a:prstGeom prst="roundRect">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３年次</a:t>
            </a:r>
          </a:p>
        </p:txBody>
      </p:sp>
      <p:sp>
        <p:nvSpPr>
          <p:cNvPr id="99" name="AutoShape 5"/>
          <p:cNvSpPr>
            <a:spLocks noChangeArrowheads="1"/>
          </p:cNvSpPr>
          <p:nvPr/>
        </p:nvSpPr>
        <p:spPr bwMode="auto">
          <a:xfrm>
            <a:off x="6170735" y="811004"/>
            <a:ext cx="1761392" cy="199292"/>
          </a:xfrm>
          <a:prstGeom prst="roundRect">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４年次</a:t>
            </a:r>
          </a:p>
        </p:txBody>
      </p:sp>
      <p:sp>
        <p:nvSpPr>
          <p:cNvPr id="2062" name="Text Box 147"/>
          <p:cNvSpPr txBox="1">
            <a:spLocks noChangeArrowheads="1"/>
          </p:cNvSpPr>
          <p:nvPr/>
        </p:nvSpPr>
        <p:spPr bwMode="auto">
          <a:xfrm>
            <a:off x="697523" y="5942135"/>
            <a:ext cx="2176097" cy="18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792" tIns="25896" rIns="51792" bIns="25896">
            <a:spAutoFit/>
          </a:bodyPr>
          <a:lstStyle/>
          <a:p>
            <a:pPr defTabSz="844083" fontAlgn="base">
              <a:spcBef>
                <a:spcPct val="50000"/>
              </a:spcBef>
              <a:spcAft>
                <a:spcPct val="0"/>
              </a:spcAft>
            </a:pPr>
            <a:r>
              <a:rPr lang="ja-JP" altLang="en-US" sz="831" b="1" dirty="0">
                <a:solidFill>
                  <a:srgbClr val="000000"/>
                </a:solidFill>
                <a:latin typeface="Times New Roman" panose="02020603050405020304" pitchFamily="18" charset="0"/>
                <a:ea typeface="ＭＳ Ｐゴシック" panose="020B0600070205080204" pitchFamily="50" charset="-128"/>
              </a:rPr>
              <a:t>福山大学教育プログラムの目標</a:t>
            </a:r>
          </a:p>
        </p:txBody>
      </p:sp>
      <p:sp>
        <p:nvSpPr>
          <p:cNvPr id="130" name="AutoShape 5"/>
          <p:cNvSpPr>
            <a:spLocks noChangeArrowheads="1"/>
          </p:cNvSpPr>
          <p:nvPr/>
        </p:nvSpPr>
        <p:spPr bwMode="auto">
          <a:xfrm>
            <a:off x="750278" y="6132354"/>
            <a:ext cx="1761392" cy="199292"/>
          </a:xfrm>
          <a:prstGeom prst="homePlate">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自立</a:t>
            </a:r>
          </a:p>
        </p:txBody>
      </p:sp>
      <p:sp>
        <p:nvSpPr>
          <p:cNvPr id="131" name="AutoShape 5"/>
          <p:cNvSpPr>
            <a:spLocks noChangeArrowheads="1"/>
          </p:cNvSpPr>
          <p:nvPr/>
        </p:nvSpPr>
        <p:spPr bwMode="auto">
          <a:xfrm>
            <a:off x="2552701" y="6122288"/>
            <a:ext cx="1761392" cy="199292"/>
          </a:xfrm>
          <a:prstGeom prst="homePlate">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対話</a:t>
            </a:r>
          </a:p>
        </p:txBody>
      </p:sp>
      <p:sp>
        <p:nvSpPr>
          <p:cNvPr id="132" name="AutoShape 5"/>
          <p:cNvSpPr>
            <a:spLocks noChangeArrowheads="1"/>
          </p:cNvSpPr>
          <p:nvPr/>
        </p:nvSpPr>
        <p:spPr bwMode="auto">
          <a:xfrm>
            <a:off x="4359520" y="6129704"/>
            <a:ext cx="1761392" cy="199292"/>
          </a:xfrm>
          <a:prstGeom prst="homePlate">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社会参加</a:t>
            </a:r>
          </a:p>
        </p:txBody>
      </p:sp>
      <p:sp>
        <p:nvSpPr>
          <p:cNvPr id="133" name="AutoShape 5"/>
          <p:cNvSpPr>
            <a:spLocks noChangeArrowheads="1"/>
          </p:cNvSpPr>
          <p:nvPr/>
        </p:nvSpPr>
        <p:spPr bwMode="auto">
          <a:xfrm>
            <a:off x="6170735" y="6129704"/>
            <a:ext cx="1761392" cy="199292"/>
          </a:xfrm>
          <a:prstGeom prst="homePlate">
            <a:avLst/>
          </a:prstGeom>
          <a:solidFill>
            <a:schemeClr val="tx2"/>
          </a:solidFill>
          <a:ln w="9525">
            <a:solidFill>
              <a:schemeClr val="tx1"/>
            </a:solidFill>
            <a:round/>
            <a:headEnd/>
            <a:tailEnd/>
          </a:ln>
          <a:effectLst/>
        </p:spPr>
        <p:txBody>
          <a:bodyPr wrap="none" lIns="51792" tIns="25896" rIns="51792" bIns="25896" anchor="ctr"/>
          <a:lstStyle/>
          <a:p>
            <a:pPr algn="ctr" defTabSz="844083" fontAlgn="base">
              <a:spcBef>
                <a:spcPct val="0"/>
              </a:spcBef>
              <a:spcAft>
                <a:spcPct val="0"/>
              </a:spcAft>
              <a:defRPr/>
            </a:pPr>
            <a:r>
              <a:rPr lang="ja-JP" altLang="en-US" sz="1385" spc="340" dirty="0">
                <a:solidFill>
                  <a:srgbClr val="FFFFFF"/>
                </a:solidFill>
                <a:latin typeface="Times New Roman" panose="02020603050405020304" pitchFamily="18" charset="0"/>
                <a:ea typeface="ＭＳ Ｐゴシック" panose="020B0600070205080204" pitchFamily="50" charset="-128"/>
              </a:rPr>
              <a:t>自己実現</a:t>
            </a:r>
          </a:p>
        </p:txBody>
      </p:sp>
      <p:sp>
        <p:nvSpPr>
          <p:cNvPr id="2067" name="Text Box 16"/>
          <p:cNvSpPr txBox="1">
            <a:spLocks noChangeArrowheads="1"/>
          </p:cNvSpPr>
          <p:nvPr/>
        </p:nvSpPr>
        <p:spPr bwMode="auto">
          <a:xfrm>
            <a:off x="8331551" y="5013176"/>
            <a:ext cx="597038" cy="110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51792" tIns="25896" rIns="51792" bIns="25896">
            <a:spAutoFit/>
          </a:bodyPr>
          <a:lstStyle>
            <a:lvl1pPr defTabSz="560388" eaLnBrk="0" hangingPunct="0">
              <a:spcBef>
                <a:spcPct val="20000"/>
              </a:spcBef>
              <a:buChar char="•"/>
              <a:defRPr kumimoji="1" sz="3400">
                <a:solidFill>
                  <a:schemeClr val="tx1"/>
                </a:solidFill>
                <a:latin typeface="Times New Roman" panose="02020603050405020304" pitchFamily="18" charset="0"/>
                <a:ea typeface="ＭＳ Ｐゴシック" panose="020B0600070205080204" pitchFamily="50" charset="-128"/>
              </a:defRPr>
            </a:lvl1pPr>
            <a:lvl2pPr marL="777875" indent="-298450" defTabSz="560388" eaLnBrk="0" hangingPunct="0">
              <a:spcBef>
                <a:spcPct val="20000"/>
              </a:spcBef>
              <a:buChar char="–"/>
              <a:defRPr kumimoji="1" sz="2900">
                <a:solidFill>
                  <a:schemeClr val="tx1"/>
                </a:solidFill>
                <a:latin typeface="Times New Roman" panose="02020603050405020304" pitchFamily="18" charset="0"/>
                <a:ea typeface="ＭＳ Ｐゴシック" panose="020B0600070205080204" pitchFamily="50" charset="-128"/>
              </a:defRPr>
            </a:lvl2pPr>
            <a:lvl3pPr marL="1196975" indent="-238125" defTabSz="560388" eaLnBrk="0" hangingPunct="0">
              <a:spcBef>
                <a:spcPct val="20000"/>
              </a:spcBef>
              <a:buChar char="•"/>
              <a:defRPr kumimoji="1" sz="2500">
                <a:solidFill>
                  <a:schemeClr val="tx1"/>
                </a:solidFill>
                <a:latin typeface="Times New Roman" panose="02020603050405020304" pitchFamily="18" charset="0"/>
                <a:ea typeface="ＭＳ Ｐゴシック" panose="020B0600070205080204" pitchFamily="50" charset="-128"/>
              </a:defRPr>
            </a:lvl3pPr>
            <a:lvl4pPr marL="1676400" indent="-238125" defTabSz="560388"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4pPr>
            <a:lvl5pPr marL="2154238" indent="-238125" defTabSz="560388"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5pPr>
            <a:lvl6pPr marL="26114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6pPr>
            <a:lvl7pPr marL="30686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7pPr>
            <a:lvl8pPr marL="35258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8pPr>
            <a:lvl9pPr marL="39830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9pPr>
          </a:lstStyle>
          <a:p>
            <a:pPr marL="101595" lvl="0" indent="-101595" defTabSz="522488" eaLnBrk="1" fontAlgn="base" hangingPunct="1">
              <a:spcBef>
                <a:spcPct val="50000"/>
              </a:spcBef>
              <a:spcAft>
                <a:spcPct val="0"/>
              </a:spcAft>
              <a:buNone/>
            </a:pPr>
            <a:r>
              <a:rPr lang="en-US" altLang="ja-JP" sz="800" dirty="0">
                <a:solidFill>
                  <a:srgbClr val="000000"/>
                </a:solidFill>
                <a:latin typeface="ＭＳ Ｐゴシック" panose="020B0600070205080204" pitchFamily="50" charset="-128"/>
                <a:ea typeface="ＭＳ Ｐゴシック"/>
              </a:rPr>
              <a:t>◇</a:t>
            </a:r>
            <a:r>
              <a:rPr lang="ja-JP" altLang="en-US" sz="800" dirty="0">
                <a:solidFill>
                  <a:srgbClr val="000000"/>
                </a:solidFill>
                <a:latin typeface="ＭＳ Ｐゴシック" panose="020B0600070205080204" pitchFamily="50" charset="-128"/>
                <a:ea typeface="ＭＳ Ｐゴシック"/>
              </a:rPr>
              <a:t>グローバルな視点と高い倫理観を持って地域社会の発展に貢献できる</a:t>
            </a:r>
          </a:p>
        </p:txBody>
      </p:sp>
      <p:sp>
        <p:nvSpPr>
          <p:cNvPr id="2068" name="Text Box 16"/>
          <p:cNvSpPr txBox="1">
            <a:spLocks noChangeArrowheads="1"/>
          </p:cNvSpPr>
          <p:nvPr/>
        </p:nvSpPr>
        <p:spPr bwMode="auto">
          <a:xfrm>
            <a:off x="7900664" y="3504941"/>
            <a:ext cx="1027925" cy="141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51792" tIns="25896" rIns="51792" bIns="25896">
            <a:spAutoFit/>
          </a:bodyPr>
          <a:lstStyle>
            <a:lvl1pPr defTabSz="560388" eaLnBrk="0" hangingPunct="0">
              <a:spcBef>
                <a:spcPct val="20000"/>
              </a:spcBef>
              <a:buChar char="•"/>
              <a:defRPr kumimoji="1" sz="3400">
                <a:solidFill>
                  <a:schemeClr val="tx1"/>
                </a:solidFill>
                <a:latin typeface="Times New Roman" panose="02020603050405020304" pitchFamily="18" charset="0"/>
                <a:ea typeface="ＭＳ Ｐゴシック" panose="020B0600070205080204" pitchFamily="50" charset="-128"/>
              </a:defRPr>
            </a:lvl1pPr>
            <a:lvl2pPr marL="777875" indent="-298450" defTabSz="560388" eaLnBrk="0" hangingPunct="0">
              <a:spcBef>
                <a:spcPct val="20000"/>
              </a:spcBef>
              <a:buChar char="–"/>
              <a:defRPr kumimoji="1" sz="2900">
                <a:solidFill>
                  <a:schemeClr val="tx1"/>
                </a:solidFill>
                <a:latin typeface="Times New Roman" panose="02020603050405020304" pitchFamily="18" charset="0"/>
                <a:ea typeface="ＭＳ Ｐゴシック" panose="020B0600070205080204" pitchFamily="50" charset="-128"/>
              </a:defRPr>
            </a:lvl2pPr>
            <a:lvl3pPr marL="1196975" indent="-238125" defTabSz="560388" eaLnBrk="0" hangingPunct="0">
              <a:spcBef>
                <a:spcPct val="20000"/>
              </a:spcBef>
              <a:buChar char="•"/>
              <a:defRPr kumimoji="1" sz="2500">
                <a:solidFill>
                  <a:schemeClr val="tx1"/>
                </a:solidFill>
                <a:latin typeface="Times New Roman" panose="02020603050405020304" pitchFamily="18" charset="0"/>
                <a:ea typeface="ＭＳ Ｐゴシック" panose="020B0600070205080204" pitchFamily="50" charset="-128"/>
              </a:defRPr>
            </a:lvl3pPr>
            <a:lvl4pPr marL="1676400" indent="-238125" defTabSz="560388"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4pPr>
            <a:lvl5pPr marL="2154238" indent="-238125" defTabSz="560388"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5pPr>
            <a:lvl6pPr marL="26114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6pPr>
            <a:lvl7pPr marL="30686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7pPr>
            <a:lvl8pPr marL="35258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8pPr>
            <a:lvl9pPr marL="39830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9pPr>
          </a:lstStyle>
          <a:p>
            <a:pPr marL="101595" lvl="0" indent="-101595" defTabSz="522488" eaLnBrk="1" fontAlgn="base" hangingPunct="1">
              <a:spcBef>
                <a:spcPct val="50000"/>
              </a:spcBef>
              <a:spcAft>
                <a:spcPct val="0"/>
              </a:spcAft>
              <a:buNone/>
            </a:pPr>
            <a:r>
              <a:rPr lang="en-US" altLang="ja-JP" sz="800" dirty="0">
                <a:solidFill>
                  <a:srgbClr val="000000"/>
                </a:solidFill>
                <a:latin typeface="ＭＳ Ｐゴシック" panose="020B0600070205080204" pitchFamily="50" charset="-128"/>
                <a:ea typeface="ＭＳ Ｐゴシック"/>
              </a:rPr>
              <a:t>◇</a:t>
            </a:r>
            <a:r>
              <a:rPr lang="ja-JP" altLang="en-US" sz="800" dirty="0">
                <a:solidFill>
                  <a:srgbClr val="000000"/>
                </a:solidFill>
                <a:latin typeface="ＭＳ Ｐゴシック" panose="020B0600070205080204" pitchFamily="50" charset="-128"/>
                <a:ea typeface="ＭＳ Ｐゴシック"/>
              </a:rPr>
              <a:t>情報を収集し，チームとして対話と創造性を発揮して課題解決できる</a:t>
            </a:r>
          </a:p>
          <a:p>
            <a:pPr marL="101595" lvl="0" indent="-101595" defTabSz="522488" eaLnBrk="1" fontAlgn="base" hangingPunct="1">
              <a:spcBef>
                <a:spcPct val="50000"/>
              </a:spcBef>
              <a:spcAft>
                <a:spcPct val="0"/>
              </a:spcAft>
              <a:buNone/>
            </a:pPr>
            <a:r>
              <a:rPr lang="en-US" altLang="ja-JP" sz="800" dirty="0">
                <a:solidFill>
                  <a:srgbClr val="000000"/>
                </a:solidFill>
                <a:latin typeface="ＭＳ Ｐゴシック" panose="020B0600070205080204" pitchFamily="50" charset="-128"/>
                <a:ea typeface="ＭＳ Ｐゴシック"/>
              </a:rPr>
              <a:t>◇</a:t>
            </a:r>
            <a:r>
              <a:rPr lang="ja-JP" altLang="en-US" sz="800" dirty="0">
                <a:solidFill>
                  <a:srgbClr val="000000"/>
                </a:solidFill>
                <a:latin typeface="ＭＳ Ｐゴシック" panose="020B0600070205080204" pitchFamily="50" charset="-128"/>
                <a:ea typeface="ＭＳ Ｐゴシック"/>
              </a:rPr>
              <a:t>レポートやプレゼンテーションを通して，自主的・継続的に自らの成果に関する情報発信ができる</a:t>
            </a:r>
          </a:p>
        </p:txBody>
      </p:sp>
      <p:sp>
        <p:nvSpPr>
          <p:cNvPr id="2069" name="Text Box 16"/>
          <p:cNvSpPr txBox="1">
            <a:spLocks noChangeArrowheads="1"/>
          </p:cNvSpPr>
          <p:nvPr/>
        </p:nvSpPr>
        <p:spPr bwMode="auto">
          <a:xfrm>
            <a:off x="8254607" y="1087315"/>
            <a:ext cx="658593" cy="217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51792" tIns="25896" rIns="51792" bIns="25896">
            <a:spAutoFit/>
          </a:bodyPr>
          <a:lstStyle>
            <a:lvl1pPr defTabSz="560388" eaLnBrk="0" hangingPunct="0">
              <a:spcBef>
                <a:spcPct val="20000"/>
              </a:spcBef>
              <a:buChar char="•"/>
              <a:defRPr kumimoji="1" sz="3400">
                <a:solidFill>
                  <a:schemeClr val="tx1"/>
                </a:solidFill>
                <a:latin typeface="Times New Roman" panose="02020603050405020304" pitchFamily="18" charset="0"/>
                <a:ea typeface="ＭＳ Ｐゴシック" panose="020B0600070205080204" pitchFamily="50" charset="-128"/>
              </a:defRPr>
            </a:lvl1pPr>
            <a:lvl2pPr marL="777875" indent="-298450" defTabSz="560388" eaLnBrk="0" hangingPunct="0">
              <a:spcBef>
                <a:spcPct val="20000"/>
              </a:spcBef>
              <a:buChar char="–"/>
              <a:defRPr kumimoji="1" sz="2900">
                <a:solidFill>
                  <a:schemeClr val="tx1"/>
                </a:solidFill>
                <a:latin typeface="Times New Roman" panose="02020603050405020304" pitchFamily="18" charset="0"/>
                <a:ea typeface="ＭＳ Ｐゴシック" panose="020B0600070205080204" pitchFamily="50" charset="-128"/>
              </a:defRPr>
            </a:lvl2pPr>
            <a:lvl3pPr marL="1196975" indent="-238125" defTabSz="560388" eaLnBrk="0" hangingPunct="0">
              <a:spcBef>
                <a:spcPct val="20000"/>
              </a:spcBef>
              <a:buChar char="•"/>
              <a:defRPr kumimoji="1" sz="2500">
                <a:solidFill>
                  <a:schemeClr val="tx1"/>
                </a:solidFill>
                <a:latin typeface="Times New Roman" panose="02020603050405020304" pitchFamily="18" charset="0"/>
                <a:ea typeface="ＭＳ Ｐゴシック" panose="020B0600070205080204" pitchFamily="50" charset="-128"/>
              </a:defRPr>
            </a:lvl3pPr>
            <a:lvl4pPr marL="1676400" indent="-238125" defTabSz="560388"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4pPr>
            <a:lvl5pPr marL="2154238" indent="-238125" defTabSz="560388" eaLnBrk="0" hangingPunct="0">
              <a:spcBef>
                <a:spcPct val="20000"/>
              </a:spcBef>
              <a:buChar char="»"/>
              <a:defRPr kumimoji="1" sz="2100">
                <a:solidFill>
                  <a:schemeClr val="tx1"/>
                </a:solidFill>
                <a:latin typeface="Times New Roman" panose="02020603050405020304" pitchFamily="18" charset="0"/>
                <a:ea typeface="ＭＳ Ｐゴシック" panose="020B0600070205080204" pitchFamily="50" charset="-128"/>
              </a:defRPr>
            </a:lvl5pPr>
            <a:lvl6pPr marL="26114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6pPr>
            <a:lvl7pPr marL="30686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7pPr>
            <a:lvl8pPr marL="35258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8pPr>
            <a:lvl9pPr marL="3983038" indent="-238125" defTabSz="560388" eaLnBrk="0" fontAlgn="base" hangingPunct="0">
              <a:spcBef>
                <a:spcPct val="20000"/>
              </a:spcBef>
              <a:spcAft>
                <a:spcPct val="0"/>
              </a:spcAft>
              <a:buChar char="»"/>
              <a:defRPr kumimoji="1" sz="2100">
                <a:solidFill>
                  <a:schemeClr val="tx1"/>
                </a:solidFill>
                <a:latin typeface="Times New Roman" panose="02020603050405020304" pitchFamily="18" charset="0"/>
                <a:ea typeface="ＭＳ Ｐゴシック" panose="020B0600070205080204" pitchFamily="50" charset="-128"/>
              </a:defRPr>
            </a:lvl9pPr>
          </a:lstStyle>
          <a:p>
            <a:pPr marL="101595" lvl="0" indent="-101595" defTabSz="522488" eaLnBrk="1" fontAlgn="base" hangingPunct="1">
              <a:spcBef>
                <a:spcPct val="50000"/>
              </a:spcBef>
              <a:spcAft>
                <a:spcPct val="0"/>
              </a:spcAft>
              <a:buNone/>
            </a:pPr>
            <a:r>
              <a:rPr lang="en-US" altLang="ja-JP" sz="800" dirty="0">
                <a:solidFill>
                  <a:srgbClr val="000000"/>
                </a:solidFill>
                <a:latin typeface="ＭＳ Ｐゴシック" panose="020B0600070205080204" pitchFamily="50" charset="-128"/>
              </a:rPr>
              <a:t>◇</a:t>
            </a:r>
            <a:r>
              <a:rPr lang="ja-JP" altLang="en-US" sz="800" dirty="0">
                <a:solidFill>
                  <a:srgbClr val="000000"/>
                </a:solidFill>
                <a:latin typeface="ＭＳ Ｐゴシック" panose="020B0600070205080204" pitchFamily="50" charset="-128"/>
              </a:rPr>
              <a:t>情報処理技術者として設計や開発の諸原理を応用する能力を身につけている</a:t>
            </a:r>
          </a:p>
          <a:p>
            <a:pPr marL="101595" lvl="0" indent="-101595" defTabSz="522488" eaLnBrk="1" fontAlgn="base" hangingPunct="1">
              <a:spcBef>
                <a:spcPct val="50000"/>
              </a:spcBef>
              <a:spcAft>
                <a:spcPct val="0"/>
              </a:spcAft>
              <a:buNone/>
            </a:pPr>
            <a:r>
              <a:rPr lang="en-US" altLang="ja-JP" sz="800" dirty="0">
                <a:solidFill>
                  <a:srgbClr val="000000"/>
                </a:solidFill>
                <a:latin typeface="ＭＳ Ｐゴシック" panose="020B0600070205080204" pitchFamily="50" charset="-128"/>
              </a:rPr>
              <a:t>◇</a:t>
            </a:r>
            <a:r>
              <a:rPr lang="ja-JP" altLang="en-US" sz="800" dirty="0">
                <a:solidFill>
                  <a:srgbClr val="000000"/>
                </a:solidFill>
                <a:latin typeface="ＭＳ Ｐゴシック" panose="020B0600070205080204" pitchFamily="50" charset="-128"/>
              </a:rPr>
              <a:t>　 と情報処理及び社会安全工学に関する専門知識を持ち，活用できる</a:t>
            </a:r>
            <a:endParaRPr lang="en-US" altLang="ja-JP" sz="831" dirty="0">
              <a:solidFill>
                <a:srgbClr val="000000"/>
              </a:solidFill>
              <a:latin typeface="ＭＳ 明朝" panose="02020609040205080304" pitchFamily="17" charset="-128"/>
              <a:ea typeface="ＭＳ 明朝" panose="02020609040205080304" pitchFamily="17" charset="-128"/>
            </a:endParaRPr>
          </a:p>
        </p:txBody>
      </p:sp>
      <p:sp>
        <p:nvSpPr>
          <p:cNvPr id="23" name="AutoShape 5"/>
          <p:cNvSpPr>
            <a:spLocks noChangeArrowheads="1"/>
          </p:cNvSpPr>
          <p:nvPr/>
        </p:nvSpPr>
        <p:spPr bwMode="auto">
          <a:xfrm>
            <a:off x="750278" y="1121134"/>
            <a:ext cx="1761392" cy="295858"/>
          </a:xfrm>
          <a:prstGeom prst="homePlate">
            <a:avLst/>
          </a:prstGeom>
          <a:noFill/>
          <a:ln w="9525">
            <a:solidFill>
              <a:schemeClr val="tx1"/>
            </a:solidFill>
            <a:round/>
            <a:headEnd/>
            <a:tailEnd/>
          </a:ln>
          <a:effectLst/>
        </p:spPr>
        <p:txBody>
          <a:bodyPr wrap="none" lIns="51792" tIns="25896" rIns="51792" bIns="25896" anchor="ctr"/>
          <a:lstStyle/>
          <a:p>
            <a:pPr lvl="0" algn="ctr"/>
            <a:r>
              <a:rPr lang="en-US" altLang="ja-JP" sz="1200" b="1" dirty="0">
                <a:solidFill>
                  <a:srgbClr val="FF0000"/>
                </a:solidFill>
                <a:latin typeface="Calibri"/>
                <a:ea typeface="ＭＳ Ｐゴシック" panose="020B0600070205080204" pitchFamily="50" charset="-128"/>
              </a:rPr>
              <a:t>IT</a:t>
            </a:r>
            <a:r>
              <a:rPr lang="ja-JP" altLang="en-US" sz="1200" b="1" dirty="0">
                <a:solidFill>
                  <a:srgbClr val="FF0000"/>
                </a:solidFill>
                <a:latin typeface="Calibri"/>
                <a:ea typeface="ＭＳ Ｐゴシック" panose="020B0600070205080204" pitchFamily="50" charset="-128"/>
              </a:rPr>
              <a:t>と情報処理を知る</a:t>
            </a:r>
            <a:endParaRPr lang="en-US" altLang="ja-JP" sz="1200" b="1" dirty="0">
              <a:solidFill>
                <a:srgbClr val="FF0000"/>
              </a:solidFill>
              <a:latin typeface="Calibri"/>
              <a:ea typeface="ＭＳ Ｐゴシック" panose="020B0600070205080204" pitchFamily="50" charset="-128"/>
            </a:endParaRPr>
          </a:p>
        </p:txBody>
      </p:sp>
      <p:sp>
        <p:nvSpPr>
          <p:cNvPr id="24" name="AutoShape 5"/>
          <p:cNvSpPr>
            <a:spLocks noChangeArrowheads="1"/>
          </p:cNvSpPr>
          <p:nvPr/>
        </p:nvSpPr>
        <p:spPr bwMode="auto">
          <a:xfrm>
            <a:off x="2552701" y="1118926"/>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en-US" altLang="ja-JP" sz="1050" b="1" dirty="0">
                <a:solidFill>
                  <a:srgbClr val="FF0000"/>
                </a:solidFill>
                <a:latin typeface="Calibri"/>
                <a:ea typeface="ＭＳ Ｐゴシック" panose="020B0600070205080204" pitchFamily="50" charset="-128"/>
              </a:rPr>
              <a:t>IT</a:t>
            </a:r>
            <a:r>
              <a:rPr lang="ja-JP" altLang="en-US" sz="1050" b="1" dirty="0">
                <a:solidFill>
                  <a:srgbClr val="FF0000"/>
                </a:solidFill>
                <a:latin typeface="Calibri"/>
                <a:ea typeface="ＭＳ Ｐゴシック" panose="020B0600070205080204" pitchFamily="50" charset="-128"/>
              </a:rPr>
              <a:t>と情報処理の</a:t>
            </a:r>
            <a:br>
              <a:rPr lang="en-US" altLang="ja-JP" sz="1050" b="1" dirty="0">
                <a:solidFill>
                  <a:srgbClr val="FF0000"/>
                </a:solidFill>
                <a:latin typeface="Calibri"/>
                <a:ea typeface="ＭＳ Ｐゴシック" panose="020B0600070205080204" pitchFamily="50" charset="-128"/>
              </a:rPr>
            </a:br>
            <a:r>
              <a:rPr lang="ja-JP" altLang="en-US" sz="1050" b="1" dirty="0">
                <a:solidFill>
                  <a:srgbClr val="FF0000"/>
                </a:solidFill>
                <a:latin typeface="Calibri"/>
                <a:ea typeface="ＭＳ Ｐゴシック" panose="020B0600070205080204" pitchFamily="50" charset="-128"/>
              </a:rPr>
              <a:t>専門知識を修得する</a:t>
            </a:r>
          </a:p>
        </p:txBody>
      </p:sp>
      <p:sp>
        <p:nvSpPr>
          <p:cNvPr id="25" name="AutoShape 5"/>
          <p:cNvSpPr>
            <a:spLocks noChangeArrowheads="1"/>
          </p:cNvSpPr>
          <p:nvPr/>
        </p:nvSpPr>
        <p:spPr bwMode="auto">
          <a:xfrm>
            <a:off x="4359520" y="1121134"/>
            <a:ext cx="1761392" cy="293208"/>
          </a:xfrm>
          <a:prstGeom prst="homePlate">
            <a:avLst/>
          </a:prstGeom>
          <a:noFill/>
          <a:ln w="9525">
            <a:solidFill>
              <a:schemeClr val="tx1"/>
            </a:solidFill>
            <a:round/>
            <a:headEnd/>
            <a:tailEnd/>
          </a:ln>
          <a:effectLst/>
        </p:spPr>
        <p:txBody>
          <a:bodyPr wrap="none" lIns="51792" tIns="25896" rIns="51792" bIns="25896" anchor="ctr"/>
          <a:lstStyle/>
          <a:p>
            <a:pPr algn="ctr"/>
            <a:r>
              <a:rPr lang="en-US" altLang="ja-JP" sz="1050" b="1" dirty="0">
                <a:solidFill>
                  <a:srgbClr val="FF0000"/>
                </a:solidFill>
                <a:latin typeface="Calibri"/>
                <a:ea typeface="ＭＳ Ｐゴシック" panose="020B0600070205080204" pitchFamily="50" charset="-128"/>
              </a:rPr>
              <a:t>IT</a:t>
            </a:r>
            <a:r>
              <a:rPr lang="ja-JP" altLang="en-US" sz="1050" b="1" dirty="0">
                <a:solidFill>
                  <a:srgbClr val="FF0000"/>
                </a:solidFill>
                <a:latin typeface="Calibri"/>
                <a:ea typeface="ＭＳ Ｐゴシック" panose="020B0600070205080204" pitchFamily="50" charset="-128"/>
              </a:rPr>
              <a:t>と情報処理の知識を深める</a:t>
            </a:r>
          </a:p>
        </p:txBody>
      </p:sp>
      <p:sp>
        <p:nvSpPr>
          <p:cNvPr id="26" name="AutoShape 5"/>
          <p:cNvSpPr>
            <a:spLocks noChangeArrowheads="1"/>
          </p:cNvSpPr>
          <p:nvPr/>
        </p:nvSpPr>
        <p:spPr bwMode="auto">
          <a:xfrm>
            <a:off x="6170735" y="1121135"/>
            <a:ext cx="1761392" cy="293208"/>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050" b="1" dirty="0">
                <a:solidFill>
                  <a:srgbClr val="FF0000"/>
                </a:solidFill>
                <a:latin typeface="Calibri"/>
                <a:ea typeface="ＭＳ Ｐゴシック" panose="020B0600070205080204" pitchFamily="50" charset="-128"/>
              </a:rPr>
              <a:t>課題解決を通して</a:t>
            </a:r>
            <a:endParaRPr lang="en-US" altLang="ja-JP" sz="1050" b="1" dirty="0">
              <a:solidFill>
                <a:srgbClr val="FF0000"/>
              </a:solidFill>
              <a:latin typeface="Calibri"/>
              <a:ea typeface="ＭＳ Ｐゴシック" panose="020B0600070205080204" pitchFamily="50" charset="-128"/>
            </a:endParaRPr>
          </a:p>
          <a:p>
            <a:pPr algn="ctr"/>
            <a:r>
              <a:rPr lang="ja-JP" altLang="en-US" sz="1050" b="1" dirty="0">
                <a:solidFill>
                  <a:srgbClr val="FF0000"/>
                </a:solidFill>
                <a:latin typeface="Calibri"/>
                <a:ea typeface="ＭＳ Ｐゴシック" panose="020B0600070205080204" pitchFamily="50" charset="-128"/>
              </a:rPr>
              <a:t>知識をさらに深める</a:t>
            </a:r>
          </a:p>
        </p:txBody>
      </p:sp>
      <p:sp>
        <p:nvSpPr>
          <p:cNvPr id="27" name="AutoShape 5"/>
          <p:cNvSpPr>
            <a:spLocks noChangeArrowheads="1"/>
          </p:cNvSpPr>
          <p:nvPr/>
        </p:nvSpPr>
        <p:spPr bwMode="auto">
          <a:xfrm>
            <a:off x="750278" y="3525759"/>
            <a:ext cx="1761392" cy="290650"/>
          </a:xfrm>
          <a:prstGeom prst="homePlate">
            <a:avLst/>
          </a:prstGeom>
          <a:noFill/>
          <a:ln w="9525">
            <a:solidFill>
              <a:schemeClr val="tx1"/>
            </a:solidFill>
            <a:round/>
            <a:headEnd/>
            <a:tailEnd/>
          </a:ln>
          <a:effectLst/>
        </p:spPr>
        <p:txBody>
          <a:bodyPr wrap="none" lIns="51792" tIns="25896" rIns="51792" bIns="25896" anchor="ctr"/>
          <a:lstStyle/>
          <a:p>
            <a:pPr lvl="0" algn="ctr"/>
            <a:r>
              <a:rPr lang="en-US" altLang="ja-JP" sz="1100" b="1" dirty="0">
                <a:solidFill>
                  <a:srgbClr val="FF0000"/>
                </a:solidFill>
                <a:latin typeface="Calibri"/>
                <a:ea typeface="ＭＳ Ｐゴシック" panose="020B0600070205080204" pitchFamily="50" charset="-128"/>
              </a:rPr>
              <a:t>IT</a:t>
            </a:r>
            <a:r>
              <a:rPr lang="ja-JP" altLang="en-US" sz="1100" b="1" dirty="0">
                <a:solidFill>
                  <a:srgbClr val="FF0000"/>
                </a:solidFill>
                <a:latin typeface="Calibri"/>
                <a:ea typeface="ＭＳ Ｐゴシック" panose="020B0600070205080204" pitchFamily="50" charset="-128"/>
              </a:rPr>
              <a:t>の基礎を身につける</a:t>
            </a:r>
          </a:p>
        </p:txBody>
      </p:sp>
      <p:sp>
        <p:nvSpPr>
          <p:cNvPr id="28" name="AutoShape 5"/>
          <p:cNvSpPr>
            <a:spLocks noChangeArrowheads="1"/>
          </p:cNvSpPr>
          <p:nvPr/>
        </p:nvSpPr>
        <p:spPr bwMode="auto">
          <a:xfrm>
            <a:off x="2552701" y="3525759"/>
            <a:ext cx="1761392" cy="280584"/>
          </a:xfrm>
          <a:prstGeom prst="homePlate">
            <a:avLst/>
          </a:prstGeom>
          <a:noFill/>
          <a:ln w="9525">
            <a:solidFill>
              <a:schemeClr val="tx1"/>
            </a:solidFill>
            <a:round/>
            <a:headEnd/>
            <a:tailEnd/>
          </a:ln>
          <a:effectLst/>
        </p:spPr>
        <p:txBody>
          <a:bodyPr wrap="none" lIns="51792" tIns="25896" rIns="51792" bIns="25896" anchor="ctr"/>
          <a:lstStyle/>
          <a:p>
            <a:pPr algn="ctr"/>
            <a:r>
              <a:rPr lang="en-US" altLang="ja-JP" sz="1100" b="1" dirty="0">
                <a:solidFill>
                  <a:srgbClr val="FF0000"/>
                </a:solidFill>
                <a:latin typeface="Calibri"/>
                <a:ea typeface="ＭＳ Ｐゴシック" panose="020B0600070205080204" pitchFamily="50" charset="-128"/>
              </a:rPr>
              <a:t>IT</a:t>
            </a:r>
            <a:r>
              <a:rPr lang="ja-JP" altLang="en-US" sz="1100" b="1" dirty="0">
                <a:solidFill>
                  <a:srgbClr val="FF0000"/>
                </a:solidFill>
                <a:latin typeface="Calibri"/>
                <a:ea typeface="ＭＳ Ｐゴシック" panose="020B0600070205080204" pitchFamily="50" charset="-128"/>
              </a:rPr>
              <a:t>の技能を修得する</a:t>
            </a:r>
          </a:p>
        </p:txBody>
      </p:sp>
      <p:sp>
        <p:nvSpPr>
          <p:cNvPr id="29" name="AutoShape 5"/>
          <p:cNvSpPr>
            <a:spLocks noChangeArrowheads="1"/>
          </p:cNvSpPr>
          <p:nvPr/>
        </p:nvSpPr>
        <p:spPr bwMode="auto">
          <a:xfrm>
            <a:off x="4359520" y="3525759"/>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en-US" altLang="ja-JP" sz="1100" b="1" dirty="0">
                <a:solidFill>
                  <a:srgbClr val="FF0000"/>
                </a:solidFill>
                <a:latin typeface="Calibri"/>
                <a:ea typeface="ＭＳ Ｐゴシック" panose="020B0600070205080204" pitchFamily="50" charset="-128"/>
              </a:rPr>
              <a:t>IT</a:t>
            </a:r>
            <a:r>
              <a:rPr lang="ja-JP" altLang="en-US" sz="1100" b="1" dirty="0">
                <a:solidFill>
                  <a:srgbClr val="FF0000"/>
                </a:solidFill>
                <a:latin typeface="Calibri"/>
                <a:ea typeface="ＭＳ Ｐゴシック" panose="020B0600070205080204" pitchFamily="50" charset="-128"/>
              </a:rPr>
              <a:t>を活用する</a:t>
            </a:r>
          </a:p>
        </p:txBody>
      </p:sp>
      <p:sp>
        <p:nvSpPr>
          <p:cNvPr id="30" name="AutoShape 5"/>
          <p:cNvSpPr>
            <a:spLocks noChangeArrowheads="1"/>
          </p:cNvSpPr>
          <p:nvPr/>
        </p:nvSpPr>
        <p:spPr bwMode="auto">
          <a:xfrm>
            <a:off x="6170735" y="3525759"/>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100" b="1" dirty="0">
                <a:solidFill>
                  <a:srgbClr val="FF0000"/>
                </a:solidFill>
                <a:latin typeface="Calibri"/>
                <a:ea typeface="ＭＳ Ｐゴシック" panose="020B0600070205080204" pitchFamily="50" charset="-128"/>
              </a:rPr>
              <a:t>レポート作成やプレゼン</a:t>
            </a:r>
            <a:br>
              <a:rPr lang="en-US" altLang="ja-JP" sz="1100" b="1" dirty="0">
                <a:solidFill>
                  <a:srgbClr val="FF0000"/>
                </a:solidFill>
                <a:latin typeface="Calibri"/>
                <a:ea typeface="ＭＳ Ｐゴシック" panose="020B0600070205080204" pitchFamily="50" charset="-128"/>
              </a:rPr>
            </a:br>
            <a:r>
              <a:rPr lang="ja-JP" altLang="en-US" sz="1100" b="1" dirty="0">
                <a:solidFill>
                  <a:srgbClr val="FF0000"/>
                </a:solidFill>
                <a:latin typeface="Calibri"/>
                <a:ea typeface="ＭＳ Ｐゴシック" panose="020B0600070205080204" pitchFamily="50" charset="-128"/>
              </a:rPr>
              <a:t>テーションの能力を活用する</a:t>
            </a:r>
          </a:p>
        </p:txBody>
      </p:sp>
      <p:sp>
        <p:nvSpPr>
          <p:cNvPr id="31" name="AutoShape 5"/>
          <p:cNvSpPr>
            <a:spLocks noChangeArrowheads="1"/>
          </p:cNvSpPr>
          <p:nvPr/>
        </p:nvSpPr>
        <p:spPr bwMode="auto">
          <a:xfrm>
            <a:off x="750278" y="5034456"/>
            <a:ext cx="1761392" cy="288000"/>
          </a:xfrm>
          <a:prstGeom prst="homePlate">
            <a:avLst/>
          </a:prstGeom>
          <a:noFill/>
          <a:ln w="9525">
            <a:solidFill>
              <a:schemeClr val="tx1"/>
            </a:solidFill>
            <a:round/>
            <a:headEnd/>
            <a:tailEnd/>
          </a:ln>
          <a:effectLst/>
        </p:spPr>
        <p:txBody>
          <a:bodyPr wrap="none" lIns="51792" tIns="25896" rIns="51792" bIns="25896" anchor="ctr"/>
          <a:lstStyle/>
          <a:p>
            <a:pPr lvl="0" algn="ctr"/>
            <a:r>
              <a:rPr lang="ja-JP" altLang="en-US" sz="1100" b="1" dirty="0">
                <a:solidFill>
                  <a:srgbClr val="FF0000"/>
                </a:solidFill>
                <a:latin typeface="Calibri"/>
                <a:ea typeface="ＭＳ Ｐゴシック" panose="020B0600070205080204" pitchFamily="50" charset="-128"/>
              </a:rPr>
              <a:t>高い倫理観を身につける</a:t>
            </a:r>
          </a:p>
        </p:txBody>
      </p:sp>
      <p:sp>
        <p:nvSpPr>
          <p:cNvPr id="32" name="AutoShape 5"/>
          <p:cNvSpPr>
            <a:spLocks noChangeArrowheads="1"/>
          </p:cNvSpPr>
          <p:nvPr/>
        </p:nvSpPr>
        <p:spPr bwMode="auto">
          <a:xfrm>
            <a:off x="2552701" y="5024390"/>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000" b="1" dirty="0">
                <a:solidFill>
                  <a:srgbClr val="FF0000"/>
                </a:solidFill>
                <a:latin typeface="Calibri"/>
                <a:ea typeface="ＭＳ Ｐゴシック" panose="020B0600070205080204" pitchFamily="50" charset="-128"/>
              </a:rPr>
              <a:t>グローバルな視点を身につける</a:t>
            </a:r>
          </a:p>
        </p:txBody>
      </p:sp>
      <p:sp>
        <p:nvSpPr>
          <p:cNvPr id="33" name="AutoShape 5"/>
          <p:cNvSpPr>
            <a:spLocks noChangeArrowheads="1"/>
          </p:cNvSpPr>
          <p:nvPr/>
        </p:nvSpPr>
        <p:spPr bwMode="auto">
          <a:xfrm>
            <a:off x="4359520" y="5031806"/>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100" b="1" dirty="0">
                <a:solidFill>
                  <a:srgbClr val="FF0000"/>
                </a:solidFill>
                <a:latin typeface="Calibri"/>
                <a:ea typeface="ＭＳ Ｐゴシック" panose="020B0600070205080204" pitchFamily="50" charset="-128"/>
              </a:rPr>
              <a:t>協調的に課題解決する</a:t>
            </a:r>
            <a:br>
              <a:rPr lang="en-US" altLang="ja-JP" sz="1100" b="1" dirty="0">
                <a:solidFill>
                  <a:srgbClr val="FF0000"/>
                </a:solidFill>
                <a:latin typeface="Calibri"/>
                <a:ea typeface="ＭＳ Ｐゴシック" panose="020B0600070205080204" pitchFamily="50" charset="-128"/>
              </a:rPr>
            </a:br>
            <a:r>
              <a:rPr lang="ja-JP" altLang="en-US" sz="1100" b="1" dirty="0">
                <a:solidFill>
                  <a:srgbClr val="FF0000"/>
                </a:solidFill>
                <a:latin typeface="Calibri"/>
                <a:ea typeface="ＭＳ Ｐゴシック" panose="020B0600070205080204" pitchFamily="50" charset="-128"/>
              </a:rPr>
              <a:t>姿勢を身につける</a:t>
            </a:r>
          </a:p>
        </p:txBody>
      </p:sp>
      <p:sp>
        <p:nvSpPr>
          <p:cNvPr id="34" name="AutoShape 5"/>
          <p:cNvSpPr>
            <a:spLocks noChangeArrowheads="1"/>
          </p:cNvSpPr>
          <p:nvPr/>
        </p:nvSpPr>
        <p:spPr bwMode="auto">
          <a:xfrm>
            <a:off x="6170735" y="5031806"/>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100" b="1" dirty="0">
                <a:solidFill>
                  <a:srgbClr val="FF0000"/>
                </a:solidFill>
                <a:latin typeface="Calibri"/>
                <a:ea typeface="ＭＳ Ｐゴシック" panose="020B0600070205080204" pitchFamily="50" charset="-128"/>
              </a:rPr>
              <a:t>地域社会の発展に貢献する</a:t>
            </a:r>
          </a:p>
        </p:txBody>
      </p:sp>
      <p:sp>
        <p:nvSpPr>
          <p:cNvPr id="35" name="AutoShape 5"/>
          <p:cNvSpPr>
            <a:spLocks noChangeArrowheads="1"/>
          </p:cNvSpPr>
          <p:nvPr/>
        </p:nvSpPr>
        <p:spPr bwMode="auto">
          <a:xfrm>
            <a:off x="2552701" y="2769698"/>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050" b="1" dirty="0">
                <a:solidFill>
                  <a:srgbClr val="FF0000"/>
                </a:solidFill>
                <a:latin typeface="Calibri"/>
                <a:ea typeface="ＭＳ Ｐゴシック" panose="020B0600070205080204" pitchFamily="50" charset="-128"/>
              </a:rPr>
              <a:t>社会安全工学の</a:t>
            </a:r>
            <a:endParaRPr lang="en-US" altLang="ja-JP" sz="1050" b="1" dirty="0">
              <a:solidFill>
                <a:srgbClr val="FF0000"/>
              </a:solidFill>
              <a:latin typeface="Calibri"/>
              <a:ea typeface="ＭＳ Ｐゴシック" panose="020B0600070205080204" pitchFamily="50" charset="-128"/>
            </a:endParaRPr>
          </a:p>
          <a:p>
            <a:pPr algn="ctr"/>
            <a:r>
              <a:rPr lang="ja-JP" altLang="en-US" sz="1050" b="1" dirty="0">
                <a:solidFill>
                  <a:srgbClr val="FF0000"/>
                </a:solidFill>
                <a:latin typeface="Calibri"/>
                <a:ea typeface="ＭＳ Ｐゴシック" panose="020B0600070205080204" pitchFamily="50" charset="-128"/>
              </a:rPr>
              <a:t>知識を身につける</a:t>
            </a:r>
          </a:p>
        </p:txBody>
      </p:sp>
      <p:sp>
        <p:nvSpPr>
          <p:cNvPr id="36" name="AutoShape 5"/>
          <p:cNvSpPr>
            <a:spLocks noChangeArrowheads="1"/>
          </p:cNvSpPr>
          <p:nvPr/>
        </p:nvSpPr>
        <p:spPr bwMode="auto">
          <a:xfrm>
            <a:off x="4359520" y="2766967"/>
            <a:ext cx="1761392" cy="298147"/>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050" b="1" dirty="0">
                <a:solidFill>
                  <a:srgbClr val="FF0000"/>
                </a:solidFill>
                <a:latin typeface="Calibri"/>
                <a:ea typeface="ＭＳ Ｐゴシック" panose="020B0600070205080204" pitchFamily="50" charset="-128"/>
              </a:rPr>
              <a:t>社会安全工学の知識を深める</a:t>
            </a:r>
          </a:p>
        </p:txBody>
      </p:sp>
      <p:sp>
        <p:nvSpPr>
          <p:cNvPr id="37" name="AutoShape 5"/>
          <p:cNvSpPr>
            <a:spLocks noChangeArrowheads="1"/>
          </p:cNvSpPr>
          <p:nvPr/>
        </p:nvSpPr>
        <p:spPr bwMode="auto">
          <a:xfrm>
            <a:off x="6170735" y="4155038"/>
            <a:ext cx="1761392" cy="288000"/>
          </a:xfrm>
          <a:prstGeom prst="homePlate">
            <a:avLst/>
          </a:prstGeom>
          <a:noFill/>
          <a:ln w="9525">
            <a:solidFill>
              <a:schemeClr val="tx1"/>
            </a:solidFill>
            <a:round/>
            <a:headEnd/>
            <a:tailEnd/>
          </a:ln>
          <a:effectLst/>
        </p:spPr>
        <p:txBody>
          <a:bodyPr wrap="none" lIns="51792" tIns="25896" rIns="51792" bIns="25896" anchor="ctr"/>
          <a:lstStyle/>
          <a:p>
            <a:pPr algn="ctr"/>
            <a:r>
              <a:rPr lang="ja-JP" altLang="en-US" sz="1100" b="1" dirty="0">
                <a:solidFill>
                  <a:srgbClr val="FF0000"/>
                </a:solidFill>
                <a:latin typeface="Calibri"/>
                <a:ea typeface="ＭＳ Ｐゴシック" panose="020B0600070205080204" pitchFamily="50" charset="-128"/>
              </a:rPr>
              <a:t>得られた成果を発信する</a:t>
            </a:r>
            <a:br>
              <a:rPr lang="en-US" altLang="ja-JP" sz="1100" b="1" dirty="0">
                <a:solidFill>
                  <a:srgbClr val="FF0000"/>
                </a:solidFill>
                <a:latin typeface="Calibri"/>
                <a:ea typeface="ＭＳ Ｐゴシック" panose="020B0600070205080204" pitchFamily="50" charset="-128"/>
              </a:rPr>
            </a:br>
            <a:r>
              <a:rPr lang="ja-JP" altLang="en-US" sz="1100" b="1" dirty="0">
                <a:solidFill>
                  <a:srgbClr val="FF0000"/>
                </a:solidFill>
                <a:latin typeface="Calibri"/>
                <a:ea typeface="ＭＳ Ｐゴシック" panose="020B0600070205080204" pitchFamily="50" charset="-128"/>
              </a:rPr>
              <a:t>能力を身につける</a:t>
            </a:r>
          </a:p>
        </p:txBody>
      </p:sp>
      <p:sp>
        <p:nvSpPr>
          <p:cNvPr id="38" name="Text Box 41"/>
          <p:cNvSpPr txBox="1">
            <a:spLocks noChangeArrowheads="1"/>
          </p:cNvSpPr>
          <p:nvPr/>
        </p:nvSpPr>
        <p:spPr bwMode="auto">
          <a:xfrm>
            <a:off x="657959" y="1415029"/>
            <a:ext cx="1563914" cy="83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latin typeface="+mn-ea"/>
                <a:ea typeface="+mn-ea"/>
              </a:rPr>
              <a:t>確率・統計，線形代数</a:t>
            </a:r>
            <a:endParaRPr lang="en-US" altLang="ja-JP" sz="800" dirty="0">
              <a:latin typeface="+mn-ea"/>
              <a:ea typeface="+mn-ea"/>
            </a:endParaRPr>
          </a:p>
          <a:p>
            <a:pPr defTabSz="522488" eaLnBrk="1" fontAlgn="base" hangingPunct="1">
              <a:spcBef>
                <a:spcPct val="0"/>
              </a:spcBef>
              <a:spcAft>
                <a:spcPct val="0"/>
              </a:spcAft>
              <a:buNone/>
            </a:pPr>
            <a:r>
              <a:rPr lang="ja-JP" altLang="en-US" sz="800" dirty="0">
                <a:solidFill>
                  <a:srgbClr val="000000"/>
                </a:solidFill>
                <a:latin typeface="+mn-ea"/>
                <a:ea typeface="+mn-ea"/>
              </a:rPr>
              <a:t>情報工学入門</a:t>
            </a:r>
          </a:p>
          <a:p>
            <a:pPr defTabSz="522488" eaLnBrk="1" fontAlgn="base" hangingPunct="1">
              <a:spcBef>
                <a:spcPct val="0"/>
              </a:spcBef>
              <a:spcAft>
                <a:spcPct val="0"/>
              </a:spcAft>
              <a:buNone/>
            </a:pPr>
            <a:r>
              <a:rPr lang="ja-JP" altLang="en-US" sz="800" dirty="0">
                <a:solidFill>
                  <a:srgbClr val="000000"/>
                </a:solidFill>
                <a:latin typeface="+mn-ea"/>
                <a:ea typeface="+mn-ea"/>
              </a:rPr>
              <a:t>コンピューターサイエンス</a:t>
            </a:r>
          </a:p>
          <a:p>
            <a:pPr defTabSz="522488" eaLnBrk="1" fontAlgn="base" hangingPunct="1">
              <a:spcBef>
                <a:spcPct val="0"/>
              </a:spcBef>
              <a:spcAft>
                <a:spcPct val="0"/>
              </a:spcAft>
              <a:buNone/>
            </a:pPr>
            <a:r>
              <a:rPr lang="ja-JP" altLang="en-US" sz="800" dirty="0">
                <a:solidFill>
                  <a:srgbClr val="000000"/>
                </a:solidFill>
                <a:latin typeface="+mn-ea"/>
                <a:ea typeface="+mn-ea"/>
              </a:rPr>
              <a:t>プログラミング入門</a:t>
            </a:r>
          </a:p>
          <a:p>
            <a:pPr defTabSz="522488" eaLnBrk="1" fontAlgn="base" hangingPunct="1">
              <a:spcBef>
                <a:spcPct val="0"/>
              </a:spcBef>
              <a:spcAft>
                <a:spcPct val="0"/>
              </a:spcAft>
              <a:buNone/>
            </a:pPr>
            <a:r>
              <a:rPr lang="ja-JP" altLang="en-US" sz="800" dirty="0">
                <a:solidFill>
                  <a:srgbClr val="000000"/>
                </a:solidFill>
                <a:latin typeface="+mn-ea"/>
                <a:ea typeface="+mn-ea"/>
              </a:rPr>
              <a:t>情報ネットワーク</a:t>
            </a:r>
            <a:endParaRPr lang="en-US" altLang="ja-JP" sz="800" dirty="0">
              <a:solidFill>
                <a:srgbClr val="000000"/>
              </a:solidFill>
              <a:latin typeface="+mn-ea"/>
              <a:ea typeface="+mn-ea"/>
            </a:endParaRPr>
          </a:p>
        </p:txBody>
      </p:sp>
      <p:sp>
        <p:nvSpPr>
          <p:cNvPr id="39" name="Text Box 41"/>
          <p:cNvSpPr txBox="1">
            <a:spLocks noChangeArrowheads="1"/>
          </p:cNvSpPr>
          <p:nvPr/>
        </p:nvSpPr>
        <p:spPr bwMode="auto">
          <a:xfrm>
            <a:off x="657959" y="3825127"/>
            <a:ext cx="1563914" cy="83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solidFill>
                  <a:srgbClr val="000000"/>
                </a:solidFill>
                <a:latin typeface="+mn-ea"/>
                <a:ea typeface="+mn-ea"/>
              </a:rPr>
              <a:t>プログラミング入門演習</a:t>
            </a:r>
          </a:p>
          <a:p>
            <a:pPr defTabSz="522488" eaLnBrk="1" fontAlgn="base" hangingPunct="1">
              <a:spcBef>
                <a:spcPct val="0"/>
              </a:spcBef>
              <a:spcAft>
                <a:spcPct val="0"/>
              </a:spcAft>
              <a:buNone/>
            </a:pPr>
            <a:r>
              <a:rPr lang="ja-JP" altLang="en-US" sz="800" dirty="0">
                <a:solidFill>
                  <a:srgbClr val="000000"/>
                </a:solidFill>
                <a:latin typeface="+mn-ea"/>
                <a:ea typeface="+mn-ea"/>
              </a:rPr>
              <a:t>実用情報処理演習</a:t>
            </a:r>
          </a:p>
          <a:p>
            <a:pPr defTabSz="522488" eaLnBrk="1" fontAlgn="base" hangingPunct="1">
              <a:spcBef>
                <a:spcPct val="0"/>
              </a:spcBef>
              <a:spcAft>
                <a:spcPct val="0"/>
              </a:spcAft>
              <a:buNone/>
            </a:pPr>
            <a:r>
              <a:rPr lang="ja-JP" altLang="en-US" sz="800" dirty="0">
                <a:solidFill>
                  <a:srgbClr val="000000"/>
                </a:solidFill>
                <a:latin typeface="+mn-ea"/>
                <a:ea typeface="+mn-ea"/>
              </a:rPr>
              <a:t>日本語表現法</a:t>
            </a:r>
          </a:p>
          <a:p>
            <a:pPr defTabSz="522488" eaLnBrk="1" fontAlgn="base" hangingPunct="1">
              <a:spcBef>
                <a:spcPct val="0"/>
              </a:spcBef>
              <a:spcAft>
                <a:spcPct val="0"/>
              </a:spcAft>
              <a:buNone/>
            </a:pPr>
            <a:r>
              <a:rPr lang="ja-JP" altLang="en-US" sz="800" dirty="0">
                <a:solidFill>
                  <a:srgbClr val="000000"/>
                </a:solidFill>
                <a:latin typeface="+mn-ea"/>
                <a:ea typeface="+mn-ea"/>
              </a:rPr>
              <a:t>情報処理基礎</a:t>
            </a:r>
          </a:p>
          <a:p>
            <a:pPr defTabSz="522488" eaLnBrk="1" fontAlgn="base" hangingPunct="1">
              <a:spcBef>
                <a:spcPct val="0"/>
              </a:spcBef>
              <a:spcAft>
                <a:spcPct val="0"/>
              </a:spcAft>
              <a:buNone/>
            </a:pPr>
            <a:r>
              <a:rPr lang="ja-JP" altLang="en-US" sz="800" dirty="0">
                <a:solidFill>
                  <a:srgbClr val="000000"/>
                </a:solidFill>
                <a:latin typeface="+mn-ea"/>
                <a:ea typeface="+mn-ea"/>
              </a:rPr>
              <a:t>英語</a:t>
            </a:r>
            <a:r>
              <a:rPr lang="en-US" altLang="ja-JP" sz="800" dirty="0">
                <a:solidFill>
                  <a:srgbClr val="000000"/>
                </a:solidFill>
                <a:latin typeface="+mn-ea"/>
                <a:ea typeface="+mn-ea"/>
              </a:rPr>
              <a:t>Ⅰ</a:t>
            </a:r>
            <a:r>
              <a:rPr lang="ja-JP" altLang="en-US" sz="800" dirty="0" err="1">
                <a:solidFill>
                  <a:srgbClr val="000000"/>
                </a:solidFill>
                <a:latin typeface="+mn-ea"/>
                <a:ea typeface="+mn-ea"/>
              </a:rPr>
              <a:t>，</a:t>
            </a:r>
            <a:r>
              <a:rPr lang="en-US" altLang="ja-JP" sz="800" dirty="0">
                <a:solidFill>
                  <a:srgbClr val="000000"/>
                </a:solidFill>
                <a:latin typeface="+mn-ea"/>
                <a:ea typeface="+mn-ea"/>
              </a:rPr>
              <a:t>Ⅱ</a:t>
            </a:r>
          </a:p>
        </p:txBody>
      </p:sp>
      <p:sp>
        <p:nvSpPr>
          <p:cNvPr id="40" name="Text Box 41"/>
          <p:cNvSpPr txBox="1">
            <a:spLocks noChangeArrowheads="1"/>
          </p:cNvSpPr>
          <p:nvPr/>
        </p:nvSpPr>
        <p:spPr bwMode="auto">
          <a:xfrm>
            <a:off x="657959" y="5326424"/>
            <a:ext cx="1563914" cy="5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solidFill>
                  <a:srgbClr val="000000"/>
                </a:solidFill>
                <a:latin typeface="+mn-ea"/>
                <a:ea typeface="+mn-ea"/>
              </a:rPr>
              <a:t>教養ゼミ</a:t>
            </a:r>
          </a:p>
          <a:p>
            <a:pPr defTabSz="522488" eaLnBrk="1" fontAlgn="base" hangingPunct="1">
              <a:spcBef>
                <a:spcPct val="0"/>
              </a:spcBef>
              <a:spcAft>
                <a:spcPct val="0"/>
              </a:spcAft>
              <a:buNone/>
            </a:pPr>
            <a:r>
              <a:rPr lang="ja-JP" altLang="en-US" sz="800" dirty="0">
                <a:solidFill>
                  <a:srgbClr val="000000"/>
                </a:solidFill>
                <a:latin typeface="+mn-ea"/>
                <a:ea typeface="+mn-ea"/>
              </a:rPr>
              <a:t>教養教育科目群</a:t>
            </a:r>
          </a:p>
          <a:p>
            <a:pPr defTabSz="522488" eaLnBrk="1" fontAlgn="base" hangingPunct="1">
              <a:spcBef>
                <a:spcPct val="0"/>
              </a:spcBef>
              <a:spcAft>
                <a:spcPct val="0"/>
              </a:spcAft>
              <a:buNone/>
            </a:pPr>
            <a:r>
              <a:rPr lang="ja-JP" altLang="en-US" sz="800" dirty="0">
                <a:solidFill>
                  <a:srgbClr val="000000"/>
                </a:solidFill>
                <a:latin typeface="+mn-ea"/>
                <a:ea typeface="+mn-ea"/>
              </a:rPr>
              <a:t>キャリアデザイン</a:t>
            </a:r>
            <a:r>
              <a:rPr lang="en-US" altLang="ja-JP" sz="800" dirty="0">
                <a:solidFill>
                  <a:srgbClr val="000000"/>
                </a:solidFill>
                <a:latin typeface="+mn-ea"/>
                <a:ea typeface="+mn-ea"/>
              </a:rPr>
              <a:t>Ⅰ</a:t>
            </a:r>
          </a:p>
          <a:p>
            <a:pPr defTabSz="522488" eaLnBrk="1" fontAlgn="base" hangingPunct="1">
              <a:spcBef>
                <a:spcPct val="0"/>
              </a:spcBef>
              <a:spcAft>
                <a:spcPct val="0"/>
              </a:spcAft>
              <a:buNone/>
            </a:pPr>
            <a:r>
              <a:rPr lang="ja-JP" altLang="en-US" sz="800" dirty="0">
                <a:solidFill>
                  <a:srgbClr val="000000"/>
                </a:solidFill>
                <a:latin typeface="+mn-ea"/>
                <a:ea typeface="+mn-ea"/>
              </a:rPr>
              <a:t>みらい工学プロジェクト</a:t>
            </a:r>
          </a:p>
        </p:txBody>
      </p:sp>
      <p:sp>
        <p:nvSpPr>
          <p:cNvPr id="41" name="Text Box 41"/>
          <p:cNvSpPr txBox="1">
            <a:spLocks noChangeArrowheads="1"/>
          </p:cNvSpPr>
          <p:nvPr/>
        </p:nvSpPr>
        <p:spPr bwMode="auto">
          <a:xfrm>
            <a:off x="2504344" y="1415028"/>
            <a:ext cx="2139664" cy="113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latin typeface="+mn-ea"/>
                <a:ea typeface="+mn-ea"/>
              </a:rPr>
              <a:t>離散数学，応用数学</a:t>
            </a:r>
            <a:endParaRPr lang="en-US" altLang="ja-JP" sz="800" dirty="0">
              <a:latin typeface="+mn-ea"/>
              <a:ea typeface="+mn-ea"/>
            </a:endParaRPr>
          </a:p>
          <a:p>
            <a:pPr defTabSz="522488" eaLnBrk="1" fontAlgn="base" hangingPunct="1">
              <a:spcBef>
                <a:spcPct val="0"/>
              </a:spcBef>
              <a:spcAft>
                <a:spcPct val="0"/>
              </a:spcAft>
              <a:buNone/>
            </a:pPr>
            <a:r>
              <a:rPr lang="ja-JP" altLang="en-US" sz="800" dirty="0">
                <a:latin typeface="+mn-ea"/>
              </a:rPr>
              <a:t>数学</a:t>
            </a:r>
            <a:r>
              <a:rPr lang="en-US" altLang="ja-JP" sz="800" dirty="0">
                <a:latin typeface="+mn-ea"/>
              </a:rPr>
              <a:t>Ⅰ</a:t>
            </a:r>
            <a:r>
              <a:rPr lang="ja-JP" altLang="en-US" sz="800" dirty="0" err="1">
                <a:latin typeface="+mn-ea"/>
              </a:rPr>
              <a:t>，</a:t>
            </a:r>
            <a:r>
              <a:rPr lang="en-US" altLang="ja-JP" sz="800" dirty="0">
                <a:latin typeface="+mn-ea"/>
              </a:rPr>
              <a:t>Ⅱ</a:t>
            </a:r>
          </a:p>
          <a:p>
            <a:pPr defTabSz="522488" eaLnBrk="1" fontAlgn="base" hangingPunct="1">
              <a:spcBef>
                <a:spcPct val="0"/>
              </a:spcBef>
              <a:spcAft>
                <a:spcPct val="0"/>
              </a:spcAft>
              <a:buNone/>
            </a:pPr>
            <a:r>
              <a:rPr lang="ja-JP" altLang="en-US" sz="800" dirty="0">
                <a:latin typeface="+mn-ea"/>
              </a:rPr>
              <a:t>情報処理技術</a:t>
            </a:r>
            <a:r>
              <a:rPr lang="en-US" altLang="ja-JP" sz="800" dirty="0">
                <a:latin typeface="+mn-ea"/>
              </a:rPr>
              <a:t>Ⅰ</a:t>
            </a:r>
            <a:r>
              <a:rPr lang="ja-JP" altLang="en-US" sz="800" dirty="0" err="1">
                <a:latin typeface="+mn-ea"/>
              </a:rPr>
              <a:t>，</a:t>
            </a:r>
            <a:r>
              <a:rPr lang="ja-JP" altLang="en-US" sz="800" dirty="0">
                <a:latin typeface="+mn-ea"/>
                <a:ea typeface="+mn-ea"/>
              </a:rPr>
              <a:t>プログラミング応用</a:t>
            </a:r>
            <a:endParaRPr lang="en-US" altLang="ja-JP" sz="800" dirty="0">
              <a:latin typeface="+mn-ea"/>
              <a:ea typeface="+mn-ea"/>
            </a:endParaRPr>
          </a:p>
          <a:p>
            <a:pPr defTabSz="522488" eaLnBrk="1" fontAlgn="base" hangingPunct="1">
              <a:spcBef>
                <a:spcPct val="0"/>
              </a:spcBef>
              <a:spcAft>
                <a:spcPct val="0"/>
              </a:spcAft>
              <a:buNone/>
            </a:pPr>
            <a:r>
              <a:rPr lang="ja-JP" altLang="en-US" sz="800" dirty="0">
                <a:latin typeface="+mn-ea"/>
                <a:ea typeface="+mn-ea"/>
              </a:rPr>
              <a:t>データ構造とアルゴリズム</a:t>
            </a:r>
            <a:endParaRPr lang="en-US" altLang="ja-JP" sz="800" dirty="0">
              <a:latin typeface="+mn-ea"/>
              <a:ea typeface="+mn-ea"/>
            </a:endParaRPr>
          </a:p>
          <a:p>
            <a:pPr defTabSz="522488" eaLnBrk="1" fontAlgn="base" hangingPunct="1">
              <a:spcBef>
                <a:spcPct val="0"/>
              </a:spcBef>
              <a:spcAft>
                <a:spcPct val="0"/>
              </a:spcAft>
              <a:buNone/>
            </a:pPr>
            <a:r>
              <a:rPr lang="ja-JP" altLang="en-US" sz="800" dirty="0">
                <a:latin typeface="+mn-ea"/>
                <a:ea typeface="+mn-ea"/>
              </a:rPr>
              <a:t>オペレーティングシステム</a:t>
            </a:r>
          </a:p>
          <a:p>
            <a:pPr defTabSz="522488" eaLnBrk="1" fontAlgn="base" hangingPunct="1">
              <a:spcBef>
                <a:spcPct val="0"/>
              </a:spcBef>
              <a:spcAft>
                <a:spcPct val="0"/>
              </a:spcAft>
              <a:buNone/>
            </a:pPr>
            <a:r>
              <a:rPr lang="ja-JP" altLang="en-US" sz="800" dirty="0">
                <a:latin typeface="+mn-ea"/>
              </a:rPr>
              <a:t>ソフトウェア工学，</a:t>
            </a:r>
            <a:r>
              <a:rPr lang="ja-JP" altLang="en-US" sz="800" dirty="0">
                <a:latin typeface="+mn-ea"/>
                <a:ea typeface="+mn-ea"/>
              </a:rPr>
              <a:t>データベースシステム</a:t>
            </a:r>
            <a:endParaRPr lang="en-US" altLang="ja-JP" sz="800" dirty="0">
              <a:latin typeface="+mn-ea"/>
              <a:ea typeface="+mn-ea"/>
            </a:endParaRPr>
          </a:p>
          <a:p>
            <a:pPr defTabSz="522488" eaLnBrk="1" fontAlgn="base" hangingPunct="1">
              <a:spcBef>
                <a:spcPct val="0"/>
              </a:spcBef>
              <a:spcAft>
                <a:spcPct val="0"/>
              </a:spcAft>
              <a:buNone/>
            </a:pPr>
            <a:r>
              <a:rPr lang="ja-JP" altLang="en-US" sz="800" dirty="0">
                <a:latin typeface="+mn-ea"/>
              </a:rPr>
              <a:t>論理回路，コンピュータアーキテクチャ</a:t>
            </a:r>
          </a:p>
          <a:p>
            <a:pPr defTabSz="522488" eaLnBrk="1" fontAlgn="base" hangingPunct="1">
              <a:spcBef>
                <a:spcPct val="0"/>
              </a:spcBef>
              <a:spcAft>
                <a:spcPct val="0"/>
              </a:spcAft>
              <a:buNone/>
            </a:pPr>
            <a:r>
              <a:rPr lang="ja-JP" altLang="en-US" sz="800" dirty="0">
                <a:latin typeface="+mn-ea"/>
                <a:ea typeface="+mn-ea"/>
              </a:rPr>
              <a:t>コンピュータネットワーク</a:t>
            </a:r>
            <a:endParaRPr lang="en-US" altLang="ja-JP" sz="800" dirty="0">
              <a:latin typeface="+mn-ea"/>
              <a:ea typeface="+mn-ea"/>
            </a:endParaRPr>
          </a:p>
          <a:p>
            <a:pPr defTabSz="522488" eaLnBrk="1" fontAlgn="base" hangingPunct="1">
              <a:spcBef>
                <a:spcPct val="0"/>
              </a:spcBef>
              <a:spcAft>
                <a:spcPct val="0"/>
              </a:spcAft>
              <a:buNone/>
            </a:pPr>
            <a:r>
              <a:rPr lang="ja-JP" altLang="en-US" sz="800" dirty="0"/>
              <a:t>情報セキュリティ</a:t>
            </a:r>
            <a:endParaRPr lang="en-US" altLang="ja-JP" sz="800" dirty="0">
              <a:latin typeface="+mn-ea"/>
            </a:endParaRPr>
          </a:p>
          <a:p>
            <a:pPr defTabSz="522488" eaLnBrk="1" fontAlgn="base" hangingPunct="1">
              <a:spcBef>
                <a:spcPct val="0"/>
              </a:spcBef>
              <a:spcAft>
                <a:spcPct val="0"/>
              </a:spcAft>
              <a:buNone/>
            </a:pPr>
            <a:r>
              <a:rPr lang="ja-JP" altLang="en-US" sz="800" dirty="0">
                <a:latin typeface="+mn-ea"/>
              </a:rPr>
              <a:t>コンピュータグラフィックス</a:t>
            </a:r>
            <a:endParaRPr lang="en-US" altLang="ja-JP" sz="800" dirty="0">
              <a:latin typeface="+mn-ea"/>
            </a:endParaRPr>
          </a:p>
          <a:p>
            <a:pPr defTabSz="522488" eaLnBrk="1" fontAlgn="base" hangingPunct="1">
              <a:spcBef>
                <a:spcPct val="0"/>
              </a:spcBef>
              <a:spcAft>
                <a:spcPct val="0"/>
              </a:spcAft>
              <a:buNone/>
            </a:pPr>
            <a:endParaRPr lang="en-US" altLang="ja-JP" sz="800" dirty="0">
              <a:latin typeface="+mn-ea"/>
              <a:ea typeface="+mn-ea"/>
            </a:endParaRPr>
          </a:p>
        </p:txBody>
      </p:sp>
      <p:sp>
        <p:nvSpPr>
          <p:cNvPr id="42" name="Text Box 41"/>
          <p:cNvSpPr txBox="1">
            <a:spLocks noChangeArrowheads="1"/>
          </p:cNvSpPr>
          <p:nvPr/>
        </p:nvSpPr>
        <p:spPr bwMode="auto">
          <a:xfrm>
            <a:off x="2505703" y="3825127"/>
            <a:ext cx="1563914" cy="83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solidFill>
                  <a:srgbClr val="000000"/>
                </a:solidFill>
                <a:latin typeface="+mn-ea"/>
                <a:ea typeface="+mn-ea"/>
              </a:rPr>
              <a:t>プログラミング応用演習</a:t>
            </a:r>
          </a:p>
          <a:p>
            <a:pPr defTabSz="522488" eaLnBrk="1" fontAlgn="base" hangingPunct="1">
              <a:spcBef>
                <a:spcPct val="0"/>
              </a:spcBef>
              <a:spcAft>
                <a:spcPct val="0"/>
              </a:spcAft>
              <a:buNone/>
            </a:pPr>
            <a:r>
              <a:rPr lang="ja-JP" altLang="en-US" sz="800" dirty="0">
                <a:solidFill>
                  <a:srgbClr val="000000"/>
                </a:solidFill>
                <a:latin typeface="+mn-ea"/>
                <a:ea typeface="+mn-ea"/>
              </a:rPr>
              <a:t>データベース演習</a:t>
            </a:r>
            <a:endParaRPr lang="en-US" altLang="ja-JP" sz="800" dirty="0">
              <a:solidFill>
                <a:srgbClr val="000000"/>
              </a:solidFill>
              <a:latin typeface="+mn-ea"/>
              <a:ea typeface="+mn-ea"/>
            </a:endParaRPr>
          </a:p>
          <a:p>
            <a:pPr defTabSz="522488" eaLnBrk="1" fontAlgn="base" hangingPunct="1">
              <a:spcBef>
                <a:spcPct val="0"/>
              </a:spcBef>
              <a:spcAft>
                <a:spcPct val="0"/>
              </a:spcAft>
              <a:buNone/>
            </a:pPr>
            <a:r>
              <a:rPr lang="ja-JP" altLang="en-US" sz="800" dirty="0">
                <a:latin typeface="+mn-ea"/>
                <a:ea typeface="+mn-ea"/>
              </a:rPr>
              <a:t>情報工学応用演習</a:t>
            </a:r>
            <a:endParaRPr lang="en-US" altLang="ja-JP" sz="800" dirty="0">
              <a:latin typeface="+mn-ea"/>
              <a:ea typeface="+mn-ea"/>
            </a:endParaRPr>
          </a:p>
          <a:p>
            <a:pPr defTabSz="522488" eaLnBrk="1" fontAlgn="base" hangingPunct="1">
              <a:spcBef>
                <a:spcPct val="0"/>
              </a:spcBef>
              <a:spcAft>
                <a:spcPct val="0"/>
              </a:spcAft>
              <a:buNone/>
            </a:pPr>
            <a:r>
              <a:rPr lang="ja-JP" altLang="en-US" sz="800" dirty="0"/>
              <a:t>実用ネットワーク管理</a:t>
            </a:r>
            <a:endParaRPr lang="en-US" altLang="ja-JP" sz="800" dirty="0">
              <a:latin typeface="+mn-ea"/>
              <a:ea typeface="+mn-ea"/>
            </a:endParaRPr>
          </a:p>
          <a:p>
            <a:pPr defTabSz="522488" eaLnBrk="1" fontAlgn="base" hangingPunct="1">
              <a:spcBef>
                <a:spcPct val="0"/>
              </a:spcBef>
              <a:spcAft>
                <a:spcPct val="0"/>
              </a:spcAft>
              <a:buNone/>
            </a:pPr>
            <a:r>
              <a:rPr lang="ja-JP" altLang="en-US" sz="800" dirty="0">
                <a:solidFill>
                  <a:srgbClr val="000000"/>
                </a:solidFill>
                <a:latin typeface="+mn-ea"/>
                <a:ea typeface="+mn-ea"/>
              </a:rPr>
              <a:t>英語</a:t>
            </a:r>
            <a:r>
              <a:rPr lang="en-US" altLang="ja-JP" sz="800" dirty="0">
                <a:solidFill>
                  <a:srgbClr val="000000"/>
                </a:solidFill>
                <a:latin typeface="+mn-ea"/>
                <a:ea typeface="+mn-ea"/>
              </a:rPr>
              <a:t>Ⅲ</a:t>
            </a:r>
            <a:r>
              <a:rPr lang="ja-JP" altLang="en-US" sz="800" dirty="0" err="1">
                <a:solidFill>
                  <a:srgbClr val="000000"/>
                </a:solidFill>
                <a:latin typeface="+mn-ea"/>
                <a:ea typeface="+mn-ea"/>
              </a:rPr>
              <a:t>，</a:t>
            </a:r>
            <a:r>
              <a:rPr lang="en-US" altLang="ja-JP" sz="800" dirty="0">
                <a:solidFill>
                  <a:srgbClr val="000000"/>
                </a:solidFill>
                <a:latin typeface="+mn-ea"/>
                <a:ea typeface="+mn-ea"/>
              </a:rPr>
              <a:t>Ⅳ</a:t>
            </a:r>
          </a:p>
        </p:txBody>
      </p:sp>
      <p:sp>
        <p:nvSpPr>
          <p:cNvPr id="43" name="Text Box 41"/>
          <p:cNvSpPr txBox="1">
            <a:spLocks noChangeArrowheads="1"/>
          </p:cNvSpPr>
          <p:nvPr/>
        </p:nvSpPr>
        <p:spPr bwMode="auto">
          <a:xfrm>
            <a:off x="2483533" y="5326424"/>
            <a:ext cx="1563914" cy="5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defTabSz="522488" fontAlgn="base">
              <a:spcBef>
                <a:spcPct val="0"/>
              </a:spcBef>
              <a:spcAft>
                <a:spcPct val="0"/>
              </a:spcAft>
              <a:buNone/>
              <a:defRPr sz="8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ja-JP" altLang="en-US" dirty="0"/>
              <a:t>キャリアデザイン</a:t>
            </a:r>
            <a:r>
              <a:rPr lang="en-US" altLang="ja-JP" dirty="0"/>
              <a:t>Ⅱ</a:t>
            </a:r>
          </a:p>
          <a:p>
            <a:r>
              <a:rPr lang="ja-JP" altLang="en-US" dirty="0"/>
              <a:t>インターンシップ</a:t>
            </a:r>
          </a:p>
        </p:txBody>
      </p:sp>
      <p:sp>
        <p:nvSpPr>
          <p:cNvPr id="44" name="Text Box 41"/>
          <p:cNvSpPr txBox="1">
            <a:spLocks noChangeArrowheads="1"/>
          </p:cNvSpPr>
          <p:nvPr/>
        </p:nvSpPr>
        <p:spPr bwMode="auto">
          <a:xfrm>
            <a:off x="4314093" y="1415029"/>
            <a:ext cx="1850782" cy="83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defTabSz="522488" fontAlgn="base">
              <a:spcBef>
                <a:spcPct val="0"/>
              </a:spcBef>
              <a:spcAft>
                <a:spcPct val="0"/>
              </a:spcAft>
              <a:buNone/>
              <a:defRPr sz="7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ja-JP" altLang="en-US" sz="800" dirty="0">
                <a:solidFill>
                  <a:schemeClr val="tx1"/>
                </a:solidFill>
              </a:rPr>
              <a:t>情報処理技術</a:t>
            </a:r>
            <a:r>
              <a:rPr lang="en-US" altLang="ja-JP" sz="800" dirty="0">
                <a:solidFill>
                  <a:schemeClr val="tx1"/>
                </a:solidFill>
              </a:rPr>
              <a:t>Ⅱ</a:t>
            </a:r>
          </a:p>
          <a:p>
            <a:r>
              <a:rPr lang="ja-JP" altLang="en-US" sz="800" dirty="0">
                <a:solidFill>
                  <a:schemeClr val="tx1"/>
                </a:solidFill>
              </a:rPr>
              <a:t>情報化社会と職業</a:t>
            </a:r>
          </a:p>
          <a:p>
            <a:r>
              <a:rPr lang="ja-JP" altLang="en-US" sz="800" dirty="0"/>
              <a:t>マルチメディア論</a:t>
            </a:r>
            <a:endParaRPr lang="en-US" altLang="ja-JP" sz="800" dirty="0">
              <a:solidFill>
                <a:srgbClr val="FF0000"/>
              </a:solidFill>
            </a:endParaRPr>
          </a:p>
          <a:p>
            <a:r>
              <a:rPr lang="ja-JP" altLang="en-US" sz="800" dirty="0">
                <a:solidFill>
                  <a:schemeClr val="tx1"/>
                </a:solidFill>
              </a:rPr>
              <a:t>画像処理</a:t>
            </a:r>
          </a:p>
          <a:p>
            <a:r>
              <a:rPr lang="ja-JP" altLang="en-US" sz="800" dirty="0">
                <a:solidFill>
                  <a:schemeClr val="tx1"/>
                </a:solidFill>
              </a:rPr>
              <a:t>人工知能</a:t>
            </a:r>
            <a:endParaRPr lang="en-US" altLang="ja-JP" sz="800" dirty="0">
              <a:solidFill>
                <a:schemeClr val="tx1"/>
              </a:solidFill>
            </a:endParaRPr>
          </a:p>
          <a:p>
            <a:endParaRPr lang="en-US" altLang="ja-JP" sz="800" dirty="0">
              <a:solidFill>
                <a:srgbClr val="FF0000"/>
              </a:solidFill>
            </a:endParaRPr>
          </a:p>
        </p:txBody>
      </p:sp>
      <p:sp>
        <p:nvSpPr>
          <p:cNvPr id="45" name="Text Box 41"/>
          <p:cNvSpPr txBox="1">
            <a:spLocks noChangeArrowheads="1"/>
          </p:cNvSpPr>
          <p:nvPr/>
        </p:nvSpPr>
        <p:spPr bwMode="auto">
          <a:xfrm>
            <a:off x="4314092" y="3825127"/>
            <a:ext cx="1738827" cy="83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latin typeface="+mn-ea"/>
              </a:rPr>
              <a:t>情報工学演習</a:t>
            </a:r>
            <a:r>
              <a:rPr lang="en-US" altLang="ja-JP" sz="800" dirty="0">
                <a:latin typeface="+mn-ea"/>
              </a:rPr>
              <a:t>Ⅰ</a:t>
            </a:r>
            <a:r>
              <a:rPr lang="ja-JP" altLang="en-US" sz="800" dirty="0" err="1">
                <a:latin typeface="+mn-ea"/>
              </a:rPr>
              <a:t>，</a:t>
            </a:r>
            <a:r>
              <a:rPr lang="en-US" altLang="ja-JP" sz="800" dirty="0">
                <a:latin typeface="+mn-ea"/>
              </a:rPr>
              <a:t>Ⅱ </a:t>
            </a:r>
          </a:p>
          <a:p>
            <a:pPr defTabSz="522488" eaLnBrk="1" fontAlgn="base" hangingPunct="1">
              <a:spcBef>
                <a:spcPct val="0"/>
              </a:spcBef>
              <a:spcAft>
                <a:spcPct val="0"/>
              </a:spcAft>
              <a:buNone/>
            </a:pPr>
            <a:r>
              <a:rPr lang="ja-JP" altLang="en-US" sz="800" dirty="0">
                <a:latin typeface="+mn-ea"/>
              </a:rPr>
              <a:t>ソフトウェア設計演習</a:t>
            </a:r>
            <a:endParaRPr lang="en-US" altLang="ja-JP" sz="800" dirty="0">
              <a:latin typeface="+mn-ea"/>
            </a:endParaRPr>
          </a:p>
          <a:p>
            <a:pPr defTabSz="522488" eaLnBrk="1" fontAlgn="base" hangingPunct="1">
              <a:spcBef>
                <a:spcPct val="0"/>
              </a:spcBef>
              <a:spcAft>
                <a:spcPct val="0"/>
              </a:spcAft>
              <a:buNone/>
            </a:pPr>
            <a:r>
              <a:rPr lang="ja-JP" altLang="en-US" sz="800" dirty="0">
                <a:latin typeface="+mn-ea"/>
              </a:rPr>
              <a:t>ソフトウェア開発演習</a:t>
            </a:r>
            <a:endParaRPr lang="en-US" altLang="ja-JP" sz="800" dirty="0">
              <a:latin typeface="+mn-ea"/>
            </a:endParaRPr>
          </a:p>
          <a:p>
            <a:pPr defTabSz="522488" eaLnBrk="1" fontAlgn="base" hangingPunct="1">
              <a:spcBef>
                <a:spcPct val="0"/>
              </a:spcBef>
              <a:spcAft>
                <a:spcPct val="0"/>
              </a:spcAft>
              <a:buNone/>
            </a:pPr>
            <a:r>
              <a:rPr lang="ja-JP" altLang="en-US" sz="800" dirty="0"/>
              <a:t>並列分散処理</a:t>
            </a:r>
            <a:endParaRPr lang="en-US" altLang="ja-JP" sz="800" dirty="0"/>
          </a:p>
          <a:p>
            <a:pPr defTabSz="522488" eaLnBrk="1" fontAlgn="base" hangingPunct="1">
              <a:spcBef>
                <a:spcPct val="0"/>
              </a:spcBef>
              <a:spcAft>
                <a:spcPct val="0"/>
              </a:spcAft>
              <a:buNone/>
            </a:pPr>
            <a:r>
              <a:rPr lang="ja-JP" altLang="en-US" sz="800" dirty="0">
                <a:latin typeface="+mn-ea"/>
              </a:rPr>
              <a:t>コンピュータアーキテクチャ演習</a:t>
            </a:r>
            <a:endParaRPr lang="en-US" altLang="ja-JP" sz="800" dirty="0">
              <a:latin typeface="+mn-ea"/>
            </a:endParaRPr>
          </a:p>
          <a:p>
            <a:pPr defTabSz="522488" eaLnBrk="1" fontAlgn="base" hangingPunct="1">
              <a:spcBef>
                <a:spcPct val="0"/>
              </a:spcBef>
              <a:spcAft>
                <a:spcPct val="0"/>
              </a:spcAft>
              <a:buNone/>
            </a:pPr>
            <a:r>
              <a:rPr lang="ja-JP" altLang="en-US" sz="800" dirty="0"/>
              <a:t>ゲームプログラミング</a:t>
            </a:r>
            <a:endParaRPr lang="en-US" altLang="ja-JP" sz="800" dirty="0">
              <a:latin typeface="+mn-ea"/>
            </a:endParaRPr>
          </a:p>
          <a:p>
            <a:pPr defTabSz="522488" eaLnBrk="1" fontAlgn="base" hangingPunct="1">
              <a:spcBef>
                <a:spcPct val="0"/>
              </a:spcBef>
              <a:spcAft>
                <a:spcPct val="0"/>
              </a:spcAft>
              <a:buNone/>
            </a:pPr>
            <a:r>
              <a:rPr lang="en-US" altLang="ja-JP" sz="800" dirty="0"/>
              <a:t>Web</a:t>
            </a:r>
            <a:r>
              <a:rPr lang="ja-JP" altLang="en-US" sz="800" dirty="0"/>
              <a:t>プログラミング</a:t>
            </a:r>
            <a:endParaRPr lang="en-US" altLang="ja-JP" sz="800" dirty="0">
              <a:latin typeface="+mn-ea"/>
            </a:endParaRPr>
          </a:p>
          <a:p>
            <a:pPr defTabSz="522488" eaLnBrk="1" fontAlgn="base" hangingPunct="1">
              <a:spcBef>
                <a:spcPct val="0"/>
              </a:spcBef>
              <a:spcAft>
                <a:spcPct val="0"/>
              </a:spcAft>
              <a:buNone/>
            </a:pPr>
            <a:r>
              <a:rPr lang="ja-JP" altLang="en-US" sz="800" dirty="0">
                <a:latin typeface="+mn-ea"/>
              </a:rPr>
              <a:t>アプリデザイン演習，</a:t>
            </a:r>
            <a:r>
              <a:rPr lang="en-US" altLang="ja-JP" sz="800" dirty="0">
                <a:latin typeface="+mn-ea"/>
              </a:rPr>
              <a:t>AI</a:t>
            </a:r>
            <a:r>
              <a:rPr lang="ja-JP" altLang="en-US" sz="800" dirty="0">
                <a:latin typeface="+mn-ea"/>
              </a:rPr>
              <a:t>演習</a:t>
            </a:r>
            <a:endParaRPr lang="en-US" altLang="ja-JP" sz="800" dirty="0">
              <a:latin typeface="+mn-ea"/>
            </a:endParaRPr>
          </a:p>
          <a:p>
            <a:pPr defTabSz="522488" eaLnBrk="1" fontAlgn="base" hangingPunct="1">
              <a:spcBef>
                <a:spcPct val="0"/>
              </a:spcBef>
              <a:spcAft>
                <a:spcPct val="0"/>
              </a:spcAft>
              <a:buNone/>
            </a:pPr>
            <a:r>
              <a:rPr lang="ja-JP" altLang="en-US" sz="800" dirty="0"/>
              <a:t>専門英語</a:t>
            </a:r>
          </a:p>
        </p:txBody>
      </p:sp>
      <p:sp>
        <p:nvSpPr>
          <p:cNvPr id="46" name="Text Box 41"/>
          <p:cNvSpPr txBox="1">
            <a:spLocks noChangeArrowheads="1"/>
          </p:cNvSpPr>
          <p:nvPr/>
        </p:nvSpPr>
        <p:spPr bwMode="auto">
          <a:xfrm>
            <a:off x="4314093" y="5326424"/>
            <a:ext cx="1563914" cy="5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defTabSz="522488" fontAlgn="base">
              <a:spcBef>
                <a:spcPct val="0"/>
              </a:spcBef>
              <a:spcAft>
                <a:spcPct val="0"/>
              </a:spcAft>
              <a:buNone/>
              <a:defRPr sz="8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ja-JP" altLang="en-US" dirty="0">
                <a:solidFill>
                  <a:schemeClr val="tx1"/>
                </a:solidFill>
              </a:rPr>
              <a:t>情報工学演習</a:t>
            </a:r>
            <a:r>
              <a:rPr lang="en-US" altLang="ja-JP" dirty="0">
                <a:solidFill>
                  <a:schemeClr val="tx1"/>
                </a:solidFill>
              </a:rPr>
              <a:t>Ⅰ</a:t>
            </a:r>
            <a:r>
              <a:rPr lang="ja-JP" altLang="en-US" dirty="0" err="1">
                <a:solidFill>
                  <a:schemeClr val="tx1"/>
                </a:solidFill>
              </a:rPr>
              <a:t>，</a:t>
            </a:r>
            <a:r>
              <a:rPr lang="en-US" altLang="ja-JP" dirty="0">
                <a:solidFill>
                  <a:schemeClr val="tx1"/>
                </a:solidFill>
              </a:rPr>
              <a:t>Ⅱ </a:t>
            </a:r>
          </a:p>
          <a:p>
            <a:r>
              <a:rPr lang="ja-JP" altLang="en-US" dirty="0"/>
              <a:t>キャリアデザインエンジニア入門</a:t>
            </a:r>
          </a:p>
          <a:p>
            <a:r>
              <a:rPr lang="ja-JP" altLang="en-US" dirty="0"/>
              <a:t>キャリアデザイン</a:t>
            </a:r>
            <a:r>
              <a:rPr lang="en-US" altLang="ja-JP" dirty="0"/>
              <a:t>Ⅲ</a:t>
            </a:r>
          </a:p>
          <a:p>
            <a:r>
              <a:rPr lang="ja-JP" altLang="en-US" dirty="0"/>
              <a:t>インターンシップ</a:t>
            </a:r>
          </a:p>
        </p:txBody>
      </p:sp>
      <p:sp>
        <p:nvSpPr>
          <p:cNvPr id="47" name="Text Box 41"/>
          <p:cNvSpPr txBox="1">
            <a:spLocks noChangeArrowheads="1"/>
          </p:cNvSpPr>
          <p:nvPr/>
        </p:nvSpPr>
        <p:spPr bwMode="auto">
          <a:xfrm>
            <a:off x="6126725" y="1415029"/>
            <a:ext cx="1563914" cy="51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800" dirty="0">
                <a:solidFill>
                  <a:srgbClr val="000000"/>
                </a:solidFill>
                <a:latin typeface="+mn-ea"/>
                <a:ea typeface="+mn-ea"/>
              </a:rPr>
              <a:t>卒業研究</a:t>
            </a:r>
          </a:p>
          <a:p>
            <a:pPr defTabSz="522488" eaLnBrk="1" fontAlgn="base" hangingPunct="1">
              <a:spcBef>
                <a:spcPct val="0"/>
              </a:spcBef>
              <a:spcAft>
                <a:spcPct val="0"/>
              </a:spcAft>
              <a:buNone/>
            </a:pPr>
            <a:r>
              <a:rPr lang="ja-JP" altLang="en-US" sz="800" dirty="0">
                <a:solidFill>
                  <a:srgbClr val="000000"/>
                </a:solidFill>
                <a:latin typeface="+mn-ea"/>
                <a:ea typeface="+mn-ea"/>
              </a:rPr>
              <a:t>電気工学概論</a:t>
            </a:r>
          </a:p>
          <a:p>
            <a:pPr defTabSz="522488" eaLnBrk="1" fontAlgn="base" hangingPunct="1">
              <a:spcBef>
                <a:spcPct val="0"/>
              </a:spcBef>
              <a:spcAft>
                <a:spcPct val="0"/>
              </a:spcAft>
              <a:buNone/>
            </a:pPr>
            <a:r>
              <a:rPr lang="ja-JP" altLang="en-US" sz="800" dirty="0">
                <a:solidFill>
                  <a:srgbClr val="000000"/>
                </a:solidFill>
                <a:latin typeface="+mn-ea"/>
                <a:ea typeface="+mn-ea"/>
              </a:rPr>
              <a:t>機械工学概論</a:t>
            </a:r>
          </a:p>
        </p:txBody>
      </p:sp>
      <p:sp>
        <p:nvSpPr>
          <p:cNvPr id="48" name="Text Box 41"/>
          <p:cNvSpPr txBox="1">
            <a:spLocks noChangeArrowheads="1"/>
          </p:cNvSpPr>
          <p:nvPr/>
        </p:nvSpPr>
        <p:spPr bwMode="auto">
          <a:xfrm>
            <a:off x="6126725" y="3825127"/>
            <a:ext cx="1563914" cy="27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lvl="0">
              <a:buNone/>
            </a:pPr>
            <a:r>
              <a:rPr lang="ja-JP" altLang="en-US" sz="800" dirty="0">
                <a:solidFill>
                  <a:prstClr val="black"/>
                </a:solidFill>
              </a:rPr>
              <a:t>卒業研究</a:t>
            </a:r>
            <a:endParaRPr lang="en-US" altLang="ja-JP" sz="800" dirty="0">
              <a:solidFill>
                <a:prstClr val="black"/>
              </a:solidFill>
            </a:endParaRPr>
          </a:p>
        </p:txBody>
      </p:sp>
      <p:sp>
        <p:nvSpPr>
          <p:cNvPr id="49" name="Text Box 41"/>
          <p:cNvSpPr txBox="1">
            <a:spLocks noChangeArrowheads="1"/>
          </p:cNvSpPr>
          <p:nvPr/>
        </p:nvSpPr>
        <p:spPr bwMode="auto">
          <a:xfrm>
            <a:off x="6093069" y="5326424"/>
            <a:ext cx="1563914" cy="5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defTabSz="522488" fontAlgn="base">
              <a:spcBef>
                <a:spcPct val="0"/>
              </a:spcBef>
              <a:spcAft>
                <a:spcPct val="0"/>
              </a:spcAft>
              <a:buNone/>
              <a:defRPr sz="8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ja-JP" altLang="en-US" dirty="0"/>
              <a:t>卒業研究</a:t>
            </a:r>
            <a:endParaRPr lang="en-US" altLang="ja-JP" dirty="0"/>
          </a:p>
          <a:p>
            <a:r>
              <a:rPr lang="ja-JP" altLang="en-US" dirty="0"/>
              <a:t>キャリアデザイン</a:t>
            </a:r>
            <a:r>
              <a:rPr lang="en-US" altLang="ja-JP" dirty="0"/>
              <a:t>Ⅳ</a:t>
            </a:r>
            <a:endParaRPr lang="ja-JP" altLang="en-US" dirty="0"/>
          </a:p>
        </p:txBody>
      </p:sp>
      <p:sp>
        <p:nvSpPr>
          <p:cNvPr id="50" name="Text Box 41"/>
          <p:cNvSpPr txBox="1">
            <a:spLocks noChangeArrowheads="1"/>
          </p:cNvSpPr>
          <p:nvPr/>
        </p:nvSpPr>
        <p:spPr bwMode="auto">
          <a:xfrm>
            <a:off x="2505701" y="3042383"/>
            <a:ext cx="2098189" cy="31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defTabSz="522488" eaLnBrk="1" fontAlgn="base" hangingPunct="1">
              <a:spcBef>
                <a:spcPct val="0"/>
              </a:spcBef>
              <a:spcAft>
                <a:spcPct val="0"/>
              </a:spcAft>
              <a:buNone/>
            </a:pPr>
            <a:r>
              <a:rPr lang="ja-JP" altLang="en-US" sz="700" dirty="0">
                <a:solidFill>
                  <a:srgbClr val="000000"/>
                </a:solidFill>
                <a:latin typeface="+mn-ea"/>
                <a:ea typeface="+mn-ea"/>
              </a:rPr>
              <a:t>防災工学，</a:t>
            </a:r>
            <a:r>
              <a:rPr lang="ja-JP" altLang="en-US" sz="700" dirty="0">
                <a:solidFill>
                  <a:srgbClr val="000000"/>
                </a:solidFill>
                <a:latin typeface="+mn-ea"/>
              </a:rPr>
              <a:t>環境工学，プロジェクトマネジメント</a:t>
            </a:r>
            <a:endParaRPr lang="ja-JP" altLang="en-US" sz="700" dirty="0">
              <a:solidFill>
                <a:srgbClr val="000000"/>
              </a:solidFill>
              <a:latin typeface="+mn-ea"/>
              <a:ea typeface="+mn-ea"/>
            </a:endParaRPr>
          </a:p>
          <a:p>
            <a:pPr defTabSz="522488" eaLnBrk="1" fontAlgn="base" hangingPunct="1">
              <a:spcBef>
                <a:spcPct val="0"/>
              </a:spcBef>
              <a:spcAft>
                <a:spcPct val="0"/>
              </a:spcAft>
              <a:buNone/>
            </a:pPr>
            <a:r>
              <a:rPr lang="ja-JP" altLang="en-US" sz="700" dirty="0">
                <a:solidFill>
                  <a:srgbClr val="000000"/>
                </a:solidFill>
                <a:latin typeface="+mn-ea"/>
                <a:ea typeface="+mn-ea"/>
              </a:rPr>
              <a:t>ヒューマンコンピュータインタラクション</a:t>
            </a:r>
          </a:p>
          <a:p>
            <a:pPr defTabSz="522488" eaLnBrk="1" fontAlgn="base" hangingPunct="1">
              <a:spcBef>
                <a:spcPct val="0"/>
              </a:spcBef>
              <a:spcAft>
                <a:spcPct val="0"/>
              </a:spcAft>
              <a:buNone/>
            </a:pPr>
            <a:r>
              <a:rPr lang="ja-JP" altLang="en-US" sz="700" dirty="0">
                <a:solidFill>
                  <a:srgbClr val="000000"/>
                </a:solidFill>
                <a:latin typeface="+mn-ea"/>
                <a:ea typeface="+mn-ea"/>
              </a:rPr>
              <a:t>建築構造材料</a:t>
            </a:r>
            <a:r>
              <a:rPr lang="ja-JP" altLang="en-US" sz="700" dirty="0">
                <a:solidFill>
                  <a:srgbClr val="000000"/>
                </a:solidFill>
                <a:latin typeface="+mn-ea"/>
              </a:rPr>
              <a:t>，構造力学</a:t>
            </a:r>
            <a:r>
              <a:rPr lang="ja-JP" altLang="en-US" sz="700" dirty="0">
                <a:solidFill>
                  <a:srgbClr val="000000"/>
                </a:solidFill>
                <a:latin typeface="+mn-ea"/>
                <a:ea typeface="+mn-ea"/>
              </a:rPr>
              <a:t>，交通マネジメント</a:t>
            </a:r>
          </a:p>
        </p:txBody>
      </p:sp>
      <p:sp>
        <p:nvSpPr>
          <p:cNvPr id="51" name="Text Box 41"/>
          <p:cNvSpPr txBox="1">
            <a:spLocks noChangeArrowheads="1"/>
          </p:cNvSpPr>
          <p:nvPr/>
        </p:nvSpPr>
        <p:spPr bwMode="auto">
          <a:xfrm>
            <a:off x="4314092" y="3042219"/>
            <a:ext cx="2003744" cy="34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defTabSz="522488" fontAlgn="base">
              <a:spcBef>
                <a:spcPct val="0"/>
              </a:spcBef>
              <a:spcAft>
                <a:spcPct val="0"/>
              </a:spcAft>
              <a:buNone/>
              <a:defRPr sz="7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ja-JP" altLang="en-US" dirty="0"/>
              <a:t>リスクマネジメント，安全情報システム</a:t>
            </a:r>
          </a:p>
          <a:p>
            <a:r>
              <a:rPr lang="ja-JP" altLang="en-US" dirty="0"/>
              <a:t>安全工学，都市計画，耐震構造，建築法規</a:t>
            </a:r>
          </a:p>
          <a:p>
            <a:r>
              <a:rPr lang="ja-JP" altLang="en-US" dirty="0"/>
              <a:t>リスクコミュニケーション，建築防災工学</a:t>
            </a:r>
          </a:p>
        </p:txBody>
      </p:sp>
      <p:sp>
        <p:nvSpPr>
          <p:cNvPr id="52" name="Text Box 41"/>
          <p:cNvSpPr txBox="1">
            <a:spLocks noChangeArrowheads="1"/>
          </p:cNvSpPr>
          <p:nvPr/>
        </p:nvSpPr>
        <p:spPr bwMode="auto">
          <a:xfrm>
            <a:off x="6126725" y="4449656"/>
            <a:ext cx="1563914" cy="27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5500">
                <a:solidFill>
                  <a:schemeClr val="tx1"/>
                </a:solidFill>
                <a:latin typeface="Times New Roman" charset="0"/>
                <a:ea typeface="ＭＳ Ｐゴシック" charset="-128"/>
              </a:defRPr>
            </a:lvl1pPr>
            <a:lvl2pPr marL="742950" indent="-285750" eaLnBrk="0" hangingPunct="0">
              <a:spcBef>
                <a:spcPct val="20000"/>
              </a:spcBef>
              <a:buChar char="–"/>
              <a:defRPr kumimoji="1" sz="4800">
                <a:solidFill>
                  <a:schemeClr val="tx1"/>
                </a:solidFill>
                <a:latin typeface="Times New Roman" charset="0"/>
                <a:ea typeface="ＭＳ Ｐゴシック" charset="-128"/>
              </a:defRPr>
            </a:lvl2pPr>
            <a:lvl3pPr marL="1143000" indent="-228600" eaLnBrk="0" hangingPunct="0">
              <a:spcBef>
                <a:spcPct val="20000"/>
              </a:spcBef>
              <a:buChar char="•"/>
              <a:defRPr kumimoji="1" sz="4100">
                <a:solidFill>
                  <a:schemeClr val="tx1"/>
                </a:solidFill>
                <a:latin typeface="Times New Roman" charset="0"/>
                <a:ea typeface="ＭＳ Ｐゴシック" charset="-128"/>
              </a:defRPr>
            </a:lvl3pPr>
            <a:lvl4pPr marL="1600200" indent="-228600" eaLnBrk="0" hangingPunct="0">
              <a:spcBef>
                <a:spcPct val="20000"/>
              </a:spcBef>
              <a:buChar char="–"/>
              <a:defRPr kumimoji="1" sz="3400">
                <a:solidFill>
                  <a:schemeClr val="tx1"/>
                </a:solidFill>
                <a:latin typeface="Times New Roman" charset="0"/>
                <a:ea typeface="ＭＳ Ｐゴシック" charset="-128"/>
              </a:defRPr>
            </a:lvl4pPr>
            <a:lvl5pPr marL="2057400" indent="-228600" eaLnBrk="0" hangingPunct="0">
              <a:spcBef>
                <a:spcPct val="20000"/>
              </a:spcBef>
              <a:buChar char="»"/>
              <a:defRPr kumimoji="1" sz="34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3400">
                <a:solidFill>
                  <a:schemeClr val="tx1"/>
                </a:solidFill>
                <a:latin typeface="Times New Roman" charset="0"/>
                <a:ea typeface="ＭＳ Ｐゴシック" charset="-128"/>
              </a:defRPr>
            </a:lvl9pPr>
          </a:lstStyle>
          <a:p>
            <a:pPr lvl="0">
              <a:buNone/>
            </a:pPr>
            <a:r>
              <a:rPr lang="ja-JP" altLang="en-US" sz="800" dirty="0">
                <a:solidFill>
                  <a:prstClr val="black"/>
                </a:solidFill>
              </a:rPr>
              <a:t>卒業研究</a:t>
            </a:r>
            <a:endParaRPr lang="en-US" altLang="ja-JP" sz="800" dirty="0">
              <a:solidFill>
                <a:prstClr val="black"/>
              </a:solidFill>
            </a:endParaRPr>
          </a:p>
        </p:txBody>
      </p:sp>
      <p:pic>
        <p:nvPicPr>
          <p:cNvPr id="3" name="グラフィックス 2" descr="テレビ"/>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4366" y="2258698"/>
            <a:ext cx="332740" cy="332740"/>
          </a:xfrm>
          <a:prstGeom prst="rect">
            <a:avLst/>
          </a:prstGeom>
        </p:spPr>
      </p:pic>
      <p:sp>
        <p:nvSpPr>
          <p:cNvPr id="55" name="Text Box 41"/>
          <p:cNvSpPr txBox="1">
            <a:spLocks noChangeArrowheads="1"/>
          </p:cNvSpPr>
          <p:nvPr/>
        </p:nvSpPr>
        <p:spPr bwMode="auto">
          <a:xfrm>
            <a:off x="6534980" y="2295577"/>
            <a:ext cx="1502483" cy="777983"/>
          </a:xfrm>
          <a:prstGeom prst="rect">
            <a:avLst/>
          </a:prstGeom>
          <a:solidFill>
            <a:schemeClr val="bg1">
              <a:lumMod val="95000"/>
            </a:schemeClr>
          </a:solidFill>
          <a:ln>
            <a:noFill/>
          </a:ln>
        </p:spPr>
        <p:txBody>
          <a:bodyPr/>
          <a:lstStyle>
            <a:defPPr>
              <a:defRPr lang="ja-JP"/>
            </a:defPPr>
            <a:lvl1pPr defTabSz="522488" fontAlgn="base">
              <a:spcBef>
                <a:spcPct val="0"/>
              </a:spcBef>
              <a:spcAft>
                <a:spcPct val="0"/>
              </a:spcAft>
              <a:buNone/>
              <a:defRPr sz="8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en-US" altLang="ja-JP" sz="900" dirty="0">
                <a:solidFill>
                  <a:schemeClr val="tx1"/>
                </a:solidFill>
              </a:rPr>
              <a:t>IT</a:t>
            </a:r>
            <a:r>
              <a:rPr lang="ja-JP" altLang="en-US" sz="900" dirty="0">
                <a:solidFill>
                  <a:schemeClr val="tx1"/>
                </a:solidFill>
              </a:rPr>
              <a:t>パスポート試験</a:t>
            </a:r>
            <a:endParaRPr lang="en-US" altLang="ja-JP" sz="900" dirty="0">
              <a:solidFill>
                <a:schemeClr val="tx1"/>
              </a:solidFill>
            </a:endParaRPr>
          </a:p>
          <a:p>
            <a:r>
              <a:rPr lang="zh-TW" altLang="en-US" sz="900" dirty="0">
                <a:solidFill>
                  <a:schemeClr val="tx1"/>
                </a:solidFill>
              </a:rPr>
              <a:t>基本情報技術者試験</a:t>
            </a:r>
          </a:p>
          <a:p>
            <a:r>
              <a:rPr lang="ja-JP" altLang="en-US" sz="900" dirty="0">
                <a:solidFill>
                  <a:schemeClr val="tx1"/>
                </a:solidFill>
              </a:rPr>
              <a:t>応用</a:t>
            </a:r>
            <a:r>
              <a:rPr lang="zh-TW" altLang="en-US" sz="900" dirty="0">
                <a:solidFill>
                  <a:schemeClr val="tx1"/>
                </a:solidFill>
              </a:rPr>
              <a:t>情報技術者試験</a:t>
            </a:r>
            <a:endParaRPr lang="en-US" altLang="zh-TW" sz="900" dirty="0">
              <a:solidFill>
                <a:schemeClr val="tx1"/>
              </a:solidFill>
            </a:endParaRPr>
          </a:p>
          <a:p>
            <a:r>
              <a:rPr lang="ja-JP" altLang="en-US" sz="900" dirty="0">
                <a:solidFill>
                  <a:schemeClr val="tx1"/>
                </a:solidFill>
              </a:rPr>
              <a:t>画像処理エンジニア検定</a:t>
            </a:r>
          </a:p>
          <a:p>
            <a:r>
              <a:rPr lang="ja-JP" altLang="en-US" sz="900" dirty="0">
                <a:solidFill>
                  <a:schemeClr val="tx1"/>
                </a:solidFill>
              </a:rPr>
              <a:t>ＣＧエンジニア検定</a:t>
            </a:r>
          </a:p>
          <a:p>
            <a:endParaRPr lang="zh-TW" altLang="en-US" sz="900" dirty="0">
              <a:solidFill>
                <a:schemeClr val="tx1"/>
              </a:solidFill>
            </a:endParaRPr>
          </a:p>
        </p:txBody>
      </p:sp>
      <p:sp>
        <p:nvSpPr>
          <p:cNvPr id="66" name="Text Box 41"/>
          <p:cNvSpPr txBox="1">
            <a:spLocks noChangeArrowheads="1"/>
          </p:cNvSpPr>
          <p:nvPr/>
        </p:nvSpPr>
        <p:spPr bwMode="auto">
          <a:xfrm>
            <a:off x="6146492" y="2295577"/>
            <a:ext cx="405867" cy="21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ja-JP"/>
            </a:defPPr>
            <a:lvl1pPr defTabSz="522488" fontAlgn="base">
              <a:spcBef>
                <a:spcPct val="0"/>
              </a:spcBef>
              <a:spcAft>
                <a:spcPct val="0"/>
              </a:spcAft>
              <a:buNone/>
              <a:defRPr sz="800">
                <a:solidFill>
                  <a:srgbClr val="000000"/>
                </a:solidFill>
                <a:latin typeface="+mn-ea"/>
              </a:defRPr>
            </a:lvl1pPr>
            <a:lvl2pPr marL="742950" indent="-285750" eaLnBrk="0" hangingPunct="0">
              <a:spcBef>
                <a:spcPct val="20000"/>
              </a:spcBef>
              <a:buChar char="–"/>
              <a:defRPr sz="4800">
                <a:latin typeface="Times New Roman" charset="0"/>
                <a:ea typeface="ＭＳ Ｐゴシック" charset="-128"/>
              </a:defRPr>
            </a:lvl2pPr>
            <a:lvl3pPr marL="1143000" indent="-228600" eaLnBrk="0" hangingPunct="0">
              <a:spcBef>
                <a:spcPct val="20000"/>
              </a:spcBef>
              <a:buChar char="•"/>
              <a:defRPr sz="4100">
                <a:latin typeface="Times New Roman" charset="0"/>
                <a:ea typeface="ＭＳ Ｐゴシック" charset="-128"/>
              </a:defRPr>
            </a:lvl3pPr>
            <a:lvl4pPr marL="1600200" indent="-228600" eaLnBrk="0" hangingPunct="0">
              <a:spcBef>
                <a:spcPct val="20000"/>
              </a:spcBef>
              <a:buChar char="–"/>
              <a:defRPr sz="3400">
                <a:latin typeface="Times New Roman" charset="0"/>
                <a:ea typeface="ＭＳ Ｐゴシック" charset="-128"/>
              </a:defRPr>
            </a:lvl4pPr>
            <a:lvl5pPr marL="2057400" indent="-228600" eaLnBrk="0" hangingPunct="0">
              <a:spcBef>
                <a:spcPct val="20000"/>
              </a:spcBef>
              <a:buChar char="»"/>
              <a:defRPr sz="3400">
                <a:latin typeface="Times New Roman" charset="0"/>
                <a:ea typeface="ＭＳ Ｐゴシック" charset="-128"/>
              </a:defRPr>
            </a:lvl5pPr>
            <a:lvl6pPr marL="2514600" indent="-228600" eaLnBrk="0" fontAlgn="base" hangingPunct="0">
              <a:spcBef>
                <a:spcPct val="20000"/>
              </a:spcBef>
              <a:spcAft>
                <a:spcPct val="0"/>
              </a:spcAft>
              <a:buChar char="»"/>
              <a:defRPr sz="3400">
                <a:latin typeface="Times New Roman" charset="0"/>
                <a:ea typeface="ＭＳ Ｐゴシック" charset="-128"/>
              </a:defRPr>
            </a:lvl6pPr>
            <a:lvl7pPr marL="2971800" indent="-228600" eaLnBrk="0" fontAlgn="base" hangingPunct="0">
              <a:spcBef>
                <a:spcPct val="20000"/>
              </a:spcBef>
              <a:spcAft>
                <a:spcPct val="0"/>
              </a:spcAft>
              <a:buChar char="»"/>
              <a:defRPr sz="3400">
                <a:latin typeface="Times New Roman" charset="0"/>
                <a:ea typeface="ＭＳ Ｐゴシック" charset="-128"/>
              </a:defRPr>
            </a:lvl7pPr>
            <a:lvl8pPr marL="3429000" indent="-228600" eaLnBrk="0" fontAlgn="base" hangingPunct="0">
              <a:spcBef>
                <a:spcPct val="20000"/>
              </a:spcBef>
              <a:spcAft>
                <a:spcPct val="0"/>
              </a:spcAft>
              <a:buChar char="»"/>
              <a:defRPr sz="3400">
                <a:latin typeface="Times New Roman" charset="0"/>
                <a:ea typeface="ＭＳ Ｐゴシック" charset="-128"/>
              </a:defRPr>
            </a:lvl8pPr>
            <a:lvl9pPr marL="3886200" indent="-228600" eaLnBrk="0" fontAlgn="base" hangingPunct="0">
              <a:spcBef>
                <a:spcPct val="20000"/>
              </a:spcBef>
              <a:spcAft>
                <a:spcPct val="0"/>
              </a:spcAft>
              <a:buChar char="»"/>
              <a:defRPr sz="3400">
                <a:latin typeface="Times New Roman" charset="0"/>
                <a:ea typeface="ＭＳ Ｐゴシック" charset="-128"/>
              </a:defRPr>
            </a:lvl9pPr>
          </a:lstStyle>
          <a:p>
            <a:r>
              <a:rPr lang="ja-JP" altLang="en-US" dirty="0"/>
              <a:t>資格</a:t>
            </a:r>
          </a:p>
        </p:txBody>
      </p:sp>
      <p:sp>
        <p:nvSpPr>
          <p:cNvPr id="2" name="正方形/長方形 1"/>
          <p:cNvSpPr/>
          <p:nvPr/>
        </p:nvSpPr>
        <p:spPr>
          <a:xfrm>
            <a:off x="8359741" y="1155659"/>
            <a:ext cx="260008" cy="215444"/>
          </a:xfrm>
          <a:prstGeom prst="rect">
            <a:avLst/>
          </a:prstGeom>
        </p:spPr>
        <p:txBody>
          <a:bodyPr wrap="none">
            <a:spAutoFit/>
          </a:bodyPr>
          <a:lstStyle/>
          <a:p>
            <a:r>
              <a:rPr lang="en-US" altLang="ja-JP" sz="800" dirty="0">
                <a:latin typeface="Calibri"/>
                <a:ea typeface="ＭＳ Ｐゴシック" panose="020B0600070205080204" pitchFamily="50" charset="-128"/>
              </a:rPr>
              <a:t>IT</a:t>
            </a:r>
            <a:endParaRPr lang="ja-JP" altLang="en-US" sz="800" dirty="0"/>
          </a:p>
        </p:txBody>
      </p:sp>
      <p:sp>
        <p:nvSpPr>
          <p:cNvPr id="4" name="タイトル 1">
            <a:extLst>
              <a:ext uri="{FF2B5EF4-FFF2-40B4-BE49-F238E27FC236}">
                <a16:creationId xmlns:a16="http://schemas.microsoft.com/office/drawing/2014/main" id="{A061DFBC-B67F-2722-47A4-0FDB71EA2384}"/>
              </a:ext>
            </a:extLst>
          </p:cNvPr>
          <p:cNvSpPr txBox="1">
            <a:spLocks/>
          </p:cNvSpPr>
          <p:nvPr/>
        </p:nvSpPr>
        <p:spPr>
          <a:xfrm>
            <a:off x="465315" y="221838"/>
            <a:ext cx="8486712" cy="557296"/>
          </a:xfrm>
          <a:prstGeom prst="rect">
            <a:avLst/>
          </a:prstGeom>
          <a:solidFill>
            <a:schemeClr val="bg1">
              <a:lumMod val="95000"/>
            </a:schemeClr>
          </a:solidFill>
        </p:spPr>
        <p:txBody>
          <a:bodyPr/>
          <a:lst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dirty="0"/>
              <a:t>４年間のカリキュラム（令和５年度入学生）</a:t>
            </a:r>
          </a:p>
        </p:txBody>
      </p:sp>
      <p:pic>
        <p:nvPicPr>
          <p:cNvPr id="6" name="図 5">
            <a:extLst>
              <a:ext uri="{FF2B5EF4-FFF2-40B4-BE49-F238E27FC236}">
                <a16:creationId xmlns:a16="http://schemas.microsoft.com/office/drawing/2014/main" id="{FE7FBA1C-C6D5-E894-B938-DBECFA8CECF9}"/>
              </a:ext>
            </a:extLst>
          </p:cNvPr>
          <p:cNvPicPr>
            <a:picLocks noChangeAspect="1"/>
          </p:cNvPicPr>
          <p:nvPr/>
        </p:nvPicPr>
        <p:blipFill>
          <a:blip r:embed="rId5"/>
          <a:stretch>
            <a:fillRect/>
          </a:stretch>
        </p:blipFill>
        <p:spPr>
          <a:xfrm>
            <a:off x="763653" y="2198107"/>
            <a:ext cx="1703218" cy="1165961"/>
          </a:xfrm>
          <a:prstGeom prst="rect">
            <a:avLst/>
          </a:prstGeom>
        </p:spPr>
      </p:pic>
      <p:sp>
        <p:nvSpPr>
          <p:cNvPr id="5" name="スライド番号プレースホルダー 4">
            <a:extLst>
              <a:ext uri="{FF2B5EF4-FFF2-40B4-BE49-F238E27FC236}">
                <a16:creationId xmlns:a16="http://schemas.microsoft.com/office/drawing/2014/main" id="{7C6454FB-F308-3AA4-A891-567E0812DBAD}"/>
              </a:ext>
            </a:extLst>
          </p:cNvPr>
          <p:cNvSpPr>
            <a:spLocks noGrp="1"/>
          </p:cNvSpPr>
          <p:nvPr>
            <p:ph type="sldNum" sz="quarter" idx="12"/>
          </p:nvPr>
        </p:nvSpPr>
        <p:spPr/>
        <p:txBody>
          <a:bodyPr/>
          <a:lstStyle/>
          <a:p>
            <a:fld id="{E7DD4950-D159-4EF1-90C3-DB06CAAE7C11}" type="slidenum">
              <a:rPr kumimoji="1" lang="ja-JP" altLang="en-US" smtClean="0"/>
              <a:t>23</a:t>
            </a:fld>
            <a:endParaRPr kumimoji="1" lang="ja-JP" altLang="en-US"/>
          </a:p>
        </p:txBody>
      </p:sp>
    </p:spTree>
    <p:extLst>
      <p:ext uri="{BB962C8B-B14F-4D97-AF65-F5344CB8AC3E}">
        <p14:creationId xmlns:p14="http://schemas.microsoft.com/office/powerpoint/2010/main" val="877081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F839EB-9A2C-4B8A-AF45-ADF6BFE493CC}"/>
              </a:ext>
            </a:extLst>
          </p:cNvPr>
          <p:cNvSpPr>
            <a:spLocks noGrp="1"/>
          </p:cNvSpPr>
          <p:nvPr>
            <p:ph type="title"/>
          </p:nvPr>
        </p:nvSpPr>
        <p:spPr/>
        <p:txBody>
          <a:bodyPr/>
          <a:lstStyle/>
          <a:p>
            <a:r>
              <a:rPr lang="ja-JP" altLang="en-US" dirty="0"/>
              <a:t>積極的な社会経験</a:t>
            </a:r>
            <a:endParaRPr kumimoji="1" lang="ja-JP" altLang="en-US" dirty="0"/>
          </a:p>
        </p:txBody>
      </p:sp>
      <p:sp>
        <p:nvSpPr>
          <p:cNvPr id="4" name="スライド番号プレースホルダー 3">
            <a:extLst>
              <a:ext uri="{FF2B5EF4-FFF2-40B4-BE49-F238E27FC236}">
                <a16:creationId xmlns:a16="http://schemas.microsoft.com/office/drawing/2014/main" id="{01C5B1DA-DF9F-46EE-AD5B-478AC9E3CFD6}"/>
              </a:ext>
            </a:extLst>
          </p:cNvPr>
          <p:cNvSpPr>
            <a:spLocks noGrp="1"/>
          </p:cNvSpPr>
          <p:nvPr>
            <p:ph type="sldNum" sz="quarter" idx="12"/>
          </p:nvPr>
        </p:nvSpPr>
        <p:spPr/>
        <p:txBody>
          <a:bodyPr/>
          <a:lstStyle/>
          <a:p>
            <a:fld id="{E7DD4950-D159-4EF1-90C3-DB06CAAE7C11}" type="slidenum">
              <a:rPr kumimoji="1" lang="ja-JP" altLang="en-US" smtClean="0"/>
              <a:t>24</a:t>
            </a:fld>
            <a:endParaRPr kumimoji="1" lang="ja-JP" altLang="en-US"/>
          </a:p>
        </p:txBody>
      </p:sp>
      <p:sp>
        <p:nvSpPr>
          <p:cNvPr id="5" name="テキスト ボックス 4">
            <a:extLst>
              <a:ext uri="{FF2B5EF4-FFF2-40B4-BE49-F238E27FC236}">
                <a16:creationId xmlns:a16="http://schemas.microsoft.com/office/drawing/2014/main" id="{8E27DB05-1DE2-45B1-AF68-C50B964C66FE}"/>
              </a:ext>
            </a:extLst>
          </p:cNvPr>
          <p:cNvSpPr txBox="1"/>
          <p:nvPr/>
        </p:nvSpPr>
        <p:spPr>
          <a:xfrm>
            <a:off x="1230391" y="6326873"/>
            <a:ext cx="6853158" cy="400110"/>
          </a:xfrm>
          <a:prstGeom prst="rect">
            <a:avLst/>
          </a:prstGeom>
          <a:noFill/>
        </p:spPr>
        <p:txBody>
          <a:bodyPr wrap="none" rtlCol="0">
            <a:spAutoFit/>
          </a:bodyPr>
          <a:lstStyle/>
          <a:p>
            <a:r>
              <a:rPr kumimoji="1" lang="ja-JP" altLang="en-US" sz="2000" dirty="0"/>
              <a:t>学生諸君は，社会見学，社会貢献，地域貢献の実績を積む</a:t>
            </a:r>
            <a:endParaRPr kumimoji="1" lang="en-US" altLang="ja-JP" sz="2000" dirty="0"/>
          </a:p>
        </p:txBody>
      </p:sp>
      <p:sp>
        <p:nvSpPr>
          <p:cNvPr id="6" name="テキスト ボックス 5">
            <a:extLst>
              <a:ext uri="{FF2B5EF4-FFF2-40B4-BE49-F238E27FC236}">
                <a16:creationId xmlns:a16="http://schemas.microsoft.com/office/drawing/2014/main" id="{BC4028E7-03C0-438B-A23F-D6731AE1F885}"/>
              </a:ext>
            </a:extLst>
          </p:cNvPr>
          <p:cNvSpPr txBox="1"/>
          <p:nvPr/>
        </p:nvSpPr>
        <p:spPr>
          <a:xfrm>
            <a:off x="5994400" y="5641721"/>
            <a:ext cx="3352801" cy="646331"/>
          </a:xfrm>
          <a:prstGeom prst="rect">
            <a:avLst/>
          </a:prstGeom>
          <a:noFill/>
        </p:spPr>
        <p:txBody>
          <a:bodyPr wrap="square">
            <a:spAutoFit/>
          </a:bodyPr>
          <a:lstStyle/>
          <a:p>
            <a:r>
              <a:rPr lang="en-US" altLang="ja-JP" b="1" dirty="0"/>
              <a:t>ICT </a:t>
            </a:r>
            <a:r>
              <a:rPr lang="ja-JP" altLang="en-US" b="1" dirty="0"/>
              <a:t>企業見学</a:t>
            </a:r>
            <a:endParaRPr lang="en-US" altLang="ja-JP" b="1" dirty="0"/>
          </a:p>
          <a:p>
            <a:r>
              <a:rPr lang="ja-JP" altLang="en-US" dirty="0"/>
              <a:t>（</a:t>
            </a:r>
            <a:r>
              <a:rPr lang="en-US" altLang="ja-JP" dirty="0"/>
              <a:t>2022</a:t>
            </a:r>
            <a:r>
              <a:rPr lang="ja-JP" altLang="en-US" dirty="0"/>
              <a:t>年</a:t>
            </a:r>
            <a:r>
              <a:rPr lang="en-US" altLang="ja-JP" dirty="0"/>
              <a:t>4</a:t>
            </a:r>
            <a:r>
              <a:rPr lang="ja-JP" altLang="en-US" dirty="0"/>
              <a:t>月）</a:t>
            </a:r>
          </a:p>
        </p:txBody>
      </p:sp>
      <p:sp>
        <p:nvSpPr>
          <p:cNvPr id="8" name="テキスト ボックス 7">
            <a:extLst>
              <a:ext uri="{FF2B5EF4-FFF2-40B4-BE49-F238E27FC236}">
                <a16:creationId xmlns:a16="http://schemas.microsoft.com/office/drawing/2014/main" id="{910FA0F0-6C61-4DBB-A1C0-B1FEAE5209AC}"/>
              </a:ext>
            </a:extLst>
          </p:cNvPr>
          <p:cNvSpPr txBox="1"/>
          <p:nvPr/>
        </p:nvSpPr>
        <p:spPr>
          <a:xfrm>
            <a:off x="914401" y="2838157"/>
            <a:ext cx="2813050" cy="923330"/>
          </a:xfrm>
          <a:prstGeom prst="rect">
            <a:avLst/>
          </a:prstGeom>
          <a:noFill/>
        </p:spPr>
        <p:txBody>
          <a:bodyPr wrap="square">
            <a:spAutoFit/>
          </a:bodyPr>
          <a:lstStyle/>
          <a:p>
            <a:r>
              <a:rPr lang="ja-JP" altLang="en-US" b="1" dirty="0"/>
              <a:t>コンテストの参加と受賞</a:t>
            </a:r>
            <a:endParaRPr lang="en-US" altLang="ja-JP" b="1" dirty="0"/>
          </a:p>
          <a:p>
            <a:r>
              <a:rPr lang="ja-JP" altLang="en-US" dirty="0"/>
              <a:t>（</a:t>
            </a:r>
            <a:r>
              <a:rPr lang="en-US" altLang="ja-JP" dirty="0"/>
              <a:t>2021</a:t>
            </a:r>
            <a:r>
              <a:rPr lang="ja-JP" altLang="en-US" dirty="0"/>
              <a:t>年，フレッシュ</a:t>
            </a:r>
            <a:r>
              <a:rPr lang="en-US" altLang="ja-JP" dirty="0"/>
              <a:t>IT</a:t>
            </a:r>
            <a:r>
              <a:rPr lang="ja-JP" altLang="en-US" dirty="0"/>
              <a:t>アワ～ド佳作受賞）</a:t>
            </a:r>
          </a:p>
        </p:txBody>
      </p:sp>
      <p:pic>
        <p:nvPicPr>
          <p:cNvPr id="9" name="図 8">
            <a:extLst>
              <a:ext uri="{FF2B5EF4-FFF2-40B4-BE49-F238E27FC236}">
                <a16:creationId xmlns:a16="http://schemas.microsoft.com/office/drawing/2014/main" id="{89B5E345-42C1-4DEC-9FCE-E5BA2A529E68}"/>
              </a:ext>
            </a:extLst>
          </p:cNvPr>
          <p:cNvPicPr>
            <a:picLocks noChangeAspect="1"/>
          </p:cNvPicPr>
          <p:nvPr/>
        </p:nvPicPr>
        <p:blipFill>
          <a:blip r:embed="rId2"/>
          <a:stretch>
            <a:fillRect/>
          </a:stretch>
        </p:blipFill>
        <p:spPr>
          <a:xfrm>
            <a:off x="749299" y="916507"/>
            <a:ext cx="2978151" cy="1943295"/>
          </a:xfrm>
          <a:prstGeom prst="rect">
            <a:avLst/>
          </a:prstGeom>
        </p:spPr>
      </p:pic>
      <p:sp>
        <p:nvSpPr>
          <p:cNvPr id="10" name="テキスト ボックス 9">
            <a:extLst>
              <a:ext uri="{FF2B5EF4-FFF2-40B4-BE49-F238E27FC236}">
                <a16:creationId xmlns:a16="http://schemas.microsoft.com/office/drawing/2014/main" id="{C8AF7132-5CF3-4AE7-A7CD-07AC1A9D0E08}"/>
              </a:ext>
            </a:extLst>
          </p:cNvPr>
          <p:cNvSpPr txBox="1"/>
          <p:nvPr/>
        </p:nvSpPr>
        <p:spPr>
          <a:xfrm>
            <a:off x="5369167" y="2743701"/>
            <a:ext cx="3352801" cy="923330"/>
          </a:xfrm>
          <a:prstGeom prst="rect">
            <a:avLst/>
          </a:prstGeom>
          <a:noFill/>
        </p:spPr>
        <p:txBody>
          <a:bodyPr wrap="square">
            <a:spAutoFit/>
          </a:bodyPr>
          <a:lstStyle/>
          <a:p>
            <a:r>
              <a:rPr lang="ja-JP" altLang="en-US" b="1" dirty="0"/>
              <a:t>講師として講演</a:t>
            </a:r>
            <a:endParaRPr lang="en-US" altLang="ja-JP" b="1" dirty="0"/>
          </a:p>
          <a:p>
            <a:r>
              <a:rPr lang="ja-JP" altLang="en-US" dirty="0"/>
              <a:t>（</a:t>
            </a:r>
            <a:r>
              <a:rPr lang="en-US" altLang="ja-JP" dirty="0"/>
              <a:t>2021</a:t>
            </a:r>
            <a:r>
              <a:rPr lang="ja-JP" altLang="en-US" dirty="0"/>
              <a:t>年，プログラミング体験，尾道市）</a:t>
            </a:r>
          </a:p>
        </p:txBody>
      </p:sp>
      <p:pic>
        <p:nvPicPr>
          <p:cNvPr id="11" name="図 10">
            <a:extLst>
              <a:ext uri="{FF2B5EF4-FFF2-40B4-BE49-F238E27FC236}">
                <a16:creationId xmlns:a16="http://schemas.microsoft.com/office/drawing/2014/main" id="{FDFFDC4F-38A2-4ADB-A5FF-B009B48FE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546" y="940269"/>
            <a:ext cx="2338154" cy="1753616"/>
          </a:xfrm>
          <a:prstGeom prst="rect">
            <a:avLst/>
          </a:prstGeom>
        </p:spPr>
      </p:pic>
      <p:pic>
        <p:nvPicPr>
          <p:cNvPr id="12" name="図 11">
            <a:extLst>
              <a:ext uri="{FF2B5EF4-FFF2-40B4-BE49-F238E27FC236}">
                <a16:creationId xmlns:a16="http://schemas.microsoft.com/office/drawing/2014/main" id="{AD94C0BD-C613-4E36-A0AC-7D396F3B3E72}"/>
              </a:ext>
            </a:extLst>
          </p:cNvPr>
          <p:cNvPicPr>
            <a:picLocks noChangeAspect="1"/>
          </p:cNvPicPr>
          <p:nvPr/>
        </p:nvPicPr>
        <p:blipFill>
          <a:blip r:embed="rId4"/>
          <a:stretch>
            <a:fillRect/>
          </a:stretch>
        </p:blipFill>
        <p:spPr>
          <a:xfrm>
            <a:off x="4565979" y="948605"/>
            <a:ext cx="1874717" cy="1746630"/>
          </a:xfrm>
          <a:prstGeom prst="rect">
            <a:avLst/>
          </a:prstGeom>
        </p:spPr>
      </p:pic>
      <p:sp>
        <p:nvSpPr>
          <p:cNvPr id="13" name="AutoShape 2" descr="data:image/jpg;base64,%20/9j/4AAQSkZJRgABAQEAYABgAAD/2wBDAAUDBAQEAwUEBAQFBQUGBwwIBwcHBw8LCwkMEQ8SEhEPERETFhwXExQaFRERGCEYGh0dHx8fExciJCIeJBweHx7/2wBDAQUFBQcGBw4ICA4eFBEUHh4eHh4eHh4eHh4eHh4eHh4eHh4eHh4eHh4eHh4eHh4eHh4eHh4eHh4eHh4eHh4eHh7/wAARCAFgAd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u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P+Ec1r/nwb/vtf8aAMmitb/hHNa/58G/77X/Gj/hHNa/58G/77X/GgDJorW/4RzWv+fBv++1/xo/4RzWv+fBv++1/xoAyaK1v+Ec1r/nwb/vtf8aKAPSqKKDQAUUlLQAUUCigAooooAKKKKACiigUAFFFFABRRRmgAooooAKKKKACiiigAooooAKKKKACiiigAoooNABRSd6WgAooooAKKKKACijvRQAUUUUAFFFFABRRSUALRRRQAUUUUAFFFFABRRRQAUUUUAFFFFABRRRQAUUUUAFcx8UfEs/hDwTe+ILe1jupbd4lEUjFVbfKqdR/vZrp686/aQ/5I/q//AF1tv/SiOt8LBTrQjLZtHPipuFGco7pM76K4jMUbSSRozRhypYDAx1+lJJeW6Wkl15yNDGpZmVgRge9eU+MdFsdf+M3hbTdTRpbNtDmeaEMVWYKykK+Oq5wcd8CotG0HSNN+JnjDwpZ2MUeg3OiRXMmn4zD5mSCQp4Gfauj6pDlvza2vt0vbucv1ype3Lpe2/W1+x6N4E8S2nizwzba5axtBFcF8RSMC6hXZQWx0ztz+NbMVxBMSIpo5COu1gcV832i/2T8AvDv9jWZhufEOqLaahJasIpriPzpQE3noSAFBPTNbP9l32jeJfDd94f8AAB8ISLqEVvcytqUOy7gc4eNl3fO2PmHU8VvUy+HNLllZXaV7dPnf7rmNPMZ8seaN3ZN79e2lvvse7yzwxFRLNHGW+6GYDP0o+0QbS3nR7Q20ncMBvT615H4N8N6N478QeLtX8V2q6lcQapJp9tHMxxawoBt2AH5Sc53DmuMezWz+A/imxiuZXEXi0RLOWy5xPAA2f73v61nHAwcuTm1vFPTv8+hpLHzS5uXRpta9v8z6PSeBw5WaNghwxDA7fr6U2K4t5s+TPHJjrscHH5V5X8QvD/gvwz4bstKt9Mvoxqd9EP7O0s4k1ORRwkhJ5Xuxz+dc/o9i+k/GHwl9m8Fw+EIb4XUMsEN2rm6RYWb50TgYOOetTDBRqQclLu1t0Xr+Vyp46cJqLiul7N9fl+dj1nwv4qsdf1TWrC1RkbSrv7KxZ1PmnYGLKB/D82PwrcFxAZTCJojIOqBxn8q8H0y1sfDOlfFPX9F022ttS0y8mhsZ44hut0MSEhfQAktisqfQbqLwPFe6f8P7yz1hIUuo/EcmrQiQy8N5juW5UnseMGtnl9OUvdlZaLW29r9XsYxzGpGK5o3er0vte3Y+j5ZooU3yyJGvqzYFczo/iibUPiFrfhn7NEsGnWtvPHOrkmTzAcgjpxiuHWzj8bfFW20nxZDHeWen+H4LxbFmzC9xIcO5A4fHQdRyKs/DTRrLQPjJ4v0zTmYWiWVm0URct5IO47BnnA7DsDWKw1OEJczvLlv5brqavFVJzjyq0ea3ns+h3HjzxRaeEfDz6veQyTqJY4VijYAszuFHXsCcn2ragnhmB8qaOTHXawOK81/aT0+xuvh6lxc2sUs0GoWqxOy5KB5kVwPTK8H2qnrX9m/Dfx+NQsbWGy0rUdBmjEUahUWe2BdR+KEj8KVPCwqUYuL953/CxVTFTpVpKSXKrfjc9YSaF1ZllRgpIYhgQCOuaDcQLCJmmjEZ6OWG0/jXzToN1qXhbwh4l8LtNJ/aOv2tldWmeD5t58kmB7f+y121r4c03WPiivg3WYRc6J4d0O3NnYOSIpHPBkZRw2MY5rSpl8abbctFrtutP1ZnTzJ1Eko6vTfZ6/ornsUckciB43V1PQqcg0PJHHje6rk7Rk4yfSvL/BFpD4Y+MWr+FNGLpos2lx34swxKWsu/adoP3QR26dKm/aCtVvtC8P2TXD26z6/aRmWM7WQMxGQex561gsKnWjTvo7O/r5HQ8W1RlU5dVpb/AIJ6RFPDKWEU0chX7wVgcUhubcNtNxEDu243jr6fWvJfFnhzR/AvirwdqXhO0XTZrvVE0+7ihY4uoXUklwT8xBGd3XnrUPw98N6Lqni/xxq2p6dFfXVhrjtaebkiFgobco6AkgZPXgVf1Snye05na3bXe3cz+uVFP2biua/fTa/Y9hkuLeOQRyTxI7dFZgCfwp7MqqWZgAOpJrxn4Y+DPD3jbwM/ibxPbDU9Y1WSZ5buSRvMtyHZVWM5+TaAOlYOkalqHinw54C8M61fzvYXupXdvdzeYVN5Hb7vLRmHJ3YA96r6hFtpS+F66eTenfZ9if7Qkkm4/EtNfNLXtufQMM0My7oZY5B6owP8qDcW/neT58Xm/wBzeN35V5prXhvRvAk+o+IPC1zFpM39kT40iIgR3TouRKEJ6r3IH1rzjTdDnvfh9HqJ8AXs+rXNt9s/4SVtViWUSkbhLuJyqg/w9McGilgoVFzKWmi6L83+Vwq46dN8jjrv1f5L87H0nLNFCm+WRI19WYAUqSRyIHR1ZT3ByK8R8U6frut/8InquoaXp3ipodJ3XuhtfIpaU4zcKMlXHbPI9Kj0dNNu/AnjLw/4em1DwrqDNGz6dqswijs2bHyxvnhHwR179KPqK5U+b17LW3e/4WD+0HzNcvp3el+1vxue4RXFvMxWKeKQjqFYHH5U814P4ch0fQfGHh/+1fBOo+CtQE/2eK7spFktL12XHlysOueoyM5717L4puZrPwxqt3b586Czlkj/AN4ISKxr4b2c4xTvf+ujaN8PivawlKStb+uqTObfxvPNo/irWrCxil03RVkjtpWc/wClTRqTJ06IDhc9yDXQeDdWk17wppesywrDJe2qTtGpJClhnANeeaBDHD+y7mMhvN0KWZ2/vO6szH8yaT4c+GvGtx4E0O4s/iNc2Vu9lE0duulW7iJdowu4rk49TW9XD0uSVna0rdei+fqc9LEVeeN1e8b9OrOx+H/im48Sza/HPaR240vVJbFCjE+Yq4+Y56HmumjubaSQxx3ETuOqq4J/KvCPCc1rpfw/+IK69rOoIv8AbssE13ZIqXEznYuEA4DOeMDHXtWV4o0/+xoPD+raT8Oz4TaLVLWNNQe8U3MoZsFGRcltwzncTWssvhOo1F2XTtsn1a/C5lDMZwpJyV3u++7XRP8AGx9GSXNvGSJJ4kIxkM4GM9KJJ4UZVeaNS33QWA3fSvJV8MaJ4m+O3imPXbGO/t4NOs2SCXJj3kMNxHcgDg9smm+CfDOieNfEfi+/8TWaX8tlqj6dZxyMcWcMYAXywD8pPXcOa5nhacY8zk9Em9O+3U6Vi6knyxitW0te2/Q7b4eeKpPE1lqE91BDaPbanPYxosmfMEZ4PPc+ldR5sXm+V5ieZjOzPOPXFfPGjWDaf8L7/WraVrifw14tlvEmJ3M8aOqSc98oTmr95qpf4yw+PUmB0qLU10EOT8pRoCxbPp5h/lXRUy+Mpy5Hor/etl87nNTzKUKcfaLV2+57v5HvAliYuqyISn3gG+79fSmw3NvMxWGeKQjqFcHFeGQNpr/C++1/XJNTV/FeuGeO304gT3ilisUGeylUyeRwaqyWT6L8QvBl5YeBYvBq3GoG2Yx3as90hQ5V0TjHfJzWccvTuuba/botev5I1lmLVny6ad+r06fmz31rm3U7WuIgd23BcdfT60slxBG4jknjR26KzAE15D4I8L6FrvxJ8dX2safFfSWeqxm2WXlYm2K25R0DEgc+1ch4RtbjxZpeoa5rXw8u/FF5f3Uw/tA38aGBVYhUiBOY9vt3oWAi2/e2tfZbq/VoHmE0l7u97b9NOiZ7j471648NaKutLai5sreZPt+Cd8cBOGkX125BI9Aa3IJY5oUmicPG6hkZTwQRkGvPvh0up6h8HJbPxHKk8wt7i2Z/PSbfENwXc6kgnbwfpV34EXU138JfD8lwzM62xiDHuqMyqfyArCrQUIN9Yu39fcdFHEOdSPaSv/X3ncUUUVyHYFFFFABRRRQAUUUUAFFFFABRRRQAUUUUAFFFFABWD4+8NW3i7wtc6Bd3E1vDcNGzSRAbhsdXGM8dVreoqoycJKUd0TOCnFxlsznpvC9rL4y07xMbmYT2Fk9mkWBsZWIJJ754oi8LWkfja/8AFBuJmmvbFLKSA42BFOcjvmuh70lV7affpb5Eewp9ut/mcFpvww0m38L3vhi71LUL/R5nEltBKyg2TBmbMbKAc7mzz6U/TPhxbx6zYanrfiLWfEDac2+yivpFMcL9A+FA3MPU13dJWn1utr725n9Toae7seIeKFhsPHGtT3EPjHw7LcuNz6JA1xBqaAcPwp8uTselafw/+Hb3nwnudB1hLvSkv9VOoxxFg00KCRGjVyc/MRGM/WvXKWtnjp8ijHTb8NjCGXwVRzlrv+O5zXjnwhY+KrWzWe6u7G7sJxPZ3lq+2SF8YyM8HPoaxrL4a28PiPS/Ed34i1jUdX0+VmW4upFYNGUKmMKAFVfmJ4Gc9676isIYmrCPLF6f57nRLC0py5nHX/LY4+28CWVv4k1fU01C8ax1kMb/AEx9rW8rsgQt0yDgetYy/CWwa1j0mfxJr8/h6Nwy6TJcAxbQchC2NxQHtmvSCKKaxdZbS/pf1uJ4Oi94/wBP+tjk/Ffgex1m9stTs7+90TU7GIwwXdiwVhEf+WbKQQy+2OKj8D+ArPwtrmo6vFqmoX93qMca3Ml24dnZSTvyB3zjHQACuxoqfrNXk5L6D+q0uf2nLqYfjjw3Z+LPDc+iX0s8MUrI6ywnDo6MGVhn0IFYvij4fWvibwpp+ha5q19dvZTrMLxgollxkFWwMYIODiu2oop4ipTtyu1ndepVTD06l+ZXvochr3gHSNY8baJ4puJJkuNITbFCmNkmDld3f5Scin+L/BNnr2qW2tW+o3+j6xbRmKO9snCuYyclGBBDLnnmusooWJqqzvtp8hPDUmmuXfX5nMeC/Bth4amvL5bq71HVL4g3d/ePulkA6Lxwqj0Fc/8AHrS31nQ9C08W1zPDLrtqs4gViyRliGbK8rgH73avR6KqniZxqqq9WhTwsJUXRSsmcVoXw/trLX7bWtV13V9eurJWWx+3SgrbZ4JAUDLY43HmtXwr4ZtvD9/rV3b3M0zatem8lVwMIxGMDHbit+l5qJ16k78zHDD0oW5Vsee3fwus/PvV0nxFrmjadfyNJdWFpMoidm+8VyCU3d8Vq6n8P/Dt54WsPD8EU1hDprLJYT20hWa2kHR1b15Oc5zmutoqniqzt72xKwlFX93c4zw/4Bs7DWH1nV9W1HxBqBt2to5r9lIiib7yqqgAZ7nvWS/wksPsj6RD4l1+Hw9IxLaSlwPK2k5KBiNwT2zXpNFNYusnfmB4Og1blOO8ReANM1K4069029vNCv8ATYPs1tc2DBSsP/PMgggrUFn8NNCGj6vY6rPfavPrAX7beXUuZn2fc2kABdvUYFdx3opLFVkkub+txvCUXJy5Tg9M+G8Mep6fd6x4l1vXItNkEtlbXki+XG4GFY7QCxHbNdxPFHPBJBKoZJFKuD3BGDT6WoqVp1GnJl06EKaaitzzbwNoc6+D9c+G+qLcwx2hlt7e5CfLJaS5MbKx4JUEqR2Irt/DOkw6F4fsNGgleWKygSFHfG5goxk4rRpaqrXlUvfq7/PuTRoRpJW6K3y7HDN8NNEl0PX9Iuri6mg1q/a/dgwV4ZSQQUI9CB1rPv8A4Uw6nDB/bPizXtTntZY5bSSeRdsBVgeEAAJOMEnJxXpNJVrGVltL+tiHgqD3iYWm+Gbay8Zap4nW5lefUbeGCSIgbFEecEd+c1ja58Pba81261jSte1fQp78AXy2MqhLjAwGIYHDY43Cu3pKiOIqRfMn5fIuWHpyXK15/M5Lwl4E0nw74U1Hwzbyz3FjfSTO4mOWAkGCue/Hc81ln4VaKfhl/wAIL9tu/s3nef8Aavl87fv3bvT2+lehUlUsXWUubm1vf59yfqdBxUeXS1vl2OU8Q+BdI1jwnp/h55Li1j00xPZXFuwWWCSMYVwemeufrWSPhjBLq2mazqXiXWtT1PTrlZoZ7l1ICjrGEACgHuevHWvQqKUcVWirKX9PcJYSjN3ce34bGB4b8M22h6zrupwXM0smsXS3EqOBiMhduFx2+tc9f/DK1+238mi+I9b0K11F2kvLOzlXypHb7zLuB2E98V6BRSjiKsW5J/0ipYalKKi1t+pwvinT18L/AA2Hhjwlp8nn3KDT7JFUvsaTIaV27AAsxJ9Peum8KaPb+H/DenaJa8xWVukKn+9gcn8TzWoaSlOtKUeV97/McKEYz5l2svJC0UUVkbBRRRQAUUUUAFFFFABRRRQAUUUUAFFFFABRRRQAUUVDJd2saTPJcwqsH+uZnAEfGfm9OCDzQBNRTPOi80ReanmFd4TcMlfXHpzT6ACiiigAooooAKKKZDLFMpaGRJFDFSVYEAg4I+oNAD6KZNLFDGZJpEjQEAs7ADJOByfc0NLEsqQtIiyOCUQsMsB1wO+MigB9FFNiljmTfFIki5I3KcjIOD+tADqKbLLHCoaWRI1JCgscDJOAPxNMFxbm3a4E8RhUEtJvG0Y65PTjBoAlopkU0Mu7ypUk2Ha21gcHGcH8CKfQAUUUUAFFFFABRSKytnawODg4PeloAKKKYk0MkhjSWNnChioYEgHOD9Dg/lQA+iio5J4Y4WmkmjSJfvOzAKPxoAkooooAKKKKACikJCqWJAA5JNKCCAQQQehoAKKYZYxKsJkQSMCyoWGSB1IH4j86fQAUUm5dwXcNxGQM84pss0URXzZUTecLuYDccZwPwBoAfRTYpI5Y1kjdXRgGVlOQQehBp1ABRTEljd3jSRGeMgOobJUkZGfTin0AFFFMmlihUNNIkalgoLMACScAfUmgB9FFMEsRmMIkQyhQxTcNwB6HHpwaAH0UUUAFFFFABRRRQAUUUUAFFMilimUtFIkihipKsCAQcEfUGn0AFFRrPC0vlLNGZNu7YGGcZxnHpnipKACiiigANeJfE/Shc/EqXwa0TtY+PY7Q3W1iPltC5uvYboRCnvmvbaY0UbSJI0al0yFYgZXPXB7UAfNlj4i8SW2iXniSP91f6ZLp/g25vGYL9mEUrfa59zgou5mjAdhtHBPAr0z4d+Jdbv8A4e+IdQvdStbiXTprmO0vc/aAVSMMDIYkCyFWJBMQIIGPvZr0U2tu0UkTQRGOUkyIUGHz1yO9LbwQ28KwW8McMSjCxooVQPYCgDwXwp8RdYSztjqfiNpli1bTVv7qWS2mtlguFlB2zxBQFZ1X5XVXTIzkMKktvH2qa1qtxaz+OItB0b7drDW+rosJWQ280aw24ZwVICO7nHzMF4PWvcF03T1tpLVbG1WCUkyRCFQjn1Ixg0Ppunvbi3extWhD7xGYVKhvXGMZ96APH9L8bateaxNd3XjKG2u7e7tbaz0QWO0anFJbRyeaIyPOBkZ22nIEYTDDhq5XRvif46/4Rq+1RNRtb+7l0I381uZIZDYzGaJCypGgMSIryZSYlsx55w1fRzWlq10l01tCbhF2pKUG9R6A9QKSGys4XmeG1gjac5lKxgGQ/wC16/jQB4TpfjbxJM66TeeLobbSX1mK1l11Z7eeW1VrWSXy2lWMW+WkSNQcEgSYPO2uc0bxjrml+HrOz0zX4rXT57nXL5tVW4t4Fu5o75guGlVkK4YuUUZbIwcCvpZdN09bNrNbG1W1b70IhXYf+A4xQ+nafJAsD2Nq0KNvWMwqVVvUDGAaAPnjx74q1XXPDlyuv+JLfTLmOfQvJ0aONVS9EsltK8o8xRKfnLgYxtEZBGc12/x517U9B1OyuNJmt4LtPD+tXEMz26SPHJHFCUKlhkDJ5AODgZ6V6lPY2VxMk1xaW8siDCO8YZlGc8E9KfNb28xBmhjkIBUb1B4PUc9jQBxXw+vNai8X6/4e1XXJtYjtLWyu4pZ4o0kRphJvX5Ao2ZjBGRkZIya8m8PeJ9a0bw6Y/Dnij+0724uNeSTRo4omNgIjdSRzAAb8iRYwdxIbzQAOlfSCxRrI0ioodgAzAckDpk1HBZWcEzzQWkEUrjDOkYDMM5wSOtAHiGqfECTWLmyt7HWdP1KBbHQridQkcqrcTXyq5OQQG29uqnB4NcpquvXcXw+1/RbrxMnh7TYdE1S6tgyR/wDEyme8u0eMlwchQqDahDZkB9K+l4dO0+FSsNjbRgncQsSjnOc9PXmlm0+wmREmsraVUJZA8SkKT1IyOM0AeLaRqOvX3i+38O6brbaLb3Wr3cVzLZ20PmukWnWrqMspG7c/3iCccemMWf4keI7zwS+rXvjOHw/d2XhgX9oFt4tuqXPmTxuSHB3BfKjBRMEGXOcYFfQ621uriRYIg4JIYIAckYJz9AB+Fcx4s8BaR4klT7ZdajBa+T5EtnbzBIJY8kkFSDtzkglNpIOCelAGP8UPEtxpHhfQQmqXNhd6pcRwiWHyULHymdgZZv3cQ+XO4gk4wBk1m+FvGGt33wA1DxLLq1quqWq30Ud9JH5qAxTSRpI4jXB+VVJIXHfGOK9Pns7Se2W1ntYZYFxiORAyjHTg0+OCGOMxxwxpG2cqqgA568UAeG6V8QtY0vQH8Qahq15e6foeqiHV1lNvcA280HyFJ7cbJNspQ8KrAMQw6GmX3i/xfoniTRrbXvEMgdbewe9s7VYBKktxKwdWhkUNMnKoGhYldpJUnr65rvhXStXsbXT5VktrCC5S4e1tSI4rgqchZAB8y7gCRxkgZ44rXltLWW4juJbaGSaL/VyNGCyfQ9RQB816V4m1/wAP6PZ6JZ+JZYrSS+1q4udQnu7WF454rshYN0qFB8rGUpjcc8EDitS68aeO7vT7/Wf+EmGny2MOg4tLe2RoHe8KrKx8xA+CG3KOMHGc175Lp2nyo0ctjayI8nmsrQqQz/3iMcn3qVrW2bfut4m3lS2UB3bemfXHb0oA4HwBqGrapoXjPR9Q1i5u5tJ1W5063vikYn8sQxupbaoUsPMIzt7DivH/AApda1pXgy58R6L4ruFfR/AOlXh/dwyC4kRro+XISp+RcMhAw3qcivqCOGOMuY40Qu259qgbj6n1PFRJY2UcTxR2dukbjayrGoDDJOCMcjJP5mgDxG9+IWry/Eezt7DXpxbT+IE0ea0la2jVVaM7vLhwZiVbBErEKf7pGMnhy6k079kqe5i1FdSngtJtzXaRzBWE5BRl27Tj0YZr237BY/aTc/Y7fzzjMnlLuOOnOM8U9bO1WF4VtoVikYs6CMbWJ6kjuTQB5HoPjPVm+Msuj32uSXVpPqN1ZwWtqIXijEaFlWSMqs8TDaT5vzxtkYIDLVH4n+OPFml+PNUsdPv4NOj01LNrC3nniRL8yn5yyMjSyjdmMCLBBGea9qW0tVu2u1toRcsu1phGN5HoW64pJrO1mninmtoZJYjmN3jBZPoTyKAPDJfiNrH/AAsa3isdekks7jVr3T5LW6EG2MRQykbbdAZxteMfOzAuM4X5lqHwp4/8SvoOoX02u3Gpz6THY6re+X9nnt5bRnYXHlyRKGQbNziORBIuwdcmvd1sLFbhrlbO3E7MGaQRLuJHQk4zms3xB4Y03WNDutGJmsLa8P8ApP2EiF5l/iViB0YZB74J5FAHEa5c6xrn7P3ijVr29nhl1LTr67tPKRVaG2KsYUGQesYUknn5jXKHxprNjFO1r4wDXOlPpltpekskLnWYZo4S0pwu5y5eQAx4C+Xkg817xFbwRWyW0cSJAiCNYwvyhQMAY9MVGun2CyQyLZWyvAu2FhEuYx6KccD6UAeX/HDXtU0LVDPpE9vbXkfhnUriCZoEd45Ee3CkEjOPm5XODxnoKw/FHibxboN/rXhw+LGna2u9OZLu5ENvMyzxzNJCkvlmKPLRAq0i45K7sla9wlt4JjmaGOQ7SuXUHg9R9OB+VNns7S4WRZ7WCVZQBIHjDBwOgOeuKAPnOTxhcJrVp4wn8S6nFMPBlwis9tb7nlW/WIuE3eW2Dg7w+zAD/d4qaw8S6nrerw6dqepjUE0vxHGltK9xDPIFl0y5dlaSFVRsHpgcdMnFfQr2Nk6or2duyohjQGJSFUjBUccAjtSQ2FjCqrDZ28arjaEiUAYBAxgehP5mgDzLT9cn8P8AwS+H2oR3iWdsRpEN7M+NiW7hFfcTwo5Az2rlNe+IWvXMV9Jp3iiFLSPxBqNvC0E1vDJLDDFEUWOWZTC20sxKsys46NgGvfHtbeS2NrJBE0BXaYmQFNvpjpion03Tntxbvp9q0IYMIzCpXd64xjNAHiFn4m1vWvF+nWOl61LpcWt6pbpPcx2EUVzJEdHE/KsGw24Dru2jgZAFVr3x74ibQ2Go+NI9Baw0bULmC9MEI/tK5t7qaAKwcEHCxIzImCTLngDFe+/ZrfzRL5EXmA7g2wZBxjOfpx9K5vxh4H0zxPsS6vdStIBE8MkFpOEjlRzlgVIIBPI3rtbBIzQBgeOfFmp+HPh14f8AGj3B+zW/2aXV02A+bFLFsz6jErxnjsDXn1h4u8YajHa6br1zbzXOh6zpdhqnmWaFJrm41CNkKhgcFLfZgjoZM5yBX0FHZ2sdklksEf2aNFjWIrlQoGAMH0wKU2tuWZjBESzh2OwcsOjH3GBz7UAfP6+MPGsfhfw9fXHiSd49f1LUI7i7aS1tUs0t5JRDDHJIhRS4XkvuJ2EDGazm8aeJ45JfEST2v9pXmiaXbz30LKI44Hv7mP7QC6hFyuDuK7AWzyuK+j5bGyltTay2kElvnPlNGCmc56dOtOa0tWVla3hIZBGwKDBQfwn29qAPALrx14tPhy2X/hJrcKmq3kCzw3lslxcxRRIyqJ5IxbO6OzAgbd4Awcq9X7D4h6xceN9Hkk164fTbv+zo1tI4YI5czwqT51s4EvzM24SRO6oOCDtavbG03T2tEs2sbVrZDlITCpRT7LjAp7Wdo10l01rAbhF2pKYxvUegPUCgDzX4peJL6w8WnTH8XReEbG30VtRgu3hRxd3AkKmIhwS6ooUlEw7eYMHisBvHOvNrsd0niRHv28QnS28OCBFxaYP+kbSPNBCfvt5O3Hy4r2q5tLW68v7TbQz+W25PMQNtb1GehpDZ2huvtZtYftG3b5vljft9N3XFAHz7a+IvHZ8L22pyeOrsyz+CJPEjD7HbgLPFs2oPk/1ZD/MOpxkEZxWrceI/GWo6tPdW/i2awt5PEWn6VFaxWsLJHFcWcMkhBZSxfc5KknA7g17d9ktdgT7NDtEZiA2DGz+79PalFrbDpbxD5g/3B94DAP1AA5oA8W8N/EHU7HU4bfxJ4hiSwgtNct/td0I4/tE9reRpCTgAGTyi3yqOcE4rO0Xxf4zvNKm8QP4olC6fDoLfYxbReXO10kXn+Ydu7nzCRtIwfyr3eWwsZVVZbO3kVX8xQ0SkB/7w46+9OW0tVQottCFO3ICDB2/d/Lt6UAeEReKtRWS60+bxba+D7GObWrqO+S1hC3E8N66LGQykNtX5mVRvfPXrSXXxG1qTx7pMdl4gle3u9eh0m4tZFghTa8XzFLcg3AIbDCSQqOg2kEZ92msLGZFSazt5EV/MVXiUgP13cjr70Gxsjctcmzt/PbG6XyhvOOmT14oA+afB/iLUfD/h23js9cjLrYNHcalcQRSS2KyayYZZGIUcRoxba3APJGBiuxtPEPiLUtes/DWm+NprjT28QSWS6xDDA8txALHz2QNs8sssny71XoMEZGa9lSxs08zZaW6+YGD4jA3ZOTnjnJ60sFnaQRxxwWsESREmNUjChM9cAdKAOR+EPiOfXPBuntq+owXGrlrtHxtSSZILqSDzdg9di5IGMnt0orr4rW2icPFbxIwBUMqAEAnJH0J5+tFAE1FFFABRRRQAUUUUAFFFFABRRRQAUUUUAFFFFABRRRQAUUUUAFFFFABRRRQAUUUUAFFFFABRRRQAUUUUAFFFFABRRRQAUUUUAFFFFABRRRQAUUUUAFFFFABRRRQAUUUUAFFFFABRRRQAUUUUAFFFFABRRRQAUUUUAFFFFABRRRQAUUGo5pooU3SypGvqxxSbSV2BJRWTc+IdLgGTcb/ZRVCXxlpaHiOdh6jb/jXN9dodJX9NfyK5WdLRXMJ410xusM6/Xb/jVq38VaRNj986EnGCv+FL69Q6yt6pr8w5WbtFVrS+tLr/AI97iOQ+gPP5dasd66YTjNXi7oli0UUVQBRRRQAUUUUAFFFFABRRRQAUUUUAFFFFABRRRQAUVy/xOk1+z8IX+qeH9Yh0240+1mum82zE4mCRswTBYbeR1rjrXxb4w0c+Dft7P4mk8QW09zJb2NjHBIu2CORVBeQKACzZZjzwKAPWaK8wvPjZ4TgtLS8jgv5reTT49RuWBhRrSFyQN6PIGZvlfKxhzhSfTN34y+Lbnw3pnh64s9dtNGttS1Rbae/ntftCxxGCWQELkZJZFH40AehUV4zoXxA8UalJa6DZX1nezapq72mma8+nPDDLbx23nzSCEn5mUgxgghWPPY59I8KJ4ot5L608R3FnfRxSKbO+gj8ppkK/MHjyQrK3GQcMCOBQBvUV5tYfGbwjdXE24XUFmsF1cQXbNEyXCW4Jk2ojmReASodV3AcVND8VLEagun6j4Z8QaZdM9gqx3McPzLeSmKJgVkIwCp3DqOmM8UAeh0V55r3xL0/TtUuw0eoCDShqQvIlt42M5tbeKdijFwR8soA45Oc4wCWT/Fixtrc/a/C/iO3vWez8ixaGIzTpdMUidcSFcbgQwJDLjkUAejUV5ze/FzRbSOGCXStSTV2uZ7aXS5ZLeKaFoVRnLO8oj24kjIIc7t4xnnGZ41+L0C+B9Q1bwdp99qMsWjpqX2sQIYLQSFhGJQzhico2VUNgDJ4oA9ZormPFPjLTvDLWi6pDcbbmzublZYwuzMEYdo+WB3spJUYwdpyRXPQfFHTdWGito9vqQN6bORozBGTm4indbdsyAJIBD8x5AyvXPAB6RRXifhr4wa48Vnf614bv5rVvDEesXcdnHEWg/fyo8hJlwU2IpCgljg8V3XxM8TXuleEbaTw7LajWNYuYbLSmuVzEJJed7DIJVUDuR/s0AdlRXmmifEC91hvh7NbCBE12W6g1OIruMc0EDl0U54Kyxkd+BXpdABRRRQAUUUUAFFFFABRRRQAUUUUAFFFFABRRRQAUUUUAFRXVxDbQmaZwiDue/sPWkvLiO0tpLiZtqIMk+teU+KvEk2qXqhfkgjb5R/PpXJia8oJxpq8rfd5v+tSoq+52eoeIJ7pZY9H8lmikMchMgO1hztPocEcdea5e4t9avZWaS5ikaMlWxLkqeuCeveubsl0yzvZLZvG0ZubiT7RLEXVHWUq/3QoUlcsDhtx+XqarxSR6FaQyz+JdNtrdrotclpJnBBMZGC2SWPltnPA3cV+TTzvPpVJOUObtenK39fL5neqdL+mdINFv3UMvksDyD5mc1mXayQXDwSY3IcHByKpRRWE1hLdWXieKUXEQi5mlWFwvl4Xg/IPkflcH5qhmnWNhE18t00aKrT5++QOvPP519Zwtmua46vKOMjaKWnuOOunVnNiFSgtHr6l7dXKeI9T8QnxjDoui3+lWEK6S9/PPe2rTdJdmBtdcADnPNbkd5Cy5EsZHqGFcb4k1ix0v4kRXWoTSQ20/h6S2SZbZ513m4zghQe3OD1r7nlfY5VOL2ZYi1/xUixPH468MDeGZB/Ytxngc8ebkHnv17ZrSf4j/ABG0vwpqXiK18VeGtVtLFBJJAdHmRiRtJXLTZXKsDyCOQcVxlvqXhuFLYJ4mZGgL+Xt0i6Hlowx5a9/LOBlWyB/Dt4qPV9Y8Pw/DXXNA0rUptQnubYJCkem3IdpTtBBZlORxxk/KOM4ArBYempc8Y2fc0ufXui6xZ6pCrQSASbQzRk8j1+oz3rRzXjNpdT2rB4JZIm24LI2GHHY9jVHUPEHimC8jtv7cvWhmeMCQYBKlwDjjgjOD+HrU0Jz9rGjU3ez6P/J/0jOtNU6cqnZXPdc0Vxeu6QujaRcapdeJfE7wW67nWCQSORnHChMnrVLSl0fUdPS9TxxrdujCYlLq6SGRfJYrLlWUEBCOT0Fd3JD+b8Dn9tW/59/ij0GiuEmt9HhQO3xB1DYVRyw1GHCoyl1cnHClQSD3AzTprXRoc+d8RLyPb97fqcIx823uP73H14o5IfzfgHtq3/Pv8UdzRXmIv9JbUo7GPxJ4ykMrqscyxExPuWRlIfZjaRE/PTOPUVat5vD0qxb/AIh6jbyyRPL5M+oRJIgQAvvUjKldwyD0zRyQ/m/APbVv+ff4o9Eorg54dDgQPL8RL5VNwtru/tKLHnNnEZ+Xhjg8e1QXr6DbWv2gfEDVbpTsO21vY5n2uyqH2qpO3LDnoAc0ckP5vwD21b/n3+KPQ6K4eey0uK0juj481N4pULxFNQiPmqDglePm5IHFVo/7Hku760j8b6409lN5EkYuULPJ5fmFEG352C9QMkYNHJD+b8A9tW/59/ij0HNJmuRj0Dz9OF9a+LNelieLzI2FwuGBGR/DWx4OnmuvCmlXNxI0s0tpGzux5YlRkmlKmlHmTuOnXk58ko20vua9FAorI6Sjr+nR6zoOoaRNI8Ud9ayWzun3lV1KkjPfmsqDwnaRXfhu5F1OW0C0ktYAcYlV40QlvfCA8etU/i/pcWoeAtWumu9RtZ9Psbi6t5LK9lt2EixMVJMbDcMjociuFsINe0ab4e2/hnUJ57jVrC5urz+19QuLiN3+zQtuILFuCeFBABYmgDVb4KaMttZW9rrF7biOzjsrthBA73MSOzLhnQmJ/nZdyEHB9QCO713w9b6tfaFdPNJCdGvftkKpjDnyZItpz2xIT+AryhvjXrV1YQXmm+HFc2+kQajfw+TPLvaQuDFHIi7Y8CNiHkwDkDA5NeheP/FNzomm6Y+nNZJd6jMEijuo5pZCNhc7IYVLSMMDIyABkk9iAaPjDw1b+IrezJvLnT7+wuBdWF7bbfMt5dpUkBgVZSrMrKwIIP0Ib4S8OSaLLfXl9rV9rGpX7I1xc3O1RhBhESNAERQCegySSSTXnFr8VfFOreG3v9G0XSUu7DRJtVv47yWRFcpNNEI4xjcuTA7EsOMgYzkjdT4jag2l6ld/2dbbrTVdLsUXc3zLdrbFmPuvntj/AHRQAaV8HfD9lJdW73lzPpMttcW0Nj5MUflJPneDKiiSTAJClmO0ep5rPPwv1W68R6g2qeJdSvIWsNPFhqTiES29xa3EkkeIwoUgZQncDuyfwpah8XdWs769Mdnpd/ZfYdTuLSW2juPL3WiM6gzOqpKGCkHZ909yOatHxxr+n6tbvqVlYPe3VppBcQTzeSqXd48WAjHG5V53YyT14AFAE2v/AApk/wCEZ102usX2q6zeW2qMjXPloJp7y2SIg7QAqjylxjpn2qPW/hlrE2nWM0fiLUr3WftmnK97KYUe0tbaQvhAECMQWYkkEtnHSreqePvEs3iuTw9oen6T5w1W6shNdvJsVIbSKfcQvJJaQrjj1o+F3xE1nxNremWWsaZYWiavoH9tWgtpHZolEqxtG5bgn51IIA7j3oAmvfhJYXMMV02t3ba6Lie4n1Se1t52naZUVwYnQxhcRRhQANuwdcnKa98IrG+0iXStP8R6vpdpd6bFpuoLH5UhvI4t2xmLqdr/ADsCVxkHHGBjJ1v4xXGh+IZNM1PS4Ej0+7vI9WlVyPIhVN1o6g9TLuUYPfOKXUvih4g028sEubDS5MSafBqdtbx3MklvLc7NwaXb5UZUyDCsSWHPGQKAO58d+DdP8YaXp9hfz3EK2N9DeRvCQGYpkFD/ALLKzKR6GsvRvhlo+lNutbu6z/wkT68SxB/eMrqIvaNQ+B9K4TR/iJ4v02GPR7hbbUtVvNU1eRZxaXM8cVvb3HlhNkQL/eYAHoqjnJrrvh3458QeMPEkkK6XY6fpdtplld3Cys7XPmXCSHYuPlwpTqeoPQUAS6R8LbGx0m801tZvbiO40NtDVmRA0dvvlZTwMFlEpGe+0E1s6x4G0bWb7Q5dYjTULXRreSOGzuYkkhkd1VPMdSDlgqkD03muKuPF/iTR/FXjKObUNMkjGs2tnpkM8c8jIGtEkZUjiBaRsZO0Y/iJOBioLD4n+L9Xgij0vSNHiuYdP1G6vDd+ci7rS48nai4DLv64ble+cUAdZpHwz0bSfEdvqmmzzWtva6nPqNvYRoqwQyTW/kyKoA4U8vj+8T2NdzXi3hj4ialefFR9IhidY9bTT7qJrx2+zWsbWYleGMjhp25IXjhWY9MH2mgAooooAKKKKACiiigAooooAKKKKACiiigAooooAKDRQaAOF+J2qNEiafExGRufHv8A/WB/OvN522rmux+JW7+3WLD5cDH5CuGvZcZGa4sLrzze7b/DRFvoj58+Ntvd/wDCfS39orZjSNneM8oB3OORWNc6xfNaPO4Z7cy/KvnMwzjOBuP61o/FnWGh8bavCYS3+jRoCszLyec4FcnpLDUE+ylZH3zBvLDAAkjrk16aXMrHBUbjPmT2O48K+I7prW+tnDQbIzKFMv3TjA47VqXyXcl9pdo+tT2i38azLMuSUwDgcnnOK5KziW1url51Y3Elm6yPuyAAcAYA7VHc+JyG0y5gW4D2cIjO05JBGOM9K3d4wVjjg1Os5SN/xfZQ6TaWtxBrl9fSZaNgzbEPOc4B9c10en6g2mSeHpNO32sl5LGLsrKzecNp65J447V5pf8Aie81SOGO/E1xtlY7ZmG3BzgcdDXTaXdbtL8Kyu2SsiA5OTxvqYN7ep0TjHn5lbp+Z7La6lIT80hyfU1jeLLzVP8AhKPDEWm3F2sUl4guRA7BWTP8WOorC1S5kk0V7iMSKjwtg59j3rzj4d3FzN4r8PxvPM6f2tGq7nJAGM4rJvQ7UfW23JP1qtqsKyWW5ldjbyx3C7B83yMCw9wVzx7CriEEH607s3psbP02nNcVeShTdS3w+981qVVpe1g6d91b7zT8T/ETwnr3h670eZ9Wt4byPynkjtEY47gCQMpz05B61yV1J8PZru3n+2eI4xawvBZxx2sIS2QnKiMbONpLEdeGKnK4FcdHIfJUvKUjAJVQOp7CtDULWz02cQSxPNdjmUM5EcbY6YHJPbriuqNaEre5+JzOjWirur+C/wAzo7a8+HsGrvf/AGzxA8kpBmjazgCyARlGGAmVUhs4XAB6YHFR3OofDebWLbUpdQ8QNcxC33F7eFjK0LqwZspkFti7tuAcdjXKJK7o2yKEktwEj+X8z0pjwTSRjzkgz93JiBYZ98V0KEV8ceX1f6WucrrVG7U583pFW++9juLjxH4DurfTlvb7WhJp8SwQSW8CoSqOGiLAg/Oo3LkYGHfjkYzrl/h1cS30smseJ8XjtIy/Z4AqZZWCj930BVeDnIGDnNc1DptmFEU1u6Y4MsL8E9zg8H9Ks3uh+VDHNE6S28pKrJ2BHJyDyGGen0qZ1cMlaMW36mlKjjW7zmku1r/idamvfD+LwsdBj1DXooftzXscyWsCyI5/hA2bSMEjlSffgVz7WXw6a3aJvEfi/Ycq7LbWqsVJYldwizjLt0OeaxDp0Mm1VZB8uQNvUZ656eppqaakiLH5jhmPygjIz71j7an/ACfidHsK/wDz8/A7/W/EngnVobEXeteIvOsbZ7YTraW+9wwxlv3eMgegA9qo2svgS31OHVrfUvEc1zbT/aLcXFrC0SkKAoIVAWA2qc53cfe5Ncguj3AcPkKHA5Y4H5VL9juLFMSneQ24gt06c/Q8Uvb0/wCT8R/V6/8Az8/BHremfEbwlpOgRaTCupbIIfKDNb/eOOT17kk13HgT/kS9G/68ov8A0EV8zyS2+4NAwVn6liRjjnr0r6a8D7T4N0bYSV+ww4z1xsFN1oyjyxjYI4ecZ885X6bWNkUUUVBuQajZ2+oafc6feRCW2uYmhmjPR0YEMPxBNU00HSY5tMmSyQSaVC0Fkcn9zGyqpUc9wqjn0rTooA5G5+G3gq5gsoJtBhMNnCtvFGJHCtEH3iNwGxIgYkhXyMk+ta3iXwzoviNLVdXs/Oa0lMtvIkrxSRMQVO10IYZBIIzgjrWxRQBwuv8Awr8H6l4VfQbfSIbONLS4trUxu4ESzZLKQGG9N53bDkZHSrS/DnwrNcWV9qGmrdahbJa7p/NdVkktwPLkKBtpZdvBIJA4ziuwooA45fhj4HWSRxoMf7xJ4tpmkKok4ImRF3YRW3HIUAZ5rR1Twd4a1KGeC+0uKZJ7SKzkBZgfKiYvGoIOQVYkgjkHvXQVk+JNN1LUbdV0zXrnSJlziSKKORWz/eVwc/gRSbsi4RUpJSdl3/4Y4TX774VfDLUrKLUomsLuRpryBhHPOzNIqxyuW+bLMFAOT2zWLo3xN+B+j3VjdaZdPbTWFgdOtWWyuD5dsWVjGMr03Kp9eK5b4wfCb4oeIrmK/m1iw8RG1jMcIVFtpdpOcY+6fzrymw+FXxCvNRawi8K36SocO0qiNF/4ETj9a8TEY7GQqOMKenTT/Jn6jkvCnDeKwaqYjGe+l71pJJa9pRvsfVui6d8OviJYX/iGz0231GHVJII7yaWF0MzWz7ogQ2D8rY+vvWpqvw/8I6rrEurX+jrNdzSxTyHzpFRpYseXKUDbd67VAbGcADNed/Cn4b/Erw3o0emzeMbTSrEO0ht7W1Wd8t1+dxj+dex6bbS2tpHBNeTXki/emmCh3+u0AfkK9TD1JzgnUjZnwOcYPC4XEzhhaynC7ta97dLuyV/Q5+++HvhG8iljm0ogS3U12zRXEkbCWUfvSrKwKh/4lBAPUitXRPDui6LcTT6Tp0Fm80EFu/lDA8qFSsSgdAFDEDHrWrRXQeSczrPgPwtq2oz6jfaYWu55Y5nmjuJIn8yNSiupRhtbaSpIwSvByKdpHgbwppEZj03RoLZDbz2+1WbHlzOHlXk9GYZPvXSUUAc6PBPhcRqi6REAstrMpDMCr2wCwMDnIKgAe4yDnNdFRRQAUUUUAFFFFABRRRQAUUUUAFFFFABRRRQAUUUUAFBoooA4T4p6az26ajECdo2uAPTv+X8q8lvG4LV9HXltDd20lvOgaKQYYGvEfH3ha90eeSRI2ktich1Xj/Pt2+lcN/q9R83wy/B9vn+Ze58n/Fp2bxnrKeXGVaGJyxHzDA7VzPh24eK+g2sEXzkJbGfb+Rr1zxx8PrjWNbuNRt7xUE8aoyEYxjvnvXOw/CvUop0K6igTugUnP416kZpWOKtSlJNIz5pF/wCEp1NbeRZYo0ZY26hhu/WsaztrzVoluV8gbI0Q87RwOOK9ItvBNvolpPqF3cSSrHCxkAA6dSRXC250W0hWOHV5BC3GfLzuwM9jjoRU4jFQp2uzhjKFKTjWdjJELPCJlwVDDODz1xXYaFayXPhfSblWCi0l3tnuAz/41Fp1n4ejRBcNdzIPmAVQufyNdjBptnH4ehj0+ORLWVdyI53NyT/WpoY2jiJ8tOV2rk0a1Gd+WSe35nJXPiiQ6cn2O2SeBW8l3kcgn2C+ldh8F7jR4dQlhs7PZJPLl1bnymXjoen4V5XDpmrW+kTM/lWcSXrt5t62yMrnggHk/gDV3wh4ktfD+ro1pfTapeyyKg8tPKhBJ7s3zN19BWzw9R6y0Xn/AFc7o4ylBcsPeflr+Ox9cQTr5WSwA7npWZr+u20GlXS28wknkQxRlFJVSeCdw44Ge9Yvh+5tb62mudS81BbMBOJzlVJ6BQOGz2xWbrt+NRviyqBBB+7hjjxhF659Cx7n3x6Vx1pUJP2KvLv0S8vn200LjLE1VzK0V97/AMvzM8OZIi+5ZSAPmVSMnOMelddDZx3zLHcW13d3bYInizI+MAAFehH5GovhrotvrnjGDStQkzbBXmkjV8lio+7x/nrXqMcMekQ/YUZYkTj5BzJ/tE9TWzxE0rQ09P8APcFhKd71Pefnr+GxwsngrxDIqPZrDjqVnIhc/UHjikk8FeJuW+yAryGPmowIx14Ndu00SKZGglKjqxGBT7XU7GRV8pjnGcqc8fhWD5ux1Ky0PPDpptZVhvru3i2klogGYnnrwP61Frl9GloNIsY5Wj84TO7kBpWAwPZQAenU16pNHZ6lB5d5FHdx+rD509w3UV5r4+0G60aFL5VZrW48xIXx8wK9CfqMn8KLlGDbyC3/AHaR8kk/KMgdzz3HX8qsRBmd40t4yijaDuIxnAJJ9faqSs0cq7ZFRwGyXwTjHQenFadrEqWrquGD5GCSQvfcOc9RSGhI1jW42NkfMGzyAN3XIzjqKbew+YrbJGyxwq9Q30GPr3qvMbj7PGWYfeLN6qv0PUe3qKmkDeUlxFkRlgQVYjBGQQF7de3TikMybqIQth4nk7ZzjC9PrmvpfwLx4M0UDGPsMPQf7Ar53vEIjKyfvn27l+bc2D0Ocd/evojwK2/wZoz+tjCeQR/AOx5q4bkyNqiiitCDH13xBa6Pq2iafdRy/wDE3umtYZRjYkgiaQBv94IwHvXM6X8U9D1LTbm8tLO/cxa5HoyQ7AHmd3CpKoz/AKsgls9cKeK0Pi3oer654NkTw75Q1yzuIrzTTK+xPOjbOCewKlh+Nctpfw2v9L8feGri18htA0/TITdAv8z31vFJDE4XvlZnJPqi0Adl4J8a6D4s0iG/06+t1keDz5LV50M0CZIy6gnb071cXxV4ZfSn1VPEWktYJJ5T3IvI/KV/7pbOAfavI7r4S69cfD7RNBtVstNv4tC1KxvbiJwD5s7RsoLLywYo2T2znBqXTPhx4huLtL6+0tYVbVtLllt7u+jnLQ2xcuxEaLHxuAUYLEDkjgAA9eg17RJ9Rj02HWNPkvpIhMlulwhkaMjIYLnJBHOfSpbnVdNtmmW51G0hMBjE3mTKvl7zhN2TxuPAz17V5Ha/DfxDD8QjcSJJNp//AAkZ1pb37cioqY4Tywnmbx/q/v7Cn/fNaXxg+HeqeLfEUL2PkJpt7YmLUy0m1/Nt98lmQP4sSyEn0CigD0LUvEnh/TIzJqWuabZoJTCWnukQCQAEpyeoBHHvVCPxt4cbxPq3h99St4bnSbKG9u3llVY0il3bTknttyew3L615hd+BfHbaDpscljZT3t5aX0urtbTQxyJe3LhiDLJGxMAA2kJgnYvXAxTvPhf4ul0y3gW2hEsek6EJDHdIrSzWLP5sBZlI+beCrEMuUGRQB7O/ifw2lna3ja/pa214xW2lN2myYg4IQ5wxyQOKdf63aWOqPZ3jRW8Mdk13JdS3EaJGqsFOQW3d87sbe2c8V5r4J+HurWnifSNZ1XT4hHHfajeSx3Fyk8kJmihjjY7VVN7eWxOwADPc5NX/in4K1jxD4ln1Cysra7tzoi2oSS5MLmZbyKYbWH3WCoSrHK7gMgjNAHc3fiHS4/C154ktLqLULC1tZbkvaSLIJFjUswUg4J4I69ah0Lxb4f1jRP7WtdXsPs8cKTXOblD9mDqGAkIOFOD3rlfD3hrxInwt8T6LqEcIv8AUlvRZq3lCUiWLavnvEqo0hbOWA6YzkjNYGqfD7xHaWajQdL0pSvhrTtPeIiIh5YbgPIFDqU3BM7HYEBsGgD00+LPC405NSPiTSBZSMyJcG8j8tmUZYBs4JHcVX8VeNPD3h3w9LrV5qlm8X2SS6t40uE33Som8iLJ+c49PUV5n4R+HHiKPxnYatrenwPaReIbnVCLi6jnkVJNPSBGbaqqX3qc7RgcHJ61m6h8NfFlr4S1HTbbw3pOrS6loFxpMcct0iLYMbm4kRhlSCjLMnC8gxqOnIAPWdN8caFcwancXl1Hpdvp1xHbyzXsqRoXeFJVwScdJAPqDUvi7xn4f8M6DNq1/qVoVWzku7eFbhBJdIiFyIgT8xI6Y9RXmGr/AA58Wf2yus26PKLfUzOtrbXkUckiNYQweYrSKyBleNhgjlWJBHQ59z8MPFen+E9R0u20HTdZl1bw2NMVZ74Y0yYSTv8AKzr8yfvgflA+aMcAY2gHvcVzG9il2zCONohIS5xtXGeaqtrWkKjO2q2QRYEuWYzqAInOFkJz90kHB6GqugXM10L3S7vTpIY7Hy7bzHOUuQYUZivsCxU/SvG9J+EviyLW9NkupLQ2UV4um3YExJl0i3eOW24/vGSMgr2EhoA9U0Hx5oWtafdzWd1D9stftJewe4jWfEEjIxwW4BK8E4GCM4rRtvEujyfYIJtQs7e/vrZbiGye6jMzKV3fKFY7u/K5BwcE15i/w21ldD06KHT7BL2O+1ye5cSKCy3cVysfzYycmSLI7Y9qXwv4F8R6OVsbnw3o+pi7k024Oo3FwN1gbe3hiaMKAGYq0TGMqcZkOcc5APRvBPi/Q/F2kW1/pN9bvJNbR3D2omRpoFcZAdVJ2mpJvFGk2hvm1a8tdLhtboWomuruJVkYorcfN8p+bo2DxnGMGuN+HPgbUPDt34Okexs7ZdM8OS2F+YWXJnZoW7D5hlXOfU+9Y3i3wD4judY1XUrTTlmafWZrq2e2vI4p0je0iiziRWiZSyMGR1Jxgj0oA9L8W+J9O8NaRbapfMXtbi8trQSIy7VM8ixq5JONoLAk+lSS+KPDcWkRaxJ4g0pNOlbbHdNdoInPoGzgng/lXHeMPCviDUvhRoGifYNKv9VsLnTJ7u1XbDay+RLG8iKNuApCEAYx7dq5y88GeNGvm1S10WytIdQ1W4vJrC2ngE9oGt4okKyyIyLvKO0mwZO5cE4OQD0jxh418P8AhjQJtWvtRtXVbR7qCBJ08y5RV3HygT83HpTPHfjTTvCUGkfa42nutXvo7Gyt1ljjaSRgTkl2AAABzz1wOpFeQXHwz8ZWvw9udCTw7pWr3uo+GbbSS814oFhLCZM4JX5kO8MCoB3DkDqPVviD4dvtdufCjWiREabrK3dw7MA0cYt503Lnqdzpx+PagDbi8R+H5TeiLXNNc2GftgW6Q/Z8cHfz8v41c0zULHU7NL3TbyC8tZM7JoJA6Ng4OCODzXhk3w08VXnhKPQ28P6TYSad4audH86K5U/2nJKYsMcAFU/ds5387n+pr3azt47W2jghijiRFACIoAH0AoAmooooAKKKKACiiigAqvfW0F1avDcRrIhB4IqxTZf9U3+6amUVJWa0A+YpdQsJmmW4Ropo5GUyRAFSM4BZf6j8qdHaeYpltHiul9YTuI+q9R+IrDluY2v72Xygiq7fMCcDk8g9yfQU1bqSMwGxlDlBguwwV546dSf0rhVGpS/hS07PVf5r+tDXR7k/ia3lm0i5tYcLPJC6puHRipx1rxc/DTW/IjgVgEjMjDcy5+cYbow7817fp2oa5fMYbcyy85OY1m2+oxtI/LpW/pWm6nc3qC80ZYbUAl3kgCOwHPyqCOTjAHqa48bjacI81eycV0kvyauediMslXqc8ZW+R86SfDrXP3uWY+ZjJMi9scHDYI49q7+xt59L8L2Nq7YmtoAhJOTkfnXc6hHqsdyW/wCEY+zRuRjdbu4TJPfODgYrMh1OeRtvnWtm/wDFGkCK3GeQcZHTpmtsvxPK/aYdXf8AiWn3IxhlKhdTldPdNHhEnhnxH4itNbW0068u5V1DcsknyoqdSd74AAHvXYfDz4JXp1e0m1a4+1XO8SRWVmcLlfmO+VuMDvj869Gub5DnzmaVdoKlyCfwz39uvNaHhLxFp+l6ybi/njRbi0khLGQqQzYGQT0PB9uldcvb1X+8lb0/zf8AwD0owhBJRR21x8Ndau7ZXfVdPtl/hhGQkY9FPTPXnr71yup+CfFFnbsraabxmJUy2TLKRnv8vP5iumtL7RdXuoZLnXILmeRgiQPZtM0noFwcD6ZP1pnjL4lfDLwHPJbGbT31FDskSOIO6N3Vgnce5q4QUFyxRTOb8Ex6lYa55zwS2ctojc+XtKnAAB478keteo6d4v0eaUNq9r5Fx0MyLuQ++Oo/WvDdB+KC+OfipOtjPMNOltC4iJKBpEjC5KDg47Zziupu2O44NOUmmCVz2ia/8N6pZG3h1KwlRsEh5ADwcjg4Nc9c6I9r4rGuWOqackcsHk3EcjpswOhAzzXk00jZ55qHdk9KpVWHKezHUdA02Vri9162mk/542yhv/Qf61w/xE8VTa/cwxW6vZ2FshZeQSSeAT/hXMQE5rnYtUiutd1OBG3i1kEOUkO/kfMCD71dPkm3zyt8rmNaVSFvZx5vnY27ZY7iaLdCxRVBwF5cfj364rW0mzvtV1CDS7ORPNupCAHO1QFXOOntWJCyvGIZpLhVxziQkK394ev0rqfAN1b2fjnS5rzUGiiRmZhcSYVQYzhjk4BP9a6qFKlKdua++lvI48ViMRGndx5dtb7aryNDSPBOsXjyLY6po975QKSpBf79ucgZABxyD+IqWX4deJ0MFu91pcbM37pPtBBbHLAcZPFTQaLNa6bbLpvjrS9Num1Oa5uhb6koQRs7tGFIjBYLuyY2GGJPzcA1Rk0fX5LayEnxB0iW6topQlzLrkjPC7pIrbfk+bdvXDnDIBgZquWf/Pv8GHNS/wCf/wD5MiHxT4J1/Q9Hl1S5+x/Z4HDFI5CxOWwB90cZNe0+DefCekHj/jzi6dPuivKdWJsPhzrtve+JrfVb+4lgNuP7Ye6bYvljGGChTuDElV5zk+g9V8Gbf+ER0jacr9jiwc5/hFRWjaKbjZ6l4apzVJRU+ZK3n3NeiiisDtMfxV4j03w3ZQ3GofaJHuJhb21vbQtNPcSkEhEReWOASewAJOAK5dvidpH9rwSeakehnSLm+uJ5YnWeGWG4jhMJjxuDbnKlcbtwAHWtH4m+CbfxnZ6YryWiXGmXn2q3F5aC5t3OxkZZI9y7gVc9CCCAQa5Sf4LWtzog0241W2VTp89u4t9Ljii86S6juRII1O3YpjC7DksOrE80AdN/wsrw2NPedo9VS8W6W0/sxtPlF8ZmQyKohxuOUBbPTAPPBrDn+Mmhwa9cxzWOojRYdJt78Xq2cpdpJrkwCLy8bgwfC4xndkY4puk/Cu60t49T07VdHsdag1EXkD2miLDZqvkNCY2iWTe4Kux3GTIOMYHFO1j4X6pqt2t1e+LFnnltLSC8kk04AyNb3v2pWQK4CKclNpDHGDkkHIBuj4leGxqMNlOup27NJFDPLNYSLFaTS48uGd8bY3bcvBPG5c4yKpP8VfDdxFfR2Ml5FNFDe+RcXdhMltLLahvNRXx85XYSQpyQDjocR6z8OLq+1PVYofECwaDrGpwalqFkbPdM0sXl5Ec28BUYwx5BRiMHBGeItS+FrXmhabph1wIbKXVJDJ9kzv8AtqzrjG/jZ5/qc7e2eADWtfiL4ebVrPR5Jrl7qYwQy3MNnKbWK4ljDpC0uMK7AghSf4lBwSMxfE74haf4P07UUjhubzVLbTpL0RRWsksUKgMEaZkH7tGZSAT6E9ASItE8Dazoupn+y/FC2+lXF1BeXlt9gDTSSRxJGypIWISN/LUkbSw5wwzxH8QPh/qev3ms3GieIodHOuaUumaiJrD7TuRS+x4/3i7WAlcHOQQRwCM0AaA+Ifh+PVYNLuGuxOzw281xHayNaxXMqhkgaUDarncuAT1ZQeSAa2rfEjQ10KzvtMvFMt9a/bIPPt5CEiE8cTGRV+ZTukCgf3s+hrGPwftV8X/2zHdaWbeTUINRmE2jpLdebEqDak7MdiExq33Cy87WHawfhTCo8TiLWWVdYuYpbRTbArp8Sz/aHiUBhuDSmRs8Y3Ac4oA15Pid4Qjv7y3uL24ggtfPDX0tpItpI0GfORJcbXZMHIHcEDJBpP8AhZnhpdPnuJo9Vt7mKaGD+z59Plju3ebPlbYiMkPtbB6fK2cYNY998Lr280LU/Ck3ijb4XvHu5Fs0sF88NOzPteVmIZEdiwAVSeAxIzmrB8InTSNRt2vfDiT3stszxw+G4ks3jh3fJJEXLvuLEkiQFSF27ecgHpOhanbazpUOo2iXCRSg/JcQNDIhBIKsjAFSCCORV7Fcr8P/AAzqXhXR7PSX1v7faQJLuWSFtwd5NyiNmdisSKSoQ7jjHzcV1VABijFFFABijFFFABiiiigAxRiiigAoxRRQAYoxRRQAYooooAKKKKACiiigAooooAKbN/qm+hp1Mm/1L/7p/lQB8e3EjSahLa28yLMZSVjIzkbyCACOv+Nd/wCHPCjy3jrPbR3d1sEc8rqRb2/fbxy7+oHA71zHhxI38TQGV0kczs4MoUMZPm8tQR6tt468CvFLf4g+OPBWrXNnY+IdVtE85nMMjpdxHccklH5BPfBzXlzg8TiXQbtFJN20vdtb9lbX1Rq5cquenftAWfxJ0HxMtz4Vv9Xm0RrZWWKyjAjt3Aw4KIOhI3AnPU1xtz4q8R+H/Adlq2qXlnPqWpu5sg6fOqDG5zg4yCeAen41du/jBq2ufD7WJb7xBaw62txEltDbEoJoWyJP3TDjA6nnrXC/HPxZ4T1mWz0/wrpKrDa/NNd5YJLIVwyxL2QYHPfHQd/Rhg8PTilCCS9DBVJdWdv8HfFviXxP4ysdBm1iz0ySSN2N9NIyDCjJ+VThm7dq931vwbraW89zfT2HiK0SPdFc2aiO8jHcqQMMe+Dmvkj4Y6NNamPxJcSPYz2z5hRnHKEYJKnnnOK9ptPHfiewiX7JfSQEgMjImNvHTn1z6Vz18Fh6m8bPutGvmUrvdl3xFoUmnzRXUVy88LxlrVpozmRh95WXAKsOPXr3FZ0Xh/VPFWnCbTbZzbzHM811GscUJ7jzDjAz6Z6V0yfELxZdeG9SvdQupTJazQRwSNAqNvYncqkjn5QTnrXEJ4m8S6lK761dXN3A8h8pZZO3oFXgf/WrLB1JyUoTd3F2v30T+/XUTjySXLsy4lhp3gfzIfD06at4suEMK6iBiGyVuD5Ab70hBxvPTtXnv/CIWb3ASZnklZtzsz5JJ7k5/wAfWu4aWSO0d5hHHKg2lXjJKD6j27mq0Swtp0k0ccZZj+8R8quD09eR+FdlyhfhLoVtY+KG1CCJY2SGSMYx17855r028ljGSWVT7muS+HFq0t65t9xgW3bLAAbcnAPHvmvGvFFvrNlrd3pt5cXHnxSMOXOGHUEexHNbYfDfWJNXtYzqVvZJabnvss8TMcSIfowNNRgx+Xn6CvmN3vllaMyShh1wxzU9pc6tE2Yrm6THpIa3eWP+b8CfrPl+J9PwnaNzcAZPNcjottBpMc87J5kt1NJJNIzYYktlfyzXHfD3XNema7a7v55bCC3Jl3/MAW4UfXJ/SuutBC0M7WezK4Ypu3Mw4I681y1MPKlPk3Zca0JR5r2Xmb4uPtESMzAoCx45HIBHB9BzTmma5kbhI2lYF3fhShBHNd74Z8K+Fz4B0rxBqVprV1c3832fy7FgWZyzKvynGBhQOtXtO8PfDrWLiG3s4fEl0WKJOQjEWjsxUJLxlGBVs+mMngg1vLDwpycXPVeRyQxVWtBSjSun5o83QQDy42SCWPAUqgznB9ehHI6dauq8UOJJkiywIKOAAmcY6Dmu3s9D+F02tXmj3VzqmmzWbspe9uFijcrIIztbp95lAzgnIxmtU+C/hf5Mv/FRx+XED5udWjwg56+n3W/I+lHJH/n4/uf+Yc1T/nyvvX+R5e91YW7oPneLB+VsK4OeMn1xyK+k/CAA8K6VtbcPscWDuzn5R3715T4z8JeELPwbqOreH9UkvZ7IrEzJerMqEsAVbHQ4PQ16j4FVE8GaKkeNgsYQuDxjYPWpnT5UpKVzWjV5pODhytfqbVFFFZnQFFRXFzBbqGuJ4oQxwpkcLk/jTYLu2n/1NzDL1HyODyPpQBPRRRQAUUUgYFioIJHUelAC0UGmQzRTKWikSQAlSVYHBHagB9FFMlljj/1kiJwT8zAcDqaAH0UDkUUAFFFFABRSbhuAyMnoPWloAKKKKACiiigAooooAKKKKACiiigAooooAKKKKACiiigAooooAKbL/qm/3T/KnU2b/VP/ALpoA+KNWu1W/keObylSV2jZM5BViS/+97+tZ3ivRdC8cTx3hks9N1yb/Wi4/dwXbeqP0R/VTweoI6Vs31nbieSRldd1w43heq9No9yf6mufvdMhudzMwwrLtZ3yqjkE4GD2xiuGth+eSnB8sls/0fdGl9NTgfGPgXVfDR868s7uBACo82NirAqcFW5Ujr0Nc5qOl3K2gmhhVgcDzAuMj0OOn4V6xf6l4g0bSppdG1q5s4kjDNHHKcA5GBtOQeMk8Ve0zxZr1zYWjyT2s8kqqzzTabbHBI5ySnPpS9rjYKzjGXmm1+DT/Nk8kDxbRtS1ptQit1iurxsjEYBdvQYxzXtfh3w/qkMVvea1eR6HBOpymoxbblyOohh+8/bB4FaX9ta81jLEurNbStkJFaRJbOw9fkAz6celcrdaTLfSM7NPfNs3gOWkwT3DHkN9DUS+uVtHaC8vef4pJfiP3V5nY63rEsttbWWn7V0u1DLBHMd8rtgbpJG/vnjgcAcCs9POjjmuWsrdVjcKOrbm7bR/jXOWmtXmi3MVnqDQ3NoWG2eX5nj6ACQj8t3512EeoRTL5aiPzCfkOCwz14K9Qc16FDC4ahTUYyf3dfVs5JVcTKbtBW6Xf+SZnSQLMyXK6W3mZIbDbVOT97HIHQ8VGbaRIoo3eNBkszfKqg9MevIq+jI9tJNcySwK42udjfcJ++Af19KwWvIPnXTbWSchh+/x5a9OcDPGfeipiMLS+JP+vJJndgspzPHpujypLd9F820j2z4FWyw6Xqsh0ia/e9dLaNoXjCZUFyNzEc85xzxWT8X/AIcXOsNHeT6d/ZVzFwsyzB2ZfQgDB+ueK4jw7468YaDZiDSV8iFnLlBJ1fgEgZ9hWy/xm8eNEYruzS4iIDbZosgr68iso5nSpy5oQt6qR3f6pZjUVvaKXpKn/meXal4ZudLuWWbw/rN2cn51ddh/75Bra8I+Ddd8QXiQw+F4LG3Y4ee9aRsD2XIya6lPiVF9oDX2gtETyfLcqK6zQfjX4Y01treG5mAI/eA7s/mc/pXb/b/MrR5U/wCu5xVODsbTvKpTqNfNr8NC/q/w0tPD/wANdT1CHEP2WNJRtAUSPuUEkHivM9Mle5/dXdwnnFWkyCQE9jjjNeu+JvjJ4Y8R+EtT0/7PdAXFk0S2xTCliQQc4z+teUaZcWysP7PsxM7AYaOQgA87gD7fQ9KxWLrTV3Nv5nG8uo0ZWlTSfmv8z1rQ/GXh2HwJpPh661LWLC7sZ/tCz2UETZZXYj/WBgR8w7Vd0DxV4E0XUUk0y/8AEcZfD3sWYyL2UEnzZT1DZY52lQRgEYAFeKSzW6TABLi3j24mYyjbICeABj1FTmS3uHkZJLffJjaXiVflGB+YH51rPEwnJylDV+bMKeEqU4KEajsvJf5Hrtxr/wAP7q1vg0muLNe6jLdy3aWsKyEsjI8RO3DJsd1G4EgNkHIBEGpat8M7r7fCza/F9sQbowsbLGFlEq4VsjCtuwDkYdgc5rzVIWiVLchGJO2JJDnKjo3rzxxn1p8pmjJnutPugvl7QxiVtuDnBwckfqKn29P+T8WafV63/P38F/kej6n4q8Ip8PdQ8M6P/ac/2ibzwLmBEHzOGK/IFG3AIHFezeBNv/CF6Lsxt+ww4we2wV8lW1xcy2wXypUkdsJIXZQucE9wc46cGvrPwAIx4I0MRHKCwh28Y42ClKqppJKyRVKg6cnKUrtm5RRRUmxyHxh0fSdW+HOvHVdMsr77Npl1NB9ogWTynELYZdw4PuK89h8OQ2918L7TwxJb+GpLnS7qae4sbOHex+ywZYBlK7icZYg8Z+te3yxpNE8UqK8bgqysMhgeoI71GLW2BhZbeIGFSsR2D92CMEL6DAHT0oA+cL34reO5tLsbtb23s5YdCt75W3WsUV/O8joxdZTvZMoq7YfmBfr0FeqfFvxNdaNpei20GoXmmXup3BQG1FuD8sTOy+bckRRgY6kEnGAPTtH0jSn+y79Msm+xtutcwKfIPqnHyn6YqTULCy1CAW+oWdvdwhw4jniV13DkHBGMj1oA8H8P/FbWD4Zl1LXPEFnbZ8I3l5bSuIgs13DcyxCRTjDttWPKr8pzkKM1HBr2s2PjLV5D4sk086zd6PDd3c0cBFjHJYs+9AVwCzqIwXyoL9Ca93n0fSZxGs+mWUoidpIw9up2M2dzDI4Jycnvmln0jSpxL52mWUvmwiCTfAp3xDohyOVHoeKAPO/CHjHXtQ0Z9Paz1XXEe/vLCLxFp8dusKRxttSdwzgE8nlEZSUJA7V5NofirxN4Q8FaJpei36WVvD4bi1hZ5TYwC9uJWfcJfMCl0Xaqny/3hLgliSM/U0FvDb26W8EMcUMahUjRQqqo4AAHAFVptJ0uVbVJdNs5FtGDWwaBSIGHQpx8p+mKAPEh8RPG8nxD+zM0Vuia3Bpv9lPcWqpJC8aMzbT/AKQZCGZ1YDZhcEdTXLeIPE+oarb6Zr994ks9R1OTw5r11LpT28DDTJBGgMRTGSoxtIl3ElT9K908YeK/AvhXW7a48R3VjZanJAfImkgzL5ecEBwCQM9s1z5+J3wdM89wdU0czXGfOkNp80mRg7jtycjjntWUq9KLs5L7zvpZXja0FUp0ZOL6qLaMKw8UeL49Zl1NvEDTWEXjEaHHpf2SFYzbtEn8YXfvDNkHOOxB7P8Ahf4y1zV/Gfhm3vPGVvqq6xoV3qN/piW8KmxnR4AIwVG9VXe6YcliQST2HpfhfU/DXibSv7S0JrS8s2uC/mJFgGZercj7w4561neFfh/o/h/X5dcjvNRvr1onhje8kRjEjsGYAqqlidqZZyzYUDNaJpq6OOpTnTk4TVmujOL1bxlrtv8AF+XR5dekj0uTUItOggs47d/KaSDIEsUgE4bcdwlQvHjAK8MRlP488Z3XhnU5E1i1sLzQIbfSdSlmSONJtSa5CyEOyFIz5SqVLDYDcLuGBx7c+nWL341BrO3N6sZiW58pfNVD/CHxkD2rO8N+GNO0TRrjTFafUEuppJruW+YSyXLv94vwAeMDGAMADFMg8NuPFmtS32j+JoNZ1G81HStK16NLK4itQLu4gETBCYcrJ1HzREZ8vovzCnad4+8dXVolnb+JI2Nze6OgvmNlcSQ/apykihYMpsZBlA3zjHJI5r3+PS9NjjtI49Ps0SyObVVgUCA4I+QY+XgkcY4NJb6RpVvG0dvpllCjTfaCscCqDLnO8gD72ec9aAPIfCnifxfD4q0uHUvE0mp2snim/wDD7wSWkKb4oYpZEmZkUHzcxgHGFIP3c817XVcWNkrq62duGWUzKwiGRIRgv/vEE5PXmrFABRRRQAUUUUAFFFFABRRRQAUUUUAFFFFABRRRQAUUUUAFNl/1Td/lP8qdTJv9S/8Aun+VAHxld7pdYSCG1WaNS7OZJsBDvPoQfr61NIFe5+zzxLPbxl3jQnHbrgHGRzx796z7iOO2e6aMkT+Y7DAyQuecg9/Q8A1M0U3lMu7y0ihVp9zDILHdnb/CVIxxz61kaGdrsMU1vPbNtVGdoxDGBvKkY3kn2OT0rmPBEkrW82k3TQKLScEh+rZPqegHP5iurv8AbFE1rCNxnzvSQhnj5GBkHr1zj1rj/GhFhrY8QWJjKbhDcxhu/TJHvj9Aa2jTvTc79TnnWtWVO26b9LW/O53ml2EEyMyyDcGKh9hAcj7zHn6YPcZpps7tpnVbiaCXLOhW5CjZzk5454HAGcVl6Lq6XGmxvG6tG6MuQcOAO5/2vYfnWs0hW1N0srzK67W8yEMQ+O2CcisTcrTadJqtq9pfQDiMKHSMbm4JBIJyfTOOlc1oc39haj/wjt60brcbXs7ojdkdlPPGOldkqzSfNHCbpEhCy3CyZVF7gMQPUcVg+J9POt25Zo2guEw0M0fzcr90j8ucU0xWF8VTKllOu8eZLtUkNw4HfA4BP+PNS2aqtmiS+bhEDRv5QUBcdyM7uv6YrBtda+3aNd2d7Bt1KEbJ8tg5H8eMcg+g9a6hL6xOn2/2mSWR44l8yAOoXbgYIz1PJ4xx61yrTEv0X6nvVdckp2/5+S/9JiZWuLfWdnbsrSJDNMqPjAzz0PpnHH/16kWWCBki8sXvmdFJ27W4PAyPywad4X8deGfDvjW3vvEa381nZK8lvGIxPvmxiPJxhVUEngnNWPE/jTwl408dac019JB4cWRUuriKy2yqoOdwOM7nY88HAx6V2W0ueFyO+pBe2sUgFxcRi3doydjEjY2entwOn61GNNtIVMk8ayJvXbjkc8jPfFd94i0XwTJBDeeDPGEF/IpXGn6kdkkgPYOdvbseK5STTr2zvJLC/wBPMBkUvGZcKXUc4UnKkDPGDk1EqcX8SNqWKrUXenNr0bRjXlnpEcgkQPFnpsYryB/D9c9+lL/Z5UKLO8vUJ+bbIoKckjOfrmtqK3ja3XzNOlicMwMZH3wO/GcYzn8Ko2l75Zmt1iYxRyEDHzPz2Zh6ntiud4Si9lb00PUhxFmMVaVTmXaSUvzTI/7P12Bke3SC8SFiGIXb8w5KnscetWJ9auZP3l5ostsyYYm1QbW5/iHatCO7h+ykwriZ0DMhkBDEdOp4H+HSrVhM0lnPOkYdZpTuaJ8tGQeueMip+rzXwzfz1LWcYer/ALxhYPzjeL/B2/AxbLWdMlZFuL2FEQ7l+02vzrxxjbx1963jqKzA38WpW906/L/Eg5OAWPQjjvz7VXd45rSVbgu0aSsFlmtvMBJxgbcfLVCfwzbTKGsNHv71mzuW2RgV54x1BHuaLYiPZ/h/mO+TVv56b+U1/wC2s0bHU7eVpo3lIkCYWQsSrnPYDHHvX1j8P8DwNoW0gj+z4cELjPyDtXyHJ4PvrGAm81630WDbuKXlwkhHqNiZbI+lfW/w1WRfAGhCS8W9P2GLE6xmMSLtGCFPI4x1rahObbUo2+44sdhMPRgpUaynfpZpr1vp+J0QooorpPLCiuH+MPje58B6NpmpW+mpfrc6lHbTq0hUxw7HkkkGAclUjYgd6p678TbXSfiM/h+a2T+x7XRZ9TvtSBZjE0YV9iooJb92wbj1HrQB6JRXM61468NaPcS2t5eTfaY0t2EEVrJJJIZy4iVFVSXZjG/yrkjGTis+w+IVhqHjnR/DljZXskOp6XPfrdPayxhDHIqbGDKNpyWzuxggDuKAO2orhIfiVpEPjXV/DOreZZyWd/b2cE6wSvExmiR08yQLsjLMxVQSM4HrWto/jnw3q2u/2NZXkz3BaVIXe1kSG4aI4kWKVlCSFTnIUnGD6UAdLWR4mg8QT2o/4R/UrKyuFzn7VamZH9OjKR+tUdd8deGdE1n+ydQvZY51EZndLaR4rYSHbGZpFUpFuPTcRTD488NL4gOizXV1BP5ksSyzWUsdu8kSlpEWZlCMygMSAf4T6UmroqEnCSkfP3x08G/FzX7+31DWdJsNSjs4mjjl0hT90nPzIxLZ+leO2Hh/Xr/UDp1no1/PdqcNCtu25T7jHH419qwfEXQ9QgtZdKmlCzXtrADeWVxAJUnJCPHlPnDbThvu+pFQ+GfiToN74Wk1rVHSwuLeyjvbyBI3cpHJI6RlcLl8shGFyc8V49fJ4Vp8/Mz9HynxIxOX4VYZUItR2tdfetf0OA+Cvhv4w6B4fj0lI9C0fTxK0v8ApsbTXBLcnhHAH44r3HTI7yKzjjv7qO6uAPnlji8tWPsuTj86zfFHinR/DYtf7Skumluywgt7W0kuJpAoy5CRqWwoxk4wMj1rOb4jeDxcQQLq3mS3MdtLaqkMjG5S4YrGYsD5+Qc7c7cHdivSoUFRiopt27nxOa5pUzKvKvUhGLk7uyt/mzraK4/SfiZ4O1S/eztdSmDqbhRJLZzRxSNbkiZEdlCuybSSqknAz0qM/FDwemn319c3V9aR2KwPMlzptxFLsnkEcTrGyBnVnOAVBGa3PMO0orkB8SPCjWUdx9qvfMkvHshaf2fP9qEqLudTDs8wYUhiSMbSD3rH8N/Fvw/deFNL1jWGktJr23e7kjtreW4S2gErIJZWVT5aHb958Dg+hoA9Horg/EfxL0ex1+x0PTS19eT6tb6dMwhk8iNpRuIEoXYZApDbM5wateI/H2n6B49tfDmowyQWsmj3WqT6gyP5UCQtGMMwG0DDMSSeCFHVhQB2VFYPhXxboniZ7mLS5rlZ7YI01vdWslvMiuCUfZIqttYA4OMHBrnh8VPDFnZwvqt5KZ5Ibi5IsrG5mRYIZmieRsR5UKV+YnHryOaAO/orlx488NSa6+iwXV1c3KMEZ4LOWSESGPzRH5qqU3lCGC5yQR61z/hz4veH73wbpfiDVLfUrA3ts11LGmn3Eq20Qcp5kjKmFTI+8cDgnoKAPSKK4LTPH01541j0EafD5MmrXNgs6ykkrFaRzh8Y7+Zj6DNXdf8AiX4Q0LW7nR9SvrqO5tXhS4KWE8kcTTDMQZ1QqC/QDPJ460AdhRXMaH488M6zc2lrY3k32m6e5jSCW1kikR7fb5yOrKCjLvXhsZyMZrldY+L1laSyXFnptxqGnMNMNtNBDK0kgu5ZUJKBSRtERIyOSQO4oA9RorgB8VfC9lCi6teyfaGW5mIs7G5mVIIZ2ieRiI/lClfmJwB15HNWB8RNKt73V47/AHeVa6jFZWIs43uZb0vbRz5SOMFjgOTwCMLk0AdvRVHQdW0/XNJg1XS7gXFpOCUcKVPBIIIOCrAggggEEEGr1ABRRRQAUUUUAFNm4if/AHTTqq6vM0Gl3c0eN8cLsufUA00ruxMpKKcmfJVzbu0BBLmVriRgowzN8+QM45AA+gzWdFtZLiQLE+WC26yLj5snK57+u49MYr2ix+D2k6hpMGr3Wv6jE08AnkwVwm5ckD0FZ1x8PfAVvBp87eMJ447+3zbtGgIkiJADnA4GWA3HHJA61Tw0U7c6/H/IxjipySapv8P8zxiNVWaGa4gKN80mwDAVVHb15z+dY+oaXHIJJLWFpwUJyY/vE8kEkc5BPavoq08A+EG8UyaHH4quxqkCkG3e2CqMKGO0ldpO1gSAehzWivwP0OMt5etXcZbhtqRjjOcdOmea1lCHs4xU1+P+RhCdX20qkqb1SS1XT5+Z8bRy3nha8KL89jLIDjjdGw6YzyDjoe/SvQdO1gkQT2dwbmST5gQeAMD15HcV7xN+zv4VuIJYZNVvpUlA8wHac/pXzH40tm8AeONR0vTVlk0iOfyhvclgVOOT2Jx9DWc6C5XJSvY3hiX7RQlFq/p09DtHSDyoGjUysCJCd5QqTxgHgEg9jjHNMe3H9niJUAV5AiRuy7ufcjnjpyPesqy1Wyuo45PPV0nTcAGPyNno2cDvzjt1q+8dpI7Kl0oiBBaJJtxJXocc5B9eOlcx1nOeP9DuLeYarDdA38ZMbW/lnLRdgT0zTdJ1Jngig8nzAFAyAA6kA7Tk9cVq3l1vWf8AtIRPjPlmVCqk5wDjOCeT0wa5S6Fxp1/HdaZGkgj5EJOVkQ9QD6+lc1V8lSM/k/nt+J72Wr61ga+E6q04+sfiX/gLv8jT8Q6LY6gq3KQvFdbzuSMNul7k8VgnRkheKCe7uTEjFtkjEFSfqflz7+ldd4b1Szv7EyW7osuD8zAKyseo2k9ee/WtTwvoi+MfHPhvwqmpGwe+kuFurqKJZHBjgkkHySAjJKjn8q6TweZ9zmtJtb+OCMW98t3EiFhC+TtPpntWwdU1eHRbjTbXUJrGCSLCB1W5iRs/eKMCM84JAFeqeIvgjofh+9tV1T4n67bT3fywmLSY2LY46xocde/9K1W/ZrjljCv8TNbkQZZQ1pbnGe/Sr5WTc8K0fxM2i2SWev8AhlNWgSNWa9sZZoJW9S8JbaTk4+T64rY0fxj4UcG60XQNP885WSOWeckMRyrAuCM+64FewD9mxdqq3xL1tlUAbWtLcjj14rG1T9mLw7eXe2++JGppdoy7JDaW8UwPAG1sAkfMo4yOQKLBc4Nry3lIP/CI6PGgX5ZIruWNWHXnDnoT1xVxvFV1BHDHDpekSJMjbf8ASJ5wF9yHBx68elehWv7MkMKSRf8ACyNWlRxtUPY27YH4jrnuMVjn4V+E7bV5NNb4wX8NwuZGDabCsfAZvv7NhOEY4B52n0o5WO5yEfiDWJ7BG0lNKsS6g74rGM5ftjfubHHU5rOvNS8R3b+Rfa5qF0Aq74p9yx8joFAwMe1eo+HvgJperWsl7pPxO1iWLJhkzp0KFCQCVKsoKnBBxgdRVpPgVaPf29p/wsrU/tMsLTxo2l24LIpALHK+pXr60uVgmeNx+XFDJ+4uFViFOwh1PB/HH1HXjivsn4Znd8O/DpznOmW/PH/PMeleQ6d8BTe2s0ln8U9blhlcq+LKDhlbBHK5BBFej/AS8vL34R6BJfT+fPHFJbmTYF3iKV41JA4BwgpxTQNnc0UUVRJzPjzwuvihtESWWNYNP1IXc8bpuEyeTLGU9s+Z+lcPY/B66GjQafqHiAXEp03UrC6uhD87i4SGKFgM4/dxQIp9SO1dJ8X9W8Q6ba+HrTw+xhfU9ags7i4WSNXiiIZm271YZIXGcHHNc5p/x48MTi5uprdo9OS0uruCeK5jmkkSAZPmRrzEWAyu489Dg8UAO1H4Z+JtYTU7nXNY0C8uryGxiFudNc2pW2aQ7Wy5cbvMzvUhlI4yOut4O8A6voOt6BqU2vJqBsLG8s7pZ1kY7J5llQROzFtqFAg3liV75rP0r4y2WopLaW2im41gzW0NraW19HNHMZ9+3My/Km3y3LA8jHGcis60+L0+lJdW2u2kR1WfWr6C2tbi9ht0ggtxHkNKflPLgDGSd3YA4ANzWvh9rWpeIda3a3Yx+H9a1K0vru3FqxuVNusWER920BzCuSVyBnHJ4p+B/hIvhvxhaal9p0+ax06S5lsyIJPtLNNu/wBYzOUG0OwyiqWyM45BsQfFuO9tbjUNL8Maheada6NFqtxMJFWRRJ5oWMR9SwaJsnOAOcmuo+H3itPFuhSarHbW8aJK0am2v4rqOUAA5V0PvjDBSCOmMGgDkPHHwl/4SDxlea1DdWAt9U+z/bluoJJJI/JAH7ra4Q7lABDq2DyPSoP+FU6zN46tfEN54htZxZ6pc3kUrwySXLRzRyoIiXcxoI/MAAVAGCjI9bFr8ZtN8/VIL7SvLksrBr1I7S/hu3fEqRCJvLOEkLyIAMkcnnitSbx9rcN1Do8vgW+TX7iWQQWZvI/JliSNXaVZ+hA3quMZ3HHTmgDB8N/CXU9MeDzNYsIbe3vrO5W0sYJY7ZzBIztL5bOyxyPnBEe1Rjoe0EXw/uovFHgnRvLu5LfRrZ5NWvRDttbuNZfNghyTy6zKrYxwN2TyK3br4pNAlxdHwnqqafpqWx1iWZ0jlsXmCts8rrIUV1LYPAPGaW2+JV9dzLBZ+EbiWW51S403TlN7Gv2lrdpBNIxx+7RRGcZySSBjvQBY+Kfw/bxZqWlaxZy2S3+nRzQLHfLKYZI5dpOfKdGDAopHODyD1yMiH4VXtre+Hb6z1u2in8LwxRaQFtAkZ3H/AEsyKD/y1UlQAfkwDyc1keHvipqVpoSalrVrqF9eeVdObOMwoDjVPssa5x99QyjOdpAPfmup/wCFk3n286D/AMIrOfEn9oNZjTxex7CogW4MvndAvlsvGM7jjHegDm/Cvw/8WapoNvDqutDRoLG61SfTFgtCl3BNO9xGjuxYqVVJWZcAE7lzjHL9G+EGqW9xeXd5q2mCe7j05JBBDM2Ta3i3BdnlkdnZwCOSMcdcc9Dr/jnUp/gbrPjfRtNaz1G3srp4ra5dWMUkLuh3EZBwUJx36U2D4lTxkS3Xhy5/sy1u7bTtR1FbhCsN1L5YwqdXRXlRSwxyeAQDQAl74B1iHxZdeKtF1iyi1JtRkuYUurZpIfKlt4oXRgrA7gYlYEH2I5zXIf8ACiLpdPtIv7X0y4un04afqE1xayldqyyuJYkWQDdiZxtfcvT3B73xd4m13SfiPoWk2unR3Gk3GmX11dN56I5eEJtA3YA+9jkgHfyRtrnYfjTbyJdwx+H/ALXfwXWn26QWOpQ3CyG8kaNP3i/KCrIdw6AcgmgC2fhtrFtrEFvputWEfh5Nei1xreS0Y3HmKBuiVwwXYWG4HbkZx0rR+Jfw/l8Y6qk41JLW2l0e70u5UxlnUSvFIkiHOMq8K5B4IJrlvEfxgl0rX9F+32U2nj7VqGm3emB0ka5vIxb+QkcvAw3nA7jtABO7GK6ofEXb4/h8HXGiiC7Kw+aZL+JGzJHvJiRsGZFPyll5yDhTigDQ8H+HdctPEN/4k8TanY3mpXNrDZIljbtFDHFGztnDMxLMzknnA4A9TgaX8MruztL6BtWhc3Oh32lgiIja1xcyTB+vQCQDHfFbnjDxpcaLq8ul6X4dutauLXTzqV6I50iEUG4gbd333Yq+FGPu8kcVlfDjxPrHin4geJp2mceH7WCy/syMFArLNbpNvYbd+4hx/FgDjGeaAKNl8L9TtfGum65FrVpBHam2aWa2geG6mWKIRm3cqwSSJsZy6swzgHgEYOo/BbxBe+GLfw7L4k06Wyh0uTTkE1vMVh+eRknSMSBGkZXAbeGA2Ar6V2Np8TLe6tInh0W4N0LG7ury2a5iQ2jW8vlGN3chQWfcASQMKTWZp3xfXUcWmneH1vtTbVU01YbXUo5ISz27zhxMBjAVGBGMgjvQBp6F8P7rT/FNprUmpQusOoz3rRrGckSWcdvtBz2MZbPoafr3gK51HU9ZvE1KKMajqul36qYydi2bxsynnkt5fB7ZqhZ/Ea7aabTNM0O/1vU0n1GaaF7mGHyILe5aE4bADZYbUHUgZYjrVy1+KWlXmhajrVnp9zLa2n9nFCWCmVbzy9px/Dt8wZB9KAM8/DfXLHxDJ4g0XXLCO/OsX94i3VqzxeRdxwqykKwO9TCpBzg8g+tVbD4U6tp+hLa2+u2kt7Da6VHFLLbsEeSynklJYA5CvvxgdMV0Xgz4hQeJfFmoaDFpn2VrN5kbzbuP7Qpjk2Zktzh0DfeU/MCME4yKSb4hQr8SJfBa6aBLEyK0sl7FFIwaISeZHE+GkjGdpZSTuB44NAHH/wDCA+L7PxPLp2jahZQW1zot5b3F9cWTyRj7ReSSbUw4/eIr9DkHvVrVvgwjxR/2ffWrtY3kU1hDeJIYzEtjFaFJTGyvuxEGDKRzwQQTV3RviRqzaV4P8jw9Pqv/AAkMMJt5JL+JblgV3SyPGqBQsY5ZhgcgDkgVHpnxu0LUNTltrbTZ7mBlvDZm1mSeedrZXZgYV+aPcI32Z64GcEgUAdv8PPDa+E/CVponmQyyRF5JZIovLRpHcuxC5JAyx6kn1JNdBXJ/DXxlH4z0y4vorW3gWGRUBgv4rpGyoPVDlWHQqwHI4yOa6ygAooooAKKKKACqWtq0mjXqIpZmt3AA6k7TV2kpp2dyZx5ouPc87HiLSrjwPBoy6lc2Fy1pHBK506dygwA4GAMHGQDng889KxNDj0vRb7ztP8WXIi2vblZtGnlkFsZTKqB2P31Z5BvIIwwGzgGvXwo/uijA/uitnOm23yv7/wDgHLCliIxUVNaeX/BPIdbtvC+qaprGqTapuvL2SI2zS6PcSJBGqorRuhO2RX2fNjYSDjNZzeHvCYWdIfEmoxJNatCf+JXKW3lEHmbsZzvQN+LDPOa9vwP7oo2j+6KXNS/lf3/8ArkxH86+7/gnlvw4k8MeD7a+jGpPdSXUqP5iaVcRsqrGqbMsXJGVJHPG414J8TvCvirxD4k1ifSvBeqX1ldXLsl0lm5EqFjx0/8Ar19m7R6CkxQ5w5HGK38wjRqe0U5yTtfpbf5s/P7Q/AXxK0HWGI8CeIp4MHDLp7uCpHQ5Bz1wR3HvXcSeD/HF3pkRHhDUYSjZeMaXIjDJyMccj9BX2UKWudxuddz5Ig8E+MsJbL4e1Jdw5aTTmKHjgkEEA8nrjpXPeJfhz4u8rdH4Q1QyqMkwWblOOuflH6dcV9sYpKzqUY1IOL6nXgcbUwWIhXp7xf3+XzPgCf4b/EWC5W907wXr3nMNrqbCQLIPfj9c11vwwh1rwd8SfC3iXxh4b1/RdJtZrpZpZNJnKxs9rIoGEVicsQAa+0hS4rSMbJHNUmpTckrJ9DyTxH8VvAWqPppt/EV9bLaXi3Egfw3fyeaoVhsH7tdv3uvP0rze4f4fyNYeX42mjitreOGSP/hDdQImKuHLHGOpXvnGW55r6joqiD5he68BSPDJP43muJIyGLS+DtRO5sRgn158vpnHzH8SOf4cvPDc33jCW7uIQojkfwZfZTb5GCuVODmDqP759Ofp6igD5jsbj4c2tq0P/CaX0kmIAs7+FdRaRfLmeRjkg8tuHsCM4PQX11r4Z3pupNZ1+9lk+wQWNk0fh7UN1uYd4Wb5oyrMwbnKgjkZINfRtFAHh2vfEHwZrehW9nf+MLtryK9ju2nTwpfrGdoxtEe3/wBCZue3QDk7y68B3cIim8e3+PISFinhPUULhdnyErg+X8mQucgsTu7V9O0UAeQ+Evir4B0q1u/tWs6i011dNOyrol+wUYVQMmHJOFBPuTXQfs9LInwf0PzYZoS/2iQJLG0b7WuJGUlWAIyCDyO9d9RigAooooAzNe0Sz1l9Oa7MgOn3qXsOxsZkUMBn1GGNcxafC3w3Cs9rNNqV1pj209tBps1z/o9tHMf3gjAAPsu4naOFxXdUUAcKvwx0lrSZLrWNcvL15YJoL+a6BntWhz5RjwoUY3NnKnduO7NRQ/CvR4LVPs+s65DqKXdxdDUxcqbktOF81SSpUq21TjbwVBGMCu/ooA5G3+HugQWN/ZxPfpHfafb6fIwum8xUhLlGV/vb8yMSxJycVa8NeDdN0W11WI3F3qE2rvuv7m6dfMn+QIAdgUDCjHAHr1rpKKAPO9O+EPhu1tfsk99rF9bLpjaVDFcXI2w2xZGVU2qMMrRoQ/3uBknAq2/w1sW2XTeIfELawkzSJqxulNygKBDGPl2BCoHG3qN3Xmu5ooA4KX4VeHWYRpdatHZSJAt9Zi6zFfmHGxptwLMeACQRuAAOavXHw/0h9Lt7O3vNRs57XUbjUrW8gmAnhmmaRpMEggqfNddpBGD7Zrr6KAPP7T4S+GrfToLEXOqSrChQSS3AZ3zeC7JY45JlXr6ZFQ+P/At3c6gfEHhtSdYfUFu3kN6beSPFuID5T7HUAooDKysD7ECvRqKAOJ8KeBUtfhKPA2u3DXS3FtcQ3kkcrbj5zuzYc8kjeRuIycZx2qOP4Y6ML5JpNT1iW3M8F3dWTXAFvd3MIUJNIoX72UQkAhSVBIruqKAOZ8aeCdJ8WT28mpy3aiK1ubR0gl2LNDcIFkR+M4+VSCMEEfUVj2nwr0SK8S9udU1m+uVeyfzLidf+XSRpIQAqhQAXIIAGe/PNd9RQBxWo/DLwvqOoXV3fxXFyLt7x5onkyjfaooo5BjGR8sKY7g5NNb4a6TLqVleXmqazeLbSW85gnuQ8c08ChY5m+XIbCrnaVDEZIPNdvRQByni/wNp3iS/+3yahqmm3Mlo1jcvYXAjNzbEkmJ8g8ZJwRhhuODzV/wAN+F9K8PXuoXGlxvCL4QK0W75I1hhWJFQdgFUVuUUAcVf/AAy8MXg8T+ZHdK3iQxNeMk2DGYzuUx8fL8+XI5BYkkGk0n4baTYa1HrMmparfX63sd60tzMp3ypBJAOAoAXZIflAAyB757aigDh7z4Z6PLIZ7PUtY0y7aW8eS5s7gJJJHdSmWWIkqRs3nI4yvY9agvPhP4blZI7S51TTrIJaLJY2twFglNqVMJYEEkjaoPOCAM5rv6KAOQ0f4f6RpviiPXxeandS2xnNlDc3G+O0M5zLs43EHsGZgo4GKXUvAGk6h4nXW7q91J1F1He/YTODb/aI1CrKARuUgAcKwBIyQea66igDz3R/hVYaLqVpe6T4k8QWjWljBYRIJYnUQRchBujJAY5LYIyfoMWrX4YaBb3UpW81Y2RS4W3sBdlILUz58wx7QGB+ZsZY7cnbiu4ooA4/w/4DtNFuJ7y31vWZb+5nt5Lq7lmQyTxwBgkL4QDZhmzwGOeWrIvvGXiq+1bXk8LaPpc9joMphuXvbhkkuJFUMyxhRhcA9W616Ma8S0vw3a+OLzxtq2oa5d6PcC+msZbaxm8hFjiyFedf+WhYc5PGOK7cHCnLmlU2Vvz8jgx1SpHljT3d/LZd2er+Dtdt/EvhfTtetY3iivYBKEfqh7r+BBFFYXwW1ObVPhtpNzNbQwGNGgQQJsjdY2KK6r2BAzRXPXp8lWUezOjDz56UZN7pFz/hNLH/AJ87n/x3/Gj/AITSx/587n/x3/GuHorI3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O5/8d/xo/wCE0sf+fO5/8d/xrh6KAO4/4TSx/wCfS5/8d/xrmNfs/AOu6k2o6p4Zee6cBZXVzH5oHQOFYB/+BZrOoqoTlB3i7EThGatJXOztPFek2lrFa2umzQQRKEjjjVVVFHQAA8CiuMoqXqWtF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2Q==">
            <a:extLst>
              <a:ext uri="{FF2B5EF4-FFF2-40B4-BE49-F238E27FC236}">
                <a16:creationId xmlns:a16="http://schemas.microsoft.com/office/drawing/2014/main" id="{7B9ED64A-F366-4939-95D5-7DB9F3AF043F}"/>
              </a:ext>
            </a:extLst>
          </p:cNvPr>
          <p:cNvSpPr>
            <a:spLocks noChangeAspect="1" noChangeArrowheads="1"/>
          </p:cNvSpPr>
          <p:nvPr/>
        </p:nvSpPr>
        <p:spPr bwMode="auto">
          <a:xfrm>
            <a:off x="803857" y="6141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テキスト ボックス 13">
            <a:extLst>
              <a:ext uri="{FF2B5EF4-FFF2-40B4-BE49-F238E27FC236}">
                <a16:creationId xmlns:a16="http://schemas.microsoft.com/office/drawing/2014/main" id="{00071BDA-7A8C-488E-A0BA-DAC6EA94CA2E}"/>
              </a:ext>
            </a:extLst>
          </p:cNvPr>
          <p:cNvSpPr txBox="1"/>
          <p:nvPr/>
        </p:nvSpPr>
        <p:spPr>
          <a:xfrm>
            <a:off x="749299" y="5549209"/>
            <a:ext cx="3313227" cy="646331"/>
          </a:xfrm>
          <a:prstGeom prst="rect">
            <a:avLst/>
          </a:prstGeom>
          <a:noFill/>
        </p:spPr>
        <p:txBody>
          <a:bodyPr wrap="square">
            <a:spAutoFit/>
          </a:bodyPr>
          <a:lstStyle/>
          <a:p>
            <a:r>
              <a:rPr lang="ja-JP" altLang="en-US" b="1" dirty="0"/>
              <a:t>セキュリティ・キャンプへの自主参加</a:t>
            </a:r>
            <a:r>
              <a:rPr lang="ja-JP" altLang="en-US" dirty="0"/>
              <a:t>（</a:t>
            </a:r>
            <a:r>
              <a:rPr lang="en-US" altLang="ja-JP" dirty="0"/>
              <a:t>2021</a:t>
            </a:r>
            <a:r>
              <a:rPr lang="ja-JP" altLang="en-US" dirty="0"/>
              <a:t>年）</a:t>
            </a:r>
          </a:p>
        </p:txBody>
      </p:sp>
      <p:pic>
        <p:nvPicPr>
          <p:cNvPr id="15" name="図 14">
            <a:extLst>
              <a:ext uri="{FF2B5EF4-FFF2-40B4-BE49-F238E27FC236}">
                <a16:creationId xmlns:a16="http://schemas.microsoft.com/office/drawing/2014/main" id="{C1ABBD5F-6D21-441E-A046-BFBF85F10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065" y="3877560"/>
            <a:ext cx="2182636" cy="1636978"/>
          </a:xfrm>
          <a:prstGeom prst="rect">
            <a:avLst/>
          </a:prstGeom>
        </p:spPr>
      </p:pic>
      <p:pic>
        <p:nvPicPr>
          <p:cNvPr id="17" name="図 16">
            <a:extLst>
              <a:ext uri="{FF2B5EF4-FFF2-40B4-BE49-F238E27FC236}">
                <a16:creationId xmlns:a16="http://schemas.microsoft.com/office/drawing/2014/main" id="{823CD63C-C92F-41AE-85D3-12F22E1E307F}"/>
              </a:ext>
            </a:extLst>
          </p:cNvPr>
          <p:cNvPicPr>
            <a:picLocks noChangeAspect="1"/>
          </p:cNvPicPr>
          <p:nvPr/>
        </p:nvPicPr>
        <p:blipFill>
          <a:blip r:embed="rId6"/>
          <a:stretch>
            <a:fillRect/>
          </a:stretch>
        </p:blipFill>
        <p:spPr>
          <a:xfrm>
            <a:off x="5562600" y="3652634"/>
            <a:ext cx="2477363" cy="1950266"/>
          </a:xfrm>
          <a:prstGeom prst="rect">
            <a:avLst/>
          </a:prstGeom>
        </p:spPr>
      </p:pic>
    </p:spTree>
    <p:extLst>
      <p:ext uri="{BB962C8B-B14F-4D97-AF65-F5344CB8AC3E}">
        <p14:creationId xmlns:p14="http://schemas.microsoft.com/office/powerpoint/2010/main" val="68765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9B3751-23C4-4BC6-835C-A6F30DCD4A90}"/>
              </a:ext>
            </a:extLst>
          </p:cNvPr>
          <p:cNvSpPr>
            <a:spLocks noGrp="1"/>
          </p:cNvSpPr>
          <p:nvPr>
            <p:ph type="title"/>
          </p:nvPr>
        </p:nvSpPr>
        <p:spPr>
          <a:xfrm>
            <a:off x="322729" y="221838"/>
            <a:ext cx="8821271" cy="557296"/>
          </a:xfrm>
        </p:spPr>
        <p:txBody>
          <a:bodyPr/>
          <a:lstStyle/>
          <a:p>
            <a:r>
              <a:rPr lang="ja-JP" altLang="en-US" dirty="0"/>
              <a:t>プログラミング道場での自主制作（課外活動）</a:t>
            </a:r>
            <a:endParaRPr kumimoji="1" lang="ja-JP" altLang="en-US" dirty="0"/>
          </a:p>
        </p:txBody>
      </p:sp>
      <p:pic>
        <p:nvPicPr>
          <p:cNvPr id="4" name="図 3">
            <a:extLst>
              <a:ext uri="{FF2B5EF4-FFF2-40B4-BE49-F238E27FC236}">
                <a16:creationId xmlns:a16="http://schemas.microsoft.com/office/drawing/2014/main" id="{7F257DB2-617E-47F9-B23D-D94ABF8494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696" y="750560"/>
            <a:ext cx="3133341" cy="2088894"/>
          </a:xfrm>
          <a:prstGeom prst="rect">
            <a:avLst/>
          </a:prstGeom>
        </p:spPr>
      </p:pic>
      <p:pic>
        <p:nvPicPr>
          <p:cNvPr id="5" name="図 4">
            <a:extLst>
              <a:ext uri="{FF2B5EF4-FFF2-40B4-BE49-F238E27FC236}">
                <a16:creationId xmlns:a16="http://schemas.microsoft.com/office/drawing/2014/main" id="{ED791613-CC6C-48A6-8476-1D55B6AE1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337" y="750561"/>
            <a:ext cx="3133340" cy="2088894"/>
          </a:xfrm>
          <a:prstGeom prst="rect">
            <a:avLst/>
          </a:prstGeom>
        </p:spPr>
      </p:pic>
      <p:sp>
        <p:nvSpPr>
          <p:cNvPr id="7" name="スライド番号プレースホルダー 6">
            <a:extLst>
              <a:ext uri="{FF2B5EF4-FFF2-40B4-BE49-F238E27FC236}">
                <a16:creationId xmlns:a16="http://schemas.microsoft.com/office/drawing/2014/main" id="{0CEFBB5B-44FE-4025-8EFE-8EFD344995D7}"/>
              </a:ext>
            </a:extLst>
          </p:cNvPr>
          <p:cNvSpPr>
            <a:spLocks noGrp="1"/>
          </p:cNvSpPr>
          <p:nvPr>
            <p:ph type="sldNum" sz="quarter" idx="12"/>
          </p:nvPr>
        </p:nvSpPr>
        <p:spPr/>
        <p:txBody>
          <a:bodyPr/>
          <a:lstStyle/>
          <a:p>
            <a:fld id="{E7DD4950-D159-4EF1-90C3-DB06CAAE7C11}" type="slidenum">
              <a:rPr kumimoji="1" lang="ja-JP" altLang="en-US" smtClean="0"/>
              <a:t>25</a:t>
            </a:fld>
            <a:endParaRPr kumimoji="1" lang="ja-JP" altLang="en-US"/>
          </a:p>
        </p:txBody>
      </p:sp>
      <p:sp>
        <p:nvSpPr>
          <p:cNvPr id="3" name="テキスト ボックス 2">
            <a:extLst>
              <a:ext uri="{FF2B5EF4-FFF2-40B4-BE49-F238E27FC236}">
                <a16:creationId xmlns:a16="http://schemas.microsoft.com/office/drawing/2014/main" id="{FD90FB31-9F8D-4839-9887-BE38E87C23B6}"/>
              </a:ext>
            </a:extLst>
          </p:cNvPr>
          <p:cNvSpPr txBox="1"/>
          <p:nvPr/>
        </p:nvSpPr>
        <p:spPr>
          <a:xfrm>
            <a:off x="5070193" y="5497589"/>
            <a:ext cx="3262432" cy="707886"/>
          </a:xfrm>
          <a:prstGeom prst="rect">
            <a:avLst/>
          </a:prstGeom>
          <a:noFill/>
        </p:spPr>
        <p:txBody>
          <a:bodyPr wrap="none" rtlCol="0">
            <a:spAutoFit/>
          </a:bodyPr>
          <a:lstStyle/>
          <a:p>
            <a:r>
              <a:rPr kumimoji="1" lang="ja-JP" altLang="en-US" sz="2000" dirty="0"/>
              <a:t>学生チームによる</a:t>
            </a:r>
            <a:endParaRPr kumimoji="1" lang="en-US" altLang="ja-JP" sz="2000" dirty="0"/>
          </a:p>
          <a:p>
            <a:r>
              <a:rPr kumimoji="1" lang="ja-JP" altLang="en-US" sz="2000" dirty="0"/>
              <a:t>ゲーム自主制作などの活動</a:t>
            </a:r>
          </a:p>
        </p:txBody>
      </p:sp>
      <p:pic>
        <p:nvPicPr>
          <p:cNvPr id="9" name="図 8">
            <a:extLst>
              <a:ext uri="{FF2B5EF4-FFF2-40B4-BE49-F238E27FC236}">
                <a16:creationId xmlns:a16="http://schemas.microsoft.com/office/drawing/2014/main" id="{3E213093-E83C-410E-B808-EDA28EB9EA53}"/>
              </a:ext>
            </a:extLst>
          </p:cNvPr>
          <p:cNvPicPr>
            <a:picLocks noChangeAspect="1"/>
          </p:cNvPicPr>
          <p:nvPr/>
        </p:nvPicPr>
        <p:blipFill>
          <a:blip r:embed="rId4"/>
          <a:stretch>
            <a:fillRect/>
          </a:stretch>
        </p:blipFill>
        <p:spPr>
          <a:xfrm>
            <a:off x="194779" y="3112120"/>
            <a:ext cx="2278108" cy="1433691"/>
          </a:xfrm>
          <a:prstGeom prst="rect">
            <a:avLst/>
          </a:prstGeom>
        </p:spPr>
      </p:pic>
      <p:pic>
        <p:nvPicPr>
          <p:cNvPr id="12" name="図 11">
            <a:extLst>
              <a:ext uri="{FF2B5EF4-FFF2-40B4-BE49-F238E27FC236}">
                <a16:creationId xmlns:a16="http://schemas.microsoft.com/office/drawing/2014/main" id="{4F031068-DE53-4EFD-B29B-80E73999FB9B}"/>
              </a:ext>
            </a:extLst>
          </p:cNvPr>
          <p:cNvPicPr>
            <a:picLocks noChangeAspect="1"/>
          </p:cNvPicPr>
          <p:nvPr/>
        </p:nvPicPr>
        <p:blipFill>
          <a:blip r:embed="rId5"/>
          <a:stretch>
            <a:fillRect/>
          </a:stretch>
        </p:blipFill>
        <p:spPr>
          <a:xfrm>
            <a:off x="4236506" y="3134382"/>
            <a:ext cx="2187872" cy="1357754"/>
          </a:xfrm>
          <a:prstGeom prst="rect">
            <a:avLst/>
          </a:prstGeom>
        </p:spPr>
      </p:pic>
      <p:pic>
        <p:nvPicPr>
          <p:cNvPr id="13" name="図 12">
            <a:extLst>
              <a:ext uri="{FF2B5EF4-FFF2-40B4-BE49-F238E27FC236}">
                <a16:creationId xmlns:a16="http://schemas.microsoft.com/office/drawing/2014/main" id="{5ECF920E-BEDC-4328-B9D0-1357DD21E3FD}"/>
              </a:ext>
            </a:extLst>
          </p:cNvPr>
          <p:cNvPicPr>
            <a:picLocks noChangeAspect="1"/>
          </p:cNvPicPr>
          <p:nvPr/>
        </p:nvPicPr>
        <p:blipFill>
          <a:blip r:embed="rId6"/>
          <a:stretch>
            <a:fillRect/>
          </a:stretch>
        </p:blipFill>
        <p:spPr>
          <a:xfrm>
            <a:off x="2521187" y="3127618"/>
            <a:ext cx="1667019" cy="1418193"/>
          </a:xfrm>
          <a:prstGeom prst="rect">
            <a:avLst/>
          </a:prstGeom>
        </p:spPr>
      </p:pic>
      <p:sp>
        <p:nvSpPr>
          <p:cNvPr id="11" name="コンテンツ プレースホルダー 2">
            <a:extLst>
              <a:ext uri="{FF2B5EF4-FFF2-40B4-BE49-F238E27FC236}">
                <a16:creationId xmlns:a16="http://schemas.microsoft.com/office/drawing/2014/main" id="{0B5B3624-0AFA-432D-9BC6-67105B012C0E}"/>
              </a:ext>
            </a:extLst>
          </p:cNvPr>
          <p:cNvSpPr>
            <a:spLocks noGrp="1"/>
          </p:cNvSpPr>
          <p:nvPr>
            <p:ph idx="1"/>
          </p:nvPr>
        </p:nvSpPr>
        <p:spPr>
          <a:xfrm>
            <a:off x="6581677" y="663785"/>
            <a:ext cx="2562323" cy="3988532"/>
          </a:xfrm>
        </p:spPr>
        <p:txBody>
          <a:bodyPr>
            <a:normAutofit/>
          </a:bodyPr>
          <a:lstStyle/>
          <a:p>
            <a:pPr marL="0" indent="0">
              <a:buNone/>
            </a:pPr>
            <a:r>
              <a:rPr lang="ja-JP" altLang="en-US" sz="1600" dirty="0"/>
              <a:t>工学部管轄</a:t>
            </a:r>
          </a:p>
          <a:p>
            <a:pPr marL="0" indent="0">
              <a:buNone/>
            </a:pPr>
            <a:r>
              <a:rPr lang="en-US" altLang="ja-JP" sz="1600" dirty="0"/>
              <a:t>【</a:t>
            </a:r>
            <a:r>
              <a:rPr lang="ja-JP" altLang="en-US" sz="1600" dirty="0"/>
              <a:t>機材・設備</a:t>
            </a:r>
            <a:r>
              <a:rPr lang="en-US" altLang="ja-JP" sz="1600" dirty="0"/>
              <a:t>】</a:t>
            </a:r>
          </a:p>
          <a:p>
            <a:r>
              <a:rPr lang="en-US" altLang="ja-JP" sz="1400" dirty="0"/>
              <a:t>AR</a:t>
            </a:r>
            <a:r>
              <a:rPr lang="ja-JP" altLang="en-US" sz="1400" dirty="0"/>
              <a:t>用 </a:t>
            </a:r>
            <a:r>
              <a:rPr lang="en-US" altLang="ja-JP" sz="1400" dirty="0"/>
              <a:t>HMD</a:t>
            </a:r>
          </a:p>
          <a:p>
            <a:r>
              <a:rPr lang="en-US" altLang="ja-JP" sz="1400" dirty="0"/>
              <a:t>VR</a:t>
            </a:r>
            <a:r>
              <a:rPr lang="ja-JP" altLang="en-US" sz="1400" dirty="0"/>
              <a:t>用 </a:t>
            </a:r>
            <a:r>
              <a:rPr lang="en-US" altLang="ja-JP" sz="1400" dirty="0"/>
              <a:t>HMD</a:t>
            </a:r>
          </a:p>
          <a:p>
            <a:r>
              <a:rPr lang="ja-JP" altLang="en-US" sz="1400" dirty="0"/>
              <a:t>人体トラッキングセンサ</a:t>
            </a:r>
            <a:endParaRPr lang="en-US" altLang="ja-JP" sz="1400" dirty="0"/>
          </a:p>
          <a:p>
            <a:r>
              <a:rPr lang="ja-JP" altLang="en-US" sz="1400" dirty="0"/>
              <a:t>指先トラッキングセンサ</a:t>
            </a:r>
            <a:endParaRPr lang="en-US" altLang="ja-JP" sz="1400" dirty="0"/>
          </a:p>
          <a:p>
            <a:r>
              <a:rPr lang="ja-JP" altLang="en-US" sz="1400" dirty="0"/>
              <a:t>ゲーミング</a:t>
            </a:r>
            <a:r>
              <a:rPr lang="en-US" altLang="ja-JP" sz="1400" dirty="0"/>
              <a:t>PC</a:t>
            </a:r>
          </a:p>
          <a:p>
            <a:r>
              <a:rPr lang="ja-JP" altLang="en-US" sz="1400" dirty="0"/>
              <a:t>プロジェクタ</a:t>
            </a:r>
            <a:endParaRPr lang="en-US" altLang="ja-JP" sz="1400" dirty="0"/>
          </a:p>
          <a:p>
            <a:r>
              <a:rPr lang="en-US" altLang="ja-JP" sz="1400" dirty="0" err="1"/>
              <a:t>5.1ch</a:t>
            </a:r>
            <a:r>
              <a:rPr lang="ja-JP" altLang="en-US" sz="1400" dirty="0"/>
              <a:t>サラウンドシステム</a:t>
            </a:r>
            <a:endParaRPr lang="en-US" altLang="ja-JP" sz="1400" dirty="0"/>
          </a:p>
          <a:p>
            <a:r>
              <a:rPr lang="ja-JP" altLang="en-US" sz="1400" dirty="0"/>
              <a:t>振動装置</a:t>
            </a:r>
            <a:endParaRPr lang="ja-JP" altLang="en-US" sz="1600" dirty="0"/>
          </a:p>
        </p:txBody>
      </p:sp>
      <p:pic>
        <p:nvPicPr>
          <p:cNvPr id="8" name="図 7">
            <a:extLst>
              <a:ext uri="{FF2B5EF4-FFF2-40B4-BE49-F238E27FC236}">
                <a16:creationId xmlns:a16="http://schemas.microsoft.com/office/drawing/2014/main" id="{D1E5B2FE-E49B-4813-9612-82D62EBF6BBA}"/>
              </a:ext>
            </a:extLst>
          </p:cNvPr>
          <p:cNvPicPr>
            <a:picLocks noChangeAspect="1"/>
          </p:cNvPicPr>
          <p:nvPr/>
        </p:nvPicPr>
        <p:blipFill>
          <a:blip r:embed="rId7"/>
          <a:stretch>
            <a:fillRect/>
          </a:stretch>
        </p:blipFill>
        <p:spPr>
          <a:xfrm>
            <a:off x="2484831" y="4663057"/>
            <a:ext cx="1864244" cy="1535611"/>
          </a:xfrm>
          <a:prstGeom prst="rect">
            <a:avLst/>
          </a:prstGeom>
        </p:spPr>
      </p:pic>
      <p:pic>
        <p:nvPicPr>
          <p:cNvPr id="10" name="図 9">
            <a:extLst>
              <a:ext uri="{FF2B5EF4-FFF2-40B4-BE49-F238E27FC236}">
                <a16:creationId xmlns:a16="http://schemas.microsoft.com/office/drawing/2014/main" id="{8F9FB515-F93D-44BF-9C94-E3472BD926BA}"/>
              </a:ext>
            </a:extLst>
          </p:cNvPr>
          <p:cNvPicPr>
            <a:picLocks noChangeAspect="1"/>
          </p:cNvPicPr>
          <p:nvPr/>
        </p:nvPicPr>
        <p:blipFill>
          <a:blip r:embed="rId8"/>
          <a:stretch>
            <a:fillRect/>
          </a:stretch>
        </p:blipFill>
        <p:spPr>
          <a:xfrm>
            <a:off x="266696" y="4818477"/>
            <a:ext cx="1993744" cy="1324090"/>
          </a:xfrm>
          <a:prstGeom prst="rect">
            <a:avLst/>
          </a:prstGeom>
        </p:spPr>
      </p:pic>
    </p:spTree>
    <p:extLst>
      <p:ext uri="{BB962C8B-B14F-4D97-AF65-F5344CB8AC3E}">
        <p14:creationId xmlns:p14="http://schemas.microsoft.com/office/powerpoint/2010/main" val="2913096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F04313-093B-4ADD-9BE7-C4A806E48542}"/>
              </a:ext>
            </a:extLst>
          </p:cNvPr>
          <p:cNvSpPr>
            <a:spLocks noGrp="1"/>
          </p:cNvSpPr>
          <p:nvPr>
            <p:ph type="title"/>
          </p:nvPr>
        </p:nvSpPr>
        <p:spPr/>
        <p:txBody>
          <a:bodyPr/>
          <a:lstStyle/>
          <a:p>
            <a:r>
              <a:rPr kumimoji="1" lang="ja-JP" altLang="en-US" dirty="0"/>
              <a:t>学会での研究成果発表と受賞</a:t>
            </a:r>
          </a:p>
        </p:txBody>
      </p:sp>
      <p:sp>
        <p:nvSpPr>
          <p:cNvPr id="4" name="スライド番号プレースホルダー 3">
            <a:extLst>
              <a:ext uri="{FF2B5EF4-FFF2-40B4-BE49-F238E27FC236}">
                <a16:creationId xmlns:a16="http://schemas.microsoft.com/office/drawing/2014/main" id="{FA63383E-D50A-4157-A26A-09DD3FD55FFD}"/>
              </a:ext>
            </a:extLst>
          </p:cNvPr>
          <p:cNvSpPr>
            <a:spLocks noGrp="1"/>
          </p:cNvSpPr>
          <p:nvPr>
            <p:ph type="sldNum" sz="quarter" idx="12"/>
          </p:nvPr>
        </p:nvSpPr>
        <p:spPr/>
        <p:txBody>
          <a:bodyPr/>
          <a:lstStyle/>
          <a:p>
            <a:fld id="{E7DD4950-D159-4EF1-90C3-DB06CAAE7C11}" type="slidenum">
              <a:rPr kumimoji="1" lang="ja-JP" altLang="en-US" smtClean="0"/>
              <a:t>26</a:t>
            </a:fld>
            <a:endParaRPr kumimoji="1" lang="ja-JP" altLang="en-US"/>
          </a:p>
        </p:txBody>
      </p:sp>
      <p:sp>
        <p:nvSpPr>
          <p:cNvPr id="5" name="テキスト ボックス 4">
            <a:extLst>
              <a:ext uri="{FF2B5EF4-FFF2-40B4-BE49-F238E27FC236}">
                <a16:creationId xmlns:a16="http://schemas.microsoft.com/office/drawing/2014/main" id="{752ED23A-C831-4C89-8634-7146DE189366}"/>
              </a:ext>
            </a:extLst>
          </p:cNvPr>
          <p:cNvSpPr txBox="1"/>
          <p:nvPr/>
        </p:nvSpPr>
        <p:spPr>
          <a:xfrm>
            <a:off x="958196" y="6187523"/>
            <a:ext cx="6596678" cy="400110"/>
          </a:xfrm>
          <a:prstGeom prst="rect">
            <a:avLst/>
          </a:prstGeom>
          <a:noFill/>
        </p:spPr>
        <p:txBody>
          <a:bodyPr wrap="none" rtlCol="0">
            <a:spAutoFit/>
          </a:bodyPr>
          <a:lstStyle/>
          <a:p>
            <a:r>
              <a:rPr kumimoji="1" lang="ja-JP" altLang="en-US" sz="2000" dirty="0"/>
              <a:t>自主的に学会参加し，研究成果を発表（受賞複数有り）</a:t>
            </a:r>
            <a:endParaRPr kumimoji="1" lang="en-US" altLang="ja-JP" sz="2000" dirty="0"/>
          </a:p>
        </p:txBody>
      </p:sp>
      <p:sp>
        <p:nvSpPr>
          <p:cNvPr id="6" name="テキスト ボックス 5">
            <a:extLst>
              <a:ext uri="{FF2B5EF4-FFF2-40B4-BE49-F238E27FC236}">
                <a16:creationId xmlns:a16="http://schemas.microsoft.com/office/drawing/2014/main" id="{F2E68FDA-F9A2-484B-B693-DC396FE5A784}"/>
              </a:ext>
            </a:extLst>
          </p:cNvPr>
          <p:cNvSpPr txBox="1"/>
          <p:nvPr/>
        </p:nvSpPr>
        <p:spPr>
          <a:xfrm>
            <a:off x="793750" y="2964927"/>
            <a:ext cx="3352801" cy="646331"/>
          </a:xfrm>
          <a:prstGeom prst="rect">
            <a:avLst/>
          </a:prstGeom>
          <a:noFill/>
        </p:spPr>
        <p:txBody>
          <a:bodyPr wrap="square">
            <a:spAutoFit/>
          </a:bodyPr>
          <a:lstStyle/>
          <a:p>
            <a:r>
              <a:rPr lang="ja-JP" altLang="en-US" b="1" dirty="0"/>
              <a:t>学生による研究と学会発表</a:t>
            </a:r>
            <a:endParaRPr lang="en-US" altLang="ja-JP" b="1" dirty="0"/>
          </a:p>
          <a:p>
            <a:r>
              <a:rPr lang="ja-JP" altLang="en-US" dirty="0"/>
              <a:t>（</a:t>
            </a:r>
            <a:r>
              <a:rPr lang="en-US" altLang="ja-JP" dirty="0"/>
              <a:t>2022</a:t>
            </a:r>
            <a:r>
              <a:rPr lang="ja-JP" altLang="en-US" dirty="0"/>
              <a:t>年</a:t>
            </a:r>
            <a:r>
              <a:rPr lang="en-US" altLang="ja-JP" dirty="0"/>
              <a:t>3</a:t>
            </a:r>
            <a:r>
              <a:rPr lang="ja-JP" altLang="en-US" dirty="0"/>
              <a:t>月</a:t>
            </a:r>
            <a:r>
              <a:rPr lang="en-US" altLang="ja-JP" dirty="0"/>
              <a:t>, </a:t>
            </a:r>
            <a:r>
              <a:rPr lang="en-US" altLang="ja-JP" dirty="0" err="1"/>
              <a:t>ICIPRob</a:t>
            </a:r>
            <a:r>
              <a:rPr lang="ja-JP" altLang="en-US" dirty="0"/>
              <a:t>）</a:t>
            </a:r>
          </a:p>
        </p:txBody>
      </p:sp>
      <p:pic>
        <p:nvPicPr>
          <p:cNvPr id="10" name="図 9">
            <a:extLst>
              <a:ext uri="{FF2B5EF4-FFF2-40B4-BE49-F238E27FC236}">
                <a16:creationId xmlns:a16="http://schemas.microsoft.com/office/drawing/2014/main" id="{3CBAF401-9207-42A7-8DC1-06BC8A1E5470}"/>
              </a:ext>
            </a:extLst>
          </p:cNvPr>
          <p:cNvPicPr>
            <a:picLocks noChangeAspect="1"/>
          </p:cNvPicPr>
          <p:nvPr/>
        </p:nvPicPr>
        <p:blipFill>
          <a:blip r:embed="rId2"/>
          <a:stretch>
            <a:fillRect/>
          </a:stretch>
        </p:blipFill>
        <p:spPr>
          <a:xfrm>
            <a:off x="694851" y="672745"/>
            <a:ext cx="3051649" cy="2268766"/>
          </a:xfrm>
          <a:prstGeom prst="rect">
            <a:avLst/>
          </a:prstGeom>
        </p:spPr>
      </p:pic>
      <p:sp>
        <p:nvSpPr>
          <p:cNvPr id="11" name="テキスト ボックス 10">
            <a:extLst>
              <a:ext uri="{FF2B5EF4-FFF2-40B4-BE49-F238E27FC236}">
                <a16:creationId xmlns:a16="http://schemas.microsoft.com/office/drawing/2014/main" id="{8DB563BC-6600-4ED6-9CC6-19079FF2C739}"/>
              </a:ext>
            </a:extLst>
          </p:cNvPr>
          <p:cNvSpPr txBox="1"/>
          <p:nvPr/>
        </p:nvSpPr>
        <p:spPr>
          <a:xfrm>
            <a:off x="694851" y="5302406"/>
            <a:ext cx="4572000" cy="646331"/>
          </a:xfrm>
          <a:prstGeom prst="rect">
            <a:avLst/>
          </a:prstGeom>
          <a:noFill/>
        </p:spPr>
        <p:txBody>
          <a:bodyPr wrap="square">
            <a:spAutoFit/>
          </a:bodyPr>
          <a:lstStyle/>
          <a:p>
            <a:r>
              <a:rPr lang="ja-JP" altLang="en-US" b="1" dirty="0"/>
              <a:t>学生による研究と学会発表</a:t>
            </a:r>
            <a:endParaRPr lang="en-US" altLang="ja-JP" b="1" dirty="0"/>
          </a:p>
          <a:p>
            <a:r>
              <a:rPr lang="ja-JP" altLang="en-US" dirty="0"/>
              <a:t>（</a:t>
            </a:r>
            <a:r>
              <a:rPr lang="en-US" altLang="ja-JP" dirty="0"/>
              <a:t>2022</a:t>
            </a:r>
            <a:r>
              <a:rPr lang="ja-JP" altLang="en-US" dirty="0"/>
              <a:t>年</a:t>
            </a:r>
            <a:r>
              <a:rPr lang="en-US" altLang="ja-JP" dirty="0"/>
              <a:t>3</a:t>
            </a:r>
            <a:r>
              <a:rPr lang="ja-JP" altLang="en-US" dirty="0"/>
              <a:t>月</a:t>
            </a:r>
            <a:r>
              <a:rPr lang="en-US" altLang="ja-JP" dirty="0"/>
              <a:t>, </a:t>
            </a:r>
            <a:r>
              <a:rPr lang="ja-JP" altLang="en-US" dirty="0"/>
              <a:t>情報処理学会）</a:t>
            </a:r>
          </a:p>
        </p:txBody>
      </p:sp>
      <p:sp>
        <p:nvSpPr>
          <p:cNvPr id="21" name="テキスト ボックス 20">
            <a:extLst>
              <a:ext uri="{FF2B5EF4-FFF2-40B4-BE49-F238E27FC236}">
                <a16:creationId xmlns:a16="http://schemas.microsoft.com/office/drawing/2014/main" id="{E1CE36BA-AD92-4610-A1CF-DFB97A3EC22F}"/>
              </a:ext>
            </a:extLst>
          </p:cNvPr>
          <p:cNvSpPr txBox="1"/>
          <p:nvPr/>
        </p:nvSpPr>
        <p:spPr>
          <a:xfrm>
            <a:off x="5197726" y="5309545"/>
            <a:ext cx="4572000" cy="646331"/>
          </a:xfrm>
          <a:prstGeom prst="rect">
            <a:avLst/>
          </a:prstGeom>
          <a:noFill/>
        </p:spPr>
        <p:txBody>
          <a:bodyPr wrap="square">
            <a:spAutoFit/>
          </a:bodyPr>
          <a:lstStyle/>
          <a:p>
            <a:r>
              <a:rPr lang="ja-JP" altLang="en-US" b="1" dirty="0"/>
              <a:t>学生による研究と学会発表</a:t>
            </a:r>
            <a:endParaRPr lang="en-US" altLang="ja-JP" b="1" dirty="0"/>
          </a:p>
          <a:p>
            <a:r>
              <a:rPr lang="ja-JP" altLang="en-US" dirty="0"/>
              <a:t>（</a:t>
            </a:r>
            <a:r>
              <a:rPr lang="en-US" altLang="ja-JP" dirty="0"/>
              <a:t>2021</a:t>
            </a:r>
            <a:r>
              <a:rPr lang="ja-JP" altLang="en-US" dirty="0"/>
              <a:t>年</a:t>
            </a:r>
            <a:r>
              <a:rPr lang="en-US" altLang="ja-JP" dirty="0"/>
              <a:t>10</a:t>
            </a:r>
            <a:r>
              <a:rPr lang="ja-JP" altLang="en-US" dirty="0"/>
              <a:t>月</a:t>
            </a:r>
            <a:r>
              <a:rPr lang="en-US" altLang="ja-JP" dirty="0"/>
              <a:t>, </a:t>
            </a:r>
            <a:r>
              <a:rPr lang="en-US" altLang="ja-JP" dirty="0" err="1"/>
              <a:t>GGCE</a:t>
            </a:r>
            <a:r>
              <a:rPr lang="ja-JP" altLang="en-US" dirty="0"/>
              <a:t>）</a:t>
            </a:r>
          </a:p>
        </p:txBody>
      </p:sp>
      <p:sp>
        <p:nvSpPr>
          <p:cNvPr id="24" name="テキスト ボックス 23">
            <a:extLst>
              <a:ext uri="{FF2B5EF4-FFF2-40B4-BE49-F238E27FC236}">
                <a16:creationId xmlns:a16="http://schemas.microsoft.com/office/drawing/2014/main" id="{07B167A3-AE84-4309-8E9A-6363AD542B0C}"/>
              </a:ext>
            </a:extLst>
          </p:cNvPr>
          <p:cNvSpPr txBox="1"/>
          <p:nvPr/>
        </p:nvSpPr>
        <p:spPr>
          <a:xfrm>
            <a:off x="4904791" y="2782306"/>
            <a:ext cx="3445459" cy="923330"/>
          </a:xfrm>
          <a:prstGeom prst="rect">
            <a:avLst/>
          </a:prstGeom>
          <a:noFill/>
        </p:spPr>
        <p:txBody>
          <a:bodyPr wrap="square">
            <a:spAutoFit/>
          </a:bodyPr>
          <a:lstStyle/>
          <a:p>
            <a:r>
              <a:rPr lang="ja-JP" altLang="en-US" b="1" dirty="0"/>
              <a:t>優秀プレゼンテーションの受賞</a:t>
            </a:r>
            <a:endParaRPr lang="en-US" altLang="ja-JP" b="1" dirty="0"/>
          </a:p>
          <a:p>
            <a:r>
              <a:rPr lang="ja-JP" altLang="en-US" dirty="0"/>
              <a:t>（</a:t>
            </a:r>
            <a:r>
              <a:rPr lang="en-US" altLang="ja-JP" dirty="0"/>
              <a:t>2021</a:t>
            </a:r>
            <a:r>
              <a:rPr lang="ja-JP" altLang="en-US" dirty="0"/>
              <a:t>年</a:t>
            </a:r>
            <a:r>
              <a:rPr lang="en-US" altLang="ja-JP" dirty="0"/>
              <a:t>11</a:t>
            </a:r>
            <a:r>
              <a:rPr lang="ja-JP" altLang="en-US" dirty="0"/>
              <a:t>月</a:t>
            </a:r>
            <a:r>
              <a:rPr lang="en-US" altLang="ja-JP" dirty="0"/>
              <a:t>, IEEE</a:t>
            </a:r>
            <a:r>
              <a:rPr lang="ja-JP" altLang="en-US" dirty="0"/>
              <a:t>広島支部学生シンポジウム）</a:t>
            </a:r>
          </a:p>
        </p:txBody>
      </p:sp>
      <p:pic>
        <p:nvPicPr>
          <p:cNvPr id="26" name="図 25">
            <a:extLst>
              <a:ext uri="{FF2B5EF4-FFF2-40B4-BE49-F238E27FC236}">
                <a16:creationId xmlns:a16="http://schemas.microsoft.com/office/drawing/2014/main" id="{0B7B6943-37C0-4ACD-AA15-1B4C54A13364}"/>
              </a:ext>
            </a:extLst>
          </p:cNvPr>
          <p:cNvPicPr>
            <a:picLocks noChangeAspect="1"/>
          </p:cNvPicPr>
          <p:nvPr/>
        </p:nvPicPr>
        <p:blipFill>
          <a:blip r:embed="rId3"/>
          <a:stretch>
            <a:fillRect/>
          </a:stretch>
        </p:blipFill>
        <p:spPr>
          <a:xfrm>
            <a:off x="4634868" y="909263"/>
            <a:ext cx="1826356" cy="1332164"/>
          </a:xfrm>
          <a:prstGeom prst="rect">
            <a:avLst/>
          </a:prstGeom>
        </p:spPr>
      </p:pic>
      <p:pic>
        <p:nvPicPr>
          <p:cNvPr id="27" name="図 26">
            <a:extLst>
              <a:ext uri="{FF2B5EF4-FFF2-40B4-BE49-F238E27FC236}">
                <a16:creationId xmlns:a16="http://schemas.microsoft.com/office/drawing/2014/main" id="{E6CCBFD0-F41C-4F01-B236-7786A860A676}"/>
              </a:ext>
            </a:extLst>
          </p:cNvPr>
          <p:cNvPicPr>
            <a:picLocks noChangeAspect="1"/>
          </p:cNvPicPr>
          <p:nvPr/>
        </p:nvPicPr>
        <p:blipFill>
          <a:blip r:embed="rId4"/>
          <a:stretch>
            <a:fillRect/>
          </a:stretch>
        </p:blipFill>
        <p:spPr>
          <a:xfrm>
            <a:off x="6518267" y="1294954"/>
            <a:ext cx="1930881" cy="1459936"/>
          </a:xfrm>
          <a:prstGeom prst="rect">
            <a:avLst/>
          </a:prstGeom>
        </p:spPr>
      </p:pic>
      <p:pic>
        <p:nvPicPr>
          <p:cNvPr id="29" name="図 28">
            <a:extLst>
              <a:ext uri="{FF2B5EF4-FFF2-40B4-BE49-F238E27FC236}">
                <a16:creationId xmlns:a16="http://schemas.microsoft.com/office/drawing/2014/main" id="{ECBBBFB1-8FD0-4970-B945-CEED32221360}"/>
              </a:ext>
            </a:extLst>
          </p:cNvPr>
          <p:cNvPicPr>
            <a:picLocks noChangeAspect="1"/>
          </p:cNvPicPr>
          <p:nvPr/>
        </p:nvPicPr>
        <p:blipFill>
          <a:blip r:embed="rId5"/>
          <a:stretch>
            <a:fillRect/>
          </a:stretch>
        </p:blipFill>
        <p:spPr>
          <a:xfrm>
            <a:off x="118531" y="3538242"/>
            <a:ext cx="1989982" cy="1532517"/>
          </a:xfrm>
          <a:prstGeom prst="rect">
            <a:avLst/>
          </a:prstGeom>
        </p:spPr>
      </p:pic>
      <p:pic>
        <p:nvPicPr>
          <p:cNvPr id="31" name="図 30">
            <a:extLst>
              <a:ext uri="{FF2B5EF4-FFF2-40B4-BE49-F238E27FC236}">
                <a16:creationId xmlns:a16="http://schemas.microsoft.com/office/drawing/2014/main" id="{3F403F8C-648C-4537-A938-AF8C3CBE9CF8}"/>
              </a:ext>
            </a:extLst>
          </p:cNvPr>
          <p:cNvPicPr>
            <a:picLocks noChangeAspect="1"/>
          </p:cNvPicPr>
          <p:nvPr/>
        </p:nvPicPr>
        <p:blipFill>
          <a:blip r:embed="rId6"/>
          <a:stretch>
            <a:fillRect/>
          </a:stretch>
        </p:blipFill>
        <p:spPr>
          <a:xfrm>
            <a:off x="2015156" y="3923831"/>
            <a:ext cx="2277444" cy="1438983"/>
          </a:xfrm>
          <a:prstGeom prst="rect">
            <a:avLst/>
          </a:prstGeom>
        </p:spPr>
      </p:pic>
      <p:pic>
        <p:nvPicPr>
          <p:cNvPr id="32" name="図 31">
            <a:extLst>
              <a:ext uri="{FF2B5EF4-FFF2-40B4-BE49-F238E27FC236}">
                <a16:creationId xmlns:a16="http://schemas.microsoft.com/office/drawing/2014/main" id="{47A1133C-6968-4881-BE39-5E673E459AD5}"/>
              </a:ext>
            </a:extLst>
          </p:cNvPr>
          <p:cNvPicPr>
            <a:picLocks noChangeAspect="1"/>
          </p:cNvPicPr>
          <p:nvPr/>
        </p:nvPicPr>
        <p:blipFill>
          <a:blip r:embed="rId7"/>
          <a:stretch>
            <a:fillRect/>
          </a:stretch>
        </p:blipFill>
        <p:spPr>
          <a:xfrm>
            <a:off x="5581590" y="3796899"/>
            <a:ext cx="2038410" cy="1583096"/>
          </a:xfrm>
          <a:prstGeom prst="rect">
            <a:avLst/>
          </a:prstGeom>
        </p:spPr>
      </p:pic>
    </p:spTree>
    <p:extLst>
      <p:ext uri="{BB962C8B-B14F-4D97-AF65-F5344CB8AC3E}">
        <p14:creationId xmlns:p14="http://schemas.microsoft.com/office/powerpoint/2010/main" val="1644886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ED4344-8E3F-4283-A0C8-1CC6B19A9589}"/>
              </a:ext>
            </a:extLst>
          </p:cNvPr>
          <p:cNvSpPr>
            <a:spLocks noGrp="1"/>
          </p:cNvSpPr>
          <p:nvPr>
            <p:ph type="title"/>
          </p:nvPr>
        </p:nvSpPr>
        <p:spPr>
          <a:xfrm>
            <a:off x="298450" y="287743"/>
            <a:ext cx="8597979" cy="557296"/>
          </a:xfrm>
        </p:spPr>
        <p:txBody>
          <a:bodyPr/>
          <a:lstStyle/>
          <a:p>
            <a:r>
              <a:rPr kumimoji="1" lang="ja-JP" altLang="en-US" dirty="0"/>
              <a:t>ＩＴエンジニア</a:t>
            </a:r>
            <a:r>
              <a:rPr kumimoji="1" lang="zh-TW" altLang="en-US" dirty="0"/>
              <a:t>（情報処理技術者）</a:t>
            </a:r>
            <a:r>
              <a:rPr lang="ja-JP" altLang="en-US" dirty="0"/>
              <a:t>の職種</a:t>
            </a:r>
            <a:endParaRPr kumimoji="1" lang="ja-JP" altLang="en-US" dirty="0"/>
          </a:p>
        </p:txBody>
      </p:sp>
      <p:sp>
        <p:nvSpPr>
          <p:cNvPr id="3" name="スライド番号プレースホルダー 2">
            <a:extLst>
              <a:ext uri="{FF2B5EF4-FFF2-40B4-BE49-F238E27FC236}">
                <a16:creationId xmlns:a16="http://schemas.microsoft.com/office/drawing/2014/main" id="{0BEAA916-D709-44A9-A9AF-47172B57ECBE}"/>
              </a:ext>
            </a:extLst>
          </p:cNvPr>
          <p:cNvSpPr>
            <a:spLocks noGrp="1"/>
          </p:cNvSpPr>
          <p:nvPr>
            <p:ph type="sldNum" sz="quarter" idx="12"/>
          </p:nvPr>
        </p:nvSpPr>
        <p:spPr>
          <a:xfrm>
            <a:off x="6984034" y="6450245"/>
            <a:ext cx="2057400" cy="365125"/>
          </a:xfrm>
        </p:spPr>
        <p:txBody>
          <a:bodyPr/>
          <a:lstStyle/>
          <a:p>
            <a:fld id="{E7DD4950-D159-4EF1-90C3-DB06CAAE7C11}" type="slidenum">
              <a:rPr kumimoji="1" lang="ja-JP" altLang="en-US" smtClean="0"/>
              <a:t>27</a:t>
            </a:fld>
            <a:endParaRPr kumimoji="1" lang="ja-JP" altLang="en-US" dirty="0"/>
          </a:p>
        </p:txBody>
      </p:sp>
      <p:sp>
        <p:nvSpPr>
          <p:cNvPr id="5" name="Text Box 2050">
            <a:extLst>
              <a:ext uri="{FF2B5EF4-FFF2-40B4-BE49-F238E27FC236}">
                <a16:creationId xmlns:a16="http://schemas.microsoft.com/office/drawing/2014/main" id="{6A03254B-A554-4C17-BDF6-F56834FD05F1}"/>
              </a:ext>
            </a:extLst>
          </p:cNvPr>
          <p:cNvSpPr txBox="1">
            <a:spLocks noChangeArrowheads="1"/>
          </p:cNvSpPr>
          <p:nvPr/>
        </p:nvSpPr>
        <p:spPr bwMode="auto">
          <a:xfrm>
            <a:off x="502766" y="1704426"/>
            <a:ext cx="7725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0"/>
              </a:spcBef>
            </a:pPr>
            <a:r>
              <a:rPr lang="ja-JP" altLang="en-US" sz="2000" b="1" dirty="0">
                <a:latin typeface="メイリオ" panose="020B0604030504040204" pitchFamily="50" charset="-128"/>
                <a:ea typeface="メイリオ" panose="020B0604030504040204" pitchFamily="50" charset="-128"/>
              </a:rPr>
              <a:t>ソフトウェアエンジニア：</a:t>
            </a:r>
            <a:r>
              <a:rPr lang="en-US" altLang="ja-JP" sz="2000"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システムやソフトウエアの開発</a:t>
            </a:r>
          </a:p>
        </p:txBody>
      </p:sp>
      <p:sp>
        <p:nvSpPr>
          <p:cNvPr id="7" name="Text Box 2052">
            <a:extLst>
              <a:ext uri="{FF2B5EF4-FFF2-40B4-BE49-F238E27FC236}">
                <a16:creationId xmlns:a16="http://schemas.microsoft.com/office/drawing/2014/main" id="{4C930B89-5365-4221-81E4-BB470AF8797C}"/>
              </a:ext>
            </a:extLst>
          </p:cNvPr>
          <p:cNvSpPr txBox="1">
            <a:spLocks noChangeArrowheads="1"/>
          </p:cNvSpPr>
          <p:nvPr/>
        </p:nvSpPr>
        <p:spPr bwMode="auto">
          <a:xfrm>
            <a:off x="522953" y="4660274"/>
            <a:ext cx="62167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0"/>
              </a:spcBef>
            </a:pPr>
            <a:r>
              <a:rPr lang="en-US" altLang="ja-JP" sz="2000" b="1" dirty="0">
                <a:latin typeface="メイリオ" panose="020B0604030504040204" pitchFamily="50" charset="-128"/>
                <a:ea typeface="メイリオ" panose="020B0604030504040204" pitchFamily="50" charset="-128"/>
              </a:rPr>
              <a:t>IT</a:t>
            </a:r>
            <a:r>
              <a:rPr lang="ja-JP" altLang="en-US" sz="2000" b="1" dirty="0">
                <a:latin typeface="メイリオ" panose="020B0604030504040204" pitchFamily="50" charset="-128"/>
                <a:ea typeface="メイリオ" panose="020B0604030504040204" pitchFamily="50" charset="-128"/>
              </a:rPr>
              <a:t>コンサルタント，ソリューションエンジニア：</a:t>
            </a:r>
            <a:endParaRPr lang="en-US" altLang="ja-JP" sz="2000" b="1" dirty="0">
              <a:latin typeface="メイリオ" panose="020B0604030504040204" pitchFamily="50" charset="-128"/>
              <a:ea typeface="メイリオ" panose="020B0604030504040204" pitchFamily="50" charset="-128"/>
            </a:endParaRPr>
          </a:p>
          <a:p>
            <a:pPr>
              <a:spcBef>
                <a:spcPct val="0"/>
              </a:spcBef>
              <a:buNone/>
            </a:pPr>
            <a:r>
              <a:rPr lang="ja-JP" altLang="en-US" sz="2000" b="1" dirty="0">
                <a:latin typeface="メイリオ" panose="020B0604030504040204" pitchFamily="50" charset="-128"/>
                <a:ea typeface="メイリオ" panose="020B0604030504040204" pitchFamily="50" charset="-128"/>
              </a:rPr>
              <a:t>　　企画や開発の総合的なマネージメント</a:t>
            </a:r>
            <a:r>
              <a:rPr lang="en-US" altLang="ja-JP" sz="2000" b="1" dirty="0">
                <a:latin typeface="メイリオ" panose="020B0604030504040204" pitchFamily="50" charset="-128"/>
                <a:ea typeface="メイリオ" panose="020B0604030504040204" pitchFamily="50" charset="-128"/>
              </a:rPr>
              <a:t> </a:t>
            </a:r>
            <a:endParaRPr lang="ja-JP" altLang="en-US" sz="2000" b="1" dirty="0">
              <a:latin typeface="メイリオ" panose="020B0604030504040204" pitchFamily="50" charset="-128"/>
              <a:ea typeface="メイリオ" panose="020B0604030504040204" pitchFamily="50" charset="-128"/>
            </a:endParaRPr>
          </a:p>
        </p:txBody>
      </p:sp>
      <p:sp>
        <p:nvSpPr>
          <p:cNvPr id="8" name="Text Box 2053">
            <a:extLst>
              <a:ext uri="{FF2B5EF4-FFF2-40B4-BE49-F238E27FC236}">
                <a16:creationId xmlns:a16="http://schemas.microsoft.com/office/drawing/2014/main" id="{BA29F352-47B3-493F-9B2B-C6067B8674FB}"/>
              </a:ext>
            </a:extLst>
          </p:cNvPr>
          <p:cNvSpPr txBox="1">
            <a:spLocks noChangeArrowheads="1"/>
          </p:cNvSpPr>
          <p:nvPr/>
        </p:nvSpPr>
        <p:spPr bwMode="auto">
          <a:xfrm>
            <a:off x="1140592" y="2063130"/>
            <a:ext cx="6215332"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50000"/>
              </a:spcBef>
              <a:buFontTx/>
              <a:buNone/>
            </a:pPr>
            <a:r>
              <a:rPr lang="ja-JP" altLang="en-US" sz="1600" dirty="0">
                <a:latin typeface="メイリオ" panose="020B0604030504040204" pitchFamily="50" charset="-128"/>
                <a:ea typeface="メイリオ" panose="020B0604030504040204" pitchFamily="50" charset="-128"/>
              </a:rPr>
              <a:t>在庫管理システム，経理システム，Ｗｅｂアプリ，家電や自動車の組み込みソフトウェア，携帯電話のアプリ，通信ネットワークやサーバ等のソフトウェアなどの設計，開発（プログラミング）</a:t>
            </a:r>
          </a:p>
        </p:txBody>
      </p:sp>
      <p:sp>
        <p:nvSpPr>
          <p:cNvPr id="10" name="Text Box 2055">
            <a:extLst>
              <a:ext uri="{FF2B5EF4-FFF2-40B4-BE49-F238E27FC236}">
                <a16:creationId xmlns:a16="http://schemas.microsoft.com/office/drawing/2014/main" id="{723A429E-6A7D-464E-98C6-738050BCB2A8}"/>
              </a:ext>
            </a:extLst>
          </p:cNvPr>
          <p:cNvSpPr txBox="1">
            <a:spLocks noChangeArrowheads="1"/>
          </p:cNvSpPr>
          <p:nvPr/>
        </p:nvSpPr>
        <p:spPr bwMode="auto">
          <a:xfrm>
            <a:off x="1140592" y="5367043"/>
            <a:ext cx="6210840"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20000"/>
              </a:lnSpc>
              <a:spcBef>
                <a:spcPct val="50000"/>
              </a:spcBef>
              <a:buNone/>
            </a:pPr>
            <a:r>
              <a:rPr lang="ja-JP" altLang="en-US" sz="1600" dirty="0">
                <a:latin typeface="メイリオ" panose="020B0604030504040204" pitchFamily="50" charset="-128"/>
                <a:ea typeface="メイリオ" panose="020B0604030504040204" pitchFamily="50" charset="-128"/>
              </a:rPr>
              <a:t>システムエンジニア，</a:t>
            </a:r>
            <a:r>
              <a:rPr lang="en-US" altLang="ja-JP" sz="1600" dirty="0">
                <a:latin typeface="メイリオ" panose="020B0604030504040204" pitchFamily="50" charset="-128"/>
                <a:ea typeface="メイリオ" panose="020B0604030504040204" pitchFamily="50" charset="-128"/>
              </a:rPr>
              <a:t>IT </a:t>
            </a:r>
            <a:r>
              <a:rPr lang="ja-JP" altLang="en-US" sz="1600" dirty="0">
                <a:latin typeface="メイリオ" panose="020B0604030504040204" pitchFamily="50" charset="-128"/>
                <a:ea typeface="メイリオ" panose="020B0604030504040204" pitchFamily="50" charset="-128"/>
              </a:rPr>
              <a:t>製品導入，既存 </a:t>
            </a:r>
            <a:r>
              <a:rPr lang="en-US" altLang="ja-JP" sz="1600" dirty="0">
                <a:latin typeface="メイリオ" panose="020B0604030504040204" pitchFamily="50" charset="-128"/>
                <a:ea typeface="メイリオ" panose="020B0604030504040204" pitchFamily="50" charset="-128"/>
              </a:rPr>
              <a:t>IT </a:t>
            </a:r>
            <a:r>
              <a:rPr lang="ja-JP" altLang="en-US" sz="1600" dirty="0">
                <a:latin typeface="メイリオ" panose="020B0604030504040204" pitchFamily="50" charset="-128"/>
                <a:ea typeface="メイリオ" panose="020B0604030504040204" pitchFamily="50" charset="-128"/>
              </a:rPr>
              <a:t>製品刷新のコンサル業務，プロジェクトマネジメント，要求分析，仕様の分析，システムの設計・構築，データベース設計</a:t>
            </a:r>
          </a:p>
        </p:txBody>
      </p:sp>
      <p:sp>
        <p:nvSpPr>
          <p:cNvPr id="18" name="Text Box 2054">
            <a:extLst>
              <a:ext uri="{FF2B5EF4-FFF2-40B4-BE49-F238E27FC236}">
                <a16:creationId xmlns:a16="http://schemas.microsoft.com/office/drawing/2014/main" id="{B7ECC911-EEB9-4610-9B7E-ABFB8DADB370}"/>
              </a:ext>
            </a:extLst>
          </p:cNvPr>
          <p:cNvSpPr txBox="1">
            <a:spLocks noChangeArrowheads="1"/>
          </p:cNvSpPr>
          <p:nvPr/>
        </p:nvSpPr>
        <p:spPr bwMode="auto">
          <a:xfrm>
            <a:off x="522953" y="1001165"/>
            <a:ext cx="4379247" cy="517065"/>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50000"/>
              </a:spcBef>
              <a:buFontTx/>
              <a:buNone/>
            </a:pPr>
            <a:r>
              <a:rPr lang="ja-JP" altLang="en-US" sz="2400" b="1" dirty="0">
                <a:latin typeface="メイリオ" panose="020B0604030504040204" pitchFamily="50" charset="-128"/>
                <a:ea typeface="メイリオ" panose="020B0604030504040204" pitchFamily="50" charset="-128"/>
              </a:rPr>
              <a:t>技術系（</a:t>
            </a:r>
            <a:r>
              <a:rPr lang="en-US" altLang="ja-JP" sz="2400" b="1" dirty="0">
                <a:latin typeface="メイリオ" panose="020B0604030504040204" pitchFamily="50" charset="-128"/>
                <a:ea typeface="メイリオ" panose="020B0604030504040204" pitchFamily="50" charset="-128"/>
              </a:rPr>
              <a:t>IT</a:t>
            </a:r>
            <a:r>
              <a:rPr lang="ja-JP" altLang="en-US" sz="2400" b="1" dirty="0">
                <a:latin typeface="メイリオ" panose="020B0604030504040204" pitchFamily="50" charset="-128"/>
                <a:ea typeface="メイリオ" panose="020B0604030504040204" pitchFamily="50" charset="-128"/>
              </a:rPr>
              <a:t> 分野）の専門職</a:t>
            </a:r>
          </a:p>
        </p:txBody>
      </p:sp>
      <p:sp>
        <p:nvSpPr>
          <p:cNvPr id="19" name="Text Box 2050">
            <a:extLst>
              <a:ext uri="{FF2B5EF4-FFF2-40B4-BE49-F238E27FC236}">
                <a16:creationId xmlns:a16="http://schemas.microsoft.com/office/drawing/2014/main" id="{DAE78F1F-6A5F-4EE2-AFD7-A27EC14E75D5}"/>
              </a:ext>
            </a:extLst>
          </p:cNvPr>
          <p:cNvSpPr txBox="1">
            <a:spLocks noChangeArrowheads="1"/>
          </p:cNvSpPr>
          <p:nvPr/>
        </p:nvSpPr>
        <p:spPr bwMode="auto">
          <a:xfrm>
            <a:off x="522953" y="3182350"/>
            <a:ext cx="6301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0"/>
              </a:spcBef>
            </a:pPr>
            <a:r>
              <a:rPr lang="ja-JP" altLang="en-US" sz="2000" b="1" dirty="0">
                <a:latin typeface="メイリオ" panose="020B0604030504040204" pitchFamily="50" charset="-128"/>
                <a:ea typeface="メイリオ" panose="020B0604030504040204" pitchFamily="50" charset="-128"/>
              </a:rPr>
              <a:t>サービスエンジニア：</a:t>
            </a:r>
            <a:r>
              <a:rPr lang="en-US" altLang="ja-JP" sz="2000" b="1" dirty="0">
                <a:latin typeface="メイリオ" panose="020B0604030504040204" pitchFamily="50" charset="-128"/>
                <a:ea typeface="メイリオ" panose="020B0604030504040204" pitchFamily="50" charset="-128"/>
              </a:rPr>
              <a:t>IT </a:t>
            </a:r>
            <a:r>
              <a:rPr lang="ja-JP" altLang="en-US" sz="2000" b="1" dirty="0">
                <a:latin typeface="メイリオ" panose="020B0604030504040204" pitchFamily="50" charset="-128"/>
                <a:ea typeface="メイリオ" panose="020B0604030504040204" pitchFamily="50" charset="-128"/>
              </a:rPr>
              <a:t>製品の導入，運用，保守</a:t>
            </a:r>
          </a:p>
        </p:txBody>
      </p:sp>
      <p:sp>
        <p:nvSpPr>
          <p:cNvPr id="20" name="Text Box 2053">
            <a:extLst>
              <a:ext uri="{FF2B5EF4-FFF2-40B4-BE49-F238E27FC236}">
                <a16:creationId xmlns:a16="http://schemas.microsoft.com/office/drawing/2014/main" id="{EA4D0975-BB55-4283-A896-1B2BFA9AF5E9}"/>
              </a:ext>
            </a:extLst>
          </p:cNvPr>
          <p:cNvSpPr txBox="1">
            <a:spLocks noChangeArrowheads="1"/>
          </p:cNvSpPr>
          <p:nvPr/>
        </p:nvSpPr>
        <p:spPr bwMode="auto">
          <a:xfrm>
            <a:off x="1154660" y="3582379"/>
            <a:ext cx="6215332"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20000"/>
              </a:lnSpc>
              <a:spcBef>
                <a:spcPct val="50000"/>
              </a:spcBef>
              <a:buNone/>
            </a:pPr>
            <a:r>
              <a:rPr lang="ja-JP" altLang="en-US" sz="1600" dirty="0">
                <a:latin typeface="メイリオ" panose="020B0604030504040204" pitchFamily="50" charset="-128"/>
                <a:ea typeface="メイリオ" panose="020B0604030504040204" pitchFamily="50" charset="-128"/>
              </a:rPr>
              <a:t>サーバ類の設置や貸し出し，ポータルサイトの運営，インターネットへの接続，電子認証，情報セキュリティ，ヘルプデスク，テクニカルサポートなど</a:t>
            </a:r>
          </a:p>
        </p:txBody>
      </p:sp>
      <p:sp>
        <p:nvSpPr>
          <p:cNvPr id="21" name="Text Box 2054">
            <a:extLst>
              <a:ext uri="{FF2B5EF4-FFF2-40B4-BE49-F238E27FC236}">
                <a16:creationId xmlns:a16="http://schemas.microsoft.com/office/drawing/2014/main" id="{2B23DC0A-8B8C-44F3-8ED8-5A03FFD59593}"/>
              </a:ext>
            </a:extLst>
          </p:cNvPr>
          <p:cNvSpPr txBox="1">
            <a:spLocks noChangeArrowheads="1"/>
          </p:cNvSpPr>
          <p:nvPr/>
        </p:nvSpPr>
        <p:spPr bwMode="auto">
          <a:xfrm>
            <a:off x="846803" y="6316922"/>
            <a:ext cx="4771079" cy="517065"/>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50000"/>
              </a:spcBef>
              <a:buFontTx/>
              <a:buNone/>
            </a:pPr>
            <a:r>
              <a:rPr lang="ja-JP" altLang="en-US" sz="2400" b="1" dirty="0">
                <a:latin typeface="メイリオ" panose="020B0604030504040204" pitchFamily="50" charset="-128"/>
                <a:ea typeface="メイリオ" panose="020B0604030504040204" pitchFamily="50" charset="-128"/>
              </a:rPr>
              <a:t>その他，さまざまな職種で活躍</a:t>
            </a:r>
          </a:p>
        </p:txBody>
      </p:sp>
      <p:pic>
        <p:nvPicPr>
          <p:cNvPr id="6" name="図 5" descr="ノートパソコンを使っている男性&#10;&#10;中程度の精度で自動的に生成された説明">
            <a:extLst>
              <a:ext uri="{FF2B5EF4-FFF2-40B4-BE49-F238E27FC236}">
                <a16:creationId xmlns:a16="http://schemas.microsoft.com/office/drawing/2014/main" id="{D26199F7-C8C3-6536-9A5B-F23C27B03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170" y="2058689"/>
            <a:ext cx="1754264" cy="1169509"/>
          </a:xfrm>
          <a:prstGeom prst="rect">
            <a:avLst/>
          </a:prstGeom>
          <a:effectLst>
            <a:softEdge rad="127000"/>
          </a:effectLst>
        </p:spPr>
      </p:pic>
      <p:pic>
        <p:nvPicPr>
          <p:cNvPr id="11" name="図 10" descr="手を広げる男性&#10;&#10;中程度の精度で自動的に生成された説明">
            <a:extLst>
              <a:ext uri="{FF2B5EF4-FFF2-40B4-BE49-F238E27FC236}">
                <a16:creationId xmlns:a16="http://schemas.microsoft.com/office/drawing/2014/main" id="{0B8ABC9C-1192-BD8C-1142-DE4931821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170" y="3318186"/>
            <a:ext cx="1754264" cy="1169509"/>
          </a:xfrm>
          <a:prstGeom prst="rect">
            <a:avLst/>
          </a:prstGeom>
          <a:effectLst>
            <a:softEdge rad="127000"/>
          </a:effectLst>
        </p:spPr>
      </p:pic>
      <p:pic>
        <p:nvPicPr>
          <p:cNvPr id="22" name="図 21" descr="窓, 屋内, テーブル, 座る が含まれている画像&#10;&#10;自動的に生成された説明">
            <a:extLst>
              <a:ext uri="{FF2B5EF4-FFF2-40B4-BE49-F238E27FC236}">
                <a16:creationId xmlns:a16="http://schemas.microsoft.com/office/drawing/2014/main" id="{507A7138-0DBA-8460-0B37-5AB0CF989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170" y="4741634"/>
            <a:ext cx="1754264" cy="1169509"/>
          </a:xfrm>
          <a:prstGeom prst="rect">
            <a:avLst/>
          </a:prstGeom>
          <a:effectLst>
            <a:softEdge rad="127000"/>
          </a:effectLst>
        </p:spPr>
      </p:pic>
    </p:spTree>
    <p:extLst>
      <p:ext uri="{BB962C8B-B14F-4D97-AF65-F5344CB8AC3E}">
        <p14:creationId xmlns:p14="http://schemas.microsoft.com/office/powerpoint/2010/main" val="3136169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EE187-95DB-4365-B060-61F7C95F942F}"/>
              </a:ext>
            </a:extLst>
          </p:cNvPr>
          <p:cNvSpPr>
            <a:spLocks noGrp="1"/>
          </p:cNvSpPr>
          <p:nvPr>
            <p:ph type="title"/>
          </p:nvPr>
        </p:nvSpPr>
        <p:spPr/>
        <p:txBody>
          <a:bodyPr/>
          <a:lstStyle/>
          <a:p>
            <a:r>
              <a:rPr kumimoji="1" lang="ja-JP" altLang="en-US" dirty="0"/>
              <a:t>情報工学に関わる資格</a:t>
            </a:r>
          </a:p>
        </p:txBody>
      </p:sp>
      <p:sp>
        <p:nvSpPr>
          <p:cNvPr id="3" name="コンテンツ プレースホルダー 2">
            <a:extLst>
              <a:ext uri="{FF2B5EF4-FFF2-40B4-BE49-F238E27FC236}">
                <a16:creationId xmlns:a16="http://schemas.microsoft.com/office/drawing/2014/main" id="{BAFF8E66-CDBE-4B90-B33A-F74762EF1CC8}"/>
              </a:ext>
            </a:extLst>
          </p:cNvPr>
          <p:cNvSpPr>
            <a:spLocks noGrp="1"/>
          </p:cNvSpPr>
          <p:nvPr>
            <p:ph idx="1"/>
          </p:nvPr>
        </p:nvSpPr>
        <p:spPr>
          <a:xfrm>
            <a:off x="465315" y="817896"/>
            <a:ext cx="7557606" cy="5824566"/>
          </a:xfrm>
        </p:spPr>
        <p:txBody>
          <a:bodyPr>
            <a:noAutofit/>
          </a:bodyPr>
          <a:lstStyle/>
          <a:p>
            <a:pPr>
              <a:lnSpc>
                <a:spcPct val="100000"/>
              </a:lnSpc>
            </a:pPr>
            <a:r>
              <a:rPr kumimoji="1" lang="en-US" altLang="ja-JP" sz="2400" b="1" dirty="0">
                <a:solidFill>
                  <a:srgbClr val="C00000"/>
                </a:solidFill>
              </a:rPr>
              <a:t>IT</a:t>
            </a:r>
            <a:r>
              <a:rPr kumimoji="1" lang="ja-JP" altLang="en-US" sz="2400" b="1" dirty="0">
                <a:solidFill>
                  <a:srgbClr val="C00000"/>
                </a:solidFill>
              </a:rPr>
              <a:t>パスポート試験</a:t>
            </a:r>
            <a:endParaRPr kumimoji="1" lang="en-US" altLang="ja-JP" sz="2400" b="1" dirty="0">
              <a:solidFill>
                <a:srgbClr val="C00000"/>
              </a:solidFill>
            </a:endParaRPr>
          </a:p>
          <a:p>
            <a:pPr marL="457200" lvl="1" indent="0">
              <a:lnSpc>
                <a:spcPct val="100000"/>
              </a:lnSpc>
              <a:buNone/>
            </a:pPr>
            <a:r>
              <a:rPr kumimoji="1" lang="ja-JP" altLang="en-US" b="1" dirty="0"/>
              <a:t>情報処理技術</a:t>
            </a:r>
            <a:r>
              <a:rPr kumimoji="1" lang="ja-JP" altLang="en-US" dirty="0"/>
              <a:t>に関する</a:t>
            </a:r>
            <a:r>
              <a:rPr kumimoji="1" lang="ja-JP" altLang="en-US" b="1" dirty="0"/>
              <a:t>入門的な位置づけ</a:t>
            </a:r>
            <a:r>
              <a:rPr kumimoji="1" lang="ja-JP" altLang="en-US" dirty="0"/>
              <a:t>の試験で，幅広い年齢・分野の人が取得する資格</a:t>
            </a:r>
            <a:endParaRPr kumimoji="1" lang="en-US" altLang="ja-JP" dirty="0"/>
          </a:p>
          <a:p>
            <a:pPr>
              <a:lnSpc>
                <a:spcPct val="100000"/>
              </a:lnSpc>
            </a:pPr>
            <a:r>
              <a:rPr kumimoji="1" lang="ja-JP" altLang="en-US" sz="2400" b="1" dirty="0">
                <a:solidFill>
                  <a:srgbClr val="C00000"/>
                </a:solidFill>
              </a:rPr>
              <a:t>基本情報技術者</a:t>
            </a:r>
            <a:endParaRPr kumimoji="1" lang="en-US" altLang="ja-JP" sz="2400" b="1" dirty="0">
              <a:solidFill>
                <a:srgbClr val="C00000"/>
              </a:solidFill>
            </a:endParaRPr>
          </a:p>
          <a:p>
            <a:pPr marL="457200" lvl="1" indent="0">
              <a:lnSpc>
                <a:spcPct val="100000"/>
              </a:lnSpc>
              <a:buNone/>
            </a:pPr>
            <a:r>
              <a:rPr kumimoji="1" lang="ja-JP" altLang="en-US" b="1" dirty="0"/>
              <a:t>情報処理技術</a:t>
            </a:r>
            <a:r>
              <a:rPr kumimoji="1" lang="ja-JP" altLang="en-US" dirty="0"/>
              <a:t>に関する</a:t>
            </a:r>
            <a:r>
              <a:rPr kumimoji="1" lang="ja-JP" altLang="en-US" b="1" dirty="0"/>
              <a:t>基礎的な知識や技術</a:t>
            </a:r>
            <a:r>
              <a:rPr kumimoji="1" lang="ja-JP" altLang="en-US" dirty="0"/>
              <a:t>に関する試験</a:t>
            </a:r>
            <a:endParaRPr kumimoji="1" lang="en-US" altLang="ja-JP" dirty="0"/>
          </a:p>
          <a:p>
            <a:pPr>
              <a:lnSpc>
                <a:spcPct val="100000"/>
              </a:lnSpc>
            </a:pPr>
            <a:r>
              <a:rPr kumimoji="1" lang="ja-JP" altLang="en-US" sz="2400" b="1" dirty="0">
                <a:solidFill>
                  <a:srgbClr val="C00000"/>
                </a:solidFill>
              </a:rPr>
              <a:t>応用情報技術者</a:t>
            </a:r>
            <a:endParaRPr kumimoji="1" lang="en-US" altLang="ja-JP" sz="2400" b="1" dirty="0">
              <a:solidFill>
                <a:srgbClr val="C00000"/>
              </a:solidFill>
            </a:endParaRPr>
          </a:p>
          <a:p>
            <a:pPr marL="457200" lvl="1" indent="0">
              <a:lnSpc>
                <a:spcPct val="100000"/>
              </a:lnSpc>
              <a:buNone/>
            </a:pPr>
            <a:r>
              <a:rPr kumimoji="1" lang="ja-JP" altLang="en-US" b="1" dirty="0"/>
              <a:t>情報処理技術</a:t>
            </a:r>
            <a:r>
              <a:rPr kumimoji="1" lang="ja-JP" altLang="en-US" dirty="0"/>
              <a:t>に関する</a:t>
            </a:r>
            <a:r>
              <a:rPr kumimoji="1" lang="ja-JP" altLang="en-US" b="1" dirty="0"/>
              <a:t>高度な知識，技術</a:t>
            </a:r>
            <a:r>
              <a:rPr kumimoji="1" lang="ja-JP" altLang="en-US" dirty="0"/>
              <a:t>に関する試験。エンジニアとして即戦力となり得る実力</a:t>
            </a:r>
            <a:endParaRPr kumimoji="1" lang="ja-JP" altLang="en-US" sz="2400" dirty="0"/>
          </a:p>
          <a:p>
            <a:pPr>
              <a:lnSpc>
                <a:spcPct val="100000"/>
              </a:lnSpc>
            </a:pPr>
            <a:r>
              <a:rPr kumimoji="1" lang="ja-JP" altLang="en-US" sz="2400" dirty="0"/>
              <a:t>画像処理エンジニア検定，</a:t>
            </a:r>
            <a:r>
              <a:rPr kumimoji="1" lang="en-US" altLang="ja-JP" sz="2400" dirty="0"/>
              <a:t>CG</a:t>
            </a:r>
            <a:r>
              <a:rPr kumimoji="1" lang="ja-JP" altLang="en-US" sz="2400" dirty="0"/>
              <a:t>エンジニア検定</a:t>
            </a:r>
          </a:p>
          <a:p>
            <a:pPr marL="457200" lvl="1" indent="0">
              <a:lnSpc>
                <a:spcPct val="100000"/>
              </a:lnSpc>
              <a:buNone/>
            </a:pPr>
            <a:r>
              <a:rPr kumimoji="1" lang="ja-JP" altLang="en-US" dirty="0"/>
              <a:t>映像配信，ロボット，自動運転，製品検査，医療，印刷など様々な分野での画像処理，コンピュータグラフィックスに関する検定試験</a:t>
            </a:r>
          </a:p>
          <a:p>
            <a:pPr>
              <a:lnSpc>
                <a:spcPct val="100000"/>
              </a:lnSpc>
            </a:pPr>
            <a:r>
              <a:rPr kumimoji="1" lang="ja-JP" altLang="en-US" sz="2400" dirty="0"/>
              <a:t>高等学校教諭一種免許状（情報）</a:t>
            </a:r>
          </a:p>
        </p:txBody>
      </p:sp>
      <p:sp>
        <p:nvSpPr>
          <p:cNvPr id="4" name="スライド番号プレースホルダー 3">
            <a:extLst>
              <a:ext uri="{FF2B5EF4-FFF2-40B4-BE49-F238E27FC236}">
                <a16:creationId xmlns:a16="http://schemas.microsoft.com/office/drawing/2014/main" id="{4372189B-B38B-4632-A42E-692B571F14BE}"/>
              </a:ext>
            </a:extLst>
          </p:cNvPr>
          <p:cNvSpPr>
            <a:spLocks noGrp="1"/>
          </p:cNvSpPr>
          <p:nvPr>
            <p:ph type="sldNum" sz="quarter" idx="12"/>
          </p:nvPr>
        </p:nvSpPr>
        <p:spPr/>
        <p:txBody>
          <a:bodyPr/>
          <a:lstStyle/>
          <a:p>
            <a:fld id="{E7DD4950-D159-4EF1-90C3-DB06CAAE7C11}" type="slidenum">
              <a:rPr kumimoji="1" lang="ja-JP" altLang="en-US" smtClean="0"/>
              <a:t>28</a:t>
            </a:fld>
            <a:endParaRPr kumimoji="1" lang="ja-JP" altLang="en-US"/>
          </a:p>
        </p:txBody>
      </p:sp>
      <p:sp>
        <p:nvSpPr>
          <p:cNvPr id="5" name="右大かっこ 4">
            <a:extLst>
              <a:ext uri="{FF2B5EF4-FFF2-40B4-BE49-F238E27FC236}">
                <a16:creationId xmlns:a16="http://schemas.microsoft.com/office/drawing/2014/main" id="{8956A976-CA40-438B-8D65-77B6089342A1}"/>
              </a:ext>
            </a:extLst>
          </p:cNvPr>
          <p:cNvSpPr/>
          <p:nvPr/>
        </p:nvSpPr>
        <p:spPr>
          <a:xfrm>
            <a:off x="7862431" y="1045960"/>
            <a:ext cx="252869" cy="360224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15DC4F5-FDD2-41FE-B68B-710AD2CECB75}"/>
              </a:ext>
            </a:extLst>
          </p:cNvPr>
          <p:cNvSpPr txBox="1"/>
          <p:nvPr/>
        </p:nvSpPr>
        <p:spPr>
          <a:xfrm>
            <a:off x="8323627" y="1045960"/>
            <a:ext cx="553998" cy="4052133"/>
          </a:xfrm>
          <a:prstGeom prst="rect">
            <a:avLst/>
          </a:prstGeom>
          <a:noFill/>
        </p:spPr>
        <p:txBody>
          <a:bodyPr vert="eaVert" wrap="square" rtlCol="0">
            <a:spAutoFit/>
          </a:bodyPr>
          <a:lstStyle/>
          <a:p>
            <a:r>
              <a:rPr kumimoji="1" lang="ja-JP" altLang="en-US" sz="2400" b="1" dirty="0">
                <a:latin typeface="メイリオ" panose="020B0604030504040204" pitchFamily="50" charset="-128"/>
                <a:ea typeface="メイリオ" panose="020B0604030504040204" pitchFamily="50" charset="-128"/>
              </a:rPr>
              <a:t>情報処理技術者</a:t>
            </a:r>
            <a:r>
              <a:rPr kumimoji="1" lang="ja-JP" altLang="en-US" sz="2400" dirty="0">
                <a:latin typeface="メイリオ" panose="020B0604030504040204" pitchFamily="50" charset="-128"/>
                <a:ea typeface="メイリオ" panose="020B0604030504040204" pitchFamily="50" charset="-128"/>
              </a:rPr>
              <a:t>の</a:t>
            </a:r>
            <a:r>
              <a:rPr kumimoji="1" lang="ja-JP" altLang="en-US" sz="2400" b="1" dirty="0">
                <a:latin typeface="メイリオ" panose="020B0604030504040204" pitchFamily="50" charset="-128"/>
                <a:ea typeface="メイリオ" panose="020B0604030504040204" pitchFamily="50" charset="-128"/>
              </a:rPr>
              <a:t>国家資格</a:t>
            </a:r>
          </a:p>
        </p:txBody>
      </p:sp>
    </p:spTree>
    <p:extLst>
      <p:ext uri="{BB962C8B-B14F-4D97-AF65-F5344CB8AC3E}">
        <p14:creationId xmlns:p14="http://schemas.microsoft.com/office/powerpoint/2010/main" val="1524317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19949-5956-4239-8775-FA8D9D456BAB}"/>
              </a:ext>
            </a:extLst>
          </p:cNvPr>
          <p:cNvSpPr>
            <a:spLocks noGrp="1"/>
          </p:cNvSpPr>
          <p:nvPr>
            <p:ph type="title"/>
          </p:nvPr>
        </p:nvSpPr>
        <p:spPr/>
        <p:txBody>
          <a:bodyPr/>
          <a:lstStyle/>
          <a:p>
            <a:r>
              <a:rPr kumimoji="1" lang="ja-JP" altLang="en-US" dirty="0"/>
              <a:t>卒業後の進路</a:t>
            </a:r>
          </a:p>
        </p:txBody>
      </p:sp>
      <p:sp>
        <p:nvSpPr>
          <p:cNvPr id="3" name="コンテンツ プレースホルダー 2">
            <a:extLst>
              <a:ext uri="{FF2B5EF4-FFF2-40B4-BE49-F238E27FC236}">
                <a16:creationId xmlns:a16="http://schemas.microsoft.com/office/drawing/2014/main" id="{EE80664B-BECF-4EDD-B474-6B30D1C5D4B5}"/>
              </a:ext>
            </a:extLst>
          </p:cNvPr>
          <p:cNvSpPr>
            <a:spLocks noGrp="1"/>
          </p:cNvSpPr>
          <p:nvPr>
            <p:ph idx="1"/>
          </p:nvPr>
        </p:nvSpPr>
        <p:spPr>
          <a:xfrm>
            <a:off x="4909183" y="779134"/>
            <a:ext cx="3769501" cy="2715368"/>
          </a:xfrm>
        </p:spPr>
        <p:txBody>
          <a:bodyPr>
            <a:normAutofit/>
          </a:bodyPr>
          <a:lstStyle/>
          <a:p>
            <a:pPr marL="0" indent="0">
              <a:buNone/>
            </a:pPr>
            <a:r>
              <a:rPr kumimoji="1" lang="ja-JP" altLang="en-US" sz="2400" b="1" u="sng" dirty="0"/>
              <a:t>めざす進路</a:t>
            </a:r>
            <a:endParaRPr kumimoji="1" lang="en-US" altLang="ja-JP" sz="2400" b="1" u="sng" dirty="0"/>
          </a:p>
          <a:p>
            <a:pPr marL="0" indent="0">
              <a:spcBef>
                <a:spcPts val="0"/>
              </a:spcBef>
              <a:buNone/>
            </a:pPr>
            <a:r>
              <a:rPr lang="ja-JP" altLang="en-US" sz="2400" dirty="0">
                <a:effectLst/>
              </a:rPr>
              <a:t>情報通信業，製造業，サービス業，建設業，</a:t>
            </a:r>
            <a:endParaRPr lang="en-US" altLang="ja-JP" sz="2400" dirty="0">
              <a:effectLst/>
            </a:endParaRPr>
          </a:p>
          <a:p>
            <a:pPr marL="0" indent="0">
              <a:spcBef>
                <a:spcPts val="0"/>
              </a:spcBef>
              <a:buNone/>
            </a:pPr>
            <a:r>
              <a:rPr lang="ja-JP" altLang="en-US" sz="2400" dirty="0">
                <a:effectLst/>
              </a:rPr>
              <a:t>販売（卸売，小売），</a:t>
            </a:r>
            <a:endParaRPr lang="en-US" altLang="ja-JP" sz="2400" dirty="0">
              <a:effectLst/>
            </a:endParaRPr>
          </a:p>
          <a:p>
            <a:pPr marL="0" indent="0">
              <a:spcBef>
                <a:spcPts val="0"/>
              </a:spcBef>
              <a:buNone/>
            </a:pPr>
            <a:r>
              <a:rPr lang="ja-JP" altLang="en-US" sz="2400" dirty="0">
                <a:effectLst/>
              </a:rPr>
              <a:t>公務員（警察，消防署），大学院など幅広い</a:t>
            </a:r>
            <a:endParaRPr lang="en-US" altLang="ja-JP" sz="2400" dirty="0">
              <a:effectLst/>
            </a:endParaRPr>
          </a:p>
          <a:p>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D14281A2-4BB5-46AA-90A0-AA98D0058709}"/>
              </a:ext>
            </a:extLst>
          </p:cNvPr>
          <p:cNvSpPr>
            <a:spLocks noGrp="1"/>
          </p:cNvSpPr>
          <p:nvPr>
            <p:ph type="sldNum" sz="quarter" idx="12"/>
          </p:nvPr>
        </p:nvSpPr>
        <p:spPr/>
        <p:txBody>
          <a:bodyPr/>
          <a:lstStyle/>
          <a:p>
            <a:fld id="{E7DD4950-D159-4EF1-90C3-DB06CAAE7C11}" type="slidenum">
              <a:rPr kumimoji="1" lang="ja-JP" altLang="en-US" smtClean="0"/>
              <a:t>29</a:t>
            </a:fld>
            <a:endParaRPr kumimoji="1" lang="ja-JP" altLang="en-US"/>
          </a:p>
        </p:txBody>
      </p:sp>
      <p:pic>
        <p:nvPicPr>
          <p:cNvPr id="6" name="図 5">
            <a:extLst>
              <a:ext uri="{FF2B5EF4-FFF2-40B4-BE49-F238E27FC236}">
                <a16:creationId xmlns:a16="http://schemas.microsoft.com/office/drawing/2014/main" id="{F3BBB98C-6766-4989-84EC-7CB5D6F65178}"/>
              </a:ext>
            </a:extLst>
          </p:cNvPr>
          <p:cNvPicPr>
            <a:picLocks noChangeAspect="1"/>
          </p:cNvPicPr>
          <p:nvPr/>
        </p:nvPicPr>
        <p:blipFill>
          <a:blip r:embed="rId2"/>
          <a:stretch>
            <a:fillRect/>
          </a:stretch>
        </p:blipFill>
        <p:spPr>
          <a:xfrm>
            <a:off x="44502" y="866031"/>
            <a:ext cx="4573839" cy="2715369"/>
          </a:xfrm>
          <a:prstGeom prst="rect">
            <a:avLst/>
          </a:prstGeom>
        </p:spPr>
      </p:pic>
      <p:sp>
        <p:nvSpPr>
          <p:cNvPr id="7" name="コンテンツ プレースホルダー 2">
            <a:extLst>
              <a:ext uri="{FF2B5EF4-FFF2-40B4-BE49-F238E27FC236}">
                <a16:creationId xmlns:a16="http://schemas.microsoft.com/office/drawing/2014/main" id="{D09D61CC-7721-4F05-8E3A-A38FDF6B9993}"/>
              </a:ext>
            </a:extLst>
          </p:cNvPr>
          <p:cNvSpPr txBox="1">
            <a:spLocks/>
          </p:cNvSpPr>
          <p:nvPr/>
        </p:nvSpPr>
        <p:spPr>
          <a:xfrm>
            <a:off x="179566" y="4158114"/>
            <a:ext cx="8964434" cy="2699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b="1" dirty="0">
                <a:latin typeface="游ゴシック"/>
                <a:ea typeface="游ゴシック"/>
              </a:rPr>
              <a:t>進路</a:t>
            </a:r>
            <a:endParaRPr lang="en-US" altLang="ja-JP" sz="1600" dirty="0">
              <a:latin typeface="游ゴシック"/>
              <a:ea typeface="游ゴシック"/>
            </a:endParaRPr>
          </a:p>
          <a:p>
            <a:pPr marL="0" indent="0">
              <a:buNone/>
            </a:pPr>
            <a:r>
              <a:rPr lang="ja-JP" altLang="en-US" sz="1600" dirty="0">
                <a:latin typeface="游ゴシック"/>
                <a:ea typeface="游ゴシック"/>
              </a:rPr>
              <a:t>就職先（２０２１年度卒業生）（抜粋）</a:t>
            </a:r>
            <a:endParaRPr lang="en-US" altLang="ja-JP" sz="1600" dirty="0">
              <a:latin typeface="游ゴシック"/>
              <a:ea typeface="游ゴシック"/>
            </a:endParaRPr>
          </a:p>
          <a:p>
            <a:pPr marL="0" indent="0">
              <a:buNone/>
            </a:pPr>
            <a:r>
              <a:rPr lang="ja-JP" altLang="en-US" sz="1600" dirty="0">
                <a:latin typeface="+mn-ea"/>
                <a:ea typeface="+mn-ea"/>
              </a:rPr>
              <a:t>㈱アクトシステムズ，㈱クエスト，㈱セントラル情報センター，㈱ディー・ティー・ピー，㈱ビーシーシー，㈱ヒューマンシステム，㈱広島情報シンフォニー，㈱北川鉄工所，西菱電機㈱</a:t>
            </a:r>
            <a:br>
              <a:rPr lang="ja-JP" altLang="en-US" sz="1600" dirty="0">
                <a:latin typeface="+mn-ea"/>
                <a:ea typeface="+mn-ea"/>
              </a:rPr>
            </a:br>
            <a:endParaRPr lang="en-US" altLang="ja-JP" sz="1600" dirty="0">
              <a:latin typeface="+mn-ea"/>
              <a:ea typeface="+mn-ea"/>
            </a:endParaRPr>
          </a:p>
          <a:p>
            <a:pPr marL="0" indent="0">
              <a:buNone/>
            </a:pPr>
            <a:r>
              <a:rPr lang="ja-JP" altLang="en-US" sz="1600" dirty="0">
                <a:latin typeface="+mn-ea"/>
                <a:ea typeface="+mn-ea"/>
              </a:rPr>
              <a:t>大学院進学（抜粋）</a:t>
            </a:r>
            <a:endParaRPr lang="en-US" altLang="ja-JP" sz="1600" dirty="0">
              <a:latin typeface="+mn-ea"/>
              <a:ea typeface="+mn-ea"/>
            </a:endParaRPr>
          </a:p>
          <a:p>
            <a:pPr marL="0" indent="0">
              <a:buNone/>
            </a:pPr>
            <a:r>
              <a:rPr lang="ja-JP" altLang="en-US" sz="1600" dirty="0">
                <a:latin typeface="+mn-ea"/>
                <a:ea typeface="+mn-ea"/>
              </a:rPr>
              <a:t>福山大学大学院，北陸先端科学技術大学院大学，京都工芸繊維大学大学院，広島市立大学大学院</a:t>
            </a:r>
          </a:p>
        </p:txBody>
      </p:sp>
    </p:spTree>
    <p:extLst>
      <p:ext uri="{BB962C8B-B14F-4D97-AF65-F5344CB8AC3E}">
        <p14:creationId xmlns:p14="http://schemas.microsoft.com/office/powerpoint/2010/main" val="351067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膝の上にあるノートパソコン&#10;&#10;自動的に生成された説明">
            <a:extLst>
              <a:ext uri="{FF2B5EF4-FFF2-40B4-BE49-F238E27FC236}">
                <a16:creationId xmlns:a16="http://schemas.microsoft.com/office/drawing/2014/main" id="{BD6B4B29-E723-FBE1-12C9-6A0C6CE1363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5500" r="5499" b="-2"/>
          <a:stretch/>
        </p:blipFill>
        <p:spPr>
          <a:xfrm>
            <a:off x="2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122362"/>
            <a:ext cx="6013450" cy="1709738"/>
          </a:xfrm>
        </p:spPr>
        <p:txBody>
          <a:bodyPr vert="horz" lIns="91440" tIns="45720" rIns="91440" bIns="45720" rtlCol="0" anchor="b">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１．情報工学は面白い！</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3</a:t>
            </a:fld>
            <a:endParaRPr kumimoji="1" lang="ja-JP" altLang="en-US"/>
          </a:p>
        </p:txBody>
      </p:sp>
    </p:spTree>
    <p:extLst>
      <p:ext uri="{BB962C8B-B14F-4D97-AF65-F5344CB8AC3E}">
        <p14:creationId xmlns:p14="http://schemas.microsoft.com/office/powerpoint/2010/main" val="69758222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3C33B7-B1AB-5787-587F-B01B6C8C7C92}"/>
              </a:ext>
            </a:extLst>
          </p:cNvPr>
          <p:cNvSpPr>
            <a:spLocks noGrp="1"/>
          </p:cNvSpPr>
          <p:nvPr>
            <p:ph type="title"/>
          </p:nvPr>
        </p:nvSpPr>
        <p:spPr/>
        <p:txBody>
          <a:bodyPr/>
          <a:lstStyle/>
          <a:p>
            <a:r>
              <a:rPr kumimoji="1" lang="ja-JP" altLang="en-US" dirty="0"/>
              <a:t>全体まとめ</a:t>
            </a:r>
          </a:p>
        </p:txBody>
      </p:sp>
      <p:sp>
        <p:nvSpPr>
          <p:cNvPr id="4" name="スライド番号プレースホルダー 3">
            <a:extLst>
              <a:ext uri="{FF2B5EF4-FFF2-40B4-BE49-F238E27FC236}">
                <a16:creationId xmlns:a16="http://schemas.microsoft.com/office/drawing/2014/main" id="{7AF961C2-43A8-8E0F-78B3-81B90F856F78}"/>
              </a:ext>
            </a:extLst>
          </p:cNvPr>
          <p:cNvSpPr>
            <a:spLocks noGrp="1"/>
          </p:cNvSpPr>
          <p:nvPr>
            <p:ph type="sldNum" sz="quarter" idx="12"/>
          </p:nvPr>
        </p:nvSpPr>
        <p:spPr/>
        <p:txBody>
          <a:bodyPr/>
          <a:lstStyle/>
          <a:p>
            <a:fld id="{E7DD4950-D159-4EF1-90C3-DB06CAAE7C11}" type="slidenum">
              <a:rPr kumimoji="1" lang="ja-JP" altLang="en-US" smtClean="0"/>
              <a:t>30</a:t>
            </a:fld>
            <a:endParaRPr kumimoji="1" lang="ja-JP" altLang="en-US"/>
          </a:p>
        </p:txBody>
      </p:sp>
      <p:sp>
        <p:nvSpPr>
          <p:cNvPr id="5" name="コンテンツ プレースホルダー 2">
            <a:extLst>
              <a:ext uri="{FF2B5EF4-FFF2-40B4-BE49-F238E27FC236}">
                <a16:creationId xmlns:a16="http://schemas.microsoft.com/office/drawing/2014/main" id="{5A56078E-75F6-881F-EF54-C2674A4A502D}"/>
              </a:ext>
            </a:extLst>
          </p:cNvPr>
          <p:cNvSpPr>
            <a:spLocks noGrp="1"/>
          </p:cNvSpPr>
          <p:nvPr>
            <p:ph idx="1"/>
          </p:nvPr>
        </p:nvSpPr>
        <p:spPr>
          <a:xfrm>
            <a:off x="443673" y="926754"/>
            <a:ext cx="8256653" cy="5762954"/>
          </a:xfrm>
        </p:spPr>
        <p:txBody>
          <a:bodyPr>
            <a:noAutofit/>
          </a:bodyPr>
          <a:lstStyle/>
          <a:p>
            <a:pPr>
              <a:lnSpc>
                <a:spcPct val="100000"/>
              </a:lnSpc>
              <a:spcBef>
                <a:spcPts val="1200"/>
              </a:spcBef>
            </a:pPr>
            <a:r>
              <a:rPr lang="ja-JP" altLang="en-US" sz="2400" b="1" i="0" dirty="0">
                <a:solidFill>
                  <a:srgbClr val="374151"/>
                </a:solidFill>
                <a:effectLst/>
                <a:latin typeface="Söhne"/>
              </a:rPr>
              <a:t>情報工学</a:t>
            </a:r>
            <a:r>
              <a:rPr lang="ja-JP" altLang="en-US" sz="2400" b="0" i="0" dirty="0">
                <a:solidFill>
                  <a:srgbClr val="374151"/>
                </a:solidFill>
                <a:effectLst/>
                <a:latin typeface="Söhne"/>
              </a:rPr>
              <a:t>：</a:t>
            </a:r>
            <a:r>
              <a:rPr lang="ja-JP" altLang="en-US" sz="2400" b="1" i="0" dirty="0">
                <a:solidFill>
                  <a:srgbClr val="374151"/>
                </a:solidFill>
                <a:effectLst/>
                <a:latin typeface="Söhne"/>
              </a:rPr>
              <a:t>デジタル社会</a:t>
            </a:r>
            <a:r>
              <a:rPr lang="ja-JP" altLang="en-US" sz="2400" b="0" i="0" dirty="0">
                <a:solidFill>
                  <a:srgbClr val="374151"/>
                </a:solidFill>
                <a:effectLst/>
                <a:latin typeface="Söhne"/>
              </a:rPr>
              <a:t>の</a:t>
            </a:r>
            <a:r>
              <a:rPr lang="ja-JP" altLang="en-US" sz="2400" b="1" i="0" dirty="0">
                <a:solidFill>
                  <a:srgbClr val="374151"/>
                </a:solidFill>
                <a:effectLst/>
                <a:latin typeface="Söhne"/>
              </a:rPr>
              <a:t>発展</a:t>
            </a:r>
            <a:r>
              <a:rPr lang="ja-JP" altLang="en-US" sz="2400" b="0" i="0" dirty="0">
                <a:solidFill>
                  <a:srgbClr val="374151"/>
                </a:solidFill>
                <a:effectLst/>
                <a:latin typeface="Söhne"/>
              </a:rPr>
              <a:t>に貢献．</a:t>
            </a:r>
            <a:r>
              <a:rPr lang="ja-JP" altLang="en-US" sz="2400" b="1" i="0" dirty="0">
                <a:solidFill>
                  <a:srgbClr val="374151"/>
                </a:solidFill>
                <a:effectLst/>
                <a:latin typeface="Söhne"/>
              </a:rPr>
              <a:t>自分のアイデアを形にする楽しさ</a:t>
            </a:r>
            <a:r>
              <a:rPr lang="ja-JP" altLang="en-US" sz="2400" b="0" i="0" dirty="0">
                <a:solidFill>
                  <a:srgbClr val="374151"/>
                </a:solidFill>
                <a:effectLst/>
                <a:latin typeface="Söhne"/>
              </a:rPr>
              <a:t>．</a:t>
            </a:r>
            <a:r>
              <a:rPr lang="ja-JP" altLang="en-US" sz="2400" b="1" i="0" dirty="0">
                <a:solidFill>
                  <a:srgbClr val="374151"/>
                </a:solidFill>
                <a:effectLst/>
                <a:latin typeface="Söhne"/>
              </a:rPr>
              <a:t>未来の技術を学ぶワクワク感</a:t>
            </a:r>
            <a:r>
              <a:rPr lang="ja-JP" altLang="en-US" sz="2400" b="0" i="0" dirty="0">
                <a:solidFill>
                  <a:srgbClr val="374151"/>
                </a:solidFill>
                <a:effectLst/>
                <a:latin typeface="Söhne"/>
              </a:rPr>
              <a:t>．</a:t>
            </a:r>
            <a:endParaRPr lang="en-US" altLang="ja-JP" sz="2400" b="0" i="0" dirty="0">
              <a:solidFill>
                <a:srgbClr val="374151"/>
              </a:solidFill>
              <a:effectLst/>
              <a:latin typeface="Söhne"/>
            </a:endParaRPr>
          </a:p>
          <a:p>
            <a:pPr>
              <a:lnSpc>
                <a:spcPct val="100000"/>
              </a:lnSpc>
              <a:spcBef>
                <a:spcPts val="1200"/>
              </a:spcBef>
            </a:pPr>
            <a:r>
              <a:rPr lang="ja-JP" altLang="en-US" sz="2400" b="1" i="0" dirty="0">
                <a:solidFill>
                  <a:srgbClr val="374151"/>
                </a:solidFill>
                <a:effectLst/>
                <a:latin typeface="Söhne"/>
              </a:rPr>
              <a:t>大学での学び</a:t>
            </a:r>
            <a:r>
              <a:rPr lang="ja-JP" altLang="en-US" sz="2400" b="0" i="0" dirty="0">
                <a:solidFill>
                  <a:srgbClr val="374151"/>
                </a:solidFill>
                <a:effectLst/>
                <a:latin typeface="Söhne"/>
              </a:rPr>
              <a:t>：基礎から最新技術まで．専門力，自己成長力，実践力</a:t>
            </a:r>
            <a:r>
              <a:rPr lang="ja-JP" altLang="en-US" sz="2400" dirty="0">
                <a:solidFill>
                  <a:srgbClr val="374151"/>
                </a:solidFill>
                <a:latin typeface="Söhne"/>
              </a:rPr>
              <a:t>などを総合的に向上．</a:t>
            </a:r>
            <a:r>
              <a:rPr lang="ja-JP" altLang="en-US" sz="2400" b="1" i="0" dirty="0">
                <a:solidFill>
                  <a:srgbClr val="374151"/>
                </a:solidFill>
                <a:effectLst/>
                <a:latin typeface="Söhne"/>
              </a:rPr>
              <a:t>未来を切り開く力</a:t>
            </a:r>
            <a:r>
              <a:rPr lang="ja-JP" altLang="en-US" sz="2400" b="0" i="0" dirty="0">
                <a:solidFill>
                  <a:srgbClr val="374151"/>
                </a:solidFill>
                <a:effectLst/>
                <a:latin typeface="Söhne"/>
              </a:rPr>
              <a:t>を身につける．</a:t>
            </a:r>
          </a:p>
          <a:p>
            <a:pPr>
              <a:lnSpc>
                <a:spcPct val="100000"/>
              </a:lnSpc>
              <a:spcBef>
                <a:spcPts val="1200"/>
              </a:spcBef>
            </a:pPr>
            <a:r>
              <a:rPr lang="ja-JP" altLang="en-US" sz="2400" b="1" i="0" dirty="0">
                <a:solidFill>
                  <a:srgbClr val="374151"/>
                </a:solidFill>
                <a:effectLst/>
                <a:latin typeface="Söhne"/>
              </a:rPr>
              <a:t>情報工学科</a:t>
            </a:r>
            <a:r>
              <a:rPr lang="ja-JP" altLang="en-US" sz="2400" b="0" i="0" dirty="0">
                <a:solidFill>
                  <a:srgbClr val="374151"/>
                </a:solidFill>
                <a:effectLst/>
                <a:latin typeface="Söhne"/>
              </a:rPr>
              <a:t>：</a:t>
            </a:r>
            <a:r>
              <a:rPr lang="ja-JP" altLang="en-US" sz="2400" b="1" i="0" dirty="0">
                <a:solidFill>
                  <a:srgbClr val="374151"/>
                </a:solidFill>
                <a:effectLst/>
                <a:latin typeface="Söhne"/>
              </a:rPr>
              <a:t>デジタル社会</a:t>
            </a:r>
            <a:r>
              <a:rPr lang="ja-JP" altLang="en-US" sz="2400" i="0" dirty="0">
                <a:solidFill>
                  <a:srgbClr val="374151"/>
                </a:solidFill>
                <a:effectLst/>
                <a:latin typeface="Söhne"/>
              </a:rPr>
              <a:t>で活躍する</a:t>
            </a:r>
            <a:r>
              <a:rPr lang="ja-JP" altLang="en-US" sz="2400" b="1" i="0" dirty="0">
                <a:solidFill>
                  <a:srgbClr val="374151"/>
                </a:solidFill>
                <a:effectLst/>
                <a:latin typeface="Söhne"/>
              </a:rPr>
              <a:t>ＩＴエンジニア</a:t>
            </a:r>
            <a:r>
              <a:rPr lang="ja-JP" altLang="en-US" sz="2400" b="0" i="0" dirty="0">
                <a:solidFill>
                  <a:srgbClr val="374151"/>
                </a:solidFill>
                <a:effectLst/>
                <a:latin typeface="Söhne"/>
              </a:rPr>
              <a:t>を目指す．進路は多岐にわたる．</a:t>
            </a:r>
            <a:r>
              <a:rPr lang="ja-JP" altLang="en-US" sz="2400" b="1" i="0" dirty="0">
                <a:solidFill>
                  <a:srgbClr val="374151"/>
                </a:solidFill>
                <a:effectLst/>
                <a:latin typeface="Söhne"/>
              </a:rPr>
              <a:t>大学で学んだことがすぐに役立つ</a:t>
            </a:r>
            <a:r>
              <a:rPr lang="ja-JP" altLang="en-US" sz="2400" b="0" i="0" dirty="0">
                <a:solidFill>
                  <a:srgbClr val="374151"/>
                </a:solidFill>
                <a:effectLst/>
                <a:latin typeface="Söhne"/>
              </a:rPr>
              <a:t>．</a:t>
            </a:r>
          </a:p>
          <a:p>
            <a:pPr algn="l">
              <a:lnSpc>
                <a:spcPct val="100000"/>
              </a:lnSpc>
              <a:spcBef>
                <a:spcPts val="1200"/>
              </a:spcBef>
            </a:pPr>
            <a:r>
              <a:rPr lang="ja-JP" altLang="en-US" sz="2400" b="1" i="0" dirty="0">
                <a:solidFill>
                  <a:srgbClr val="374151"/>
                </a:solidFill>
                <a:effectLst/>
                <a:latin typeface="Söhne"/>
              </a:rPr>
              <a:t>福山大学</a:t>
            </a:r>
            <a:r>
              <a:rPr lang="ja-JP" altLang="en-US" sz="2400" b="0" i="0" dirty="0">
                <a:solidFill>
                  <a:srgbClr val="374151"/>
                </a:solidFill>
                <a:effectLst/>
                <a:latin typeface="Söhne"/>
              </a:rPr>
              <a:t>：</a:t>
            </a:r>
            <a:r>
              <a:rPr lang="ja-JP" altLang="en-US" sz="2400" b="1" i="0" dirty="0">
                <a:solidFill>
                  <a:srgbClr val="374151"/>
                </a:solidFill>
                <a:effectLst/>
                <a:latin typeface="Söhne"/>
              </a:rPr>
              <a:t>総合大学</a:t>
            </a:r>
            <a:r>
              <a:rPr lang="ja-JP" altLang="en-US" sz="2400" b="0" i="0" dirty="0">
                <a:solidFill>
                  <a:srgbClr val="374151"/>
                </a:solidFill>
                <a:effectLst/>
                <a:latin typeface="Söhne"/>
              </a:rPr>
              <a:t>であり，様々な分野の専門の先生から，学問を広く学べる．</a:t>
            </a:r>
            <a:endParaRPr lang="en-US" altLang="ja-JP" sz="2400" b="0" i="0" dirty="0">
              <a:solidFill>
                <a:srgbClr val="374151"/>
              </a:solidFill>
              <a:effectLst/>
              <a:latin typeface="Söhne"/>
            </a:endParaRPr>
          </a:p>
          <a:p>
            <a:pPr algn="l">
              <a:lnSpc>
                <a:spcPct val="100000"/>
              </a:lnSpc>
              <a:spcBef>
                <a:spcPts val="1200"/>
              </a:spcBef>
            </a:pPr>
            <a:r>
              <a:rPr lang="ja-JP" altLang="en-US" sz="2400" b="1" i="0" dirty="0">
                <a:solidFill>
                  <a:srgbClr val="374151"/>
                </a:solidFill>
                <a:effectLst/>
                <a:latin typeface="Söhne"/>
              </a:rPr>
              <a:t>福山大学情報工学科</a:t>
            </a:r>
            <a:r>
              <a:rPr lang="ja-JP" altLang="en-US" sz="2400" b="0" i="0" dirty="0">
                <a:solidFill>
                  <a:srgbClr val="374151"/>
                </a:solidFill>
                <a:effectLst/>
                <a:latin typeface="Söhne"/>
              </a:rPr>
              <a:t>の魅力：</a:t>
            </a:r>
            <a:r>
              <a:rPr lang="ja-JP" altLang="en-US" sz="2400" b="1" i="0" dirty="0">
                <a:solidFill>
                  <a:srgbClr val="374151"/>
                </a:solidFill>
                <a:effectLst/>
                <a:latin typeface="Söhne"/>
              </a:rPr>
              <a:t>最先端の研究</a:t>
            </a:r>
            <a:r>
              <a:rPr lang="ja-JP" altLang="en-US" sz="2400" b="0" i="0" dirty="0">
                <a:solidFill>
                  <a:srgbClr val="374151"/>
                </a:solidFill>
                <a:effectLst/>
                <a:latin typeface="Söhne"/>
              </a:rPr>
              <a:t>，</a:t>
            </a:r>
            <a:r>
              <a:rPr lang="ja-JP" altLang="en-US" sz="2400" b="1" i="0" dirty="0">
                <a:solidFill>
                  <a:srgbClr val="374151"/>
                </a:solidFill>
                <a:effectLst/>
                <a:latin typeface="Söhne"/>
              </a:rPr>
              <a:t>最新のコンピュータ設備</a:t>
            </a:r>
            <a:r>
              <a:rPr lang="ja-JP" altLang="en-US" sz="2400" b="0" i="0" dirty="0">
                <a:solidFill>
                  <a:srgbClr val="374151"/>
                </a:solidFill>
                <a:effectLst/>
                <a:latin typeface="Söhne"/>
              </a:rPr>
              <a:t>，</a:t>
            </a:r>
            <a:r>
              <a:rPr lang="ja-JP" altLang="en-US" sz="2400" b="1" i="0" dirty="0">
                <a:solidFill>
                  <a:srgbClr val="374151"/>
                </a:solidFill>
                <a:effectLst/>
                <a:latin typeface="Söhne"/>
              </a:rPr>
              <a:t>特色ある授業</a:t>
            </a:r>
            <a:r>
              <a:rPr lang="ja-JP" altLang="en-US" sz="2400" b="0" i="0" dirty="0">
                <a:solidFill>
                  <a:srgbClr val="374151"/>
                </a:solidFill>
                <a:effectLst/>
                <a:latin typeface="Söhne"/>
              </a:rPr>
              <a:t>，</a:t>
            </a:r>
            <a:r>
              <a:rPr lang="ja-JP" altLang="en-US" sz="2400" b="1" i="0" dirty="0">
                <a:solidFill>
                  <a:srgbClr val="374151"/>
                </a:solidFill>
                <a:effectLst/>
                <a:latin typeface="Söhne"/>
              </a:rPr>
              <a:t>資格取得支援</a:t>
            </a:r>
            <a:endParaRPr lang="en-US" altLang="ja-JP" sz="2400" b="0" i="0" dirty="0">
              <a:solidFill>
                <a:srgbClr val="374151"/>
              </a:solidFill>
              <a:effectLst/>
              <a:latin typeface="Söhne"/>
            </a:endParaRPr>
          </a:p>
          <a:p>
            <a:pPr marL="0" indent="0" algn="l">
              <a:lnSpc>
                <a:spcPct val="100000"/>
              </a:lnSpc>
              <a:spcBef>
                <a:spcPts val="1200"/>
              </a:spcBef>
              <a:buNone/>
            </a:pPr>
            <a:r>
              <a:rPr lang="ja-JP" altLang="en-US" sz="2400" b="0" i="0" dirty="0">
                <a:solidFill>
                  <a:srgbClr val="374151"/>
                </a:solidFill>
                <a:effectLst/>
                <a:latin typeface="Söhne"/>
              </a:rPr>
              <a:t>福山大学情報工学科で学び，</a:t>
            </a:r>
            <a:r>
              <a:rPr lang="ja-JP" altLang="en-US" sz="2400" b="1" i="0" dirty="0">
                <a:solidFill>
                  <a:srgbClr val="374151"/>
                </a:solidFill>
                <a:effectLst/>
                <a:latin typeface="Söhne"/>
              </a:rPr>
              <a:t>あなたの夢を追求しましょう．</a:t>
            </a:r>
            <a:endParaRPr lang="ja-JP" altLang="en-US" sz="2400" b="0" i="0" dirty="0">
              <a:solidFill>
                <a:srgbClr val="374151"/>
              </a:solidFill>
              <a:effectLst/>
              <a:latin typeface="Söhne"/>
            </a:endParaRPr>
          </a:p>
          <a:p>
            <a:pPr>
              <a:lnSpc>
                <a:spcPct val="100000"/>
              </a:lnSpc>
              <a:spcBef>
                <a:spcPts val="1200"/>
              </a:spcBef>
            </a:pPr>
            <a:endParaRPr kumimoji="1" lang="ja-JP" altLang="en-US" sz="2400" dirty="0"/>
          </a:p>
        </p:txBody>
      </p:sp>
    </p:spTree>
    <p:extLst>
      <p:ext uri="{BB962C8B-B14F-4D97-AF65-F5344CB8AC3E}">
        <p14:creationId xmlns:p14="http://schemas.microsoft.com/office/powerpoint/2010/main" val="360104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6012211" cy="2172430"/>
          </a:xfrm>
        </p:spPr>
        <p:txBody>
          <a:bodyPr>
            <a:normAutofit/>
          </a:bodyPr>
          <a:lstStyle/>
          <a:p>
            <a:r>
              <a:rPr kumimoji="1" lang="ja-JP" altLang="en-US" sz="4000" dirty="0"/>
              <a:t>デジタル社会と情報工学</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extLst>
              <p:ext uri="{D42A27DB-BD31-4B8C-83A1-F6EECF244321}">
                <p14:modId xmlns:p14="http://schemas.microsoft.com/office/powerpoint/2010/main" val="2283873646"/>
              </p:ext>
            </p:extLst>
          </p:nvPr>
        </p:nvGraphicFramePr>
        <p:xfrm>
          <a:off x="215900"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descr="ノートパソコンを使っている女性&#10;&#10;自動的に生成された説明">
            <a:extLst>
              <a:ext uri="{FF2B5EF4-FFF2-40B4-BE49-F238E27FC236}">
                <a16:creationId xmlns:a16="http://schemas.microsoft.com/office/drawing/2014/main" id="{25EDAB0F-B502-96CC-49FA-80560967D486}"/>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225" r="208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fld id="{E7DD4950-D159-4EF1-90C3-DB06CAAE7C11}" type="slidenum">
              <a:rPr kumimoji="1" lang="ja-JP" altLang="en-US" smtClean="0"/>
              <a:t>4</a:t>
            </a:fld>
            <a:endParaRPr kumimoji="1" lang="ja-JP" altLang="en-US"/>
          </a:p>
        </p:txBody>
      </p:sp>
    </p:spTree>
    <p:extLst>
      <p:ext uri="{BB962C8B-B14F-4D97-AF65-F5344CB8AC3E}">
        <p14:creationId xmlns:p14="http://schemas.microsoft.com/office/powerpoint/2010/main" val="58868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5008911" cy="2172430"/>
          </a:xfrm>
        </p:spPr>
        <p:txBody>
          <a:bodyPr>
            <a:normAutofit/>
          </a:bodyPr>
          <a:lstStyle/>
          <a:p>
            <a:r>
              <a:rPr kumimoji="1" lang="ja-JP" altLang="en-US" sz="4000" dirty="0"/>
              <a:t>情報工学の面白さ</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extLst>
              <p:ext uri="{D42A27DB-BD31-4B8C-83A1-F6EECF244321}">
                <p14:modId xmlns:p14="http://schemas.microsoft.com/office/powerpoint/2010/main" val="2515384680"/>
              </p:ext>
            </p:extLst>
          </p:nvPr>
        </p:nvGraphicFramePr>
        <p:xfrm>
          <a:off x="186318"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a:extLst>
              <a:ext uri="{FF2B5EF4-FFF2-40B4-BE49-F238E27FC236}">
                <a16:creationId xmlns:a16="http://schemas.microsoft.com/office/drawing/2014/main" id="{25EDAB0F-B502-96CC-49FA-80560967D486}"/>
              </a:ext>
            </a:extLst>
          </p:cNvPr>
          <p:cNvPicPr>
            <a:picLocks noChangeAspect="1"/>
          </p:cNvPicPr>
          <p:nvPr/>
        </p:nvPicPr>
        <p:blipFill>
          <a:blip r:embed="rId7">
            <a:extLst>
              <a:ext uri="{28A0092B-C50C-407E-A947-70E740481C1C}">
                <a14:useLocalDpi xmlns:a14="http://schemas.microsoft.com/office/drawing/2010/main" val="0"/>
              </a:ext>
            </a:extLst>
          </a:blip>
          <a:srcRect l="1043" r="104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fld id="{E7DD4950-D159-4EF1-90C3-DB06CAAE7C11}" type="slidenum">
              <a:rPr kumimoji="1" lang="ja-JP" altLang="en-US" smtClean="0"/>
              <a:t>5</a:t>
            </a:fld>
            <a:endParaRPr kumimoji="1" lang="ja-JP" altLang="en-US"/>
          </a:p>
        </p:txBody>
      </p:sp>
    </p:spTree>
    <p:extLst>
      <p:ext uri="{BB962C8B-B14F-4D97-AF65-F5344CB8AC3E}">
        <p14:creationId xmlns:p14="http://schemas.microsoft.com/office/powerpoint/2010/main" val="833297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1227" y="127000"/>
            <a:ext cx="8471350" cy="1255807"/>
          </a:xfrm>
          <a:ln>
            <a:solidFill>
              <a:schemeClr val="tx1"/>
            </a:solidFill>
          </a:ln>
        </p:spPr>
        <p:txBody>
          <a:bodyPr>
            <a:normAutofit/>
          </a:bodyPr>
          <a:lstStyle/>
          <a:p>
            <a:pPr marL="0" indent="0">
              <a:buNone/>
            </a:pPr>
            <a:r>
              <a:rPr lang="en-US" altLang="ja-JP" sz="2400" b="1" dirty="0"/>
              <a:t>2030</a:t>
            </a:r>
            <a:r>
              <a:rPr lang="ja-JP" altLang="en-US" sz="2400" b="1" dirty="0"/>
              <a:t>年、</a:t>
            </a:r>
            <a:r>
              <a:rPr lang="en-US" altLang="ja-JP" sz="2400" b="1" dirty="0"/>
              <a:t>2050</a:t>
            </a:r>
            <a:r>
              <a:rPr lang="ja-JP" altLang="en-US" sz="2400" b="1" dirty="0"/>
              <a:t>年</a:t>
            </a:r>
            <a:r>
              <a:rPr lang="ja-JP" altLang="en-US" sz="2400" dirty="0"/>
              <a:t>の</a:t>
            </a:r>
            <a:r>
              <a:rPr lang="ja-JP" altLang="en-US" sz="2400" b="1" dirty="0"/>
              <a:t>未来</a:t>
            </a:r>
            <a:r>
              <a:rPr lang="ja-JP" altLang="en-US" sz="2400" dirty="0"/>
              <a:t>を見据え、「</a:t>
            </a:r>
            <a:r>
              <a:rPr lang="ja-JP" altLang="en-US" sz="2400" b="1" dirty="0"/>
              <a:t>旧来の日本型雇用システムからの転換</a:t>
            </a:r>
            <a:r>
              <a:rPr lang="ja-JP" altLang="en-US" sz="2400" dirty="0"/>
              <a:t>」と「</a:t>
            </a:r>
            <a:r>
              <a:rPr lang="ja-JP" altLang="en-US" sz="2400" b="1" dirty="0"/>
              <a:t>好きなことに夢中になれる教育への転換</a:t>
            </a:r>
            <a:r>
              <a:rPr lang="ja-JP" altLang="en-US" sz="2400" dirty="0"/>
              <a:t>」</a:t>
            </a:r>
          </a:p>
          <a:p>
            <a:endParaRPr kumimoji="1" lang="ja-JP" altLang="en-US" dirty="0"/>
          </a:p>
        </p:txBody>
      </p:sp>
      <p:sp>
        <p:nvSpPr>
          <p:cNvPr id="4" name="スライド番号プレースホルダー 3"/>
          <p:cNvSpPr>
            <a:spLocks noGrp="1"/>
          </p:cNvSpPr>
          <p:nvPr>
            <p:ph type="sldNum" sz="quarter" idx="12"/>
          </p:nvPr>
        </p:nvSpPr>
        <p:spPr/>
        <p:txBody>
          <a:bodyPr/>
          <a:lstStyle/>
          <a:p>
            <a:fld id="{E7DD4950-D159-4EF1-90C3-DB06CAAE7C11}" type="slidenum">
              <a:rPr kumimoji="1" lang="ja-JP" altLang="en-US" smtClean="0"/>
              <a:t>6</a:t>
            </a:fld>
            <a:endParaRPr kumimoji="1" lang="ja-JP" altLang="en-US"/>
          </a:p>
        </p:txBody>
      </p:sp>
      <p:sp>
        <p:nvSpPr>
          <p:cNvPr id="5" name="テキスト ボックス 4"/>
          <p:cNvSpPr txBox="1"/>
          <p:nvPr/>
        </p:nvSpPr>
        <p:spPr>
          <a:xfrm>
            <a:off x="1401250" y="1382808"/>
            <a:ext cx="7652084" cy="584775"/>
          </a:xfrm>
          <a:prstGeom prst="rect">
            <a:avLst/>
          </a:prstGeom>
          <a:noFill/>
        </p:spPr>
        <p:txBody>
          <a:bodyPr wrap="square" rtlCol="0">
            <a:spAutoFit/>
          </a:bodyPr>
          <a:lstStyle/>
          <a:p>
            <a:pPr algn="r"/>
            <a:r>
              <a:rPr kumimoji="1" lang="ja-JP" altLang="en-US" sz="1600" dirty="0"/>
              <a:t>経済産業省のレポート「未来人材ビジョン」，令和</a:t>
            </a:r>
            <a:r>
              <a:rPr kumimoji="1" lang="en-US" altLang="ja-JP" sz="1600" dirty="0"/>
              <a:t>4</a:t>
            </a:r>
            <a:r>
              <a:rPr kumimoji="1" lang="ja-JP" altLang="en-US" sz="1600" dirty="0"/>
              <a:t>年</a:t>
            </a:r>
            <a:r>
              <a:rPr kumimoji="1" lang="en-US" altLang="ja-JP" sz="1600" dirty="0"/>
              <a:t>5</a:t>
            </a:r>
            <a:r>
              <a:rPr kumimoji="1" lang="ja-JP" altLang="en-US" sz="1600" dirty="0"/>
              <a:t>月</a:t>
            </a:r>
            <a:endParaRPr kumimoji="1" lang="en-US" altLang="ja-JP" sz="1600" dirty="0"/>
          </a:p>
          <a:p>
            <a:pPr algn="r"/>
            <a:r>
              <a:rPr kumimoji="1" lang="en-US" altLang="ja-JP" sz="1600" dirty="0"/>
              <a:t>https://</a:t>
            </a:r>
            <a:r>
              <a:rPr kumimoji="1" lang="en-US" altLang="ja-JP" sz="1600" dirty="0" err="1"/>
              <a:t>www.meti.go.jp</a:t>
            </a:r>
            <a:r>
              <a:rPr kumimoji="1" lang="en-US" altLang="ja-JP" sz="1600" dirty="0"/>
              <a:t>/press/2022/05/20220531001/</a:t>
            </a:r>
            <a:r>
              <a:rPr kumimoji="1" lang="en-US" altLang="ja-JP" sz="1600" dirty="0" err="1"/>
              <a:t>20220531001.html</a:t>
            </a:r>
            <a:endParaRPr kumimoji="1" lang="en-US" altLang="ja-JP" dirty="0"/>
          </a:p>
        </p:txBody>
      </p:sp>
      <p:sp>
        <p:nvSpPr>
          <p:cNvPr id="6" name="テキスト ボックス 5"/>
          <p:cNvSpPr txBox="1"/>
          <p:nvPr/>
        </p:nvSpPr>
        <p:spPr>
          <a:xfrm>
            <a:off x="5476714" y="2960237"/>
            <a:ext cx="3576620" cy="1323439"/>
          </a:xfrm>
          <a:prstGeom prst="rect">
            <a:avLst/>
          </a:prstGeom>
          <a:noFill/>
        </p:spPr>
        <p:txBody>
          <a:bodyPr wrap="none" rtlCol="0">
            <a:spAutoFit/>
          </a:bodyPr>
          <a:lstStyle/>
          <a:p>
            <a:r>
              <a:rPr kumimoji="1" lang="ja-JP" altLang="en-US" sz="2000" dirty="0"/>
              <a:t>■ デジタル化の継続</a:t>
            </a:r>
            <a:endParaRPr kumimoji="1" lang="en-US" altLang="ja-JP" sz="2000" dirty="0"/>
          </a:p>
          <a:p>
            <a:r>
              <a:rPr kumimoji="1" lang="ja-JP" altLang="en-US" sz="2000" dirty="0"/>
              <a:t>■ 脱炭素</a:t>
            </a:r>
            <a:endParaRPr kumimoji="1" lang="en-US" altLang="ja-JP" sz="2000" dirty="0"/>
          </a:p>
          <a:p>
            <a:r>
              <a:rPr kumimoji="1" lang="ja-JP" altLang="en-US" sz="2000" dirty="0"/>
              <a:t>■ </a:t>
            </a:r>
            <a:r>
              <a:rPr kumimoji="1" lang="en-US" altLang="ja-JP" sz="2000" dirty="0"/>
              <a:t>AI</a:t>
            </a:r>
            <a:r>
              <a:rPr kumimoji="1" lang="ja-JP" altLang="en-US" sz="2000" dirty="0"/>
              <a:t>やロボットとの共生社会</a:t>
            </a:r>
            <a:endParaRPr kumimoji="1" lang="en-US" altLang="ja-JP" sz="2000" dirty="0"/>
          </a:p>
          <a:p>
            <a:r>
              <a:rPr kumimoji="1" lang="ja-JP" altLang="en-US" sz="2000" dirty="0"/>
              <a:t>■ 日本の生産年齢人口の減少</a:t>
            </a:r>
          </a:p>
        </p:txBody>
      </p:sp>
      <p:sp>
        <p:nvSpPr>
          <p:cNvPr id="7" name="テキスト ボックス 6"/>
          <p:cNvSpPr txBox="1"/>
          <p:nvPr/>
        </p:nvSpPr>
        <p:spPr>
          <a:xfrm>
            <a:off x="5616342" y="2401628"/>
            <a:ext cx="3262432" cy="400110"/>
          </a:xfrm>
          <a:prstGeom prst="rect">
            <a:avLst/>
          </a:prstGeom>
          <a:noFill/>
        </p:spPr>
        <p:txBody>
          <a:bodyPr wrap="none" rtlCol="0">
            <a:spAutoFit/>
          </a:bodyPr>
          <a:lstStyle/>
          <a:p>
            <a:r>
              <a:rPr kumimoji="1" lang="ja-JP" altLang="en-US" sz="2000" dirty="0"/>
              <a:t>２０５０年の未来ビジョン</a:t>
            </a:r>
            <a:endParaRPr kumimoji="1" lang="en-US" altLang="ja-JP" sz="2000" dirty="0"/>
          </a:p>
        </p:txBody>
      </p:sp>
      <p:sp>
        <p:nvSpPr>
          <p:cNvPr id="8" name="テキスト ボックス 7"/>
          <p:cNvSpPr txBox="1"/>
          <p:nvPr/>
        </p:nvSpPr>
        <p:spPr>
          <a:xfrm>
            <a:off x="146784" y="5784848"/>
            <a:ext cx="4544834"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専門・技術職などの高スキル職は増加</a:t>
            </a:r>
            <a:endParaRPr kumimoji="1" lang="en-US" altLang="ja-JP" sz="2000" dirty="0">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2"/>
          <a:stretch>
            <a:fillRect/>
          </a:stretch>
        </p:blipFill>
        <p:spPr>
          <a:xfrm>
            <a:off x="76197" y="2401628"/>
            <a:ext cx="5157433" cy="3001188"/>
          </a:xfrm>
          <a:prstGeom prst="rect">
            <a:avLst/>
          </a:prstGeom>
        </p:spPr>
      </p:pic>
      <p:sp>
        <p:nvSpPr>
          <p:cNvPr id="11" name="正方形/長方形 10"/>
          <p:cNvSpPr/>
          <p:nvPr/>
        </p:nvSpPr>
        <p:spPr>
          <a:xfrm>
            <a:off x="2808764" y="2667443"/>
            <a:ext cx="887819" cy="29108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69AC95E4-17B0-3714-42F9-8456BD86D6D9}"/>
              </a:ext>
            </a:extLst>
          </p:cNvPr>
          <p:cNvPicPr>
            <a:picLocks noChangeAspect="1"/>
          </p:cNvPicPr>
          <p:nvPr/>
        </p:nvPicPr>
        <p:blipFill>
          <a:blip r:embed="rId3"/>
          <a:stretch>
            <a:fillRect/>
          </a:stretch>
        </p:blipFill>
        <p:spPr>
          <a:xfrm>
            <a:off x="5466309" y="4394570"/>
            <a:ext cx="3587025" cy="1323439"/>
          </a:xfrm>
          <a:prstGeom prst="rect">
            <a:avLst/>
          </a:prstGeom>
        </p:spPr>
      </p:pic>
    </p:spTree>
    <p:extLst>
      <p:ext uri="{BB962C8B-B14F-4D97-AF65-F5344CB8AC3E}">
        <p14:creationId xmlns:p14="http://schemas.microsoft.com/office/powerpoint/2010/main" val="107768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 r="10"/>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122362"/>
            <a:ext cx="7435850" cy="1709738"/>
          </a:xfrm>
        </p:spPr>
        <p:txBody>
          <a:bodyPr vert="horz" lIns="91440" tIns="45720" rIns="91440" bIns="45720" rtlCol="0" anchor="b">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２．福山大学情報工学科の魅力</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7</a:t>
            </a:fld>
            <a:endParaRPr kumimoji="1" lang="ja-JP" altLang="en-US"/>
          </a:p>
        </p:txBody>
      </p:sp>
    </p:spTree>
    <p:extLst>
      <p:ext uri="{BB962C8B-B14F-4D97-AF65-F5344CB8AC3E}">
        <p14:creationId xmlns:p14="http://schemas.microsoft.com/office/powerpoint/2010/main" val="18392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C84209-53FA-451E-8D6A-DD394AD079A6}"/>
              </a:ext>
            </a:extLst>
          </p:cNvPr>
          <p:cNvSpPr>
            <a:spLocks noGrp="1"/>
          </p:cNvSpPr>
          <p:nvPr>
            <p:ph type="title"/>
          </p:nvPr>
        </p:nvSpPr>
        <p:spPr/>
        <p:txBody>
          <a:bodyPr/>
          <a:lstStyle/>
          <a:p>
            <a:r>
              <a:rPr kumimoji="1" lang="ja-JP" altLang="en-US" dirty="0"/>
              <a:t>福山大学</a:t>
            </a:r>
          </a:p>
        </p:txBody>
      </p:sp>
      <p:sp>
        <p:nvSpPr>
          <p:cNvPr id="3" name="コンテンツ プレースホルダー 2">
            <a:extLst>
              <a:ext uri="{FF2B5EF4-FFF2-40B4-BE49-F238E27FC236}">
                <a16:creationId xmlns:a16="http://schemas.microsoft.com/office/drawing/2014/main" id="{4181A25F-EEC2-4755-A9FB-03667969C5B2}"/>
              </a:ext>
            </a:extLst>
          </p:cNvPr>
          <p:cNvSpPr>
            <a:spLocks noGrp="1"/>
          </p:cNvSpPr>
          <p:nvPr>
            <p:ph idx="1"/>
          </p:nvPr>
        </p:nvSpPr>
        <p:spPr>
          <a:xfrm>
            <a:off x="381435" y="3885388"/>
            <a:ext cx="8381129" cy="2711667"/>
          </a:xfrm>
        </p:spPr>
        <p:txBody>
          <a:bodyPr>
            <a:noAutofit/>
          </a:bodyPr>
          <a:lstStyle/>
          <a:p>
            <a:pPr>
              <a:lnSpc>
                <a:spcPct val="100000"/>
              </a:lnSpc>
              <a:spcBef>
                <a:spcPts val="1200"/>
              </a:spcBef>
            </a:pPr>
            <a:r>
              <a:rPr lang="ja-JP" altLang="en-US" sz="2400" dirty="0"/>
              <a:t>さまざまな分野の学生，教職員が集う</a:t>
            </a:r>
            <a:r>
              <a:rPr lang="ja-JP" altLang="en-US" sz="2400" b="1" dirty="0"/>
              <a:t>総合大学（</a:t>
            </a:r>
            <a:r>
              <a:rPr lang="en-US" altLang="ja-JP" sz="2400" b="1" dirty="0"/>
              <a:t>5</a:t>
            </a:r>
            <a:r>
              <a:rPr lang="ja-JP" altLang="en-US" sz="2400" b="1" dirty="0"/>
              <a:t>学部 </a:t>
            </a:r>
            <a:r>
              <a:rPr lang="en-US" altLang="ja-JP" sz="2400" b="1" dirty="0"/>
              <a:t>14</a:t>
            </a:r>
            <a:r>
              <a:rPr lang="ja-JP" altLang="en-US" sz="2400" b="1" dirty="0"/>
              <a:t>学科）</a:t>
            </a:r>
            <a:endParaRPr lang="en-US" altLang="ja-JP" sz="2400" dirty="0"/>
          </a:p>
          <a:p>
            <a:pPr>
              <a:lnSpc>
                <a:spcPct val="100000"/>
              </a:lnSpc>
              <a:spcBef>
                <a:spcPts val="1200"/>
              </a:spcBef>
            </a:pPr>
            <a:r>
              <a:rPr lang="ja-JP" altLang="en-US" sz="2400" dirty="0"/>
              <a:t>学生・教職員数は </a:t>
            </a:r>
            <a:r>
              <a:rPr lang="en-US" altLang="ja-JP" sz="2400" dirty="0"/>
              <a:t>4000</a:t>
            </a:r>
            <a:r>
              <a:rPr lang="ja-JP" altLang="en-US" sz="2400" dirty="0"/>
              <a:t>名規模．約 </a:t>
            </a:r>
            <a:r>
              <a:rPr lang="en-US" altLang="ja-JP" sz="2400" dirty="0"/>
              <a:t>50</a:t>
            </a:r>
            <a:r>
              <a:rPr lang="ja-JP" altLang="en-US" sz="2400" dirty="0"/>
              <a:t>年の歴史</a:t>
            </a:r>
            <a:endParaRPr lang="en-US" altLang="ja-JP" sz="2400" b="1" dirty="0"/>
          </a:p>
          <a:p>
            <a:pPr>
              <a:lnSpc>
                <a:spcPct val="100000"/>
              </a:lnSpc>
              <a:spcBef>
                <a:spcPts val="1200"/>
              </a:spcBef>
            </a:pPr>
            <a:r>
              <a:rPr lang="ja-JP" altLang="en-US" sz="2400" dirty="0"/>
              <a:t>建学の理念</a:t>
            </a:r>
            <a:r>
              <a:rPr lang="en-US" altLang="ja-JP" sz="2400" dirty="0"/>
              <a:t>: </a:t>
            </a:r>
            <a:r>
              <a:rPr lang="ja-JP" altLang="en-US" sz="2400" dirty="0"/>
              <a:t>学問にのみ偏重するのではなく， </a:t>
            </a:r>
            <a:r>
              <a:rPr lang="ja-JP" altLang="en-US" sz="2400" b="1" dirty="0"/>
              <a:t>真理を愛し，道理を実践する知行合一の教育</a:t>
            </a:r>
            <a:r>
              <a:rPr lang="ja-JP" altLang="en-US" sz="2400" dirty="0"/>
              <a:t>によって，</a:t>
            </a:r>
            <a:r>
              <a:rPr lang="ja-JP" altLang="en-US" sz="2400" b="1" dirty="0"/>
              <a:t>人間性を尊重</a:t>
            </a:r>
            <a:r>
              <a:rPr lang="ja-JP" altLang="en-US" sz="2400" dirty="0"/>
              <a:t>し，</a:t>
            </a:r>
            <a:r>
              <a:rPr lang="ja-JP" altLang="en-US" sz="2400" b="1" dirty="0"/>
              <a:t>調和的な人格陶冶</a:t>
            </a:r>
            <a:r>
              <a:rPr lang="ja-JP" altLang="en-US" sz="2400" dirty="0"/>
              <a:t>を目指す全人教育を行う</a:t>
            </a:r>
            <a:endParaRPr kumimoji="1" lang="ja-JP" altLang="en-US" sz="2400" dirty="0"/>
          </a:p>
        </p:txBody>
      </p:sp>
      <p:pic>
        <p:nvPicPr>
          <p:cNvPr id="5" name="図 4">
            <a:extLst>
              <a:ext uri="{FF2B5EF4-FFF2-40B4-BE49-F238E27FC236}">
                <a16:creationId xmlns:a16="http://schemas.microsoft.com/office/drawing/2014/main" id="{F2E41CC6-9557-45BF-B0E8-3AD19F7CBAAB}"/>
              </a:ext>
            </a:extLst>
          </p:cNvPr>
          <p:cNvPicPr>
            <a:picLocks noChangeAspect="1"/>
          </p:cNvPicPr>
          <p:nvPr/>
        </p:nvPicPr>
        <p:blipFill>
          <a:blip r:embed="rId2"/>
          <a:stretch>
            <a:fillRect/>
          </a:stretch>
        </p:blipFill>
        <p:spPr>
          <a:xfrm>
            <a:off x="85003" y="846084"/>
            <a:ext cx="4283797" cy="2126528"/>
          </a:xfrm>
          <a:prstGeom prst="rect">
            <a:avLst/>
          </a:prstGeom>
        </p:spPr>
      </p:pic>
      <p:pic>
        <p:nvPicPr>
          <p:cNvPr id="6" name="図 5">
            <a:extLst>
              <a:ext uri="{FF2B5EF4-FFF2-40B4-BE49-F238E27FC236}">
                <a16:creationId xmlns:a16="http://schemas.microsoft.com/office/drawing/2014/main" id="{E8984949-C5FD-41F5-B949-4577572D9027}"/>
              </a:ext>
            </a:extLst>
          </p:cNvPr>
          <p:cNvPicPr>
            <a:picLocks noChangeAspect="1"/>
          </p:cNvPicPr>
          <p:nvPr/>
        </p:nvPicPr>
        <p:blipFill>
          <a:blip r:embed="rId3"/>
          <a:stretch>
            <a:fillRect/>
          </a:stretch>
        </p:blipFill>
        <p:spPr>
          <a:xfrm>
            <a:off x="4453435" y="827043"/>
            <a:ext cx="4445151" cy="2145569"/>
          </a:xfrm>
          <a:prstGeom prst="rect">
            <a:avLst/>
          </a:prstGeom>
        </p:spPr>
      </p:pic>
      <p:sp>
        <p:nvSpPr>
          <p:cNvPr id="7" name="テキスト ボックス 6">
            <a:extLst>
              <a:ext uri="{FF2B5EF4-FFF2-40B4-BE49-F238E27FC236}">
                <a16:creationId xmlns:a16="http://schemas.microsoft.com/office/drawing/2014/main" id="{ACE9677B-E922-4BAE-823F-C6B9FC858788}"/>
              </a:ext>
            </a:extLst>
          </p:cNvPr>
          <p:cNvSpPr txBox="1"/>
          <p:nvPr/>
        </p:nvSpPr>
        <p:spPr>
          <a:xfrm>
            <a:off x="889672" y="3112984"/>
            <a:ext cx="2339102"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本学キャンパス</a:t>
            </a:r>
          </a:p>
        </p:txBody>
      </p:sp>
      <p:sp>
        <p:nvSpPr>
          <p:cNvPr id="8" name="テキスト ボックス 7">
            <a:extLst>
              <a:ext uri="{FF2B5EF4-FFF2-40B4-BE49-F238E27FC236}">
                <a16:creationId xmlns:a16="http://schemas.microsoft.com/office/drawing/2014/main" id="{77B3201D-9FAF-4538-895A-15BF1040388B}"/>
              </a:ext>
            </a:extLst>
          </p:cNvPr>
          <p:cNvSpPr txBox="1"/>
          <p:nvPr/>
        </p:nvSpPr>
        <p:spPr>
          <a:xfrm>
            <a:off x="3810000" y="3094176"/>
            <a:ext cx="5402326" cy="461665"/>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内海生物資源研究所（瀬戸内海沿い）</a:t>
            </a:r>
          </a:p>
        </p:txBody>
      </p:sp>
      <p:sp>
        <p:nvSpPr>
          <p:cNvPr id="9" name="スライド番号プレースホルダー 8">
            <a:extLst>
              <a:ext uri="{FF2B5EF4-FFF2-40B4-BE49-F238E27FC236}">
                <a16:creationId xmlns:a16="http://schemas.microsoft.com/office/drawing/2014/main" id="{EA335D66-8568-4B99-A1B4-6A5CBE0A5C6D}"/>
              </a:ext>
            </a:extLst>
          </p:cNvPr>
          <p:cNvSpPr>
            <a:spLocks noGrp="1"/>
          </p:cNvSpPr>
          <p:nvPr>
            <p:ph type="sldNum" sz="quarter" idx="12"/>
          </p:nvPr>
        </p:nvSpPr>
        <p:spPr/>
        <p:txBody>
          <a:bodyPr/>
          <a:lstStyle/>
          <a:p>
            <a:fld id="{E7DD4950-D159-4EF1-90C3-DB06CAAE7C11}" type="slidenum">
              <a:rPr kumimoji="1" lang="ja-JP" altLang="en-US" smtClean="0"/>
              <a:t>8</a:t>
            </a:fld>
            <a:endParaRPr kumimoji="1" lang="ja-JP" altLang="en-US"/>
          </a:p>
        </p:txBody>
      </p:sp>
    </p:spTree>
    <p:extLst>
      <p:ext uri="{BB962C8B-B14F-4D97-AF65-F5344CB8AC3E}">
        <p14:creationId xmlns:p14="http://schemas.microsoft.com/office/powerpoint/2010/main" val="2127310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9150" y="2827563"/>
            <a:ext cx="3626285" cy="163121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000" dirty="0">
                <a:latin typeface="Consolas" panose="020B0609020204030204" pitchFamily="49" charset="0"/>
                <a:ea typeface="メイリオ" panose="020B0604030504040204" pitchFamily="50" charset="-128"/>
                <a:cs typeface="Consolas" panose="020B0609020204030204" pitchFamily="49" charset="0"/>
              </a:rPr>
              <a:t>１号館</a:t>
            </a:r>
            <a:br>
              <a:rPr lang="en-US" altLang="ja-JP" sz="2000" dirty="0">
                <a:latin typeface="Consolas" panose="020B0609020204030204" pitchFamily="49" charset="0"/>
                <a:ea typeface="メイリオ" panose="020B0604030504040204" pitchFamily="50" charset="-128"/>
                <a:cs typeface="Consolas" panose="020B0609020204030204" pitchFamily="49" charset="0"/>
              </a:rPr>
            </a:br>
            <a:r>
              <a:rPr lang="ja-JP" altLang="en-US" sz="2000" dirty="0">
                <a:latin typeface="Consolas" panose="020B0609020204030204" pitchFamily="49" charset="0"/>
                <a:ea typeface="メイリオ" panose="020B0604030504040204" pitchFamily="50" charset="-128"/>
                <a:cs typeface="Consolas" panose="020B0609020204030204" pitchFamily="49" charset="0"/>
              </a:rPr>
              <a:t>教養科目の教室</a:t>
            </a:r>
            <a:endParaRPr lang="en-US" altLang="ja-JP" sz="2000" dirty="0">
              <a:latin typeface="Consolas" panose="020B0609020204030204" pitchFamily="49" charset="0"/>
              <a:ea typeface="メイリオ" panose="020B0604030504040204" pitchFamily="50" charset="-128"/>
              <a:cs typeface="Consolas" panose="020B0609020204030204" pitchFamily="49" charset="0"/>
            </a:endParaRPr>
          </a:p>
          <a:p>
            <a:pPr algn="ctr"/>
            <a:r>
              <a:rPr lang="ja-JP" altLang="en-US" sz="2000" dirty="0">
                <a:latin typeface="Consolas" panose="020B0609020204030204" pitchFamily="49" charset="0"/>
                <a:ea typeface="メイリオ" panose="020B0604030504040204" pitchFamily="50" charset="-128"/>
                <a:cs typeface="Consolas" panose="020B0609020204030204" pitchFamily="49" charset="0"/>
              </a:rPr>
              <a:t>事務課（学生課，教務課）</a:t>
            </a:r>
            <a:endParaRPr lang="en-US" altLang="ja-JP" sz="2000" dirty="0">
              <a:latin typeface="Consolas" panose="020B0609020204030204" pitchFamily="49" charset="0"/>
              <a:ea typeface="メイリオ" panose="020B0604030504040204" pitchFamily="50" charset="-128"/>
              <a:cs typeface="Consolas" panose="020B0609020204030204" pitchFamily="49" charset="0"/>
            </a:endParaRPr>
          </a:p>
          <a:p>
            <a:pPr algn="ctr"/>
            <a:r>
              <a:rPr kumimoji="1" lang="ja-JP" altLang="en-US" sz="2000" dirty="0">
                <a:latin typeface="Consolas" panose="020B0609020204030204" pitchFamily="49" charset="0"/>
                <a:ea typeface="メイリオ" panose="020B0604030504040204" pitchFamily="50" charset="-128"/>
                <a:cs typeface="Consolas" panose="020B0609020204030204" pitchFamily="49" charset="0"/>
              </a:rPr>
              <a:t>学食（第一，第二）</a:t>
            </a:r>
            <a:endParaRPr kumimoji="1" lang="en-US" altLang="ja-JP" sz="2000" dirty="0">
              <a:latin typeface="Consolas" panose="020B0609020204030204" pitchFamily="49" charset="0"/>
              <a:ea typeface="メイリオ" panose="020B0604030504040204" pitchFamily="50" charset="-128"/>
              <a:cs typeface="Consolas" panose="020B0609020204030204" pitchFamily="49" charset="0"/>
            </a:endParaRPr>
          </a:p>
          <a:p>
            <a:pPr algn="ctr"/>
            <a:r>
              <a:rPr lang="ja-JP" altLang="en-US" sz="2000" dirty="0">
                <a:latin typeface="Consolas" panose="020B0609020204030204" pitchFamily="49" charset="0"/>
                <a:ea typeface="メイリオ" panose="020B0604030504040204" pitchFamily="50" charset="-128"/>
                <a:cs typeface="Consolas" panose="020B0609020204030204" pitchFamily="49" charset="0"/>
              </a:rPr>
              <a:t>コンビニ，売店　など</a:t>
            </a:r>
            <a:endParaRPr kumimoji="1" lang="ja-JP" altLang="en-US" sz="2000" dirty="0">
              <a:latin typeface="Consolas" panose="020B0609020204030204" pitchFamily="49" charset="0"/>
              <a:ea typeface="メイリオ" panose="020B0604030504040204" pitchFamily="50" charset="-128"/>
              <a:cs typeface="Consolas" panose="020B0609020204030204" pitchFamily="49" charset="0"/>
            </a:endParaRPr>
          </a:p>
        </p:txBody>
      </p:sp>
      <p:sp>
        <p:nvSpPr>
          <p:cNvPr id="2" name="タイトル 1"/>
          <p:cNvSpPr>
            <a:spLocks noGrp="1"/>
          </p:cNvSpPr>
          <p:nvPr>
            <p:ph type="title"/>
          </p:nvPr>
        </p:nvSpPr>
        <p:spPr/>
        <p:txBody>
          <a:bodyPr/>
          <a:lstStyle/>
          <a:p>
            <a:r>
              <a:rPr kumimoji="1" lang="ja-JP" altLang="en-US" dirty="0"/>
              <a:t>福山大学のキャンパス</a:t>
            </a:r>
          </a:p>
        </p:txBody>
      </p:sp>
      <p:pic>
        <p:nvPicPr>
          <p:cNvPr id="4100" name="Picture 4" descr="http://static.panoramio.com/photos/original/494971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698" y="4155182"/>
            <a:ext cx="3308558" cy="2245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descr="image006.jpg"/>
          <p:cNvPicPr>
            <a:picLocks noChangeAspect="1" noChangeArrowheads="1"/>
          </p:cNvPicPr>
          <p:nvPr/>
        </p:nvPicPr>
        <p:blipFill rotWithShape="1">
          <a:blip r:embed="rId3">
            <a:extLst>
              <a:ext uri="{28A0092B-C50C-407E-A947-70E740481C1C}">
                <a14:useLocalDpi xmlns:a14="http://schemas.microsoft.com/office/drawing/2010/main" val="0"/>
              </a:ext>
            </a:extLst>
          </a:blip>
          <a:srcRect r="49399" b="50591"/>
          <a:stretch/>
        </p:blipFill>
        <p:spPr bwMode="auto">
          <a:xfrm>
            <a:off x="475582" y="1002501"/>
            <a:ext cx="2962061" cy="1825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374344" y="3799253"/>
            <a:ext cx="4347624"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000" dirty="0">
                <a:latin typeface="Consolas" panose="020B0609020204030204" pitchFamily="49" charset="0"/>
                <a:ea typeface="メイリオ" panose="020B0604030504040204" pitchFamily="50" charset="-128"/>
                <a:cs typeface="Consolas" panose="020B0609020204030204" pitchFamily="49" charset="0"/>
              </a:rPr>
              <a:t>２７号館：大学会館，カフェ　など</a:t>
            </a:r>
            <a:endParaRPr kumimoji="1" lang="ja-JP" altLang="en-US" sz="2000" dirty="0">
              <a:latin typeface="Consolas" panose="020B0609020204030204" pitchFamily="49" charset="0"/>
              <a:ea typeface="メイリオ" panose="020B0604030504040204" pitchFamily="50" charset="-128"/>
              <a:cs typeface="Consolas" panose="020B0609020204030204" pitchFamily="49" charset="0"/>
            </a:endParaRPr>
          </a:p>
        </p:txBody>
      </p:sp>
      <p:pic>
        <p:nvPicPr>
          <p:cNvPr id="8" name="Picture 8" descr="image006.jpg"/>
          <p:cNvPicPr>
            <a:picLocks noChangeAspect="1" noChangeArrowheads="1"/>
          </p:cNvPicPr>
          <p:nvPr/>
        </p:nvPicPr>
        <p:blipFill rotWithShape="1">
          <a:blip r:embed="rId3">
            <a:extLst>
              <a:ext uri="{28A0092B-C50C-407E-A947-70E740481C1C}">
                <a14:useLocalDpi xmlns:a14="http://schemas.microsoft.com/office/drawing/2010/main" val="0"/>
              </a:ext>
            </a:extLst>
          </a:blip>
          <a:srcRect l="52202" t="55338"/>
          <a:stretch/>
        </p:blipFill>
        <p:spPr bwMode="auto">
          <a:xfrm>
            <a:off x="6115286" y="2115761"/>
            <a:ext cx="2936568" cy="1731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8" descr="image006.jpg"/>
          <p:cNvPicPr>
            <a:picLocks noChangeAspect="1" noChangeArrowheads="1"/>
          </p:cNvPicPr>
          <p:nvPr/>
        </p:nvPicPr>
        <p:blipFill rotWithShape="1">
          <a:blip r:embed="rId3">
            <a:extLst>
              <a:ext uri="{28A0092B-C50C-407E-A947-70E740481C1C}">
                <a14:useLocalDpi xmlns:a14="http://schemas.microsoft.com/office/drawing/2010/main" val="0"/>
              </a:ext>
            </a:extLst>
          </a:blip>
          <a:srcRect l="52202" b="46056"/>
          <a:stretch/>
        </p:blipFill>
        <p:spPr bwMode="auto">
          <a:xfrm>
            <a:off x="3877915" y="1178007"/>
            <a:ext cx="2893566" cy="2060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069326" y="6400866"/>
            <a:ext cx="3819302"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000" dirty="0">
                <a:latin typeface="Consolas" panose="020B0609020204030204" pitchFamily="49" charset="0"/>
                <a:ea typeface="メイリオ" panose="020B0604030504040204" pitchFamily="50" charset="-128"/>
                <a:cs typeface="Consolas" panose="020B0609020204030204" pitchFamily="49" charset="0"/>
              </a:rPr>
              <a:t>１５号館：図書館など</a:t>
            </a:r>
            <a:endParaRPr kumimoji="1" lang="ja-JP" altLang="en-US" sz="2000" dirty="0">
              <a:latin typeface="Consolas" panose="020B0609020204030204" pitchFamily="49" charset="0"/>
              <a:ea typeface="メイリオ" panose="020B0604030504040204" pitchFamily="50" charset="-128"/>
              <a:cs typeface="Consolas" panose="020B0609020204030204" pitchFamily="49" charset="0"/>
            </a:endParaRPr>
          </a:p>
        </p:txBody>
      </p:sp>
      <p:sp>
        <p:nvSpPr>
          <p:cNvPr id="14" name="テキスト ボックス 13">
            <a:extLst>
              <a:ext uri="{FF2B5EF4-FFF2-40B4-BE49-F238E27FC236}">
                <a16:creationId xmlns:a16="http://schemas.microsoft.com/office/drawing/2014/main" id="{326C5DF9-0563-49BA-952B-3420948D26B9}"/>
              </a:ext>
            </a:extLst>
          </p:cNvPr>
          <p:cNvSpPr txBox="1"/>
          <p:nvPr/>
        </p:nvSpPr>
        <p:spPr>
          <a:xfrm>
            <a:off x="725287" y="6344366"/>
            <a:ext cx="3868354"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2000" dirty="0">
                <a:latin typeface="Consolas" panose="020B0609020204030204" pitchFamily="49" charset="0"/>
                <a:ea typeface="メイリオ" panose="020B0604030504040204" pitchFamily="50" charset="-128"/>
                <a:cs typeface="Consolas" panose="020B0609020204030204" pitchFamily="49" charset="0"/>
              </a:rPr>
              <a:t>２・３・４号館（工学部棟）</a:t>
            </a:r>
            <a:endParaRPr kumimoji="1" lang="ja-JP" altLang="en-US" sz="2000" dirty="0">
              <a:latin typeface="Consolas" panose="020B0609020204030204" pitchFamily="49" charset="0"/>
              <a:ea typeface="メイリオ" panose="020B0604030504040204" pitchFamily="50" charset="-128"/>
              <a:cs typeface="Consolas" panose="020B0609020204030204" pitchFamily="49" charset="0"/>
            </a:endParaRPr>
          </a:p>
        </p:txBody>
      </p:sp>
      <p:pic>
        <p:nvPicPr>
          <p:cNvPr id="15" name="Picture 4" descr="四季の陽だまり（工学部新棟前）">
            <a:extLst>
              <a:ext uri="{FF2B5EF4-FFF2-40B4-BE49-F238E27FC236}">
                <a16:creationId xmlns:a16="http://schemas.microsoft.com/office/drawing/2014/main" id="{5900AE2C-9A9B-41CE-BA1A-35E73087E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15" y="4458779"/>
            <a:ext cx="4347624" cy="17999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F0CB174C-C6CB-431E-B360-4DF30B26E228}"/>
              </a:ext>
            </a:extLst>
          </p:cNvPr>
          <p:cNvSpPr>
            <a:spLocks noGrp="1"/>
          </p:cNvSpPr>
          <p:nvPr>
            <p:ph type="sldNum" sz="quarter" idx="12"/>
          </p:nvPr>
        </p:nvSpPr>
        <p:spPr/>
        <p:txBody>
          <a:bodyPr/>
          <a:lstStyle/>
          <a:p>
            <a:fld id="{E7DD4950-D159-4EF1-90C3-DB06CAAE7C11}" type="slidenum">
              <a:rPr kumimoji="1" lang="ja-JP" altLang="en-US" smtClean="0"/>
              <a:t>9</a:t>
            </a:fld>
            <a:endParaRPr kumimoji="1" lang="ja-JP" altLang="en-US"/>
          </a:p>
        </p:txBody>
      </p:sp>
    </p:spTree>
    <p:extLst>
      <p:ext uri="{BB962C8B-B14F-4D97-AF65-F5344CB8AC3E}">
        <p14:creationId xmlns:p14="http://schemas.microsoft.com/office/powerpoint/2010/main" val="17811947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2D32296283BAE4FBFF99EDC45243354" ma:contentTypeVersion="11" ma:contentTypeDescription="新しいドキュメントを作成します。" ma:contentTypeScope="" ma:versionID="bf844cef026f0c7f052f32ed7299a1d5">
  <xsd:schema xmlns:xsd="http://www.w3.org/2001/XMLSchema" xmlns:xs="http://www.w3.org/2001/XMLSchema" xmlns:p="http://schemas.microsoft.com/office/2006/metadata/properties" xmlns:ns2="69c77615-9337-40d3-a605-2b381952e9e1" xmlns:ns3="5ef7c285-a1eb-42b9-a9ea-e1fa5ac97318" targetNamespace="http://schemas.microsoft.com/office/2006/metadata/properties" ma:root="true" ma:fieldsID="859f8de3f80368e35f4559b7b67e7d1d" ns2:_="" ns3:_="">
    <xsd:import namespace="69c77615-9337-40d3-a605-2b381952e9e1"/>
    <xsd:import namespace="5ef7c285-a1eb-42b9-a9ea-e1fa5ac9731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77615-9337-40d3-a605-2b381952e9e1"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f7c285-a1eb-42b9-a9ea-e1fa5ac9731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D373E8-EED6-4313-A814-4EB765880B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c77615-9337-40d3-a605-2b381952e9e1"/>
    <ds:schemaRef ds:uri="5ef7c285-a1eb-42b9-a9ea-e1fa5ac973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5184ED-0808-473B-842E-5712B60CF484}">
  <ds:schemaRefs>
    <ds:schemaRef ds:uri="http://schemas.microsoft.com/office/2006/metadata/properties"/>
    <ds:schemaRef ds:uri="5ef7c285-a1eb-42b9-a9ea-e1fa5ac97318"/>
    <ds:schemaRef ds:uri="http://purl.org/dc/dcmitype/"/>
    <ds:schemaRef ds:uri="69c77615-9337-40d3-a605-2b381952e9e1"/>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BC3BBC-7C02-436B-9537-051AFFE7C9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2457</TotalTime>
  <Words>2528</Words>
  <Application>Microsoft Office PowerPoint</Application>
  <PresentationFormat>画面に合わせる (4:3)</PresentationFormat>
  <Paragraphs>364</Paragraphs>
  <Slides>30</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30</vt:i4>
      </vt:variant>
    </vt:vector>
  </HeadingPairs>
  <TitlesOfParts>
    <vt:vector size="43" baseType="lpstr">
      <vt:lpstr>ＭＳ Ｐゴシック</vt:lpstr>
      <vt:lpstr>ＭＳ ゴシック</vt:lpstr>
      <vt:lpstr>ＭＳ 明朝</vt:lpstr>
      <vt:lpstr>新細明體</vt:lpstr>
      <vt:lpstr>Söhne</vt:lpstr>
      <vt:lpstr>メイリオ</vt:lpstr>
      <vt:lpstr>游ゴシック</vt:lpstr>
      <vt:lpstr>Arial</vt:lpstr>
      <vt:lpstr>Calibri</vt:lpstr>
      <vt:lpstr>Consolas</vt:lpstr>
      <vt:lpstr>Times New Roman</vt:lpstr>
      <vt:lpstr>Wingdings</vt:lpstr>
      <vt:lpstr>Office テーマ</vt:lpstr>
      <vt:lpstr>PowerPoint プレゼンテーション</vt:lpstr>
      <vt:lpstr>アウトライン</vt:lpstr>
      <vt:lpstr>１．情報工学は面白い！</vt:lpstr>
      <vt:lpstr>デジタル社会と情報工学</vt:lpstr>
      <vt:lpstr>情報工学の面白さ</vt:lpstr>
      <vt:lpstr>PowerPoint プレゼンテーション</vt:lpstr>
      <vt:lpstr>２．福山大学情報工学科の魅力</vt:lpstr>
      <vt:lpstr>福山大学</vt:lpstr>
      <vt:lpstr>福山大学のキャンパス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情報工学科の学びの特色</vt:lpstr>
      <vt:lpstr>情報工学科の専任教員と研究テーマ</vt:lpstr>
      <vt:lpstr>情報工学科教員からのメッセージ</vt:lpstr>
      <vt:lpstr>福山大学情報工学科の魅力</vt:lpstr>
      <vt:lpstr>３．情報工学科で学ぶ４年間 　（学習内容，進路，資格）</vt:lpstr>
      <vt:lpstr>情報工学の学習内容</vt:lpstr>
      <vt:lpstr>情報工学の４分野</vt:lpstr>
      <vt:lpstr>授業紹介</vt:lpstr>
      <vt:lpstr>PowerPoint プレゼンテーション</vt:lpstr>
      <vt:lpstr>積極的な社会経験</vt:lpstr>
      <vt:lpstr>プログラミング道場での自主制作（課外活動）</vt:lpstr>
      <vt:lpstr>学会での研究成果発表と受賞</vt:lpstr>
      <vt:lpstr>ＩＴエンジニア（情報処理技術者）の職種</vt:lpstr>
      <vt:lpstr>情報工学に関わる資格</vt:lpstr>
      <vt:lpstr>卒業後の進路</vt:lpstr>
      <vt:lpstr>全体まとめ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金子　邦彦</dc:creator>
  <cp:lastModifiedBy>金子　邦彦</cp:lastModifiedBy>
  <cp:revision>147</cp:revision>
  <dcterms:created xsi:type="dcterms:W3CDTF">2022-03-29T04:06:14Z</dcterms:created>
  <dcterms:modified xsi:type="dcterms:W3CDTF">2023-10-03T02:51:26Z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0x010100F2D32296283BAE4FBFF99EDC45243354</vt:lpwstr>
  </property>
</Properties>
</file>