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1037" r:id="rId2"/>
    <p:sldId id="1681" r:id="rId3"/>
    <p:sldId id="1682" r:id="rId4"/>
    <p:sldId id="1676" r:id="rId5"/>
    <p:sldId id="1672" r:id="rId6"/>
    <p:sldId id="262" r:id="rId7"/>
    <p:sldId id="263" r:id="rId8"/>
    <p:sldId id="1675" r:id="rId9"/>
    <p:sldId id="1673" r:id="rId10"/>
    <p:sldId id="264" r:id="rId11"/>
    <p:sldId id="265" r:id="rId12"/>
    <p:sldId id="1674" r:id="rId13"/>
    <p:sldId id="1678" r:id="rId14"/>
    <p:sldId id="1679" r:id="rId15"/>
    <p:sldId id="266" r:id="rId16"/>
    <p:sldId id="1677" r:id="rId17"/>
    <p:sldId id="260" r:id="rId1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3" d="100"/>
          <a:sy n="63" d="100"/>
        </p:scale>
        <p:origin x="50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2023/3/6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31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2023/3/6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cc/wq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ai/win/cutler.html" TargetMode="External"/><Relationship Id="rId2" Type="http://schemas.openxmlformats.org/officeDocument/2006/relationships/hyperlink" Target="https://huggingface.co/spaces/shi-labs/OneFormer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ja-JP" altLang="en-US" dirty="0" smtClean="0"/>
              <a:t>セグメンテーション，教師</a:t>
            </a:r>
            <a:r>
              <a:rPr lang="ja-JP" altLang="en-US" dirty="0"/>
              <a:t>無し</a:t>
            </a:r>
            <a:r>
              <a:rPr lang="ja-JP" altLang="en-US" dirty="0" smtClean="0"/>
              <a:t>学習，</a:t>
            </a:r>
            <a:r>
              <a:rPr lang="en-US" altLang="ja-JP" dirty="0" smtClean="0"/>
              <a:t>Zero</a:t>
            </a:r>
            <a:r>
              <a:rPr lang="ja-JP" altLang="en-US" dirty="0" smtClean="0"/>
              <a:t> </a:t>
            </a:r>
            <a:r>
              <a:rPr lang="en-US" altLang="ja-JP" dirty="0"/>
              <a:t>Shot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dirty="0"/>
              <a:t>最新技術を知る → 各自が</a:t>
            </a:r>
            <a:r>
              <a:rPr lang="ja-JP" altLang="en-US" dirty="0" smtClean="0"/>
              <a:t>創造力，問題</a:t>
            </a:r>
            <a:r>
              <a:rPr lang="ja-JP" altLang="en-US" dirty="0"/>
              <a:t>解決力を発揮する</a:t>
            </a:r>
            <a:endParaRPr lang="en-US" altLang="ja-JP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5"/>
              </a:rPr>
              <a:t>https://www.kkaneko.jp/a/2023.html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84324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7AD7A5-12C4-D99D-2437-20165AA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88258"/>
            <a:ext cx="8788400" cy="600599"/>
          </a:xfrm>
        </p:spPr>
        <p:txBody>
          <a:bodyPr>
            <a:noAutofit/>
          </a:bodyPr>
          <a:lstStyle/>
          <a:p>
            <a:r>
              <a:rPr kumimoji="1" lang="en-US" altLang="ja-JP" sz="3600" dirty="0" err="1"/>
              <a:t>CutLER</a:t>
            </a:r>
            <a:r>
              <a:rPr kumimoji="1" lang="ja-JP" altLang="en-US" sz="3600" dirty="0"/>
              <a:t>（教師無し）の動作結果</a:t>
            </a:r>
          </a:p>
        </p:txBody>
      </p:sp>
      <p:pic>
        <p:nvPicPr>
          <p:cNvPr id="5" name="図 4" descr="雪の上を飛んでいる犬&#10;&#10;中程度の精度で自動的に生成された説明">
            <a:extLst>
              <a:ext uri="{FF2B5EF4-FFF2-40B4-BE49-F238E27FC236}">
                <a16:creationId xmlns:a16="http://schemas.microsoft.com/office/drawing/2014/main" id="{CF76C9E0-9E35-A9C5-06D4-56316CE4F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1" y="925650"/>
            <a:ext cx="3556000" cy="2659888"/>
          </a:xfrm>
          <a:prstGeom prst="rect">
            <a:avLst/>
          </a:prstGeom>
        </p:spPr>
      </p:pic>
      <p:pic>
        <p:nvPicPr>
          <p:cNvPr id="9" name="図 8" descr="ネクタイを締めた男性&#10;&#10;自動的に生成された説明">
            <a:extLst>
              <a:ext uri="{FF2B5EF4-FFF2-40B4-BE49-F238E27FC236}">
                <a16:creationId xmlns:a16="http://schemas.microsoft.com/office/drawing/2014/main" id="{417EC1C9-90E5-193F-4F4F-23369CC75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0" y="3965800"/>
            <a:ext cx="3556000" cy="259270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DC01B6-39FE-596E-03EB-7D3F4829395C}"/>
              </a:ext>
            </a:extLst>
          </p:cNvPr>
          <p:cNvSpPr txBox="1"/>
          <p:nvPr/>
        </p:nvSpPr>
        <p:spPr>
          <a:xfrm>
            <a:off x="2150571" y="35750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元画像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D200A8-A4AA-E619-5AEF-37994185241A}"/>
              </a:ext>
            </a:extLst>
          </p:cNvPr>
          <p:cNvSpPr txBox="1"/>
          <p:nvPr/>
        </p:nvSpPr>
        <p:spPr>
          <a:xfrm>
            <a:off x="5768486" y="35641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実行結果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36033C-3B79-AB15-7888-C689F2B1E8D0}"/>
              </a:ext>
            </a:extLst>
          </p:cNvPr>
          <p:cNvSpPr txBox="1"/>
          <p:nvPr/>
        </p:nvSpPr>
        <p:spPr>
          <a:xfrm>
            <a:off x="2150571" y="65522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元画像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B885F9-9CA7-4378-0691-89B57C027E7D}"/>
              </a:ext>
            </a:extLst>
          </p:cNvPr>
          <p:cNvSpPr txBox="1"/>
          <p:nvPr/>
        </p:nvSpPr>
        <p:spPr>
          <a:xfrm>
            <a:off x="5768486" y="65413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実行結果</a:t>
            </a:r>
          </a:p>
        </p:txBody>
      </p:sp>
      <p:pic>
        <p:nvPicPr>
          <p:cNvPr id="6" name="図 5" descr="メガネを掛けた男性&#10;&#10;自動的に生成された説明">
            <a:extLst>
              <a:ext uri="{FF2B5EF4-FFF2-40B4-BE49-F238E27FC236}">
                <a16:creationId xmlns:a16="http://schemas.microsoft.com/office/drawing/2014/main" id="{E1967298-E22C-3FA6-A969-C6991A590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47" y="3965801"/>
            <a:ext cx="3556000" cy="2592706"/>
          </a:xfrm>
          <a:prstGeom prst="rect">
            <a:avLst/>
          </a:prstGeom>
        </p:spPr>
      </p:pic>
      <p:pic>
        <p:nvPicPr>
          <p:cNvPr id="10" name="図 9" descr="雪の上に置かれた犬の絵&#10;&#10;低い精度で自動的に生成された説明">
            <a:extLst>
              <a:ext uri="{FF2B5EF4-FFF2-40B4-BE49-F238E27FC236}">
                <a16:creationId xmlns:a16="http://schemas.microsoft.com/office/drawing/2014/main" id="{FD7051F2-8C3F-2BFE-B5AA-AF1F2D30D1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47" y="929528"/>
            <a:ext cx="3556000" cy="265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0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7AD7A5-12C4-D99D-2437-20165AA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88258"/>
            <a:ext cx="8788400" cy="600599"/>
          </a:xfrm>
        </p:spPr>
        <p:txBody>
          <a:bodyPr>
            <a:noAutofit/>
          </a:bodyPr>
          <a:lstStyle/>
          <a:p>
            <a:r>
              <a:rPr kumimoji="1" lang="en-US" altLang="ja-JP" sz="3600" dirty="0" err="1"/>
              <a:t>CutLER</a:t>
            </a:r>
            <a:r>
              <a:rPr kumimoji="1" lang="ja-JP" altLang="en-US" sz="3600" dirty="0"/>
              <a:t>（教師無し）の動作結果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DC01B6-39FE-596E-03EB-7D3F4829395C}"/>
              </a:ext>
            </a:extLst>
          </p:cNvPr>
          <p:cNvSpPr txBox="1"/>
          <p:nvPr/>
        </p:nvSpPr>
        <p:spPr>
          <a:xfrm>
            <a:off x="2030107" y="359259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元画像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D200A8-A4AA-E619-5AEF-37994185241A}"/>
              </a:ext>
            </a:extLst>
          </p:cNvPr>
          <p:cNvSpPr txBox="1"/>
          <p:nvPr/>
        </p:nvSpPr>
        <p:spPr>
          <a:xfrm>
            <a:off x="5810778" y="35992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実行結果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36033C-3B79-AB15-7888-C689F2B1E8D0}"/>
              </a:ext>
            </a:extLst>
          </p:cNvPr>
          <p:cNvSpPr txBox="1"/>
          <p:nvPr/>
        </p:nvSpPr>
        <p:spPr>
          <a:xfrm>
            <a:off x="2150572" y="6564920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元画像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B885F9-9CA7-4378-0691-89B57C027E7D}"/>
              </a:ext>
            </a:extLst>
          </p:cNvPr>
          <p:cNvSpPr txBox="1"/>
          <p:nvPr/>
        </p:nvSpPr>
        <p:spPr>
          <a:xfrm>
            <a:off x="5768486" y="65540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実行結果</a:t>
            </a:r>
          </a:p>
        </p:txBody>
      </p:sp>
      <p:pic>
        <p:nvPicPr>
          <p:cNvPr id="4" name="図 3" descr="回路 が含まれている画像&#10;&#10;自動的に生成された説明">
            <a:extLst>
              <a:ext uri="{FF2B5EF4-FFF2-40B4-BE49-F238E27FC236}">
                <a16:creationId xmlns:a16="http://schemas.microsoft.com/office/drawing/2014/main" id="{EC976C46-F704-4B72-8B54-06DCCDCDD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3" y="3905897"/>
            <a:ext cx="3833939" cy="2711649"/>
          </a:xfrm>
          <a:prstGeom prst="rect">
            <a:avLst/>
          </a:prstGeom>
        </p:spPr>
      </p:pic>
      <p:pic>
        <p:nvPicPr>
          <p:cNvPr id="16" name="図 15" descr="建物, 草, 電車, 市 が含まれている画像&#10;&#10;自動的に生成された説明">
            <a:extLst>
              <a:ext uri="{FF2B5EF4-FFF2-40B4-BE49-F238E27FC236}">
                <a16:creationId xmlns:a16="http://schemas.microsoft.com/office/drawing/2014/main" id="{29CE60D0-2108-7A37-9AC6-55335CF59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9" y="871040"/>
            <a:ext cx="3543300" cy="2784083"/>
          </a:xfrm>
          <a:prstGeom prst="rect">
            <a:avLst/>
          </a:prstGeom>
        </p:spPr>
      </p:pic>
      <p:pic>
        <p:nvPicPr>
          <p:cNvPr id="3" name="図 2" descr="建物, 草, 市, 大きい が含まれている画像&#10;&#10;自動的に生成された説明">
            <a:extLst>
              <a:ext uri="{FF2B5EF4-FFF2-40B4-BE49-F238E27FC236}">
                <a16:creationId xmlns:a16="http://schemas.microsoft.com/office/drawing/2014/main" id="{C14907C0-0715-B164-3307-FAC57ACAA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38" y="871040"/>
            <a:ext cx="3556000" cy="2794062"/>
          </a:xfrm>
          <a:prstGeom prst="rect">
            <a:avLst/>
          </a:prstGeom>
        </p:spPr>
      </p:pic>
      <p:pic>
        <p:nvPicPr>
          <p:cNvPr id="5" name="図 4" descr="敷物 が含まれている画像&#10;&#10;自動的に生成された説明">
            <a:extLst>
              <a:ext uri="{FF2B5EF4-FFF2-40B4-BE49-F238E27FC236}">
                <a16:creationId xmlns:a16="http://schemas.microsoft.com/office/drawing/2014/main" id="{5DA7F650-2247-423A-FDA4-C96DA7F09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38" y="3897795"/>
            <a:ext cx="3833938" cy="27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3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B7D6D8-DDD8-8D5B-5657-01731ADC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9971"/>
            <a:ext cx="7886700" cy="36542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/>
              <a:t>CLIPSeg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18B977-981D-6A51-1559-6C7757B31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2762"/>
            <a:ext cx="7886700" cy="5064201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C00000"/>
                </a:solidFill>
              </a:rPr>
              <a:t>Zero Shot</a:t>
            </a:r>
            <a:r>
              <a:rPr lang="en-US" altLang="ja-JP" dirty="0" smtClean="0">
                <a:solidFill>
                  <a:srgbClr val="C00000"/>
                </a:solidFill>
              </a:rPr>
              <a:t> </a:t>
            </a:r>
            <a:r>
              <a:rPr lang="ja-JP" altLang="en-US" dirty="0" smtClean="0"/>
              <a:t>の</a:t>
            </a:r>
            <a:r>
              <a:rPr lang="ja-JP" altLang="en-US" b="1" dirty="0" smtClean="0">
                <a:solidFill>
                  <a:srgbClr val="C00000"/>
                </a:solidFill>
              </a:rPr>
              <a:t>セグメンテーション</a:t>
            </a:r>
            <a:r>
              <a:rPr lang="ja-JP" altLang="en-US" dirty="0" smtClean="0"/>
              <a:t>を行うためのディープニューラルネットワーク</a:t>
            </a:r>
            <a:endParaRPr lang="en-US" altLang="ja-JP" dirty="0"/>
          </a:p>
          <a:p>
            <a:r>
              <a:rPr lang="en-US" altLang="ja-JP" b="1" dirty="0">
                <a:solidFill>
                  <a:srgbClr val="C00000"/>
                </a:solidFill>
              </a:rPr>
              <a:t>CNN</a:t>
            </a:r>
            <a:r>
              <a:rPr lang="en-US" altLang="ja-JP" dirty="0"/>
              <a:t> </a:t>
            </a:r>
            <a:r>
              <a:rPr lang="ja-JP" altLang="en-US" dirty="0"/>
              <a:t>を</a:t>
            </a:r>
            <a:r>
              <a:rPr lang="ja-JP" altLang="en-US" dirty="0" smtClean="0"/>
              <a:t>使用：</a:t>
            </a:r>
            <a:r>
              <a:rPr lang="ja-JP" altLang="en-US" b="1" dirty="0" smtClean="0"/>
              <a:t>画像の特徴抽出</a:t>
            </a:r>
            <a:endParaRPr lang="en-US" altLang="ja-JP" dirty="0"/>
          </a:p>
          <a:p>
            <a:r>
              <a:rPr lang="en-US" altLang="ja-JP" b="1" dirty="0">
                <a:solidFill>
                  <a:srgbClr val="C00000"/>
                </a:solidFill>
              </a:rPr>
              <a:t>Transformer</a:t>
            </a:r>
            <a:r>
              <a:rPr lang="en-US" altLang="ja-JP" dirty="0"/>
              <a:t> </a:t>
            </a:r>
            <a:r>
              <a:rPr lang="ja-JP" altLang="en-US" dirty="0"/>
              <a:t>を</a:t>
            </a:r>
            <a:r>
              <a:rPr lang="ja-JP" altLang="en-US" dirty="0" smtClean="0"/>
              <a:t>使用：</a:t>
            </a:r>
            <a:r>
              <a:rPr lang="ja-JP" altLang="en-US" b="1" dirty="0" smtClean="0"/>
              <a:t>画像とテキストの関連性</a:t>
            </a:r>
            <a:r>
              <a:rPr lang="ja-JP" altLang="en-US" dirty="0" smtClean="0"/>
              <a:t>の学習</a:t>
            </a:r>
            <a:endParaRPr lang="en-US" altLang="ja-JP" dirty="0" smtClean="0"/>
          </a:p>
          <a:p>
            <a:r>
              <a:rPr lang="ja-JP" altLang="en-US" b="1" dirty="0" smtClean="0"/>
              <a:t>画像の特徴量と，文章の特徴量を組み合わせてのセグメンテーション</a:t>
            </a:r>
            <a:r>
              <a:rPr lang="ja-JP" altLang="en-US" dirty="0" smtClean="0"/>
              <a:t>を行う</a:t>
            </a:r>
            <a:r>
              <a:rPr lang="ja-JP" altLang="en-US" dirty="0" smtClean="0"/>
              <a:t>．</a:t>
            </a:r>
            <a:endParaRPr lang="en-US" altLang="ja-JP" dirty="0" smtClean="0"/>
          </a:p>
          <a:p>
            <a:r>
              <a:rPr lang="en-US" altLang="ja-JP" dirty="0" smtClean="0"/>
              <a:t>2021</a:t>
            </a:r>
            <a:r>
              <a:rPr lang="ja-JP" altLang="en-US" smtClean="0"/>
              <a:t>年発表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Timo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Lüddecke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Alexander S. Ecker, Image Segmentation Using Text and Image Prompts, arXiv:2112.10003, 2021.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9194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7AD7A5-12C4-D99D-2437-20165AA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88258"/>
            <a:ext cx="8788400" cy="600599"/>
          </a:xfrm>
        </p:spPr>
        <p:txBody>
          <a:bodyPr>
            <a:noAutofit/>
          </a:bodyPr>
          <a:lstStyle/>
          <a:p>
            <a:r>
              <a:rPr kumimoji="1" lang="en-US" altLang="ja-JP" sz="3600" dirty="0" err="1"/>
              <a:t>CLIPSeg</a:t>
            </a:r>
            <a:r>
              <a:rPr kumimoji="1" lang="ja-JP" altLang="en-US" sz="3600" dirty="0"/>
              <a:t>（</a:t>
            </a:r>
            <a:r>
              <a:rPr kumimoji="1" lang="en-US" altLang="ja-JP" sz="3600" dirty="0"/>
              <a:t>Zero Shot</a:t>
            </a:r>
            <a:r>
              <a:rPr kumimoji="1" lang="ja-JP" altLang="en-US" sz="3600" dirty="0"/>
              <a:t>）の動作結果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DC01B6-39FE-596E-03EB-7D3F4829395C}"/>
              </a:ext>
            </a:extLst>
          </p:cNvPr>
          <p:cNvSpPr txBox="1"/>
          <p:nvPr/>
        </p:nvSpPr>
        <p:spPr>
          <a:xfrm>
            <a:off x="355600" y="290524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元画像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D200A8-A4AA-E619-5AEF-37994185241A}"/>
              </a:ext>
            </a:extLst>
          </p:cNvPr>
          <p:cNvSpPr txBox="1"/>
          <p:nvPr/>
        </p:nvSpPr>
        <p:spPr>
          <a:xfrm>
            <a:off x="5270775" y="65142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実行結果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36033C-3B79-AB15-7888-C689F2B1E8D0}"/>
              </a:ext>
            </a:extLst>
          </p:cNvPr>
          <p:cNvSpPr txBox="1"/>
          <p:nvPr/>
        </p:nvSpPr>
        <p:spPr>
          <a:xfrm>
            <a:off x="447135" y="59223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元画像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C4B2A66-78C3-89F8-D338-BF66C9A1A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7" y="1069070"/>
            <a:ext cx="9011751" cy="163361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2AEFDF6-1E8A-757E-5A72-2138130BFA34}"/>
              </a:ext>
            </a:extLst>
          </p:cNvPr>
          <p:cNvSpPr txBox="1"/>
          <p:nvPr/>
        </p:nvSpPr>
        <p:spPr>
          <a:xfrm>
            <a:off x="2433317" y="2905246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dog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A566DC-CCD9-CDDE-1BA7-977A0B40EFDB}"/>
              </a:ext>
            </a:extLst>
          </p:cNvPr>
          <p:cNvSpPr txBox="1"/>
          <p:nvPr/>
        </p:nvSpPr>
        <p:spPr>
          <a:xfrm>
            <a:off x="4284742" y="2895995"/>
            <a:ext cx="53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ice</a:t>
            </a:r>
            <a:endParaRPr kumimoji="1" lang="ja-JP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98322C-8F24-472A-76A4-C5817226BC47}"/>
              </a:ext>
            </a:extLst>
          </p:cNvPr>
          <p:cNvSpPr txBox="1"/>
          <p:nvPr/>
        </p:nvSpPr>
        <p:spPr>
          <a:xfrm>
            <a:off x="6136167" y="2886744"/>
            <a:ext cx="706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cold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642DC01-4768-6BE7-4C68-8F87281F8F29}"/>
              </a:ext>
            </a:extLst>
          </p:cNvPr>
          <p:cNvSpPr txBox="1"/>
          <p:nvPr/>
        </p:nvSpPr>
        <p:spPr>
          <a:xfrm>
            <a:off x="7831334" y="2886744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running</a:t>
            </a:r>
            <a:endParaRPr kumimoji="1" lang="ja-JP" altLang="en-US" sz="240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16FA49B-4882-550F-5C3B-71B3D0C9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5100"/>
            <a:ext cx="8924949" cy="1633618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DE0A85A-7F91-9FA5-CB3F-BD754A807AE3}"/>
              </a:ext>
            </a:extLst>
          </p:cNvPr>
          <p:cNvSpPr txBox="1"/>
          <p:nvPr/>
        </p:nvSpPr>
        <p:spPr>
          <a:xfrm>
            <a:off x="2273201" y="5922315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man</a:t>
            </a:r>
            <a:endParaRPr kumimoji="1" lang="ja-JP" altLang="en-US" sz="24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73D2CBF-5CB6-89D8-39E9-E98823028DD8}"/>
              </a:ext>
            </a:extLst>
          </p:cNvPr>
          <p:cNvSpPr txBox="1"/>
          <p:nvPr/>
        </p:nvSpPr>
        <p:spPr>
          <a:xfrm>
            <a:off x="4124626" y="5913064"/>
            <a:ext cx="955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happy</a:t>
            </a:r>
            <a:endParaRPr kumimoji="1" lang="ja-JP" altLang="en-US" sz="24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872E033-74E1-1A38-E173-10D078E10722}"/>
              </a:ext>
            </a:extLst>
          </p:cNvPr>
          <p:cNvSpPr txBox="1"/>
          <p:nvPr/>
        </p:nvSpPr>
        <p:spPr>
          <a:xfrm>
            <a:off x="5976051" y="5903813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man</a:t>
            </a:r>
            <a:endParaRPr kumimoji="1" lang="ja-JP" altLang="en-US" sz="24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AFDF6DB-B267-D778-D2CE-B25661E78C83}"/>
              </a:ext>
            </a:extLst>
          </p:cNvPr>
          <p:cNvSpPr txBox="1"/>
          <p:nvPr/>
        </p:nvSpPr>
        <p:spPr>
          <a:xfrm>
            <a:off x="7671218" y="5903813"/>
            <a:ext cx="1117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woman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98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7AD7A5-12C4-D99D-2437-20165AA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88258"/>
            <a:ext cx="8788400" cy="600599"/>
          </a:xfrm>
        </p:spPr>
        <p:txBody>
          <a:bodyPr>
            <a:noAutofit/>
          </a:bodyPr>
          <a:lstStyle/>
          <a:p>
            <a:r>
              <a:rPr kumimoji="1" lang="en-US" altLang="ja-JP" sz="3600" dirty="0" err="1"/>
              <a:t>CLIPSeg</a:t>
            </a:r>
            <a:r>
              <a:rPr kumimoji="1" lang="ja-JP" altLang="en-US" sz="3600" dirty="0"/>
              <a:t>（</a:t>
            </a:r>
            <a:r>
              <a:rPr kumimoji="1" lang="en-US" altLang="ja-JP" sz="3600" dirty="0" smtClean="0"/>
              <a:t>Zero</a:t>
            </a:r>
            <a:r>
              <a:rPr lang="ja-JP" altLang="en-US" sz="3600" dirty="0"/>
              <a:t> </a:t>
            </a:r>
            <a:r>
              <a:rPr lang="en-US" altLang="ja-JP" sz="3600" dirty="0" smtClean="0"/>
              <a:t>S</a:t>
            </a:r>
            <a:r>
              <a:rPr kumimoji="1" lang="en-US" altLang="ja-JP" sz="3600" dirty="0" smtClean="0"/>
              <a:t>hot</a:t>
            </a:r>
            <a:r>
              <a:rPr kumimoji="1" lang="ja-JP" altLang="en-US" sz="3600" dirty="0"/>
              <a:t>）の動作結果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DC01B6-39FE-596E-03EB-7D3F4829395C}"/>
              </a:ext>
            </a:extLst>
          </p:cNvPr>
          <p:cNvSpPr txBox="1"/>
          <p:nvPr/>
        </p:nvSpPr>
        <p:spPr>
          <a:xfrm>
            <a:off x="355600" y="275669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元画像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D200A8-A4AA-E619-5AEF-37994185241A}"/>
              </a:ext>
            </a:extLst>
          </p:cNvPr>
          <p:cNvSpPr txBox="1"/>
          <p:nvPr/>
        </p:nvSpPr>
        <p:spPr>
          <a:xfrm>
            <a:off x="4749800" y="32666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36033C-3B79-AB15-7888-C689F2B1E8D0}"/>
              </a:ext>
            </a:extLst>
          </p:cNvPr>
          <p:cNvSpPr txBox="1"/>
          <p:nvPr/>
        </p:nvSpPr>
        <p:spPr>
          <a:xfrm>
            <a:off x="355600" y="6023053"/>
            <a:ext cx="110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元画像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B885F9-9CA7-4378-0691-89B57C027E7D}"/>
              </a:ext>
            </a:extLst>
          </p:cNvPr>
          <p:cNvSpPr txBox="1"/>
          <p:nvPr/>
        </p:nvSpPr>
        <p:spPr>
          <a:xfrm>
            <a:off x="4628760" y="640010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297D110-233F-28A3-7076-101FE22C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8169"/>
            <a:ext cx="9115477" cy="16305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7D99D6-85F5-F666-B47A-0D45385A59DD}"/>
              </a:ext>
            </a:extLst>
          </p:cNvPr>
          <p:cNvSpPr txBox="1"/>
          <p:nvPr/>
        </p:nvSpPr>
        <p:spPr>
          <a:xfrm>
            <a:off x="2234729" y="2738017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building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8320DE8-19ED-8175-C1E5-BD4A4010973E}"/>
              </a:ext>
            </a:extLst>
          </p:cNvPr>
          <p:cNvSpPr txBox="1"/>
          <p:nvPr/>
        </p:nvSpPr>
        <p:spPr>
          <a:xfrm>
            <a:off x="4266874" y="2742796"/>
            <a:ext cx="758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road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4F6FFD0-0561-994D-7A47-6D9B3F1267E9}"/>
              </a:ext>
            </a:extLst>
          </p:cNvPr>
          <p:cNvSpPr txBox="1"/>
          <p:nvPr/>
        </p:nvSpPr>
        <p:spPr>
          <a:xfrm>
            <a:off x="5810778" y="2738017"/>
            <a:ext cx="149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developed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CC92625-9115-5022-3D8F-73654E1E6C4F}"/>
              </a:ext>
            </a:extLst>
          </p:cNvPr>
          <p:cNvSpPr txBox="1"/>
          <p:nvPr/>
        </p:nvSpPr>
        <p:spPr>
          <a:xfrm>
            <a:off x="7911245" y="2738017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beautiful</a:t>
            </a:r>
            <a:endParaRPr kumimoji="1" lang="ja-JP" altLang="en-US" sz="2400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81CA5B2-BC36-4CE7-C161-07BEED20E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62" y="4099061"/>
            <a:ext cx="9169723" cy="1683444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2B1AC66-0029-5EF1-5D0F-AE050CBF14EB}"/>
              </a:ext>
            </a:extLst>
          </p:cNvPr>
          <p:cNvSpPr txBox="1"/>
          <p:nvPr/>
        </p:nvSpPr>
        <p:spPr>
          <a:xfrm>
            <a:off x="2160707" y="5909831"/>
            <a:ext cx="1391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mountain</a:t>
            </a:r>
            <a:endParaRPr kumimoji="1"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60581D-82EE-53A5-2C23-379F912F612F}"/>
              </a:ext>
            </a:extLst>
          </p:cNvPr>
          <p:cNvSpPr txBox="1"/>
          <p:nvPr/>
        </p:nvSpPr>
        <p:spPr>
          <a:xfrm>
            <a:off x="4192852" y="5914610"/>
            <a:ext cx="76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river</a:t>
            </a:r>
            <a:endParaRPr kumimoji="1"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7BE907A-422F-E374-75AB-158270D95F90}"/>
              </a:ext>
            </a:extLst>
          </p:cNvPr>
          <p:cNvSpPr txBox="1"/>
          <p:nvPr/>
        </p:nvSpPr>
        <p:spPr>
          <a:xfrm>
            <a:off x="6082391" y="5888909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sand</a:t>
            </a:r>
            <a:endParaRPr kumimoji="1" lang="ja-JP" altLang="en-US" sz="2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EA50882-D9F1-12BF-1780-69DE56ED07C3}"/>
              </a:ext>
            </a:extLst>
          </p:cNvPr>
          <p:cNvSpPr txBox="1"/>
          <p:nvPr/>
        </p:nvSpPr>
        <p:spPr>
          <a:xfrm>
            <a:off x="7911245" y="5852989"/>
            <a:ext cx="81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grass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93510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6932D6-78A4-BAE5-C86C-3393B7A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BB33EC-3715-406B-C75B-2D536D3F5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278283" cy="4947708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err="1"/>
              <a:t>DiNAT</a:t>
            </a:r>
            <a:r>
              <a:rPr lang="en-US" altLang="ja-JP" dirty="0"/>
              <a:t>-L, </a:t>
            </a:r>
            <a:r>
              <a:rPr lang="en-US" altLang="ja-JP" dirty="0" err="1"/>
              <a:t>Swin</a:t>
            </a:r>
            <a:r>
              <a:rPr lang="en-US" altLang="ja-JP" dirty="0"/>
              <a:t>-L	</a:t>
            </a:r>
            <a:r>
              <a:rPr lang="ja-JP" altLang="en-US" dirty="0"/>
              <a:t>オンライイデモ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>
                <a:hlinkClick r:id="rId2"/>
              </a:rPr>
              <a:t>https://huggingface.co/spaces/shi-labs/OneFormer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en-US" altLang="ja-JP" dirty="0" err="1"/>
              <a:t>CutLER</a:t>
            </a:r>
            <a:r>
              <a:rPr kumimoji="1" lang="en-US" altLang="ja-JP" dirty="0"/>
              <a:t>		</a:t>
            </a:r>
            <a:r>
              <a:rPr kumimoji="1" lang="ja-JP" altLang="en-US" dirty="0"/>
              <a:t>インストール</a:t>
            </a:r>
            <a:r>
              <a:rPr kumimoji="1" lang="ja-JP" altLang="en-US" dirty="0" smtClean="0"/>
              <a:t>して，コマンド</a:t>
            </a:r>
            <a:r>
              <a:rPr kumimoji="1" lang="ja-JP" altLang="en-US" dirty="0"/>
              <a:t>で使用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>
                <a:hlinkClick r:id="rId3"/>
              </a:rPr>
              <a:t>https://www.kkaneko.jp/ai/win/cutler.html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 err="1"/>
              <a:t>CLIPSeg</a:t>
            </a:r>
            <a:r>
              <a:rPr lang="en-US" altLang="ja-JP" dirty="0"/>
              <a:t>		</a:t>
            </a:r>
          </a:p>
          <a:p>
            <a:pPr marL="0" indent="0">
              <a:buNone/>
            </a:pPr>
            <a:r>
              <a:rPr lang="ja-JP" altLang="en-US" dirty="0"/>
              <a:t>インストールは </a:t>
            </a:r>
            <a:r>
              <a:rPr lang="en-US" altLang="ja-JP" dirty="0"/>
              <a:t>python –m pip install transformers</a:t>
            </a:r>
          </a:p>
          <a:p>
            <a:pPr marL="0" indent="0">
              <a:buNone/>
            </a:pPr>
            <a:r>
              <a:rPr lang="ja-JP" altLang="en-US" dirty="0"/>
              <a:t>プログラム</a:t>
            </a:r>
            <a:r>
              <a:rPr lang="ja-JP" altLang="en-US" dirty="0" smtClean="0"/>
              <a:t>は，次</a:t>
            </a:r>
            <a:r>
              <a:rPr lang="ja-JP" altLang="en-US" dirty="0"/>
              <a:t>のページで公開されているものを使用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https://huggingface.co/blog/clipseg-zero-shot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42331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01A846-E5B4-62C3-7C75-B6AEC28F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CLIPSeg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のプログラム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F9CD54-970C-D69D-3CB4-80FE6A520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62390"/>
            <a:ext cx="8461208" cy="5333166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from PIL import Image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import requests</a:t>
            </a:r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 err="1"/>
              <a:t>fname</a:t>
            </a:r>
            <a:r>
              <a:rPr kumimoji="1" lang="en-US" altLang="ja-JP" dirty="0"/>
              <a:t> = "</a:t>
            </a:r>
            <a:r>
              <a:rPr kumimoji="1" lang="en-US" altLang="ja-JP" dirty="0">
                <a:solidFill>
                  <a:srgbClr val="FF0000"/>
                </a:solidFill>
              </a:rPr>
              <a:t>sample1.jpg</a:t>
            </a:r>
            <a:r>
              <a:rPr kumimoji="1" lang="en-US" altLang="ja-JP" dirty="0"/>
              <a:t>"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prompts = ["</a:t>
            </a:r>
            <a:r>
              <a:rPr kumimoji="1" lang="en-US" altLang="ja-JP" dirty="0">
                <a:solidFill>
                  <a:srgbClr val="FF0000"/>
                </a:solidFill>
              </a:rPr>
              <a:t>face</a:t>
            </a:r>
            <a:r>
              <a:rPr kumimoji="1" lang="en-US" altLang="ja-JP" dirty="0"/>
              <a:t>", "</a:t>
            </a:r>
            <a:r>
              <a:rPr kumimoji="1" lang="en-US" altLang="ja-JP" dirty="0">
                <a:solidFill>
                  <a:srgbClr val="FF0000"/>
                </a:solidFill>
              </a:rPr>
              <a:t>human</a:t>
            </a:r>
            <a:r>
              <a:rPr kumimoji="1" lang="en-US" altLang="ja-JP" dirty="0"/>
              <a:t>"]</a:t>
            </a:r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from transformers import </a:t>
            </a:r>
            <a:r>
              <a:rPr kumimoji="1" lang="en-US" altLang="ja-JP" dirty="0" err="1"/>
              <a:t>CLIPSegProcessor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CLIPSegForImageSegmentation</a:t>
            </a: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processor = </a:t>
            </a:r>
            <a:r>
              <a:rPr kumimoji="1" lang="en-US" altLang="ja-JP" dirty="0" err="1"/>
              <a:t>CLIPSegProcessor.from_pretrained</a:t>
            </a:r>
            <a:r>
              <a:rPr kumimoji="1" lang="en-US" altLang="ja-JP" dirty="0"/>
              <a:t>("CIDAS/clipseg-rd64-refined")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model = </a:t>
            </a:r>
            <a:r>
              <a:rPr kumimoji="1" lang="en-US" altLang="ja-JP" dirty="0" err="1"/>
              <a:t>CLIPSegForImageSegmentation.from_pretrained</a:t>
            </a:r>
            <a:r>
              <a:rPr kumimoji="1" lang="en-US" altLang="ja-JP" dirty="0"/>
              <a:t>("CIDAS/clipseg-rd64-refined")</a:t>
            </a:r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image = </a:t>
            </a:r>
            <a:r>
              <a:rPr kumimoji="1" lang="en-US" altLang="ja-JP" dirty="0" err="1"/>
              <a:t>Image.open</a:t>
            </a:r>
            <a:r>
              <a:rPr kumimoji="1" lang="en-US" altLang="ja-JP" dirty="0"/>
              <a:t>(</a:t>
            </a:r>
            <a:r>
              <a:rPr kumimoji="1" lang="en-US" altLang="ja-JP" dirty="0" err="1"/>
              <a:t>fname</a:t>
            </a:r>
            <a:r>
              <a:rPr kumimoji="1" lang="en-US" altLang="ja-JP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import torch</a:t>
            </a:r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inputs = processor(text=prompts, images=[image] * </a:t>
            </a:r>
            <a:r>
              <a:rPr kumimoji="1" lang="en-US" altLang="ja-JP" dirty="0" err="1"/>
              <a:t>len</a:t>
            </a:r>
            <a:r>
              <a:rPr kumimoji="1" lang="en-US" altLang="ja-JP" dirty="0"/>
              <a:t>(prompts), padding="</a:t>
            </a:r>
            <a:r>
              <a:rPr kumimoji="1" lang="en-US" altLang="ja-JP" dirty="0" err="1"/>
              <a:t>max_length</a:t>
            </a:r>
            <a:r>
              <a:rPr kumimoji="1" lang="en-US" altLang="ja-JP" dirty="0"/>
              <a:t>", </a:t>
            </a:r>
            <a:r>
              <a:rPr kumimoji="1" lang="en-US" altLang="ja-JP" dirty="0" err="1"/>
              <a:t>return_tensors</a:t>
            </a:r>
            <a:r>
              <a:rPr kumimoji="1" lang="en-US" altLang="ja-JP" dirty="0"/>
              <a:t>="pt")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# predict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with </a:t>
            </a:r>
            <a:r>
              <a:rPr kumimoji="1" lang="en-US" altLang="ja-JP" dirty="0" err="1"/>
              <a:t>torch.no_grad</a:t>
            </a:r>
            <a:r>
              <a:rPr kumimoji="1" lang="en-US" altLang="ja-JP" dirty="0"/>
              <a:t>():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  outputs = model(**inputs)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preds = </a:t>
            </a:r>
            <a:r>
              <a:rPr kumimoji="1" lang="en-US" altLang="ja-JP" dirty="0" err="1"/>
              <a:t>outputs.logits.unsqueeze</a:t>
            </a:r>
            <a:r>
              <a:rPr kumimoji="1" lang="en-US" altLang="ja-JP" dirty="0"/>
              <a:t>(1)</a:t>
            </a:r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import </a:t>
            </a:r>
            <a:r>
              <a:rPr kumimoji="1" lang="en-US" altLang="ja-JP" dirty="0" err="1"/>
              <a:t>matplotlib.pyplot</a:t>
            </a:r>
            <a:r>
              <a:rPr kumimoji="1" lang="en-US" altLang="ja-JP" dirty="0"/>
              <a:t> as </a:t>
            </a:r>
            <a:r>
              <a:rPr kumimoji="1" lang="en-US" altLang="ja-JP" dirty="0" err="1"/>
              <a:t>plt</a:t>
            </a: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image</a:t>
            </a:r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_, ax = </a:t>
            </a:r>
            <a:r>
              <a:rPr kumimoji="1" lang="en-US" altLang="ja-JP" dirty="0" err="1"/>
              <a:t>plt.subplots</a:t>
            </a:r>
            <a:r>
              <a:rPr kumimoji="1" lang="en-US" altLang="ja-JP" dirty="0"/>
              <a:t>(1, </a:t>
            </a:r>
            <a:r>
              <a:rPr kumimoji="1" lang="en-US" altLang="ja-JP" dirty="0" err="1"/>
              <a:t>len</a:t>
            </a:r>
            <a:r>
              <a:rPr kumimoji="1" lang="en-US" altLang="ja-JP" dirty="0"/>
              <a:t>(prompts) + 1, </a:t>
            </a:r>
            <a:r>
              <a:rPr kumimoji="1" lang="en-US" altLang="ja-JP" dirty="0" err="1"/>
              <a:t>figsize</a:t>
            </a:r>
            <a:r>
              <a:rPr kumimoji="1" lang="en-US" altLang="ja-JP" dirty="0"/>
              <a:t>=(3*(</a:t>
            </a:r>
            <a:r>
              <a:rPr kumimoji="1" lang="en-US" altLang="ja-JP" dirty="0" err="1"/>
              <a:t>len</a:t>
            </a:r>
            <a:r>
              <a:rPr kumimoji="1" lang="en-US" altLang="ja-JP" dirty="0"/>
              <a:t>(prompts) + 1), 4))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[</a:t>
            </a:r>
            <a:r>
              <a:rPr kumimoji="1" lang="en-US" altLang="ja-JP" dirty="0" err="1"/>
              <a:t>a.axis</a:t>
            </a:r>
            <a:r>
              <a:rPr kumimoji="1" lang="en-US" altLang="ja-JP" dirty="0"/>
              <a:t>('off') for a in </a:t>
            </a:r>
            <a:r>
              <a:rPr kumimoji="1" lang="en-US" altLang="ja-JP" dirty="0" err="1"/>
              <a:t>ax.flatten</a:t>
            </a:r>
            <a:r>
              <a:rPr kumimoji="1" lang="en-US" altLang="ja-JP" dirty="0"/>
              <a:t>()]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ax[0].</a:t>
            </a:r>
            <a:r>
              <a:rPr kumimoji="1" lang="en-US" altLang="ja-JP" dirty="0" err="1"/>
              <a:t>imshow</a:t>
            </a:r>
            <a:r>
              <a:rPr kumimoji="1" lang="en-US" altLang="ja-JP" dirty="0"/>
              <a:t>(image)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[ax[i+1].</a:t>
            </a:r>
            <a:r>
              <a:rPr kumimoji="1" lang="en-US" altLang="ja-JP" dirty="0" err="1"/>
              <a:t>imshow</a:t>
            </a:r>
            <a:r>
              <a:rPr kumimoji="1" lang="en-US" altLang="ja-JP" dirty="0"/>
              <a:t>(</a:t>
            </a:r>
            <a:r>
              <a:rPr kumimoji="1" lang="en-US" altLang="ja-JP" dirty="0" err="1"/>
              <a:t>torch.sigmoid</a:t>
            </a:r>
            <a:r>
              <a:rPr kumimoji="1" lang="en-US" altLang="ja-JP" dirty="0"/>
              <a:t>(preds[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][0])) for 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 in range(</a:t>
            </a:r>
            <a:r>
              <a:rPr kumimoji="1" lang="en-US" altLang="ja-JP" dirty="0" err="1"/>
              <a:t>len</a:t>
            </a:r>
            <a:r>
              <a:rPr kumimoji="1" lang="en-US" altLang="ja-JP" dirty="0"/>
              <a:t>(prompts))];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/>
              <a:t>[ax[i+1].text(0, -15, prompt) for 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, prompt in enumerate(prompts)];</a:t>
            </a:r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567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DDD1C-4311-6FB5-6A68-48F983297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11CCB5-983C-87CC-57CB-282516EA6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49" y="828674"/>
            <a:ext cx="8383904" cy="5860085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AI </a:t>
            </a:r>
            <a:r>
              <a:rPr kumimoji="1" lang="ja-JP" altLang="en-US" sz="2400" dirty="0" smtClean="0"/>
              <a:t>に</a:t>
            </a:r>
            <a:r>
              <a:rPr lang="ja-JP" altLang="en-US" sz="2400" dirty="0" smtClean="0"/>
              <a:t>は</a:t>
            </a:r>
            <a:r>
              <a:rPr kumimoji="1" lang="ja-JP" altLang="en-US" sz="2400" dirty="0" smtClean="0"/>
              <a:t>，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さまざま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な種類</a:t>
            </a:r>
            <a:r>
              <a:rPr kumimoji="1" lang="ja-JP" altLang="en-US" sz="2400" dirty="0" smtClean="0"/>
              <a:t>が</a:t>
            </a:r>
            <a:r>
              <a:rPr lang="ja-JP" altLang="en-US" sz="2400" dirty="0"/>
              <a:t>存在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lang="en-US" altLang="ja-JP" sz="2400" dirty="0"/>
              <a:t>AI</a:t>
            </a:r>
            <a:r>
              <a:rPr lang="ja-JP" altLang="en-US" sz="2400" dirty="0"/>
              <a:t>を試して</a:t>
            </a:r>
            <a:r>
              <a:rPr lang="ja-JP" altLang="en-US" sz="2400" b="1" dirty="0"/>
              <a:t>失敗した場合</a:t>
            </a:r>
            <a:r>
              <a:rPr lang="ja-JP" altLang="en-US" sz="2400" dirty="0" smtClean="0"/>
              <a:t>でも，「</a:t>
            </a:r>
            <a:r>
              <a:rPr lang="en-US" altLang="ja-JP" sz="2400" dirty="0"/>
              <a:t>AI</a:t>
            </a:r>
            <a:r>
              <a:rPr lang="ja-JP" altLang="en-US" sz="2400" dirty="0"/>
              <a:t>は</a:t>
            </a:r>
            <a:r>
              <a:rPr lang="ja-JP" altLang="en-US" sz="2400" b="1" dirty="0"/>
              <a:t>役に立たない</a:t>
            </a:r>
            <a:r>
              <a:rPr lang="ja-JP" altLang="en-US" sz="2400" dirty="0"/>
              <a:t>」「</a:t>
            </a:r>
            <a:r>
              <a:rPr lang="en-US" altLang="ja-JP" sz="2400" dirty="0"/>
              <a:t>AI</a:t>
            </a:r>
            <a:r>
              <a:rPr lang="ja-JP" altLang="en-US" sz="2400" dirty="0"/>
              <a:t>の</a:t>
            </a:r>
            <a:r>
              <a:rPr lang="ja-JP" altLang="en-US" sz="2400" b="1" dirty="0"/>
              <a:t>精度が悪い</a:t>
            </a:r>
            <a:r>
              <a:rPr lang="ja-JP" altLang="en-US" sz="2400" dirty="0"/>
              <a:t>」と決めつけることは</a:t>
            </a:r>
            <a:r>
              <a:rPr lang="ja-JP" altLang="en-US" sz="2400" b="1" dirty="0" smtClean="0"/>
              <a:t>避ける</a:t>
            </a:r>
            <a:r>
              <a:rPr lang="ja-JP" altLang="en-US" sz="2400" dirty="0" smtClean="0"/>
              <a:t>．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　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根拠</a:t>
            </a:r>
            <a:r>
              <a:rPr lang="ja-JP" altLang="en-US" sz="2400" b="1" dirty="0">
                <a:solidFill>
                  <a:srgbClr val="FF0000"/>
                </a:solidFill>
              </a:rPr>
              <a:t>をしっかりと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確認</a:t>
            </a:r>
            <a:r>
              <a:rPr lang="ja-JP" altLang="en-US" sz="2400" dirty="0" smtClean="0"/>
              <a:t>．</a:t>
            </a:r>
            <a:endParaRPr lang="en-US" altLang="ja-JP" sz="2400" dirty="0" smtClean="0"/>
          </a:p>
          <a:p>
            <a:pPr marL="0" indent="0">
              <a:buNone/>
            </a:pPr>
            <a:endParaRPr lang="ja-JP" altLang="en-US" sz="2400" dirty="0"/>
          </a:p>
          <a:p>
            <a:r>
              <a:rPr lang="en-US" altLang="ja-JP" sz="2400" dirty="0"/>
              <a:t>AI</a:t>
            </a:r>
            <a:r>
              <a:rPr lang="ja-JP" altLang="en-US" sz="2400" dirty="0"/>
              <a:t>の種類に</a:t>
            </a:r>
            <a:r>
              <a:rPr lang="ja-JP" altLang="en-US" sz="2400" dirty="0" smtClean="0"/>
              <a:t>よって，得意</a:t>
            </a:r>
            <a:r>
              <a:rPr lang="ja-JP" altLang="en-US" sz="2400" dirty="0"/>
              <a:t>とすることや想定外のことが</a:t>
            </a:r>
            <a:r>
              <a:rPr lang="ja-JP" altLang="en-US" sz="2400" dirty="0" smtClean="0"/>
              <a:t>異なる．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さまざまな</a:t>
            </a:r>
            <a:r>
              <a:rPr lang="ja-JP" altLang="en-US" sz="2400" dirty="0"/>
              <a:t>種類を</a:t>
            </a:r>
            <a:r>
              <a:rPr lang="ja-JP" altLang="en-US" sz="2400" dirty="0" smtClean="0"/>
              <a:t>知る．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チャレンジ</a:t>
            </a:r>
            <a:r>
              <a:rPr lang="ja-JP" altLang="en-US" sz="2400" b="1" dirty="0">
                <a:solidFill>
                  <a:srgbClr val="FF0000"/>
                </a:solidFill>
              </a:rPr>
              <a:t>精神</a:t>
            </a:r>
            <a:r>
              <a:rPr lang="ja-JP" altLang="en-US" sz="2400" dirty="0"/>
              <a:t>も重要</a:t>
            </a:r>
            <a:r>
              <a:rPr lang="ja-JP" altLang="en-US" sz="2400" dirty="0" err="1" smtClean="0"/>
              <a:t>．．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 smtClean="0"/>
              <a:t>AI</a:t>
            </a:r>
            <a:r>
              <a:rPr lang="ja-JP" altLang="en-US" sz="2400" dirty="0"/>
              <a:t>の学習には時間が</a:t>
            </a:r>
            <a:r>
              <a:rPr lang="ja-JP" altLang="en-US" sz="2400" dirty="0" smtClean="0"/>
              <a:t>かかる．時間をかける価値がある．時間をかけて，より</a:t>
            </a:r>
            <a:r>
              <a:rPr lang="ja-JP" altLang="en-US" sz="2400" dirty="0"/>
              <a:t>良い結果を</a:t>
            </a:r>
            <a:r>
              <a:rPr lang="ja-JP" altLang="en-US" sz="2400" dirty="0" smtClean="0"/>
              <a:t>得ましょう．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188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セグメンテーション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992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 smtClean="0"/>
              <a:t>セグメンテーションは，</a:t>
            </a:r>
            <a:r>
              <a:rPr kumimoji="1" lang="ja-JP" altLang="en-US" sz="2400" b="1" dirty="0" smtClean="0"/>
              <a:t>画像の画素が，どの物体や領域に属しているか</a:t>
            </a:r>
            <a:r>
              <a:rPr kumimoji="1" lang="ja-JP" altLang="en-US" sz="2400" dirty="0" smtClean="0"/>
              <a:t>を識別すること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13">
            <a:extLst>
              <a:ext uri="{FF2B5EF4-FFF2-40B4-BE49-F238E27FC236}">
                <a16:creationId xmlns:a16="http://schemas.microsoft.com/office/drawing/2014/main" id="{230A5AB8-8E28-4FF7-9A61-F8482F75F8C5}"/>
              </a:ext>
            </a:extLst>
          </p:cNvPr>
          <p:cNvSpPr txBox="1"/>
          <p:nvPr/>
        </p:nvSpPr>
        <p:spPr>
          <a:xfrm>
            <a:off x="3676987" y="4881352"/>
            <a:ext cx="5467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400" b="1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セマンティック・セグメンテーション</a:t>
            </a:r>
            <a:endParaRPr kumimoji="1" lang="en-US" altLang="ja-JP" sz="2400" b="1" u="sng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画素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単位</a:t>
            </a:r>
            <a:r>
              <a:rPr kumimoji="1"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，</a:t>
            </a:r>
            <a:endParaRPr kumimoji="1" lang="en-US" altLang="ja-JP" sz="24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領域名を示すラベルを割り当て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5E0ACE-CEB1-4BF1-A40E-A45B7CF0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6839"/>
            <a:ext cx="4495800" cy="2229039"/>
          </a:xfrm>
          <a:prstGeom prst="rect">
            <a:avLst/>
          </a:prstGeom>
        </p:spPr>
      </p:pic>
      <p:sp>
        <p:nvSpPr>
          <p:cNvPr id="7" name="矢印: 右 13">
            <a:extLst>
              <a:ext uri="{FF2B5EF4-FFF2-40B4-BE49-F238E27FC236}">
                <a16:creationId xmlns:a16="http://schemas.microsoft.com/office/drawing/2014/main" id="{F3E1FD31-6385-4B6F-93AF-A371DD79110E}"/>
              </a:ext>
            </a:extLst>
          </p:cNvPr>
          <p:cNvSpPr/>
          <p:nvPr/>
        </p:nvSpPr>
        <p:spPr>
          <a:xfrm>
            <a:off x="4591052" y="3080889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A41BB87-0D48-4596-8422-FF6D13316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4" y="2326839"/>
            <a:ext cx="4280120" cy="213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4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280E8E-38FF-2652-7F59-B492967C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8950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Transormer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3B922C-5AF4-9DCE-EDA0-165A0783B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27237"/>
            <a:ext cx="7886700" cy="4749725"/>
          </a:xfrm>
        </p:spPr>
        <p:txBody>
          <a:bodyPr>
            <a:normAutofit/>
          </a:bodyPr>
          <a:lstStyle/>
          <a:p>
            <a:r>
              <a:rPr lang="ja-JP" altLang="en-US" sz="2400" b="1" dirty="0" smtClean="0">
                <a:solidFill>
                  <a:srgbClr val="C00000"/>
                </a:solidFill>
              </a:rPr>
              <a:t>自然言語処理</a:t>
            </a:r>
            <a:r>
              <a:rPr kumimoji="1" lang="ja-JP" altLang="en-US" sz="2400" dirty="0" smtClean="0"/>
              <a:t>のために考案された技術</a:t>
            </a:r>
            <a:endParaRPr kumimoji="1" lang="en-US" altLang="ja-JP" sz="2400" dirty="0" smtClean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言語モデル</a:t>
            </a:r>
            <a:r>
              <a:rPr lang="ja-JP" altLang="en-US" sz="2400" dirty="0"/>
              <a:t>（</a:t>
            </a:r>
            <a:r>
              <a:rPr lang="en-US" altLang="ja-JP" sz="2400" dirty="0"/>
              <a:t>GPT, BERT </a:t>
            </a:r>
            <a:r>
              <a:rPr lang="ja-JP" altLang="en-US" sz="2400" dirty="0"/>
              <a:t>など）で利用されている．</a:t>
            </a:r>
            <a:r>
              <a:rPr lang="ja-JP" altLang="en-US" sz="2400" b="1" dirty="0">
                <a:solidFill>
                  <a:srgbClr val="C00000"/>
                </a:solidFill>
              </a:rPr>
              <a:t>画像認識</a:t>
            </a:r>
            <a:r>
              <a:rPr lang="ja-JP" altLang="en-US" sz="2400" dirty="0"/>
              <a:t>にも応用が始まっている</a:t>
            </a:r>
            <a:r>
              <a:rPr lang="ja-JP" altLang="en-US" sz="2400" dirty="0" smtClean="0"/>
              <a:t>．</a:t>
            </a:r>
            <a:endParaRPr kumimoji="1" lang="en-US" altLang="ja-JP" sz="2400" b="1" dirty="0">
              <a:solidFill>
                <a:srgbClr val="C00000"/>
              </a:solidFill>
            </a:endParaRPr>
          </a:p>
          <a:p>
            <a:r>
              <a:rPr lang="en-US" altLang="ja-JP" sz="2400" b="1" dirty="0">
                <a:solidFill>
                  <a:srgbClr val="C00000"/>
                </a:solidFill>
              </a:rPr>
              <a:t>Attention </a:t>
            </a:r>
            <a:r>
              <a:rPr lang="en-US" altLang="ja-JP" sz="2400" b="1" dirty="0" err="1">
                <a:solidFill>
                  <a:srgbClr val="C00000"/>
                </a:solidFill>
              </a:rPr>
              <a:t>Mechanizm</a:t>
            </a:r>
            <a:r>
              <a:rPr lang="en-US" altLang="ja-JP" sz="2400" b="1" dirty="0">
                <a:solidFill>
                  <a:srgbClr val="C00000"/>
                </a:solidFill>
              </a:rPr>
              <a:t> </a:t>
            </a:r>
            <a:r>
              <a:rPr lang="ja-JP" altLang="en-US" sz="2400" b="1" dirty="0">
                <a:solidFill>
                  <a:srgbClr val="C00000"/>
                </a:solidFill>
              </a:rPr>
              <a:t>（注意機構）</a:t>
            </a:r>
            <a:r>
              <a:rPr lang="ja-JP" altLang="en-US" sz="2400" dirty="0"/>
              <a:t>を</a:t>
            </a:r>
            <a:r>
              <a:rPr lang="ja-JP" altLang="en-US" sz="2400" dirty="0" smtClean="0"/>
              <a:t>特徴．</a:t>
            </a:r>
            <a:r>
              <a:rPr lang="ja-JP" altLang="en-US" sz="2400" b="1" dirty="0" smtClean="0"/>
              <a:t>入力データの各部分</a:t>
            </a:r>
            <a:r>
              <a:rPr lang="ja-JP" altLang="en-US" sz="2400" dirty="0" smtClean="0"/>
              <a:t>が，</a:t>
            </a:r>
            <a:r>
              <a:rPr lang="ja-JP" altLang="en-US" sz="2400" b="1" dirty="0" smtClean="0"/>
              <a:t>どの程度重要であるか</a:t>
            </a:r>
            <a:r>
              <a:rPr lang="ja-JP" altLang="en-US" sz="2400" dirty="0" smtClean="0"/>
              <a:t>を自動的に決定．重要な部分に重点を置いて，特徴量を抽出</a:t>
            </a:r>
            <a:endParaRPr lang="en-US" altLang="ja-JP" sz="2400" dirty="0" smtClean="0"/>
          </a:p>
          <a:p>
            <a:r>
              <a:rPr lang="en-US" altLang="ja-JP" sz="2400" dirty="0" smtClean="0"/>
              <a:t>2017</a:t>
            </a:r>
            <a:r>
              <a:rPr lang="ja-JP" altLang="en-US" sz="2400" dirty="0" smtClean="0"/>
              <a:t>年発表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Ashish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Vaswani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Noam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Shazeer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Niki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Parmar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Jakob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Uszkoreit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Llion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Jones, Aidan N. Gomez, Lukasz Kaiser,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Illia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Polosukhin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Attention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All You </a:t>
            </a: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Need,</a:t>
            </a:r>
            <a:r>
              <a:rPr lang="ja-JP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arXiv:1706.03762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2017.</a:t>
            </a:r>
            <a:endParaRPr lang="en-US" altLang="ja-JP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2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280E8E-38FF-2652-7F59-B492967C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8950"/>
          </a:xfrm>
        </p:spPr>
        <p:txBody>
          <a:bodyPr>
            <a:normAutofit/>
          </a:bodyPr>
          <a:lstStyle/>
          <a:p>
            <a:r>
              <a:rPr kumimoji="1" lang="en-US" altLang="ja-JP" dirty="0" err="1"/>
              <a:t>DiNAT</a:t>
            </a:r>
            <a:r>
              <a:rPr kumimoji="1" lang="en-US" altLang="ja-JP" dirty="0"/>
              <a:t>-L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3B922C-5AF4-9DCE-EDA0-165A0783B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27237"/>
            <a:ext cx="7886700" cy="4749725"/>
          </a:xfrm>
        </p:spPr>
        <p:txBody>
          <a:bodyPr>
            <a:normAutofit/>
          </a:bodyPr>
          <a:lstStyle/>
          <a:p>
            <a:r>
              <a:rPr kumimoji="1" lang="ja-JP" altLang="en-US" sz="2400" b="1" dirty="0" smtClean="0">
                <a:solidFill>
                  <a:srgbClr val="C00000"/>
                </a:solidFill>
              </a:rPr>
              <a:t>画像認識</a:t>
            </a:r>
            <a:r>
              <a:rPr kumimoji="1" lang="ja-JP" altLang="en-US" sz="2400" dirty="0" smtClean="0"/>
              <a:t>に使われる</a:t>
            </a:r>
            <a:r>
              <a:rPr kumimoji="1" lang="ja-JP" altLang="en-US" sz="2400" b="1" dirty="0" smtClean="0">
                <a:solidFill>
                  <a:srgbClr val="C00000"/>
                </a:solidFill>
              </a:rPr>
              <a:t>ディープニューラルネットワーク</a:t>
            </a:r>
            <a:endParaRPr kumimoji="1" lang="en-US" altLang="ja-JP" sz="2400" b="1" dirty="0">
              <a:solidFill>
                <a:srgbClr val="C00000"/>
              </a:solidFill>
            </a:endParaRPr>
          </a:p>
          <a:p>
            <a:r>
              <a:rPr kumimoji="1" lang="en-US" altLang="ja-JP" sz="2400" b="1" dirty="0">
                <a:solidFill>
                  <a:srgbClr val="C00000"/>
                </a:solidFill>
              </a:rPr>
              <a:t>Transformer</a:t>
            </a:r>
            <a:r>
              <a:rPr kumimoji="1" lang="en-US" altLang="ja-JP" sz="2400" dirty="0"/>
              <a:t> </a:t>
            </a:r>
            <a:r>
              <a:rPr lang="ja-JP" altLang="en-US" sz="2400" dirty="0" smtClean="0"/>
              <a:t>の</a:t>
            </a:r>
            <a:r>
              <a:rPr lang="ja-JP" altLang="en-US" sz="2400" dirty="0"/>
              <a:t>技術を</a:t>
            </a:r>
            <a:r>
              <a:rPr kumimoji="1" lang="ja-JP" altLang="en-US" sz="2400" dirty="0" smtClean="0"/>
              <a:t>ベース</a:t>
            </a:r>
            <a:endParaRPr kumimoji="1" lang="en-US" altLang="ja-JP" sz="2400" dirty="0"/>
          </a:p>
          <a:p>
            <a:r>
              <a:rPr lang="ja-JP" altLang="en-US" sz="2400" dirty="0" smtClean="0"/>
              <a:t>特徴：動的</a:t>
            </a:r>
            <a:r>
              <a:rPr lang="ja-JP" altLang="en-US" sz="2400" dirty="0"/>
              <a:t>な </a:t>
            </a:r>
            <a:r>
              <a:rPr lang="en-US" altLang="ja-JP" sz="2400" dirty="0"/>
              <a:t>Attention </a:t>
            </a:r>
            <a:r>
              <a:rPr lang="ja-JP" altLang="en-US" sz="2400" dirty="0" smtClean="0"/>
              <a:t>を</a:t>
            </a:r>
            <a:r>
              <a:rPr lang="ja-JP" altLang="en-US" sz="2400" dirty="0"/>
              <a:t>特徴．入力に</a:t>
            </a:r>
            <a:r>
              <a:rPr lang="ja-JP" altLang="en-US" sz="2400" dirty="0" smtClean="0"/>
              <a:t>応じて </a:t>
            </a:r>
            <a:r>
              <a:rPr lang="en-US" altLang="ja-JP" sz="2400" dirty="0" smtClean="0"/>
              <a:t>Attention </a:t>
            </a:r>
            <a:r>
              <a:rPr lang="ja-JP" altLang="en-US" sz="2400" dirty="0" smtClean="0"/>
              <a:t>を動的に変更できる．</a:t>
            </a:r>
            <a:r>
              <a:rPr kumimoji="1" lang="ja-JP" altLang="en-US" sz="2400" b="1" dirty="0" smtClean="0"/>
              <a:t>より</a:t>
            </a:r>
            <a:r>
              <a:rPr kumimoji="1" lang="ja-JP" altLang="en-US" sz="2400" b="1" dirty="0"/>
              <a:t>重要な</a:t>
            </a:r>
            <a:r>
              <a:rPr kumimoji="1" lang="ja-JP" altLang="en-US" sz="2400" b="1" dirty="0" smtClean="0"/>
              <a:t>特徴を抽出可能</a:t>
            </a:r>
            <a:r>
              <a:rPr kumimoji="1" lang="ja-JP" altLang="en-US" sz="2400" dirty="0" smtClean="0"/>
              <a:t>．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　犬の画像：自動的に犬の顔や目にフォーカス</a:t>
            </a:r>
            <a:endParaRPr kumimoji="1" lang="en-US" altLang="ja-JP" sz="2400" dirty="0"/>
          </a:p>
          <a:p>
            <a:r>
              <a:rPr kumimoji="1" lang="en-US" altLang="ja-JP" sz="2400" dirty="0"/>
              <a:t>2022</a:t>
            </a:r>
            <a:r>
              <a:rPr kumimoji="1" lang="ja-JP" altLang="en-US" sz="2400" dirty="0"/>
              <a:t>年</a:t>
            </a:r>
            <a:r>
              <a:rPr kumimoji="1" lang="ja-JP" altLang="en-US" sz="2400" dirty="0" smtClean="0"/>
              <a:t>発表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Kai Liu,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Tianyi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Wu, Cong Liu,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Guodong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Transformer: A General Vision Transformer Backbone with Dynamic Group </a:t>
            </a: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Attention,</a:t>
            </a:r>
            <a:r>
              <a:rPr lang="ja-JP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arXiv:2203.03937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  <a:endParaRPr kumimoji="1"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1904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BAC0C-0595-4AA1-ACCF-CA8FF598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90172"/>
          </a:xfrm>
        </p:spPr>
        <p:txBody>
          <a:bodyPr>
            <a:noAutofit/>
          </a:bodyPr>
          <a:lstStyle/>
          <a:p>
            <a:r>
              <a:rPr lang="en-US" altLang="ja-JP" sz="3200" dirty="0" err="1"/>
              <a:t>DiNAT</a:t>
            </a:r>
            <a:r>
              <a:rPr lang="en-US" altLang="ja-JP" sz="3200" dirty="0"/>
              <a:t>-L </a:t>
            </a:r>
            <a:r>
              <a:rPr lang="ja-JP" altLang="en-US" sz="3200" dirty="0"/>
              <a:t>を実行できる</a:t>
            </a:r>
            <a:r>
              <a:rPr kumimoji="1" lang="ja-JP" altLang="en-US" sz="3200" dirty="0"/>
              <a:t>のデモサイト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3E797F-D351-4337-93EC-348C75A6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17699"/>
            <a:ext cx="8647984" cy="2990851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オンラインのサイト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URL: 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huggingface.co</a:t>
            </a:r>
            <a:r>
              <a:rPr lang="en-US" altLang="ja-JP" sz="2400" b="1" dirty="0"/>
              <a:t>/spaces/</a:t>
            </a:r>
            <a:r>
              <a:rPr lang="en-US" altLang="ja-JP" sz="2400" b="1" dirty="0" err="1"/>
              <a:t>shi</a:t>
            </a:r>
            <a:r>
              <a:rPr lang="en-US" altLang="ja-JP" sz="2400" b="1" dirty="0"/>
              <a:t>-labs/</a:t>
            </a:r>
            <a:r>
              <a:rPr lang="en-US" altLang="ja-JP" sz="2400" b="1" dirty="0" err="1"/>
              <a:t>OneFormer</a:t>
            </a:r>
            <a:endParaRPr lang="en-US" altLang="ja-JP" sz="2400" b="1" dirty="0"/>
          </a:p>
          <a:p>
            <a:r>
              <a:rPr lang="ja-JP" altLang="ja-JP" sz="2400" dirty="0"/>
              <a:t>セグメンテーションの種類：</a:t>
            </a:r>
            <a:r>
              <a:rPr lang="ja-JP" altLang="ja-JP" sz="2400" b="1" dirty="0"/>
              <a:t>パノプティック</a:t>
            </a:r>
            <a:r>
              <a:rPr lang="ja-JP" altLang="ja-JP" sz="2400" dirty="0"/>
              <a:t>，</a:t>
            </a:r>
            <a:r>
              <a:rPr lang="ja-JP" altLang="ja-JP" sz="2400" b="1" dirty="0"/>
              <a:t>インスタンス</a:t>
            </a:r>
            <a:r>
              <a:rPr lang="ja-JP" altLang="ja-JP" sz="2400" dirty="0"/>
              <a:t>，</a:t>
            </a:r>
            <a:r>
              <a:rPr lang="ja-JP" altLang="ja-JP" sz="2400" b="1" dirty="0"/>
              <a:t>セマンティック</a:t>
            </a:r>
            <a:r>
              <a:rPr lang="en-US" altLang="ja-JP" sz="2400" b="1" dirty="0"/>
              <a:t> </a:t>
            </a:r>
            <a:endParaRPr lang="ja-JP" altLang="ja-JP" sz="2400" b="1" dirty="0"/>
          </a:p>
          <a:p>
            <a:r>
              <a:rPr lang="ja-JP" altLang="ja-JP" sz="2400" dirty="0"/>
              <a:t>データセット：</a:t>
            </a:r>
            <a:r>
              <a:rPr lang="en-US" altLang="ja-JP" sz="2400" b="1" dirty="0"/>
              <a:t>COCO</a:t>
            </a:r>
            <a:r>
              <a:rPr lang="ja-JP" altLang="ja-JP" sz="2400" dirty="0"/>
              <a:t>（</a:t>
            </a:r>
            <a:r>
              <a:rPr lang="en-US" altLang="ja-JP" sz="2400" dirty="0"/>
              <a:t>133 </a:t>
            </a:r>
            <a:r>
              <a:rPr lang="ja-JP" altLang="ja-JP" sz="2400" dirty="0"/>
              <a:t>クラス</a:t>
            </a:r>
            <a:r>
              <a:rPr lang="ja-JP" altLang="en-US" sz="2400" dirty="0"/>
              <a:t>），</a:t>
            </a:r>
            <a:r>
              <a:rPr lang="en-US" altLang="ja-JP" sz="2400" b="1" dirty="0"/>
              <a:t>Cityscapes</a:t>
            </a:r>
            <a:r>
              <a:rPr lang="ja-JP" altLang="ja-JP" sz="2400" dirty="0"/>
              <a:t>（</a:t>
            </a:r>
            <a:r>
              <a:rPr lang="en-US" altLang="ja-JP" sz="2400" dirty="0"/>
              <a:t>19 </a:t>
            </a:r>
            <a:r>
              <a:rPr lang="ja-JP" altLang="ja-JP" sz="2400" dirty="0"/>
              <a:t>クラス）</a:t>
            </a:r>
            <a:r>
              <a:rPr lang="ja-JP" altLang="en-US" sz="2400" dirty="0"/>
              <a:t>，</a:t>
            </a:r>
            <a:r>
              <a:rPr lang="en-US" altLang="ja-JP" sz="2400" b="1" dirty="0" err="1"/>
              <a:t>ADE20K</a:t>
            </a:r>
            <a:r>
              <a:rPr lang="en-US" altLang="ja-JP" sz="2400" dirty="0"/>
              <a:t> </a:t>
            </a:r>
            <a:r>
              <a:rPr lang="ja-JP" altLang="ja-JP" sz="2400" dirty="0"/>
              <a:t>（</a:t>
            </a:r>
            <a:r>
              <a:rPr lang="en-US" altLang="ja-JP" sz="2400" dirty="0"/>
              <a:t>150</a:t>
            </a:r>
            <a:r>
              <a:rPr lang="ja-JP" altLang="ja-JP" sz="2400" dirty="0"/>
              <a:t>クラス）</a:t>
            </a:r>
          </a:p>
          <a:p>
            <a:endParaRPr lang="ja-JP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9D5963-29FD-4A88-B2D9-9FB62845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0F0EB7-AA29-45F1-BF83-A573AD936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7" y="4261050"/>
            <a:ext cx="3708523" cy="259695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793B04-50C9-4974-AEC7-C21647865D5C}"/>
              </a:ext>
            </a:extLst>
          </p:cNvPr>
          <p:cNvSpPr/>
          <p:nvPr/>
        </p:nvSpPr>
        <p:spPr>
          <a:xfrm>
            <a:off x="4122153" y="497513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文献: Jitesh Jain, Jiachen Li, MangTik Chiu, Ali Hassani, Nikita Orlov, Humphrey Shi, OneFormer: One Transformer to Rule Universal Image Segmentation, arXiv:2211.06220, 2022.</a:t>
            </a:r>
          </a:p>
        </p:txBody>
      </p:sp>
    </p:spTree>
    <p:extLst>
      <p:ext uri="{BB962C8B-B14F-4D97-AF65-F5344CB8AC3E}">
        <p14:creationId xmlns:p14="http://schemas.microsoft.com/office/powerpoint/2010/main" val="106987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7AD7A5-12C4-D99D-2437-20165AA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" y="51436"/>
            <a:ext cx="9098280" cy="960120"/>
          </a:xfrm>
        </p:spPr>
        <p:txBody>
          <a:bodyPr>
            <a:noAutofit/>
          </a:bodyPr>
          <a:lstStyle/>
          <a:p>
            <a:r>
              <a:rPr kumimoji="1" lang="en-US" altLang="ja-JP" sz="3600" dirty="0" err="1"/>
              <a:t>DiNAT</a:t>
            </a:r>
            <a:r>
              <a:rPr kumimoji="1" lang="en-US" altLang="ja-JP" sz="3600" dirty="0"/>
              <a:t>-L</a:t>
            </a:r>
            <a:r>
              <a:rPr kumimoji="1" lang="ja-JP" altLang="en-US" sz="3600" dirty="0"/>
              <a:t>（教師有り学習）の動作結果</a:t>
            </a:r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en-US" altLang="ja-JP" sz="2000" dirty="0"/>
              <a:t>COCO </a:t>
            </a:r>
            <a:r>
              <a:rPr kumimoji="1" lang="ja-JP" altLang="en-US" sz="2000" dirty="0"/>
              <a:t>データセットで学習済み</a:t>
            </a:r>
            <a:r>
              <a:rPr kumimoji="1" lang="en-US" altLang="ja-JP" sz="2000" dirty="0"/>
              <a:t>. </a:t>
            </a:r>
            <a:r>
              <a:rPr kumimoji="1" lang="en-US" altLang="ja-JP" sz="2000" dirty="0" err="1"/>
              <a:t>DiNAT</a:t>
            </a:r>
            <a:r>
              <a:rPr kumimoji="1" lang="en-US" altLang="ja-JP" sz="2000" dirty="0"/>
              <a:t>-L, </a:t>
            </a:r>
            <a:r>
              <a:rPr kumimoji="1" lang="ja-JP" altLang="en-US" sz="2000" dirty="0"/>
              <a:t>セマンティックセグメンテーション</a:t>
            </a:r>
            <a:endParaRPr kumimoji="1" lang="ja-JP" altLang="en-US" sz="3600" dirty="0"/>
          </a:p>
        </p:txBody>
      </p:sp>
      <p:pic>
        <p:nvPicPr>
          <p:cNvPr id="5" name="図 4" descr="雪の上を飛んでいる犬&#10;&#10;中程度の精度で自動的に生成された説明">
            <a:extLst>
              <a:ext uri="{FF2B5EF4-FFF2-40B4-BE49-F238E27FC236}">
                <a16:creationId xmlns:a16="http://schemas.microsoft.com/office/drawing/2014/main" id="{CF76C9E0-9E35-A9C5-06D4-56316CE4F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1" y="925650"/>
            <a:ext cx="3556000" cy="2659888"/>
          </a:xfrm>
          <a:prstGeom prst="rect">
            <a:avLst/>
          </a:prstGeom>
        </p:spPr>
      </p:pic>
      <p:pic>
        <p:nvPicPr>
          <p:cNvPr id="9" name="図 8" descr="ネクタイを締めた男性&#10;&#10;自動的に生成された説明">
            <a:extLst>
              <a:ext uri="{FF2B5EF4-FFF2-40B4-BE49-F238E27FC236}">
                <a16:creationId xmlns:a16="http://schemas.microsoft.com/office/drawing/2014/main" id="{417EC1C9-90E5-193F-4F4F-23369CC75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0" y="3965800"/>
            <a:ext cx="3556000" cy="259270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DC01B6-39FE-596E-03EB-7D3F4829395C}"/>
              </a:ext>
            </a:extLst>
          </p:cNvPr>
          <p:cNvSpPr txBox="1"/>
          <p:nvPr/>
        </p:nvSpPr>
        <p:spPr>
          <a:xfrm>
            <a:off x="2150571" y="35750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元画像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D200A8-A4AA-E619-5AEF-37994185241A}"/>
              </a:ext>
            </a:extLst>
          </p:cNvPr>
          <p:cNvSpPr txBox="1"/>
          <p:nvPr/>
        </p:nvSpPr>
        <p:spPr>
          <a:xfrm>
            <a:off x="5768486" y="35641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実行結果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36033C-3B79-AB15-7888-C689F2B1E8D0}"/>
              </a:ext>
            </a:extLst>
          </p:cNvPr>
          <p:cNvSpPr txBox="1"/>
          <p:nvPr/>
        </p:nvSpPr>
        <p:spPr>
          <a:xfrm>
            <a:off x="2150571" y="65522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元画像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B885F9-9CA7-4378-0691-89B57C027E7D}"/>
              </a:ext>
            </a:extLst>
          </p:cNvPr>
          <p:cNvSpPr txBox="1"/>
          <p:nvPr/>
        </p:nvSpPr>
        <p:spPr>
          <a:xfrm>
            <a:off x="5768486" y="65413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実行結果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88821D-BFFB-627F-343B-E0FC5A416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78960"/>
            <a:ext cx="3613150" cy="27242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D17C74F-062B-990A-7AEA-81643FFFD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965800"/>
            <a:ext cx="3670300" cy="26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9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7AD7A5-12C4-D99D-2437-20165AA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" y="188258"/>
            <a:ext cx="9103995" cy="600599"/>
          </a:xfrm>
        </p:spPr>
        <p:txBody>
          <a:bodyPr>
            <a:noAutofit/>
          </a:bodyPr>
          <a:lstStyle/>
          <a:p>
            <a:r>
              <a:rPr kumimoji="1" lang="en-US" altLang="ja-JP" sz="3600" dirty="0" err="1"/>
              <a:t>DiNAT</a:t>
            </a:r>
            <a:r>
              <a:rPr kumimoji="1" lang="en-US" altLang="ja-JP" sz="3600" dirty="0"/>
              <a:t>-L</a:t>
            </a:r>
            <a:r>
              <a:rPr kumimoji="1" lang="ja-JP" altLang="en-US" sz="3600" dirty="0"/>
              <a:t>（教師有り学習）の動作結果</a:t>
            </a:r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en-US" altLang="ja-JP" sz="2000" dirty="0"/>
              <a:t>COCO </a:t>
            </a:r>
            <a:r>
              <a:rPr kumimoji="1" lang="ja-JP" altLang="en-US" sz="2000" dirty="0"/>
              <a:t>データセットで学習済み</a:t>
            </a:r>
            <a:r>
              <a:rPr kumimoji="1" lang="en-US" altLang="ja-JP" sz="2000" dirty="0"/>
              <a:t>. </a:t>
            </a:r>
            <a:r>
              <a:rPr kumimoji="1" lang="en-US" altLang="ja-JP" sz="2000" dirty="0" err="1"/>
              <a:t>DiNAT</a:t>
            </a:r>
            <a:r>
              <a:rPr kumimoji="1" lang="en-US" altLang="ja-JP" sz="2000" dirty="0"/>
              <a:t>-L, </a:t>
            </a:r>
            <a:r>
              <a:rPr kumimoji="1" lang="ja-JP" altLang="en-US" sz="2000" dirty="0"/>
              <a:t>セマンティックセグメンテーション</a:t>
            </a:r>
            <a:endParaRPr kumimoji="1" lang="ja-JP" altLang="en-US" sz="3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DC01B6-39FE-596E-03EB-7D3F4829395C}"/>
              </a:ext>
            </a:extLst>
          </p:cNvPr>
          <p:cNvSpPr txBox="1"/>
          <p:nvPr/>
        </p:nvSpPr>
        <p:spPr>
          <a:xfrm>
            <a:off x="2030107" y="359259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元画像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D200A8-A4AA-E619-5AEF-37994185241A}"/>
              </a:ext>
            </a:extLst>
          </p:cNvPr>
          <p:cNvSpPr txBox="1"/>
          <p:nvPr/>
        </p:nvSpPr>
        <p:spPr>
          <a:xfrm>
            <a:off x="5810778" y="35992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実行結果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36033C-3B79-AB15-7888-C689F2B1E8D0}"/>
              </a:ext>
            </a:extLst>
          </p:cNvPr>
          <p:cNvSpPr txBox="1"/>
          <p:nvPr/>
        </p:nvSpPr>
        <p:spPr>
          <a:xfrm>
            <a:off x="2150572" y="6564920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元画像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B885F9-9CA7-4378-0691-89B57C027E7D}"/>
              </a:ext>
            </a:extLst>
          </p:cNvPr>
          <p:cNvSpPr txBox="1"/>
          <p:nvPr/>
        </p:nvSpPr>
        <p:spPr>
          <a:xfrm>
            <a:off x="5768486" y="65540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実行結果</a:t>
            </a:r>
          </a:p>
        </p:txBody>
      </p:sp>
      <p:pic>
        <p:nvPicPr>
          <p:cNvPr id="4" name="図 3" descr="回路 が含まれている画像&#10;&#10;自動的に生成された説明">
            <a:extLst>
              <a:ext uri="{FF2B5EF4-FFF2-40B4-BE49-F238E27FC236}">
                <a16:creationId xmlns:a16="http://schemas.microsoft.com/office/drawing/2014/main" id="{EC976C46-F704-4B72-8B54-06DCCDCDD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3" y="3905897"/>
            <a:ext cx="3833939" cy="271164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E16823C-32C2-F28E-1957-A8AD6BF6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29" y="3925139"/>
            <a:ext cx="3784600" cy="2673164"/>
          </a:xfrm>
          <a:prstGeom prst="rect">
            <a:avLst/>
          </a:prstGeom>
        </p:spPr>
      </p:pic>
      <p:pic>
        <p:nvPicPr>
          <p:cNvPr id="16" name="図 15" descr="建物, 草, 電車, 市 が含まれている画像&#10;&#10;自動的に生成された説明">
            <a:extLst>
              <a:ext uri="{FF2B5EF4-FFF2-40B4-BE49-F238E27FC236}">
                <a16:creationId xmlns:a16="http://schemas.microsoft.com/office/drawing/2014/main" id="{29CE60D0-2108-7A37-9AC6-55335CF59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9" y="871040"/>
            <a:ext cx="3543300" cy="278408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3577DFF-4853-95B5-7978-D4FEF977A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127" y="823258"/>
            <a:ext cx="3543298" cy="28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50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45884D-C7F5-F84A-721D-AE3838FEC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86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学習の種類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E742C7-2B43-0B3A-818F-9E8980B1D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3124"/>
            <a:ext cx="8232442" cy="5999238"/>
          </a:xfrm>
        </p:spPr>
        <p:txBody>
          <a:bodyPr>
            <a:normAutofit fontScale="85000" lnSpcReduction="10000"/>
          </a:bodyPr>
          <a:lstStyle/>
          <a:p>
            <a:r>
              <a:rPr kumimoji="1" lang="ja-JP" altLang="en-US" sz="2400" b="1" dirty="0" smtClean="0"/>
              <a:t>教師</a:t>
            </a:r>
            <a:r>
              <a:rPr kumimoji="1" lang="ja-JP" altLang="en-US" sz="2400" b="1" dirty="0"/>
              <a:t>有り学習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b="1" dirty="0" smtClean="0">
                <a:solidFill>
                  <a:srgbClr val="C00000"/>
                </a:solidFill>
              </a:rPr>
              <a:t>正解ラベル</a:t>
            </a:r>
            <a:r>
              <a:rPr lang="ja-JP" altLang="en-US" sz="2400" b="1" u="sng" dirty="0" smtClean="0">
                <a:solidFill>
                  <a:srgbClr val="FF0000"/>
                </a:solidFill>
              </a:rPr>
              <a:t>付き</a:t>
            </a:r>
            <a:r>
              <a:rPr lang="ja-JP" altLang="en-US" sz="2400" dirty="0" smtClean="0"/>
              <a:t>のデータセットで学習．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（例）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「</a:t>
            </a:r>
            <a:r>
              <a:rPr lang="ja-JP" altLang="en-US" sz="2400" b="1" dirty="0">
                <a:solidFill>
                  <a:srgbClr val="FF0000"/>
                </a:solidFill>
              </a:rPr>
              <a:t>犬」</a:t>
            </a:r>
            <a:r>
              <a:rPr lang="ja-JP" altLang="en-US" sz="2400" dirty="0"/>
              <a:t>という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正解ラベル</a:t>
            </a:r>
            <a:r>
              <a:rPr lang="ja-JP" altLang="en-US" sz="2400" dirty="0" smtClean="0"/>
              <a:t>の付いた画像を使用．大量のデータを利用することで，高い精度を達成</a:t>
            </a:r>
            <a:endParaRPr lang="en-US" altLang="ja-JP" sz="2400" dirty="0" smtClean="0"/>
          </a:p>
          <a:p>
            <a:r>
              <a:rPr lang="ja-JP" altLang="en-US" sz="2400" b="1" dirty="0" smtClean="0"/>
              <a:t>教師無し学習</a:t>
            </a:r>
            <a:endParaRPr lang="en-US" altLang="ja-JP" sz="2400" b="1" dirty="0" smtClean="0"/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C00000"/>
                </a:solidFill>
              </a:rPr>
              <a:t>正解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ラベル</a:t>
            </a:r>
            <a:r>
              <a:rPr lang="ja-JP" altLang="en-US" sz="2400" dirty="0" smtClean="0"/>
              <a:t>の</a:t>
            </a:r>
            <a:r>
              <a:rPr lang="ja-JP" altLang="en-US" sz="2400" b="1" u="sng" dirty="0" smtClean="0">
                <a:solidFill>
                  <a:srgbClr val="FF0000"/>
                </a:solidFill>
              </a:rPr>
              <a:t>無い</a:t>
            </a:r>
            <a:r>
              <a:rPr lang="ja-JP" altLang="en-US" sz="2400" dirty="0" smtClean="0"/>
              <a:t>データセットで学習</a:t>
            </a:r>
            <a:r>
              <a:rPr lang="ja-JP" altLang="en-US" sz="2400" b="1" dirty="0" smtClean="0"/>
              <a:t>．</a:t>
            </a:r>
            <a:endParaRPr lang="en-US" altLang="ja-JP" sz="2400" b="1" dirty="0" smtClean="0"/>
          </a:p>
          <a:p>
            <a:pPr marL="0" indent="0">
              <a:buNone/>
            </a:pPr>
            <a:r>
              <a:rPr lang="ja-JP" altLang="en-US" sz="2400" dirty="0"/>
              <a:t>（例</a:t>
            </a:r>
            <a:r>
              <a:rPr lang="ja-JP" altLang="en-US" sz="2400" dirty="0" smtClean="0"/>
              <a:t>）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正解</a:t>
            </a:r>
            <a:r>
              <a:rPr lang="ja-JP" altLang="en-US" sz="2400" b="1" dirty="0">
                <a:solidFill>
                  <a:srgbClr val="C00000"/>
                </a:solidFill>
              </a:rPr>
              <a:t>ラベル</a:t>
            </a:r>
            <a:r>
              <a:rPr lang="ja-JP" altLang="en-US" sz="2400" dirty="0" smtClean="0"/>
              <a:t>の</a:t>
            </a:r>
            <a:r>
              <a:rPr lang="ja-JP" altLang="en-US" sz="2400" dirty="0"/>
              <a:t>無い</a:t>
            </a:r>
            <a:r>
              <a:rPr lang="ja-JP" altLang="en-US" sz="2400" dirty="0" smtClean="0"/>
              <a:t>画像</a:t>
            </a:r>
            <a:r>
              <a:rPr lang="ja-JP" altLang="en-US" sz="2400" dirty="0"/>
              <a:t>を使用</a:t>
            </a:r>
            <a:r>
              <a:rPr lang="ja-JP" altLang="en-US" sz="2400" dirty="0" smtClean="0"/>
              <a:t>．データのパターンを自己学習することにより，特徴抽出，クラスタリング，次元削減などを実行．</a:t>
            </a:r>
            <a:endParaRPr lang="en-US" altLang="ja-JP" sz="2400" b="1" dirty="0" smtClean="0"/>
          </a:p>
          <a:p>
            <a:r>
              <a:rPr kumimoji="1" lang="en-US" altLang="ja-JP" sz="2400" b="1" dirty="0" smtClean="0"/>
              <a:t>Few </a:t>
            </a:r>
            <a:r>
              <a:rPr kumimoji="1" lang="en-US" altLang="ja-JP" sz="2400" b="1" dirty="0"/>
              <a:t>Shot</a:t>
            </a:r>
          </a:p>
          <a:p>
            <a:pPr marL="0" indent="0">
              <a:buNone/>
            </a:pPr>
            <a:r>
              <a:rPr lang="ja-JP" altLang="en-US" sz="2400" b="1" dirty="0" smtClean="0">
                <a:solidFill>
                  <a:srgbClr val="FF0000"/>
                </a:solidFill>
              </a:rPr>
              <a:t>少数</a:t>
            </a:r>
            <a:r>
              <a:rPr lang="ja-JP" altLang="en-US" sz="2400" dirty="0" smtClean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正解ラベル</a:t>
            </a:r>
            <a:r>
              <a:rPr lang="ja-JP" altLang="en-US" sz="2400" b="1" u="sng" dirty="0">
                <a:solidFill>
                  <a:srgbClr val="FF0000"/>
                </a:solidFill>
              </a:rPr>
              <a:t>付き</a:t>
            </a:r>
            <a:r>
              <a:rPr lang="ja-JP" altLang="en-US" sz="2400" dirty="0"/>
              <a:t>のデータセットで</a:t>
            </a:r>
            <a:r>
              <a:rPr lang="ja-JP" altLang="en-US" sz="2400" dirty="0" smtClean="0"/>
              <a:t>学習．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（例</a:t>
            </a:r>
            <a:r>
              <a:rPr lang="ja-JP" altLang="en-US" sz="2400" dirty="0" smtClean="0"/>
              <a:t>）</a:t>
            </a:r>
            <a:r>
              <a:rPr lang="ja-JP" altLang="en-US" sz="2400" b="1" dirty="0">
                <a:solidFill>
                  <a:srgbClr val="FF0000"/>
                </a:solidFill>
              </a:rPr>
              <a:t> 「犬」</a:t>
            </a:r>
            <a:r>
              <a:rPr lang="ja-JP" altLang="en-US" sz="2400" dirty="0"/>
              <a:t>という</a:t>
            </a:r>
            <a:r>
              <a:rPr lang="ja-JP" altLang="en-US" sz="2400" b="1" dirty="0">
                <a:solidFill>
                  <a:srgbClr val="C00000"/>
                </a:solidFill>
              </a:rPr>
              <a:t>正解ラベル</a:t>
            </a:r>
            <a:r>
              <a:rPr lang="ja-JP" altLang="en-US" sz="2400" dirty="0"/>
              <a:t>の付いた</a:t>
            </a:r>
            <a:r>
              <a:rPr lang="ja-JP" altLang="en-US" sz="2400" dirty="0" smtClean="0"/>
              <a:t>画像数枚を使用</a:t>
            </a:r>
            <a:endParaRPr lang="en-US" altLang="ja-JP" sz="2400" dirty="0" smtClean="0"/>
          </a:p>
          <a:p>
            <a:r>
              <a:rPr kumimoji="1" lang="en-US" altLang="ja-JP" sz="2400" b="1" dirty="0" smtClean="0"/>
              <a:t>Zero</a:t>
            </a:r>
            <a:r>
              <a:rPr lang="en-US" altLang="ja-JP" sz="2400" b="1" dirty="0" smtClean="0"/>
              <a:t> Shot</a:t>
            </a:r>
          </a:p>
          <a:p>
            <a:pPr marL="0" indent="0">
              <a:buNone/>
            </a:pPr>
            <a:r>
              <a:rPr lang="ja-JP" altLang="en-US" sz="2400" b="1" dirty="0" smtClean="0">
                <a:solidFill>
                  <a:srgbClr val="C00000"/>
                </a:solidFill>
              </a:rPr>
              <a:t>正解</a:t>
            </a:r>
            <a:r>
              <a:rPr lang="ja-JP" altLang="en-US" sz="2400" b="1" dirty="0">
                <a:solidFill>
                  <a:srgbClr val="C00000"/>
                </a:solidFill>
              </a:rPr>
              <a:t>ラベル</a:t>
            </a:r>
            <a:r>
              <a:rPr lang="ja-JP" altLang="en-US" sz="2400" b="1" u="sng" dirty="0">
                <a:solidFill>
                  <a:srgbClr val="FF0000"/>
                </a:solidFill>
              </a:rPr>
              <a:t>付き</a:t>
            </a:r>
            <a:r>
              <a:rPr lang="ja-JP" altLang="en-US" sz="2400" dirty="0"/>
              <a:t>のデータセットで学習</a:t>
            </a:r>
            <a:r>
              <a:rPr lang="ja-JP" altLang="en-US" sz="2400" dirty="0" smtClean="0"/>
              <a:t>．正解ラベルにない新しいラベルについての認識能力を持つ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（例）</a:t>
            </a:r>
            <a:r>
              <a:rPr lang="ja-JP" altLang="en-US" sz="2400" b="1" dirty="0">
                <a:solidFill>
                  <a:srgbClr val="FF0000"/>
                </a:solidFill>
              </a:rPr>
              <a:t> 「犬」</a:t>
            </a:r>
            <a:r>
              <a:rPr lang="ja-JP" altLang="en-US" sz="2400" dirty="0"/>
              <a:t>という</a:t>
            </a:r>
            <a:r>
              <a:rPr lang="ja-JP" altLang="en-US" sz="2400" b="1" dirty="0">
                <a:solidFill>
                  <a:srgbClr val="C00000"/>
                </a:solidFill>
              </a:rPr>
              <a:t>正解ラベル</a:t>
            </a:r>
            <a:r>
              <a:rPr lang="ja-JP" altLang="en-US" sz="2400" dirty="0"/>
              <a:t>の付いた</a:t>
            </a:r>
            <a:r>
              <a:rPr lang="ja-JP" altLang="en-US" sz="2400" dirty="0" smtClean="0"/>
              <a:t>画像が無くても「犬」を識別</a:t>
            </a:r>
            <a:endParaRPr lang="en-US" altLang="ja-JP" sz="2400" dirty="0"/>
          </a:p>
          <a:p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29424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B7D6D8-DDD8-8D5B-5657-01731ADC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6542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/>
              <a:t>CutLER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18B977-981D-6A51-1559-6C7757B31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2762"/>
            <a:ext cx="7886700" cy="5064201"/>
          </a:xfrm>
        </p:spPr>
        <p:txBody>
          <a:bodyPr>
            <a:normAutofit/>
          </a:bodyPr>
          <a:lstStyle/>
          <a:p>
            <a:r>
              <a:rPr lang="en-US" altLang="ja-JP" sz="2400" b="1" dirty="0" err="1">
                <a:solidFill>
                  <a:srgbClr val="C00000"/>
                </a:solidFill>
              </a:rPr>
              <a:t>CutLER</a:t>
            </a:r>
            <a:r>
              <a:rPr lang="ja-JP" altLang="en-US" sz="2400" dirty="0" smtClean="0"/>
              <a:t>は</a:t>
            </a:r>
            <a:r>
              <a:rPr lang="ja-JP" altLang="en-US" sz="2400" dirty="0"/>
              <a:t>，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物体</a:t>
            </a:r>
            <a:r>
              <a:rPr lang="ja-JP" altLang="en-US" sz="2400" b="1" dirty="0">
                <a:solidFill>
                  <a:srgbClr val="C00000"/>
                </a:solidFill>
              </a:rPr>
              <a:t>検出</a:t>
            </a:r>
            <a:r>
              <a:rPr lang="ja-JP" altLang="en-US" sz="2400" dirty="0"/>
              <a:t>と</a:t>
            </a:r>
            <a:r>
              <a:rPr lang="ja-JP" altLang="en-US" sz="2400" b="1" dirty="0">
                <a:solidFill>
                  <a:srgbClr val="C00000"/>
                </a:solidFill>
              </a:rPr>
              <a:t>インスタンスセグメンテーション</a:t>
            </a:r>
            <a:r>
              <a:rPr lang="ja-JP" altLang="en-US" sz="2400" dirty="0"/>
              <a:t>を行うための</a:t>
            </a:r>
            <a:r>
              <a:rPr lang="ja-JP" altLang="en-US" sz="2400" b="1" dirty="0">
                <a:solidFill>
                  <a:srgbClr val="C00000"/>
                </a:solidFill>
              </a:rPr>
              <a:t>教師無し学習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アルゴリズム</a:t>
            </a:r>
            <a:endParaRPr lang="ja-JP" altLang="en-US" sz="2400" b="1" dirty="0">
              <a:solidFill>
                <a:srgbClr val="C00000"/>
              </a:solidFill>
            </a:endParaRPr>
          </a:p>
          <a:p>
            <a:r>
              <a:rPr lang="ja-JP" altLang="en-US" sz="2400" b="1" dirty="0" smtClean="0"/>
              <a:t>物体</a:t>
            </a:r>
            <a:r>
              <a:rPr lang="ja-JP" altLang="en-US" sz="2400" b="1" dirty="0"/>
              <a:t>の部分が存在するべき領域</a:t>
            </a:r>
            <a:r>
              <a:rPr lang="ja-JP" altLang="en-US" sz="2400" dirty="0"/>
              <a:t>を</a:t>
            </a:r>
            <a:r>
              <a:rPr lang="ja-JP" altLang="en-US" sz="2400" b="1" dirty="0"/>
              <a:t>推定</a:t>
            </a:r>
            <a:r>
              <a:rPr lang="ja-JP" altLang="en-US" sz="2400" dirty="0"/>
              <a:t>すること</a:t>
            </a:r>
            <a:r>
              <a:rPr lang="ja-JP" altLang="en-US" sz="2400" dirty="0" smtClean="0"/>
              <a:t>で，</a:t>
            </a:r>
            <a:r>
              <a:rPr lang="ja-JP" altLang="en-US" sz="2400" b="1" dirty="0" smtClean="0"/>
              <a:t>物体</a:t>
            </a:r>
            <a:r>
              <a:rPr lang="ja-JP" altLang="en-US" sz="2400" b="1" dirty="0"/>
              <a:t>の位置を</a:t>
            </a:r>
            <a:r>
              <a:rPr lang="ja-JP" altLang="en-US" sz="2400" b="1" dirty="0" smtClean="0"/>
              <a:t>検出</a:t>
            </a:r>
            <a:r>
              <a:rPr lang="ja-JP" altLang="en-US" sz="2400" dirty="0"/>
              <a:t>．</a:t>
            </a:r>
            <a:r>
              <a:rPr lang="ja-JP" altLang="en-US" sz="2400" dirty="0" smtClean="0"/>
              <a:t>これ</a:t>
            </a:r>
            <a:r>
              <a:rPr lang="ja-JP" altLang="en-US" sz="2400" dirty="0"/>
              <a:t>に</a:t>
            </a:r>
            <a:r>
              <a:rPr lang="ja-JP" altLang="en-US" sz="2400" dirty="0" smtClean="0"/>
              <a:t>より，教師</a:t>
            </a:r>
            <a:r>
              <a:rPr lang="ja-JP" altLang="en-US" sz="2400" dirty="0"/>
              <a:t>あり学習による物体の位置検出が不要</a:t>
            </a:r>
            <a:r>
              <a:rPr lang="ja-JP" altLang="en-US" sz="2400" dirty="0" smtClean="0"/>
              <a:t>に．</a:t>
            </a:r>
            <a:endParaRPr lang="ja-JP" altLang="en-US" sz="2400" dirty="0"/>
          </a:p>
          <a:p>
            <a:r>
              <a:rPr lang="ja-JP" altLang="en-US" sz="2400" dirty="0" smtClean="0"/>
              <a:t>元</a:t>
            </a:r>
            <a:r>
              <a:rPr lang="ja-JP" altLang="en-US" sz="2400" dirty="0"/>
              <a:t>の画像から物体の部分を復元することに</a:t>
            </a:r>
            <a:r>
              <a:rPr lang="ja-JP" altLang="en-US" sz="2400" dirty="0" smtClean="0"/>
              <a:t>より，インスタンスセグメンテーション</a:t>
            </a:r>
            <a:r>
              <a:rPr lang="ja-JP" altLang="en-US" sz="2400" dirty="0"/>
              <a:t>を</a:t>
            </a:r>
            <a:r>
              <a:rPr lang="ja-JP" altLang="en-US" sz="2400" dirty="0" smtClean="0"/>
              <a:t>実行</a:t>
            </a:r>
            <a:r>
              <a:rPr lang="ja-JP" altLang="en-US" sz="2400" dirty="0"/>
              <a:t>．</a:t>
            </a:r>
          </a:p>
          <a:p>
            <a:r>
              <a:rPr lang="en-US" altLang="ja-JP" sz="2400" dirty="0" smtClean="0"/>
              <a:t>2023</a:t>
            </a:r>
            <a:r>
              <a:rPr lang="ja-JP" altLang="en-US" sz="2400" dirty="0" smtClean="0"/>
              <a:t>年発表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Xudong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Girdhar, Rohit and Yu, Stella X and Misra, Ishan, Cut and Learn for Unsupervised Object Detection and Instance Segmentation, </a:t>
            </a: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arXiv:2301.11320, 2023. </a:t>
            </a:r>
            <a:endParaRPr kumimoji="1" lang="ja-JP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98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887</Words>
  <Application>Microsoft Office PowerPoint</Application>
  <PresentationFormat>画面に合わせる (4:3)</PresentationFormat>
  <Paragraphs>155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メイリオ</vt:lpstr>
      <vt:lpstr>游ゴシック</vt:lpstr>
      <vt:lpstr>Arial</vt:lpstr>
      <vt:lpstr>Calibri</vt:lpstr>
      <vt:lpstr>Segoe UI</vt:lpstr>
      <vt:lpstr>Times New Roman</vt:lpstr>
      <vt:lpstr>Office テーマ</vt:lpstr>
      <vt:lpstr>セグメンテーション，教師無し学習，Zero Shot </vt:lpstr>
      <vt:lpstr>セグメンテーション</vt:lpstr>
      <vt:lpstr>Transormer</vt:lpstr>
      <vt:lpstr>DiNAT-L</vt:lpstr>
      <vt:lpstr>DiNAT-L を実行できるのデモサイト</vt:lpstr>
      <vt:lpstr>DiNAT-L（教師有り学習）の動作結果 COCO データセットで学習済み. DiNAT-L, セマンティックセグメンテーション</vt:lpstr>
      <vt:lpstr>DiNAT-L（教師有り学習）の動作結果 COCO データセットで学習済み. DiNAT-L, セマンティックセグメンテーション</vt:lpstr>
      <vt:lpstr>学習の種類</vt:lpstr>
      <vt:lpstr>CutLER</vt:lpstr>
      <vt:lpstr>CutLER（教師無し）の動作結果</vt:lpstr>
      <vt:lpstr>CutLER（教師無し）の動作結果</vt:lpstr>
      <vt:lpstr>CLIPSeg</vt:lpstr>
      <vt:lpstr>CLIPSeg（Zero Shot）の動作結果</vt:lpstr>
      <vt:lpstr>CLIPSeg（Zero Shot）の動作結果</vt:lpstr>
      <vt:lpstr>PowerPoint プレゼンテーション</vt:lpstr>
      <vt:lpstr>CLIPSeg のプログラム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セグメンテーション，教師無し学習，Zero Shot</dc:title>
  <dc:creator>kaneko kunihiko</dc:creator>
  <cp:lastModifiedBy>user</cp:lastModifiedBy>
  <cp:revision>45</cp:revision>
  <dcterms:created xsi:type="dcterms:W3CDTF">2019-11-02T00:06:04Z</dcterms:created>
  <dcterms:modified xsi:type="dcterms:W3CDTF">2023-03-06T14:41:14Z</dcterms:modified>
</cp:coreProperties>
</file>