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60"/>
  </p:normalViewPr>
  <p:slideViewPr>
    <p:cSldViewPr snapToGrid="0">
      <p:cViewPr>
        <p:scale>
          <a:sx n="66" d="100"/>
          <a:sy n="66" d="100"/>
        </p:scale>
        <p:origin x="1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53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02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59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1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06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26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79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73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66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41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37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F243-F4E8-4A8E-AD4A-32EBB0AD3845}" type="datetimeFigureOut">
              <a:rPr kumimoji="1" lang="ja-JP" altLang="en-US" smtClean="0"/>
              <a:t>2023/3/20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00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DB5299-A4FF-EE11-D3AC-A41AAB8701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３次元姿勢推定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73DBDDD-6D5B-FE05-14FD-47713606E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16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EDBA09-535E-DC68-B3F8-9C29A47B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人体の姿勢推定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6D1A46-E1CC-BBBA-E176-4D1D1DA23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37" y="1678013"/>
            <a:ext cx="7670929" cy="3573698"/>
          </a:xfrm>
        </p:spPr>
        <p:txBody>
          <a:bodyPr>
            <a:normAutofit/>
          </a:bodyPr>
          <a:lstStyle/>
          <a:p>
            <a:r>
              <a:rPr lang="ja-JP" altLang="en-US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姿勢（</a:t>
            </a:r>
            <a:r>
              <a:rPr lang="ja-JP" altLang="en-US" b="1" kern="10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キーポイント</a:t>
            </a:r>
            <a:r>
              <a:rPr lang="ja-JP" altLang="en-US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とその接続）を読み取る</a:t>
            </a:r>
            <a:endParaRPr lang="en-US" altLang="ja-JP" kern="1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r>
              <a:rPr lang="ja-JP" altLang="ja-JP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人工知能</a:t>
            </a:r>
            <a:r>
              <a:rPr lang="ja-JP" altLang="en-US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（</a:t>
            </a:r>
            <a:r>
              <a:rPr lang="en-US" altLang="ja-JP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AI</a:t>
            </a:r>
            <a:r>
              <a:rPr lang="ja-JP" altLang="en-US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）の進展</a:t>
            </a:r>
            <a:endParaRPr lang="en-US" altLang="ja-JP" kern="1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ja-JP" altLang="en-US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人体の検出</a:t>
            </a:r>
            <a:r>
              <a:rPr lang="en-US" altLang="ja-JP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: Faster R-CNN (2015) </a:t>
            </a:r>
            <a:r>
              <a:rPr lang="ja-JP" altLang="en-US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など</a:t>
            </a:r>
            <a:endParaRPr lang="en-US" altLang="ja-JP" kern="1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	</a:t>
            </a:r>
            <a:r>
              <a:rPr lang="ja-JP" altLang="en-US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姿勢推定</a:t>
            </a:r>
            <a:r>
              <a:rPr lang="en-US" altLang="ja-JP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ja-JP" kern="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HRNet</a:t>
            </a:r>
            <a:r>
              <a:rPr lang="en-US" altLang="ja-JP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 (2019) </a:t>
            </a:r>
            <a:r>
              <a:rPr lang="ja-JP" altLang="en-US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など</a:t>
            </a:r>
            <a:endParaRPr lang="en-US" altLang="ja-JP" kern="1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r>
              <a:rPr lang="ja-JP" altLang="en-US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一般の画像においても，</a:t>
            </a:r>
            <a:r>
              <a:rPr lang="ja-JP" altLang="en-US" b="1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首，胴体，手足の曲がり具合</a:t>
            </a:r>
            <a:r>
              <a:rPr lang="ja-JP" altLang="en-US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が読み取れるように</a:t>
            </a:r>
            <a:endParaRPr lang="en-US" altLang="ja-JP" kern="1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8D0A9F-9CE4-7FAD-0183-3CC78373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9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16BB13-3FA4-7F35-9E5C-D60B7EBF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96" y="154007"/>
            <a:ext cx="7886700" cy="48189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実行結果例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438EB1-6B67-9395-D105-66615BF3E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906829"/>
            <a:ext cx="7886700" cy="384048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tabLst>
                <a:tab pos="266700" algn="l"/>
                <a:tab pos="844550" algn="l"/>
                <a:tab pos="2178050" algn="l"/>
              </a:tabLst>
            </a:pPr>
            <a:r>
              <a:rPr lang="ja-JP" altLang="en-US" sz="2400" kern="100" dirty="0">
                <a:solidFill>
                  <a:srgbClr val="000000"/>
                </a:solidFill>
                <a:effectLst/>
              </a:rPr>
              <a:t>ディープニューラルネットワークの </a:t>
            </a:r>
            <a:r>
              <a:rPr lang="en-US" altLang="ja-JP" sz="2400" b="1" kern="100" dirty="0">
                <a:solidFill>
                  <a:srgbClr val="000000"/>
                </a:solidFill>
                <a:effectLst/>
              </a:rPr>
              <a:t>Faster R-CNN</a:t>
            </a:r>
            <a:r>
              <a:rPr lang="en-US" altLang="ja-JP" sz="2400" kern="100" dirty="0">
                <a:solidFill>
                  <a:srgbClr val="000000"/>
                </a:solidFill>
                <a:effectLst/>
              </a:rPr>
              <a:t>, </a:t>
            </a:r>
            <a:r>
              <a:rPr lang="en-US" altLang="ja-JP" sz="2400" b="1" kern="100" dirty="0" err="1">
                <a:solidFill>
                  <a:srgbClr val="000000"/>
                </a:solidFill>
                <a:effectLst/>
              </a:rPr>
              <a:t>HRNet</a:t>
            </a:r>
            <a:endParaRPr lang="en-US" altLang="ja-JP" sz="2400" b="1" kern="10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00000"/>
              </a:lnSpc>
              <a:tabLst>
                <a:tab pos="266700" algn="l"/>
                <a:tab pos="844550" algn="l"/>
                <a:tab pos="2178050" algn="l"/>
              </a:tabLst>
            </a:pPr>
            <a:r>
              <a:rPr lang="ja-JP" altLang="en-US" sz="2400" kern="100" dirty="0">
                <a:solidFill>
                  <a:srgbClr val="000000"/>
                </a:solidFill>
              </a:rPr>
              <a:t>プログラミング言語</a:t>
            </a:r>
            <a:r>
              <a:rPr lang="en-US" altLang="ja-JP" sz="2400" kern="100" dirty="0">
                <a:solidFill>
                  <a:srgbClr val="000000"/>
                </a:solidFill>
                <a:effectLst/>
              </a:rPr>
              <a:t>: </a:t>
            </a:r>
            <a:r>
              <a:rPr lang="en-US" altLang="ja-JP" sz="2400" b="1" kern="100" dirty="0">
                <a:solidFill>
                  <a:srgbClr val="000000"/>
                </a:solidFill>
                <a:effectLst/>
              </a:rPr>
              <a:t>Python</a:t>
            </a:r>
          </a:p>
          <a:p>
            <a:pPr algn="just">
              <a:lnSpc>
                <a:spcPct val="100000"/>
              </a:lnSpc>
              <a:tabLst>
                <a:tab pos="266700" algn="l"/>
                <a:tab pos="844550" algn="l"/>
                <a:tab pos="2178050" algn="l"/>
              </a:tabLst>
            </a:pPr>
            <a:r>
              <a:rPr lang="ja-JP" altLang="en-US" sz="2400" kern="100" dirty="0">
                <a:solidFill>
                  <a:srgbClr val="000000"/>
                </a:solidFill>
                <a:effectLst/>
              </a:rPr>
              <a:t>使用した</a:t>
            </a:r>
            <a:r>
              <a:rPr lang="ja-JP" altLang="en-US" sz="2400" kern="100" dirty="0">
                <a:solidFill>
                  <a:srgbClr val="000000"/>
                </a:solidFill>
              </a:rPr>
              <a:t>ソフトウエア</a:t>
            </a:r>
            <a:r>
              <a:rPr lang="en-US" altLang="ja-JP" sz="2400" kern="100" dirty="0">
                <a:solidFill>
                  <a:srgbClr val="000000"/>
                </a:solidFill>
              </a:rPr>
              <a:t>: </a:t>
            </a:r>
            <a:r>
              <a:rPr lang="en-US" altLang="ja-JP" sz="2400" b="1" kern="100" dirty="0" err="1">
                <a:solidFill>
                  <a:srgbClr val="000000"/>
                </a:solidFill>
              </a:rPr>
              <a:t>MMPose</a:t>
            </a:r>
            <a:endParaRPr lang="en-US" altLang="ja-JP" sz="2400" b="1" kern="1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tabLst>
                <a:tab pos="266700" algn="l"/>
                <a:tab pos="844550" algn="l"/>
                <a:tab pos="2178050" algn="l"/>
              </a:tabLst>
            </a:pPr>
            <a:r>
              <a:rPr lang="ja-JP" altLang="ja-JP" sz="2400" kern="100" dirty="0">
                <a:solidFill>
                  <a:srgbClr val="000000"/>
                </a:solidFill>
                <a:effectLst/>
              </a:rPr>
              <a:t>人体の大規模データセットである </a:t>
            </a:r>
            <a:r>
              <a:rPr lang="en-US" altLang="ja-JP" sz="2400" b="1" kern="100" dirty="0">
                <a:solidFill>
                  <a:srgbClr val="000000"/>
                </a:solidFill>
                <a:effectLst/>
              </a:rPr>
              <a:t>Human 3.6M</a:t>
            </a:r>
            <a:r>
              <a:rPr lang="ja-JP" altLang="en-US" sz="2400" b="1" kern="100" dirty="0">
                <a:solidFill>
                  <a:srgbClr val="000000"/>
                </a:solidFill>
              </a:rPr>
              <a:t> </a:t>
            </a:r>
            <a:r>
              <a:rPr lang="ja-JP" altLang="ja-JP" sz="2400" kern="100" dirty="0">
                <a:solidFill>
                  <a:srgbClr val="000000"/>
                </a:solidFill>
                <a:effectLst/>
              </a:rPr>
              <a:t>で</a:t>
            </a:r>
            <a:r>
              <a:rPr lang="ja-JP" altLang="ja-JP" sz="2400" b="1" kern="100" dirty="0">
                <a:solidFill>
                  <a:srgbClr val="000000"/>
                </a:solidFill>
                <a:effectLst/>
              </a:rPr>
              <a:t>事前学習済み</a:t>
            </a:r>
            <a:r>
              <a:rPr lang="ja-JP" altLang="ja-JP" sz="2400" kern="100" dirty="0">
                <a:solidFill>
                  <a:srgbClr val="000000"/>
                </a:solidFill>
                <a:effectLst/>
              </a:rPr>
              <a:t>の</a:t>
            </a:r>
            <a:r>
              <a:rPr lang="en-US" altLang="ja-JP" sz="2400" kern="100" dirty="0">
                <a:solidFill>
                  <a:srgbClr val="000000"/>
                </a:solidFill>
                <a:effectLst/>
              </a:rPr>
              <a:t> </a:t>
            </a:r>
            <a:r>
              <a:rPr lang="en-US" altLang="ja-JP" sz="2400" kern="100" dirty="0" err="1">
                <a:solidFill>
                  <a:srgbClr val="000000"/>
                </a:solidFill>
                <a:effectLst/>
              </a:rPr>
              <a:t>HRNet</a:t>
            </a:r>
            <a:r>
              <a:rPr lang="en-US" altLang="ja-JP" sz="2400" kern="100" dirty="0">
                <a:solidFill>
                  <a:srgbClr val="000000"/>
                </a:solidFill>
                <a:effectLst/>
              </a:rPr>
              <a:t> </a:t>
            </a:r>
            <a:r>
              <a:rPr lang="ja-JP" altLang="en-US" sz="2400" kern="100" dirty="0">
                <a:solidFill>
                  <a:srgbClr val="000000"/>
                </a:solidFill>
                <a:effectLst/>
              </a:rPr>
              <a:t>を使用</a:t>
            </a:r>
            <a:endParaRPr lang="en-US" altLang="ja-JP" sz="2400" kern="100" dirty="0">
              <a:solidFill>
                <a:srgbClr val="000000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buNone/>
              <a:tabLst>
                <a:tab pos="266700" algn="l"/>
                <a:tab pos="844550" algn="l"/>
                <a:tab pos="2178050" algn="l"/>
              </a:tabLst>
            </a:pPr>
            <a:endParaRPr lang="en-US" altLang="ja-JP" sz="2400" kern="100" dirty="0">
              <a:solidFill>
                <a:srgbClr val="000000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buNone/>
              <a:tabLst>
                <a:tab pos="266700" algn="l"/>
                <a:tab pos="844550" algn="l"/>
                <a:tab pos="2178050" algn="l"/>
              </a:tabLst>
            </a:pPr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人体姿勢推定の結果として、人体の</a:t>
            </a:r>
            <a:r>
              <a:rPr lang="ja-JP" altLang="en-US" sz="24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キーポイント</a:t>
            </a:r>
            <a:endParaRPr lang="en-US" altLang="ja-JP" sz="24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pPr marL="0" indent="0" algn="just">
              <a:lnSpc>
                <a:spcPct val="100000"/>
              </a:lnSpc>
              <a:buNone/>
              <a:tabLst>
                <a:tab pos="266700" algn="l"/>
                <a:tab pos="844550" algn="l"/>
                <a:tab pos="2178050" algn="l"/>
              </a:tabLst>
            </a:pPr>
            <a:r>
              <a:rPr lang="en-US" altLang="ja-JP" sz="2400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17</a:t>
            </a:r>
            <a:r>
              <a:rPr lang="ja-JP" altLang="ja-JP" sz="2400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カ所</a:t>
            </a:r>
            <a:r>
              <a:rPr lang="ja-JP" altLang="ja-JP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の座標値が得られる</a:t>
            </a:r>
            <a:endParaRPr lang="en-US" altLang="ja-JP" sz="2400" b="1" kern="100" dirty="0">
              <a:solidFill>
                <a:srgbClr val="000000"/>
              </a:solidFill>
              <a:effectLst/>
            </a:endParaRPr>
          </a:p>
          <a:p>
            <a:endParaRPr kumimoji="1" lang="ja-JP" altLang="en-US" dirty="0"/>
          </a:p>
        </p:txBody>
      </p:sp>
      <p:pic>
        <p:nvPicPr>
          <p:cNvPr id="4" name="コンテンツ プレースホルダー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93FBE8D3-B5AD-7ABC-8850-BBD61A1AD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" y="790438"/>
            <a:ext cx="2868456" cy="1772306"/>
          </a:xfrm>
          <a:prstGeom prst="rect">
            <a:avLst/>
          </a:prstGeom>
        </p:spPr>
      </p:pic>
      <p:pic>
        <p:nvPicPr>
          <p:cNvPr id="5" name="図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E5C0762-0E8A-D844-FA4B-01114B36E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43" y="675040"/>
            <a:ext cx="6071157" cy="215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3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93A077-3EFC-198A-2177-107675A2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663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関節角度の算出手順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6646AA-31C5-EFF6-E2B4-2A74C2F3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0106"/>
            <a:ext cx="7886700" cy="5717893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b="1" dirty="0"/>
              <a:t>3</a:t>
            </a:r>
            <a:r>
              <a:rPr lang="ja-JP" altLang="en-US" b="1" dirty="0"/>
              <a:t>つの関節を選択 </a:t>
            </a:r>
            <a:r>
              <a:rPr lang="en-US" altLang="ja-JP" b="1" dirty="0"/>
              <a:t>3</a:t>
            </a:r>
            <a:r>
              <a:rPr lang="ja-JP" altLang="en-US" b="1" dirty="0"/>
              <a:t>つの関節が必要．</a:t>
            </a:r>
            <a:r>
              <a:rPr lang="en-US" altLang="ja-JP" b="1" dirty="0"/>
              <a:t>13, 8, 16 </a:t>
            </a:r>
            <a:r>
              <a:rPr lang="ja-JP" altLang="en-US" b="1" dirty="0"/>
              <a:t>を選択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b="1" dirty="0"/>
              <a:t>関節間のベクトルを計算 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import math </a:t>
            </a:r>
          </a:p>
          <a:p>
            <a:pPr marL="0" indent="0">
              <a:buNone/>
            </a:pPr>
            <a:r>
              <a:rPr lang="en-US" altLang="ja-JP" dirty="0"/>
              <a:t>vector1 = (x13 - x8, y13 - y8, z13 - z8) </a:t>
            </a:r>
          </a:p>
          <a:p>
            <a:pPr marL="0" indent="0">
              <a:buNone/>
            </a:pPr>
            <a:r>
              <a:rPr lang="en-US" altLang="ja-JP" dirty="0"/>
              <a:t>length1 = </a:t>
            </a:r>
            <a:r>
              <a:rPr lang="en-US" altLang="ja-JP" dirty="0" err="1"/>
              <a:t>math.sqrt</a:t>
            </a:r>
            <a:r>
              <a:rPr lang="en-US" altLang="ja-JP" dirty="0"/>
              <a:t>(vector1[0]**2 + vector1[1]**2 + vector1[2]**2) </a:t>
            </a:r>
          </a:p>
          <a:p>
            <a:pPr marL="0" indent="0">
              <a:buNone/>
            </a:pPr>
            <a:r>
              <a:rPr lang="en-US" altLang="ja-JP" dirty="0"/>
              <a:t>vector2 = (x16 - x8, y16 - y8, z16 - z8) </a:t>
            </a:r>
          </a:p>
          <a:p>
            <a:pPr marL="0" indent="0">
              <a:buNone/>
            </a:pPr>
            <a:r>
              <a:rPr lang="en-US" altLang="ja-JP" dirty="0"/>
              <a:t>length2 = </a:t>
            </a:r>
            <a:r>
              <a:rPr lang="en-US" altLang="ja-JP" dirty="0" err="1"/>
              <a:t>math.sqrt</a:t>
            </a:r>
            <a:r>
              <a:rPr lang="en-US" altLang="ja-JP" dirty="0"/>
              <a:t>(vector2[0]**2 + vector2[1]**2 + vector2[2]**2) </a:t>
            </a:r>
          </a:p>
          <a:p>
            <a:pPr marL="0" indent="0">
              <a:buNone/>
            </a:pPr>
            <a:r>
              <a:rPr lang="en-US" altLang="ja-JP" dirty="0"/>
              <a:t>(x13, y13, z13)</a:t>
            </a:r>
            <a:r>
              <a:rPr lang="ja-JP" altLang="en-US" dirty="0"/>
              <a:t>は</a:t>
            </a:r>
            <a:r>
              <a:rPr lang="en-US" altLang="ja-JP" dirty="0"/>
              <a:t>13</a:t>
            </a:r>
            <a:r>
              <a:rPr lang="ja-JP" altLang="en-US" dirty="0"/>
              <a:t>番目の関節の座標であり、</a:t>
            </a:r>
            <a:r>
              <a:rPr lang="en-US" altLang="ja-JP" dirty="0"/>
              <a:t>(x8, y8, z8)</a:t>
            </a:r>
            <a:r>
              <a:rPr lang="ja-JP" altLang="en-US" dirty="0"/>
              <a:t>は</a:t>
            </a:r>
            <a:r>
              <a:rPr lang="en-US" altLang="ja-JP" dirty="0"/>
              <a:t>8</a:t>
            </a:r>
            <a:r>
              <a:rPr lang="ja-JP" altLang="en-US" dirty="0"/>
              <a:t>番目の関節の座標であり， </a:t>
            </a:r>
            <a:r>
              <a:rPr lang="en-US" altLang="ja-JP" dirty="0"/>
              <a:t>(x16, y16, z16)</a:t>
            </a:r>
            <a:r>
              <a:rPr lang="ja-JP" altLang="en-US" dirty="0"/>
              <a:t>は</a:t>
            </a:r>
            <a:r>
              <a:rPr lang="en-US" altLang="ja-JP" dirty="0"/>
              <a:t>16</a:t>
            </a:r>
            <a:r>
              <a:rPr lang="ja-JP" altLang="en-US" dirty="0"/>
              <a:t>番目の関節の座標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b="1" dirty="0"/>
              <a:t>２つのベクトルの内積を計算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 err="1"/>
              <a:t>dot_product</a:t>
            </a:r>
            <a:r>
              <a:rPr lang="en-US" altLang="ja-JP" dirty="0"/>
              <a:t> = vector1[0] * vector2[0] + vector1[1] * vector2[1] + vector1[2] * vector2[2]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b="1" dirty="0"/>
              <a:t>内積から角度を計算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angle = </a:t>
            </a:r>
            <a:r>
              <a:rPr lang="en-US" altLang="ja-JP" dirty="0" err="1"/>
              <a:t>math.acos</a:t>
            </a:r>
            <a:r>
              <a:rPr lang="en-US" altLang="ja-JP" dirty="0"/>
              <a:t>(</a:t>
            </a:r>
            <a:r>
              <a:rPr lang="en-US" altLang="ja-JP" dirty="0" err="1"/>
              <a:t>dot_product</a:t>
            </a:r>
            <a:r>
              <a:rPr lang="en-US" altLang="ja-JP" dirty="0"/>
              <a:t> / (length1 * length2)) </a:t>
            </a:r>
          </a:p>
        </p:txBody>
      </p:sp>
    </p:spTree>
    <p:extLst>
      <p:ext uri="{BB962C8B-B14F-4D97-AF65-F5344CB8AC3E}">
        <p14:creationId xmlns:p14="http://schemas.microsoft.com/office/powerpoint/2010/main" val="325992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3643DE-D5E4-A2DD-F40E-44583262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実行結果例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8EAF7A-10E2-F612-FC8D-3EE636FD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12847"/>
            <a:ext cx="7886700" cy="176411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想定される用途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転倒転落，ジェスチャ，しぐさ，ダンス，体操など</a:t>
            </a:r>
            <a:endParaRPr kumimoji="1" lang="ja-JP" altLang="en-US" dirty="0"/>
          </a:p>
        </p:txBody>
      </p:sp>
      <p:pic>
        <p:nvPicPr>
          <p:cNvPr id="5" name="図 4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090552D8-6721-9CEE-D81A-B3A2BC31C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5" y="2035151"/>
            <a:ext cx="7674211" cy="145494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A3D18B-FF75-CD1E-3E4F-B4625AD22778}"/>
              </a:ext>
            </a:extLst>
          </p:cNvPr>
          <p:cNvSpPr/>
          <p:nvPr/>
        </p:nvSpPr>
        <p:spPr>
          <a:xfrm>
            <a:off x="5254906" y="2257063"/>
            <a:ext cx="1290578" cy="2604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90DE82-7249-F1ED-B11F-FD1AB6BCD067}"/>
              </a:ext>
            </a:extLst>
          </p:cNvPr>
          <p:cNvSpPr/>
          <p:nvPr/>
        </p:nvSpPr>
        <p:spPr>
          <a:xfrm>
            <a:off x="6472177" y="2387278"/>
            <a:ext cx="1290578" cy="7378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16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</TotalTime>
  <Words>320</Words>
  <Application>Microsoft Office PowerPoint</Application>
  <PresentationFormat>画面に合わせる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テーマ</vt:lpstr>
      <vt:lpstr>３次元姿勢推定</vt:lpstr>
      <vt:lpstr>人体の姿勢推定</vt:lpstr>
      <vt:lpstr>実行結果例</vt:lpstr>
      <vt:lpstr>関節角度の算出手順</vt:lpstr>
      <vt:lpstr>実行結果例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３次元姿勢推定</dc:title>
  <dc:creator>金子　邦彦</dc:creator>
  <cp:lastModifiedBy>金子　邦彦</cp:lastModifiedBy>
  <cp:revision>1</cp:revision>
  <dcterms:created xsi:type="dcterms:W3CDTF">2023-03-20T04:42:07Z</dcterms:created>
  <dcterms:modified xsi:type="dcterms:W3CDTF">2023-03-20T04:50:25Z</dcterms:modified>
</cp:coreProperties>
</file>