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1037" r:id="rId2"/>
    <p:sldId id="1038" r:id="rId3"/>
    <p:sldId id="1108" r:id="rId4"/>
    <p:sldId id="1109" r:id="rId5"/>
    <p:sldId id="1064" r:id="rId6"/>
    <p:sldId id="1066" r:id="rId7"/>
    <p:sldId id="1854" r:id="rId8"/>
    <p:sldId id="1113" r:id="rId9"/>
    <p:sldId id="1860" r:id="rId10"/>
    <p:sldId id="1864" r:id="rId11"/>
    <p:sldId id="1857" r:id="rId12"/>
    <p:sldId id="1866" r:id="rId13"/>
    <p:sldId id="1112" r:id="rId14"/>
    <p:sldId id="1867" r:id="rId15"/>
    <p:sldId id="1868" r:id="rId16"/>
    <p:sldId id="1111" r:id="rId17"/>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7601" autoAdjust="0"/>
    <p:restoredTop sz="94660"/>
  </p:normalViewPr>
  <p:slideViewPr>
    <p:cSldViewPr snapToGrid="0">
      <p:cViewPr varScale="1">
        <p:scale>
          <a:sx n="57" d="100"/>
          <a:sy n="57" d="100"/>
        </p:scale>
        <p:origin x="558" y="14"/>
      </p:cViewPr>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D864EF8-74FE-40A1-902E-125A64E3EB0E}" type="datetimeFigureOut">
              <a:rPr kumimoji="1" lang="ja-JP" altLang="en-US" smtClean="0"/>
              <a:t>2023/10/11</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33223C1-63D0-4CA4-8D67-2118CF2CB847}" type="slidenum">
              <a:rPr kumimoji="1" lang="ja-JP" altLang="en-US" smtClean="0"/>
              <a:t>‹#›</a:t>
            </a:fld>
            <a:endParaRPr kumimoji="1" lang="ja-JP" altLang="en-US"/>
          </a:p>
        </p:txBody>
      </p:sp>
    </p:spTree>
    <p:extLst>
      <p:ext uri="{BB962C8B-B14F-4D97-AF65-F5344CB8AC3E}">
        <p14:creationId xmlns:p14="http://schemas.microsoft.com/office/powerpoint/2010/main" val="33723115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9C5B174-42CB-4E29-BEDB-5B349DA0C657}"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128312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44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481FBDB-3FE1-4E23-8A3E-D23037547262}" type="datetime1">
              <a:rPr kumimoji="1" lang="ja-JP" altLang="en-US" smtClean="0"/>
              <a:t>2023/10/11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4090792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マスター タイトルの書式設定</a:t>
            </a:r>
            <a:endParaRPr lang="en-US" dirty="0"/>
          </a:p>
        </p:txBody>
      </p:sp>
      <p:sp>
        <p:nvSpPr>
          <p:cNvPr id="3" name="Content Placeholder 2"/>
          <p:cNvSpPr>
            <a:spLocks noGrp="1"/>
          </p:cNvSpPr>
          <p:nvPr>
            <p:ph idx="1"/>
          </p:nvPr>
        </p:nvSpPr>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21AA3E3D-4D1D-4163-AD90-B772FBC95A7D}" type="datetime1">
              <a:rPr kumimoji="1" lang="ja-JP" altLang="en-US" smtClean="0"/>
              <a:t>2023/10/11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3975038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59376" y="2614172"/>
            <a:ext cx="3086100" cy="1397000"/>
          </a:xfrm>
        </p:spPr>
        <p:txBody>
          <a:bodyPr/>
          <a:lstStyle>
            <a:lvl1pPr algn="r">
              <a:lnSpc>
                <a:spcPct val="100000"/>
              </a:lnSpc>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3622284" y="946596"/>
            <a:ext cx="5311720" cy="5267459"/>
          </a:xfrm>
        </p:spPr>
        <p:txBody>
          <a:bodyPr anchor="ctr"/>
          <a:lstStyle>
            <a:lvl1pPr>
              <a:spcBef>
                <a:spcPts val="0"/>
              </a:spcBef>
              <a:defRPr sz="2600"/>
            </a:lvl1pPr>
            <a:lvl2pPr>
              <a:spcBef>
                <a:spcPts val="0"/>
              </a:spcBef>
              <a:defRPr/>
            </a:lvl2pPr>
            <a:lvl3pPr>
              <a:spcBef>
                <a:spcPts val="0"/>
              </a:spcBef>
              <a:defRPr/>
            </a:lvl3pPr>
            <a:lvl4pPr>
              <a:spcBef>
                <a:spcPts val="0"/>
              </a:spcBef>
              <a:defRPr/>
            </a:lvl4pPr>
            <a:lvl5pPr>
              <a:spcBef>
                <a:spcPts val="0"/>
              </a:spcBef>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21AA3E3D-4D1D-4163-AD90-B772FBC95A7D}" type="datetime1">
              <a:rPr kumimoji="1" lang="ja-JP" altLang="en-US" smtClean="0"/>
              <a:t>2023/10/11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cxnSp>
        <p:nvCxnSpPr>
          <p:cNvPr id="8" name="直線コネクタ 7">
            <a:extLst>
              <a:ext uri="{FF2B5EF4-FFF2-40B4-BE49-F238E27FC236}">
                <a16:creationId xmlns:a16="http://schemas.microsoft.com/office/drawing/2014/main" id="{FEE24C5F-FDEB-41AC-8EE7-D7A90FDF0D4E}"/>
              </a:ext>
            </a:extLst>
          </p:cNvPr>
          <p:cNvCxnSpPr/>
          <p:nvPr userDrawn="1"/>
        </p:nvCxnSpPr>
        <p:spPr>
          <a:xfrm>
            <a:off x="3408372" y="1771739"/>
            <a:ext cx="0" cy="30818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8172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417190-F4F2-435C-9433-79F7AB9E97BF}" type="datetime1">
              <a:rPr kumimoji="1" lang="ja-JP" altLang="en-US" smtClean="0"/>
              <a:t>2023/10/11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100816261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21845" y="175028"/>
            <a:ext cx="8461208" cy="469865"/>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321845" y="846253"/>
            <a:ext cx="8461208" cy="5333166"/>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FBE731-6ED8-4A42-8A57-3C41D7584935}" type="datetime1">
              <a:rPr kumimoji="1" lang="ja-JP" altLang="en-US" smtClean="0"/>
              <a:t>2023/10/11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ea typeface="メイリオ" panose="020B0604030504040204" pitchFamily="50" charset="-128"/>
              </a:defRPr>
            </a:lvl1pPr>
          </a:lstStyle>
          <a:p>
            <a:endParaRPr kumimoji="1" lang="ja-JP" altLang="en-US"/>
          </a:p>
        </p:txBody>
      </p:sp>
      <p:sp>
        <p:nvSpPr>
          <p:cNvPr id="6" name="Slide Number Placeholder 5"/>
          <p:cNvSpPr>
            <a:spLocks noGrp="1"/>
          </p:cNvSpPr>
          <p:nvPr>
            <p:ph type="sldNum" sz="quarter" idx="4"/>
          </p:nvPr>
        </p:nvSpPr>
        <p:spPr>
          <a:xfrm>
            <a:off x="6885071" y="6356351"/>
            <a:ext cx="2057400" cy="365125"/>
          </a:xfrm>
          <a:prstGeom prst="rect">
            <a:avLst/>
          </a:prstGeom>
        </p:spPr>
        <p:txBody>
          <a:bodyPr vert="horz" lIns="91440" tIns="45720" rIns="91440" bIns="45720" rtlCol="0" anchor="ctr"/>
          <a:lstStyle>
            <a:lvl1pPr algn="r">
              <a:defRPr sz="2800">
                <a:solidFill>
                  <a:schemeClr val="tx1">
                    <a:tint val="75000"/>
                  </a:schemeClr>
                </a:solidFill>
                <a:latin typeface="Arial" panose="020B0604020202020204" pitchFamily="34" charset="0"/>
                <a:ea typeface="メイリオ" panose="020B0604030504040204" pitchFamily="50" charset="-128"/>
              </a:defRPr>
            </a:lvl1pPr>
          </a:lstStyle>
          <a:p>
            <a:fld id="{E205D82C-95A1-431E-8E38-AA614A14CDCF}" type="slidenum">
              <a:rPr lang="ja-JP" altLang="en-US" smtClean="0"/>
              <a:pPr/>
              <a:t>‹#›</a:t>
            </a:fld>
            <a:endParaRPr lang="ja-JP" altLang="en-US" dirty="0"/>
          </a:p>
        </p:txBody>
      </p:sp>
      <p:pic>
        <p:nvPicPr>
          <p:cNvPr id="7" name="図 6">
            <a:extLst>
              <a:ext uri="{FF2B5EF4-FFF2-40B4-BE49-F238E27FC236}">
                <a16:creationId xmlns:a16="http://schemas.microsoft.com/office/drawing/2014/main" id="{D9445425-3AD1-45CB-BDD6-281EC62A9D61}"/>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08622" y="90311"/>
            <a:ext cx="746942" cy="701311"/>
          </a:xfrm>
          <a:prstGeom prst="rect">
            <a:avLst/>
          </a:prstGeom>
        </p:spPr>
      </p:pic>
    </p:spTree>
    <p:extLst>
      <p:ext uri="{BB962C8B-B14F-4D97-AF65-F5344CB8AC3E}">
        <p14:creationId xmlns:p14="http://schemas.microsoft.com/office/powerpoint/2010/main" val="149842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7" r:id="rId4"/>
  </p:sldLayoutIdLst>
  <p:hf hdr="0" ftr="0" dt="0"/>
  <p:txStyles>
    <p:titleStyle>
      <a:lvl1pPr algn="l" defTabSz="914400" rtl="0" eaLnBrk="1" latinLnBrk="0" hangingPunct="1">
        <a:lnSpc>
          <a:spcPct val="90000"/>
        </a:lnSpc>
        <a:spcBef>
          <a:spcPct val="0"/>
        </a:spcBef>
        <a:buNone/>
        <a:defRPr kumimoji="1" sz="3200" kern="1200">
          <a:solidFill>
            <a:srgbClr val="FF0000"/>
          </a:solidFill>
          <a:latin typeface="Arial" panose="020B0604020202020204" pitchFamily="34" charset="0"/>
          <a:ea typeface="メイリオ" panose="020B0604030504040204" pitchFamily="50" charset="-128"/>
          <a:cs typeface="Segoe UI" panose="020B0502040204020203" pitchFamily="34"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kumimoji="1" sz="2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kumimoji="1" sz="24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kumimoji="1" sz="20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kumimoji="1" sz="1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kumimoji="1" sz="1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50157" y="1122363"/>
            <a:ext cx="8243685" cy="2387600"/>
          </a:xfrm>
        </p:spPr>
        <p:txBody>
          <a:bodyPr>
            <a:noAutofit/>
          </a:bodyPr>
          <a:lstStyle/>
          <a:p>
            <a:r>
              <a:rPr lang="ja-JP" altLang="en-US" dirty="0"/>
              <a:t>卒業研究のメリット、心構え</a:t>
            </a:r>
            <a:br>
              <a:rPr lang="en-US" altLang="ja-JP" dirty="0"/>
            </a:br>
            <a:endParaRPr lang="ja-JP" altLang="en-US" dirty="0"/>
          </a:p>
        </p:txBody>
      </p:sp>
      <p:sp>
        <p:nvSpPr>
          <p:cNvPr id="4" name="スライド番号プレースホルダー 3"/>
          <p:cNvSpPr>
            <a:spLocks noGrp="1"/>
          </p:cNvSpPr>
          <p:nvPr>
            <p:ph type="sldNum" sz="quarter" idx="12"/>
          </p:nvPr>
        </p:nvSpPr>
        <p:spPr/>
        <p:txBody>
          <a:bodyPr>
            <a:no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5940FB6-D91C-4C45-82A6-6C3F63B50793}" type="slidenum">
              <a:rPr kumimoji="0" lang="ja-JP" altLang="en-US" sz="28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ja-JP" altLang="en-US" sz="28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メイリオ" panose="020B0604030504040204" pitchFamily="50" charset="-128"/>
              <a:cs typeface="+mn-cs"/>
            </a:endParaRPr>
          </a:p>
        </p:txBody>
      </p:sp>
      <p:pic>
        <p:nvPicPr>
          <p:cNvPr id="7" name="Picture 2" descr="https://mirrors.creativecommons.org/presskit/buttons/88x31/png/by-nc-sa.eu.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55105" y="5928126"/>
            <a:ext cx="1433790" cy="501649"/>
          </a:xfrm>
          <a:prstGeom prst="rect">
            <a:avLst/>
          </a:prstGeom>
          <a:noFill/>
          <a:extLst>
            <a:ext uri="{909E8E84-426E-40DD-AFC4-6F175D3DCCD1}">
              <a14:hiddenFill xmlns:a14="http://schemas.microsoft.com/office/drawing/2010/main">
                <a:solidFill>
                  <a:srgbClr val="FFFFFF"/>
                </a:solidFill>
              </a14:hiddenFill>
            </a:ext>
          </a:extLst>
        </p:spPr>
      </p:pic>
      <p:sp>
        <p:nvSpPr>
          <p:cNvPr id="8" name="字幕 7">
            <a:extLst>
              <a:ext uri="{FF2B5EF4-FFF2-40B4-BE49-F238E27FC236}">
                <a16:creationId xmlns:a16="http://schemas.microsoft.com/office/drawing/2014/main" id="{E246CD48-9EDC-44F7-8CDD-2B1DAA1CE26F}"/>
              </a:ext>
            </a:extLst>
          </p:cNvPr>
          <p:cNvSpPr>
            <a:spLocks noGrp="1"/>
          </p:cNvSpPr>
          <p:nvPr>
            <p:ph type="subTitle" idx="1"/>
          </p:nvPr>
        </p:nvSpPr>
        <p:spPr>
          <a:xfrm>
            <a:off x="450157" y="3301658"/>
            <a:ext cx="8266421" cy="1506085"/>
          </a:xfrm>
        </p:spPr>
        <p:txBody>
          <a:bodyPr>
            <a:normAutofit/>
          </a:bodyPr>
          <a:lstStyle/>
          <a:p>
            <a:r>
              <a:rPr lang="ja-JP" altLang="en-US" dirty="0"/>
              <a:t>最新技術を知る → 各自が創造力，問題解決力を発揮する</a:t>
            </a:r>
            <a:endParaRPr lang="en-US" altLang="ja-JP" dirty="0"/>
          </a:p>
          <a:p>
            <a:endParaRPr lang="en-US" altLang="ja-JP" dirty="0"/>
          </a:p>
        </p:txBody>
      </p:sp>
    </p:spTree>
    <p:extLst>
      <p:ext uri="{BB962C8B-B14F-4D97-AF65-F5344CB8AC3E}">
        <p14:creationId xmlns:p14="http://schemas.microsoft.com/office/powerpoint/2010/main" val="1784324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914DE7-90C3-CBB8-B6B5-CC5AD27C435B}"/>
              </a:ext>
            </a:extLst>
          </p:cNvPr>
          <p:cNvSpPr>
            <a:spLocks noGrp="1"/>
          </p:cNvSpPr>
          <p:nvPr>
            <p:ph type="title"/>
          </p:nvPr>
        </p:nvSpPr>
        <p:spPr/>
        <p:txBody>
          <a:bodyPr>
            <a:normAutofit fontScale="90000"/>
          </a:bodyPr>
          <a:lstStyle/>
          <a:p>
            <a:r>
              <a:rPr kumimoji="1" lang="ja-JP" altLang="en-US" dirty="0"/>
              <a:t>研究の進め方</a:t>
            </a:r>
          </a:p>
        </p:txBody>
      </p:sp>
      <p:sp>
        <p:nvSpPr>
          <p:cNvPr id="3" name="コンテンツ プレースホルダー 2">
            <a:extLst>
              <a:ext uri="{FF2B5EF4-FFF2-40B4-BE49-F238E27FC236}">
                <a16:creationId xmlns:a16="http://schemas.microsoft.com/office/drawing/2014/main" id="{BACB3D2F-BC14-2680-5388-75E173D60ABB}"/>
              </a:ext>
            </a:extLst>
          </p:cNvPr>
          <p:cNvSpPr>
            <a:spLocks noGrp="1"/>
          </p:cNvSpPr>
          <p:nvPr>
            <p:ph idx="1"/>
          </p:nvPr>
        </p:nvSpPr>
        <p:spPr>
          <a:xfrm>
            <a:off x="321845" y="702194"/>
            <a:ext cx="8461208" cy="5836719"/>
          </a:xfrm>
        </p:spPr>
        <p:txBody>
          <a:bodyPr>
            <a:noAutofit/>
          </a:bodyPr>
          <a:lstStyle/>
          <a:p>
            <a:r>
              <a:rPr kumimoji="1" lang="ja-JP" altLang="en-US" sz="2200" b="1" dirty="0"/>
              <a:t> テーマ選定</a:t>
            </a:r>
            <a:endParaRPr lang="en-US" altLang="ja-JP" sz="2200" b="1" dirty="0"/>
          </a:p>
          <a:p>
            <a:pPr marL="0" indent="0">
              <a:buNone/>
            </a:pPr>
            <a:r>
              <a:rPr kumimoji="1" lang="ja-JP" altLang="en-US" sz="2200" dirty="0"/>
              <a:t>自分の興味や専門分野に合わせてテーマを選ぶ。</a:t>
            </a:r>
          </a:p>
          <a:p>
            <a:r>
              <a:rPr kumimoji="1" lang="ja-JP" altLang="en-US" sz="2200" b="1" dirty="0"/>
              <a:t> リサーチ</a:t>
            </a:r>
            <a:endParaRPr kumimoji="1" lang="en-US" altLang="ja-JP" sz="2200" b="1" dirty="0"/>
          </a:p>
          <a:p>
            <a:pPr marL="0" indent="0">
              <a:buNone/>
            </a:pPr>
            <a:r>
              <a:rPr kumimoji="1" lang="ja-JP" altLang="en-US" sz="2200" dirty="0"/>
              <a:t>関連する研究や文献を調査し、基礎知識を身につける。</a:t>
            </a:r>
          </a:p>
          <a:p>
            <a:r>
              <a:rPr kumimoji="1" lang="ja-JP" altLang="en-US" sz="2200" b="1" dirty="0"/>
              <a:t> 計画立案</a:t>
            </a:r>
            <a:endParaRPr kumimoji="1" lang="en-US" altLang="ja-JP" sz="2200" b="1" dirty="0"/>
          </a:p>
          <a:p>
            <a:pPr marL="0" indent="0">
              <a:buNone/>
            </a:pPr>
            <a:r>
              <a:rPr kumimoji="1" lang="ja-JP" altLang="en-US" sz="2200" dirty="0"/>
              <a:t>研究の目的、方法、スケジュールを明確にする。</a:t>
            </a:r>
          </a:p>
          <a:p>
            <a:r>
              <a:rPr kumimoji="1" lang="ja-JP" altLang="en-US" sz="2200" dirty="0"/>
              <a:t> </a:t>
            </a:r>
            <a:r>
              <a:rPr kumimoji="1" lang="ja-JP" altLang="en-US" sz="2200" b="1" dirty="0"/>
              <a:t>データ収集、実験</a:t>
            </a:r>
            <a:endParaRPr kumimoji="1" lang="en-US" altLang="ja-JP" sz="2200" b="1" dirty="0"/>
          </a:p>
          <a:p>
            <a:pPr marL="0" indent="0">
              <a:buNone/>
            </a:pPr>
            <a:r>
              <a:rPr lang="ja-JP" altLang="en-US" sz="2200" dirty="0"/>
              <a:t>各自で計画立てて実験等</a:t>
            </a:r>
            <a:r>
              <a:rPr kumimoji="1" lang="ja-JP" altLang="en-US" sz="2200" dirty="0"/>
              <a:t>を行い、必要な結果を収集する。</a:t>
            </a:r>
          </a:p>
          <a:p>
            <a:r>
              <a:rPr kumimoji="1" lang="ja-JP" altLang="en-US" sz="2200" dirty="0"/>
              <a:t> </a:t>
            </a:r>
            <a:r>
              <a:rPr kumimoji="1" lang="ja-JP" altLang="en-US" sz="2200" b="1" dirty="0"/>
              <a:t>分析・評価</a:t>
            </a:r>
            <a:endParaRPr lang="en-US" altLang="ja-JP" sz="2200" b="1" dirty="0"/>
          </a:p>
          <a:p>
            <a:pPr marL="0" indent="0">
              <a:buNone/>
            </a:pPr>
            <a:r>
              <a:rPr kumimoji="1" lang="ja-JP" altLang="en-US" sz="2200" dirty="0"/>
              <a:t>実験結果を分析し、研究の成果を評価します。</a:t>
            </a:r>
          </a:p>
          <a:p>
            <a:r>
              <a:rPr kumimoji="1" lang="ja-JP" altLang="en-US" sz="2200" b="1" dirty="0"/>
              <a:t>発信、説明、プレゼンテーション</a:t>
            </a:r>
            <a:endParaRPr kumimoji="1" lang="en-US" altLang="ja-JP" sz="2200" b="1" dirty="0"/>
          </a:p>
          <a:p>
            <a:pPr marL="0" indent="0">
              <a:buNone/>
            </a:pPr>
            <a:r>
              <a:rPr kumimoji="1" lang="ja-JP" altLang="en-US" sz="2200" b="1" dirty="0"/>
              <a:t>情報工学演習</a:t>
            </a:r>
            <a:r>
              <a:rPr kumimoji="1" lang="en-US" altLang="ja-JP" sz="2200" b="1" dirty="0"/>
              <a:t>II</a:t>
            </a:r>
            <a:r>
              <a:rPr kumimoji="1" lang="ja-JP" altLang="en-US" sz="2200" b="1" dirty="0"/>
              <a:t>のレポート、学会発表</a:t>
            </a:r>
            <a:r>
              <a:rPr kumimoji="1" lang="ja-JP" altLang="en-US" sz="2200" dirty="0"/>
              <a:t>（１０月）、</a:t>
            </a:r>
            <a:r>
              <a:rPr kumimoji="1" lang="ja-JP" altLang="en-US" sz="2200" b="1" dirty="0"/>
              <a:t>ポスター</a:t>
            </a:r>
            <a:r>
              <a:rPr kumimoji="1" lang="ja-JP" altLang="en-US" sz="2200" dirty="0"/>
              <a:t>（７月）、</a:t>
            </a:r>
            <a:r>
              <a:rPr kumimoji="1" lang="ja-JP" altLang="en-US" sz="2200" b="1" dirty="0"/>
              <a:t>プレゼン</a:t>
            </a:r>
            <a:r>
              <a:rPr kumimoji="1" lang="ja-JP" altLang="en-US" sz="2200" dirty="0"/>
              <a:t>（１２月）、</a:t>
            </a:r>
            <a:r>
              <a:rPr kumimoji="1" lang="ja-JP" altLang="en-US" sz="2200" b="1" dirty="0"/>
              <a:t>研究室内ミーティングと個人発表</a:t>
            </a:r>
            <a:r>
              <a:rPr kumimoji="1" lang="ja-JP" altLang="en-US" sz="2200" dirty="0"/>
              <a:t>（複数回）</a:t>
            </a:r>
            <a:endParaRPr kumimoji="1" lang="en-US" altLang="ja-JP" sz="2200" dirty="0"/>
          </a:p>
          <a:p>
            <a:endParaRPr kumimoji="1" lang="ja-JP" altLang="en-US" sz="2200" dirty="0"/>
          </a:p>
        </p:txBody>
      </p:sp>
      <p:sp>
        <p:nvSpPr>
          <p:cNvPr id="4" name="スライド番号プレースホルダー 3">
            <a:extLst>
              <a:ext uri="{FF2B5EF4-FFF2-40B4-BE49-F238E27FC236}">
                <a16:creationId xmlns:a16="http://schemas.microsoft.com/office/drawing/2014/main" id="{0216CDB8-61F1-365F-7DB0-36C2E9DC57E7}"/>
              </a:ext>
            </a:extLst>
          </p:cNvPr>
          <p:cNvSpPr>
            <a:spLocks noGrp="1"/>
          </p:cNvSpPr>
          <p:nvPr>
            <p:ph type="sldNum" sz="quarter" idx="12"/>
          </p:nvPr>
        </p:nvSpPr>
        <p:spPr/>
        <p:txBody>
          <a:bodyPr/>
          <a:lstStyle/>
          <a:p>
            <a:fld id="{E205D82C-95A1-431E-8E38-AA614A14CDCF}" type="slidenum">
              <a:rPr kumimoji="1" lang="ja-JP" altLang="en-US" smtClean="0"/>
              <a:t>10</a:t>
            </a:fld>
            <a:endParaRPr kumimoji="1" lang="ja-JP" altLang="en-US"/>
          </a:p>
        </p:txBody>
      </p:sp>
    </p:spTree>
    <p:extLst>
      <p:ext uri="{BB962C8B-B14F-4D97-AF65-F5344CB8AC3E}">
        <p14:creationId xmlns:p14="http://schemas.microsoft.com/office/powerpoint/2010/main" val="2691088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50DBB6-8EF0-01F4-E5D4-B9E28B991C12}"/>
              </a:ext>
            </a:extLst>
          </p:cNvPr>
          <p:cNvSpPr>
            <a:spLocks noGrp="1"/>
          </p:cNvSpPr>
          <p:nvPr>
            <p:ph type="title"/>
          </p:nvPr>
        </p:nvSpPr>
        <p:spPr/>
        <p:txBody>
          <a:bodyPr>
            <a:normAutofit fontScale="90000"/>
          </a:bodyPr>
          <a:lstStyle/>
          <a:p>
            <a:r>
              <a:rPr kumimoji="1" lang="ja-JP" altLang="en-US" dirty="0"/>
              <a:t>使用する技術</a:t>
            </a:r>
          </a:p>
        </p:txBody>
      </p:sp>
      <p:sp>
        <p:nvSpPr>
          <p:cNvPr id="3" name="コンテンツ プレースホルダー 2">
            <a:extLst>
              <a:ext uri="{FF2B5EF4-FFF2-40B4-BE49-F238E27FC236}">
                <a16:creationId xmlns:a16="http://schemas.microsoft.com/office/drawing/2014/main" id="{59902E92-6D7D-FF16-A692-85BB66A10325}"/>
              </a:ext>
            </a:extLst>
          </p:cNvPr>
          <p:cNvSpPr>
            <a:spLocks noGrp="1"/>
          </p:cNvSpPr>
          <p:nvPr>
            <p:ph idx="1"/>
          </p:nvPr>
        </p:nvSpPr>
        <p:spPr/>
        <p:txBody>
          <a:bodyPr>
            <a:noAutofit/>
          </a:bodyPr>
          <a:lstStyle/>
          <a:p>
            <a:pPr>
              <a:buFont typeface="Arial" panose="020B0604020202020204" pitchFamily="34" charset="0"/>
              <a:buChar char="•"/>
            </a:pPr>
            <a:r>
              <a:rPr lang="ja-JP" altLang="en-US" sz="2200" dirty="0"/>
              <a:t>機械学習とディープニューラルネットワーク</a:t>
            </a:r>
          </a:p>
          <a:p>
            <a:pPr>
              <a:buFont typeface="Arial" panose="020B0604020202020204" pitchFamily="34" charset="0"/>
              <a:buChar char="•"/>
            </a:pPr>
            <a:r>
              <a:rPr lang="ja-JP" altLang="en-US" sz="2200" dirty="0"/>
              <a:t>顔認識ライブラリ（例：</a:t>
            </a:r>
            <a:r>
              <a:rPr lang="en-US" altLang="ja-JP" sz="2200" dirty="0" err="1"/>
              <a:t>InsightFace</a:t>
            </a:r>
            <a:r>
              <a:rPr lang="ja-JP" altLang="en-US" sz="2200" dirty="0"/>
              <a:t>）</a:t>
            </a:r>
          </a:p>
          <a:p>
            <a:pPr>
              <a:buFont typeface="Arial" panose="020B0604020202020204" pitchFamily="34" charset="0"/>
              <a:buChar char="•"/>
            </a:pPr>
            <a:r>
              <a:rPr lang="ja-JP" altLang="en-US" sz="2200" dirty="0"/>
              <a:t>画像理解アルゴリズム（例：</a:t>
            </a:r>
            <a:r>
              <a:rPr lang="en-US" altLang="ja-JP" sz="2200" dirty="0"/>
              <a:t>SAM, Yolo</a:t>
            </a:r>
            <a:r>
              <a:rPr lang="ja-JP" altLang="en-US" sz="2200" dirty="0"/>
              <a:t>）</a:t>
            </a:r>
          </a:p>
          <a:p>
            <a:pPr>
              <a:buFont typeface="Arial" panose="020B0604020202020204" pitchFamily="34" charset="0"/>
              <a:buChar char="•"/>
            </a:pPr>
            <a:r>
              <a:rPr lang="en-US" altLang="ja-JP" sz="2200" dirty="0"/>
              <a:t>3</a:t>
            </a:r>
            <a:r>
              <a:rPr lang="ja-JP" altLang="en-US" sz="2200" dirty="0"/>
              <a:t>次元再構成ライブラリと姿勢推定ライブラリ</a:t>
            </a:r>
          </a:p>
          <a:p>
            <a:pPr>
              <a:buFont typeface="Arial" panose="020B0604020202020204" pitchFamily="34" charset="0"/>
              <a:buChar char="•"/>
            </a:pPr>
            <a:r>
              <a:rPr lang="ja-JP" altLang="en-US" sz="2200" dirty="0"/>
              <a:t>自然言語処理ライブラリと</a:t>
            </a:r>
            <a:r>
              <a:rPr lang="en-US" altLang="ja-JP" sz="2200" dirty="0"/>
              <a:t>API</a:t>
            </a:r>
            <a:r>
              <a:rPr lang="ja-JP" altLang="en-US" sz="2200" dirty="0"/>
              <a:t>（例：</a:t>
            </a:r>
            <a:r>
              <a:rPr lang="en-US" altLang="ja-JP" sz="2200" dirty="0" err="1"/>
              <a:t>Gensim</a:t>
            </a:r>
            <a:r>
              <a:rPr lang="ja-JP" altLang="en-US" sz="2200" dirty="0"/>
              <a:t>、各種</a:t>
            </a:r>
            <a:r>
              <a:rPr lang="en-US" altLang="ja-JP" sz="2200" dirty="0"/>
              <a:t>LLM</a:t>
            </a:r>
            <a:r>
              <a:rPr lang="ja-JP" altLang="en-US" sz="2200" dirty="0"/>
              <a:t>）</a:t>
            </a:r>
          </a:p>
          <a:p>
            <a:pPr>
              <a:buFont typeface="Arial" panose="020B0604020202020204" pitchFamily="34" charset="0"/>
              <a:buChar char="•"/>
            </a:pPr>
            <a:r>
              <a:rPr lang="ja-JP" altLang="en-US" sz="2200" dirty="0"/>
              <a:t>地形と建物データ</a:t>
            </a:r>
            <a:r>
              <a:rPr lang="en-US" altLang="ja-JP" sz="2200" dirty="0"/>
              <a:t>API</a:t>
            </a:r>
            <a:r>
              <a:rPr lang="ja-JP" altLang="en-US" sz="2200" dirty="0"/>
              <a:t>（例：</a:t>
            </a:r>
            <a:r>
              <a:rPr lang="en-US" altLang="ja-JP" sz="2200" dirty="0"/>
              <a:t>Google Earth</a:t>
            </a:r>
            <a:r>
              <a:rPr lang="ja-JP" altLang="en-US" sz="2200" dirty="0"/>
              <a:t>）</a:t>
            </a:r>
          </a:p>
          <a:p>
            <a:pPr>
              <a:buFont typeface="Arial" panose="020B0604020202020204" pitchFamily="34" charset="0"/>
              <a:buChar char="•"/>
            </a:pPr>
            <a:r>
              <a:rPr lang="en-US" altLang="ja-JP" sz="2200" dirty="0"/>
              <a:t>AI</a:t>
            </a:r>
            <a:r>
              <a:rPr lang="ja-JP" altLang="en-US" sz="2200" dirty="0"/>
              <a:t>フレームワーク（例：</a:t>
            </a:r>
            <a:r>
              <a:rPr lang="en-US" altLang="ja-JP" sz="2200" dirty="0" err="1"/>
              <a:t>PyTorch</a:t>
            </a:r>
            <a:r>
              <a:rPr lang="ja-JP" altLang="en-US" sz="2200" dirty="0"/>
              <a:t>）</a:t>
            </a:r>
          </a:p>
          <a:p>
            <a:pPr>
              <a:buFont typeface="Arial" panose="020B0604020202020204" pitchFamily="34" charset="0"/>
              <a:buChar char="•"/>
            </a:pPr>
            <a:r>
              <a:rPr lang="ja-JP" altLang="en-US" sz="2200" dirty="0"/>
              <a:t>画像処理ライブラリ（例：</a:t>
            </a:r>
            <a:r>
              <a:rPr lang="en-US" altLang="ja-JP" sz="2200" dirty="0"/>
              <a:t>OpenCV</a:t>
            </a:r>
            <a:r>
              <a:rPr lang="ja-JP" altLang="en-US" sz="2200" dirty="0"/>
              <a:t>）</a:t>
            </a:r>
          </a:p>
          <a:p>
            <a:pPr>
              <a:buFont typeface="Arial" panose="020B0604020202020204" pitchFamily="34" charset="0"/>
              <a:buChar char="•"/>
            </a:pPr>
            <a:r>
              <a:rPr lang="en-US" altLang="ja-JP" sz="2200" dirty="0"/>
              <a:t>3</a:t>
            </a:r>
            <a:r>
              <a:rPr lang="ja-JP" altLang="en-US" sz="2200" dirty="0"/>
              <a:t>次元モデリングソフトウェア（例：</a:t>
            </a:r>
            <a:r>
              <a:rPr lang="en-US" altLang="ja-JP" sz="2200" dirty="0"/>
              <a:t>Blender, Unreal Engine</a:t>
            </a:r>
            <a:r>
              <a:rPr lang="ja-JP" altLang="en-US" sz="2200" dirty="0"/>
              <a:t>）</a:t>
            </a:r>
          </a:p>
          <a:p>
            <a:pPr>
              <a:buFont typeface="Arial" panose="020B0604020202020204" pitchFamily="34" charset="0"/>
              <a:buChar char="•"/>
            </a:pPr>
            <a:r>
              <a:rPr lang="en-US" altLang="ja-JP" sz="2200" dirty="0"/>
              <a:t>IoT</a:t>
            </a:r>
            <a:r>
              <a:rPr lang="ja-JP" altLang="en-US" sz="2200" dirty="0"/>
              <a:t>カメラ</a:t>
            </a:r>
            <a:endParaRPr lang="en-US" altLang="ja-JP" sz="2200" dirty="0"/>
          </a:p>
          <a:p>
            <a:pPr>
              <a:buFont typeface="Arial" panose="020B0604020202020204" pitchFamily="34" charset="0"/>
              <a:buChar char="•"/>
            </a:pPr>
            <a:r>
              <a:rPr lang="ja-JP" altLang="en-US" sz="2200" dirty="0"/>
              <a:t>プログラミング言語 </a:t>
            </a:r>
            <a:r>
              <a:rPr lang="en-US" altLang="ja-JP" sz="2200" dirty="0"/>
              <a:t>Python</a:t>
            </a:r>
          </a:p>
          <a:p>
            <a:pPr>
              <a:buFont typeface="Arial" panose="020B0604020202020204" pitchFamily="34" charset="0"/>
              <a:buChar char="•"/>
            </a:pPr>
            <a:r>
              <a:rPr lang="en-US" altLang="ja-JP" sz="2200" dirty="0"/>
              <a:t>Windows </a:t>
            </a:r>
            <a:r>
              <a:rPr lang="ja-JP" altLang="en-US" sz="2200" dirty="0"/>
              <a:t>コマンドプロンプト、いくつかのコマンド</a:t>
            </a:r>
          </a:p>
          <a:p>
            <a:pPr marL="0" indent="0">
              <a:buNone/>
            </a:pPr>
            <a:endParaRPr kumimoji="1" lang="ja-JP" altLang="en-US" sz="2200" dirty="0"/>
          </a:p>
        </p:txBody>
      </p:sp>
      <p:sp>
        <p:nvSpPr>
          <p:cNvPr id="4" name="スライド番号プレースホルダー 3">
            <a:extLst>
              <a:ext uri="{FF2B5EF4-FFF2-40B4-BE49-F238E27FC236}">
                <a16:creationId xmlns:a16="http://schemas.microsoft.com/office/drawing/2014/main" id="{2D01D2FB-A596-A99F-17F6-908C6DF736E5}"/>
              </a:ext>
            </a:extLst>
          </p:cNvPr>
          <p:cNvSpPr>
            <a:spLocks noGrp="1"/>
          </p:cNvSpPr>
          <p:nvPr>
            <p:ph type="sldNum" sz="quarter" idx="12"/>
          </p:nvPr>
        </p:nvSpPr>
        <p:spPr/>
        <p:txBody>
          <a:bodyPr/>
          <a:lstStyle/>
          <a:p>
            <a:fld id="{E205D82C-95A1-431E-8E38-AA614A14CDCF}" type="slidenum">
              <a:rPr kumimoji="1" lang="ja-JP" altLang="en-US" smtClean="0"/>
              <a:t>11</a:t>
            </a:fld>
            <a:endParaRPr kumimoji="1" lang="ja-JP" altLang="en-US"/>
          </a:p>
        </p:txBody>
      </p:sp>
    </p:spTree>
    <p:extLst>
      <p:ext uri="{BB962C8B-B14F-4D97-AF65-F5344CB8AC3E}">
        <p14:creationId xmlns:p14="http://schemas.microsoft.com/office/powerpoint/2010/main" val="4023380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59F32A-4C0A-CEAD-41DE-0974EAA49468}"/>
              </a:ext>
            </a:extLst>
          </p:cNvPr>
          <p:cNvSpPr>
            <a:spLocks noGrp="1"/>
          </p:cNvSpPr>
          <p:nvPr>
            <p:ph type="title"/>
          </p:nvPr>
        </p:nvSpPr>
        <p:spPr/>
        <p:txBody>
          <a:bodyPr>
            <a:normAutofit fontScale="90000"/>
          </a:bodyPr>
          <a:lstStyle/>
          <a:p>
            <a:r>
              <a:rPr kumimoji="1" lang="ja-JP" altLang="en-US" dirty="0"/>
              <a:t>研究を成功させるためのアドバイス</a:t>
            </a:r>
          </a:p>
        </p:txBody>
      </p:sp>
      <p:sp>
        <p:nvSpPr>
          <p:cNvPr id="3" name="コンテンツ プレースホルダー 2">
            <a:extLst>
              <a:ext uri="{FF2B5EF4-FFF2-40B4-BE49-F238E27FC236}">
                <a16:creationId xmlns:a16="http://schemas.microsoft.com/office/drawing/2014/main" id="{264A4B25-D003-D632-8CD9-FA581EF5387B}"/>
              </a:ext>
            </a:extLst>
          </p:cNvPr>
          <p:cNvSpPr>
            <a:spLocks noGrp="1"/>
          </p:cNvSpPr>
          <p:nvPr>
            <p:ph idx="1"/>
          </p:nvPr>
        </p:nvSpPr>
        <p:spPr/>
        <p:txBody>
          <a:bodyPr>
            <a:normAutofit/>
          </a:bodyPr>
          <a:lstStyle/>
          <a:p>
            <a:r>
              <a:rPr kumimoji="1" lang="ja-JP" altLang="en-US" sz="2200" b="1" dirty="0"/>
              <a:t> テーマ選定</a:t>
            </a:r>
            <a:r>
              <a:rPr kumimoji="1" lang="en-US" altLang="ja-JP" sz="2200" dirty="0"/>
              <a:t>: </a:t>
            </a:r>
            <a:r>
              <a:rPr kumimoji="1" lang="ja-JP" altLang="en-US" sz="2200" dirty="0"/>
              <a:t>自分が楽しめるもの、興味のあるものを選びましょう。</a:t>
            </a:r>
          </a:p>
          <a:p>
            <a:r>
              <a:rPr kumimoji="1" lang="ja-JP" altLang="en-US" sz="2200" dirty="0"/>
              <a:t> </a:t>
            </a:r>
            <a:r>
              <a:rPr kumimoji="1" lang="ja-JP" altLang="en-US" sz="2200" b="1" dirty="0"/>
              <a:t>計画立案</a:t>
            </a:r>
            <a:r>
              <a:rPr kumimoji="1" lang="en-US" altLang="ja-JP" sz="2200" dirty="0"/>
              <a:t>: </a:t>
            </a:r>
            <a:r>
              <a:rPr kumimoji="1" lang="ja-JP" altLang="en-US" sz="2200" dirty="0"/>
              <a:t>リサーチ、実験、実験からの考察が自律的に行えるように計画を意識しましょう</a:t>
            </a:r>
          </a:p>
          <a:p>
            <a:r>
              <a:rPr kumimoji="1" lang="ja-JP" altLang="en-US" sz="2200" b="1" dirty="0"/>
              <a:t> データ収集</a:t>
            </a:r>
            <a:r>
              <a:rPr kumimoji="1" lang="en-US" altLang="ja-JP" sz="2200" dirty="0"/>
              <a:t>: </a:t>
            </a:r>
            <a:r>
              <a:rPr kumimoji="1" lang="ja-JP" altLang="en-US" sz="2200" dirty="0"/>
              <a:t>実験に使用するデータを収集することも計画に入れましょう</a:t>
            </a:r>
          </a:p>
          <a:p>
            <a:r>
              <a:rPr kumimoji="1" lang="ja-JP" altLang="en-US" sz="2200" b="1" dirty="0"/>
              <a:t>報告書作成</a:t>
            </a:r>
            <a:r>
              <a:rPr kumimoji="1" lang="en-US" altLang="ja-JP" sz="2200" dirty="0"/>
              <a:t>: </a:t>
            </a:r>
            <a:r>
              <a:rPr kumimoji="1" lang="ja-JP" altLang="en-US" sz="2200" dirty="0"/>
              <a:t>卒論発表や学会発表では、研究の成果をしっかりとまとめ、他の人が理解できるように作成することが大切です。</a:t>
            </a:r>
          </a:p>
          <a:p>
            <a:r>
              <a:rPr kumimoji="1" lang="ja-JP" altLang="en-US" sz="2200" b="1" dirty="0"/>
              <a:t>発表</a:t>
            </a:r>
            <a:r>
              <a:rPr kumimoji="1" lang="en-US" altLang="ja-JP" sz="2200" dirty="0"/>
              <a:t>: </a:t>
            </a:r>
            <a:r>
              <a:rPr kumimoji="1" lang="ja-JP" altLang="en-US" sz="2200" dirty="0"/>
              <a:t>研究成果を他の人に伝えるため、学会発表、卒論発表の練習をしっかりと行いましょう。</a:t>
            </a:r>
          </a:p>
        </p:txBody>
      </p:sp>
      <p:sp>
        <p:nvSpPr>
          <p:cNvPr id="4" name="スライド番号プレースホルダー 3">
            <a:extLst>
              <a:ext uri="{FF2B5EF4-FFF2-40B4-BE49-F238E27FC236}">
                <a16:creationId xmlns:a16="http://schemas.microsoft.com/office/drawing/2014/main" id="{204171CF-0A39-C848-BFD0-FBD58F560553}"/>
              </a:ext>
            </a:extLst>
          </p:cNvPr>
          <p:cNvSpPr>
            <a:spLocks noGrp="1"/>
          </p:cNvSpPr>
          <p:nvPr>
            <p:ph type="sldNum" sz="quarter" idx="12"/>
          </p:nvPr>
        </p:nvSpPr>
        <p:spPr/>
        <p:txBody>
          <a:bodyPr/>
          <a:lstStyle/>
          <a:p>
            <a:fld id="{E205D82C-95A1-431E-8E38-AA614A14CDCF}" type="slidenum">
              <a:rPr kumimoji="1" lang="ja-JP" altLang="en-US" smtClean="0"/>
              <a:t>12</a:t>
            </a:fld>
            <a:endParaRPr kumimoji="1" lang="ja-JP" altLang="en-US"/>
          </a:p>
        </p:txBody>
      </p:sp>
    </p:spTree>
    <p:extLst>
      <p:ext uri="{BB962C8B-B14F-4D97-AF65-F5344CB8AC3E}">
        <p14:creationId xmlns:p14="http://schemas.microsoft.com/office/powerpoint/2010/main" val="2686824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0476B4-3936-DD0D-448B-6A818B310AC9}"/>
              </a:ext>
            </a:extLst>
          </p:cNvPr>
          <p:cNvSpPr>
            <a:spLocks noGrp="1"/>
          </p:cNvSpPr>
          <p:nvPr>
            <p:ph type="title"/>
          </p:nvPr>
        </p:nvSpPr>
        <p:spPr/>
        <p:txBody>
          <a:bodyPr>
            <a:normAutofit fontScale="90000"/>
          </a:bodyPr>
          <a:lstStyle/>
          <a:p>
            <a:r>
              <a:rPr kumimoji="1" lang="ja-JP" altLang="en-US" dirty="0"/>
              <a:t>卒業研究は自己成長を目指す</a:t>
            </a:r>
          </a:p>
        </p:txBody>
      </p:sp>
      <p:sp>
        <p:nvSpPr>
          <p:cNvPr id="3" name="コンテンツ プレースホルダー 2">
            <a:extLst>
              <a:ext uri="{FF2B5EF4-FFF2-40B4-BE49-F238E27FC236}">
                <a16:creationId xmlns:a16="http://schemas.microsoft.com/office/drawing/2014/main" id="{9DEB2A12-9FE3-F733-5B65-5CA11695BDA7}"/>
              </a:ext>
            </a:extLst>
          </p:cNvPr>
          <p:cNvSpPr>
            <a:spLocks noGrp="1"/>
          </p:cNvSpPr>
          <p:nvPr>
            <p:ph idx="1"/>
          </p:nvPr>
        </p:nvSpPr>
        <p:spPr>
          <a:xfrm>
            <a:off x="321845" y="675300"/>
            <a:ext cx="8461208" cy="6182700"/>
          </a:xfrm>
        </p:spPr>
        <p:txBody>
          <a:bodyPr>
            <a:normAutofit/>
          </a:bodyPr>
          <a:lstStyle/>
          <a:p>
            <a:r>
              <a:rPr kumimoji="1" lang="ja-JP" altLang="en-US" sz="2200" b="1" dirty="0"/>
              <a:t>自主性の重視</a:t>
            </a:r>
            <a:r>
              <a:rPr kumimoji="1" lang="en-US" altLang="ja-JP" sz="2200" dirty="0"/>
              <a:t>: </a:t>
            </a:r>
          </a:p>
          <a:p>
            <a:pPr marL="0" indent="0">
              <a:buNone/>
            </a:pPr>
            <a:r>
              <a:rPr kumimoji="1" lang="ja-JP" altLang="en-US" sz="2200" dirty="0"/>
              <a:t>研究では「何をどこまでやれば完成」という明確な基準がなく、</a:t>
            </a:r>
            <a:r>
              <a:rPr kumimoji="1" lang="ja-JP" altLang="en-US" sz="2200" b="1" dirty="0"/>
              <a:t>自主性と責任感が重要</a:t>
            </a:r>
            <a:r>
              <a:rPr kumimoji="1" lang="ja-JP" altLang="en-US" sz="2200" dirty="0"/>
              <a:t>。</a:t>
            </a:r>
          </a:p>
          <a:p>
            <a:r>
              <a:rPr kumimoji="1" lang="ja-JP" altLang="en-US" sz="2200" b="1" dirty="0"/>
              <a:t>活動頻度</a:t>
            </a:r>
            <a:r>
              <a:rPr kumimoji="1" lang="en-US" altLang="ja-JP" sz="2200" dirty="0"/>
              <a:t>: </a:t>
            </a:r>
          </a:p>
          <a:p>
            <a:pPr marL="0" indent="0">
              <a:buNone/>
            </a:pPr>
            <a:r>
              <a:rPr kumimoji="1" lang="en-US" altLang="ja-JP" sz="2200" b="1" dirty="0"/>
              <a:t>3</a:t>
            </a:r>
            <a:r>
              <a:rPr kumimoji="1" lang="ja-JP" altLang="en-US" sz="2200" b="1" dirty="0"/>
              <a:t>年生のうちは週に</a:t>
            </a:r>
            <a:r>
              <a:rPr kumimoji="1" lang="en-US" altLang="ja-JP" sz="2200" b="1" dirty="0"/>
              <a:t>1</a:t>
            </a:r>
            <a:r>
              <a:rPr kumimoji="1" lang="ja-JP" altLang="en-US" sz="2200" b="1" dirty="0"/>
              <a:t>回</a:t>
            </a:r>
            <a:r>
              <a:rPr kumimoji="1" lang="ja-JP" altLang="en-US" sz="2200" dirty="0"/>
              <a:t>（情報工学演習</a:t>
            </a:r>
            <a:r>
              <a:rPr kumimoji="1" lang="en-US" altLang="ja-JP" sz="2200" dirty="0"/>
              <a:t>II</a:t>
            </a:r>
            <a:r>
              <a:rPr kumimoji="1" lang="ja-JP" altLang="en-US" sz="2200" dirty="0"/>
              <a:t>）、</a:t>
            </a:r>
            <a:r>
              <a:rPr kumimoji="1" lang="en-US" altLang="ja-JP" sz="2200" dirty="0"/>
              <a:t>4</a:t>
            </a:r>
            <a:r>
              <a:rPr kumimoji="1" lang="ja-JP" altLang="en-US" sz="2200" dirty="0"/>
              <a:t>年生は週に</a:t>
            </a:r>
            <a:r>
              <a:rPr kumimoji="1" lang="en-US" altLang="ja-JP" sz="2200" dirty="0"/>
              <a:t>2~3</a:t>
            </a:r>
            <a:r>
              <a:rPr kumimoji="1" lang="ja-JP" altLang="en-US" sz="2200" dirty="0"/>
              <a:t>回以上の活動が基本。</a:t>
            </a:r>
          </a:p>
          <a:p>
            <a:r>
              <a:rPr kumimoji="1" lang="ja-JP" altLang="en-US" sz="2200" b="1" dirty="0"/>
              <a:t>自発的な課題設定</a:t>
            </a:r>
            <a:r>
              <a:rPr kumimoji="1" lang="en-US" altLang="ja-JP" sz="2200" b="1" dirty="0"/>
              <a:t>: </a:t>
            </a:r>
          </a:p>
          <a:p>
            <a:pPr marL="0" indent="0">
              <a:buNone/>
            </a:pPr>
            <a:r>
              <a:rPr kumimoji="1" lang="ja-JP" altLang="en-US" sz="2200" dirty="0"/>
              <a:t>取り組む課題は、基本的に</a:t>
            </a:r>
            <a:r>
              <a:rPr kumimoji="1" lang="ja-JP" altLang="en-US" sz="2200" b="1" dirty="0"/>
              <a:t>自分自身で考え</a:t>
            </a:r>
            <a:r>
              <a:rPr kumimoji="1" lang="ja-JP" altLang="en-US" sz="2200" dirty="0"/>
              <a:t>、</a:t>
            </a:r>
            <a:r>
              <a:rPr kumimoji="1" lang="ja-JP" altLang="en-US" sz="2200" b="1" dirty="0"/>
              <a:t>設定</a:t>
            </a:r>
            <a:r>
              <a:rPr kumimoji="1" lang="ja-JP" altLang="en-US" sz="2200" dirty="0"/>
              <a:t>するもの。</a:t>
            </a:r>
          </a:p>
          <a:p>
            <a:r>
              <a:rPr kumimoji="1" lang="ja-JP" altLang="en-US" sz="2200" b="1" dirty="0"/>
              <a:t>自己成長</a:t>
            </a:r>
            <a:r>
              <a:rPr kumimoji="1" lang="en-US" altLang="ja-JP" sz="2200" b="1" dirty="0"/>
              <a:t>: </a:t>
            </a:r>
          </a:p>
          <a:p>
            <a:pPr marL="0" indent="0">
              <a:buNone/>
            </a:pPr>
            <a:r>
              <a:rPr kumimoji="1" lang="ja-JP" altLang="en-US" sz="2200" dirty="0"/>
              <a:t>研究活動を通じて、</a:t>
            </a:r>
            <a:r>
              <a:rPr kumimoji="1" lang="ja-JP" altLang="en-US" sz="2200" b="1" dirty="0"/>
              <a:t>各自が自己成長を目指す</a:t>
            </a:r>
            <a:r>
              <a:rPr kumimoji="1" lang="ja-JP" altLang="en-US" sz="2200" dirty="0"/>
              <a:t>。</a:t>
            </a:r>
          </a:p>
          <a:p>
            <a:r>
              <a:rPr kumimoji="1" lang="ja-JP" altLang="en-US" sz="2200" b="1" dirty="0"/>
              <a:t>多様なアウトプット</a:t>
            </a:r>
            <a:r>
              <a:rPr kumimoji="1" lang="en-US" altLang="ja-JP" sz="2200" dirty="0"/>
              <a:t>: </a:t>
            </a:r>
            <a:r>
              <a:rPr kumimoji="1" lang="ja-JP" altLang="en-US" sz="2200" dirty="0"/>
              <a:t>ポスター、卒業論文、学会発表、卒論発表のプレゼンテーション、研究室内ディスカッションへの参加など、多様な形でのアウトプット。</a:t>
            </a:r>
          </a:p>
        </p:txBody>
      </p:sp>
      <p:sp>
        <p:nvSpPr>
          <p:cNvPr id="4" name="スライド番号プレースホルダー 3">
            <a:extLst>
              <a:ext uri="{FF2B5EF4-FFF2-40B4-BE49-F238E27FC236}">
                <a16:creationId xmlns:a16="http://schemas.microsoft.com/office/drawing/2014/main" id="{54191E4B-CE2E-E23C-CAD4-B3E04062A3BB}"/>
              </a:ext>
            </a:extLst>
          </p:cNvPr>
          <p:cNvSpPr>
            <a:spLocks noGrp="1"/>
          </p:cNvSpPr>
          <p:nvPr>
            <p:ph type="sldNum" sz="quarter" idx="12"/>
          </p:nvPr>
        </p:nvSpPr>
        <p:spPr/>
        <p:txBody>
          <a:bodyPr/>
          <a:lstStyle/>
          <a:p>
            <a:fld id="{E205D82C-95A1-431E-8E38-AA614A14CDCF}" type="slidenum">
              <a:rPr kumimoji="1" lang="ja-JP" altLang="en-US" smtClean="0"/>
              <a:t>13</a:t>
            </a:fld>
            <a:endParaRPr kumimoji="1" lang="ja-JP" altLang="en-US"/>
          </a:p>
        </p:txBody>
      </p:sp>
    </p:spTree>
    <p:extLst>
      <p:ext uri="{BB962C8B-B14F-4D97-AF65-F5344CB8AC3E}">
        <p14:creationId xmlns:p14="http://schemas.microsoft.com/office/powerpoint/2010/main" val="607982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C77FF-E606-EFBF-A816-90454FA5AD02}"/>
              </a:ext>
            </a:extLst>
          </p:cNvPr>
          <p:cNvSpPr>
            <a:spLocks noGrp="1"/>
          </p:cNvSpPr>
          <p:nvPr>
            <p:ph type="title"/>
          </p:nvPr>
        </p:nvSpPr>
        <p:spPr/>
        <p:txBody>
          <a:bodyPr>
            <a:normAutofit fontScale="90000"/>
          </a:bodyPr>
          <a:lstStyle/>
          <a:p>
            <a:r>
              <a:rPr kumimoji="1" lang="ja-JP" altLang="en-US" dirty="0"/>
              <a:t>まとめ</a:t>
            </a:r>
          </a:p>
        </p:txBody>
      </p:sp>
      <p:sp>
        <p:nvSpPr>
          <p:cNvPr id="3" name="コンテンツ プレースホルダー 2">
            <a:extLst>
              <a:ext uri="{FF2B5EF4-FFF2-40B4-BE49-F238E27FC236}">
                <a16:creationId xmlns:a16="http://schemas.microsoft.com/office/drawing/2014/main" id="{2989626F-D109-E9E2-60B2-B1699C42CA53}"/>
              </a:ext>
            </a:extLst>
          </p:cNvPr>
          <p:cNvSpPr>
            <a:spLocks noGrp="1"/>
          </p:cNvSpPr>
          <p:nvPr>
            <p:ph idx="1"/>
          </p:nvPr>
        </p:nvSpPr>
        <p:spPr>
          <a:xfrm>
            <a:off x="321845" y="644893"/>
            <a:ext cx="8671614" cy="6174077"/>
          </a:xfrm>
        </p:spPr>
        <p:txBody>
          <a:bodyPr>
            <a:normAutofit fontScale="77500" lnSpcReduction="20000"/>
          </a:bodyPr>
          <a:lstStyle/>
          <a:p>
            <a:pPr marL="0" indent="0">
              <a:buNone/>
            </a:pPr>
            <a:r>
              <a:rPr kumimoji="1" lang="ja-JP" altLang="en-US" sz="2500" b="1" dirty="0"/>
              <a:t>メリット</a:t>
            </a:r>
            <a:endParaRPr kumimoji="1" lang="ja-JP" altLang="en-US" sz="2500" dirty="0"/>
          </a:p>
          <a:p>
            <a:r>
              <a:rPr kumimoji="1" lang="ja-JP" altLang="en-US" sz="2500" dirty="0"/>
              <a:t>最新技術の習得</a:t>
            </a:r>
            <a:r>
              <a:rPr kumimoji="1" lang="en-US" altLang="ja-JP" sz="2500" dirty="0"/>
              <a:t>: </a:t>
            </a:r>
            <a:r>
              <a:rPr kumimoji="1" lang="ja-JP" altLang="en-US" sz="2500" b="1" dirty="0"/>
              <a:t>研究を通じて最新の技術や理論に触れる</a:t>
            </a:r>
            <a:r>
              <a:rPr kumimoji="1" lang="ja-JP" altLang="en-US" sz="2500" dirty="0"/>
              <a:t>。</a:t>
            </a:r>
          </a:p>
          <a:p>
            <a:r>
              <a:rPr kumimoji="1" lang="ja-JP" altLang="en-US" sz="2500" dirty="0"/>
              <a:t>スキルの向上</a:t>
            </a:r>
            <a:r>
              <a:rPr kumimoji="1" lang="en-US" altLang="ja-JP" sz="2500" dirty="0"/>
              <a:t>: </a:t>
            </a:r>
            <a:r>
              <a:rPr kumimoji="1" lang="en-US" altLang="ja-JP" sz="2500" b="1" dirty="0"/>
              <a:t>ICT</a:t>
            </a:r>
            <a:r>
              <a:rPr kumimoji="1" lang="ja-JP" altLang="en-US" sz="2500" b="1" dirty="0"/>
              <a:t>と</a:t>
            </a:r>
            <a:r>
              <a:rPr kumimoji="1" lang="en-US" altLang="ja-JP" sz="2500" b="1" dirty="0"/>
              <a:t>AI</a:t>
            </a:r>
            <a:r>
              <a:rPr kumimoji="1" lang="ja-JP" altLang="en-US" sz="2500" b="1" dirty="0"/>
              <a:t>のスキル、創造力、問題解決力、調査力、研究力（テーマ選択、課題設定、実験、考察）、プログラミング、プロジェクトマネジメントなど</a:t>
            </a:r>
            <a:r>
              <a:rPr kumimoji="1" lang="ja-JP" altLang="en-US" sz="2500" dirty="0"/>
              <a:t>。</a:t>
            </a:r>
          </a:p>
          <a:p>
            <a:pPr marL="0" indent="0">
              <a:buNone/>
            </a:pPr>
            <a:r>
              <a:rPr kumimoji="1" lang="ja-JP" altLang="en-US" sz="2500" b="1" dirty="0"/>
              <a:t>心構えとアドバイス</a:t>
            </a:r>
            <a:endParaRPr kumimoji="1" lang="ja-JP" altLang="en-US" sz="2500" dirty="0"/>
          </a:p>
          <a:p>
            <a:r>
              <a:rPr kumimoji="1" lang="ja-JP" altLang="en-US" sz="2500" b="1" dirty="0"/>
              <a:t>興味を持つ</a:t>
            </a:r>
            <a:r>
              <a:rPr kumimoji="1" lang="en-US" altLang="ja-JP" sz="2500" b="1" dirty="0"/>
              <a:t>: </a:t>
            </a:r>
            <a:r>
              <a:rPr kumimoji="1" lang="ja-JP" altLang="en-US" sz="2500" dirty="0"/>
              <a:t>自分が好きなテーマを選ぶ。</a:t>
            </a:r>
          </a:p>
          <a:p>
            <a:r>
              <a:rPr kumimoji="1" lang="ja-JP" altLang="en-US" sz="2500" b="1" dirty="0"/>
              <a:t>計画を立てる</a:t>
            </a:r>
            <a:r>
              <a:rPr kumimoji="1" lang="en-US" altLang="ja-JP" sz="2500" b="1" dirty="0"/>
              <a:t>: </a:t>
            </a:r>
            <a:r>
              <a:rPr kumimoji="1" lang="ja-JP" altLang="en-US" sz="2500" dirty="0"/>
              <a:t>研究の目的、方法、スケジュールを明確に。</a:t>
            </a:r>
          </a:p>
          <a:p>
            <a:r>
              <a:rPr kumimoji="1" lang="ja-JP" altLang="en-US" sz="2500" b="1" dirty="0"/>
              <a:t>行動を持続</a:t>
            </a:r>
            <a:r>
              <a:rPr kumimoji="1" lang="en-US" altLang="ja-JP" sz="2500" b="1" dirty="0"/>
              <a:t>: </a:t>
            </a:r>
            <a:r>
              <a:rPr kumimoji="1" lang="ja-JP" altLang="en-US" sz="2500" dirty="0"/>
              <a:t>習慣化し、進捗を記録。フィードバックを活用。</a:t>
            </a:r>
          </a:p>
          <a:p>
            <a:pPr marL="0" indent="0">
              <a:buNone/>
            </a:pPr>
            <a:r>
              <a:rPr kumimoji="1" lang="ja-JP" altLang="en-US" sz="2500" b="1" dirty="0"/>
              <a:t>研究の進め方</a:t>
            </a:r>
            <a:endParaRPr kumimoji="1" lang="ja-JP" altLang="en-US" sz="2500" dirty="0"/>
          </a:p>
          <a:p>
            <a:r>
              <a:rPr kumimoji="1" lang="ja-JP" altLang="en-US" sz="2500" dirty="0"/>
              <a:t>テーマ選定とリサーチ</a:t>
            </a:r>
          </a:p>
          <a:p>
            <a:r>
              <a:rPr kumimoji="1" lang="ja-JP" altLang="en-US" sz="2500" dirty="0"/>
              <a:t>計画立案</a:t>
            </a:r>
          </a:p>
          <a:p>
            <a:r>
              <a:rPr kumimoji="1" lang="ja-JP" altLang="en-US" sz="2500" dirty="0"/>
              <a:t>データ収集と実験</a:t>
            </a:r>
          </a:p>
          <a:p>
            <a:r>
              <a:rPr kumimoji="1" lang="ja-JP" altLang="en-US" sz="2500" dirty="0"/>
              <a:t>分析と評価</a:t>
            </a:r>
          </a:p>
          <a:p>
            <a:r>
              <a:rPr kumimoji="1" lang="ja-JP" altLang="en-US" sz="2500" dirty="0"/>
              <a:t>発表と報告書作成</a:t>
            </a:r>
          </a:p>
          <a:p>
            <a:pPr marL="0" indent="0">
              <a:buNone/>
            </a:pPr>
            <a:r>
              <a:rPr kumimoji="1" lang="en-US" altLang="ja-JP" sz="2500" b="1" dirty="0"/>
              <a:t>Q&amp;A</a:t>
            </a:r>
            <a:endParaRPr kumimoji="1" lang="en-US" altLang="ja-JP" sz="2500" dirty="0"/>
          </a:p>
          <a:p>
            <a:r>
              <a:rPr kumimoji="1" lang="ja-JP" altLang="en-US" sz="2500" dirty="0"/>
              <a:t>テーマが見つからない場合、指導教員や先輩と相談。</a:t>
            </a:r>
          </a:p>
          <a:p>
            <a:r>
              <a:rPr kumimoji="1" lang="ja-JP" altLang="en-US" sz="2500" dirty="0"/>
              <a:t>研究が進まない場合、試行錯誤とフィードバックを重視。</a:t>
            </a:r>
          </a:p>
          <a:p>
            <a:endParaRPr kumimoji="1" lang="ja-JP" altLang="en-US" sz="2200" dirty="0"/>
          </a:p>
        </p:txBody>
      </p:sp>
      <p:sp>
        <p:nvSpPr>
          <p:cNvPr id="4" name="スライド番号プレースホルダー 3">
            <a:extLst>
              <a:ext uri="{FF2B5EF4-FFF2-40B4-BE49-F238E27FC236}">
                <a16:creationId xmlns:a16="http://schemas.microsoft.com/office/drawing/2014/main" id="{3B0394AF-FCF3-6E35-CAFF-E3AE2B36CA9A}"/>
              </a:ext>
            </a:extLst>
          </p:cNvPr>
          <p:cNvSpPr>
            <a:spLocks noGrp="1"/>
          </p:cNvSpPr>
          <p:nvPr>
            <p:ph type="sldNum" sz="quarter" idx="12"/>
          </p:nvPr>
        </p:nvSpPr>
        <p:spPr/>
        <p:txBody>
          <a:bodyPr/>
          <a:lstStyle/>
          <a:p>
            <a:fld id="{E205D82C-95A1-431E-8E38-AA614A14CDCF}" type="slidenum">
              <a:rPr kumimoji="1" lang="ja-JP" altLang="en-US" smtClean="0"/>
              <a:t>14</a:t>
            </a:fld>
            <a:endParaRPr kumimoji="1" lang="ja-JP" altLang="en-US"/>
          </a:p>
        </p:txBody>
      </p:sp>
    </p:spTree>
    <p:extLst>
      <p:ext uri="{BB962C8B-B14F-4D97-AF65-F5344CB8AC3E}">
        <p14:creationId xmlns:p14="http://schemas.microsoft.com/office/powerpoint/2010/main" val="4196575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C1BDC2-7D3B-7554-9096-5044B8218336}"/>
              </a:ext>
            </a:extLst>
          </p:cNvPr>
          <p:cNvSpPr>
            <a:spLocks noGrp="1"/>
          </p:cNvSpPr>
          <p:nvPr>
            <p:ph type="title"/>
          </p:nvPr>
        </p:nvSpPr>
        <p:spPr/>
        <p:txBody>
          <a:bodyPr>
            <a:normAutofit fontScale="90000"/>
          </a:bodyPr>
          <a:lstStyle/>
          <a:p>
            <a:r>
              <a:rPr kumimoji="1" lang="en-US" altLang="ja-JP" dirty="0"/>
              <a:t>Q</a:t>
            </a:r>
            <a:r>
              <a:rPr kumimoji="1" lang="ja-JP" altLang="en-US" dirty="0"/>
              <a:t>＆</a:t>
            </a:r>
            <a:r>
              <a:rPr kumimoji="1" lang="en-US" altLang="ja-JP" dirty="0"/>
              <a:t>A</a:t>
            </a:r>
            <a:endParaRPr kumimoji="1" lang="ja-JP" altLang="en-US" dirty="0"/>
          </a:p>
        </p:txBody>
      </p:sp>
      <p:sp>
        <p:nvSpPr>
          <p:cNvPr id="3" name="コンテンツ プレースホルダー 2">
            <a:extLst>
              <a:ext uri="{FF2B5EF4-FFF2-40B4-BE49-F238E27FC236}">
                <a16:creationId xmlns:a16="http://schemas.microsoft.com/office/drawing/2014/main" id="{7C91C18B-271C-B74F-42AC-47CD69DB48E6}"/>
              </a:ext>
            </a:extLst>
          </p:cNvPr>
          <p:cNvSpPr>
            <a:spLocks noGrp="1"/>
          </p:cNvSpPr>
          <p:nvPr>
            <p:ph idx="1"/>
          </p:nvPr>
        </p:nvSpPr>
        <p:spPr>
          <a:xfrm>
            <a:off x="321845" y="846252"/>
            <a:ext cx="8461208" cy="5961567"/>
          </a:xfrm>
        </p:spPr>
        <p:txBody>
          <a:bodyPr>
            <a:normAutofit lnSpcReduction="10000"/>
          </a:bodyPr>
          <a:lstStyle/>
          <a:p>
            <a:pPr marL="0" indent="0">
              <a:buNone/>
            </a:pPr>
            <a:r>
              <a:rPr lang="en-US" altLang="ja-JP" sz="2200" b="1" dirty="0"/>
              <a:t>Q: </a:t>
            </a:r>
            <a:r>
              <a:rPr lang="ja-JP" altLang="en-US" sz="2200" b="1" dirty="0"/>
              <a:t>研究テーマが見つからない場合はどうすればいいですか？</a:t>
            </a:r>
          </a:p>
          <a:p>
            <a:pPr marL="0" indent="0">
              <a:buNone/>
            </a:pPr>
            <a:r>
              <a:rPr lang="en-US" altLang="ja-JP" sz="2200" b="1" dirty="0"/>
              <a:t>A</a:t>
            </a:r>
            <a:r>
              <a:rPr lang="en-US" altLang="ja-JP" sz="2200" dirty="0"/>
              <a:t>: </a:t>
            </a:r>
            <a:r>
              <a:rPr lang="ja-JP" altLang="en-US" sz="2200" dirty="0"/>
              <a:t>指導教員、先輩、または研究室のメンバーと相談することが有用です。</a:t>
            </a:r>
            <a:endParaRPr lang="en-US" altLang="ja-JP" sz="2200" dirty="0"/>
          </a:p>
          <a:p>
            <a:pPr marL="0" indent="0">
              <a:buNone/>
            </a:pPr>
            <a:r>
              <a:rPr lang="ja-JP" altLang="en-US" sz="2200" dirty="0"/>
              <a:t>さらに、自分が興味を持つ専門分野に関する最新の研究をウェブで調査してみてください。新しいアイデアが思い浮かぶ可能性があります。</a:t>
            </a:r>
          </a:p>
          <a:p>
            <a:pPr marL="0" indent="0">
              <a:buNone/>
            </a:pPr>
            <a:r>
              <a:rPr lang="en-US" altLang="ja-JP" sz="2200" b="1" dirty="0"/>
              <a:t>Q: </a:t>
            </a:r>
            <a:r>
              <a:rPr lang="ja-JP" altLang="en-US" sz="2200" b="1" dirty="0"/>
              <a:t>研究が思うように進まない場合はどうすればいいですか？</a:t>
            </a:r>
          </a:p>
          <a:p>
            <a:pPr marL="0" indent="0">
              <a:buNone/>
            </a:pPr>
            <a:r>
              <a:rPr lang="en-US" altLang="ja-JP" sz="2200" b="1" dirty="0"/>
              <a:t>A</a:t>
            </a:r>
            <a:r>
              <a:rPr lang="en-US" altLang="ja-JP" sz="2200" dirty="0"/>
              <a:t>: </a:t>
            </a:r>
            <a:r>
              <a:rPr lang="ja-JP" altLang="en-US" sz="2200" dirty="0"/>
              <a:t>研究は試行錯誤の連続です。失敗を恐れず、何度でも挑戦することが重要です。</a:t>
            </a:r>
            <a:endParaRPr lang="en-US" altLang="ja-JP" sz="2200" dirty="0"/>
          </a:p>
          <a:p>
            <a:pPr marL="0" indent="0">
              <a:buNone/>
            </a:pPr>
            <a:r>
              <a:rPr lang="ja-JP" altLang="en-US" sz="2200" dirty="0"/>
              <a:t>また、指導教員や研究仲間からのフィードバックやアドバイスを前向きに受け入れ、研究を進めることも大切です。</a:t>
            </a:r>
          </a:p>
          <a:p>
            <a:pPr marL="0" indent="0">
              <a:buNone/>
            </a:pPr>
            <a:r>
              <a:rPr lang="en-US" altLang="ja-JP" sz="2200" b="1" dirty="0"/>
              <a:t>Q: </a:t>
            </a:r>
            <a:r>
              <a:rPr lang="ja-JP" altLang="en-US" sz="2200" b="1" dirty="0"/>
              <a:t>研究に必要なスキルや知識が足りない場合はどうすればいいですか？</a:t>
            </a:r>
          </a:p>
          <a:p>
            <a:pPr marL="0" indent="0">
              <a:buNone/>
            </a:pPr>
            <a:r>
              <a:rPr lang="en-US" altLang="ja-JP" sz="2200" b="1" dirty="0"/>
              <a:t>A</a:t>
            </a:r>
            <a:r>
              <a:rPr lang="en-US" altLang="ja-JP" sz="2200" dirty="0"/>
              <a:t>: </a:t>
            </a:r>
            <a:r>
              <a:rPr lang="ja-JP" altLang="en-US" sz="2200" dirty="0"/>
              <a:t>研究を開始する前に、必要なスキルや知識を身につけるための時間を確保しましょう。遠回りに見えるかもしれませんが、習得したスキルや知識は一生の財産となります。</a:t>
            </a:r>
          </a:p>
          <a:p>
            <a:pPr marL="0" indent="0">
              <a:buNone/>
            </a:pPr>
            <a:endParaRPr kumimoji="1" lang="ja-JP" altLang="en-US" sz="2200" dirty="0"/>
          </a:p>
        </p:txBody>
      </p:sp>
      <p:sp>
        <p:nvSpPr>
          <p:cNvPr id="4" name="スライド番号プレースホルダー 3">
            <a:extLst>
              <a:ext uri="{FF2B5EF4-FFF2-40B4-BE49-F238E27FC236}">
                <a16:creationId xmlns:a16="http://schemas.microsoft.com/office/drawing/2014/main" id="{EF817871-8B87-082A-2612-722FB36AD105}"/>
              </a:ext>
            </a:extLst>
          </p:cNvPr>
          <p:cNvSpPr>
            <a:spLocks noGrp="1"/>
          </p:cNvSpPr>
          <p:nvPr>
            <p:ph type="sldNum" sz="quarter" idx="12"/>
          </p:nvPr>
        </p:nvSpPr>
        <p:spPr/>
        <p:txBody>
          <a:bodyPr/>
          <a:lstStyle/>
          <a:p>
            <a:fld id="{E205D82C-95A1-431E-8E38-AA614A14CDCF}" type="slidenum">
              <a:rPr kumimoji="1" lang="ja-JP" altLang="en-US" smtClean="0"/>
              <a:t>15</a:t>
            </a:fld>
            <a:endParaRPr kumimoji="1" lang="ja-JP" altLang="en-US"/>
          </a:p>
        </p:txBody>
      </p:sp>
    </p:spTree>
    <p:extLst>
      <p:ext uri="{BB962C8B-B14F-4D97-AF65-F5344CB8AC3E}">
        <p14:creationId xmlns:p14="http://schemas.microsoft.com/office/powerpoint/2010/main" val="183109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DE9114-CD3B-6CD7-F04D-CC20A0A266DB}"/>
              </a:ext>
            </a:extLst>
          </p:cNvPr>
          <p:cNvSpPr>
            <a:spLocks noGrp="1"/>
          </p:cNvSpPr>
          <p:nvPr>
            <p:ph type="title"/>
          </p:nvPr>
        </p:nvSpPr>
        <p:spPr/>
        <p:txBody>
          <a:bodyPr>
            <a:normAutofit fontScale="90000"/>
          </a:bodyPr>
          <a:lstStyle/>
          <a:p>
            <a:r>
              <a:rPr kumimoji="1" lang="ja-JP" altLang="en-US" dirty="0"/>
              <a:t>エントリーシートや履歴書に書くべき自分の実力</a:t>
            </a:r>
          </a:p>
        </p:txBody>
      </p:sp>
      <p:sp>
        <p:nvSpPr>
          <p:cNvPr id="3" name="コンテンツ プレースホルダー 2">
            <a:extLst>
              <a:ext uri="{FF2B5EF4-FFF2-40B4-BE49-F238E27FC236}">
                <a16:creationId xmlns:a16="http://schemas.microsoft.com/office/drawing/2014/main" id="{75E1DB38-DBD4-761A-0DB1-991FE48713AD}"/>
              </a:ext>
            </a:extLst>
          </p:cNvPr>
          <p:cNvSpPr>
            <a:spLocks noGrp="1"/>
          </p:cNvSpPr>
          <p:nvPr>
            <p:ph idx="1"/>
          </p:nvPr>
        </p:nvSpPr>
        <p:spPr>
          <a:xfrm>
            <a:off x="321845" y="846253"/>
            <a:ext cx="8461208" cy="5944840"/>
          </a:xfrm>
        </p:spPr>
        <p:txBody>
          <a:bodyPr>
            <a:normAutofit fontScale="77500" lnSpcReduction="20000"/>
          </a:bodyPr>
          <a:lstStyle/>
          <a:p>
            <a:pPr marL="0" indent="0">
              <a:buNone/>
            </a:pPr>
            <a:r>
              <a:rPr kumimoji="1" lang="ja-JP" altLang="en-US" sz="2400" b="1" dirty="0"/>
              <a:t>主体性</a:t>
            </a:r>
            <a:r>
              <a:rPr kumimoji="1" lang="ja-JP" altLang="en-US" sz="2400" dirty="0"/>
              <a:t>、</a:t>
            </a:r>
            <a:r>
              <a:rPr kumimoji="1" lang="ja-JP" altLang="en-US" sz="2400" b="1" dirty="0"/>
              <a:t>創造性</a:t>
            </a:r>
            <a:r>
              <a:rPr kumimoji="1" lang="ja-JP" altLang="en-US" sz="2400" dirty="0"/>
              <a:t>、</a:t>
            </a:r>
            <a:r>
              <a:rPr kumimoji="1" lang="ja-JP" altLang="en-US" sz="2400" b="1" dirty="0"/>
              <a:t>専門知識</a:t>
            </a:r>
            <a:r>
              <a:rPr kumimoji="1" lang="ja-JP" altLang="en-US" sz="2400" dirty="0"/>
              <a:t>、</a:t>
            </a:r>
            <a:r>
              <a:rPr kumimoji="1" lang="ja-JP" altLang="en-US" sz="2400" b="1" dirty="0"/>
              <a:t>粘り強さ</a:t>
            </a:r>
            <a:r>
              <a:rPr lang="ja-JP" altLang="en-US" sz="2400" b="1" dirty="0"/>
              <a:t>、大学が楽しい、コンピュータが好き</a:t>
            </a:r>
            <a:r>
              <a:rPr lang="ja-JP" altLang="en-US" sz="2400" dirty="0"/>
              <a:t>という</a:t>
            </a:r>
            <a:r>
              <a:rPr kumimoji="1" lang="ja-JP" altLang="en-US" sz="2400" dirty="0"/>
              <a:t>アピールをお薦めします。</a:t>
            </a:r>
            <a:endParaRPr kumimoji="1" lang="en-US" altLang="ja-JP" sz="2400" dirty="0"/>
          </a:p>
          <a:p>
            <a:pPr marL="0" indent="0">
              <a:buNone/>
            </a:pPr>
            <a:r>
              <a:rPr kumimoji="1" lang="ja-JP" altLang="en-US" sz="2400" b="1" u="sng" dirty="0"/>
              <a:t>主体性</a:t>
            </a:r>
          </a:p>
          <a:p>
            <a:r>
              <a:rPr kumimoji="1" lang="ja-JP" altLang="en-US" sz="2400" dirty="0"/>
              <a:t>自主的な学習</a:t>
            </a:r>
            <a:r>
              <a:rPr kumimoji="1" lang="en-US" altLang="ja-JP" sz="2400" dirty="0"/>
              <a:t>: </a:t>
            </a:r>
            <a:r>
              <a:rPr kumimoji="1" lang="ja-JP" altLang="en-US" sz="2400" dirty="0"/>
              <a:t>「深層学習に興味を持ち、教授のプログラムで、</a:t>
            </a:r>
            <a:r>
              <a:rPr kumimoji="1" lang="en-US" altLang="ja-JP" sz="2400" dirty="0" err="1"/>
              <a:t>ReLU</a:t>
            </a:r>
            <a:r>
              <a:rPr kumimoji="1" lang="ja-JP" altLang="en-US" sz="2400" dirty="0"/>
              <a:t>、シグモイドを理解しました。」</a:t>
            </a:r>
          </a:p>
          <a:p>
            <a:r>
              <a:rPr kumimoji="1" lang="ja-JP" altLang="en-US" sz="2400" dirty="0"/>
              <a:t>自主的な学習</a:t>
            </a:r>
            <a:r>
              <a:rPr kumimoji="1" lang="en-US" altLang="ja-JP" sz="2400" dirty="0"/>
              <a:t>: </a:t>
            </a:r>
            <a:r>
              <a:rPr kumimoji="1" lang="ja-JP" altLang="en-US" sz="2400" dirty="0"/>
              <a:t>「</a:t>
            </a:r>
            <a:r>
              <a:rPr kumimoji="1" lang="en-US" altLang="ja-JP" sz="2400" dirty="0"/>
              <a:t>Blender</a:t>
            </a:r>
            <a:r>
              <a:rPr kumimoji="1" lang="ja-JP" altLang="en-US" sz="2400" dirty="0"/>
              <a:t>と</a:t>
            </a:r>
            <a:r>
              <a:rPr kumimoji="1" lang="en-US" altLang="ja-JP" sz="2400" dirty="0"/>
              <a:t>Unreal Engine 5 </a:t>
            </a:r>
            <a:r>
              <a:rPr kumimoji="1" lang="ja-JP" altLang="en-US" sz="2400" dirty="0"/>
              <a:t>について自主的に学び、</a:t>
            </a:r>
            <a:r>
              <a:rPr kumimoji="1" lang="en-US" altLang="ja-JP" sz="2400" dirty="0"/>
              <a:t>AI</a:t>
            </a:r>
            <a:r>
              <a:rPr kumimoji="1" lang="ja-JP" altLang="en-US" sz="2400" dirty="0"/>
              <a:t>が生成した</a:t>
            </a:r>
            <a:r>
              <a:rPr kumimoji="1" lang="en-US" altLang="ja-JP" sz="2400" dirty="0"/>
              <a:t>3</a:t>
            </a:r>
            <a:r>
              <a:rPr kumimoji="1" lang="ja-JP" altLang="en-US" sz="2400" dirty="0"/>
              <a:t>次元データを </a:t>
            </a:r>
            <a:r>
              <a:rPr kumimoji="1" lang="en-US" altLang="ja-JP" sz="2400" dirty="0"/>
              <a:t>Unreal Engine </a:t>
            </a:r>
            <a:r>
              <a:rPr kumimoji="1" lang="ja-JP" altLang="en-US" sz="2400" dirty="0"/>
              <a:t>でゲーム化する手順を理解しました。」</a:t>
            </a:r>
          </a:p>
          <a:p>
            <a:pPr marL="0" indent="0">
              <a:buNone/>
            </a:pPr>
            <a:r>
              <a:rPr kumimoji="1" lang="ja-JP" altLang="en-US" sz="2400" b="1" u="sng" dirty="0"/>
              <a:t>創造性</a:t>
            </a:r>
          </a:p>
          <a:p>
            <a:r>
              <a:rPr kumimoji="1" lang="ja-JP" altLang="en-US" sz="2400" dirty="0"/>
              <a:t>独自の開発</a:t>
            </a:r>
            <a:r>
              <a:rPr kumimoji="1" lang="en-US" altLang="ja-JP" sz="2400" dirty="0"/>
              <a:t>: </a:t>
            </a:r>
            <a:r>
              <a:rPr kumimoji="1" lang="ja-JP" altLang="en-US" sz="2400" dirty="0"/>
              <a:t>「教授が示したサンプルの機械学習モデルに変更を加え、精度が</a:t>
            </a:r>
            <a:r>
              <a:rPr kumimoji="1" lang="en-US" altLang="ja-JP" sz="2400" dirty="0"/>
              <a:t>10%</a:t>
            </a:r>
            <a:r>
              <a:rPr kumimoji="1" lang="ja-JP" altLang="en-US" sz="2400" dirty="0"/>
              <a:t>向上しました。」</a:t>
            </a:r>
          </a:p>
          <a:p>
            <a:r>
              <a:rPr kumimoji="1" lang="ja-JP" altLang="en-US" sz="2400" dirty="0"/>
              <a:t>独自の開発</a:t>
            </a:r>
            <a:r>
              <a:rPr kumimoji="1" lang="en-US" altLang="ja-JP" sz="2400" dirty="0"/>
              <a:t>: </a:t>
            </a:r>
            <a:r>
              <a:rPr kumimoji="1" lang="ja-JP" altLang="en-US" sz="2400" dirty="0"/>
              <a:t>「私が作成したプログラム作品では、独自の工夫により、簡単に「画像を使って、図書館で欲しい本を探すこと」ができるようにしています。情報工学科の中間発表、そして、</a:t>
            </a:r>
            <a:r>
              <a:rPr kumimoji="1" lang="en-US" altLang="ja-JP" sz="2400" dirty="0"/>
              <a:t>10</a:t>
            </a:r>
            <a:r>
              <a:rPr kumimoji="1" lang="ja-JP" altLang="en-US" sz="2400" dirty="0"/>
              <a:t>月の学会で発表し、評価を受けました。」</a:t>
            </a:r>
          </a:p>
          <a:p>
            <a:pPr marL="0" indent="0">
              <a:buNone/>
            </a:pPr>
            <a:r>
              <a:rPr kumimoji="1" lang="ja-JP" altLang="en-US" sz="2400" b="1" u="sng" dirty="0"/>
              <a:t>専門能力</a:t>
            </a:r>
          </a:p>
          <a:p>
            <a:r>
              <a:rPr kumimoji="1" lang="ja-JP" altLang="en-US" sz="2400" dirty="0"/>
              <a:t>技術力</a:t>
            </a:r>
            <a:r>
              <a:rPr kumimoji="1" lang="en-US" altLang="ja-JP" sz="2400" dirty="0"/>
              <a:t>: </a:t>
            </a:r>
            <a:r>
              <a:rPr kumimoji="1" lang="ja-JP" altLang="en-US" sz="2400" dirty="0"/>
              <a:t>「</a:t>
            </a:r>
            <a:r>
              <a:rPr kumimoji="1" lang="en-US" altLang="ja-JP" sz="2400" dirty="0"/>
              <a:t>Python</a:t>
            </a:r>
            <a:r>
              <a:rPr kumimoji="1" lang="ja-JP" altLang="en-US" sz="2400" dirty="0"/>
              <a:t>と</a:t>
            </a:r>
            <a:r>
              <a:rPr kumimoji="1" lang="en-US" altLang="ja-JP" sz="2400" dirty="0" err="1"/>
              <a:t>PyTorch</a:t>
            </a:r>
            <a:r>
              <a:rPr kumimoji="1" lang="ja-JP" altLang="en-US" sz="2400" dirty="0"/>
              <a:t>を使用した自然言語処理モデル（チャットボット）について、音声発話の機能を追加しました。」</a:t>
            </a:r>
            <a:endParaRPr kumimoji="1" lang="en-US" altLang="ja-JP" sz="2400" dirty="0"/>
          </a:p>
          <a:p>
            <a:r>
              <a:rPr kumimoji="1" lang="ja-JP" altLang="en-US" sz="2400" dirty="0"/>
              <a:t>技術力：「</a:t>
            </a:r>
            <a:r>
              <a:rPr kumimoji="1" lang="en-US" altLang="ja-JP" sz="2400" dirty="0"/>
              <a:t>Python</a:t>
            </a:r>
            <a:r>
              <a:rPr kumimoji="1" lang="ja-JP" altLang="en-US" sz="2400" dirty="0"/>
              <a:t>を使って、道路標識のデータセットを高精度に作成しました。」</a:t>
            </a:r>
          </a:p>
        </p:txBody>
      </p:sp>
      <p:sp>
        <p:nvSpPr>
          <p:cNvPr id="4" name="スライド番号プレースホルダー 3">
            <a:extLst>
              <a:ext uri="{FF2B5EF4-FFF2-40B4-BE49-F238E27FC236}">
                <a16:creationId xmlns:a16="http://schemas.microsoft.com/office/drawing/2014/main" id="{9C378373-EE0F-31A3-A005-3B2398D99AA3}"/>
              </a:ext>
            </a:extLst>
          </p:cNvPr>
          <p:cNvSpPr>
            <a:spLocks noGrp="1"/>
          </p:cNvSpPr>
          <p:nvPr>
            <p:ph type="sldNum" sz="quarter" idx="12"/>
          </p:nvPr>
        </p:nvSpPr>
        <p:spPr/>
        <p:txBody>
          <a:bodyPr/>
          <a:lstStyle/>
          <a:p>
            <a:fld id="{E205D82C-95A1-431E-8E38-AA614A14CDCF}" type="slidenum">
              <a:rPr kumimoji="1" lang="ja-JP" altLang="en-US" smtClean="0"/>
              <a:t>16</a:t>
            </a:fld>
            <a:endParaRPr kumimoji="1" lang="ja-JP" altLang="en-US"/>
          </a:p>
        </p:txBody>
      </p:sp>
    </p:spTree>
    <p:extLst>
      <p:ext uri="{BB962C8B-B14F-4D97-AF65-F5344CB8AC3E}">
        <p14:creationId xmlns:p14="http://schemas.microsoft.com/office/powerpoint/2010/main" val="3280285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ADE5C89F-0CB4-504E-E8F6-BD3C6D03C720}"/>
              </a:ext>
            </a:extLst>
          </p:cNvPr>
          <p:cNvPicPr>
            <a:picLocks noChangeAspect="1"/>
          </p:cNvPicPr>
          <p:nvPr/>
        </p:nvPicPr>
        <p:blipFill>
          <a:blip r:embed="rId2" cstate="print">
            <a:extLst>
              <a:ext uri="{28A0092B-C50C-407E-A947-70E740481C1C}">
                <a14:useLocalDpi xmlns:a14="http://schemas.microsoft.com/office/drawing/2010/main" val="0"/>
              </a:ext>
            </a:extLst>
          </a:blip>
          <a:srcRect l="33021" r="33021"/>
          <a:stretch/>
        </p:blipFill>
        <p:spPr>
          <a:xfrm>
            <a:off x="0" y="0"/>
            <a:ext cx="2373066" cy="5042289"/>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a:effectLst>
            <a:softEdge rad="635000"/>
          </a:effectLst>
        </p:spPr>
      </p:pic>
      <p:sp>
        <p:nvSpPr>
          <p:cNvPr id="3" name="コンテンツ プレースホルダー 2"/>
          <p:cNvSpPr>
            <a:spLocks noGrp="1"/>
          </p:cNvSpPr>
          <p:nvPr>
            <p:ph idx="1"/>
          </p:nvPr>
        </p:nvSpPr>
        <p:spPr>
          <a:xfrm>
            <a:off x="2329802" y="2336180"/>
            <a:ext cx="6355868" cy="3064408"/>
          </a:xfrm>
        </p:spPr>
        <p:txBody>
          <a:bodyPr>
            <a:noAutofit/>
          </a:bodyPr>
          <a:lstStyle/>
          <a:p>
            <a:pPr marL="0" indent="0">
              <a:buNone/>
            </a:pPr>
            <a:r>
              <a:rPr lang="ja-JP" altLang="en-US" sz="2200" b="1" dirty="0">
                <a:solidFill>
                  <a:srgbClr val="374151"/>
                </a:solidFill>
                <a:latin typeface="Söhne"/>
              </a:rPr>
              <a:t>① 実践的スキルと専門知識の習得</a:t>
            </a:r>
          </a:p>
          <a:p>
            <a:pPr marL="0" indent="0">
              <a:buNone/>
            </a:pPr>
            <a:r>
              <a:rPr lang="ja-JP" altLang="en-US" sz="2200" b="1" dirty="0">
                <a:solidFill>
                  <a:srgbClr val="374151"/>
                </a:solidFill>
                <a:latin typeface="Söhne"/>
              </a:rPr>
              <a:t>② 創造力と問題解決能力の向上</a:t>
            </a:r>
          </a:p>
          <a:p>
            <a:pPr marL="0" indent="0">
              <a:buNone/>
            </a:pPr>
            <a:r>
              <a:rPr lang="ja-JP" altLang="en-US" sz="2200" b="1" dirty="0">
                <a:solidFill>
                  <a:srgbClr val="374151"/>
                </a:solidFill>
                <a:latin typeface="Söhne"/>
              </a:rPr>
              <a:t>③ 自己成長と自主性の強化</a:t>
            </a:r>
            <a:endParaRPr lang="en-US" altLang="ja-JP" sz="2200" b="1" dirty="0">
              <a:solidFill>
                <a:srgbClr val="374151"/>
              </a:solidFill>
              <a:latin typeface="Söhne"/>
            </a:endParaRPr>
          </a:p>
          <a:p>
            <a:pPr marL="0" indent="0">
              <a:buNone/>
            </a:pPr>
            <a:r>
              <a:rPr lang="ja-JP" altLang="en-US" sz="1800" dirty="0">
                <a:solidFill>
                  <a:srgbClr val="374151"/>
                </a:solidFill>
                <a:latin typeface="Söhne"/>
              </a:rPr>
              <a:t>　</a:t>
            </a:r>
            <a:endParaRPr lang="en-US" altLang="ja-JP" sz="1800" dirty="0">
              <a:solidFill>
                <a:srgbClr val="374151"/>
              </a:solidFill>
              <a:latin typeface="Söhne"/>
            </a:endParaRPr>
          </a:p>
        </p:txBody>
      </p:sp>
      <p:sp>
        <p:nvSpPr>
          <p:cNvPr id="5" name="スライド番号プレースホルダー 4">
            <a:extLst>
              <a:ext uri="{FF2B5EF4-FFF2-40B4-BE49-F238E27FC236}">
                <a16:creationId xmlns:a16="http://schemas.microsoft.com/office/drawing/2014/main" id="{271AC035-0C11-72EC-EAF9-C2E472D8960F}"/>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7DD4950-D159-4EF1-90C3-DB06CAAE7C11}" type="slidenum">
              <a:rPr kumimoji="1" lang="ja-JP" altLang="en-US" sz="28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28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メイリオ" panose="020B0604030504040204" pitchFamily="50" charset="-128"/>
              <a:cs typeface="+mn-cs"/>
            </a:endParaRPr>
          </a:p>
        </p:txBody>
      </p:sp>
      <p:sp>
        <p:nvSpPr>
          <p:cNvPr id="2" name="テキスト ボックス 1">
            <a:extLst>
              <a:ext uri="{FF2B5EF4-FFF2-40B4-BE49-F238E27FC236}">
                <a16:creationId xmlns:a16="http://schemas.microsoft.com/office/drawing/2014/main" id="{A5236DF7-3E7E-9200-32A5-975F0E4E6A79}"/>
              </a:ext>
            </a:extLst>
          </p:cNvPr>
          <p:cNvSpPr txBox="1"/>
          <p:nvPr/>
        </p:nvSpPr>
        <p:spPr>
          <a:xfrm>
            <a:off x="2380570" y="4431920"/>
            <a:ext cx="6109365" cy="1446550"/>
          </a:xfrm>
          <a:prstGeom prst="rect">
            <a:avLst/>
          </a:prstGeom>
          <a:noFill/>
        </p:spPr>
        <p:txBody>
          <a:bodyPr wrap="none" rtlCol="0">
            <a:spAutoFit/>
          </a:bodyPr>
          <a:lstStyle/>
          <a:p>
            <a:pPr marL="0" indent="0">
              <a:buNone/>
            </a:pPr>
            <a:r>
              <a:rPr kumimoji="1" lang="ja-JP" altLang="en-US" sz="2200" dirty="0"/>
              <a:t>研究では、</a:t>
            </a:r>
            <a:r>
              <a:rPr lang="ja-JP" altLang="en-US" sz="2200" dirty="0"/>
              <a:t>各自の知識やスキルを活用し、</a:t>
            </a:r>
            <a:endParaRPr lang="en-US" altLang="ja-JP" sz="2200" dirty="0"/>
          </a:p>
          <a:p>
            <a:pPr marL="0" indent="0">
              <a:buNone/>
            </a:pPr>
            <a:r>
              <a:rPr lang="ja-JP" altLang="en-US" sz="2200" b="1" dirty="0">
                <a:solidFill>
                  <a:srgbClr val="FF0000"/>
                </a:solidFill>
              </a:rPr>
              <a:t>自分自身で問題を解決すること</a:t>
            </a:r>
            <a:r>
              <a:rPr lang="ja-JP" altLang="en-US" sz="2200" dirty="0"/>
              <a:t>が求められる。</a:t>
            </a:r>
            <a:endParaRPr lang="en-US" altLang="ja-JP" sz="2200" dirty="0"/>
          </a:p>
          <a:p>
            <a:pPr marL="0" indent="0">
              <a:buNone/>
            </a:pPr>
            <a:r>
              <a:rPr lang="ja-JP" altLang="en-US" sz="2200" dirty="0"/>
              <a:t>その過程で各自が、</a:t>
            </a:r>
            <a:r>
              <a:rPr lang="ja-JP" altLang="en-US" sz="2200" b="1" dirty="0">
                <a:solidFill>
                  <a:srgbClr val="FF0000"/>
                </a:solidFill>
              </a:rPr>
              <a:t>新しい知識や技術を創造</a:t>
            </a:r>
            <a:r>
              <a:rPr lang="ja-JP" altLang="en-US" sz="2200" dirty="0"/>
              <a:t>。</a:t>
            </a:r>
            <a:endParaRPr kumimoji="1" lang="ja-JP" altLang="en-US" sz="2200" dirty="0"/>
          </a:p>
          <a:p>
            <a:endParaRPr kumimoji="1" lang="ja-JP" altLang="en-US" sz="2200" dirty="0"/>
          </a:p>
        </p:txBody>
      </p:sp>
    </p:spTree>
    <p:extLst>
      <p:ext uri="{BB962C8B-B14F-4D97-AF65-F5344CB8AC3E}">
        <p14:creationId xmlns:p14="http://schemas.microsoft.com/office/powerpoint/2010/main" val="3263517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B05CA2-17F4-279D-7CA5-36A4A9071A34}"/>
              </a:ext>
            </a:extLst>
          </p:cNvPr>
          <p:cNvSpPr>
            <a:spLocks noGrp="1"/>
          </p:cNvSpPr>
          <p:nvPr>
            <p:ph type="title"/>
          </p:nvPr>
        </p:nvSpPr>
        <p:spPr/>
        <p:txBody>
          <a:bodyPr>
            <a:normAutofit fontScale="90000"/>
          </a:bodyPr>
          <a:lstStyle/>
          <a:p>
            <a:r>
              <a:rPr kumimoji="1" lang="ja-JP" altLang="en-US" dirty="0"/>
              <a:t>アドバイス</a:t>
            </a:r>
          </a:p>
        </p:txBody>
      </p:sp>
      <p:sp>
        <p:nvSpPr>
          <p:cNvPr id="3" name="コンテンツ プレースホルダー 2">
            <a:extLst>
              <a:ext uri="{FF2B5EF4-FFF2-40B4-BE49-F238E27FC236}">
                <a16:creationId xmlns:a16="http://schemas.microsoft.com/office/drawing/2014/main" id="{0945227B-8B83-751F-382E-9EC9CED1446F}"/>
              </a:ext>
            </a:extLst>
          </p:cNvPr>
          <p:cNvSpPr>
            <a:spLocks noGrp="1"/>
          </p:cNvSpPr>
          <p:nvPr>
            <p:ph idx="1"/>
          </p:nvPr>
        </p:nvSpPr>
        <p:spPr>
          <a:xfrm>
            <a:off x="341396" y="762417"/>
            <a:ext cx="8461208" cy="5333166"/>
          </a:xfrm>
        </p:spPr>
        <p:txBody>
          <a:bodyPr>
            <a:noAutofit/>
          </a:bodyPr>
          <a:lstStyle/>
          <a:p>
            <a:pPr marL="0" indent="0">
              <a:spcBef>
                <a:spcPts val="1200"/>
              </a:spcBef>
              <a:buNone/>
            </a:pPr>
            <a:r>
              <a:rPr kumimoji="1" lang="ja-JP" altLang="en-US" sz="2200" b="1" u="sng" dirty="0"/>
              <a:t>行動を開始するためのアドバイス</a:t>
            </a:r>
          </a:p>
          <a:p>
            <a:pPr>
              <a:spcBef>
                <a:spcPts val="1200"/>
              </a:spcBef>
            </a:pPr>
            <a:r>
              <a:rPr kumimoji="1" lang="ja-JP" altLang="en-US" sz="2200" b="1" dirty="0"/>
              <a:t>興味を持つ</a:t>
            </a:r>
            <a:r>
              <a:rPr kumimoji="1" lang="en-US" altLang="ja-JP" sz="2200" dirty="0"/>
              <a:t>: </a:t>
            </a:r>
            <a:r>
              <a:rPr kumimoji="1" lang="ja-JP" altLang="en-US" sz="2200" dirty="0"/>
              <a:t>自分が好きなテーマを選ぼう。</a:t>
            </a:r>
          </a:p>
          <a:p>
            <a:pPr>
              <a:spcBef>
                <a:spcPts val="1200"/>
              </a:spcBef>
            </a:pPr>
            <a:r>
              <a:rPr kumimoji="1" lang="ja-JP" altLang="en-US" sz="2200" b="1" dirty="0"/>
              <a:t>小さな一歩から</a:t>
            </a:r>
            <a:r>
              <a:rPr kumimoji="1" lang="en-US" altLang="ja-JP" sz="2200" dirty="0"/>
              <a:t>: </a:t>
            </a:r>
            <a:r>
              <a:rPr kumimoji="1" lang="ja-JP" altLang="en-US" sz="2200" dirty="0"/>
              <a:t>簡単なところから始めよう。</a:t>
            </a:r>
          </a:p>
          <a:p>
            <a:pPr>
              <a:spcBef>
                <a:spcPts val="1200"/>
              </a:spcBef>
            </a:pPr>
            <a:r>
              <a:rPr kumimoji="1" lang="ja-JP" altLang="en-US" sz="2200" b="1" dirty="0"/>
              <a:t>仲間を作る</a:t>
            </a:r>
            <a:r>
              <a:rPr kumimoji="1" lang="en-US" altLang="ja-JP" sz="2200" dirty="0"/>
              <a:t>: </a:t>
            </a:r>
            <a:r>
              <a:rPr kumimoji="1" lang="ja-JP" altLang="en-US" sz="2200" dirty="0"/>
              <a:t>同じ目標の人と一緒にやると楽しい。</a:t>
            </a:r>
          </a:p>
          <a:p>
            <a:pPr>
              <a:spcBef>
                <a:spcPts val="1200"/>
              </a:spcBef>
            </a:pPr>
            <a:r>
              <a:rPr kumimoji="1" lang="ja-JP" altLang="en-US" sz="2200" b="1" dirty="0"/>
              <a:t>リサーチ</a:t>
            </a:r>
            <a:r>
              <a:rPr kumimoji="1" lang="en-US" altLang="ja-JP" sz="2200" dirty="0"/>
              <a:t>: </a:t>
            </a:r>
            <a:r>
              <a:rPr kumimoji="1" lang="ja-JP" altLang="en-US" sz="2200" b="1" dirty="0">
                <a:solidFill>
                  <a:srgbClr val="FF0000"/>
                </a:solidFill>
              </a:rPr>
              <a:t>既存の研究や情報を調べて、知識を深めよう。さまざまな体験と行動を通して、自分のテーマを深めよう。</a:t>
            </a:r>
            <a:endParaRPr kumimoji="1" lang="en-US" altLang="ja-JP" sz="2200" b="1" dirty="0">
              <a:solidFill>
                <a:srgbClr val="FF0000"/>
              </a:solidFill>
            </a:endParaRPr>
          </a:p>
          <a:p>
            <a:pPr>
              <a:spcBef>
                <a:spcPts val="1200"/>
              </a:spcBef>
            </a:pPr>
            <a:endParaRPr kumimoji="1" lang="ja-JP" altLang="en-US" sz="2200" dirty="0">
              <a:solidFill>
                <a:srgbClr val="FF0000"/>
              </a:solidFill>
            </a:endParaRPr>
          </a:p>
          <a:p>
            <a:pPr marL="0" indent="0">
              <a:spcBef>
                <a:spcPts val="1200"/>
              </a:spcBef>
              <a:buNone/>
            </a:pPr>
            <a:r>
              <a:rPr kumimoji="1" lang="ja-JP" altLang="en-US" sz="2200" b="1" u="sng" dirty="0"/>
              <a:t>行動を持続するためのアドバイス</a:t>
            </a:r>
          </a:p>
          <a:p>
            <a:pPr>
              <a:spcBef>
                <a:spcPts val="1200"/>
              </a:spcBef>
            </a:pPr>
            <a:r>
              <a:rPr kumimoji="1" lang="ja-JP" altLang="en-US" sz="2200" b="1" u="sng" dirty="0"/>
              <a:t>習慣化する</a:t>
            </a:r>
            <a:r>
              <a:rPr kumimoji="1" lang="en-US" altLang="ja-JP" sz="2200" dirty="0"/>
              <a:t>: </a:t>
            </a:r>
            <a:r>
              <a:rPr kumimoji="1" lang="ja-JP" altLang="en-US" sz="2200" dirty="0"/>
              <a:t>毎日少しずつやることが大事。</a:t>
            </a:r>
          </a:p>
          <a:p>
            <a:pPr>
              <a:spcBef>
                <a:spcPts val="1200"/>
              </a:spcBef>
            </a:pPr>
            <a:r>
              <a:rPr kumimoji="1" lang="ja-JP" altLang="en-US" sz="2200" b="1" u="sng" dirty="0"/>
              <a:t>進捗を記録する</a:t>
            </a:r>
            <a:r>
              <a:rPr kumimoji="1" lang="en-US" altLang="ja-JP" sz="2200" dirty="0"/>
              <a:t>: </a:t>
            </a:r>
            <a:r>
              <a:rPr kumimoji="1" lang="ja-JP" altLang="en-US" sz="2200" dirty="0"/>
              <a:t>どれだけ進んだかを書き留めよう。</a:t>
            </a:r>
          </a:p>
          <a:p>
            <a:pPr>
              <a:spcBef>
                <a:spcPts val="1200"/>
              </a:spcBef>
            </a:pPr>
            <a:r>
              <a:rPr kumimoji="1" lang="ja-JP" altLang="en-US" sz="2200" b="1" u="sng" dirty="0"/>
              <a:t>自分を褒める</a:t>
            </a:r>
            <a:r>
              <a:rPr kumimoji="1" lang="en-US" altLang="ja-JP" sz="2200" dirty="0"/>
              <a:t>: </a:t>
            </a:r>
            <a:r>
              <a:rPr kumimoji="1" lang="ja-JP" altLang="en-US" sz="2200" dirty="0"/>
              <a:t>小さな成功も大きな一歩。</a:t>
            </a:r>
          </a:p>
          <a:p>
            <a:pPr>
              <a:spcBef>
                <a:spcPts val="1200"/>
              </a:spcBef>
            </a:pPr>
            <a:r>
              <a:rPr kumimoji="1" lang="ja-JP" altLang="en-US" sz="2200" b="1" u="sng" dirty="0"/>
              <a:t>フィードバックを求める</a:t>
            </a:r>
            <a:r>
              <a:rPr kumimoji="1" lang="en-US" altLang="ja-JP" sz="2200" dirty="0"/>
              <a:t>: </a:t>
            </a:r>
            <a:r>
              <a:rPr kumimoji="1" lang="ja-JP" altLang="en-US" sz="2200" b="1" dirty="0">
                <a:solidFill>
                  <a:srgbClr val="FF0000"/>
                </a:solidFill>
              </a:rPr>
              <a:t>教授や仲間からのフィードバックで、自分の研究を深めよう</a:t>
            </a:r>
            <a:r>
              <a:rPr kumimoji="1" lang="ja-JP" altLang="en-US" sz="2200" dirty="0"/>
              <a:t>。</a:t>
            </a:r>
          </a:p>
        </p:txBody>
      </p:sp>
      <p:sp>
        <p:nvSpPr>
          <p:cNvPr id="4" name="スライド番号プレースホルダー 3">
            <a:extLst>
              <a:ext uri="{FF2B5EF4-FFF2-40B4-BE49-F238E27FC236}">
                <a16:creationId xmlns:a16="http://schemas.microsoft.com/office/drawing/2014/main" id="{D91B4066-BF28-162C-A8E1-E5757F3089A6}"/>
              </a:ext>
            </a:extLst>
          </p:cNvPr>
          <p:cNvSpPr>
            <a:spLocks noGrp="1"/>
          </p:cNvSpPr>
          <p:nvPr>
            <p:ph type="sldNum" sz="quarter" idx="12"/>
          </p:nvPr>
        </p:nvSpPr>
        <p:spPr/>
        <p:txBody>
          <a:bodyPr/>
          <a:lstStyle/>
          <a:p>
            <a:fld id="{E205D82C-95A1-431E-8E38-AA614A14CDCF}" type="slidenum">
              <a:rPr kumimoji="1" lang="ja-JP" altLang="en-US" smtClean="0"/>
              <a:t>3</a:t>
            </a:fld>
            <a:endParaRPr kumimoji="1" lang="ja-JP" altLang="en-US"/>
          </a:p>
        </p:txBody>
      </p:sp>
    </p:spTree>
    <p:extLst>
      <p:ext uri="{BB962C8B-B14F-4D97-AF65-F5344CB8AC3E}">
        <p14:creationId xmlns:p14="http://schemas.microsoft.com/office/powerpoint/2010/main" val="3006386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46D609-66E5-E569-8298-AC2927228975}"/>
              </a:ext>
            </a:extLst>
          </p:cNvPr>
          <p:cNvSpPr>
            <a:spLocks noGrp="1"/>
          </p:cNvSpPr>
          <p:nvPr>
            <p:ph type="title"/>
          </p:nvPr>
        </p:nvSpPr>
        <p:spPr/>
        <p:txBody>
          <a:bodyPr>
            <a:normAutofit fontScale="90000"/>
          </a:bodyPr>
          <a:lstStyle/>
          <a:p>
            <a:r>
              <a:rPr kumimoji="1" lang="ja-JP" altLang="en-US" dirty="0"/>
              <a:t>研究スタイルの学び</a:t>
            </a:r>
          </a:p>
        </p:txBody>
      </p:sp>
      <p:sp>
        <p:nvSpPr>
          <p:cNvPr id="3" name="コンテンツ プレースホルダー 2">
            <a:extLst>
              <a:ext uri="{FF2B5EF4-FFF2-40B4-BE49-F238E27FC236}">
                <a16:creationId xmlns:a16="http://schemas.microsoft.com/office/drawing/2014/main" id="{D5228642-74A3-D034-7913-51993750A852}"/>
              </a:ext>
            </a:extLst>
          </p:cNvPr>
          <p:cNvSpPr>
            <a:spLocks noGrp="1"/>
          </p:cNvSpPr>
          <p:nvPr>
            <p:ph idx="1"/>
          </p:nvPr>
        </p:nvSpPr>
        <p:spPr/>
        <p:txBody>
          <a:bodyPr>
            <a:normAutofit/>
          </a:bodyPr>
          <a:lstStyle/>
          <a:p>
            <a:r>
              <a:rPr kumimoji="1" lang="ja-JP" altLang="en-US" sz="2200" dirty="0"/>
              <a:t>科目名：</a:t>
            </a:r>
            <a:r>
              <a:rPr kumimoji="1" lang="ja-JP" altLang="en-US" sz="2200" b="1" dirty="0"/>
              <a:t>情報工学演習</a:t>
            </a:r>
            <a:r>
              <a:rPr kumimoji="1" lang="en-US" altLang="ja-JP" sz="2200" b="1" dirty="0"/>
              <a:t>II</a:t>
            </a:r>
            <a:r>
              <a:rPr kumimoji="1" lang="ja-JP" altLang="en-US" sz="2200" dirty="0"/>
              <a:t>、</a:t>
            </a:r>
            <a:r>
              <a:rPr kumimoji="1" lang="ja-JP" altLang="en-US" sz="2200" b="1" dirty="0"/>
              <a:t>卒業研究</a:t>
            </a:r>
            <a:endParaRPr kumimoji="1" lang="en-US" altLang="ja-JP" sz="2200" b="1" dirty="0"/>
          </a:p>
          <a:p>
            <a:r>
              <a:rPr lang="ja-JP" altLang="en-US" sz="2200" dirty="0"/>
              <a:t>特色</a:t>
            </a:r>
            <a:endParaRPr lang="en-US" altLang="ja-JP" sz="2200" dirty="0"/>
          </a:p>
          <a:p>
            <a:pPr marL="0" indent="0">
              <a:buNone/>
            </a:pPr>
            <a:r>
              <a:rPr kumimoji="1" lang="ja-JP" altLang="en-US" sz="2200" dirty="0"/>
              <a:t>　</a:t>
            </a:r>
            <a:r>
              <a:rPr kumimoji="1" lang="ja-JP" altLang="en-US" sz="2200" u="sng" dirty="0"/>
              <a:t>普通の授業</a:t>
            </a:r>
            <a:endParaRPr kumimoji="1" lang="en-US" altLang="ja-JP" sz="2200" u="sng" dirty="0"/>
          </a:p>
          <a:p>
            <a:pPr marL="0" indent="0">
              <a:buNone/>
            </a:pPr>
            <a:r>
              <a:rPr lang="ja-JP" altLang="en-US" sz="2200" dirty="0"/>
              <a:t>　　</a:t>
            </a:r>
            <a:r>
              <a:rPr kumimoji="1" lang="ja-JP" altLang="en-US" sz="2200" dirty="0"/>
              <a:t>教科書や教授の指導に基づき、知識やスキルを学ぶ。</a:t>
            </a:r>
            <a:endParaRPr kumimoji="1" lang="en-US" altLang="ja-JP" sz="2200" dirty="0"/>
          </a:p>
          <a:p>
            <a:pPr marL="0" indent="0">
              <a:buNone/>
            </a:pPr>
            <a:endParaRPr lang="en-US" altLang="ja-JP" sz="2200" dirty="0"/>
          </a:p>
          <a:p>
            <a:pPr marL="0" indent="0">
              <a:buNone/>
            </a:pPr>
            <a:r>
              <a:rPr kumimoji="1" lang="ja-JP" altLang="en-US" sz="2200" dirty="0"/>
              <a:t>　</a:t>
            </a:r>
            <a:r>
              <a:rPr kumimoji="1" lang="ja-JP" altLang="en-US" sz="2200" u="sng" dirty="0"/>
              <a:t>研究スタイルの学び</a:t>
            </a:r>
            <a:r>
              <a:rPr lang="ja-JP" altLang="en-US" sz="2200" u="sng" dirty="0"/>
              <a:t>（創ることによる学び</a:t>
            </a:r>
            <a:r>
              <a:rPr lang="ja-JP" altLang="en-US" sz="2200" dirty="0"/>
              <a:t>）</a:t>
            </a:r>
            <a:endParaRPr kumimoji="1" lang="en-US" altLang="ja-JP" sz="2200" dirty="0"/>
          </a:p>
          <a:p>
            <a:pPr marL="0" indent="0">
              <a:buNone/>
            </a:pPr>
            <a:r>
              <a:rPr lang="ja-JP" altLang="en-US" sz="2200" dirty="0"/>
              <a:t>　　各自の知識やスキルを活用し、</a:t>
            </a:r>
            <a:r>
              <a:rPr lang="ja-JP" altLang="en-US" sz="2200" b="1" dirty="0">
                <a:solidFill>
                  <a:srgbClr val="FF0000"/>
                </a:solidFill>
              </a:rPr>
              <a:t>自分自身で問題を解決す</a:t>
            </a:r>
            <a:endParaRPr lang="en-US" altLang="ja-JP" sz="2200" b="1" dirty="0">
              <a:solidFill>
                <a:srgbClr val="FF0000"/>
              </a:solidFill>
            </a:endParaRPr>
          </a:p>
          <a:p>
            <a:pPr marL="0" indent="0">
              <a:buNone/>
            </a:pPr>
            <a:r>
              <a:rPr lang="ja-JP" altLang="en-US" sz="2200" b="1" dirty="0">
                <a:solidFill>
                  <a:srgbClr val="FF0000"/>
                </a:solidFill>
              </a:rPr>
              <a:t>　　ること</a:t>
            </a:r>
            <a:r>
              <a:rPr lang="ja-JP" altLang="en-US" sz="2200" dirty="0"/>
              <a:t>が求められる。</a:t>
            </a:r>
            <a:endParaRPr lang="en-US" altLang="ja-JP" sz="2200" dirty="0"/>
          </a:p>
          <a:p>
            <a:pPr marL="0" indent="0">
              <a:buNone/>
            </a:pPr>
            <a:r>
              <a:rPr lang="ja-JP" altLang="en-US" sz="2200" dirty="0"/>
              <a:t>　　その過程で各自が、</a:t>
            </a:r>
            <a:r>
              <a:rPr lang="ja-JP" altLang="en-US" sz="2200" b="1" dirty="0">
                <a:solidFill>
                  <a:srgbClr val="FF0000"/>
                </a:solidFill>
              </a:rPr>
              <a:t>新しい知識や技術を創造</a:t>
            </a:r>
            <a:r>
              <a:rPr lang="ja-JP" altLang="en-US" sz="2200" dirty="0"/>
              <a:t>。</a:t>
            </a:r>
            <a:endParaRPr kumimoji="1" lang="ja-JP" altLang="en-US" sz="2200" dirty="0"/>
          </a:p>
        </p:txBody>
      </p:sp>
      <p:sp>
        <p:nvSpPr>
          <p:cNvPr id="4" name="スライド番号プレースホルダー 3">
            <a:extLst>
              <a:ext uri="{FF2B5EF4-FFF2-40B4-BE49-F238E27FC236}">
                <a16:creationId xmlns:a16="http://schemas.microsoft.com/office/drawing/2014/main" id="{B0F5AE21-E98A-8CE4-81CD-259A62081072}"/>
              </a:ext>
            </a:extLst>
          </p:cNvPr>
          <p:cNvSpPr>
            <a:spLocks noGrp="1"/>
          </p:cNvSpPr>
          <p:nvPr>
            <p:ph type="sldNum" sz="quarter" idx="12"/>
          </p:nvPr>
        </p:nvSpPr>
        <p:spPr/>
        <p:txBody>
          <a:bodyPr/>
          <a:lstStyle/>
          <a:p>
            <a:fld id="{E205D82C-95A1-431E-8E38-AA614A14CDCF}" type="slidenum">
              <a:rPr kumimoji="1" lang="ja-JP" altLang="en-US" smtClean="0"/>
              <a:t>4</a:t>
            </a:fld>
            <a:endParaRPr kumimoji="1" lang="ja-JP" altLang="en-US"/>
          </a:p>
        </p:txBody>
      </p:sp>
    </p:spTree>
    <p:extLst>
      <p:ext uri="{BB962C8B-B14F-4D97-AF65-F5344CB8AC3E}">
        <p14:creationId xmlns:p14="http://schemas.microsoft.com/office/powerpoint/2010/main" val="1640510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53ADC8-01DE-555E-FD64-7AFC25894F31}"/>
              </a:ext>
            </a:extLst>
          </p:cNvPr>
          <p:cNvSpPr>
            <a:spLocks noGrp="1"/>
          </p:cNvSpPr>
          <p:nvPr>
            <p:ph type="title"/>
          </p:nvPr>
        </p:nvSpPr>
        <p:spPr>
          <a:xfrm>
            <a:off x="628650" y="258097"/>
            <a:ext cx="7886700" cy="486697"/>
          </a:xfrm>
        </p:spPr>
        <p:txBody>
          <a:bodyPr>
            <a:normAutofit fontScale="90000"/>
          </a:bodyPr>
          <a:lstStyle/>
          <a:p>
            <a:r>
              <a:rPr kumimoji="1" lang="ja-JP" altLang="en-US" dirty="0"/>
              <a:t>研究スタイルで学ぶことのメリット</a:t>
            </a:r>
          </a:p>
        </p:txBody>
      </p:sp>
      <p:sp>
        <p:nvSpPr>
          <p:cNvPr id="3" name="コンテンツ プレースホルダー 2">
            <a:extLst>
              <a:ext uri="{FF2B5EF4-FFF2-40B4-BE49-F238E27FC236}">
                <a16:creationId xmlns:a16="http://schemas.microsoft.com/office/drawing/2014/main" id="{50FCD00B-6F31-EAE1-D1B2-AD04E9F3E644}"/>
              </a:ext>
            </a:extLst>
          </p:cNvPr>
          <p:cNvSpPr>
            <a:spLocks noGrp="1"/>
          </p:cNvSpPr>
          <p:nvPr>
            <p:ph idx="1"/>
          </p:nvPr>
        </p:nvSpPr>
        <p:spPr>
          <a:xfrm>
            <a:off x="490654" y="998035"/>
            <a:ext cx="8024696" cy="5926873"/>
          </a:xfrm>
        </p:spPr>
        <p:txBody>
          <a:bodyPr>
            <a:noAutofit/>
          </a:bodyPr>
          <a:lstStyle/>
          <a:p>
            <a:r>
              <a:rPr lang="ja-JP" altLang="en-US" sz="2200" b="1" dirty="0"/>
              <a:t>興味・熱中</a:t>
            </a:r>
            <a:endParaRPr lang="en-US" altLang="ja-JP" sz="2200" b="1" dirty="0"/>
          </a:p>
          <a:p>
            <a:pPr marL="0" indent="0">
              <a:buNone/>
            </a:pPr>
            <a:r>
              <a:rPr lang="ja-JP" altLang="en-US" sz="2200" dirty="0"/>
              <a:t>自分が興味に基づいて</a:t>
            </a:r>
            <a:r>
              <a:rPr lang="ja-JP" altLang="en-US" sz="2200" b="1" dirty="0"/>
              <a:t>テーマを選ぶ</a:t>
            </a:r>
            <a:r>
              <a:rPr lang="ja-JP" altLang="en-US" sz="2200" dirty="0"/>
              <a:t>。</a:t>
            </a:r>
          </a:p>
          <a:p>
            <a:r>
              <a:rPr lang="ja-JP" altLang="en-US" sz="2200" b="1" dirty="0"/>
              <a:t>最新技術を知る</a:t>
            </a:r>
            <a:endParaRPr lang="en-US" altLang="ja-JP" sz="2200" b="1" dirty="0"/>
          </a:p>
          <a:p>
            <a:pPr marL="0" indent="0">
              <a:buNone/>
            </a:pPr>
            <a:r>
              <a:rPr lang="ja-JP" altLang="en-US" sz="2200" dirty="0"/>
              <a:t>研究を通じて、最新の技術や理論に触れる機会が増える。</a:t>
            </a:r>
            <a:endParaRPr lang="en-US" altLang="ja-JP" sz="2200" b="1" dirty="0"/>
          </a:p>
          <a:p>
            <a:r>
              <a:rPr lang="ja-JP" altLang="en-US" sz="2200" b="1" dirty="0"/>
              <a:t>想像力と問題解決力の発揮</a:t>
            </a:r>
            <a:endParaRPr lang="en-US" altLang="ja-JP" sz="2200" b="1" dirty="0"/>
          </a:p>
          <a:p>
            <a:pPr marL="0" indent="0">
              <a:buNone/>
            </a:pPr>
            <a:r>
              <a:rPr lang="ja-JP" altLang="en-US" sz="2200" dirty="0"/>
              <a:t>各自の研究テーマで、想像力と問題解決力を発揮</a:t>
            </a:r>
            <a:endParaRPr lang="en-US" altLang="ja-JP" sz="2200" dirty="0"/>
          </a:p>
          <a:p>
            <a:r>
              <a:rPr lang="ja-JP" altLang="en-US" sz="2200" b="1" dirty="0"/>
              <a:t>多角的スキルの習得</a:t>
            </a:r>
            <a:endParaRPr lang="en-US" altLang="ja-JP" sz="2200" b="1" dirty="0"/>
          </a:p>
          <a:p>
            <a:pPr marL="0" indent="0">
              <a:buNone/>
            </a:pPr>
            <a:r>
              <a:rPr lang="ja-JP" altLang="en-US" sz="2200" dirty="0"/>
              <a:t>専門知識だけでなく、</a:t>
            </a:r>
            <a:r>
              <a:rPr lang="ja-JP" altLang="en-US" sz="2200" b="1" dirty="0"/>
              <a:t>ロジカルシンキング、創造力、問題解決力、コミュニケーション能力</a:t>
            </a:r>
            <a:r>
              <a:rPr lang="ja-JP" altLang="en-US" sz="2200" dirty="0"/>
              <a:t>も取得できる</a:t>
            </a:r>
          </a:p>
        </p:txBody>
      </p:sp>
    </p:spTree>
    <p:extLst>
      <p:ext uri="{BB962C8B-B14F-4D97-AF65-F5344CB8AC3E}">
        <p14:creationId xmlns:p14="http://schemas.microsoft.com/office/powerpoint/2010/main" val="2162609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28E783-B808-D407-8E10-8217A06F4C4C}"/>
              </a:ext>
            </a:extLst>
          </p:cNvPr>
          <p:cNvSpPr>
            <a:spLocks noGrp="1"/>
          </p:cNvSpPr>
          <p:nvPr>
            <p:ph type="title"/>
          </p:nvPr>
        </p:nvSpPr>
        <p:spPr>
          <a:xfrm>
            <a:off x="277395" y="139699"/>
            <a:ext cx="8461208" cy="579556"/>
          </a:xfrm>
        </p:spPr>
        <p:txBody>
          <a:bodyPr>
            <a:normAutofit/>
          </a:bodyPr>
          <a:lstStyle/>
          <a:p>
            <a:r>
              <a:rPr kumimoji="1" lang="ja-JP" altLang="en-US" sz="2900" dirty="0"/>
              <a:t>研究スタイルの学びで獲得する能力</a:t>
            </a:r>
          </a:p>
        </p:txBody>
      </p:sp>
      <p:sp>
        <p:nvSpPr>
          <p:cNvPr id="3" name="コンテンツ プレースホルダー 2">
            <a:extLst>
              <a:ext uri="{FF2B5EF4-FFF2-40B4-BE49-F238E27FC236}">
                <a16:creationId xmlns:a16="http://schemas.microsoft.com/office/drawing/2014/main" id="{E0056628-AABF-260D-B477-339B1D2B8140}"/>
              </a:ext>
            </a:extLst>
          </p:cNvPr>
          <p:cNvSpPr>
            <a:spLocks noGrp="1"/>
          </p:cNvSpPr>
          <p:nvPr>
            <p:ph idx="1"/>
          </p:nvPr>
        </p:nvSpPr>
        <p:spPr>
          <a:xfrm>
            <a:off x="201528" y="814039"/>
            <a:ext cx="8881139" cy="5698272"/>
          </a:xfrm>
        </p:spPr>
        <p:txBody>
          <a:bodyPr>
            <a:noAutofit/>
          </a:bodyPr>
          <a:lstStyle/>
          <a:p>
            <a:r>
              <a:rPr kumimoji="1" lang="ja-JP" altLang="en-US" sz="1800" b="1" dirty="0"/>
              <a:t>調査・分析能力</a:t>
            </a:r>
          </a:p>
          <a:p>
            <a:pPr marL="0" indent="0">
              <a:buNone/>
            </a:pPr>
            <a:r>
              <a:rPr kumimoji="1" lang="ja-JP" altLang="en-US" sz="1800" b="1" dirty="0"/>
              <a:t>ウェブや先生や仲間</a:t>
            </a:r>
            <a:r>
              <a:rPr kumimoji="1" lang="ja-JP" altLang="en-US" sz="1800" dirty="0"/>
              <a:t>からの情報を得ながら、</a:t>
            </a:r>
            <a:r>
              <a:rPr kumimoji="1" lang="ja-JP" altLang="en-US" sz="1800" b="1" dirty="0"/>
              <a:t>実験によるデータ収集</a:t>
            </a:r>
            <a:r>
              <a:rPr kumimoji="1" lang="ja-JP" altLang="en-US" sz="1800" dirty="0"/>
              <a:t>、</a:t>
            </a:r>
            <a:r>
              <a:rPr kumimoji="1" lang="ja-JP" altLang="en-US" sz="1800" b="1" dirty="0"/>
              <a:t>各種調査</a:t>
            </a:r>
            <a:r>
              <a:rPr kumimoji="1" lang="ja-JP" altLang="en-US" sz="1800" dirty="0"/>
              <a:t>を行い、それを基に</a:t>
            </a:r>
            <a:r>
              <a:rPr kumimoji="1" lang="ja-JP" altLang="en-US" sz="1800" b="1" dirty="0"/>
              <a:t>解決策</a:t>
            </a:r>
            <a:r>
              <a:rPr kumimoji="1" lang="ja-JP" altLang="en-US" sz="1800" dirty="0"/>
              <a:t>を考え出す。</a:t>
            </a:r>
          </a:p>
          <a:p>
            <a:r>
              <a:rPr kumimoji="1" lang="ja-JP" altLang="en-US" sz="1800" b="1" dirty="0"/>
              <a:t>プログラミング能力</a:t>
            </a:r>
            <a:endParaRPr kumimoji="1" lang="en-US" altLang="ja-JP" sz="1800" b="1" dirty="0"/>
          </a:p>
          <a:p>
            <a:pPr marL="0" indent="0">
              <a:buNone/>
            </a:pPr>
            <a:r>
              <a:rPr kumimoji="1" lang="en-US" altLang="ja-JP" sz="1800" b="1" dirty="0"/>
              <a:t>Python</a:t>
            </a:r>
            <a:r>
              <a:rPr lang="ja-JP" altLang="en-US" sz="1800" b="1" dirty="0"/>
              <a:t>などの</a:t>
            </a:r>
            <a:r>
              <a:rPr kumimoji="1" lang="ja-JP" altLang="en-US" sz="1800" b="1" dirty="0"/>
              <a:t>言語</a:t>
            </a:r>
            <a:r>
              <a:rPr kumimoji="1" lang="ja-JP" altLang="en-US" sz="1800" dirty="0"/>
              <a:t>を使って、実際のアプリケーションやシステムを開発する。</a:t>
            </a:r>
          </a:p>
          <a:p>
            <a:r>
              <a:rPr kumimoji="1" lang="ja-JP" altLang="en-US" sz="1800" b="1" dirty="0"/>
              <a:t>プロジェクトマネジメント能力</a:t>
            </a:r>
          </a:p>
          <a:p>
            <a:pPr marL="0" indent="0">
              <a:buNone/>
            </a:pPr>
            <a:r>
              <a:rPr kumimoji="1" lang="ja-JP" altLang="en-US" sz="1800" b="1" dirty="0"/>
              <a:t>研究計画</a:t>
            </a:r>
            <a:r>
              <a:rPr kumimoji="1" lang="ja-JP" altLang="en-US" sz="1800" dirty="0"/>
              <a:t>を立て、それに沿って行動。</a:t>
            </a:r>
            <a:r>
              <a:rPr kumimoji="1" lang="ja-JP" altLang="en-US" sz="1800" b="1" dirty="0"/>
              <a:t>想定外の事態</a:t>
            </a:r>
            <a:r>
              <a:rPr kumimoji="1" lang="ja-JP" altLang="en-US" sz="1800" dirty="0"/>
              <a:t>があれば</a:t>
            </a:r>
            <a:r>
              <a:rPr lang="ja-JP" altLang="en-US" sz="1800" b="1" dirty="0"/>
              <a:t>対応</a:t>
            </a:r>
            <a:r>
              <a:rPr kumimoji="1" lang="ja-JP" altLang="en-US" sz="1800" b="1" dirty="0"/>
              <a:t>能力</a:t>
            </a:r>
            <a:r>
              <a:rPr kumimoji="1" lang="ja-JP" altLang="en-US" sz="1800" dirty="0"/>
              <a:t>も取得。</a:t>
            </a:r>
          </a:p>
          <a:p>
            <a:r>
              <a:rPr kumimoji="1" lang="ja-JP" altLang="en-US" sz="1800" b="1" dirty="0"/>
              <a:t>コミュニケーション能力</a:t>
            </a:r>
            <a:endParaRPr kumimoji="1" lang="en-US" altLang="ja-JP" sz="1800" b="1" dirty="0"/>
          </a:p>
          <a:p>
            <a:pPr marL="0" indent="0">
              <a:buNone/>
            </a:pPr>
            <a:r>
              <a:rPr kumimoji="1" lang="ja-JP" altLang="en-US" sz="1800" b="1" dirty="0"/>
              <a:t>研究成果を教授や仲間と共有</a:t>
            </a:r>
            <a:r>
              <a:rPr kumimoji="1" lang="ja-JP" altLang="en-US" sz="1800" dirty="0"/>
              <a:t>し、</a:t>
            </a:r>
            <a:r>
              <a:rPr kumimoji="1" lang="ja-JP" altLang="en-US" sz="1800" b="1" dirty="0"/>
              <a:t>フィードバック</a:t>
            </a:r>
            <a:r>
              <a:rPr kumimoji="1" lang="ja-JP" altLang="en-US" sz="1800" dirty="0"/>
              <a:t>を受け取る。</a:t>
            </a:r>
          </a:p>
          <a:p>
            <a:r>
              <a:rPr lang="ja-JP" altLang="en-US" sz="1800" dirty="0"/>
              <a:t>発信、説明、レポート作成、プレゼン</a:t>
            </a:r>
            <a:r>
              <a:rPr kumimoji="1" lang="ja-JP" altLang="en-US" sz="1800" dirty="0"/>
              <a:t>テーション能力</a:t>
            </a:r>
          </a:p>
          <a:p>
            <a:pPr marL="0" indent="0">
              <a:buNone/>
            </a:pPr>
            <a:r>
              <a:rPr kumimoji="1" lang="ja-JP" altLang="en-US" sz="1800" b="1" dirty="0"/>
              <a:t>情報工学演習</a:t>
            </a:r>
            <a:r>
              <a:rPr kumimoji="1" lang="en-US" altLang="ja-JP" sz="1800" b="1" dirty="0"/>
              <a:t>II</a:t>
            </a:r>
            <a:r>
              <a:rPr kumimoji="1" lang="ja-JP" altLang="en-US" sz="1800" b="1" dirty="0"/>
              <a:t>のレポート、学会発表</a:t>
            </a:r>
            <a:r>
              <a:rPr kumimoji="1" lang="ja-JP" altLang="en-US" sz="1800" dirty="0"/>
              <a:t>（１０月）、</a:t>
            </a:r>
            <a:r>
              <a:rPr kumimoji="1" lang="ja-JP" altLang="en-US" sz="1800" b="1" dirty="0"/>
              <a:t>ポスター</a:t>
            </a:r>
            <a:r>
              <a:rPr kumimoji="1" lang="ja-JP" altLang="en-US" sz="1800" dirty="0"/>
              <a:t>（７月）、</a:t>
            </a:r>
            <a:r>
              <a:rPr kumimoji="1" lang="ja-JP" altLang="en-US" sz="1800" b="1" dirty="0"/>
              <a:t>プレゼン</a:t>
            </a:r>
            <a:r>
              <a:rPr kumimoji="1" lang="ja-JP" altLang="en-US" sz="1800" dirty="0"/>
              <a:t>（１２月）、</a:t>
            </a:r>
            <a:r>
              <a:rPr kumimoji="1" lang="ja-JP" altLang="en-US" sz="1800" b="1" dirty="0"/>
              <a:t>研究室内ミーティングと個人発表</a:t>
            </a:r>
            <a:r>
              <a:rPr kumimoji="1" lang="ja-JP" altLang="en-US" sz="1800" dirty="0"/>
              <a:t>（複数回）で、研究内容を効果的に伝える。</a:t>
            </a:r>
          </a:p>
          <a:p>
            <a:r>
              <a:rPr kumimoji="1" lang="ja-JP" altLang="en-US" sz="1800" dirty="0"/>
              <a:t>問題解決能力</a:t>
            </a:r>
          </a:p>
          <a:p>
            <a:pPr marL="0" indent="0">
              <a:buNone/>
            </a:pPr>
            <a:r>
              <a:rPr kumimoji="1" lang="ja-JP" altLang="en-US" sz="1800" dirty="0"/>
              <a:t>複雑な課題に対して、</a:t>
            </a:r>
            <a:r>
              <a:rPr kumimoji="1" lang="en-US" altLang="ja-JP" sz="1800" b="1" dirty="0"/>
              <a:t>IT</a:t>
            </a:r>
            <a:r>
              <a:rPr kumimoji="1" lang="ja-JP" altLang="en-US" sz="1800" b="1" dirty="0"/>
              <a:t>とデジタルの技術</a:t>
            </a:r>
            <a:r>
              <a:rPr kumimoji="1" lang="ja-JP" altLang="en-US" sz="1800" dirty="0"/>
              <a:t>で、</a:t>
            </a:r>
            <a:r>
              <a:rPr kumimoji="1" lang="ja-JP" altLang="en-US" sz="1800" b="1" dirty="0"/>
              <a:t>解決策</a:t>
            </a:r>
            <a:r>
              <a:rPr kumimoji="1" lang="ja-JP" altLang="en-US" sz="1800" dirty="0"/>
              <a:t>を見つける。</a:t>
            </a:r>
          </a:p>
          <a:p>
            <a:pPr marL="0" indent="0">
              <a:buNone/>
            </a:pPr>
            <a:r>
              <a:rPr kumimoji="1" lang="ja-JP" altLang="en-US" sz="1800" b="1" dirty="0"/>
              <a:t>実際の調査、実験、プログラム開発、プロジェクトマネジメントを通じて能力を獲得</a:t>
            </a:r>
          </a:p>
        </p:txBody>
      </p:sp>
      <p:sp>
        <p:nvSpPr>
          <p:cNvPr id="4" name="スライド番号プレースホルダー 3">
            <a:extLst>
              <a:ext uri="{FF2B5EF4-FFF2-40B4-BE49-F238E27FC236}">
                <a16:creationId xmlns:a16="http://schemas.microsoft.com/office/drawing/2014/main" id="{CF1C2A06-BBA9-92D8-6FA1-246E5F223CD3}"/>
              </a:ext>
            </a:extLst>
          </p:cNvPr>
          <p:cNvSpPr>
            <a:spLocks noGrp="1"/>
          </p:cNvSpPr>
          <p:nvPr>
            <p:ph type="sldNum" sz="quarter" idx="12"/>
          </p:nvPr>
        </p:nvSpPr>
        <p:spPr/>
        <p:txBody>
          <a:bodyPr/>
          <a:lstStyle/>
          <a:p>
            <a:fld id="{E205D82C-95A1-431E-8E38-AA614A14CDCF}" type="slidenum">
              <a:rPr kumimoji="1" lang="ja-JP" altLang="en-US" smtClean="0"/>
              <a:t>6</a:t>
            </a:fld>
            <a:endParaRPr kumimoji="1" lang="ja-JP" altLang="en-US"/>
          </a:p>
        </p:txBody>
      </p:sp>
    </p:spTree>
    <p:extLst>
      <p:ext uri="{BB962C8B-B14F-4D97-AF65-F5344CB8AC3E}">
        <p14:creationId xmlns:p14="http://schemas.microsoft.com/office/powerpoint/2010/main" val="1947160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212CD7-AAFB-F0A4-0337-375720E84325}"/>
              </a:ext>
            </a:extLst>
          </p:cNvPr>
          <p:cNvSpPr>
            <a:spLocks noGrp="1"/>
          </p:cNvSpPr>
          <p:nvPr>
            <p:ph type="title"/>
          </p:nvPr>
        </p:nvSpPr>
        <p:spPr>
          <a:xfrm>
            <a:off x="120650" y="221838"/>
            <a:ext cx="9023351" cy="557296"/>
          </a:xfrm>
        </p:spPr>
        <p:txBody>
          <a:bodyPr>
            <a:normAutofit/>
          </a:bodyPr>
          <a:lstStyle/>
          <a:p>
            <a:r>
              <a:rPr kumimoji="1" lang="ja-JP" altLang="en-US" sz="2900" dirty="0"/>
              <a:t>卒業研究テーマの例（金子邦彦研究室）</a:t>
            </a:r>
          </a:p>
        </p:txBody>
      </p:sp>
      <p:sp>
        <p:nvSpPr>
          <p:cNvPr id="3" name="コンテンツ プレースホルダー 2">
            <a:extLst>
              <a:ext uri="{FF2B5EF4-FFF2-40B4-BE49-F238E27FC236}">
                <a16:creationId xmlns:a16="http://schemas.microsoft.com/office/drawing/2014/main" id="{1C9290D8-2D58-3FFB-45C9-945252E1E483}"/>
              </a:ext>
            </a:extLst>
          </p:cNvPr>
          <p:cNvSpPr>
            <a:spLocks noGrp="1"/>
          </p:cNvSpPr>
          <p:nvPr>
            <p:ph idx="1"/>
          </p:nvPr>
        </p:nvSpPr>
        <p:spPr>
          <a:xfrm>
            <a:off x="321845" y="1042639"/>
            <a:ext cx="8461208" cy="5136780"/>
          </a:xfrm>
        </p:spPr>
        <p:txBody>
          <a:bodyPr>
            <a:normAutofit/>
          </a:bodyPr>
          <a:lstStyle/>
          <a:p>
            <a:pPr algn="l" fontAlgn="base">
              <a:buFont typeface="Arial" panose="020B0604020202020204" pitchFamily="34" charset="0"/>
              <a:buChar char="•"/>
            </a:pPr>
            <a:r>
              <a:rPr lang="ja-JP" altLang="en-US" sz="2200" b="0" i="0" dirty="0">
                <a:solidFill>
                  <a:srgbClr val="000000"/>
                </a:solidFill>
                <a:effectLst/>
                <a:latin typeface="Meiryo" panose="020B0604030504040204" pitchFamily="50" charset="-128"/>
                <a:ea typeface="Meiryo" panose="020B0604030504040204" pitchFamily="50" charset="-128"/>
              </a:rPr>
              <a:t>画像の画像理解，</a:t>
            </a:r>
            <a:r>
              <a:rPr lang="en-US" altLang="ja-JP" sz="2200" b="0" i="0" dirty="0">
                <a:solidFill>
                  <a:srgbClr val="000000"/>
                </a:solidFill>
                <a:effectLst/>
                <a:latin typeface="Meiryo" panose="020B0604030504040204" pitchFamily="50" charset="-128"/>
                <a:ea typeface="Meiryo" panose="020B0604030504040204" pitchFamily="50" charset="-128"/>
              </a:rPr>
              <a:t>AI</a:t>
            </a:r>
            <a:r>
              <a:rPr lang="ja-JP" altLang="en-US" sz="2200" b="0" i="0" dirty="0">
                <a:solidFill>
                  <a:srgbClr val="000000"/>
                </a:solidFill>
                <a:effectLst/>
                <a:latin typeface="Meiryo" panose="020B0604030504040204" pitchFamily="50" charset="-128"/>
                <a:ea typeface="Meiryo" panose="020B0604030504040204" pitchFamily="50" charset="-128"/>
              </a:rPr>
              <a:t>利用</a:t>
            </a:r>
          </a:p>
          <a:p>
            <a:pPr algn="l" fontAlgn="base">
              <a:buFont typeface="Arial" panose="020B0604020202020204" pitchFamily="34" charset="0"/>
              <a:buChar char="•"/>
            </a:pPr>
            <a:r>
              <a:rPr lang="ja-JP" altLang="en-US" sz="2200" b="0" i="0" dirty="0">
                <a:solidFill>
                  <a:srgbClr val="000000"/>
                </a:solidFill>
                <a:effectLst/>
                <a:latin typeface="Meiryo" panose="020B0604030504040204" pitchFamily="50" charset="-128"/>
                <a:ea typeface="Meiryo" panose="020B0604030504040204" pitchFamily="50" charset="-128"/>
              </a:rPr>
              <a:t>揺れるビデオ，古いビデオの画像理解，</a:t>
            </a:r>
            <a:r>
              <a:rPr lang="en-US" altLang="ja-JP" sz="2200" b="0" i="0" dirty="0">
                <a:solidFill>
                  <a:srgbClr val="000000"/>
                </a:solidFill>
                <a:effectLst/>
                <a:latin typeface="Meiryo" panose="020B0604030504040204" pitchFamily="50" charset="-128"/>
                <a:ea typeface="Meiryo" panose="020B0604030504040204" pitchFamily="50" charset="-128"/>
              </a:rPr>
              <a:t>AI</a:t>
            </a:r>
            <a:r>
              <a:rPr lang="ja-JP" altLang="en-US" sz="2200" b="0" i="0" dirty="0">
                <a:solidFill>
                  <a:srgbClr val="000000"/>
                </a:solidFill>
                <a:effectLst/>
                <a:latin typeface="Meiryo" panose="020B0604030504040204" pitchFamily="50" charset="-128"/>
                <a:ea typeface="Meiryo" panose="020B0604030504040204" pitchFamily="50" charset="-128"/>
              </a:rPr>
              <a:t>利用</a:t>
            </a:r>
          </a:p>
          <a:p>
            <a:pPr algn="l" fontAlgn="base">
              <a:buFont typeface="Arial" panose="020B0604020202020204" pitchFamily="34" charset="0"/>
              <a:buChar char="•"/>
            </a:pPr>
            <a:r>
              <a:rPr lang="ja-JP" altLang="en-US" sz="2200" b="0" i="0" dirty="0">
                <a:solidFill>
                  <a:srgbClr val="000000"/>
                </a:solidFill>
                <a:effectLst/>
                <a:latin typeface="Meiryo" panose="020B0604030504040204" pitchFamily="50" charset="-128"/>
                <a:ea typeface="Meiryo" panose="020B0604030504040204" pitchFamily="50" charset="-128"/>
              </a:rPr>
              <a:t>河川や野山の植生変化観測，</a:t>
            </a:r>
            <a:r>
              <a:rPr lang="en-US" altLang="ja-JP" sz="2200" b="0" i="0" dirty="0">
                <a:solidFill>
                  <a:srgbClr val="000000"/>
                </a:solidFill>
                <a:effectLst/>
                <a:latin typeface="Meiryo" panose="020B0604030504040204" pitchFamily="50" charset="-128"/>
                <a:ea typeface="Meiryo" panose="020B0604030504040204" pitchFamily="50" charset="-128"/>
              </a:rPr>
              <a:t>AI</a:t>
            </a:r>
            <a:r>
              <a:rPr lang="ja-JP" altLang="en-US" sz="2200" b="0" i="0" dirty="0">
                <a:solidFill>
                  <a:srgbClr val="000000"/>
                </a:solidFill>
                <a:effectLst/>
                <a:latin typeface="Meiryo" panose="020B0604030504040204" pitchFamily="50" charset="-128"/>
                <a:ea typeface="Meiryo" panose="020B0604030504040204" pitchFamily="50" charset="-128"/>
              </a:rPr>
              <a:t>利用</a:t>
            </a:r>
          </a:p>
          <a:p>
            <a:pPr algn="l" fontAlgn="base">
              <a:buFont typeface="Arial" panose="020B0604020202020204" pitchFamily="34" charset="0"/>
              <a:buChar char="•"/>
            </a:pPr>
            <a:r>
              <a:rPr lang="ja-JP" altLang="en-US" sz="2200" b="0" i="0" dirty="0">
                <a:solidFill>
                  <a:srgbClr val="000000"/>
                </a:solidFill>
                <a:effectLst/>
                <a:latin typeface="Meiryo" panose="020B0604030504040204" pitchFamily="50" charset="-128"/>
                <a:ea typeface="Meiryo" panose="020B0604030504040204" pitchFamily="50" charset="-128"/>
              </a:rPr>
              <a:t>ネットワークカメラシステム，顔情報処理，</a:t>
            </a:r>
            <a:r>
              <a:rPr lang="en-US" altLang="ja-JP" sz="2200" b="0" i="0" dirty="0">
                <a:solidFill>
                  <a:srgbClr val="000000"/>
                </a:solidFill>
                <a:effectLst/>
                <a:latin typeface="Meiryo" panose="020B0604030504040204" pitchFamily="50" charset="-128"/>
                <a:ea typeface="Meiryo" panose="020B0604030504040204" pitchFamily="50" charset="-128"/>
              </a:rPr>
              <a:t>AI</a:t>
            </a:r>
            <a:r>
              <a:rPr lang="ja-JP" altLang="en-US" sz="2200" b="0" i="0" dirty="0">
                <a:solidFill>
                  <a:srgbClr val="000000"/>
                </a:solidFill>
                <a:effectLst/>
                <a:latin typeface="Meiryo" panose="020B0604030504040204" pitchFamily="50" charset="-128"/>
                <a:ea typeface="Meiryo" panose="020B0604030504040204" pitchFamily="50" charset="-128"/>
              </a:rPr>
              <a:t>活用</a:t>
            </a:r>
          </a:p>
          <a:p>
            <a:pPr algn="l" fontAlgn="base">
              <a:buFont typeface="Arial" panose="020B0604020202020204" pitchFamily="34" charset="0"/>
              <a:buChar char="•"/>
            </a:pPr>
            <a:r>
              <a:rPr lang="ja-JP" altLang="en-US" sz="2200" b="0" i="0" dirty="0">
                <a:solidFill>
                  <a:srgbClr val="000000"/>
                </a:solidFill>
                <a:effectLst/>
                <a:latin typeface="Meiryo" panose="020B0604030504040204" pitchFamily="50" charset="-128"/>
                <a:ea typeface="Meiryo" panose="020B0604030504040204" pitchFamily="50" charset="-128"/>
              </a:rPr>
              <a:t>チャットボット，自動翻訳，音声合成システム，音声認識システムの活用</a:t>
            </a:r>
          </a:p>
          <a:p>
            <a:pPr algn="l" fontAlgn="base">
              <a:buFont typeface="Arial" panose="020B0604020202020204" pitchFamily="34" charset="0"/>
              <a:buChar char="•"/>
            </a:pPr>
            <a:r>
              <a:rPr lang="ja-JP" altLang="en-US" sz="2200" b="0" i="0" dirty="0">
                <a:solidFill>
                  <a:srgbClr val="000000"/>
                </a:solidFill>
                <a:effectLst/>
                <a:latin typeface="Meiryo" panose="020B0604030504040204" pitchFamily="50" charset="-128"/>
                <a:ea typeface="Meiryo" panose="020B0604030504040204" pitchFamily="50" charset="-128"/>
              </a:rPr>
              <a:t>未来予測（渋滞予測など），</a:t>
            </a:r>
            <a:r>
              <a:rPr lang="en-US" altLang="ja-JP" sz="2200" b="0" i="0" dirty="0">
                <a:solidFill>
                  <a:srgbClr val="000000"/>
                </a:solidFill>
                <a:effectLst/>
                <a:latin typeface="Meiryo" panose="020B0604030504040204" pitchFamily="50" charset="-128"/>
                <a:ea typeface="Meiryo" panose="020B0604030504040204" pitchFamily="50" charset="-128"/>
              </a:rPr>
              <a:t>AI</a:t>
            </a:r>
            <a:r>
              <a:rPr lang="ja-JP" altLang="en-US" sz="2200" b="0" i="0" dirty="0">
                <a:solidFill>
                  <a:srgbClr val="000000"/>
                </a:solidFill>
                <a:effectLst/>
                <a:latin typeface="Meiryo" panose="020B0604030504040204" pitchFamily="50" charset="-128"/>
                <a:ea typeface="Meiryo" panose="020B0604030504040204" pitchFamily="50" charset="-128"/>
              </a:rPr>
              <a:t>活用</a:t>
            </a:r>
          </a:p>
          <a:p>
            <a:pPr algn="l" fontAlgn="base">
              <a:buFont typeface="Arial" panose="020B0604020202020204" pitchFamily="34" charset="0"/>
              <a:buChar char="•"/>
            </a:pPr>
            <a:r>
              <a:rPr lang="ja-JP" altLang="en-US" sz="2200" b="0" i="0" dirty="0">
                <a:solidFill>
                  <a:srgbClr val="000000"/>
                </a:solidFill>
                <a:effectLst/>
                <a:latin typeface="Meiryo" panose="020B0604030504040204" pitchFamily="50" charset="-128"/>
                <a:ea typeface="Meiryo" panose="020B0604030504040204" pitchFamily="50" charset="-128"/>
              </a:rPr>
              <a:t>３次元姿勢のデータベース，</a:t>
            </a:r>
            <a:r>
              <a:rPr lang="en-US" altLang="ja-JP" sz="2200" b="0" i="0" dirty="0">
                <a:solidFill>
                  <a:srgbClr val="000000"/>
                </a:solidFill>
                <a:effectLst/>
                <a:latin typeface="Meiryo" panose="020B0604030504040204" pitchFamily="50" charset="-128"/>
                <a:ea typeface="Meiryo" panose="020B0604030504040204" pitchFamily="50" charset="-128"/>
              </a:rPr>
              <a:t>AI</a:t>
            </a:r>
            <a:r>
              <a:rPr lang="ja-JP" altLang="en-US" sz="2200" b="0" i="0" dirty="0">
                <a:solidFill>
                  <a:srgbClr val="000000"/>
                </a:solidFill>
                <a:effectLst/>
                <a:latin typeface="Meiryo" panose="020B0604030504040204" pitchFamily="50" charset="-128"/>
                <a:ea typeface="Meiryo" panose="020B0604030504040204" pitchFamily="50" charset="-128"/>
              </a:rPr>
              <a:t>活用</a:t>
            </a:r>
          </a:p>
          <a:p>
            <a:pPr algn="l" fontAlgn="base">
              <a:buFont typeface="Arial" panose="020B0604020202020204" pitchFamily="34" charset="0"/>
              <a:buChar char="•"/>
            </a:pPr>
            <a:r>
              <a:rPr lang="ja-JP" altLang="en-US" sz="2200" b="0" i="0" dirty="0">
                <a:solidFill>
                  <a:srgbClr val="000000"/>
                </a:solidFill>
                <a:effectLst/>
                <a:latin typeface="Meiryo" panose="020B0604030504040204" pitchFamily="50" charset="-128"/>
                <a:ea typeface="Meiryo" panose="020B0604030504040204" pitchFamily="50" charset="-128"/>
              </a:rPr>
              <a:t>３次元の福山市の再現</a:t>
            </a:r>
            <a:endParaRPr lang="en-US" altLang="ja-JP" sz="2200" b="0" i="0" dirty="0">
              <a:solidFill>
                <a:srgbClr val="000000"/>
              </a:solidFill>
              <a:effectLst/>
              <a:latin typeface="Meiryo" panose="020B0604030504040204" pitchFamily="50" charset="-128"/>
              <a:ea typeface="Meiryo" panose="020B0604030504040204" pitchFamily="50" charset="-128"/>
            </a:endParaRPr>
          </a:p>
          <a:p>
            <a:pPr algn="l" fontAlgn="base">
              <a:buFont typeface="Arial" panose="020B0604020202020204" pitchFamily="34" charset="0"/>
              <a:buChar char="•"/>
            </a:pPr>
            <a:endParaRPr lang="en-US" altLang="ja-JP" sz="2200" dirty="0">
              <a:solidFill>
                <a:srgbClr val="000000"/>
              </a:solidFill>
              <a:latin typeface="Meiryo" panose="020B0604030504040204" pitchFamily="50" charset="-128"/>
              <a:ea typeface="Meiryo" panose="020B0604030504040204" pitchFamily="50" charset="-128"/>
            </a:endParaRPr>
          </a:p>
          <a:p>
            <a:pPr marL="0" indent="0" algn="l" fontAlgn="base">
              <a:buNone/>
            </a:pPr>
            <a:r>
              <a:rPr lang="ja-JP" altLang="en-US" sz="2200" b="0" i="0" dirty="0">
                <a:solidFill>
                  <a:srgbClr val="000000"/>
                </a:solidFill>
                <a:effectLst/>
                <a:latin typeface="Meiryo" panose="020B0604030504040204" pitchFamily="50" charset="-128"/>
                <a:ea typeface="Meiryo" panose="020B0604030504040204" pitchFamily="50" charset="-128"/>
              </a:rPr>
              <a:t>研究テーマは研究室ごとに異なる</a:t>
            </a:r>
          </a:p>
          <a:p>
            <a:endParaRPr kumimoji="1" lang="ja-JP" altLang="en-US" sz="2200" dirty="0"/>
          </a:p>
        </p:txBody>
      </p:sp>
      <p:sp>
        <p:nvSpPr>
          <p:cNvPr id="4" name="スライド番号プレースホルダー 3">
            <a:extLst>
              <a:ext uri="{FF2B5EF4-FFF2-40B4-BE49-F238E27FC236}">
                <a16:creationId xmlns:a16="http://schemas.microsoft.com/office/drawing/2014/main" id="{6B1CC850-F55C-AFE5-184D-B2E3623ED861}"/>
              </a:ext>
            </a:extLst>
          </p:cNvPr>
          <p:cNvSpPr>
            <a:spLocks noGrp="1"/>
          </p:cNvSpPr>
          <p:nvPr>
            <p:ph type="sldNum" sz="quarter" idx="12"/>
          </p:nvPr>
        </p:nvSpPr>
        <p:spPr/>
        <p:txBody>
          <a:bodyPr/>
          <a:lstStyle/>
          <a:p>
            <a:fld id="{E7DD4950-D159-4EF1-90C3-DB06CAAE7C11}" type="slidenum">
              <a:rPr kumimoji="1" lang="ja-JP" altLang="en-US" smtClean="0"/>
              <a:t>7</a:t>
            </a:fld>
            <a:endParaRPr kumimoji="1" lang="ja-JP" altLang="en-US"/>
          </a:p>
        </p:txBody>
      </p:sp>
    </p:spTree>
    <p:extLst>
      <p:ext uri="{BB962C8B-B14F-4D97-AF65-F5344CB8AC3E}">
        <p14:creationId xmlns:p14="http://schemas.microsoft.com/office/powerpoint/2010/main" val="866064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9813BE-8896-EBE3-72FD-28B5A068BF39}"/>
              </a:ext>
            </a:extLst>
          </p:cNvPr>
          <p:cNvSpPr>
            <a:spLocks noGrp="1"/>
          </p:cNvSpPr>
          <p:nvPr>
            <p:ph type="title"/>
          </p:nvPr>
        </p:nvSpPr>
        <p:spPr/>
        <p:txBody>
          <a:bodyPr>
            <a:normAutofit fontScale="90000"/>
          </a:bodyPr>
          <a:lstStyle/>
          <a:p>
            <a:r>
              <a:rPr kumimoji="1" lang="ja-JP" altLang="en-US" dirty="0"/>
              <a:t>研究の目的</a:t>
            </a:r>
          </a:p>
        </p:txBody>
      </p:sp>
      <p:sp>
        <p:nvSpPr>
          <p:cNvPr id="3" name="コンテンツ プレースホルダー 2">
            <a:extLst>
              <a:ext uri="{FF2B5EF4-FFF2-40B4-BE49-F238E27FC236}">
                <a16:creationId xmlns:a16="http://schemas.microsoft.com/office/drawing/2014/main" id="{3E3A403A-6737-89D2-A270-7CAE9D04CD6E}"/>
              </a:ext>
            </a:extLst>
          </p:cNvPr>
          <p:cNvSpPr>
            <a:spLocks noGrp="1"/>
          </p:cNvSpPr>
          <p:nvPr>
            <p:ph idx="1"/>
          </p:nvPr>
        </p:nvSpPr>
        <p:spPr>
          <a:xfrm>
            <a:off x="321845" y="1109545"/>
            <a:ext cx="8811004" cy="5257065"/>
          </a:xfrm>
        </p:spPr>
        <p:txBody>
          <a:bodyPr>
            <a:noAutofit/>
          </a:bodyPr>
          <a:lstStyle/>
          <a:p>
            <a:r>
              <a:rPr kumimoji="1" lang="ja-JP" altLang="en-US" sz="2400" b="1" dirty="0"/>
              <a:t>機能拡張</a:t>
            </a:r>
            <a:r>
              <a:rPr kumimoji="1" lang="en-US" altLang="ja-JP" sz="2400" dirty="0"/>
              <a:t>: AI</a:t>
            </a:r>
            <a:r>
              <a:rPr kumimoji="1" lang="ja-JP" altLang="en-US" sz="2400" dirty="0"/>
              <a:t>やデータ解析を用いて新しい機能を実現する。</a:t>
            </a:r>
          </a:p>
          <a:p>
            <a:r>
              <a:rPr kumimoji="1" lang="ja-JP" altLang="en-US" sz="2400" b="1" dirty="0"/>
              <a:t>観測・発見手法の開発</a:t>
            </a:r>
            <a:r>
              <a:rPr kumimoji="1" lang="en-US" altLang="ja-JP" sz="2400" dirty="0"/>
              <a:t>: </a:t>
            </a:r>
            <a:r>
              <a:rPr kumimoji="1" lang="ja-JP" altLang="en-US" sz="2400" dirty="0"/>
              <a:t>新しい手法を創出する。</a:t>
            </a:r>
          </a:p>
          <a:p>
            <a:r>
              <a:rPr kumimoji="1" lang="ja-JP" altLang="en-US" sz="2400" b="1" dirty="0"/>
              <a:t>データ解析</a:t>
            </a:r>
            <a:r>
              <a:rPr kumimoji="1" lang="en-US" altLang="ja-JP" sz="2400" dirty="0"/>
              <a:t>: </a:t>
            </a:r>
            <a:r>
              <a:rPr kumimoji="1" lang="ja-JP" altLang="en-US" sz="2400" dirty="0"/>
              <a:t>大量のデータから有用な情報を抽出する。</a:t>
            </a:r>
            <a:endParaRPr kumimoji="1" lang="en-US" altLang="ja-JP" sz="2400" dirty="0"/>
          </a:p>
          <a:p>
            <a:r>
              <a:rPr kumimoji="1" lang="ja-JP" altLang="en-US" sz="2400" b="1" dirty="0"/>
              <a:t>コミュニケーション効率の最適化</a:t>
            </a:r>
            <a:r>
              <a:rPr kumimoji="1" lang="en-US" altLang="ja-JP" sz="2400" dirty="0"/>
              <a:t>: AI </a:t>
            </a:r>
            <a:r>
              <a:rPr kumimoji="1" lang="ja-JP" altLang="en-US" sz="2400" dirty="0"/>
              <a:t>と人間のコミュニケーションの効率を向上。</a:t>
            </a:r>
          </a:p>
          <a:p>
            <a:r>
              <a:rPr kumimoji="1" lang="en-US" altLang="ja-JP" sz="2400" b="1" dirty="0"/>
              <a:t>3</a:t>
            </a:r>
            <a:r>
              <a:rPr kumimoji="1" lang="ja-JP" altLang="en-US" sz="2400" b="1" dirty="0"/>
              <a:t>次元モデリング</a:t>
            </a:r>
            <a:r>
              <a:rPr kumimoji="1" lang="en-US" altLang="ja-JP" sz="2400" dirty="0"/>
              <a:t>: </a:t>
            </a:r>
            <a:r>
              <a:rPr kumimoji="1" lang="ja-JP" altLang="en-US" sz="2400" dirty="0"/>
              <a:t>高精度な</a:t>
            </a:r>
            <a:r>
              <a:rPr kumimoji="1" lang="en-US" altLang="ja-JP" sz="2400" dirty="0"/>
              <a:t>3</a:t>
            </a:r>
            <a:r>
              <a:rPr kumimoji="1" lang="ja-JP" altLang="en-US" sz="2400" dirty="0"/>
              <a:t>次元モデルを作成する。</a:t>
            </a:r>
          </a:p>
          <a:p>
            <a:r>
              <a:rPr kumimoji="1" lang="en-US" altLang="ja-JP" sz="2400" b="1" dirty="0"/>
              <a:t>AI</a:t>
            </a:r>
            <a:r>
              <a:rPr kumimoji="1" lang="ja-JP" altLang="en-US" sz="2400" b="1" dirty="0"/>
              <a:t>モデル構築</a:t>
            </a:r>
            <a:r>
              <a:rPr kumimoji="1" lang="en-US" altLang="ja-JP" sz="2400" dirty="0"/>
              <a:t>: </a:t>
            </a:r>
            <a:r>
              <a:rPr kumimoji="1" lang="ja-JP" altLang="en-US" sz="2400" dirty="0"/>
              <a:t>効率的かつ高性能な</a:t>
            </a:r>
            <a:r>
              <a:rPr kumimoji="1" lang="en-US" altLang="ja-JP" sz="2400" dirty="0"/>
              <a:t>AI</a:t>
            </a:r>
            <a:r>
              <a:rPr kumimoji="1" lang="ja-JP" altLang="en-US" sz="2400" dirty="0"/>
              <a:t>モデルを開発する。</a:t>
            </a:r>
            <a:endParaRPr kumimoji="1" lang="en-US" altLang="ja-JP" sz="2400" dirty="0"/>
          </a:p>
          <a:p>
            <a:r>
              <a:rPr kumimoji="1" lang="ja-JP" altLang="en-US" sz="2400" b="1" dirty="0"/>
              <a:t>精度向上</a:t>
            </a:r>
            <a:r>
              <a:rPr kumimoji="1" lang="en-US" altLang="ja-JP" sz="2400" dirty="0"/>
              <a:t>: </a:t>
            </a:r>
            <a:r>
              <a:rPr kumimoji="1" lang="ja-JP" altLang="en-US" sz="2400" dirty="0"/>
              <a:t>認識や検出等の精度を高める。</a:t>
            </a:r>
            <a:endParaRPr kumimoji="1" lang="en-US" altLang="ja-JP" sz="2400" dirty="0"/>
          </a:p>
          <a:p>
            <a:endParaRPr lang="en-US" altLang="ja-JP" sz="2400" dirty="0"/>
          </a:p>
          <a:p>
            <a:pPr marL="0" indent="0">
              <a:buNone/>
            </a:pPr>
            <a:r>
              <a:rPr lang="ja-JP" altLang="en-US" sz="2400" b="0" i="0" dirty="0">
                <a:solidFill>
                  <a:srgbClr val="000000"/>
                </a:solidFill>
                <a:effectLst/>
                <a:latin typeface="Meiryo" panose="020B0604030504040204" pitchFamily="50" charset="-128"/>
                <a:ea typeface="Meiryo" panose="020B0604030504040204" pitchFamily="50" charset="-128"/>
              </a:rPr>
              <a:t>研究目的の考察も各自で行う</a:t>
            </a:r>
          </a:p>
          <a:p>
            <a:pPr marL="0" indent="0">
              <a:buNone/>
            </a:pPr>
            <a:endParaRPr lang="en-US" altLang="ja-JP" sz="2400" dirty="0"/>
          </a:p>
        </p:txBody>
      </p:sp>
      <p:sp>
        <p:nvSpPr>
          <p:cNvPr id="4" name="スライド番号プレースホルダー 3">
            <a:extLst>
              <a:ext uri="{FF2B5EF4-FFF2-40B4-BE49-F238E27FC236}">
                <a16:creationId xmlns:a16="http://schemas.microsoft.com/office/drawing/2014/main" id="{F351E38C-CB0E-05A2-6340-433B7CFD03BA}"/>
              </a:ext>
            </a:extLst>
          </p:cNvPr>
          <p:cNvSpPr>
            <a:spLocks noGrp="1"/>
          </p:cNvSpPr>
          <p:nvPr>
            <p:ph type="sldNum" sz="quarter" idx="12"/>
          </p:nvPr>
        </p:nvSpPr>
        <p:spPr/>
        <p:txBody>
          <a:bodyPr/>
          <a:lstStyle/>
          <a:p>
            <a:fld id="{E205D82C-95A1-431E-8E38-AA614A14CDCF}" type="slidenum">
              <a:rPr kumimoji="1" lang="ja-JP" altLang="en-US" smtClean="0"/>
              <a:t>8</a:t>
            </a:fld>
            <a:endParaRPr kumimoji="1" lang="ja-JP" altLang="en-US"/>
          </a:p>
        </p:txBody>
      </p:sp>
    </p:spTree>
    <p:extLst>
      <p:ext uri="{BB962C8B-B14F-4D97-AF65-F5344CB8AC3E}">
        <p14:creationId xmlns:p14="http://schemas.microsoft.com/office/powerpoint/2010/main" val="1836316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9813BE-8896-EBE3-72FD-28B5A068BF39}"/>
              </a:ext>
            </a:extLst>
          </p:cNvPr>
          <p:cNvSpPr>
            <a:spLocks noGrp="1"/>
          </p:cNvSpPr>
          <p:nvPr>
            <p:ph type="title"/>
          </p:nvPr>
        </p:nvSpPr>
        <p:spPr/>
        <p:txBody>
          <a:bodyPr>
            <a:normAutofit fontScale="90000"/>
          </a:bodyPr>
          <a:lstStyle/>
          <a:p>
            <a:r>
              <a:rPr kumimoji="1" lang="ja-JP" altLang="en-US" dirty="0"/>
              <a:t>研究課題例</a:t>
            </a:r>
          </a:p>
        </p:txBody>
      </p:sp>
      <p:sp>
        <p:nvSpPr>
          <p:cNvPr id="3" name="コンテンツ プレースホルダー 2">
            <a:extLst>
              <a:ext uri="{FF2B5EF4-FFF2-40B4-BE49-F238E27FC236}">
                <a16:creationId xmlns:a16="http://schemas.microsoft.com/office/drawing/2014/main" id="{3E3A403A-6737-89D2-A270-7CAE9D04CD6E}"/>
              </a:ext>
            </a:extLst>
          </p:cNvPr>
          <p:cNvSpPr>
            <a:spLocks noGrp="1"/>
          </p:cNvSpPr>
          <p:nvPr>
            <p:ph idx="1"/>
          </p:nvPr>
        </p:nvSpPr>
        <p:spPr>
          <a:xfrm>
            <a:off x="321845" y="769433"/>
            <a:ext cx="8811004" cy="5597177"/>
          </a:xfrm>
        </p:spPr>
        <p:txBody>
          <a:bodyPr>
            <a:noAutofit/>
          </a:bodyPr>
          <a:lstStyle/>
          <a:p>
            <a:r>
              <a:rPr kumimoji="1" lang="en-US" altLang="ja-JP" sz="2400" dirty="0"/>
              <a:t>AI</a:t>
            </a:r>
            <a:r>
              <a:rPr kumimoji="1" lang="ja-JP" altLang="en-US" sz="2400" dirty="0"/>
              <a:t>による新たな発見</a:t>
            </a:r>
          </a:p>
          <a:p>
            <a:r>
              <a:rPr kumimoji="1" lang="ja-JP" altLang="en-US" sz="2400" dirty="0"/>
              <a:t>解析手法の開発</a:t>
            </a:r>
            <a:endParaRPr kumimoji="1" lang="en-US" altLang="ja-JP" sz="2400" dirty="0"/>
          </a:p>
          <a:p>
            <a:r>
              <a:rPr kumimoji="1" lang="en-US" altLang="ja-JP" sz="2400" dirty="0"/>
              <a:t>IT</a:t>
            </a:r>
            <a:r>
              <a:rPr kumimoji="1" lang="ja-JP" altLang="en-US" sz="2400" dirty="0"/>
              <a:t>システムの開発と評価</a:t>
            </a:r>
            <a:endParaRPr kumimoji="1" lang="en-US" altLang="ja-JP" sz="2400" dirty="0"/>
          </a:p>
          <a:p>
            <a:r>
              <a:rPr kumimoji="1" lang="en-US" altLang="ja-JP" sz="2400" dirty="0"/>
              <a:t>AI</a:t>
            </a:r>
            <a:r>
              <a:rPr kumimoji="1" lang="ja-JP" altLang="en-US" sz="2400" dirty="0"/>
              <a:t>システムの開発と評価</a:t>
            </a:r>
            <a:endParaRPr kumimoji="1" lang="en-US" altLang="ja-JP" sz="2400" dirty="0"/>
          </a:p>
          <a:p>
            <a:r>
              <a:rPr kumimoji="1" lang="en-US" altLang="ja-JP" sz="2400" dirty="0"/>
              <a:t>3</a:t>
            </a:r>
            <a:r>
              <a:rPr kumimoji="1" lang="ja-JP" altLang="en-US" sz="2400" dirty="0"/>
              <a:t>次元モデルの作成と評価</a:t>
            </a:r>
            <a:endParaRPr kumimoji="1" lang="en-US" altLang="ja-JP" sz="2400" dirty="0"/>
          </a:p>
          <a:p>
            <a:r>
              <a:rPr kumimoji="1" lang="en-US" altLang="ja-JP" sz="2400" dirty="0"/>
              <a:t>AI</a:t>
            </a:r>
            <a:r>
              <a:rPr kumimoji="1" lang="ja-JP" altLang="en-US" sz="2400" dirty="0"/>
              <a:t>モデルの設計と構築</a:t>
            </a:r>
            <a:endParaRPr kumimoji="1" lang="en-US" altLang="ja-JP" sz="2400" dirty="0"/>
          </a:p>
          <a:p>
            <a:r>
              <a:rPr kumimoji="1" lang="ja-JP" altLang="en-US" sz="2400" dirty="0"/>
              <a:t>精度向上手段の探索</a:t>
            </a:r>
            <a:endParaRPr lang="en-US" altLang="ja-JP" sz="2400" dirty="0"/>
          </a:p>
        </p:txBody>
      </p:sp>
      <p:sp>
        <p:nvSpPr>
          <p:cNvPr id="4" name="スライド番号プレースホルダー 3">
            <a:extLst>
              <a:ext uri="{FF2B5EF4-FFF2-40B4-BE49-F238E27FC236}">
                <a16:creationId xmlns:a16="http://schemas.microsoft.com/office/drawing/2014/main" id="{F351E38C-CB0E-05A2-6340-433B7CFD03BA}"/>
              </a:ext>
            </a:extLst>
          </p:cNvPr>
          <p:cNvSpPr>
            <a:spLocks noGrp="1"/>
          </p:cNvSpPr>
          <p:nvPr>
            <p:ph type="sldNum" sz="quarter" idx="12"/>
          </p:nvPr>
        </p:nvSpPr>
        <p:spPr/>
        <p:txBody>
          <a:bodyPr/>
          <a:lstStyle/>
          <a:p>
            <a:fld id="{E205D82C-95A1-431E-8E38-AA614A14CDCF}" type="slidenum">
              <a:rPr kumimoji="1" lang="ja-JP" altLang="en-US" smtClean="0"/>
              <a:t>9</a:t>
            </a:fld>
            <a:endParaRPr kumimoji="1" lang="ja-JP" altLang="en-US"/>
          </a:p>
        </p:txBody>
      </p:sp>
      <p:sp>
        <p:nvSpPr>
          <p:cNvPr id="6" name="テキスト ボックス 5">
            <a:extLst>
              <a:ext uri="{FF2B5EF4-FFF2-40B4-BE49-F238E27FC236}">
                <a16:creationId xmlns:a16="http://schemas.microsoft.com/office/drawing/2014/main" id="{B5D12FC8-2475-B7C2-20C4-75F33B6825E8}"/>
              </a:ext>
            </a:extLst>
          </p:cNvPr>
          <p:cNvSpPr txBox="1"/>
          <p:nvPr/>
        </p:nvSpPr>
        <p:spPr>
          <a:xfrm>
            <a:off x="321845" y="4618722"/>
            <a:ext cx="6623825" cy="461665"/>
          </a:xfrm>
          <a:prstGeom prst="rect">
            <a:avLst/>
          </a:prstGeom>
          <a:noFill/>
        </p:spPr>
        <p:txBody>
          <a:bodyPr wrap="square">
            <a:spAutoFit/>
          </a:bodyPr>
          <a:lstStyle/>
          <a:p>
            <a:pPr marL="0" indent="0">
              <a:buNone/>
            </a:pPr>
            <a:r>
              <a:rPr lang="ja-JP" altLang="en-US" sz="2400" b="0" i="0" dirty="0">
                <a:solidFill>
                  <a:srgbClr val="000000"/>
                </a:solidFill>
                <a:effectLst/>
                <a:latin typeface="Meiryo" panose="020B0604030504040204" pitchFamily="50" charset="-128"/>
                <a:ea typeface="Meiryo" panose="020B0604030504040204" pitchFamily="50" charset="-128"/>
              </a:rPr>
              <a:t>研究課題の考察や具体化も各自で行う</a:t>
            </a:r>
          </a:p>
        </p:txBody>
      </p:sp>
    </p:spTree>
    <p:extLst>
      <p:ext uri="{BB962C8B-B14F-4D97-AF65-F5344CB8AC3E}">
        <p14:creationId xmlns:p14="http://schemas.microsoft.com/office/powerpoint/2010/main" val="375010961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1497</TotalTime>
  <Words>1869</Words>
  <Application>Microsoft Office PowerPoint</Application>
  <PresentationFormat>画面に合わせる (4:3)</PresentationFormat>
  <Paragraphs>179</Paragraphs>
  <Slides>16</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16</vt:i4>
      </vt:variant>
    </vt:vector>
  </HeadingPairs>
  <TitlesOfParts>
    <vt:vector size="22" baseType="lpstr">
      <vt:lpstr>Söhne</vt:lpstr>
      <vt:lpstr>Meiryo</vt:lpstr>
      <vt:lpstr>游ゴシック</vt:lpstr>
      <vt:lpstr>Arial</vt:lpstr>
      <vt:lpstr>Calibri</vt:lpstr>
      <vt:lpstr>Office テーマ</vt:lpstr>
      <vt:lpstr>卒業研究のメリット、心構え </vt:lpstr>
      <vt:lpstr>PowerPoint プレゼンテーション</vt:lpstr>
      <vt:lpstr>アドバイス</vt:lpstr>
      <vt:lpstr>研究スタイルの学び</vt:lpstr>
      <vt:lpstr>研究スタイルで学ぶことのメリット</vt:lpstr>
      <vt:lpstr>研究スタイルの学びで獲得する能力</vt:lpstr>
      <vt:lpstr>卒業研究テーマの例（金子邦彦研究室）</vt:lpstr>
      <vt:lpstr>研究の目的</vt:lpstr>
      <vt:lpstr>研究課題例</vt:lpstr>
      <vt:lpstr>研究の進め方</vt:lpstr>
      <vt:lpstr>使用する技術</vt:lpstr>
      <vt:lpstr>研究を成功させるためのアドバイス</vt:lpstr>
      <vt:lpstr>卒業研究は自己成長を目指す</vt:lpstr>
      <vt:lpstr>まとめ</vt:lpstr>
      <vt:lpstr>Q＆A</vt:lpstr>
      <vt:lpstr>エントリーシートや履歴書に書くべき自分の実力</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対話システム，chatBOT</dc:title>
  <dc:creator>kaneko kunihiko</dc:creator>
  <cp:lastModifiedBy>金子　邦彦</cp:lastModifiedBy>
  <cp:revision>93</cp:revision>
  <dcterms:created xsi:type="dcterms:W3CDTF">2019-11-02T00:06:04Z</dcterms:created>
  <dcterms:modified xsi:type="dcterms:W3CDTF">2023-10-11T01:33:17Z</dcterms:modified>
</cp:coreProperties>
</file>