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1037" r:id="rId2"/>
    <p:sldId id="1038" r:id="rId3"/>
    <p:sldId id="1039" r:id="rId4"/>
    <p:sldId id="1108" r:id="rId5"/>
    <p:sldId id="1109" r:id="rId6"/>
    <p:sldId id="1064" r:id="rId7"/>
    <p:sldId id="1066" r:id="rId8"/>
    <p:sldId id="1854" r:id="rId9"/>
    <p:sldId id="1855" r:id="rId10"/>
    <p:sldId id="1859" r:id="rId11"/>
    <p:sldId id="1856" r:id="rId12"/>
    <p:sldId id="1113" r:id="rId13"/>
    <p:sldId id="1860" r:id="rId14"/>
    <p:sldId id="1864" r:id="rId15"/>
    <p:sldId id="1865" r:id="rId16"/>
    <p:sldId id="1872" r:id="rId17"/>
    <p:sldId id="1861" r:id="rId18"/>
    <p:sldId id="1866" r:id="rId19"/>
    <p:sldId id="1112" r:id="rId20"/>
    <p:sldId id="1867" r:id="rId21"/>
    <p:sldId id="1870" r:id="rId22"/>
    <p:sldId id="1868" r:id="rId23"/>
    <p:sldId id="1110" r:id="rId24"/>
    <p:sldId id="1111" r:id="rId25"/>
    <p:sldId id="1862" r:id="rId26"/>
    <p:sldId id="1869" r:id="rId27"/>
    <p:sldId id="1057" r:id="rId28"/>
    <p:sldId id="1040" r:id="rId29"/>
    <p:sldId id="1067" r:id="rId30"/>
    <p:sldId id="1070" r:id="rId31"/>
    <p:sldId id="1059" r:id="rId32"/>
    <p:sldId id="1069" r:id="rId33"/>
    <p:sldId id="1071" r:id="rId34"/>
    <p:sldId id="1074" r:id="rId35"/>
    <p:sldId id="1075" r:id="rId36"/>
    <p:sldId id="1076" r:id="rId37"/>
    <p:sldId id="1078" r:id="rId38"/>
    <p:sldId id="1072" r:id="rId39"/>
    <p:sldId id="1073" r:id="rId40"/>
    <p:sldId id="1061" r:id="rId41"/>
    <p:sldId id="1060" r:id="rId42"/>
    <p:sldId id="1062" r:id="rId43"/>
    <p:sldId id="1063" r:id="rId44"/>
    <p:sldId id="1079" r:id="rId45"/>
    <p:sldId id="698" r:id="rId46"/>
    <p:sldId id="696" r:id="rId47"/>
    <p:sldId id="699" r:id="rId48"/>
    <p:sldId id="1087" r:id="rId49"/>
    <p:sldId id="1080" r:id="rId50"/>
    <p:sldId id="1082" r:id="rId51"/>
    <p:sldId id="1081" r:id="rId52"/>
    <p:sldId id="1085" r:id="rId53"/>
    <p:sldId id="1084" r:id="rId54"/>
    <p:sldId id="1086" r:id="rId55"/>
    <p:sldId id="1104" r:id="rId56"/>
    <p:sldId id="1103" r:id="rId57"/>
    <p:sldId id="1106" r:id="rId58"/>
    <p:sldId id="1107" r:id="rId59"/>
    <p:sldId id="1105" r:id="rId60"/>
    <p:sldId id="1088" r:id="rId61"/>
    <p:sldId id="1089" r:id="rId62"/>
    <p:sldId id="1090" r:id="rId63"/>
    <p:sldId id="1091" r:id="rId64"/>
    <p:sldId id="1092" r:id="rId65"/>
    <p:sldId id="1093" r:id="rId66"/>
    <p:sldId id="1094" r:id="rId67"/>
    <p:sldId id="1095" r:id="rId68"/>
    <p:sldId id="1096" r:id="rId69"/>
    <p:sldId id="1097" r:id="rId70"/>
    <p:sldId id="1098" r:id="rId71"/>
    <p:sldId id="1099" r:id="rId72"/>
    <p:sldId id="1100" r:id="rId73"/>
    <p:sldId id="1101" r:id="rId7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1" autoAdjust="0"/>
    <p:restoredTop sz="94660"/>
  </p:normalViewPr>
  <p:slideViewPr>
    <p:cSldViewPr snapToGrid="0">
      <p:cViewPr varScale="1">
        <p:scale>
          <a:sx n="57" d="100"/>
          <a:sy n="57" d="100"/>
        </p:scale>
        <p:origin x="558" y="-12"/>
      </p:cViewPr>
      <p:guideLst/>
    </p:cSldViewPr>
  </p:slideViewPr>
  <p:notesTextViewPr>
    <p:cViewPr>
      <p:scale>
        <a:sx n="3" d="2"/>
        <a:sy n="3" d="2"/>
      </p:scale>
      <p:origin x="0" y="0"/>
    </p:cViewPr>
  </p:notesTextViewPr>
  <p:sorterViewPr>
    <p:cViewPr varScale="1">
      <p:scale>
        <a:sx n="1" d="1"/>
        <a:sy n="1" d="1"/>
      </p:scale>
      <p:origin x="0" y="-45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83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kkaneko.j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kkaneko.jp/ai/win/yolov7.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dirty="0"/>
              <a:t>卒業研究のメリット、心構え</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最新技術を知る → 各自が創造力，問題解決力を発揮する</a:t>
            </a:r>
            <a:endParaRPr lang="en-US" altLang="ja-JP" dirty="0"/>
          </a:p>
          <a:p>
            <a:endParaRPr lang="en-US" altLang="ja-JP" dirty="0"/>
          </a:p>
        </p:txBody>
      </p:sp>
    </p:spTree>
    <p:extLst>
      <p:ext uri="{BB962C8B-B14F-4D97-AF65-F5344CB8AC3E}">
        <p14:creationId xmlns:p14="http://schemas.microsoft.com/office/powerpoint/2010/main" val="178432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a:xfrm>
            <a:off x="201529" y="136524"/>
            <a:ext cx="8461208" cy="594406"/>
          </a:xfrm>
        </p:spPr>
        <p:txBody>
          <a:bodyPr>
            <a:noAutofit/>
          </a:bodyPr>
          <a:lstStyle/>
          <a:p>
            <a:r>
              <a:rPr kumimoji="1" lang="ja-JP" altLang="en-US" sz="2900" dirty="0"/>
              <a:t>卒業研究テーマの背景と重要性②</a:t>
            </a:r>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201529" y="731786"/>
            <a:ext cx="8620626" cy="5624565"/>
          </a:xfrm>
        </p:spPr>
        <p:txBody>
          <a:bodyPr>
            <a:noAutofit/>
          </a:bodyPr>
          <a:lstStyle/>
          <a:p>
            <a:pPr marL="0" indent="0">
              <a:buNone/>
            </a:pPr>
            <a:r>
              <a:rPr kumimoji="1" lang="ja-JP" altLang="en-US" sz="2200" b="1" dirty="0"/>
              <a:t>河川や野山の植生変化観測、</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b="1" dirty="0"/>
              <a:t>環境変化による影響</a:t>
            </a:r>
            <a:r>
              <a:rPr lang="ja-JP" altLang="en-US" sz="2200" b="1" dirty="0"/>
              <a:t>の分析</a:t>
            </a:r>
            <a:r>
              <a:rPr kumimoji="1" lang="ja-JP" altLang="en-US" sz="2200" dirty="0"/>
              <a:t>、その対策は重要。</a:t>
            </a:r>
          </a:p>
          <a:p>
            <a:r>
              <a:rPr kumimoji="1" lang="ja-JP" altLang="en-US" sz="2200" dirty="0"/>
              <a:t>重要性</a:t>
            </a:r>
            <a:r>
              <a:rPr kumimoji="1" lang="en-US" altLang="ja-JP" sz="2200" dirty="0"/>
              <a:t>: AI</a:t>
            </a:r>
            <a:r>
              <a:rPr kumimoji="1" lang="ja-JP" altLang="en-US" sz="2200" dirty="0"/>
              <a:t>の活用により、より効率的な</a:t>
            </a:r>
            <a:r>
              <a:rPr kumimoji="1" lang="ja-JP" altLang="en-US" sz="2200" b="1" dirty="0"/>
              <a:t>植生観測</a:t>
            </a:r>
            <a:r>
              <a:rPr kumimoji="1" lang="ja-JP" altLang="en-US" sz="2200" dirty="0"/>
              <a:t>が可能となり、環境保全に貢献。</a:t>
            </a:r>
            <a:endParaRPr kumimoji="1" lang="en-US" altLang="ja-JP" sz="2200" dirty="0"/>
          </a:p>
          <a:p>
            <a:pPr marL="0" indent="0">
              <a:buNone/>
            </a:pPr>
            <a:r>
              <a:rPr kumimoji="1" lang="ja-JP" altLang="en-US" sz="2200" b="1" dirty="0"/>
              <a:t>ネットワークカメラシステムによる顔情報処理、</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a:t>
            </a:r>
            <a:r>
              <a:rPr kumimoji="1" lang="ja-JP" altLang="en-US" sz="2200" dirty="0"/>
              <a:t>ネットワーク化によって、</a:t>
            </a:r>
            <a:r>
              <a:rPr kumimoji="1" lang="ja-JP" altLang="en-US" sz="2200" b="1" dirty="0"/>
              <a:t>人々の動態や移動も把握</a:t>
            </a:r>
            <a:r>
              <a:rPr kumimoji="1" lang="ja-JP" altLang="en-US" sz="2200" dirty="0"/>
              <a:t>。</a:t>
            </a:r>
          </a:p>
          <a:p>
            <a:r>
              <a:rPr kumimoji="1" lang="ja-JP" altLang="en-US" sz="2200" dirty="0"/>
              <a:t>重要性</a:t>
            </a:r>
            <a:r>
              <a:rPr kumimoji="1" lang="en-US" altLang="ja-JP" sz="2200" dirty="0"/>
              <a:t>: AI</a:t>
            </a:r>
            <a:r>
              <a:rPr kumimoji="1" lang="ja-JP" altLang="en-US" sz="2200" dirty="0"/>
              <a:t>の進化により、より高度な顔情報処理が可能となり、</a:t>
            </a:r>
            <a:r>
              <a:rPr kumimoji="1" lang="ja-JP" altLang="en-US" sz="2200" b="1" dirty="0"/>
              <a:t>セキュリティレベルが向上</a:t>
            </a:r>
            <a:r>
              <a:rPr kumimoji="1" lang="ja-JP" altLang="en-US" sz="2200" dirty="0"/>
              <a:t>し。</a:t>
            </a:r>
            <a:endParaRPr kumimoji="1" lang="en-US" altLang="ja-JP" sz="2200" dirty="0"/>
          </a:p>
          <a:p>
            <a:pPr marL="0" indent="0">
              <a:buNone/>
            </a:pPr>
            <a:r>
              <a:rPr kumimoji="1" lang="ja-JP" altLang="en-US" sz="2200" b="1" dirty="0"/>
              <a:t>チャットボット、自動翻訳、音声合成システム、音声認識システムの活用</a:t>
            </a:r>
            <a:endParaRPr kumimoji="1" lang="ja-JP" altLang="en-US" sz="2200" dirty="0"/>
          </a:p>
          <a:p>
            <a:r>
              <a:rPr kumimoji="1" lang="ja-JP" altLang="en-US" sz="2200" dirty="0"/>
              <a:t>背景</a:t>
            </a:r>
            <a:r>
              <a:rPr kumimoji="1" lang="en-US" altLang="ja-JP" sz="2200" dirty="0"/>
              <a:t>: </a:t>
            </a:r>
            <a:r>
              <a:rPr kumimoji="1" lang="ja-JP" altLang="en-US" sz="2200" dirty="0"/>
              <a:t>コミュニケーションは、</a:t>
            </a:r>
            <a:r>
              <a:rPr kumimoji="1" lang="ja-JP" altLang="en-US" sz="2200" b="1" dirty="0"/>
              <a:t>日常生活やビジネスにおいて不可欠</a:t>
            </a:r>
            <a:r>
              <a:rPr kumimoji="1" lang="ja-JP" altLang="en-US" sz="2200" dirty="0"/>
              <a:t>。</a:t>
            </a:r>
          </a:p>
          <a:p>
            <a:r>
              <a:rPr kumimoji="1" lang="ja-JP" altLang="en-US" sz="2200" dirty="0"/>
              <a:t>重要性</a:t>
            </a:r>
            <a:r>
              <a:rPr kumimoji="1" lang="en-US" altLang="ja-JP" sz="2200" dirty="0"/>
              <a:t>: AI</a:t>
            </a:r>
            <a:r>
              <a:rPr lang="ja-JP" altLang="en-US" sz="2200" dirty="0"/>
              <a:t>と</a:t>
            </a:r>
            <a:r>
              <a:rPr kumimoji="1" lang="ja-JP" altLang="en-US" sz="2200" dirty="0"/>
              <a:t>人間とのコミュニケーションを高度化。</a:t>
            </a:r>
            <a:r>
              <a:rPr kumimoji="1" lang="ja-JP" altLang="en-US" sz="2200" b="1" dirty="0"/>
              <a:t>創造性の発揮や業務効率を向上</a:t>
            </a:r>
            <a:r>
              <a:rPr kumimoji="1" lang="ja-JP" altLang="en-US" sz="2200" dirty="0"/>
              <a:t>。</a:t>
            </a:r>
          </a:p>
          <a:p>
            <a:endParaRPr kumimoji="1" lang="ja-JP" altLang="en-US" sz="2200" dirty="0"/>
          </a:p>
          <a:p>
            <a:pPr marL="0" indent="0">
              <a:buNone/>
            </a:pPr>
            <a:endParaRPr kumimoji="1" lang="en-US" altLang="ja-JP" sz="2200" dirty="0"/>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371472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p:txBody>
          <a:bodyPr>
            <a:normAutofit fontScale="90000"/>
          </a:bodyPr>
          <a:lstStyle/>
          <a:p>
            <a:r>
              <a:rPr kumimoji="1" lang="ja-JP" altLang="en-US" dirty="0"/>
              <a:t>卒業研究テーマの背景と重要性</a:t>
            </a:r>
            <a:r>
              <a:rPr lang="ja-JP" altLang="en-US" dirty="0"/>
              <a:t>③</a:t>
            </a:r>
            <a:endParaRPr kumimoji="1" lang="ja-JP" altLang="en-US" dirty="0"/>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321845" y="644893"/>
            <a:ext cx="8461208" cy="6168502"/>
          </a:xfrm>
        </p:spPr>
        <p:txBody>
          <a:bodyPr>
            <a:normAutofit/>
          </a:bodyPr>
          <a:lstStyle/>
          <a:p>
            <a:pPr marL="0" indent="0">
              <a:buNone/>
            </a:pPr>
            <a:r>
              <a:rPr kumimoji="1" lang="ja-JP" altLang="en-US" sz="2200" b="1" dirty="0"/>
              <a:t>要因分析と未来予測（渋滞予測など）、</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a:t>
            </a:r>
            <a:r>
              <a:rPr kumimoji="1" lang="ja-JP" altLang="en-US" sz="2200" dirty="0"/>
              <a:t>給食の献立から交通渋滞まで、</a:t>
            </a:r>
            <a:r>
              <a:rPr kumimoji="1" lang="ja-JP" altLang="en-US" sz="2200" b="1" dirty="0"/>
              <a:t>要因分析や未来予測は多くの場面で役立つ</a:t>
            </a:r>
            <a:r>
              <a:rPr kumimoji="1" lang="ja-JP" altLang="en-US" sz="2200" dirty="0"/>
              <a:t>。</a:t>
            </a:r>
          </a:p>
          <a:p>
            <a:r>
              <a:rPr kumimoji="1" lang="ja-JP" altLang="en-US" sz="2200" dirty="0"/>
              <a:t>重要性</a:t>
            </a:r>
            <a:r>
              <a:rPr kumimoji="1" lang="en-US" altLang="ja-JP" sz="2200" dirty="0"/>
              <a:t>: AI</a:t>
            </a:r>
            <a:r>
              <a:rPr kumimoji="1" lang="ja-JP" altLang="en-US" sz="2200" dirty="0"/>
              <a:t>の活用により、</a:t>
            </a:r>
            <a:r>
              <a:rPr kumimoji="1" lang="ja-JP" altLang="en-US" sz="2200" b="1" dirty="0"/>
              <a:t>より精度の高い要因分析と未来予測</a:t>
            </a:r>
            <a:r>
              <a:rPr lang="ja-JP" altLang="en-US" sz="2200" dirty="0"/>
              <a:t>ができ、</a:t>
            </a:r>
            <a:r>
              <a:rPr kumimoji="1" lang="ja-JP" altLang="en-US" sz="2200" dirty="0"/>
              <a:t>課題解決が可能に。</a:t>
            </a:r>
          </a:p>
          <a:p>
            <a:pPr marL="0" indent="0">
              <a:buNone/>
            </a:pPr>
            <a:r>
              <a:rPr kumimoji="1" lang="ja-JP" altLang="en-US" sz="2200" b="1" dirty="0"/>
              <a:t>３次元姿勢のデータベース、</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3D</a:t>
            </a:r>
            <a:r>
              <a:rPr kumimoji="1" lang="ja-JP" altLang="en-US" sz="2200" dirty="0"/>
              <a:t>データは、</a:t>
            </a:r>
            <a:r>
              <a:rPr kumimoji="1" lang="ja-JP" altLang="en-US" sz="2200" b="1" dirty="0"/>
              <a:t>ゲーム、建築、交通</a:t>
            </a:r>
            <a:r>
              <a:rPr kumimoji="1" lang="ja-JP" altLang="en-US" sz="2200" dirty="0"/>
              <a:t>など、多くの分野で使用。</a:t>
            </a:r>
          </a:p>
          <a:p>
            <a:r>
              <a:rPr kumimoji="1" lang="ja-JP" altLang="en-US" sz="2200" dirty="0"/>
              <a:t>重要性</a:t>
            </a:r>
            <a:r>
              <a:rPr kumimoji="1" lang="en-US" altLang="ja-JP" sz="2200" dirty="0"/>
              <a:t>: AI</a:t>
            </a:r>
            <a:r>
              <a:rPr kumimoji="1" lang="ja-JP" altLang="en-US" sz="2200" dirty="0"/>
              <a:t>とデータベースの組み合わせにより、より高度な</a:t>
            </a:r>
            <a:r>
              <a:rPr kumimoji="1" lang="en-US" altLang="ja-JP" sz="2200" dirty="0"/>
              <a:t>3D</a:t>
            </a:r>
            <a:r>
              <a:rPr kumimoji="1" lang="ja-JP" altLang="en-US" sz="2200" dirty="0"/>
              <a:t>データの応用を目指す。</a:t>
            </a:r>
          </a:p>
          <a:p>
            <a:pPr marL="0" indent="0">
              <a:buNone/>
            </a:pPr>
            <a:r>
              <a:rPr kumimoji="1" lang="ja-JP" altLang="en-US" sz="2200" b="1" dirty="0"/>
              <a:t>３次元の福山市の再現</a:t>
            </a:r>
            <a:endParaRPr kumimoji="1" lang="ja-JP" altLang="en-US" sz="2200" dirty="0"/>
          </a:p>
          <a:p>
            <a:r>
              <a:rPr kumimoji="1" lang="ja-JP" altLang="en-US" sz="2200" dirty="0"/>
              <a:t>背景</a:t>
            </a:r>
            <a:r>
              <a:rPr kumimoji="1" lang="en-US" altLang="ja-JP" sz="2200" dirty="0"/>
              <a:t>: </a:t>
            </a:r>
            <a:r>
              <a:rPr kumimoji="1" lang="ja-JP" altLang="en-US" sz="2200" dirty="0"/>
              <a:t>災害対策やゲーム開発において、</a:t>
            </a:r>
            <a:r>
              <a:rPr kumimoji="1" lang="ja-JP" altLang="en-US" sz="2200" b="1" dirty="0"/>
              <a:t>高精度な</a:t>
            </a:r>
            <a:r>
              <a:rPr kumimoji="1" lang="en-US" altLang="ja-JP" sz="2200" b="1" dirty="0"/>
              <a:t>3D</a:t>
            </a:r>
            <a:r>
              <a:rPr kumimoji="1" lang="ja-JP" altLang="en-US" sz="2200" b="1" dirty="0"/>
              <a:t>マッピング</a:t>
            </a:r>
            <a:r>
              <a:rPr kumimoji="1" lang="ja-JP" altLang="en-US" sz="2200" dirty="0"/>
              <a:t>が求められます。</a:t>
            </a:r>
          </a:p>
          <a:p>
            <a:r>
              <a:rPr kumimoji="1" lang="ja-JP" altLang="en-US" sz="2200" dirty="0"/>
              <a:t>重要性</a:t>
            </a:r>
            <a:r>
              <a:rPr kumimoji="1" lang="en-US" altLang="ja-JP" sz="2200" dirty="0"/>
              <a:t>: 3D</a:t>
            </a:r>
            <a:r>
              <a:rPr kumimoji="1" lang="ja-JP" altLang="en-US" sz="2200" dirty="0"/>
              <a:t>技術を活用することで、</a:t>
            </a:r>
            <a:r>
              <a:rPr kumimoji="1" lang="ja-JP" altLang="en-US" sz="2200" b="1" dirty="0"/>
              <a:t>リアルな都市モデルの作成が可能</a:t>
            </a:r>
            <a:r>
              <a:rPr kumimoji="1" lang="ja-JP" altLang="en-US" sz="2200" dirty="0"/>
              <a:t>。</a:t>
            </a:r>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354786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813BE-8896-EBE3-72FD-28B5A068BF39}"/>
              </a:ext>
            </a:extLst>
          </p:cNvPr>
          <p:cNvSpPr>
            <a:spLocks noGrp="1"/>
          </p:cNvSpPr>
          <p:nvPr>
            <p:ph type="title"/>
          </p:nvPr>
        </p:nvSpPr>
        <p:spPr/>
        <p:txBody>
          <a:bodyPr>
            <a:normAutofit fontScale="90000"/>
          </a:bodyPr>
          <a:lstStyle/>
          <a:p>
            <a:r>
              <a:rPr kumimoji="1" lang="ja-JP" altLang="en-US" dirty="0"/>
              <a:t>研究の目的</a:t>
            </a:r>
          </a:p>
        </p:txBody>
      </p:sp>
      <p:sp>
        <p:nvSpPr>
          <p:cNvPr id="3" name="コンテンツ プレースホルダー 2">
            <a:extLst>
              <a:ext uri="{FF2B5EF4-FFF2-40B4-BE49-F238E27FC236}">
                <a16:creationId xmlns:a16="http://schemas.microsoft.com/office/drawing/2014/main" id="{3E3A403A-6737-89D2-A270-7CAE9D04CD6E}"/>
              </a:ext>
            </a:extLst>
          </p:cNvPr>
          <p:cNvSpPr>
            <a:spLocks noGrp="1"/>
          </p:cNvSpPr>
          <p:nvPr>
            <p:ph idx="1"/>
          </p:nvPr>
        </p:nvSpPr>
        <p:spPr>
          <a:xfrm>
            <a:off x="321845" y="1109545"/>
            <a:ext cx="8811004" cy="5257065"/>
          </a:xfrm>
        </p:spPr>
        <p:txBody>
          <a:bodyPr>
            <a:noAutofit/>
          </a:bodyPr>
          <a:lstStyle/>
          <a:p>
            <a:r>
              <a:rPr kumimoji="1" lang="ja-JP" altLang="en-US" sz="2400" b="1" dirty="0"/>
              <a:t>機能拡張</a:t>
            </a:r>
            <a:r>
              <a:rPr kumimoji="1" lang="en-US" altLang="ja-JP" sz="2400" dirty="0"/>
              <a:t>: AI</a:t>
            </a:r>
            <a:r>
              <a:rPr kumimoji="1" lang="ja-JP" altLang="en-US" sz="2400" dirty="0"/>
              <a:t>やデータ解析を用いて新しい機能を実現する。</a:t>
            </a:r>
          </a:p>
          <a:p>
            <a:r>
              <a:rPr kumimoji="1" lang="ja-JP" altLang="en-US" sz="2400" b="1" dirty="0"/>
              <a:t>観測・発見手法の開発</a:t>
            </a:r>
            <a:r>
              <a:rPr kumimoji="1" lang="en-US" altLang="ja-JP" sz="2400" dirty="0"/>
              <a:t>: </a:t>
            </a:r>
            <a:r>
              <a:rPr kumimoji="1" lang="ja-JP" altLang="en-US" sz="2400" dirty="0"/>
              <a:t>新しい手法を創出する。</a:t>
            </a:r>
          </a:p>
          <a:p>
            <a:r>
              <a:rPr kumimoji="1" lang="ja-JP" altLang="en-US" sz="2400" b="1" dirty="0"/>
              <a:t>データ解析</a:t>
            </a:r>
            <a:r>
              <a:rPr kumimoji="1" lang="en-US" altLang="ja-JP" sz="2400" dirty="0"/>
              <a:t>: </a:t>
            </a:r>
            <a:r>
              <a:rPr kumimoji="1" lang="ja-JP" altLang="en-US" sz="2400" dirty="0"/>
              <a:t>大量のデータから有用な情報を抽出する。</a:t>
            </a:r>
            <a:endParaRPr kumimoji="1" lang="en-US" altLang="ja-JP" sz="2400" dirty="0"/>
          </a:p>
          <a:p>
            <a:r>
              <a:rPr kumimoji="1" lang="ja-JP" altLang="en-US" sz="2400" b="1" dirty="0"/>
              <a:t>コミュニケーション効率の最適化</a:t>
            </a:r>
            <a:r>
              <a:rPr kumimoji="1" lang="en-US" altLang="ja-JP" sz="2400" dirty="0"/>
              <a:t>: AI </a:t>
            </a:r>
            <a:r>
              <a:rPr kumimoji="1" lang="ja-JP" altLang="en-US" sz="2400" dirty="0"/>
              <a:t>と人間のコミュニケーションの効率を向上。</a:t>
            </a:r>
          </a:p>
          <a:p>
            <a:r>
              <a:rPr kumimoji="1" lang="en-US" altLang="ja-JP" sz="2400" b="1" dirty="0"/>
              <a:t>3</a:t>
            </a:r>
            <a:r>
              <a:rPr kumimoji="1" lang="ja-JP" altLang="en-US" sz="2400" b="1" dirty="0"/>
              <a:t>次元モデリング</a:t>
            </a:r>
            <a:r>
              <a:rPr kumimoji="1" lang="en-US" altLang="ja-JP" sz="2400" dirty="0"/>
              <a:t>: </a:t>
            </a:r>
            <a:r>
              <a:rPr kumimoji="1" lang="ja-JP" altLang="en-US" sz="2400" dirty="0"/>
              <a:t>高精度な</a:t>
            </a:r>
            <a:r>
              <a:rPr kumimoji="1" lang="en-US" altLang="ja-JP" sz="2400" dirty="0"/>
              <a:t>3</a:t>
            </a:r>
            <a:r>
              <a:rPr kumimoji="1" lang="ja-JP" altLang="en-US" sz="2400" dirty="0"/>
              <a:t>次元モデルを作成する。</a:t>
            </a:r>
          </a:p>
          <a:p>
            <a:r>
              <a:rPr kumimoji="1" lang="en-US" altLang="ja-JP" sz="2400" b="1" dirty="0"/>
              <a:t>AI</a:t>
            </a:r>
            <a:r>
              <a:rPr kumimoji="1" lang="ja-JP" altLang="en-US" sz="2400" b="1" dirty="0"/>
              <a:t>モデル構築</a:t>
            </a:r>
            <a:r>
              <a:rPr kumimoji="1" lang="en-US" altLang="ja-JP" sz="2400" dirty="0"/>
              <a:t>: </a:t>
            </a:r>
            <a:r>
              <a:rPr kumimoji="1" lang="ja-JP" altLang="en-US" sz="2400" dirty="0"/>
              <a:t>効率的かつ高性能な</a:t>
            </a:r>
            <a:r>
              <a:rPr kumimoji="1" lang="en-US" altLang="ja-JP" sz="2400" dirty="0"/>
              <a:t>AI</a:t>
            </a:r>
            <a:r>
              <a:rPr kumimoji="1" lang="ja-JP" altLang="en-US" sz="2400" dirty="0"/>
              <a:t>モデルを開発する。</a:t>
            </a:r>
            <a:endParaRPr kumimoji="1" lang="en-US" altLang="ja-JP" sz="2400" dirty="0"/>
          </a:p>
          <a:p>
            <a:r>
              <a:rPr kumimoji="1" lang="ja-JP" altLang="en-US" sz="2400" b="1" dirty="0"/>
              <a:t>精度向上</a:t>
            </a:r>
            <a:r>
              <a:rPr kumimoji="1" lang="en-US" altLang="ja-JP" sz="2400" dirty="0"/>
              <a:t>: </a:t>
            </a:r>
            <a:r>
              <a:rPr kumimoji="1" lang="ja-JP" altLang="en-US" sz="2400" dirty="0"/>
              <a:t>認識や検出等の精度を高める。</a:t>
            </a:r>
            <a:endParaRPr kumimoji="1" lang="en-US" altLang="ja-JP" sz="2400" dirty="0"/>
          </a:p>
          <a:p>
            <a:endParaRPr lang="en-US" altLang="ja-JP" sz="2400" dirty="0"/>
          </a:p>
          <a:p>
            <a:pPr marL="0" indent="0">
              <a:buNone/>
            </a:pPr>
            <a:r>
              <a:rPr lang="ja-JP" altLang="en-US" sz="2400" b="0" i="0" dirty="0">
                <a:solidFill>
                  <a:srgbClr val="000000"/>
                </a:solidFill>
                <a:effectLst/>
                <a:latin typeface="Meiryo" panose="020B0604030504040204" pitchFamily="50" charset="-128"/>
                <a:ea typeface="Meiryo" panose="020B0604030504040204" pitchFamily="50" charset="-128"/>
              </a:rPr>
              <a:t>研究目的の考察も各自で行う</a:t>
            </a:r>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F351E38C-CB0E-05A2-6340-433B7CFD03BA}"/>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183631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813BE-8896-EBE3-72FD-28B5A068BF39}"/>
              </a:ext>
            </a:extLst>
          </p:cNvPr>
          <p:cNvSpPr>
            <a:spLocks noGrp="1"/>
          </p:cNvSpPr>
          <p:nvPr>
            <p:ph type="title"/>
          </p:nvPr>
        </p:nvSpPr>
        <p:spPr/>
        <p:txBody>
          <a:bodyPr>
            <a:normAutofit fontScale="90000"/>
          </a:bodyPr>
          <a:lstStyle/>
          <a:p>
            <a:r>
              <a:rPr kumimoji="1" lang="ja-JP" altLang="en-US" dirty="0"/>
              <a:t>研究課題例</a:t>
            </a:r>
          </a:p>
        </p:txBody>
      </p:sp>
      <p:sp>
        <p:nvSpPr>
          <p:cNvPr id="3" name="コンテンツ プレースホルダー 2">
            <a:extLst>
              <a:ext uri="{FF2B5EF4-FFF2-40B4-BE49-F238E27FC236}">
                <a16:creationId xmlns:a16="http://schemas.microsoft.com/office/drawing/2014/main" id="{3E3A403A-6737-89D2-A270-7CAE9D04CD6E}"/>
              </a:ext>
            </a:extLst>
          </p:cNvPr>
          <p:cNvSpPr>
            <a:spLocks noGrp="1"/>
          </p:cNvSpPr>
          <p:nvPr>
            <p:ph idx="1"/>
          </p:nvPr>
        </p:nvSpPr>
        <p:spPr>
          <a:xfrm>
            <a:off x="321845" y="769433"/>
            <a:ext cx="8811004" cy="5597177"/>
          </a:xfrm>
        </p:spPr>
        <p:txBody>
          <a:bodyPr>
            <a:noAutofit/>
          </a:bodyPr>
          <a:lstStyle/>
          <a:p>
            <a:r>
              <a:rPr kumimoji="1" lang="en-US" altLang="ja-JP" sz="2400" dirty="0"/>
              <a:t>AI</a:t>
            </a:r>
            <a:r>
              <a:rPr kumimoji="1" lang="ja-JP" altLang="en-US" sz="2400" dirty="0"/>
              <a:t>による新たな発見</a:t>
            </a:r>
          </a:p>
          <a:p>
            <a:r>
              <a:rPr kumimoji="1" lang="ja-JP" altLang="en-US" sz="2400" dirty="0"/>
              <a:t>解析手法の開発</a:t>
            </a:r>
            <a:endParaRPr kumimoji="1" lang="en-US" altLang="ja-JP" sz="2400" dirty="0"/>
          </a:p>
          <a:p>
            <a:r>
              <a:rPr kumimoji="1" lang="en-US" altLang="ja-JP" sz="2400" dirty="0"/>
              <a:t>IT</a:t>
            </a:r>
            <a:r>
              <a:rPr kumimoji="1" lang="ja-JP" altLang="en-US" sz="2400" dirty="0"/>
              <a:t>システムの開発と評価</a:t>
            </a:r>
            <a:endParaRPr kumimoji="1" lang="en-US" altLang="ja-JP" sz="2400" dirty="0"/>
          </a:p>
          <a:p>
            <a:r>
              <a:rPr kumimoji="1" lang="en-US" altLang="ja-JP" sz="2400" dirty="0"/>
              <a:t>AI</a:t>
            </a:r>
            <a:r>
              <a:rPr kumimoji="1" lang="ja-JP" altLang="en-US" sz="2400" dirty="0"/>
              <a:t>システムの開発と評価</a:t>
            </a:r>
            <a:endParaRPr kumimoji="1" lang="en-US" altLang="ja-JP" sz="2400" dirty="0"/>
          </a:p>
          <a:p>
            <a:r>
              <a:rPr kumimoji="1" lang="en-US" altLang="ja-JP" sz="2400" dirty="0"/>
              <a:t>3</a:t>
            </a:r>
            <a:r>
              <a:rPr kumimoji="1" lang="ja-JP" altLang="en-US" sz="2400" dirty="0"/>
              <a:t>次元モデルの作成と評価</a:t>
            </a:r>
            <a:endParaRPr kumimoji="1" lang="en-US" altLang="ja-JP" sz="2400" dirty="0"/>
          </a:p>
          <a:p>
            <a:r>
              <a:rPr kumimoji="1" lang="en-US" altLang="ja-JP" sz="2400" dirty="0"/>
              <a:t>AI</a:t>
            </a:r>
            <a:r>
              <a:rPr kumimoji="1" lang="ja-JP" altLang="en-US" sz="2400" dirty="0"/>
              <a:t>モデルの設計と構築</a:t>
            </a:r>
            <a:endParaRPr kumimoji="1" lang="en-US" altLang="ja-JP" sz="2400" dirty="0"/>
          </a:p>
          <a:p>
            <a:r>
              <a:rPr kumimoji="1" lang="ja-JP" altLang="en-US" sz="2400" dirty="0"/>
              <a:t>精度向上手段の探索</a:t>
            </a:r>
            <a:endParaRPr lang="en-US" altLang="ja-JP" sz="2400" dirty="0"/>
          </a:p>
        </p:txBody>
      </p:sp>
      <p:sp>
        <p:nvSpPr>
          <p:cNvPr id="4" name="スライド番号プレースホルダー 3">
            <a:extLst>
              <a:ext uri="{FF2B5EF4-FFF2-40B4-BE49-F238E27FC236}">
                <a16:creationId xmlns:a16="http://schemas.microsoft.com/office/drawing/2014/main" id="{F351E38C-CB0E-05A2-6340-433B7CFD03BA}"/>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B5D12FC8-2475-B7C2-20C4-75F33B6825E8}"/>
              </a:ext>
            </a:extLst>
          </p:cNvPr>
          <p:cNvSpPr txBox="1"/>
          <p:nvPr/>
        </p:nvSpPr>
        <p:spPr>
          <a:xfrm>
            <a:off x="321845" y="4618722"/>
            <a:ext cx="6623825" cy="461665"/>
          </a:xfrm>
          <a:prstGeom prst="rect">
            <a:avLst/>
          </a:prstGeom>
          <a:noFill/>
        </p:spPr>
        <p:txBody>
          <a:bodyPr wrap="square">
            <a:spAutoFit/>
          </a:bodyPr>
          <a:lstStyle/>
          <a:p>
            <a:pPr marL="0" indent="0">
              <a:buNone/>
            </a:pPr>
            <a:r>
              <a:rPr lang="ja-JP" altLang="en-US" sz="2400" b="0" i="0" dirty="0">
                <a:solidFill>
                  <a:srgbClr val="000000"/>
                </a:solidFill>
                <a:effectLst/>
                <a:latin typeface="Meiryo" panose="020B0604030504040204" pitchFamily="50" charset="-128"/>
                <a:ea typeface="Meiryo" panose="020B0604030504040204" pitchFamily="50" charset="-128"/>
              </a:rPr>
              <a:t>研究課題の考察や具体化も各自で行う</a:t>
            </a:r>
          </a:p>
        </p:txBody>
      </p:sp>
    </p:spTree>
    <p:extLst>
      <p:ext uri="{BB962C8B-B14F-4D97-AF65-F5344CB8AC3E}">
        <p14:creationId xmlns:p14="http://schemas.microsoft.com/office/powerpoint/2010/main" val="375010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14DE7-90C3-CBB8-B6B5-CC5AD27C435B}"/>
              </a:ext>
            </a:extLst>
          </p:cNvPr>
          <p:cNvSpPr>
            <a:spLocks noGrp="1"/>
          </p:cNvSpPr>
          <p:nvPr>
            <p:ph type="title"/>
          </p:nvPr>
        </p:nvSpPr>
        <p:spPr/>
        <p:txBody>
          <a:bodyPr>
            <a:normAutofit fontScale="90000"/>
          </a:bodyPr>
          <a:lstStyle/>
          <a:p>
            <a:r>
              <a:rPr kumimoji="1" lang="ja-JP" altLang="en-US" dirty="0"/>
              <a:t>研究の進め方</a:t>
            </a:r>
          </a:p>
        </p:txBody>
      </p:sp>
      <p:sp>
        <p:nvSpPr>
          <p:cNvPr id="3" name="コンテンツ プレースホルダー 2">
            <a:extLst>
              <a:ext uri="{FF2B5EF4-FFF2-40B4-BE49-F238E27FC236}">
                <a16:creationId xmlns:a16="http://schemas.microsoft.com/office/drawing/2014/main" id="{BACB3D2F-BC14-2680-5388-75E173D60ABB}"/>
              </a:ext>
            </a:extLst>
          </p:cNvPr>
          <p:cNvSpPr>
            <a:spLocks noGrp="1"/>
          </p:cNvSpPr>
          <p:nvPr>
            <p:ph idx="1"/>
          </p:nvPr>
        </p:nvSpPr>
        <p:spPr>
          <a:xfrm>
            <a:off x="321845" y="702194"/>
            <a:ext cx="8461208" cy="5836719"/>
          </a:xfrm>
        </p:spPr>
        <p:txBody>
          <a:bodyPr>
            <a:noAutofit/>
          </a:bodyPr>
          <a:lstStyle/>
          <a:p>
            <a:r>
              <a:rPr kumimoji="1" lang="ja-JP" altLang="en-US" sz="2200" b="1" dirty="0"/>
              <a:t> テーマ選定</a:t>
            </a:r>
            <a:endParaRPr lang="en-US" altLang="ja-JP" sz="2200" b="1" dirty="0"/>
          </a:p>
          <a:p>
            <a:pPr marL="0" indent="0">
              <a:buNone/>
            </a:pPr>
            <a:r>
              <a:rPr kumimoji="1" lang="ja-JP" altLang="en-US" sz="2200" dirty="0"/>
              <a:t>自分の興味や専門分野に合わせてテーマを選ぶ。</a:t>
            </a:r>
          </a:p>
          <a:p>
            <a:r>
              <a:rPr kumimoji="1" lang="ja-JP" altLang="en-US" sz="2200" b="1" dirty="0"/>
              <a:t> リサーチ</a:t>
            </a:r>
            <a:endParaRPr kumimoji="1" lang="en-US" altLang="ja-JP" sz="2200" b="1" dirty="0"/>
          </a:p>
          <a:p>
            <a:pPr marL="0" indent="0">
              <a:buNone/>
            </a:pPr>
            <a:r>
              <a:rPr kumimoji="1" lang="ja-JP" altLang="en-US" sz="2200" dirty="0"/>
              <a:t>関連する研究や文献を調査し、基礎知識を身につける。</a:t>
            </a:r>
          </a:p>
          <a:p>
            <a:r>
              <a:rPr kumimoji="1" lang="ja-JP" altLang="en-US" sz="2200" b="1" dirty="0"/>
              <a:t> 計画立案</a:t>
            </a:r>
            <a:endParaRPr kumimoji="1" lang="en-US" altLang="ja-JP" sz="2200" b="1" dirty="0"/>
          </a:p>
          <a:p>
            <a:pPr marL="0" indent="0">
              <a:buNone/>
            </a:pPr>
            <a:r>
              <a:rPr kumimoji="1" lang="ja-JP" altLang="en-US" sz="2200" dirty="0"/>
              <a:t>研究の目的、方法、スケジュールを明確にする。</a:t>
            </a:r>
          </a:p>
          <a:p>
            <a:r>
              <a:rPr kumimoji="1" lang="ja-JP" altLang="en-US" sz="2200" dirty="0"/>
              <a:t> </a:t>
            </a:r>
            <a:r>
              <a:rPr kumimoji="1" lang="ja-JP" altLang="en-US" sz="2200" b="1" dirty="0"/>
              <a:t>データ収集、実験</a:t>
            </a:r>
            <a:endParaRPr kumimoji="1" lang="en-US" altLang="ja-JP" sz="2200" b="1" dirty="0"/>
          </a:p>
          <a:p>
            <a:pPr marL="0" indent="0">
              <a:buNone/>
            </a:pPr>
            <a:r>
              <a:rPr lang="ja-JP" altLang="en-US" sz="2200" dirty="0"/>
              <a:t>各自で計画立てて実験等</a:t>
            </a:r>
            <a:r>
              <a:rPr kumimoji="1" lang="ja-JP" altLang="en-US" sz="2200" dirty="0"/>
              <a:t>を行い、必要な結果を収集する。</a:t>
            </a:r>
          </a:p>
          <a:p>
            <a:r>
              <a:rPr kumimoji="1" lang="ja-JP" altLang="en-US" sz="2200" dirty="0"/>
              <a:t> </a:t>
            </a:r>
            <a:r>
              <a:rPr kumimoji="1" lang="ja-JP" altLang="en-US" sz="2200" b="1" dirty="0"/>
              <a:t>分析・評価</a:t>
            </a:r>
            <a:endParaRPr lang="en-US" altLang="ja-JP" sz="2200" b="1" dirty="0"/>
          </a:p>
          <a:p>
            <a:pPr marL="0" indent="0">
              <a:buNone/>
            </a:pPr>
            <a:r>
              <a:rPr kumimoji="1" lang="ja-JP" altLang="en-US" sz="2200" dirty="0"/>
              <a:t>実験結果を分析し、研究の成果を評価します。</a:t>
            </a:r>
          </a:p>
          <a:p>
            <a:r>
              <a:rPr kumimoji="1" lang="ja-JP" altLang="en-US" sz="2200" b="1" dirty="0"/>
              <a:t>発信、説明、プレゼンテーション</a:t>
            </a:r>
            <a:endParaRPr kumimoji="1" lang="en-US" altLang="ja-JP" sz="2200" b="1" dirty="0"/>
          </a:p>
          <a:p>
            <a:pPr marL="0" indent="0">
              <a:buNone/>
            </a:pPr>
            <a:r>
              <a:rPr kumimoji="1" lang="ja-JP" altLang="en-US" sz="2200" b="1" dirty="0"/>
              <a:t>情報工学演習</a:t>
            </a:r>
            <a:r>
              <a:rPr kumimoji="1" lang="en-US" altLang="ja-JP" sz="2200" b="1" dirty="0"/>
              <a:t>II</a:t>
            </a:r>
            <a:r>
              <a:rPr kumimoji="1" lang="ja-JP" altLang="en-US" sz="2200" b="1" dirty="0"/>
              <a:t>のレポート、学会発表</a:t>
            </a:r>
            <a:r>
              <a:rPr kumimoji="1" lang="ja-JP" altLang="en-US" sz="2200" dirty="0"/>
              <a:t>（１０月）、</a:t>
            </a:r>
            <a:r>
              <a:rPr kumimoji="1" lang="ja-JP" altLang="en-US" sz="2200" b="1" dirty="0"/>
              <a:t>ポスター</a:t>
            </a:r>
            <a:r>
              <a:rPr kumimoji="1" lang="ja-JP" altLang="en-US" sz="2200" dirty="0"/>
              <a:t>（７月）、</a:t>
            </a:r>
            <a:r>
              <a:rPr kumimoji="1" lang="ja-JP" altLang="en-US" sz="2200" b="1" dirty="0"/>
              <a:t>プレゼン</a:t>
            </a:r>
            <a:r>
              <a:rPr kumimoji="1" lang="ja-JP" altLang="en-US" sz="2200" dirty="0"/>
              <a:t>（１２月）、</a:t>
            </a:r>
            <a:r>
              <a:rPr kumimoji="1" lang="ja-JP" altLang="en-US" sz="2200" b="1" dirty="0"/>
              <a:t>研究室内ミーティングと個人発表</a:t>
            </a:r>
            <a:r>
              <a:rPr kumimoji="1" lang="ja-JP" altLang="en-US" sz="2200" dirty="0"/>
              <a:t>（複数回）</a:t>
            </a:r>
            <a:endParaRPr kumimoji="1" lang="en-US" altLang="ja-JP" sz="2200" dirty="0"/>
          </a:p>
          <a:p>
            <a:endParaRPr kumimoji="1" lang="ja-JP" altLang="en-US" sz="2200" dirty="0"/>
          </a:p>
        </p:txBody>
      </p:sp>
      <p:sp>
        <p:nvSpPr>
          <p:cNvPr id="4" name="スライド番号プレースホルダー 3">
            <a:extLst>
              <a:ext uri="{FF2B5EF4-FFF2-40B4-BE49-F238E27FC236}">
                <a16:creationId xmlns:a16="http://schemas.microsoft.com/office/drawing/2014/main" id="{0216CDB8-61F1-365F-7DB0-36C2E9DC57E7}"/>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69108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EA975-596C-BDC2-16CD-CAB8ED88C9AC}"/>
              </a:ext>
            </a:extLst>
          </p:cNvPr>
          <p:cNvSpPr>
            <a:spLocks noGrp="1"/>
          </p:cNvSpPr>
          <p:nvPr>
            <p:ph type="title"/>
          </p:nvPr>
        </p:nvSpPr>
        <p:spPr/>
        <p:txBody>
          <a:bodyPr>
            <a:normAutofit fontScale="90000"/>
          </a:bodyPr>
          <a:lstStyle/>
          <a:p>
            <a:r>
              <a:rPr kumimoji="1" lang="ja-JP" altLang="en-US" dirty="0"/>
              <a:t>スケジュール</a:t>
            </a:r>
          </a:p>
        </p:txBody>
      </p:sp>
      <p:sp>
        <p:nvSpPr>
          <p:cNvPr id="3" name="コンテンツ プレースホルダー 2">
            <a:extLst>
              <a:ext uri="{FF2B5EF4-FFF2-40B4-BE49-F238E27FC236}">
                <a16:creationId xmlns:a16="http://schemas.microsoft.com/office/drawing/2014/main" id="{2B2E9593-8016-0928-2EEB-65C2A2F9940D}"/>
              </a:ext>
            </a:extLst>
          </p:cNvPr>
          <p:cNvSpPr>
            <a:spLocks noGrp="1"/>
          </p:cNvSpPr>
          <p:nvPr>
            <p:ph idx="1"/>
          </p:nvPr>
        </p:nvSpPr>
        <p:spPr/>
        <p:txBody>
          <a:bodyPr>
            <a:normAutofit/>
          </a:bodyPr>
          <a:lstStyle/>
          <a:p>
            <a:r>
              <a:rPr lang="en-US" altLang="ja-JP" sz="2200" b="1" dirty="0"/>
              <a:t>3</a:t>
            </a:r>
            <a:r>
              <a:rPr lang="ja-JP" altLang="en-US" sz="2200" b="1" dirty="0"/>
              <a:t>月まで</a:t>
            </a:r>
            <a:r>
              <a:rPr lang="en-US" altLang="ja-JP" sz="2200" b="1" dirty="0"/>
              <a:t>: </a:t>
            </a:r>
            <a:r>
              <a:rPr lang="ja-JP" altLang="en-US" sz="2200" dirty="0"/>
              <a:t>進路、テーマ選定、リサーチ、研究の基礎スキル</a:t>
            </a:r>
            <a:endParaRPr lang="en-US" altLang="ja-JP" sz="2200" b="1" dirty="0"/>
          </a:p>
          <a:p>
            <a:pPr>
              <a:buFont typeface="Arial" panose="020B0604020202020204" pitchFamily="34" charset="0"/>
              <a:buChar char="•"/>
            </a:pPr>
            <a:r>
              <a:rPr lang="en-US" altLang="ja-JP" sz="2200" b="1" dirty="0"/>
              <a:t>4</a:t>
            </a:r>
            <a:r>
              <a:rPr lang="ja-JP" altLang="en-US" sz="2200" b="1" dirty="0"/>
              <a:t>月～</a:t>
            </a:r>
            <a:r>
              <a:rPr lang="en-US" altLang="ja-JP" sz="2200" b="1" dirty="0"/>
              <a:t>7</a:t>
            </a:r>
            <a:r>
              <a:rPr lang="ja-JP" altLang="en-US" sz="2200" b="1" dirty="0"/>
              <a:t>月</a:t>
            </a:r>
            <a:r>
              <a:rPr lang="en-US" altLang="ja-JP" sz="2200" dirty="0"/>
              <a:t>: </a:t>
            </a:r>
            <a:r>
              <a:rPr lang="ja-JP" altLang="en-US" sz="2200" dirty="0"/>
              <a:t>計画立案、データ収集、実験と考察、専門知識とスキルの深化</a:t>
            </a:r>
          </a:p>
          <a:p>
            <a:pPr>
              <a:buFont typeface="Arial" panose="020B0604020202020204" pitchFamily="34" charset="0"/>
              <a:buChar char="•"/>
            </a:pPr>
            <a:r>
              <a:rPr lang="en-US" altLang="ja-JP" sz="2200" b="1" dirty="0"/>
              <a:t>7</a:t>
            </a:r>
            <a:r>
              <a:rPr lang="ja-JP" altLang="en-US" sz="2200" b="1" dirty="0"/>
              <a:t>月</a:t>
            </a:r>
            <a:r>
              <a:rPr lang="en-US" altLang="ja-JP" sz="2200" dirty="0"/>
              <a:t>: </a:t>
            </a:r>
            <a:r>
              <a:rPr lang="ja-JP" altLang="en-US" sz="2200" dirty="0"/>
              <a:t>中間発表、ポスターセッション、学会発表原稿</a:t>
            </a:r>
          </a:p>
          <a:p>
            <a:pPr>
              <a:buFont typeface="Arial" panose="020B0604020202020204" pitchFamily="34" charset="0"/>
              <a:buChar char="•"/>
            </a:pPr>
            <a:r>
              <a:rPr lang="en-US" altLang="ja-JP" sz="2200" b="1" dirty="0"/>
              <a:t>8-12</a:t>
            </a:r>
            <a:r>
              <a:rPr lang="ja-JP" altLang="en-US" sz="2200" b="1" dirty="0"/>
              <a:t>月</a:t>
            </a:r>
            <a:r>
              <a:rPr lang="en-US" altLang="ja-JP" sz="2200" dirty="0"/>
              <a:t>: </a:t>
            </a:r>
            <a:r>
              <a:rPr lang="ja-JP" altLang="en-US" sz="2200" dirty="0"/>
              <a:t>研究の深化発展、システムの試作等</a:t>
            </a:r>
            <a:endParaRPr lang="en-US" altLang="ja-JP" sz="2200" dirty="0"/>
          </a:p>
          <a:p>
            <a:pPr>
              <a:buFont typeface="Arial" panose="020B0604020202020204" pitchFamily="34" charset="0"/>
              <a:buChar char="•"/>
            </a:pPr>
            <a:r>
              <a:rPr lang="en-US" altLang="ja-JP" sz="2200" b="1" dirty="0"/>
              <a:t>10</a:t>
            </a:r>
            <a:r>
              <a:rPr lang="ja-JP" altLang="en-US" sz="2200" b="1" dirty="0"/>
              <a:t>月</a:t>
            </a:r>
            <a:r>
              <a:rPr lang="en-US" altLang="ja-JP" sz="2200" dirty="0"/>
              <a:t>: </a:t>
            </a:r>
            <a:r>
              <a:rPr lang="ja-JP" altLang="en-US" sz="2200" dirty="0"/>
              <a:t>学会発表</a:t>
            </a:r>
          </a:p>
          <a:p>
            <a:pPr>
              <a:buFont typeface="Arial" panose="020B0604020202020204" pitchFamily="34" charset="0"/>
              <a:buChar char="•"/>
            </a:pPr>
            <a:r>
              <a:rPr lang="en-US" altLang="ja-JP" sz="2200" b="1" dirty="0"/>
              <a:t>12</a:t>
            </a:r>
            <a:r>
              <a:rPr lang="ja-JP" altLang="en-US" sz="2200" b="1" dirty="0"/>
              <a:t>月</a:t>
            </a:r>
            <a:r>
              <a:rPr lang="en-US" altLang="ja-JP" sz="2200" dirty="0"/>
              <a:t>: </a:t>
            </a:r>
            <a:r>
              <a:rPr lang="ja-JP" altLang="en-US" sz="2200" dirty="0"/>
              <a:t>卒論提出、卒論発表</a:t>
            </a:r>
          </a:p>
          <a:p>
            <a:pPr>
              <a:buFont typeface="Arial" panose="020B0604020202020204" pitchFamily="34" charset="0"/>
              <a:buChar char="•"/>
            </a:pPr>
            <a:r>
              <a:rPr lang="en-US" altLang="ja-JP" sz="2200" b="1" dirty="0"/>
              <a:t>1</a:t>
            </a:r>
            <a:r>
              <a:rPr lang="ja-JP" altLang="en-US" sz="2200" b="1" dirty="0"/>
              <a:t>月以降</a:t>
            </a:r>
            <a:r>
              <a:rPr lang="en-US" altLang="ja-JP" sz="2200" b="1" dirty="0"/>
              <a:t>: </a:t>
            </a:r>
            <a:r>
              <a:rPr lang="ja-JP" altLang="en-US" sz="2200" b="1" dirty="0"/>
              <a:t>必要な深化</a:t>
            </a:r>
            <a:endParaRPr lang="ja-JP" altLang="en-US" sz="2200" dirty="0"/>
          </a:p>
          <a:p>
            <a:endParaRPr kumimoji="1" lang="ja-JP" altLang="en-US" sz="2200" dirty="0"/>
          </a:p>
        </p:txBody>
      </p:sp>
      <p:sp>
        <p:nvSpPr>
          <p:cNvPr id="4" name="スライド番号プレースホルダー 3">
            <a:extLst>
              <a:ext uri="{FF2B5EF4-FFF2-40B4-BE49-F238E27FC236}">
                <a16:creationId xmlns:a16="http://schemas.microsoft.com/office/drawing/2014/main" id="{98BD2D5D-A685-575A-9969-88EDE2C83540}"/>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205185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0DBB6-8EF0-01F4-E5D4-B9E28B991C12}"/>
              </a:ext>
            </a:extLst>
          </p:cNvPr>
          <p:cNvSpPr>
            <a:spLocks noGrp="1"/>
          </p:cNvSpPr>
          <p:nvPr>
            <p:ph type="title"/>
          </p:nvPr>
        </p:nvSpPr>
        <p:spPr/>
        <p:txBody>
          <a:bodyPr>
            <a:normAutofit fontScale="90000"/>
          </a:bodyPr>
          <a:lstStyle/>
          <a:p>
            <a:r>
              <a:rPr kumimoji="1" lang="ja-JP" altLang="en-US" dirty="0"/>
              <a:t>使用する技術</a:t>
            </a:r>
          </a:p>
        </p:txBody>
      </p:sp>
      <p:sp>
        <p:nvSpPr>
          <p:cNvPr id="3" name="コンテンツ プレースホルダー 2">
            <a:extLst>
              <a:ext uri="{FF2B5EF4-FFF2-40B4-BE49-F238E27FC236}">
                <a16:creationId xmlns:a16="http://schemas.microsoft.com/office/drawing/2014/main" id="{59902E92-6D7D-FF16-A692-85BB66A10325}"/>
              </a:ext>
            </a:extLst>
          </p:cNvPr>
          <p:cNvSpPr>
            <a:spLocks noGrp="1"/>
          </p:cNvSpPr>
          <p:nvPr>
            <p:ph idx="1"/>
          </p:nvPr>
        </p:nvSpPr>
        <p:spPr/>
        <p:txBody>
          <a:bodyPr>
            <a:noAutofit/>
          </a:bodyPr>
          <a:lstStyle/>
          <a:p>
            <a:pPr>
              <a:buFont typeface="Arial" panose="020B0604020202020204" pitchFamily="34" charset="0"/>
              <a:buChar char="•"/>
            </a:pPr>
            <a:r>
              <a:rPr lang="ja-JP" altLang="en-US" sz="2200" dirty="0"/>
              <a:t>機械学習とディープニューラルネットワーク</a:t>
            </a:r>
          </a:p>
          <a:p>
            <a:pPr>
              <a:buFont typeface="Arial" panose="020B0604020202020204" pitchFamily="34" charset="0"/>
              <a:buChar char="•"/>
            </a:pPr>
            <a:r>
              <a:rPr lang="ja-JP" altLang="en-US" sz="2200" dirty="0"/>
              <a:t>顔認識ライブラリ（例：</a:t>
            </a:r>
            <a:r>
              <a:rPr lang="en-US" altLang="ja-JP" sz="2200" dirty="0" err="1"/>
              <a:t>InsightFace</a:t>
            </a:r>
            <a:r>
              <a:rPr lang="ja-JP" altLang="en-US" sz="2200" dirty="0"/>
              <a:t>）</a:t>
            </a:r>
          </a:p>
          <a:p>
            <a:pPr>
              <a:buFont typeface="Arial" panose="020B0604020202020204" pitchFamily="34" charset="0"/>
              <a:buChar char="•"/>
            </a:pPr>
            <a:r>
              <a:rPr lang="ja-JP" altLang="en-US" sz="2200" dirty="0"/>
              <a:t>画像理解アルゴリズム（例：</a:t>
            </a:r>
            <a:r>
              <a:rPr lang="en-US" altLang="ja-JP" sz="2200" dirty="0"/>
              <a:t>SAM, Yolo</a:t>
            </a:r>
            <a:r>
              <a:rPr lang="ja-JP" altLang="en-US" sz="2200" dirty="0"/>
              <a:t>）</a:t>
            </a:r>
          </a:p>
          <a:p>
            <a:pPr>
              <a:buFont typeface="Arial" panose="020B0604020202020204" pitchFamily="34" charset="0"/>
              <a:buChar char="•"/>
            </a:pPr>
            <a:r>
              <a:rPr lang="en-US" altLang="ja-JP" sz="2200" dirty="0"/>
              <a:t>3</a:t>
            </a:r>
            <a:r>
              <a:rPr lang="ja-JP" altLang="en-US" sz="2200" dirty="0"/>
              <a:t>次元再構成ライブラリと姿勢推定ライブラリ</a:t>
            </a:r>
          </a:p>
          <a:p>
            <a:pPr>
              <a:buFont typeface="Arial" panose="020B0604020202020204" pitchFamily="34" charset="0"/>
              <a:buChar char="•"/>
            </a:pPr>
            <a:r>
              <a:rPr lang="ja-JP" altLang="en-US" sz="2200" dirty="0"/>
              <a:t>自然言語処理ライブラリと</a:t>
            </a:r>
            <a:r>
              <a:rPr lang="en-US" altLang="ja-JP" sz="2200" dirty="0"/>
              <a:t>API</a:t>
            </a:r>
            <a:r>
              <a:rPr lang="ja-JP" altLang="en-US" sz="2200" dirty="0"/>
              <a:t>（例：</a:t>
            </a:r>
            <a:r>
              <a:rPr lang="en-US" altLang="ja-JP" sz="2200" dirty="0" err="1"/>
              <a:t>Gensim</a:t>
            </a:r>
            <a:r>
              <a:rPr lang="ja-JP" altLang="en-US" sz="2200" dirty="0"/>
              <a:t>、各種</a:t>
            </a:r>
            <a:r>
              <a:rPr lang="en-US" altLang="ja-JP" sz="2200" dirty="0"/>
              <a:t>LLM</a:t>
            </a:r>
            <a:r>
              <a:rPr lang="ja-JP" altLang="en-US" sz="2200" dirty="0"/>
              <a:t>）</a:t>
            </a:r>
          </a:p>
          <a:p>
            <a:pPr>
              <a:buFont typeface="Arial" panose="020B0604020202020204" pitchFamily="34" charset="0"/>
              <a:buChar char="•"/>
            </a:pPr>
            <a:r>
              <a:rPr lang="ja-JP" altLang="en-US" sz="2200" dirty="0"/>
              <a:t>地形と建物データ</a:t>
            </a:r>
            <a:r>
              <a:rPr lang="en-US" altLang="ja-JP" sz="2200" dirty="0"/>
              <a:t>API</a:t>
            </a:r>
            <a:r>
              <a:rPr lang="ja-JP" altLang="en-US" sz="2200" dirty="0"/>
              <a:t>（例：</a:t>
            </a:r>
            <a:r>
              <a:rPr lang="en-US" altLang="ja-JP" sz="2200" dirty="0"/>
              <a:t>Google Earth</a:t>
            </a:r>
            <a:r>
              <a:rPr lang="ja-JP" altLang="en-US" sz="2200" dirty="0"/>
              <a:t>）</a:t>
            </a:r>
          </a:p>
          <a:p>
            <a:pPr>
              <a:buFont typeface="Arial" panose="020B0604020202020204" pitchFamily="34" charset="0"/>
              <a:buChar char="•"/>
            </a:pPr>
            <a:r>
              <a:rPr lang="en-US" altLang="ja-JP" sz="2200" dirty="0"/>
              <a:t>AI</a:t>
            </a:r>
            <a:r>
              <a:rPr lang="ja-JP" altLang="en-US" sz="2200" dirty="0"/>
              <a:t>フレームワーク（例：</a:t>
            </a:r>
            <a:r>
              <a:rPr lang="en-US" altLang="ja-JP" sz="2200" dirty="0" err="1"/>
              <a:t>PyTorch</a:t>
            </a:r>
            <a:r>
              <a:rPr lang="ja-JP" altLang="en-US" sz="2200" dirty="0"/>
              <a:t>）</a:t>
            </a:r>
          </a:p>
          <a:p>
            <a:pPr>
              <a:buFont typeface="Arial" panose="020B0604020202020204" pitchFamily="34" charset="0"/>
              <a:buChar char="•"/>
            </a:pPr>
            <a:r>
              <a:rPr lang="ja-JP" altLang="en-US" sz="2200" dirty="0"/>
              <a:t>画像処理ライブラリ（例：</a:t>
            </a:r>
            <a:r>
              <a:rPr lang="en-US" altLang="ja-JP" sz="2200" dirty="0"/>
              <a:t>OpenCV</a:t>
            </a:r>
            <a:r>
              <a:rPr lang="ja-JP" altLang="en-US" sz="2200" dirty="0"/>
              <a:t>）</a:t>
            </a:r>
          </a:p>
          <a:p>
            <a:pPr>
              <a:buFont typeface="Arial" panose="020B0604020202020204" pitchFamily="34" charset="0"/>
              <a:buChar char="•"/>
            </a:pPr>
            <a:r>
              <a:rPr lang="en-US" altLang="ja-JP" sz="2200" dirty="0"/>
              <a:t>3</a:t>
            </a:r>
            <a:r>
              <a:rPr lang="ja-JP" altLang="en-US" sz="2200" dirty="0"/>
              <a:t>次元モデリングソフトウェア（例：</a:t>
            </a:r>
            <a:r>
              <a:rPr lang="en-US" altLang="ja-JP" sz="2200" dirty="0"/>
              <a:t>Blender, Unreal Engine</a:t>
            </a:r>
            <a:r>
              <a:rPr lang="ja-JP" altLang="en-US" sz="2200" dirty="0"/>
              <a:t>）</a:t>
            </a:r>
          </a:p>
          <a:p>
            <a:pPr>
              <a:buFont typeface="Arial" panose="020B0604020202020204" pitchFamily="34" charset="0"/>
              <a:buChar char="•"/>
            </a:pPr>
            <a:r>
              <a:rPr lang="en-US" altLang="ja-JP" sz="2200" dirty="0"/>
              <a:t>IoT</a:t>
            </a:r>
            <a:r>
              <a:rPr lang="ja-JP" altLang="en-US" sz="2200" dirty="0"/>
              <a:t>カメラ</a:t>
            </a:r>
            <a:endParaRPr lang="en-US" altLang="ja-JP" sz="2200" dirty="0"/>
          </a:p>
          <a:p>
            <a:pPr>
              <a:buFont typeface="Arial" panose="020B0604020202020204" pitchFamily="34" charset="0"/>
              <a:buChar char="•"/>
            </a:pPr>
            <a:r>
              <a:rPr lang="ja-JP" altLang="en-US" sz="2200" dirty="0"/>
              <a:t>プログラミング言語 </a:t>
            </a:r>
            <a:r>
              <a:rPr lang="en-US" altLang="ja-JP" sz="2200" dirty="0"/>
              <a:t>Python</a:t>
            </a:r>
          </a:p>
          <a:p>
            <a:pPr>
              <a:buFont typeface="Arial" panose="020B0604020202020204" pitchFamily="34" charset="0"/>
              <a:buChar char="•"/>
            </a:pPr>
            <a:r>
              <a:rPr lang="en-US" altLang="ja-JP" sz="2200" dirty="0"/>
              <a:t>Windows </a:t>
            </a:r>
            <a:r>
              <a:rPr lang="ja-JP" altLang="en-US" sz="2200" dirty="0"/>
              <a:t>コマンドプロンプト、いくつかのコマンド</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2D01D2FB-A596-A99F-17F6-908C6DF736E5}"/>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Tree>
    <p:extLst>
      <p:ext uri="{BB962C8B-B14F-4D97-AF65-F5344CB8AC3E}">
        <p14:creationId xmlns:p14="http://schemas.microsoft.com/office/powerpoint/2010/main" val="400869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0DBB6-8EF0-01F4-E5D4-B9E28B991C12}"/>
              </a:ext>
            </a:extLst>
          </p:cNvPr>
          <p:cNvSpPr>
            <a:spLocks noGrp="1"/>
          </p:cNvSpPr>
          <p:nvPr>
            <p:ph type="title"/>
          </p:nvPr>
        </p:nvSpPr>
        <p:spPr/>
        <p:txBody>
          <a:bodyPr>
            <a:normAutofit fontScale="90000"/>
          </a:bodyPr>
          <a:lstStyle/>
          <a:p>
            <a:r>
              <a:rPr kumimoji="1" lang="ja-JP" altLang="en-US" dirty="0"/>
              <a:t>使用するデータ</a:t>
            </a:r>
          </a:p>
        </p:txBody>
      </p:sp>
      <p:sp>
        <p:nvSpPr>
          <p:cNvPr id="3" name="コンテンツ プレースホルダー 2">
            <a:extLst>
              <a:ext uri="{FF2B5EF4-FFF2-40B4-BE49-F238E27FC236}">
                <a16:creationId xmlns:a16="http://schemas.microsoft.com/office/drawing/2014/main" id="{59902E92-6D7D-FF16-A692-85BB66A10325}"/>
              </a:ext>
            </a:extLst>
          </p:cNvPr>
          <p:cNvSpPr>
            <a:spLocks noGrp="1"/>
          </p:cNvSpPr>
          <p:nvPr>
            <p:ph idx="1"/>
          </p:nvPr>
        </p:nvSpPr>
        <p:spPr/>
        <p:txBody>
          <a:bodyPr>
            <a:noAutofit/>
          </a:bodyPr>
          <a:lstStyle/>
          <a:p>
            <a:pPr>
              <a:buFont typeface="Arial" panose="020B0604020202020204" pitchFamily="34" charset="0"/>
              <a:buChar char="•"/>
            </a:pPr>
            <a:r>
              <a:rPr lang="ja-JP" altLang="en-US" sz="2200" b="1" dirty="0"/>
              <a:t>オープンソース</a:t>
            </a:r>
            <a:r>
              <a:rPr lang="ja-JP" altLang="en-US" sz="2200" dirty="0"/>
              <a:t>の画像データ（景観、航空写真、衛星写真、顔）、動画、テキスト、音声データ</a:t>
            </a:r>
          </a:p>
          <a:p>
            <a:pPr>
              <a:buFont typeface="Arial" panose="020B0604020202020204" pitchFamily="34" charset="0"/>
              <a:buChar char="•"/>
            </a:pPr>
            <a:r>
              <a:rPr lang="ja-JP" altLang="en-US" sz="2200" b="1" dirty="0"/>
              <a:t>自ら収集</a:t>
            </a:r>
            <a:r>
              <a:rPr lang="ja-JP" altLang="en-US" sz="2200" dirty="0"/>
              <a:t>した画像、動画、テキストデータ</a:t>
            </a:r>
            <a:endParaRPr lang="en-US" altLang="ja-JP" sz="2200" dirty="0"/>
          </a:p>
          <a:p>
            <a:pPr>
              <a:buFont typeface="Arial" panose="020B0604020202020204" pitchFamily="34" charset="0"/>
              <a:buChar char="•"/>
            </a:pPr>
            <a:r>
              <a:rPr lang="en-US" altLang="ja-JP" sz="2200" dirty="0"/>
              <a:t>AI</a:t>
            </a:r>
            <a:r>
              <a:rPr lang="ja-JP" altLang="en-US" sz="2200" dirty="0"/>
              <a:t>によるデータ合成</a:t>
            </a:r>
          </a:p>
          <a:p>
            <a:pPr>
              <a:buFont typeface="Arial" panose="020B0604020202020204" pitchFamily="34" charset="0"/>
              <a:buChar char="•"/>
            </a:pPr>
            <a:r>
              <a:rPr lang="ja-JP" altLang="en-US" sz="2200" dirty="0"/>
              <a:t>研究室が保有するドローンによる画像データ</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2D01D2FB-A596-A99F-17F6-908C6DF736E5}"/>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Tree>
    <p:extLst>
      <p:ext uri="{BB962C8B-B14F-4D97-AF65-F5344CB8AC3E}">
        <p14:creationId xmlns:p14="http://schemas.microsoft.com/office/powerpoint/2010/main" val="76284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59F32A-4C0A-CEAD-41DE-0974EAA49468}"/>
              </a:ext>
            </a:extLst>
          </p:cNvPr>
          <p:cNvSpPr>
            <a:spLocks noGrp="1"/>
          </p:cNvSpPr>
          <p:nvPr>
            <p:ph type="title"/>
          </p:nvPr>
        </p:nvSpPr>
        <p:spPr/>
        <p:txBody>
          <a:bodyPr>
            <a:normAutofit fontScale="90000"/>
          </a:bodyPr>
          <a:lstStyle/>
          <a:p>
            <a:r>
              <a:rPr kumimoji="1" lang="ja-JP" altLang="en-US" dirty="0"/>
              <a:t>研究を成功させるためのアドバイス</a:t>
            </a:r>
          </a:p>
        </p:txBody>
      </p:sp>
      <p:sp>
        <p:nvSpPr>
          <p:cNvPr id="3" name="コンテンツ プレースホルダー 2">
            <a:extLst>
              <a:ext uri="{FF2B5EF4-FFF2-40B4-BE49-F238E27FC236}">
                <a16:creationId xmlns:a16="http://schemas.microsoft.com/office/drawing/2014/main" id="{264A4B25-D003-D632-8CD9-FA581EF5387B}"/>
              </a:ext>
            </a:extLst>
          </p:cNvPr>
          <p:cNvSpPr>
            <a:spLocks noGrp="1"/>
          </p:cNvSpPr>
          <p:nvPr>
            <p:ph idx="1"/>
          </p:nvPr>
        </p:nvSpPr>
        <p:spPr/>
        <p:txBody>
          <a:bodyPr>
            <a:normAutofit/>
          </a:bodyPr>
          <a:lstStyle/>
          <a:p>
            <a:r>
              <a:rPr kumimoji="1" lang="ja-JP" altLang="en-US" sz="2200" b="1" dirty="0"/>
              <a:t> テーマ選定</a:t>
            </a:r>
            <a:r>
              <a:rPr kumimoji="1" lang="en-US" altLang="ja-JP" sz="2200" dirty="0"/>
              <a:t>: </a:t>
            </a:r>
            <a:r>
              <a:rPr kumimoji="1" lang="ja-JP" altLang="en-US" sz="2200" dirty="0"/>
              <a:t>自分が楽しめるもの、興味のあるものを選びましょう。</a:t>
            </a:r>
          </a:p>
          <a:p>
            <a:r>
              <a:rPr kumimoji="1" lang="ja-JP" altLang="en-US" sz="2200" dirty="0"/>
              <a:t> </a:t>
            </a:r>
            <a:r>
              <a:rPr kumimoji="1" lang="ja-JP" altLang="en-US" sz="2200" b="1" dirty="0"/>
              <a:t>計画立案</a:t>
            </a:r>
            <a:r>
              <a:rPr kumimoji="1" lang="en-US" altLang="ja-JP" sz="2200" dirty="0"/>
              <a:t>: </a:t>
            </a:r>
            <a:r>
              <a:rPr kumimoji="1" lang="ja-JP" altLang="en-US" sz="2200" dirty="0"/>
              <a:t>リサーチ、実験、実験からの考察が自律的に行えるように計画を意識しましょう</a:t>
            </a:r>
          </a:p>
          <a:p>
            <a:r>
              <a:rPr kumimoji="1" lang="ja-JP" altLang="en-US" sz="2200" b="1" dirty="0"/>
              <a:t> データ収集</a:t>
            </a:r>
            <a:r>
              <a:rPr kumimoji="1" lang="en-US" altLang="ja-JP" sz="2200" dirty="0"/>
              <a:t>: </a:t>
            </a:r>
            <a:r>
              <a:rPr kumimoji="1" lang="ja-JP" altLang="en-US" sz="2200" dirty="0"/>
              <a:t>実験に使用するデータを収集することも計画に入れましょう</a:t>
            </a:r>
          </a:p>
          <a:p>
            <a:r>
              <a:rPr kumimoji="1" lang="ja-JP" altLang="en-US" sz="2200" b="1" dirty="0"/>
              <a:t>報告書作成</a:t>
            </a:r>
            <a:r>
              <a:rPr kumimoji="1" lang="en-US" altLang="ja-JP" sz="2200" dirty="0"/>
              <a:t>: </a:t>
            </a:r>
            <a:r>
              <a:rPr kumimoji="1" lang="ja-JP" altLang="en-US" sz="2200" dirty="0"/>
              <a:t>卒論発表や学会発表では、研究の成果をしっかりとまとめ、他の人が理解できるように作成することが大切です。</a:t>
            </a:r>
          </a:p>
          <a:p>
            <a:r>
              <a:rPr kumimoji="1" lang="ja-JP" altLang="en-US" sz="2200" b="1" dirty="0"/>
              <a:t>発表</a:t>
            </a:r>
            <a:r>
              <a:rPr kumimoji="1" lang="en-US" altLang="ja-JP" sz="2200" dirty="0"/>
              <a:t>: </a:t>
            </a:r>
            <a:r>
              <a:rPr kumimoji="1" lang="ja-JP" altLang="en-US" sz="2200" dirty="0"/>
              <a:t>研究成果を他の人に伝えるため、学会発表、卒論発表の練習をしっかりと行いましょう。</a:t>
            </a:r>
          </a:p>
        </p:txBody>
      </p:sp>
      <p:sp>
        <p:nvSpPr>
          <p:cNvPr id="4" name="スライド番号プレースホルダー 3">
            <a:extLst>
              <a:ext uri="{FF2B5EF4-FFF2-40B4-BE49-F238E27FC236}">
                <a16:creationId xmlns:a16="http://schemas.microsoft.com/office/drawing/2014/main" id="{204171CF-0A39-C848-BFD0-FBD58F560553}"/>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268682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0476B4-3936-DD0D-448B-6A818B310AC9}"/>
              </a:ext>
            </a:extLst>
          </p:cNvPr>
          <p:cNvSpPr>
            <a:spLocks noGrp="1"/>
          </p:cNvSpPr>
          <p:nvPr>
            <p:ph type="title"/>
          </p:nvPr>
        </p:nvSpPr>
        <p:spPr/>
        <p:txBody>
          <a:bodyPr>
            <a:normAutofit fontScale="90000"/>
          </a:bodyPr>
          <a:lstStyle/>
          <a:p>
            <a:r>
              <a:rPr kumimoji="1" lang="ja-JP" altLang="en-US" dirty="0"/>
              <a:t>卒業研究は自己成長を目指す</a:t>
            </a:r>
          </a:p>
        </p:txBody>
      </p:sp>
      <p:sp>
        <p:nvSpPr>
          <p:cNvPr id="3" name="コンテンツ プレースホルダー 2">
            <a:extLst>
              <a:ext uri="{FF2B5EF4-FFF2-40B4-BE49-F238E27FC236}">
                <a16:creationId xmlns:a16="http://schemas.microsoft.com/office/drawing/2014/main" id="{9DEB2A12-9FE3-F733-5B65-5CA11695BDA7}"/>
              </a:ext>
            </a:extLst>
          </p:cNvPr>
          <p:cNvSpPr>
            <a:spLocks noGrp="1"/>
          </p:cNvSpPr>
          <p:nvPr>
            <p:ph idx="1"/>
          </p:nvPr>
        </p:nvSpPr>
        <p:spPr>
          <a:xfrm>
            <a:off x="321845" y="675300"/>
            <a:ext cx="8461208" cy="6182700"/>
          </a:xfrm>
        </p:spPr>
        <p:txBody>
          <a:bodyPr>
            <a:normAutofit/>
          </a:bodyPr>
          <a:lstStyle/>
          <a:p>
            <a:r>
              <a:rPr kumimoji="1" lang="ja-JP" altLang="en-US" sz="2200" b="1" dirty="0"/>
              <a:t>自主性の重視</a:t>
            </a:r>
            <a:r>
              <a:rPr kumimoji="1" lang="en-US" altLang="ja-JP" sz="2200" dirty="0"/>
              <a:t>: </a:t>
            </a:r>
          </a:p>
          <a:p>
            <a:pPr marL="0" indent="0">
              <a:buNone/>
            </a:pPr>
            <a:r>
              <a:rPr kumimoji="1" lang="ja-JP" altLang="en-US" sz="2200" dirty="0"/>
              <a:t>研究では「何をどこまでやれば完成」という明確な基準がなく、</a:t>
            </a:r>
            <a:r>
              <a:rPr kumimoji="1" lang="ja-JP" altLang="en-US" sz="2200" b="1" dirty="0"/>
              <a:t>自主性と責任感が重要</a:t>
            </a:r>
            <a:r>
              <a:rPr kumimoji="1" lang="ja-JP" altLang="en-US" sz="2200" dirty="0"/>
              <a:t>。</a:t>
            </a:r>
          </a:p>
          <a:p>
            <a:r>
              <a:rPr kumimoji="1" lang="ja-JP" altLang="en-US" sz="2200" b="1" dirty="0"/>
              <a:t>活動頻度</a:t>
            </a:r>
            <a:r>
              <a:rPr kumimoji="1" lang="en-US" altLang="ja-JP" sz="2200" dirty="0"/>
              <a:t>: </a:t>
            </a:r>
          </a:p>
          <a:p>
            <a:pPr marL="0" indent="0">
              <a:buNone/>
            </a:pPr>
            <a:r>
              <a:rPr kumimoji="1" lang="en-US" altLang="ja-JP" sz="2200" b="1" dirty="0"/>
              <a:t>3</a:t>
            </a:r>
            <a:r>
              <a:rPr kumimoji="1" lang="ja-JP" altLang="en-US" sz="2200" b="1" dirty="0"/>
              <a:t>年生のうちは週に</a:t>
            </a:r>
            <a:r>
              <a:rPr kumimoji="1" lang="en-US" altLang="ja-JP" sz="2200" b="1" dirty="0"/>
              <a:t>1</a:t>
            </a:r>
            <a:r>
              <a:rPr kumimoji="1" lang="ja-JP" altLang="en-US" sz="2200" b="1" dirty="0"/>
              <a:t>回</a:t>
            </a:r>
            <a:r>
              <a:rPr kumimoji="1" lang="ja-JP" altLang="en-US" sz="2200" dirty="0"/>
              <a:t>（情報工学演習</a:t>
            </a:r>
            <a:r>
              <a:rPr kumimoji="1" lang="en-US" altLang="ja-JP" sz="2200" dirty="0"/>
              <a:t>II</a:t>
            </a:r>
            <a:r>
              <a:rPr kumimoji="1" lang="ja-JP" altLang="en-US" sz="2200" dirty="0"/>
              <a:t>）、</a:t>
            </a:r>
            <a:r>
              <a:rPr kumimoji="1" lang="en-US" altLang="ja-JP" sz="2200" dirty="0"/>
              <a:t>4</a:t>
            </a:r>
            <a:r>
              <a:rPr kumimoji="1" lang="ja-JP" altLang="en-US" sz="2200" dirty="0"/>
              <a:t>年生は週に</a:t>
            </a:r>
            <a:r>
              <a:rPr kumimoji="1" lang="en-US" altLang="ja-JP" sz="2200" dirty="0"/>
              <a:t>2~3</a:t>
            </a:r>
            <a:r>
              <a:rPr kumimoji="1" lang="ja-JP" altLang="en-US" sz="2200" dirty="0"/>
              <a:t>回以上の活動が基本。</a:t>
            </a:r>
          </a:p>
          <a:p>
            <a:r>
              <a:rPr kumimoji="1" lang="ja-JP" altLang="en-US" sz="2200" b="1" dirty="0"/>
              <a:t>自発的な課題設定</a:t>
            </a:r>
            <a:r>
              <a:rPr kumimoji="1" lang="en-US" altLang="ja-JP" sz="2200" b="1" dirty="0"/>
              <a:t>: </a:t>
            </a:r>
          </a:p>
          <a:p>
            <a:pPr marL="0" indent="0">
              <a:buNone/>
            </a:pPr>
            <a:r>
              <a:rPr kumimoji="1" lang="ja-JP" altLang="en-US" sz="2200" dirty="0"/>
              <a:t>取り組む課題は、基本的に</a:t>
            </a:r>
            <a:r>
              <a:rPr kumimoji="1" lang="ja-JP" altLang="en-US" sz="2200" b="1" dirty="0"/>
              <a:t>自分自身で考え</a:t>
            </a:r>
            <a:r>
              <a:rPr kumimoji="1" lang="ja-JP" altLang="en-US" sz="2200" dirty="0"/>
              <a:t>、</a:t>
            </a:r>
            <a:r>
              <a:rPr kumimoji="1" lang="ja-JP" altLang="en-US" sz="2200" b="1" dirty="0"/>
              <a:t>設定</a:t>
            </a:r>
            <a:r>
              <a:rPr kumimoji="1" lang="ja-JP" altLang="en-US" sz="2200" dirty="0"/>
              <a:t>するもの。</a:t>
            </a:r>
          </a:p>
          <a:p>
            <a:r>
              <a:rPr kumimoji="1" lang="ja-JP" altLang="en-US" sz="2200" b="1" dirty="0"/>
              <a:t>自己成長</a:t>
            </a:r>
            <a:r>
              <a:rPr kumimoji="1" lang="en-US" altLang="ja-JP" sz="2200" b="1" dirty="0"/>
              <a:t>: </a:t>
            </a:r>
          </a:p>
          <a:p>
            <a:pPr marL="0" indent="0">
              <a:buNone/>
            </a:pPr>
            <a:r>
              <a:rPr kumimoji="1" lang="ja-JP" altLang="en-US" sz="2200" dirty="0"/>
              <a:t>研究活動を通じて、</a:t>
            </a:r>
            <a:r>
              <a:rPr kumimoji="1" lang="ja-JP" altLang="en-US" sz="2200" b="1" dirty="0"/>
              <a:t>各自が自己成長を目指す</a:t>
            </a:r>
            <a:r>
              <a:rPr kumimoji="1" lang="ja-JP" altLang="en-US" sz="2200" dirty="0"/>
              <a:t>。</a:t>
            </a:r>
          </a:p>
          <a:p>
            <a:r>
              <a:rPr kumimoji="1" lang="ja-JP" altLang="en-US" sz="2200" b="1" dirty="0"/>
              <a:t>多様なアウトプット</a:t>
            </a:r>
            <a:r>
              <a:rPr kumimoji="1" lang="en-US" altLang="ja-JP" sz="2200" dirty="0"/>
              <a:t>: </a:t>
            </a:r>
            <a:r>
              <a:rPr kumimoji="1" lang="ja-JP" altLang="en-US" sz="2200" dirty="0"/>
              <a:t>ポスター、卒業論文、学会発表、卒論発表のプレゼンテーション、研究室内ディスカッションへの参加など、多様な形でのアウトプット。</a:t>
            </a:r>
          </a:p>
        </p:txBody>
      </p:sp>
      <p:sp>
        <p:nvSpPr>
          <p:cNvPr id="4" name="スライド番号プレースホルダー 3">
            <a:extLst>
              <a:ext uri="{FF2B5EF4-FFF2-40B4-BE49-F238E27FC236}">
                <a16:creationId xmlns:a16="http://schemas.microsoft.com/office/drawing/2014/main" id="{54191E4B-CE2E-E23C-CAD4-B3E04062A3BB}"/>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60798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29802" y="2336180"/>
            <a:ext cx="6355868" cy="3064408"/>
          </a:xfrm>
        </p:spPr>
        <p:txBody>
          <a:bodyPr>
            <a:noAutofit/>
          </a:bodyPr>
          <a:lstStyle/>
          <a:p>
            <a:pPr marL="0" indent="0">
              <a:buNone/>
            </a:pPr>
            <a:r>
              <a:rPr lang="ja-JP" altLang="en-US" sz="2200" b="1" dirty="0">
                <a:solidFill>
                  <a:srgbClr val="374151"/>
                </a:solidFill>
                <a:latin typeface="Söhne"/>
              </a:rPr>
              <a:t>① 実践的スキルと専門知識の習得</a:t>
            </a:r>
          </a:p>
          <a:p>
            <a:pPr marL="0" indent="0">
              <a:buNone/>
            </a:pPr>
            <a:r>
              <a:rPr lang="ja-JP" altLang="en-US" sz="2200" b="1" dirty="0">
                <a:solidFill>
                  <a:srgbClr val="374151"/>
                </a:solidFill>
                <a:latin typeface="Söhne"/>
              </a:rPr>
              <a:t>② 創造力と問題解決能力の向上</a:t>
            </a:r>
          </a:p>
          <a:p>
            <a:pPr marL="0" indent="0">
              <a:buNone/>
            </a:pPr>
            <a:r>
              <a:rPr lang="ja-JP" altLang="en-US" sz="2200" b="1" dirty="0">
                <a:solidFill>
                  <a:srgbClr val="374151"/>
                </a:solidFill>
                <a:latin typeface="Söhne"/>
              </a:rPr>
              <a:t>③ 自己成長と自主性の強化</a:t>
            </a:r>
            <a:endParaRPr lang="en-US" altLang="ja-JP" sz="2200" b="1" dirty="0">
              <a:solidFill>
                <a:srgbClr val="374151"/>
              </a:solidFill>
              <a:latin typeface="Söhne"/>
            </a:endParaRPr>
          </a:p>
          <a:p>
            <a:pPr marL="0" indent="0">
              <a:buNone/>
            </a:pPr>
            <a:r>
              <a:rPr lang="ja-JP" altLang="en-US" sz="1800" dirty="0">
                <a:solidFill>
                  <a:srgbClr val="374151"/>
                </a:solidFill>
                <a:latin typeface="Söhne"/>
              </a:rPr>
              <a:t>　</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A5236DF7-3E7E-9200-32A5-975F0E4E6A79}"/>
              </a:ext>
            </a:extLst>
          </p:cNvPr>
          <p:cNvSpPr txBox="1"/>
          <p:nvPr/>
        </p:nvSpPr>
        <p:spPr>
          <a:xfrm>
            <a:off x="2380570" y="4431920"/>
            <a:ext cx="6109365" cy="1446550"/>
          </a:xfrm>
          <a:prstGeom prst="rect">
            <a:avLst/>
          </a:prstGeom>
          <a:noFill/>
        </p:spPr>
        <p:txBody>
          <a:bodyPr wrap="none" rtlCol="0">
            <a:spAutoFit/>
          </a:bodyPr>
          <a:lstStyle/>
          <a:p>
            <a:pPr marL="0" indent="0">
              <a:buNone/>
            </a:pPr>
            <a:r>
              <a:rPr kumimoji="1" lang="ja-JP" altLang="en-US" sz="2200" dirty="0"/>
              <a:t>研究では、</a:t>
            </a:r>
            <a:r>
              <a:rPr lang="ja-JP" altLang="en-US" sz="2200" dirty="0"/>
              <a:t>各自の知識やスキルを活用し、</a:t>
            </a:r>
            <a:endParaRPr lang="en-US" altLang="ja-JP" sz="2200" dirty="0"/>
          </a:p>
          <a:p>
            <a:pPr marL="0" indent="0">
              <a:buNone/>
            </a:pPr>
            <a:r>
              <a:rPr lang="ja-JP" altLang="en-US" sz="2200" b="1" dirty="0">
                <a:solidFill>
                  <a:srgbClr val="FF0000"/>
                </a:solidFill>
              </a:rPr>
              <a:t>自分自身で問題を解決すること</a:t>
            </a:r>
            <a:r>
              <a:rPr lang="ja-JP" altLang="en-US" sz="2200" dirty="0"/>
              <a:t>が求められる。</a:t>
            </a:r>
            <a:endParaRPr lang="en-US" altLang="ja-JP" sz="2200" dirty="0"/>
          </a:p>
          <a:p>
            <a:pPr marL="0" indent="0">
              <a:buNone/>
            </a:pPr>
            <a:r>
              <a:rPr lang="ja-JP" altLang="en-US" sz="2200" dirty="0"/>
              <a:t>その過程で各自が、</a:t>
            </a:r>
            <a:r>
              <a:rPr lang="ja-JP" altLang="en-US" sz="2200" b="1" dirty="0">
                <a:solidFill>
                  <a:srgbClr val="FF0000"/>
                </a:solidFill>
              </a:rPr>
              <a:t>新しい知識や技術を創造</a:t>
            </a:r>
            <a:r>
              <a:rPr lang="ja-JP" altLang="en-US" sz="2200" dirty="0"/>
              <a:t>。</a:t>
            </a:r>
            <a:endParaRPr kumimoji="1" lang="ja-JP" altLang="en-US" sz="2200" dirty="0"/>
          </a:p>
          <a:p>
            <a:endParaRPr kumimoji="1" lang="ja-JP" altLang="en-US" sz="2200" dirty="0"/>
          </a:p>
        </p:txBody>
      </p:sp>
    </p:spTree>
    <p:extLst>
      <p:ext uri="{BB962C8B-B14F-4D97-AF65-F5344CB8AC3E}">
        <p14:creationId xmlns:p14="http://schemas.microsoft.com/office/powerpoint/2010/main" val="32635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C77FF-E606-EFBF-A816-90454FA5AD02}"/>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2989626F-D109-E9E2-60B2-B1699C42CA53}"/>
              </a:ext>
            </a:extLst>
          </p:cNvPr>
          <p:cNvSpPr>
            <a:spLocks noGrp="1"/>
          </p:cNvSpPr>
          <p:nvPr>
            <p:ph idx="1"/>
          </p:nvPr>
        </p:nvSpPr>
        <p:spPr>
          <a:xfrm>
            <a:off x="321845" y="644893"/>
            <a:ext cx="8671614" cy="6174077"/>
          </a:xfrm>
        </p:spPr>
        <p:txBody>
          <a:bodyPr>
            <a:normAutofit fontScale="77500" lnSpcReduction="20000"/>
          </a:bodyPr>
          <a:lstStyle/>
          <a:p>
            <a:pPr marL="0" indent="0">
              <a:buNone/>
            </a:pPr>
            <a:r>
              <a:rPr kumimoji="1" lang="ja-JP" altLang="en-US" sz="2500" b="1" dirty="0"/>
              <a:t>メリット</a:t>
            </a:r>
            <a:endParaRPr kumimoji="1" lang="ja-JP" altLang="en-US" sz="2500" dirty="0"/>
          </a:p>
          <a:p>
            <a:r>
              <a:rPr kumimoji="1" lang="ja-JP" altLang="en-US" sz="2500" dirty="0"/>
              <a:t>最新技術の習得</a:t>
            </a:r>
            <a:r>
              <a:rPr kumimoji="1" lang="en-US" altLang="ja-JP" sz="2500" dirty="0"/>
              <a:t>: </a:t>
            </a:r>
            <a:r>
              <a:rPr kumimoji="1" lang="ja-JP" altLang="en-US" sz="2500" b="1" dirty="0"/>
              <a:t>研究を通じて最新の技術や理論に触れる</a:t>
            </a:r>
            <a:r>
              <a:rPr kumimoji="1" lang="ja-JP" altLang="en-US" sz="2500" dirty="0"/>
              <a:t>。</a:t>
            </a:r>
          </a:p>
          <a:p>
            <a:r>
              <a:rPr kumimoji="1" lang="ja-JP" altLang="en-US" sz="2500" dirty="0"/>
              <a:t>スキルの向上</a:t>
            </a:r>
            <a:r>
              <a:rPr kumimoji="1" lang="en-US" altLang="ja-JP" sz="2500" dirty="0"/>
              <a:t>: </a:t>
            </a:r>
            <a:r>
              <a:rPr kumimoji="1" lang="en-US" altLang="ja-JP" sz="2500" b="1" dirty="0"/>
              <a:t>ICT</a:t>
            </a:r>
            <a:r>
              <a:rPr kumimoji="1" lang="ja-JP" altLang="en-US" sz="2500" b="1" dirty="0"/>
              <a:t>と</a:t>
            </a:r>
            <a:r>
              <a:rPr kumimoji="1" lang="en-US" altLang="ja-JP" sz="2500" b="1" dirty="0"/>
              <a:t>AI</a:t>
            </a:r>
            <a:r>
              <a:rPr kumimoji="1" lang="ja-JP" altLang="en-US" sz="2500" b="1" dirty="0"/>
              <a:t>のスキル、創造力、問題解決力、調査力、研究力（テーマ選択、課題設定、実験、考察）、プログラミング、プロジェクトマネジメントなど</a:t>
            </a:r>
            <a:r>
              <a:rPr kumimoji="1" lang="ja-JP" altLang="en-US" sz="2500" dirty="0"/>
              <a:t>。</a:t>
            </a:r>
          </a:p>
          <a:p>
            <a:pPr marL="0" indent="0">
              <a:buNone/>
            </a:pPr>
            <a:r>
              <a:rPr kumimoji="1" lang="ja-JP" altLang="en-US" sz="2500" b="1" dirty="0"/>
              <a:t>心構えとアドバイス</a:t>
            </a:r>
            <a:endParaRPr kumimoji="1" lang="ja-JP" altLang="en-US" sz="2500" dirty="0"/>
          </a:p>
          <a:p>
            <a:r>
              <a:rPr kumimoji="1" lang="ja-JP" altLang="en-US" sz="2500" b="1" dirty="0"/>
              <a:t>興味を持つ</a:t>
            </a:r>
            <a:r>
              <a:rPr kumimoji="1" lang="en-US" altLang="ja-JP" sz="2500" b="1" dirty="0"/>
              <a:t>: </a:t>
            </a:r>
            <a:r>
              <a:rPr kumimoji="1" lang="ja-JP" altLang="en-US" sz="2500" dirty="0"/>
              <a:t>自分が好きなテーマを選ぶ。</a:t>
            </a:r>
          </a:p>
          <a:p>
            <a:r>
              <a:rPr kumimoji="1" lang="ja-JP" altLang="en-US" sz="2500" b="1" dirty="0"/>
              <a:t>計画を立てる</a:t>
            </a:r>
            <a:r>
              <a:rPr kumimoji="1" lang="en-US" altLang="ja-JP" sz="2500" b="1" dirty="0"/>
              <a:t>: </a:t>
            </a:r>
            <a:r>
              <a:rPr kumimoji="1" lang="ja-JP" altLang="en-US" sz="2500" dirty="0"/>
              <a:t>研究の目的、方法、スケジュールを明確に。</a:t>
            </a:r>
          </a:p>
          <a:p>
            <a:r>
              <a:rPr kumimoji="1" lang="ja-JP" altLang="en-US" sz="2500" b="1" dirty="0"/>
              <a:t>行動を持続</a:t>
            </a:r>
            <a:r>
              <a:rPr kumimoji="1" lang="en-US" altLang="ja-JP" sz="2500" b="1" dirty="0"/>
              <a:t>: </a:t>
            </a:r>
            <a:r>
              <a:rPr kumimoji="1" lang="ja-JP" altLang="en-US" sz="2500" dirty="0"/>
              <a:t>習慣化し、進捗を記録。フィードバックを活用。</a:t>
            </a:r>
          </a:p>
          <a:p>
            <a:pPr marL="0" indent="0">
              <a:buNone/>
            </a:pPr>
            <a:r>
              <a:rPr kumimoji="1" lang="ja-JP" altLang="en-US" sz="2500" b="1" dirty="0"/>
              <a:t>研究の進め方</a:t>
            </a:r>
            <a:endParaRPr kumimoji="1" lang="ja-JP" altLang="en-US" sz="2500" dirty="0"/>
          </a:p>
          <a:p>
            <a:r>
              <a:rPr kumimoji="1" lang="ja-JP" altLang="en-US" sz="2500" dirty="0"/>
              <a:t>テーマ選定とリサーチ</a:t>
            </a:r>
          </a:p>
          <a:p>
            <a:r>
              <a:rPr kumimoji="1" lang="ja-JP" altLang="en-US" sz="2500" dirty="0"/>
              <a:t>計画立案</a:t>
            </a:r>
          </a:p>
          <a:p>
            <a:r>
              <a:rPr kumimoji="1" lang="ja-JP" altLang="en-US" sz="2500" dirty="0"/>
              <a:t>データ収集と実験</a:t>
            </a:r>
          </a:p>
          <a:p>
            <a:r>
              <a:rPr kumimoji="1" lang="ja-JP" altLang="en-US" sz="2500" dirty="0"/>
              <a:t>分析と評価</a:t>
            </a:r>
          </a:p>
          <a:p>
            <a:r>
              <a:rPr kumimoji="1" lang="ja-JP" altLang="en-US" sz="2500" dirty="0"/>
              <a:t>発表と報告書作成</a:t>
            </a:r>
          </a:p>
          <a:p>
            <a:pPr marL="0" indent="0">
              <a:buNone/>
            </a:pPr>
            <a:r>
              <a:rPr kumimoji="1" lang="en-US" altLang="ja-JP" sz="2500" b="1" dirty="0"/>
              <a:t>Q&amp;A</a:t>
            </a:r>
            <a:endParaRPr kumimoji="1" lang="en-US" altLang="ja-JP" sz="2500" dirty="0"/>
          </a:p>
          <a:p>
            <a:r>
              <a:rPr kumimoji="1" lang="ja-JP" altLang="en-US" sz="2500" dirty="0"/>
              <a:t>テーマが見つからない場合、指導教員や先輩と相談。</a:t>
            </a:r>
          </a:p>
          <a:p>
            <a:r>
              <a:rPr kumimoji="1" lang="ja-JP" altLang="en-US" sz="2500" dirty="0"/>
              <a:t>研究が進まない場合、試行錯誤とフィードバックを重視。</a:t>
            </a:r>
          </a:p>
          <a:p>
            <a:endParaRPr kumimoji="1" lang="ja-JP" altLang="en-US" sz="2200" dirty="0"/>
          </a:p>
        </p:txBody>
      </p:sp>
      <p:sp>
        <p:nvSpPr>
          <p:cNvPr id="4" name="スライド番号プレースホルダー 3">
            <a:extLst>
              <a:ext uri="{FF2B5EF4-FFF2-40B4-BE49-F238E27FC236}">
                <a16:creationId xmlns:a16="http://schemas.microsoft.com/office/drawing/2014/main" id="{3B0394AF-FCF3-6E35-CAFF-E3AE2B36CA9A}"/>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419657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76569" y="136524"/>
            <a:ext cx="6355868" cy="3179365"/>
          </a:xfrm>
        </p:spPr>
        <p:txBody>
          <a:bodyPr>
            <a:noAutofit/>
          </a:bodyPr>
          <a:lstStyle/>
          <a:p>
            <a:pPr marL="0" indent="0">
              <a:buNone/>
            </a:pPr>
            <a:r>
              <a:rPr lang="ja-JP" altLang="en-US" sz="2000" b="1" dirty="0">
                <a:solidFill>
                  <a:srgbClr val="374151"/>
                </a:solidFill>
                <a:latin typeface="Söhne"/>
              </a:rPr>
              <a:t>① 実践的スキルと専門知識の習得</a:t>
            </a:r>
          </a:p>
          <a:p>
            <a:pPr marL="0" indent="0">
              <a:buNone/>
            </a:pPr>
            <a:r>
              <a:rPr lang="ja-JP" altLang="en-US" sz="2000" dirty="0">
                <a:solidFill>
                  <a:srgbClr val="374151"/>
                </a:solidFill>
                <a:latin typeface="Söhne"/>
              </a:rPr>
              <a:t>研究では、最新の技術や理論に触れる機会が多く、</a:t>
            </a:r>
            <a:r>
              <a:rPr lang="en-US" altLang="ja-JP" sz="2000" dirty="0">
                <a:solidFill>
                  <a:srgbClr val="374151"/>
                </a:solidFill>
                <a:latin typeface="Söhne"/>
              </a:rPr>
              <a:t>AI</a:t>
            </a:r>
            <a:r>
              <a:rPr lang="ja-JP" altLang="en-US" sz="2000" dirty="0">
                <a:solidFill>
                  <a:srgbClr val="374151"/>
                </a:solidFill>
                <a:latin typeface="Söhne"/>
              </a:rPr>
              <a:t>、プログラミング、データ分析、プロジェクトマネジメントなど、多角的なスキルと専門知識を身につけることができます。これは、将来のキャリアにおいて非常に有用です。</a:t>
            </a:r>
          </a:p>
          <a:p>
            <a:pPr marL="0" indent="0">
              <a:buNone/>
            </a:pPr>
            <a:r>
              <a:rPr lang="ja-JP" altLang="en-US" sz="2000" b="1" dirty="0">
                <a:solidFill>
                  <a:srgbClr val="374151"/>
                </a:solidFill>
                <a:latin typeface="Söhne"/>
              </a:rPr>
              <a:t>② 創造力と問題解決能力の向上</a:t>
            </a:r>
          </a:p>
          <a:p>
            <a:pPr marL="0" indent="0">
              <a:buNone/>
            </a:pPr>
            <a:r>
              <a:rPr lang="ja-JP" altLang="en-US" sz="2000" dirty="0">
                <a:solidFill>
                  <a:srgbClr val="374151"/>
                </a:solidFill>
                <a:latin typeface="Söhne"/>
              </a:rPr>
              <a:t>独自の研究テーマで創造力と問題解決能力を発揮することが求められます。これにより、自分自身で問題を設定し、それを解決する力が身につきます。また、多様なアウトプット（ポスター、卒業論文、学会発表など）を通じて、その能力を証明できます。</a:t>
            </a:r>
          </a:p>
          <a:p>
            <a:pPr marL="0" indent="0">
              <a:buNone/>
            </a:pPr>
            <a:r>
              <a:rPr lang="ja-JP" altLang="en-US" sz="2000" b="1" dirty="0">
                <a:solidFill>
                  <a:srgbClr val="374151"/>
                </a:solidFill>
                <a:latin typeface="Söhne"/>
              </a:rPr>
              <a:t>③ 自己成長と自主性の強化</a:t>
            </a:r>
          </a:p>
          <a:p>
            <a:pPr marL="0" indent="0">
              <a:buNone/>
            </a:pPr>
            <a:r>
              <a:rPr lang="ja-JP" altLang="en-US" sz="2000" dirty="0">
                <a:solidFill>
                  <a:srgbClr val="374151"/>
                </a:solidFill>
                <a:latin typeface="Söhne"/>
              </a:rPr>
              <a:t>卒業研究は自己成長を目指す場でもあります。研究活動を通じて、自主性と責任感が養われ、自分自身で考え、設定する課題に対して深く取り組むことができます。この経験は、社会に出てからも大きな自信となり、多くの場面で役立つでしょう。　</a:t>
            </a:r>
            <a:endParaRPr lang="en-US" altLang="ja-JP" sz="20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5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1BDC2-7D3B-7554-9096-5044B8218336}"/>
              </a:ext>
            </a:extLst>
          </p:cNvPr>
          <p:cNvSpPr>
            <a:spLocks noGrp="1"/>
          </p:cNvSpPr>
          <p:nvPr>
            <p:ph type="title"/>
          </p:nvPr>
        </p:nvSpPr>
        <p:spPr/>
        <p:txBody>
          <a:bodyPr>
            <a:normAutofit fontScale="90000"/>
          </a:bodyPr>
          <a:lstStyle/>
          <a:p>
            <a:r>
              <a:rPr kumimoji="1" lang="en-US" altLang="ja-JP" dirty="0"/>
              <a:t>Q</a:t>
            </a:r>
            <a:r>
              <a:rPr kumimoji="1" lang="ja-JP" altLang="en-US" dirty="0"/>
              <a:t>＆</a:t>
            </a:r>
            <a:r>
              <a:rPr kumimoji="1" lang="en-US" altLang="ja-JP" dirty="0"/>
              <a:t>A</a:t>
            </a:r>
            <a:endParaRPr kumimoji="1" lang="ja-JP" altLang="en-US" dirty="0"/>
          </a:p>
        </p:txBody>
      </p:sp>
      <p:sp>
        <p:nvSpPr>
          <p:cNvPr id="3" name="コンテンツ プレースホルダー 2">
            <a:extLst>
              <a:ext uri="{FF2B5EF4-FFF2-40B4-BE49-F238E27FC236}">
                <a16:creationId xmlns:a16="http://schemas.microsoft.com/office/drawing/2014/main" id="{7C91C18B-271C-B74F-42AC-47CD69DB48E6}"/>
              </a:ext>
            </a:extLst>
          </p:cNvPr>
          <p:cNvSpPr>
            <a:spLocks noGrp="1"/>
          </p:cNvSpPr>
          <p:nvPr>
            <p:ph idx="1"/>
          </p:nvPr>
        </p:nvSpPr>
        <p:spPr>
          <a:xfrm>
            <a:off x="321845" y="846252"/>
            <a:ext cx="8461208" cy="5961567"/>
          </a:xfrm>
        </p:spPr>
        <p:txBody>
          <a:bodyPr>
            <a:normAutofit lnSpcReduction="10000"/>
          </a:bodyPr>
          <a:lstStyle/>
          <a:p>
            <a:pPr marL="0" indent="0">
              <a:buNone/>
            </a:pPr>
            <a:r>
              <a:rPr lang="en-US" altLang="ja-JP" sz="2200" b="1" dirty="0"/>
              <a:t>Q: </a:t>
            </a:r>
            <a:r>
              <a:rPr lang="ja-JP" altLang="en-US" sz="2200" b="1" dirty="0"/>
              <a:t>研究テーマが見つからない場合はどうすればいいですか？</a:t>
            </a:r>
          </a:p>
          <a:p>
            <a:pPr marL="0" indent="0">
              <a:buNone/>
            </a:pPr>
            <a:r>
              <a:rPr lang="en-US" altLang="ja-JP" sz="2200" b="1" dirty="0"/>
              <a:t>A</a:t>
            </a:r>
            <a:r>
              <a:rPr lang="en-US" altLang="ja-JP" sz="2200" dirty="0"/>
              <a:t>: </a:t>
            </a:r>
            <a:r>
              <a:rPr lang="ja-JP" altLang="en-US" sz="2200" dirty="0"/>
              <a:t>指導教員、先輩、または研究室のメンバーと相談することが有用です。</a:t>
            </a:r>
            <a:endParaRPr lang="en-US" altLang="ja-JP" sz="2200" dirty="0"/>
          </a:p>
          <a:p>
            <a:pPr marL="0" indent="0">
              <a:buNone/>
            </a:pPr>
            <a:r>
              <a:rPr lang="ja-JP" altLang="en-US" sz="2200" dirty="0"/>
              <a:t>さらに、自分が興味を持つ専門分野に関する最新の研究をウェブで調査してみてください。新しいアイデアが思い浮かぶ可能性があります。</a:t>
            </a:r>
          </a:p>
          <a:p>
            <a:pPr marL="0" indent="0">
              <a:buNone/>
            </a:pPr>
            <a:r>
              <a:rPr lang="en-US" altLang="ja-JP" sz="2200" b="1" dirty="0"/>
              <a:t>Q: </a:t>
            </a:r>
            <a:r>
              <a:rPr lang="ja-JP" altLang="en-US" sz="2200" b="1" dirty="0"/>
              <a:t>研究が思うように進まない場合はどうすればいいですか？</a:t>
            </a:r>
          </a:p>
          <a:p>
            <a:pPr marL="0" indent="0">
              <a:buNone/>
            </a:pPr>
            <a:r>
              <a:rPr lang="en-US" altLang="ja-JP" sz="2200" b="1" dirty="0"/>
              <a:t>A</a:t>
            </a:r>
            <a:r>
              <a:rPr lang="en-US" altLang="ja-JP" sz="2200" dirty="0"/>
              <a:t>: </a:t>
            </a:r>
            <a:r>
              <a:rPr lang="ja-JP" altLang="en-US" sz="2200" dirty="0"/>
              <a:t>研究は試行錯誤の連続です。失敗を恐れず、何度でも挑戦することが重要です。</a:t>
            </a:r>
            <a:endParaRPr lang="en-US" altLang="ja-JP" sz="2200" dirty="0"/>
          </a:p>
          <a:p>
            <a:pPr marL="0" indent="0">
              <a:buNone/>
            </a:pPr>
            <a:r>
              <a:rPr lang="ja-JP" altLang="en-US" sz="2200" dirty="0"/>
              <a:t>また、指導教員や研究仲間からのフィードバックやアドバイスを前向きに受け入れ、研究を進めることも大切です。</a:t>
            </a:r>
          </a:p>
          <a:p>
            <a:pPr marL="0" indent="0">
              <a:buNone/>
            </a:pPr>
            <a:r>
              <a:rPr lang="en-US" altLang="ja-JP" sz="2200" b="1" dirty="0"/>
              <a:t>Q: </a:t>
            </a:r>
            <a:r>
              <a:rPr lang="ja-JP" altLang="en-US" sz="2200" b="1" dirty="0"/>
              <a:t>研究に必要なスキルや知識が足りない場合はどうすればいいですか？</a:t>
            </a:r>
          </a:p>
          <a:p>
            <a:pPr marL="0" indent="0">
              <a:buNone/>
            </a:pPr>
            <a:r>
              <a:rPr lang="en-US" altLang="ja-JP" sz="2200" b="1" dirty="0"/>
              <a:t>A</a:t>
            </a:r>
            <a:r>
              <a:rPr lang="en-US" altLang="ja-JP" sz="2200" dirty="0"/>
              <a:t>: </a:t>
            </a:r>
            <a:r>
              <a:rPr lang="ja-JP" altLang="en-US" sz="2200" dirty="0"/>
              <a:t>研究を開始する前に、必要なスキルや知識を身につけるための時間を確保しましょう。遠回りに見えるかもしれませんが、習得したスキルや知識は一生の財産となります。</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EF817871-8B87-082A-2612-722FB36AD105}"/>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spTree>
    <p:extLst>
      <p:ext uri="{BB962C8B-B14F-4D97-AF65-F5344CB8AC3E}">
        <p14:creationId xmlns:p14="http://schemas.microsoft.com/office/powerpoint/2010/main" val="18310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7ED4F-2D0B-1649-C388-DE77D7D90470}"/>
              </a:ext>
            </a:extLst>
          </p:cNvPr>
          <p:cNvSpPr>
            <a:spLocks noGrp="1"/>
          </p:cNvSpPr>
          <p:nvPr>
            <p:ph type="title"/>
          </p:nvPr>
        </p:nvSpPr>
        <p:spPr/>
        <p:txBody>
          <a:bodyPr>
            <a:normAutofit fontScale="90000"/>
          </a:bodyPr>
          <a:lstStyle/>
          <a:p>
            <a:r>
              <a:rPr kumimoji="1" lang="ja-JP" altLang="en-US" dirty="0"/>
              <a:t>エントリーシートや履歴書に書くべきポイント</a:t>
            </a:r>
          </a:p>
        </p:txBody>
      </p:sp>
      <p:sp>
        <p:nvSpPr>
          <p:cNvPr id="3" name="コンテンツ プレースホルダー 2">
            <a:extLst>
              <a:ext uri="{FF2B5EF4-FFF2-40B4-BE49-F238E27FC236}">
                <a16:creationId xmlns:a16="http://schemas.microsoft.com/office/drawing/2014/main" id="{056A910B-11D8-EFEA-16FF-1783A1ECEE2C}"/>
              </a:ext>
            </a:extLst>
          </p:cNvPr>
          <p:cNvSpPr>
            <a:spLocks noGrp="1"/>
          </p:cNvSpPr>
          <p:nvPr>
            <p:ph idx="1"/>
          </p:nvPr>
        </p:nvSpPr>
        <p:spPr>
          <a:xfrm>
            <a:off x="321845" y="735980"/>
            <a:ext cx="8461208" cy="5985495"/>
          </a:xfrm>
        </p:spPr>
        <p:txBody>
          <a:bodyPr>
            <a:normAutofit fontScale="70000" lnSpcReduction="20000"/>
          </a:bodyPr>
          <a:lstStyle/>
          <a:p>
            <a:r>
              <a:rPr kumimoji="1" lang="ja-JP" altLang="en-US" b="1" dirty="0"/>
              <a:t>調査・分析能力</a:t>
            </a:r>
            <a:endParaRPr kumimoji="1" lang="en-US" altLang="ja-JP" b="1" dirty="0"/>
          </a:p>
          <a:p>
            <a:pPr marL="0" indent="0">
              <a:buNone/>
            </a:pPr>
            <a:r>
              <a:rPr kumimoji="1" lang="ja-JP" altLang="en-US" dirty="0"/>
              <a:t>私の興味のあるテーマは、画像理解と防犯です。ウエブで論文を読み、教授のプログラムで実験し、その結果をもとに、自分の研究計画を修正しました</a:t>
            </a:r>
          </a:p>
          <a:p>
            <a:r>
              <a:rPr kumimoji="1" lang="ja-JP" altLang="en-US" b="1" dirty="0"/>
              <a:t>プログラミング能力</a:t>
            </a:r>
            <a:endParaRPr kumimoji="1" lang="en-US" altLang="ja-JP" b="1" dirty="0"/>
          </a:p>
          <a:p>
            <a:pPr marL="0" indent="0">
              <a:buNone/>
            </a:pPr>
            <a:r>
              <a:rPr kumimoji="1" lang="en-US" altLang="ja-JP" dirty="0"/>
              <a:t>Python</a:t>
            </a:r>
            <a:r>
              <a:rPr kumimoji="1" lang="ja-JP" altLang="en-US" dirty="0"/>
              <a:t>を用いて、見た光景を日本語と英語の音声で説明するツールを開発しました。視覚の補助に役立ちます</a:t>
            </a:r>
          </a:p>
          <a:p>
            <a:r>
              <a:rPr kumimoji="1" lang="ja-JP" altLang="en-US" b="1" dirty="0"/>
              <a:t>プロジェクトマネジメント能力</a:t>
            </a:r>
          </a:p>
          <a:p>
            <a:pPr marL="0" indent="0">
              <a:buNone/>
            </a:pPr>
            <a:r>
              <a:rPr lang="ja-JP" altLang="en-US" dirty="0"/>
              <a:t>私は、３次元データの</a:t>
            </a:r>
            <a:r>
              <a:rPr kumimoji="1" lang="ja-JP" altLang="en-US" dirty="0"/>
              <a:t>研究プロジェクトにおいて、ガントチャートを用いてスケジュール管理を行い、期限内に成果を出すことができました。</a:t>
            </a:r>
          </a:p>
          <a:p>
            <a:r>
              <a:rPr kumimoji="1" lang="ja-JP" altLang="en-US" b="1" dirty="0"/>
              <a:t>コミュニケーション能力</a:t>
            </a:r>
            <a:endParaRPr kumimoji="1" lang="en-US" altLang="ja-JP" b="1" dirty="0"/>
          </a:p>
          <a:p>
            <a:pPr marL="0" indent="0">
              <a:buNone/>
            </a:pPr>
            <a:r>
              <a:rPr lang="ja-JP" altLang="en-US" dirty="0"/>
              <a:t>研究室では、月に１回発表会があり、</a:t>
            </a:r>
            <a:r>
              <a:rPr kumimoji="1" lang="ja-JP" altLang="en-US" dirty="0"/>
              <a:t>プレゼンテーションを通じて、教授や仲間から得たフィードバックを活用し、研究方針を修正しました。</a:t>
            </a:r>
          </a:p>
          <a:p>
            <a:r>
              <a:rPr kumimoji="1" lang="ja-JP" altLang="en-US" b="1" dirty="0"/>
              <a:t>プレゼンテーション能力</a:t>
            </a:r>
          </a:p>
          <a:p>
            <a:pPr marL="0" indent="0">
              <a:buNone/>
            </a:pPr>
            <a:r>
              <a:rPr lang="ja-JP" altLang="en-US" dirty="0"/>
              <a:t>１０月に学会発表できるように、８月に学会発表原稿を提出しました</a:t>
            </a:r>
            <a:endParaRPr lang="en-US" altLang="ja-JP" dirty="0"/>
          </a:p>
          <a:p>
            <a:r>
              <a:rPr kumimoji="1" lang="ja-JP" altLang="en-US" b="1" dirty="0"/>
              <a:t>問題解決能力</a:t>
            </a:r>
            <a:endParaRPr kumimoji="1" lang="en-US" altLang="ja-JP" b="1" dirty="0"/>
          </a:p>
          <a:p>
            <a:pPr marL="0" indent="0">
              <a:buNone/>
            </a:pPr>
            <a:r>
              <a:rPr lang="en-US" altLang="ja-JP" dirty="0"/>
              <a:t>AI</a:t>
            </a:r>
            <a:r>
              <a:rPr lang="ja-JP" altLang="en-US" dirty="0"/>
              <a:t>の検出精度向上のために、データ増量の作業を２か月間行い、精度を</a:t>
            </a:r>
            <a:r>
              <a:rPr lang="en-US" altLang="ja-JP" dirty="0"/>
              <a:t>1.04</a:t>
            </a:r>
            <a:r>
              <a:rPr lang="ja-JP" altLang="en-US" dirty="0"/>
              <a:t>倍向上させることができました</a:t>
            </a:r>
            <a:endParaRPr kumimoji="1" lang="ja-JP" altLang="en-US" dirty="0"/>
          </a:p>
        </p:txBody>
      </p:sp>
      <p:sp>
        <p:nvSpPr>
          <p:cNvPr id="4" name="スライド番号プレースホルダー 3">
            <a:extLst>
              <a:ext uri="{FF2B5EF4-FFF2-40B4-BE49-F238E27FC236}">
                <a16:creationId xmlns:a16="http://schemas.microsoft.com/office/drawing/2014/main" id="{952DE0B2-7815-A6C2-9B9D-AD6AA54AEEF6}"/>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146471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E9114-CD3B-6CD7-F04D-CC20A0A266DB}"/>
              </a:ext>
            </a:extLst>
          </p:cNvPr>
          <p:cNvSpPr>
            <a:spLocks noGrp="1"/>
          </p:cNvSpPr>
          <p:nvPr>
            <p:ph type="title"/>
          </p:nvPr>
        </p:nvSpPr>
        <p:spPr/>
        <p:txBody>
          <a:bodyPr>
            <a:normAutofit fontScale="90000"/>
          </a:bodyPr>
          <a:lstStyle/>
          <a:p>
            <a:r>
              <a:rPr kumimoji="1" lang="ja-JP" altLang="en-US" dirty="0"/>
              <a:t>エントリーシートや履歴書に書くべき自分の実力</a:t>
            </a:r>
          </a:p>
        </p:txBody>
      </p:sp>
      <p:sp>
        <p:nvSpPr>
          <p:cNvPr id="3" name="コンテンツ プレースホルダー 2">
            <a:extLst>
              <a:ext uri="{FF2B5EF4-FFF2-40B4-BE49-F238E27FC236}">
                <a16:creationId xmlns:a16="http://schemas.microsoft.com/office/drawing/2014/main" id="{75E1DB38-DBD4-761A-0DB1-991FE48713AD}"/>
              </a:ext>
            </a:extLst>
          </p:cNvPr>
          <p:cNvSpPr>
            <a:spLocks noGrp="1"/>
          </p:cNvSpPr>
          <p:nvPr>
            <p:ph idx="1"/>
          </p:nvPr>
        </p:nvSpPr>
        <p:spPr>
          <a:xfrm>
            <a:off x="321845" y="846253"/>
            <a:ext cx="8461208" cy="5944840"/>
          </a:xfrm>
        </p:spPr>
        <p:txBody>
          <a:bodyPr>
            <a:normAutofit fontScale="77500" lnSpcReduction="20000"/>
          </a:bodyPr>
          <a:lstStyle/>
          <a:p>
            <a:pPr marL="0" indent="0">
              <a:buNone/>
            </a:pPr>
            <a:r>
              <a:rPr kumimoji="1" lang="ja-JP" altLang="en-US" sz="2400" b="1" dirty="0"/>
              <a:t>主体性</a:t>
            </a:r>
            <a:r>
              <a:rPr kumimoji="1" lang="ja-JP" altLang="en-US" sz="2400" dirty="0"/>
              <a:t>、</a:t>
            </a:r>
            <a:r>
              <a:rPr kumimoji="1" lang="ja-JP" altLang="en-US" sz="2400" b="1" dirty="0"/>
              <a:t>創造性</a:t>
            </a:r>
            <a:r>
              <a:rPr kumimoji="1" lang="ja-JP" altLang="en-US" sz="2400" dirty="0"/>
              <a:t>、</a:t>
            </a:r>
            <a:r>
              <a:rPr kumimoji="1" lang="ja-JP" altLang="en-US" sz="2400" b="1" dirty="0"/>
              <a:t>専門知識</a:t>
            </a:r>
            <a:r>
              <a:rPr kumimoji="1" lang="ja-JP" altLang="en-US" sz="2400" dirty="0"/>
              <a:t>、</a:t>
            </a:r>
            <a:r>
              <a:rPr kumimoji="1" lang="ja-JP" altLang="en-US" sz="2400" b="1" dirty="0"/>
              <a:t>粘り強さ</a:t>
            </a:r>
            <a:r>
              <a:rPr lang="ja-JP" altLang="en-US" sz="2400" b="1" dirty="0"/>
              <a:t>、大学が楽しい、コンピュータが好き</a:t>
            </a:r>
            <a:r>
              <a:rPr lang="ja-JP" altLang="en-US" sz="2400" dirty="0"/>
              <a:t>という</a:t>
            </a:r>
            <a:r>
              <a:rPr kumimoji="1" lang="ja-JP" altLang="en-US" sz="2400" dirty="0"/>
              <a:t>アピールをお薦めします。</a:t>
            </a:r>
            <a:endParaRPr kumimoji="1" lang="en-US" altLang="ja-JP" sz="2400" dirty="0"/>
          </a:p>
          <a:p>
            <a:pPr marL="0" indent="0">
              <a:buNone/>
            </a:pPr>
            <a:r>
              <a:rPr kumimoji="1" lang="ja-JP" altLang="en-US" sz="2400" b="1" u="sng" dirty="0"/>
              <a:t>主体性</a:t>
            </a:r>
          </a:p>
          <a:p>
            <a:r>
              <a:rPr kumimoji="1" lang="ja-JP" altLang="en-US" sz="2400" dirty="0"/>
              <a:t>自主的な学習</a:t>
            </a:r>
            <a:r>
              <a:rPr kumimoji="1" lang="en-US" altLang="ja-JP" sz="2400" dirty="0"/>
              <a:t>: </a:t>
            </a:r>
            <a:r>
              <a:rPr kumimoji="1" lang="ja-JP" altLang="en-US" sz="2400" dirty="0"/>
              <a:t>「深層学習に興味を持ち、教授のプログラムで、</a:t>
            </a:r>
            <a:r>
              <a:rPr kumimoji="1" lang="en-US" altLang="ja-JP" sz="2400" dirty="0" err="1"/>
              <a:t>ReLU</a:t>
            </a:r>
            <a:r>
              <a:rPr kumimoji="1" lang="ja-JP" altLang="en-US" sz="2400" dirty="0"/>
              <a:t>、シグモイドを理解しました。」</a:t>
            </a:r>
          </a:p>
          <a:p>
            <a:r>
              <a:rPr kumimoji="1" lang="ja-JP" altLang="en-US" sz="2400" dirty="0"/>
              <a:t>自主的な学習</a:t>
            </a:r>
            <a:r>
              <a:rPr kumimoji="1" lang="en-US" altLang="ja-JP" sz="2400" dirty="0"/>
              <a:t>: </a:t>
            </a:r>
            <a:r>
              <a:rPr kumimoji="1" lang="ja-JP" altLang="en-US" sz="2400" dirty="0"/>
              <a:t>「</a:t>
            </a:r>
            <a:r>
              <a:rPr kumimoji="1" lang="en-US" altLang="ja-JP" sz="2400" dirty="0"/>
              <a:t>Blender</a:t>
            </a:r>
            <a:r>
              <a:rPr kumimoji="1" lang="ja-JP" altLang="en-US" sz="2400" dirty="0"/>
              <a:t>と</a:t>
            </a:r>
            <a:r>
              <a:rPr kumimoji="1" lang="en-US" altLang="ja-JP" sz="2400" dirty="0"/>
              <a:t>Unreal Engine 5 </a:t>
            </a:r>
            <a:r>
              <a:rPr kumimoji="1" lang="ja-JP" altLang="en-US" sz="2400" dirty="0"/>
              <a:t>について自主的に学び、</a:t>
            </a:r>
            <a:r>
              <a:rPr kumimoji="1" lang="en-US" altLang="ja-JP" sz="2400" dirty="0"/>
              <a:t>AI</a:t>
            </a:r>
            <a:r>
              <a:rPr kumimoji="1" lang="ja-JP" altLang="en-US" sz="2400" dirty="0"/>
              <a:t>が生成した</a:t>
            </a:r>
            <a:r>
              <a:rPr kumimoji="1" lang="en-US" altLang="ja-JP" sz="2400" dirty="0"/>
              <a:t>3</a:t>
            </a:r>
            <a:r>
              <a:rPr kumimoji="1" lang="ja-JP" altLang="en-US" sz="2400" dirty="0"/>
              <a:t>次元データを </a:t>
            </a:r>
            <a:r>
              <a:rPr kumimoji="1" lang="en-US" altLang="ja-JP" sz="2400" dirty="0"/>
              <a:t>Unreal Engine </a:t>
            </a:r>
            <a:r>
              <a:rPr kumimoji="1" lang="ja-JP" altLang="en-US" sz="2400" dirty="0"/>
              <a:t>でゲーム化する手順を理解しました。」</a:t>
            </a:r>
          </a:p>
          <a:p>
            <a:pPr marL="0" indent="0">
              <a:buNone/>
            </a:pPr>
            <a:r>
              <a:rPr kumimoji="1" lang="ja-JP" altLang="en-US" sz="2400" b="1" u="sng" dirty="0"/>
              <a:t>創造性</a:t>
            </a:r>
          </a:p>
          <a:p>
            <a:r>
              <a:rPr kumimoji="1" lang="ja-JP" altLang="en-US" sz="2400" dirty="0"/>
              <a:t>独自の開発</a:t>
            </a:r>
            <a:r>
              <a:rPr kumimoji="1" lang="en-US" altLang="ja-JP" sz="2400" dirty="0"/>
              <a:t>: </a:t>
            </a:r>
            <a:r>
              <a:rPr kumimoji="1" lang="ja-JP" altLang="en-US" sz="2400" dirty="0"/>
              <a:t>「教授が示したサンプルの機械学習モデルに変更を加え、精度が</a:t>
            </a:r>
            <a:r>
              <a:rPr kumimoji="1" lang="en-US" altLang="ja-JP" sz="2400" dirty="0"/>
              <a:t>10%</a:t>
            </a:r>
            <a:r>
              <a:rPr kumimoji="1" lang="ja-JP" altLang="en-US" sz="2400" dirty="0"/>
              <a:t>向上しました。」</a:t>
            </a:r>
          </a:p>
          <a:p>
            <a:r>
              <a:rPr kumimoji="1" lang="ja-JP" altLang="en-US" sz="2400" dirty="0"/>
              <a:t>独自の開発</a:t>
            </a:r>
            <a:r>
              <a:rPr kumimoji="1" lang="en-US" altLang="ja-JP" sz="2400" dirty="0"/>
              <a:t>: </a:t>
            </a:r>
            <a:r>
              <a:rPr kumimoji="1" lang="ja-JP" altLang="en-US" sz="2400" dirty="0"/>
              <a:t>「私が作成したプログラム作品では、独自の工夫により、簡単に「画像を使って、図書館で欲しい本を探すこと」ができるようにしています。情報工学科の中間発表、そして、</a:t>
            </a:r>
            <a:r>
              <a:rPr kumimoji="1" lang="en-US" altLang="ja-JP" sz="2400" dirty="0"/>
              <a:t>10</a:t>
            </a:r>
            <a:r>
              <a:rPr kumimoji="1" lang="ja-JP" altLang="en-US" sz="2400" dirty="0"/>
              <a:t>月の学会で発表し、評価を受けました。」</a:t>
            </a:r>
          </a:p>
          <a:p>
            <a:pPr marL="0" indent="0">
              <a:buNone/>
            </a:pPr>
            <a:r>
              <a:rPr kumimoji="1" lang="ja-JP" altLang="en-US" sz="2400" b="1" u="sng" dirty="0"/>
              <a:t>専門能力</a:t>
            </a:r>
          </a:p>
          <a:p>
            <a:r>
              <a:rPr kumimoji="1" lang="ja-JP" altLang="en-US" sz="2400" dirty="0"/>
              <a:t>技術力</a:t>
            </a:r>
            <a:r>
              <a:rPr kumimoji="1" lang="en-US" altLang="ja-JP" sz="2400" dirty="0"/>
              <a:t>: </a:t>
            </a:r>
            <a:r>
              <a:rPr kumimoji="1" lang="ja-JP" altLang="en-US" sz="2400" dirty="0"/>
              <a:t>「</a:t>
            </a:r>
            <a:r>
              <a:rPr kumimoji="1" lang="en-US" altLang="ja-JP" sz="2400" dirty="0"/>
              <a:t>Python</a:t>
            </a:r>
            <a:r>
              <a:rPr kumimoji="1" lang="ja-JP" altLang="en-US" sz="2400" dirty="0"/>
              <a:t>と</a:t>
            </a:r>
            <a:r>
              <a:rPr kumimoji="1" lang="en-US" altLang="ja-JP" sz="2400" dirty="0" err="1"/>
              <a:t>PyTorch</a:t>
            </a:r>
            <a:r>
              <a:rPr kumimoji="1" lang="ja-JP" altLang="en-US" sz="2400" dirty="0"/>
              <a:t>を使用した自然言語処理モデル（チャットボット）について、音声発話の機能を追加しました。」</a:t>
            </a:r>
            <a:endParaRPr kumimoji="1" lang="en-US" altLang="ja-JP" sz="2400" dirty="0"/>
          </a:p>
          <a:p>
            <a:r>
              <a:rPr kumimoji="1" lang="ja-JP" altLang="en-US" sz="2400" dirty="0"/>
              <a:t>技術力：「</a:t>
            </a:r>
            <a:r>
              <a:rPr kumimoji="1" lang="en-US" altLang="ja-JP" sz="2400" dirty="0"/>
              <a:t>Python</a:t>
            </a:r>
            <a:r>
              <a:rPr kumimoji="1" lang="ja-JP" altLang="en-US" sz="2400" dirty="0"/>
              <a:t>を使って、道路標識のデータセットを高精度に作成しました。」</a:t>
            </a:r>
          </a:p>
        </p:txBody>
      </p:sp>
      <p:sp>
        <p:nvSpPr>
          <p:cNvPr id="4" name="スライド番号プレースホルダー 3">
            <a:extLst>
              <a:ext uri="{FF2B5EF4-FFF2-40B4-BE49-F238E27FC236}">
                <a16:creationId xmlns:a16="http://schemas.microsoft.com/office/drawing/2014/main" id="{9C378373-EE0F-31A3-A005-3B2398D99AA3}"/>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328028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自習</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テーマの探索</a:t>
            </a:r>
            <a:endParaRPr lang="en-US" altLang="ja-JP" b="1" dirty="0"/>
          </a:p>
          <a:p>
            <a:pPr lvl="1">
              <a:spcAft>
                <a:spcPts val="600"/>
              </a:spcAft>
            </a:pPr>
            <a:r>
              <a:rPr lang="ja-JP" altLang="en-US" b="1" dirty="0"/>
              <a:t>研究計画の理解</a:t>
            </a:r>
            <a:endParaRPr lang="en-US" altLang="ja-JP" b="1" dirty="0"/>
          </a:p>
          <a:p>
            <a:pPr lvl="1">
              <a:spcAft>
                <a:spcPts val="600"/>
              </a:spcAft>
            </a:pPr>
            <a:r>
              <a:rPr lang="ja-JP" altLang="en-US" b="1" dirty="0"/>
              <a:t>スキルセットの確認</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3885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887C1-119B-EC34-7182-0B02655941CE}"/>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65040F9C-BADF-73A6-EE27-DBD9041150DD}"/>
              </a:ext>
            </a:extLst>
          </p:cNvPr>
          <p:cNvSpPr>
            <a:spLocks noGrp="1"/>
          </p:cNvSpPr>
          <p:nvPr>
            <p:ph idx="1"/>
          </p:nvPr>
        </p:nvSpPr>
        <p:spPr>
          <a:xfrm>
            <a:off x="321845" y="846252"/>
            <a:ext cx="8461208" cy="6011747"/>
          </a:xfrm>
        </p:spPr>
        <p:txBody>
          <a:bodyPr>
            <a:normAutofit fontScale="77500" lnSpcReduction="20000"/>
          </a:bodyPr>
          <a:lstStyle/>
          <a:p>
            <a:r>
              <a:rPr kumimoji="1" lang="ja-JP" altLang="en-US" b="1" dirty="0"/>
              <a:t>自習</a:t>
            </a:r>
            <a:r>
              <a:rPr kumimoji="1" lang="en-US" altLang="ja-JP" b="1" dirty="0"/>
              <a:t>1: </a:t>
            </a:r>
            <a:r>
              <a:rPr kumimoji="1" lang="ja-JP" altLang="en-US" b="1" dirty="0"/>
              <a:t>テーマの探索</a:t>
            </a:r>
            <a:endParaRPr kumimoji="1" lang="ja-JP" altLang="en-US" dirty="0"/>
          </a:p>
          <a:p>
            <a:pPr marL="0" indent="0">
              <a:buNone/>
            </a:pPr>
            <a:r>
              <a:rPr kumimoji="1" lang="ja-JP" altLang="en-US" dirty="0"/>
              <a:t>    目的</a:t>
            </a:r>
            <a:r>
              <a:rPr kumimoji="1" lang="en-US" altLang="ja-JP" dirty="0"/>
              <a:t>: </a:t>
            </a:r>
            <a:r>
              <a:rPr kumimoji="1" lang="ja-JP" altLang="en-US" dirty="0"/>
              <a:t>自分が興味を持つ研究テーマを探索する。</a:t>
            </a:r>
          </a:p>
          <a:p>
            <a:pPr marL="0" indent="0">
              <a:buNone/>
            </a:pPr>
            <a:r>
              <a:rPr kumimoji="1" lang="ja-JP" altLang="en-US" dirty="0"/>
              <a:t>    課題</a:t>
            </a:r>
            <a:r>
              <a:rPr kumimoji="1" lang="en-US" altLang="ja-JP" dirty="0"/>
              <a:t>: </a:t>
            </a:r>
            <a:r>
              <a:rPr kumimoji="1" lang="ja-JP" altLang="en-US" dirty="0"/>
              <a:t>インターネットで過去の研究を調査し、選んだ研究テーマを</a:t>
            </a:r>
            <a:r>
              <a:rPr kumimoji="1" lang="en-US" altLang="ja-JP" dirty="0"/>
              <a:t>1~2</a:t>
            </a:r>
            <a:r>
              <a:rPr kumimoji="1" lang="ja-JP" altLang="en-US" dirty="0"/>
              <a:t>文で簡潔に説明してください。</a:t>
            </a:r>
          </a:p>
          <a:p>
            <a:endParaRPr kumimoji="1" lang="ja-JP" altLang="en-US" dirty="0"/>
          </a:p>
          <a:p>
            <a:r>
              <a:rPr kumimoji="1" lang="ja-JP" altLang="en-US" b="1" dirty="0"/>
              <a:t>自習</a:t>
            </a:r>
            <a:r>
              <a:rPr kumimoji="1" lang="en-US" altLang="ja-JP" b="1" dirty="0"/>
              <a:t>2: </a:t>
            </a:r>
            <a:r>
              <a:rPr kumimoji="1" lang="ja-JP" altLang="en-US" b="1" dirty="0"/>
              <a:t>研究計画の理解</a:t>
            </a:r>
            <a:endParaRPr kumimoji="1" lang="ja-JP" altLang="en-US" dirty="0"/>
          </a:p>
          <a:p>
            <a:pPr marL="0" indent="0">
              <a:buNone/>
            </a:pPr>
            <a:r>
              <a:rPr kumimoji="1" lang="ja-JP" altLang="en-US" dirty="0"/>
              <a:t>    目的</a:t>
            </a:r>
            <a:r>
              <a:rPr kumimoji="1" lang="en-US" altLang="ja-JP" dirty="0"/>
              <a:t>: </a:t>
            </a:r>
            <a:r>
              <a:rPr kumimoji="1" lang="ja-JP" altLang="en-US" dirty="0"/>
              <a:t>研究計画の全体像を把握する。</a:t>
            </a:r>
          </a:p>
          <a:p>
            <a:pPr marL="0" indent="0">
              <a:buNone/>
            </a:pPr>
            <a:r>
              <a:rPr kumimoji="1" lang="ja-JP" altLang="en-US" dirty="0"/>
              <a:t>    課題</a:t>
            </a:r>
            <a:r>
              <a:rPr kumimoji="1" lang="en-US" altLang="ja-JP" dirty="0"/>
              <a:t>: </a:t>
            </a:r>
            <a:r>
              <a:rPr kumimoji="1" lang="ja-JP" altLang="en-US" dirty="0"/>
              <a:t>資料のページ</a:t>
            </a:r>
            <a:r>
              <a:rPr kumimoji="1" lang="en-US" altLang="ja-JP" dirty="0"/>
              <a:t>14</a:t>
            </a:r>
            <a:r>
              <a:rPr kumimoji="1" lang="ja-JP" altLang="en-US" dirty="0"/>
              <a:t>を参考に、研究を実施するために必要な手順や活動を確認してください。具体的な課題設定、実験手法、そして結果の取得方法について考えてみましょう。</a:t>
            </a:r>
          </a:p>
          <a:p>
            <a:endParaRPr kumimoji="1" lang="ja-JP" altLang="en-US" dirty="0"/>
          </a:p>
          <a:p>
            <a:r>
              <a:rPr kumimoji="1" lang="ja-JP" altLang="en-US" b="1" dirty="0"/>
              <a:t>自習</a:t>
            </a:r>
            <a:r>
              <a:rPr kumimoji="1" lang="en-US" altLang="ja-JP" b="1" dirty="0"/>
              <a:t>3: </a:t>
            </a:r>
            <a:r>
              <a:rPr kumimoji="1" lang="ja-JP" altLang="en-US" b="1" dirty="0"/>
              <a:t>スキルセットの確認</a:t>
            </a:r>
            <a:endParaRPr kumimoji="1" lang="ja-JP" altLang="en-US" dirty="0"/>
          </a:p>
          <a:p>
            <a:pPr marL="0" indent="0">
              <a:buNone/>
            </a:pPr>
            <a:r>
              <a:rPr kumimoji="1" lang="ja-JP" altLang="en-US" dirty="0"/>
              <a:t>    目的</a:t>
            </a:r>
            <a:r>
              <a:rPr kumimoji="1" lang="en-US" altLang="ja-JP" dirty="0"/>
              <a:t>: </a:t>
            </a:r>
            <a:r>
              <a:rPr kumimoji="1" lang="ja-JP" altLang="en-US" dirty="0"/>
              <a:t>研究に必要なスキルセットを特定する。</a:t>
            </a:r>
          </a:p>
          <a:p>
            <a:pPr marL="0" indent="0">
              <a:buNone/>
            </a:pPr>
            <a:r>
              <a:rPr kumimoji="1" lang="ja-JP" altLang="en-US" dirty="0"/>
              <a:t>    課題</a:t>
            </a:r>
            <a:r>
              <a:rPr kumimoji="1" lang="en-US" altLang="ja-JP" dirty="0"/>
              <a:t>:</a:t>
            </a:r>
            <a:r>
              <a:rPr kumimoji="1" lang="ja-JP" altLang="en-US" dirty="0"/>
              <a:t>資料のページ</a:t>
            </a:r>
            <a:r>
              <a:rPr kumimoji="1" lang="en-US" altLang="ja-JP" dirty="0"/>
              <a:t>16</a:t>
            </a:r>
            <a:r>
              <a:rPr kumimoji="1" lang="ja-JP" altLang="en-US" dirty="0"/>
              <a:t>に、研究で使用する可能性のあるライブラリ、ツール、プログラミング言語をリストアップしている。その中で特に興味を持つスキルについて確認し、自分なりの感想や意欲を持ってください。</a:t>
            </a:r>
          </a:p>
        </p:txBody>
      </p:sp>
      <p:sp>
        <p:nvSpPr>
          <p:cNvPr id="4" name="スライド番号プレースホルダー 3">
            <a:extLst>
              <a:ext uri="{FF2B5EF4-FFF2-40B4-BE49-F238E27FC236}">
                <a16:creationId xmlns:a16="http://schemas.microsoft.com/office/drawing/2014/main" id="{93C2709F-77EC-9206-FFE0-C15BE55F7B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375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DF4D4-9848-9D2B-E187-CC92894EF906}"/>
              </a:ext>
            </a:extLst>
          </p:cNvPr>
          <p:cNvSpPr>
            <a:spLocks noGrp="1"/>
          </p:cNvSpPr>
          <p:nvPr>
            <p:ph type="ctrTitle"/>
          </p:nvPr>
        </p:nvSpPr>
        <p:spPr/>
        <p:txBody>
          <a:bodyPr/>
          <a:lstStyle/>
          <a:p>
            <a:r>
              <a:rPr lang="ja-JP" altLang="en-US" dirty="0"/>
              <a:t>２</a:t>
            </a:r>
            <a:r>
              <a:rPr kumimoji="1" lang="ja-JP" altLang="en-US" dirty="0"/>
              <a:t>．研究をはじめるために</a:t>
            </a:r>
          </a:p>
        </p:txBody>
      </p:sp>
      <p:sp>
        <p:nvSpPr>
          <p:cNvPr id="3" name="字幕 2">
            <a:extLst>
              <a:ext uri="{FF2B5EF4-FFF2-40B4-BE49-F238E27FC236}">
                <a16:creationId xmlns:a16="http://schemas.microsoft.com/office/drawing/2014/main" id="{43B5F672-B826-F8B4-E9EC-7EDFBBA03F50}"/>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AC89BE6-C6B0-3732-B5C0-26D285173666}"/>
              </a:ext>
            </a:extLst>
          </p:cNvPr>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81695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EEADE6-6518-8EAF-93D3-76AC3B19EEB1}"/>
              </a:ext>
            </a:extLst>
          </p:cNvPr>
          <p:cNvSpPr>
            <a:spLocks noGrp="1"/>
          </p:cNvSpPr>
          <p:nvPr>
            <p:ph type="title"/>
          </p:nvPr>
        </p:nvSpPr>
        <p:spPr>
          <a:xfrm>
            <a:off x="628650" y="162232"/>
            <a:ext cx="7886700" cy="604685"/>
          </a:xfrm>
        </p:spPr>
        <p:txBody>
          <a:bodyPr>
            <a:normAutofit/>
          </a:bodyPr>
          <a:lstStyle/>
          <a:p>
            <a:r>
              <a:rPr kumimoji="1" lang="ja-JP" altLang="en-US" dirty="0"/>
              <a:t>研究のやり方</a:t>
            </a:r>
          </a:p>
        </p:txBody>
      </p:sp>
      <p:sp>
        <p:nvSpPr>
          <p:cNvPr id="3" name="コンテンツ プレースホルダー 2">
            <a:extLst>
              <a:ext uri="{FF2B5EF4-FFF2-40B4-BE49-F238E27FC236}">
                <a16:creationId xmlns:a16="http://schemas.microsoft.com/office/drawing/2014/main" id="{D82FF0DE-FA12-5D0E-6AD1-0C22F3DD36CF}"/>
              </a:ext>
            </a:extLst>
          </p:cNvPr>
          <p:cNvSpPr>
            <a:spLocks noGrp="1"/>
          </p:cNvSpPr>
          <p:nvPr>
            <p:ph idx="1"/>
          </p:nvPr>
        </p:nvSpPr>
        <p:spPr>
          <a:xfrm>
            <a:off x="628650" y="1057239"/>
            <a:ext cx="8257253" cy="5601210"/>
          </a:xfrm>
        </p:spPr>
        <p:txBody>
          <a:bodyPr>
            <a:normAutofit fontScale="85000" lnSpcReduction="20000"/>
          </a:bodyPr>
          <a:lstStyle/>
          <a:p>
            <a:pPr marL="514350" indent="-514350">
              <a:buFont typeface="+mj-ea"/>
              <a:buAutoNum type="circleNumDbPlain"/>
            </a:pPr>
            <a:r>
              <a:rPr lang="ja-JP" altLang="en-US" dirty="0">
                <a:solidFill>
                  <a:srgbClr val="FF0000"/>
                </a:solidFill>
              </a:rPr>
              <a:t>調査，実験</a:t>
            </a:r>
            <a:r>
              <a:rPr lang="ja-JP" altLang="en-US" dirty="0"/>
              <a:t>によって</a:t>
            </a:r>
            <a:r>
              <a:rPr lang="ja-JP" altLang="en-US" dirty="0">
                <a:solidFill>
                  <a:srgbClr val="FF0000"/>
                </a:solidFill>
              </a:rPr>
              <a:t>根拠を示す</a:t>
            </a:r>
            <a:r>
              <a:rPr lang="ja-JP" altLang="en-US" dirty="0"/>
              <a:t>ことが大切です．これにより，研究の信憑性が向上します．</a:t>
            </a:r>
          </a:p>
          <a:p>
            <a:pPr marL="514350" indent="-514350">
              <a:buFont typeface="+mj-ea"/>
              <a:buAutoNum type="circleNumDbPlain"/>
            </a:pPr>
            <a:r>
              <a:rPr lang="ja-JP" altLang="en-US" dirty="0"/>
              <a:t>研究結果を分かりやすく伝えるために，</a:t>
            </a:r>
            <a:r>
              <a:rPr lang="ja-JP" altLang="en-US" dirty="0">
                <a:solidFill>
                  <a:srgbClr val="FF0000"/>
                </a:solidFill>
              </a:rPr>
              <a:t>説明を何度も繰り返す</a:t>
            </a:r>
            <a:r>
              <a:rPr lang="ja-JP" altLang="en-US" dirty="0"/>
              <a:t>ことが必要です．また，</a:t>
            </a:r>
            <a:r>
              <a:rPr lang="ja-JP" altLang="en-US" dirty="0">
                <a:solidFill>
                  <a:srgbClr val="FF0000"/>
                </a:solidFill>
              </a:rPr>
              <a:t>相手の理解度や知識レベルに合わせた説明</a:t>
            </a:r>
            <a:r>
              <a:rPr lang="ja-JP" altLang="en-US" dirty="0"/>
              <a:t>を心がけましょう．</a:t>
            </a:r>
          </a:p>
          <a:p>
            <a:pPr marL="514350" indent="-514350">
              <a:buFont typeface="+mj-ea"/>
              <a:buAutoNum type="circleNumDbPlain"/>
            </a:pPr>
            <a:r>
              <a:rPr lang="ja-JP" altLang="en-US" dirty="0"/>
              <a:t>失敗は成功のもとと言われるように，</a:t>
            </a:r>
            <a:r>
              <a:rPr lang="ja-JP" altLang="en-US" dirty="0">
                <a:solidFill>
                  <a:srgbClr val="FF0000"/>
                </a:solidFill>
              </a:rPr>
              <a:t>失敗を恐れずに何度も繰り返すこと</a:t>
            </a:r>
            <a:r>
              <a:rPr lang="ja-JP" altLang="en-US" dirty="0"/>
              <a:t>が大切です．失敗から学び，改善することで，より良い研究を進めることができます．</a:t>
            </a:r>
          </a:p>
          <a:p>
            <a:pPr marL="514350" indent="-514350">
              <a:buFont typeface="+mj-ea"/>
              <a:buAutoNum type="circleNumDbPlain"/>
            </a:pPr>
            <a:r>
              <a:rPr lang="ja-JP" altLang="en-US" dirty="0"/>
              <a:t>オープンな技術や</a:t>
            </a:r>
            <a:r>
              <a:rPr lang="en-US" altLang="ja-JP" dirty="0"/>
              <a:t>API</a:t>
            </a:r>
            <a:r>
              <a:rPr lang="ja-JP" altLang="en-US" dirty="0"/>
              <a:t>の活用は，研究の効率化や精度向上につながります．積極的に活用．</a:t>
            </a:r>
          </a:p>
          <a:p>
            <a:pPr marL="514350" indent="-514350">
              <a:buFont typeface="+mj-ea"/>
              <a:buAutoNum type="circleNumDbPlain"/>
            </a:pPr>
            <a:r>
              <a:rPr lang="ja-JP" altLang="en-US" dirty="0"/>
              <a:t>研究で</a:t>
            </a:r>
            <a:r>
              <a:rPr lang="ja-JP" altLang="en-US" dirty="0">
                <a:solidFill>
                  <a:srgbClr val="FF0000"/>
                </a:solidFill>
              </a:rPr>
              <a:t>解決すべき課題</a:t>
            </a:r>
            <a:r>
              <a:rPr lang="ja-JP" altLang="en-US" dirty="0"/>
              <a:t>を</a:t>
            </a:r>
            <a:r>
              <a:rPr lang="ja-JP" altLang="en-US" dirty="0">
                <a:solidFill>
                  <a:srgbClr val="FF0000"/>
                </a:solidFill>
              </a:rPr>
              <a:t>自分で探し</a:t>
            </a:r>
            <a:r>
              <a:rPr lang="ja-JP" altLang="en-US" dirty="0"/>
              <a:t>，</a:t>
            </a:r>
            <a:r>
              <a:rPr lang="ja-JP" altLang="en-US" dirty="0">
                <a:solidFill>
                  <a:srgbClr val="FF0000"/>
                </a:solidFill>
              </a:rPr>
              <a:t>自分で解決する</a:t>
            </a:r>
            <a:r>
              <a:rPr lang="ja-JP" altLang="en-US" dirty="0"/>
              <a:t>ことが大切です．これにより，</a:t>
            </a:r>
            <a:r>
              <a:rPr lang="ja-JP" altLang="en-US" dirty="0">
                <a:solidFill>
                  <a:srgbClr val="FF0000"/>
                </a:solidFill>
              </a:rPr>
              <a:t>自主性を高める</a:t>
            </a:r>
            <a:r>
              <a:rPr lang="ja-JP" altLang="en-US" dirty="0"/>
              <a:t>ことができます．</a:t>
            </a:r>
          </a:p>
          <a:p>
            <a:pPr marL="514350" indent="-514350">
              <a:buFont typeface="+mj-ea"/>
              <a:buAutoNum type="circleNumDbPlain"/>
            </a:pPr>
            <a:r>
              <a:rPr lang="ja-JP" altLang="en-US" dirty="0">
                <a:solidFill>
                  <a:srgbClr val="FF0000"/>
                </a:solidFill>
              </a:rPr>
              <a:t>広い視野と柔軟性を持ち</a:t>
            </a:r>
            <a:r>
              <a:rPr lang="ja-JP" altLang="en-US" dirty="0"/>
              <a:t>，</a:t>
            </a:r>
            <a:r>
              <a:rPr lang="ja-JP" altLang="en-US" dirty="0">
                <a:solidFill>
                  <a:srgbClr val="FF0000"/>
                </a:solidFill>
              </a:rPr>
              <a:t>良いアイデアや知見を吸収すること</a:t>
            </a:r>
            <a:r>
              <a:rPr lang="ja-JP" altLang="en-US" dirty="0"/>
              <a:t>が重要です．広い知識や技術を取り入れることで，新たな発見やアプローチができるでしょう．</a:t>
            </a:r>
          </a:p>
          <a:p>
            <a:pPr marL="0" indent="0">
              <a:buNone/>
            </a:pPr>
            <a:endParaRPr kumimoji="1" lang="ja-JP" altLang="en-US" dirty="0"/>
          </a:p>
        </p:txBody>
      </p:sp>
    </p:spTree>
    <p:extLst>
      <p:ext uri="{BB962C8B-B14F-4D97-AF65-F5344CB8AC3E}">
        <p14:creationId xmlns:p14="http://schemas.microsoft.com/office/powerpoint/2010/main" val="90595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E51D5-F3E3-AC0D-7BA2-8EDB1EDA58C7}"/>
              </a:ext>
            </a:extLst>
          </p:cNvPr>
          <p:cNvSpPr>
            <a:spLocks noGrp="1"/>
          </p:cNvSpPr>
          <p:nvPr>
            <p:ph type="title"/>
          </p:nvPr>
        </p:nvSpPr>
        <p:spPr/>
        <p:txBody>
          <a:bodyPr>
            <a:normAutofit fontScale="90000"/>
          </a:bodyPr>
          <a:lstStyle/>
          <a:p>
            <a:r>
              <a:rPr kumimoji="1" lang="ja-JP" altLang="en-US" dirty="0"/>
              <a:t>研究を開始するときのアドバイス</a:t>
            </a:r>
          </a:p>
        </p:txBody>
      </p:sp>
      <p:sp>
        <p:nvSpPr>
          <p:cNvPr id="3" name="コンテンツ プレースホルダー 2">
            <a:extLst>
              <a:ext uri="{FF2B5EF4-FFF2-40B4-BE49-F238E27FC236}">
                <a16:creationId xmlns:a16="http://schemas.microsoft.com/office/drawing/2014/main" id="{4CF12EBB-601B-4F19-603C-559AF54D9BC7}"/>
              </a:ext>
            </a:extLst>
          </p:cNvPr>
          <p:cNvSpPr>
            <a:spLocks noGrp="1"/>
          </p:cNvSpPr>
          <p:nvPr>
            <p:ph idx="1"/>
          </p:nvPr>
        </p:nvSpPr>
        <p:spPr>
          <a:xfrm>
            <a:off x="321845" y="846252"/>
            <a:ext cx="8461208" cy="6011748"/>
          </a:xfrm>
        </p:spPr>
        <p:txBody>
          <a:bodyPr>
            <a:normAutofit fontScale="92500" lnSpcReduction="20000"/>
          </a:bodyPr>
          <a:lstStyle/>
          <a:p>
            <a:pPr>
              <a:buFont typeface="Arial" panose="020B0604020202020204" pitchFamily="34" charset="0"/>
              <a:buChar char="•"/>
            </a:pPr>
            <a:r>
              <a:rPr lang="ja-JP" altLang="en-US" sz="2400" b="1" dirty="0">
                <a:solidFill>
                  <a:srgbClr val="FF0000"/>
                </a:solidFill>
              </a:rPr>
              <a:t>研究テーマの明確化</a:t>
            </a:r>
            <a:r>
              <a:rPr lang="ja-JP" altLang="en-US" sz="2400" dirty="0">
                <a:solidFill>
                  <a:srgbClr val="FF0000"/>
                </a:solidFill>
              </a:rPr>
              <a:t>のために、</a:t>
            </a:r>
            <a:r>
              <a:rPr lang="ja-JP" altLang="en-US" sz="2400" b="1" dirty="0">
                <a:solidFill>
                  <a:srgbClr val="FF0000"/>
                </a:solidFill>
              </a:rPr>
              <a:t>分野の調査を行おう</a:t>
            </a:r>
            <a:endParaRPr lang="en-US" altLang="ja-JP" sz="2400" b="1" dirty="0">
              <a:solidFill>
                <a:srgbClr val="FF0000"/>
              </a:solidFill>
            </a:endParaRPr>
          </a:p>
          <a:p>
            <a:pPr marL="0" indent="0">
              <a:buNone/>
            </a:pPr>
            <a:r>
              <a:rPr lang="ja-JP" altLang="en-US" sz="2400" b="1" dirty="0"/>
              <a:t>インターネット</a:t>
            </a:r>
            <a:r>
              <a:rPr lang="ja-JP" altLang="en-US" sz="2400" dirty="0"/>
              <a:t>、</a:t>
            </a:r>
            <a:r>
              <a:rPr lang="en-US" altLang="ja-JP" sz="2400" b="1" dirty="0" err="1"/>
              <a:t>chatGPT</a:t>
            </a:r>
            <a:r>
              <a:rPr lang="ja-JP" altLang="en-US" sz="2400" dirty="0"/>
              <a:t>、</a:t>
            </a:r>
            <a:r>
              <a:rPr lang="ja-JP" altLang="en-US" sz="2400" b="1" dirty="0"/>
              <a:t>図書館</a:t>
            </a:r>
            <a:r>
              <a:rPr lang="ja-JP" altLang="en-US" sz="2400" dirty="0"/>
              <a:t>などから情報を収集し、興味を持てる結果を得る</a:t>
            </a:r>
            <a:endParaRPr lang="en-US" altLang="ja-JP" sz="2400" dirty="0"/>
          </a:p>
          <a:p>
            <a:pPr marL="0" indent="0">
              <a:buNone/>
            </a:pPr>
            <a:endParaRPr lang="en-US" altLang="ja-JP" sz="2400" dirty="0"/>
          </a:p>
          <a:p>
            <a:pPr>
              <a:buFont typeface="Arial" panose="020B0604020202020204" pitchFamily="34" charset="0"/>
              <a:buChar char="•"/>
            </a:pPr>
            <a:r>
              <a:rPr lang="ja-JP" altLang="en-US" sz="2400" b="1" dirty="0">
                <a:solidFill>
                  <a:srgbClr val="FF0000"/>
                </a:solidFill>
              </a:rPr>
              <a:t>スケジュールの明確化のために</a:t>
            </a:r>
          </a:p>
          <a:p>
            <a:pPr marL="0" indent="0">
              <a:buNone/>
            </a:pPr>
            <a:r>
              <a:rPr lang="ja-JP" altLang="en-US" sz="2400" dirty="0"/>
              <a:t>　１．分野の調査、研究テーマの明確化</a:t>
            </a:r>
            <a:endParaRPr lang="en-US" altLang="ja-JP" sz="2400" dirty="0"/>
          </a:p>
          <a:p>
            <a:pPr marL="0" indent="0">
              <a:buNone/>
            </a:pPr>
            <a:r>
              <a:rPr lang="ja-JP" altLang="en-US" sz="2400" dirty="0"/>
              <a:t>　２．</a:t>
            </a:r>
            <a:r>
              <a:rPr lang="ja-JP" altLang="en-US" sz="2400" b="1" dirty="0"/>
              <a:t>解決可能な課題の発見</a:t>
            </a:r>
            <a:endParaRPr lang="en-US" altLang="ja-JP" sz="2400" b="1" dirty="0"/>
          </a:p>
          <a:p>
            <a:pPr marL="0" indent="0">
              <a:buNone/>
            </a:pPr>
            <a:r>
              <a:rPr lang="ja-JP" altLang="en-US" sz="2400" dirty="0"/>
              <a:t>　３．</a:t>
            </a:r>
            <a:r>
              <a:rPr lang="ja-JP" altLang="en-US" sz="2400" b="1" dirty="0"/>
              <a:t>自分なりの問題意識</a:t>
            </a:r>
            <a:r>
              <a:rPr lang="ja-JP" altLang="en-US" sz="2400" dirty="0"/>
              <a:t>を持ち、</a:t>
            </a:r>
            <a:r>
              <a:rPr lang="ja-JP" altLang="en-US" sz="2400" b="1" dirty="0"/>
              <a:t>研究目的</a:t>
            </a:r>
            <a:r>
              <a:rPr lang="ja-JP" altLang="en-US" sz="2400" dirty="0"/>
              <a:t>を明確に設定</a:t>
            </a:r>
            <a:endParaRPr lang="en-US" altLang="ja-JP" sz="2400" dirty="0"/>
          </a:p>
          <a:p>
            <a:pPr marL="0" indent="0">
              <a:buNone/>
            </a:pPr>
            <a:r>
              <a:rPr lang="ja-JP" altLang="en-US" sz="2400" dirty="0"/>
              <a:t>　４．その後、</a:t>
            </a:r>
            <a:r>
              <a:rPr lang="ja-JP" altLang="en-US" sz="2400" b="1" dirty="0"/>
              <a:t>研究手法や実験計画を決定</a:t>
            </a:r>
            <a:r>
              <a:rPr lang="ja-JP" altLang="en-US" sz="2400" dirty="0"/>
              <a:t>し、実験を進めるため</a:t>
            </a:r>
            <a:endParaRPr lang="en-US" altLang="ja-JP" sz="2400" dirty="0"/>
          </a:p>
          <a:p>
            <a:pPr marL="0" indent="0">
              <a:buNone/>
            </a:pPr>
            <a:r>
              <a:rPr lang="ja-JP" altLang="en-US" sz="2400" dirty="0"/>
              <a:t>　　　のスケジュールを立てる</a:t>
            </a:r>
          </a:p>
          <a:p>
            <a:pPr marL="0" indent="0">
              <a:buNone/>
            </a:pPr>
            <a:r>
              <a:rPr lang="ja-JP" altLang="en-US" sz="2400" dirty="0"/>
              <a:t>　 </a:t>
            </a:r>
            <a:r>
              <a:rPr lang="ja-JP" altLang="en-US" sz="2400" b="1" u="sng" dirty="0">
                <a:solidFill>
                  <a:srgbClr val="FF0000"/>
                </a:solidFill>
              </a:rPr>
              <a:t>研究過程の記録</a:t>
            </a:r>
            <a:r>
              <a:rPr lang="ja-JP" altLang="en-US" sz="2400" dirty="0"/>
              <a:t>を取り、工夫の積み重ねを行う。</a:t>
            </a:r>
          </a:p>
          <a:p>
            <a:pPr>
              <a:buFont typeface="Arial" panose="020B0604020202020204" pitchFamily="34" charset="0"/>
              <a:buChar char="•"/>
            </a:pPr>
            <a:endParaRPr lang="ja-JP" altLang="en-US" sz="2400" dirty="0"/>
          </a:p>
          <a:p>
            <a:pPr marL="0" indent="0">
              <a:buNone/>
            </a:pPr>
            <a:r>
              <a:rPr lang="ja-JP" altLang="en-US" sz="2400" b="1" dirty="0">
                <a:solidFill>
                  <a:srgbClr val="FF0000"/>
                </a:solidFill>
              </a:rPr>
              <a:t>グループ内での意見交換も重要</a:t>
            </a:r>
            <a:r>
              <a:rPr lang="ja-JP" altLang="en-US" sz="2400" dirty="0"/>
              <a:t>。自分で考えたことをグループ内で共有し、仲間や先生からフィードバックを受けることで、より良い研究が進められます。</a:t>
            </a:r>
            <a:endParaRPr lang="en-US" altLang="ja-JP" sz="2400" dirty="0"/>
          </a:p>
        </p:txBody>
      </p:sp>
      <p:sp>
        <p:nvSpPr>
          <p:cNvPr id="4" name="スライド番号プレースホルダー 3">
            <a:extLst>
              <a:ext uri="{FF2B5EF4-FFF2-40B4-BE49-F238E27FC236}">
                <a16:creationId xmlns:a16="http://schemas.microsoft.com/office/drawing/2014/main" id="{E26F308A-D9B4-1D37-BC96-958E55F73A2F}"/>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Tree>
    <p:extLst>
      <p:ext uri="{BB962C8B-B14F-4D97-AF65-F5344CB8AC3E}">
        <p14:creationId xmlns:p14="http://schemas.microsoft.com/office/powerpoint/2010/main" val="231889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142513"/>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1801747"/>
            <a:ext cx="5098010" cy="4727069"/>
          </a:xfrm>
        </p:spPr>
        <p:txBody>
          <a:bodyPr>
            <a:normAutofit fontScale="92500" lnSpcReduction="20000"/>
          </a:bodyPr>
          <a:lstStyle/>
          <a:p>
            <a:pPr marL="457200" indent="-457200">
              <a:buFont typeface="+mj-lt"/>
              <a:buAutoNum type="arabicPeriod"/>
            </a:pPr>
            <a:r>
              <a:rPr lang="ja-JP" altLang="en-US" sz="2400" dirty="0">
                <a:solidFill>
                  <a:srgbClr val="000000"/>
                </a:solidFill>
                <a:latin typeface="Calibri" panose="020F0502020204030204" pitchFamily="34" charset="0"/>
              </a:rPr>
              <a:t>アドバイス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研究スタイルの学び</a:t>
            </a:r>
          </a:p>
          <a:p>
            <a:pPr marL="457200" indent="-457200">
              <a:buFont typeface="+mj-lt"/>
              <a:buAutoNum type="arabicPeriod"/>
            </a:pPr>
            <a:r>
              <a:rPr lang="ja-JP" altLang="en-US" sz="2400" dirty="0">
                <a:solidFill>
                  <a:srgbClr val="000000"/>
                </a:solidFill>
                <a:latin typeface="Calibri" panose="020F0502020204030204" pitchFamily="34" charset="0"/>
              </a:rPr>
              <a:t>研究スタイルで学ぶことのメリット、獲得する能力</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卒業研究テーマの例、卒業研究テーマの背景と重要性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研究の目的、研究課題の例</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研究の進め方、スケジュール</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使用する技術、使用するデータ</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研究を成功させるためのアドバイス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履歴書、エントリーシート</a:t>
            </a:r>
            <a:endParaRPr lang="en-US" altLang="ja-JP" sz="2400" dirty="0">
              <a:solidFill>
                <a:srgbClr val="000000"/>
              </a:solidFill>
              <a:latin typeface="Calibri" panose="020F0502020204030204" pitchFamily="34" charset="0"/>
            </a:endParaRPr>
          </a:p>
          <a:p>
            <a:pPr marL="457200" indent="-457200">
              <a:buFont typeface="+mj-lt"/>
              <a:buAutoNum type="arabicPeriod"/>
            </a:pPr>
            <a:endParaRPr lang="en-US" altLang="ja-JP" sz="2400" dirty="0">
              <a:solidFill>
                <a:srgbClr val="000000"/>
              </a:solidFill>
              <a:latin typeface="Calibri" panose="020F0502020204030204" pitchFamily="34" charset="0"/>
            </a:endParaRPr>
          </a:p>
          <a:p>
            <a:pPr marL="457200" indent="-457200">
              <a:buFont typeface="+mj-lt"/>
              <a:buAutoNum type="arabicPeriod"/>
            </a:pPr>
            <a:endParaRPr lang="ja-JP" altLang="en-US" sz="2400" dirty="0">
              <a:solidFill>
                <a:srgbClr val="000000"/>
              </a:solidFill>
              <a:latin typeface="Calibri" panose="020F0502020204030204" pitchFamily="34" charset="0"/>
            </a:endParaRPr>
          </a:p>
          <a:p>
            <a:pPr marL="457200" indent="-457200">
              <a:buFont typeface="+mj-lt"/>
              <a:buAutoNum type="arabicPeriod"/>
            </a:pPr>
            <a:endParaRPr lang="ja-JP" altLang="en-US"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09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BCB3B-CE4C-814F-463C-E21F6E81A369}"/>
              </a:ext>
            </a:extLst>
          </p:cNvPr>
          <p:cNvSpPr>
            <a:spLocks noGrp="1"/>
          </p:cNvSpPr>
          <p:nvPr>
            <p:ph type="title"/>
          </p:nvPr>
        </p:nvSpPr>
        <p:spPr/>
        <p:txBody>
          <a:bodyPr>
            <a:normAutofit fontScale="90000"/>
          </a:bodyPr>
          <a:lstStyle/>
          <a:p>
            <a:r>
              <a:rPr kumimoji="1" lang="ja-JP" altLang="en-US" dirty="0"/>
              <a:t>心構え</a:t>
            </a:r>
          </a:p>
        </p:txBody>
      </p:sp>
      <p:sp>
        <p:nvSpPr>
          <p:cNvPr id="3" name="コンテンツ プレースホルダー 2">
            <a:extLst>
              <a:ext uri="{FF2B5EF4-FFF2-40B4-BE49-F238E27FC236}">
                <a16:creationId xmlns:a16="http://schemas.microsoft.com/office/drawing/2014/main" id="{1D45C6F3-D55C-8CC0-901E-7E3965F19999}"/>
              </a:ext>
            </a:extLst>
          </p:cNvPr>
          <p:cNvSpPr>
            <a:spLocks noGrp="1"/>
          </p:cNvSpPr>
          <p:nvPr>
            <p:ph idx="1"/>
          </p:nvPr>
        </p:nvSpPr>
        <p:spPr/>
        <p:txBody>
          <a:bodyPr>
            <a:noAutofit/>
          </a:bodyPr>
          <a:lstStyle/>
          <a:p>
            <a:pPr>
              <a:buFont typeface="Arial" panose="020B0604020202020204" pitchFamily="34" charset="0"/>
              <a:buChar char="•"/>
            </a:pPr>
            <a:r>
              <a:rPr lang="ja-JP" altLang="en-US" sz="2400" dirty="0"/>
              <a:t>卒論を取り組む上で、</a:t>
            </a:r>
            <a:r>
              <a:rPr lang="ja-JP" altLang="en-US" sz="2400" b="1" dirty="0"/>
              <a:t>インプット</a:t>
            </a:r>
            <a:r>
              <a:rPr lang="ja-JP" altLang="en-US" sz="2400" dirty="0"/>
              <a:t>と</a:t>
            </a:r>
            <a:r>
              <a:rPr lang="ja-JP" altLang="en-US" sz="2400" b="1" dirty="0"/>
              <a:t>アウトプット</a:t>
            </a:r>
            <a:r>
              <a:rPr lang="ja-JP" altLang="en-US" sz="2400" dirty="0"/>
              <a:t>の</a:t>
            </a:r>
            <a:r>
              <a:rPr lang="ja-JP" altLang="en-US" sz="2400" b="1" dirty="0"/>
              <a:t>両方</a:t>
            </a:r>
            <a:r>
              <a:rPr lang="ja-JP" altLang="en-US" sz="2400" dirty="0"/>
              <a:t>が重要。</a:t>
            </a:r>
          </a:p>
          <a:p>
            <a:pPr>
              <a:buFont typeface="Arial" panose="020B0604020202020204" pitchFamily="34" charset="0"/>
              <a:buChar char="•"/>
            </a:pPr>
            <a:r>
              <a:rPr lang="ja-JP" altLang="en-US" sz="2400" b="1" dirty="0"/>
              <a:t>自律的な成長力を大切に</a:t>
            </a:r>
            <a:r>
              <a:rPr lang="ja-JP" altLang="en-US" sz="2400" dirty="0"/>
              <a:t>。</a:t>
            </a:r>
            <a:r>
              <a:rPr lang="ja-JP" altLang="en-US" sz="2400" b="1" dirty="0"/>
              <a:t>自分で楽しく、自主的に活動を継続することが必要</a:t>
            </a:r>
            <a:r>
              <a:rPr lang="ja-JP" altLang="en-US" sz="2400" dirty="0"/>
              <a:t>。ただし、どこまでやれば合格か、何をすれば正解かにとらわれることは避けよう。</a:t>
            </a:r>
          </a:p>
          <a:p>
            <a:pPr>
              <a:buFont typeface="Arial" panose="020B0604020202020204" pitchFamily="34" charset="0"/>
              <a:buChar char="•"/>
            </a:pPr>
            <a:r>
              <a:rPr lang="ja-JP" altLang="en-US" sz="2400" b="1" dirty="0"/>
              <a:t>研究テーマ</a:t>
            </a:r>
            <a:r>
              <a:rPr lang="ja-JP" altLang="en-US" sz="2400" dirty="0"/>
              <a:t>と</a:t>
            </a:r>
            <a:r>
              <a:rPr lang="ja-JP" altLang="en-US" sz="2400" b="1" dirty="0"/>
              <a:t>スケジュール</a:t>
            </a:r>
            <a:r>
              <a:rPr lang="ja-JP" altLang="en-US" sz="2400" dirty="0"/>
              <a:t>については</a:t>
            </a:r>
            <a:r>
              <a:rPr lang="ja-JP" altLang="en-US" sz="2400" b="1" dirty="0"/>
              <a:t>自分で決め</a:t>
            </a:r>
            <a:r>
              <a:rPr lang="ja-JP" altLang="en-US" sz="2400" dirty="0"/>
              <a:t>、</a:t>
            </a:r>
            <a:r>
              <a:rPr lang="ja-JP" altLang="en-US" sz="2400" b="1" dirty="0"/>
              <a:t>仲間とアイデアを交換</a:t>
            </a:r>
            <a:r>
              <a:rPr lang="ja-JP" altLang="en-US" sz="2400" dirty="0"/>
              <a:t>し、</a:t>
            </a:r>
            <a:r>
              <a:rPr lang="ja-JP" altLang="en-US" sz="2400" b="1" dirty="0"/>
              <a:t>先生に確認を受ける</a:t>
            </a:r>
            <a:r>
              <a:rPr lang="ja-JP" altLang="en-US" sz="2400" dirty="0"/>
              <a:t>ことが期待される。</a:t>
            </a:r>
          </a:p>
          <a:p>
            <a:pPr>
              <a:buFont typeface="Arial" panose="020B0604020202020204" pitchFamily="34" charset="0"/>
              <a:buChar char="•"/>
            </a:pPr>
            <a:r>
              <a:rPr lang="ja-JP" altLang="en-US" sz="2400" dirty="0"/>
              <a:t>これらの心構えによって、</a:t>
            </a:r>
            <a:r>
              <a:rPr lang="ja-JP" altLang="en-US" sz="2400" b="1" dirty="0"/>
              <a:t>専門能力</a:t>
            </a:r>
            <a:r>
              <a:rPr lang="ja-JP" altLang="en-US" sz="2400" dirty="0"/>
              <a:t>や</a:t>
            </a:r>
            <a:r>
              <a:rPr lang="ja-JP" altLang="en-US" sz="2400" b="1" dirty="0"/>
              <a:t>調査・分析能力</a:t>
            </a:r>
            <a:r>
              <a:rPr lang="ja-JP" altLang="en-US" sz="2400" dirty="0"/>
              <a:t>だけでなく、</a:t>
            </a:r>
            <a:r>
              <a:rPr lang="ja-JP" altLang="en-US" sz="2400" b="1" dirty="0"/>
              <a:t>プログラミング能力</a:t>
            </a:r>
            <a:r>
              <a:rPr lang="ja-JP" altLang="en-US" sz="2400" dirty="0"/>
              <a:t>、</a:t>
            </a:r>
            <a:r>
              <a:rPr lang="ja-JP" altLang="en-US" sz="2400" b="1" dirty="0"/>
              <a:t>プロジェクトマネジメント能力</a:t>
            </a:r>
            <a:r>
              <a:rPr lang="ja-JP" altLang="en-US" sz="2400" dirty="0"/>
              <a:t>、</a:t>
            </a:r>
            <a:r>
              <a:rPr lang="ja-JP" altLang="en-US" sz="2400" b="1" dirty="0"/>
              <a:t>コミュニケーション能力</a:t>
            </a:r>
            <a:r>
              <a:rPr lang="ja-JP" altLang="en-US" sz="2400" dirty="0"/>
              <a:t>、</a:t>
            </a:r>
            <a:r>
              <a:rPr lang="ja-JP" altLang="en-US" sz="2400" b="1" dirty="0"/>
              <a:t>プレゼンテーション能力</a:t>
            </a:r>
            <a:r>
              <a:rPr lang="ja-JP" altLang="en-US" sz="2400" dirty="0"/>
              <a:t>、問題解決能力を高めることができる。</a:t>
            </a:r>
          </a:p>
          <a:p>
            <a:pPr>
              <a:buFont typeface="Arial" panose="020B0604020202020204" pitchFamily="34" charset="0"/>
              <a:buChar char="•"/>
            </a:pPr>
            <a:r>
              <a:rPr lang="ja-JP" altLang="en-US" sz="2400" dirty="0"/>
              <a:t>これらの能力は、就職活動だけでなく、就職後にも役立つ。</a:t>
            </a:r>
          </a:p>
          <a:p>
            <a:endParaRPr kumimoji="1" lang="ja-JP" altLang="en-US" sz="3600" dirty="0"/>
          </a:p>
        </p:txBody>
      </p:sp>
      <p:sp>
        <p:nvSpPr>
          <p:cNvPr id="4" name="スライド番号プレースホルダー 3">
            <a:extLst>
              <a:ext uri="{FF2B5EF4-FFF2-40B4-BE49-F238E27FC236}">
                <a16:creationId xmlns:a16="http://schemas.microsoft.com/office/drawing/2014/main" id="{64F0E146-76E1-0AA7-4508-F66E6412BBD8}"/>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Tree>
    <p:extLst>
      <p:ext uri="{BB962C8B-B14F-4D97-AF65-F5344CB8AC3E}">
        <p14:creationId xmlns:p14="http://schemas.microsoft.com/office/powerpoint/2010/main" val="315515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98D6B-8376-1DA6-F6DF-9C07AF55B27A}"/>
              </a:ext>
            </a:extLst>
          </p:cNvPr>
          <p:cNvSpPr>
            <a:spLocks noGrp="1"/>
          </p:cNvSpPr>
          <p:nvPr>
            <p:ph type="title"/>
          </p:nvPr>
        </p:nvSpPr>
        <p:spPr>
          <a:xfrm>
            <a:off x="321845" y="175028"/>
            <a:ext cx="8461208" cy="744185"/>
          </a:xfrm>
        </p:spPr>
        <p:txBody>
          <a:bodyPr>
            <a:normAutofit/>
          </a:bodyPr>
          <a:lstStyle/>
          <a:p>
            <a:r>
              <a:rPr lang="ja-JP" altLang="en-US" dirty="0"/>
              <a:t>研究テーマ調査の例</a:t>
            </a:r>
            <a:endParaRPr kumimoji="1" lang="ja-JP" altLang="en-US" dirty="0"/>
          </a:p>
        </p:txBody>
      </p:sp>
      <p:sp>
        <p:nvSpPr>
          <p:cNvPr id="3" name="コンテンツ プレースホルダー 2">
            <a:extLst>
              <a:ext uri="{FF2B5EF4-FFF2-40B4-BE49-F238E27FC236}">
                <a16:creationId xmlns:a16="http://schemas.microsoft.com/office/drawing/2014/main" id="{6F2D8231-C5E8-0BD9-4E87-7B5076C72EDD}"/>
              </a:ext>
            </a:extLst>
          </p:cNvPr>
          <p:cNvSpPr>
            <a:spLocks noGrp="1"/>
          </p:cNvSpPr>
          <p:nvPr>
            <p:ph idx="1"/>
          </p:nvPr>
        </p:nvSpPr>
        <p:spPr>
          <a:xfrm>
            <a:off x="321845" y="880712"/>
            <a:ext cx="8461208" cy="5977288"/>
          </a:xfrm>
        </p:spPr>
        <p:txBody>
          <a:bodyPr>
            <a:normAutofit/>
          </a:bodyPr>
          <a:lstStyle/>
          <a:p>
            <a:pPr marL="0" indent="0">
              <a:buNone/>
            </a:pPr>
            <a:r>
              <a:rPr kumimoji="1" lang="ja-JP" altLang="en-US" sz="2400" dirty="0"/>
              <a:t>次のことについて自分なりに調査、自分の考えをまとめ、考察するなど（具体的なことは、卒論指導教員と相談してください）</a:t>
            </a:r>
            <a:endParaRPr kumimoji="1" lang="en-US" altLang="ja-JP" sz="2400" dirty="0"/>
          </a:p>
          <a:p>
            <a:pPr marL="0" indent="0">
              <a:buNone/>
            </a:pPr>
            <a:endParaRPr lang="en-US" altLang="ja-JP" sz="2400" dirty="0"/>
          </a:p>
          <a:p>
            <a:pPr marL="0" indent="0">
              <a:buNone/>
            </a:pPr>
            <a:r>
              <a:rPr lang="ja-JP" altLang="en-US" sz="2400" dirty="0"/>
              <a:t>１．最新技術、流行（１－２年以内の記事）</a:t>
            </a:r>
            <a:endParaRPr lang="en-US" altLang="ja-JP" sz="2400" dirty="0"/>
          </a:p>
          <a:p>
            <a:pPr marL="0" indent="0">
              <a:buNone/>
            </a:pPr>
            <a:r>
              <a:rPr kumimoji="1" lang="ja-JP" altLang="en-US" sz="2400" dirty="0"/>
              <a:t>２．関連する学問分野の知識</a:t>
            </a:r>
            <a:endParaRPr kumimoji="1" lang="en-US" altLang="ja-JP" sz="2400" dirty="0"/>
          </a:p>
          <a:p>
            <a:pPr marL="0" indent="0">
              <a:buNone/>
            </a:pPr>
            <a:r>
              <a:rPr lang="ja-JP" altLang="en-US" sz="2400" dirty="0"/>
              <a:t>３．研究を通して社会に貢献する可能性について</a:t>
            </a:r>
            <a:endParaRPr lang="en-US" altLang="ja-JP" sz="2400" dirty="0"/>
          </a:p>
          <a:p>
            <a:pPr marL="0" indent="0">
              <a:buNone/>
            </a:pPr>
            <a:endParaRPr lang="en-US" altLang="ja-JP" sz="2400" dirty="0"/>
          </a:p>
          <a:p>
            <a:pPr marL="0" indent="0">
              <a:buNone/>
            </a:pPr>
            <a:endParaRPr lang="ja-JP" altLang="en-US" sz="2400" dirty="0"/>
          </a:p>
        </p:txBody>
      </p:sp>
      <p:sp>
        <p:nvSpPr>
          <p:cNvPr id="4" name="スライド番号プレースホルダー 3">
            <a:extLst>
              <a:ext uri="{FF2B5EF4-FFF2-40B4-BE49-F238E27FC236}">
                <a16:creationId xmlns:a16="http://schemas.microsoft.com/office/drawing/2014/main" id="{4FB5A11D-FA2F-0465-2E75-C1174F382D9D}"/>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218821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98D6B-8376-1DA6-F6DF-9C07AF55B27A}"/>
              </a:ext>
            </a:extLst>
          </p:cNvPr>
          <p:cNvSpPr>
            <a:spLocks noGrp="1"/>
          </p:cNvSpPr>
          <p:nvPr>
            <p:ph type="title"/>
          </p:nvPr>
        </p:nvSpPr>
        <p:spPr>
          <a:xfrm>
            <a:off x="321845" y="175028"/>
            <a:ext cx="8461208" cy="744185"/>
          </a:xfrm>
        </p:spPr>
        <p:txBody>
          <a:bodyPr>
            <a:normAutofit/>
          </a:bodyPr>
          <a:lstStyle/>
          <a:p>
            <a:r>
              <a:rPr lang="ja-JP" altLang="en-US" dirty="0"/>
              <a:t>研究テーマ調査の例</a:t>
            </a:r>
            <a:endParaRPr kumimoji="1" lang="ja-JP" altLang="en-US" dirty="0"/>
          </a:p>
        </p:txBody>
      </p:sp>
      <p:sp>
        <p:nvSpPr>
          <p:cNvPr id="3" name="コンテンツ プレースホルダー 2">
            <a:extLst>
              <a:ext uri="{FF2B5EF4-FFF2-40B4-BE49-F238E27FC236}">
                <a16:creationId xmlns:a16="http://schemas.microsoft.com/office/drawing/2014/main" id="{6F2D8231-C5E8-0BD9-4E87-7B5076C72EDD}"/>
              </a:ext>
            </a:extLst>
          </p:cNvPr>
          <p:cNvSpPr>
            <a:spLocks noGrp="1"/>
          </p:cNvSpPr>
          <p:nvPr>
            <p:ph idx="1"/>
          </p:nvPr>
        </p:nvSpPr>
        <p:spPr>
          <a:xfrm>
            <a:off x="321845" y="880712"/>
            <a:ext cx="8461208" cy="5977288"/>
          </a:xfrm>
        </p:spPr>
        <p:txBody>
          <a:bodyPr>
            <a:normAutofit fontScale="92500" lnSpcReduction="20000"/>
          </a:bodyPr>
          <a:lstStyle/>
          <a:p>
            <a:pPr marL="0" indent="0">
              <a:buNone/>
            </a:pPr>
            <a:r>
              <a:rPr kumimoji="1" lang="ja-JP" altLang="en-US" sz="2400" dirty="0"/>
              <a:t>　</a:t>
            </a:r>
            <a:r>
              <a:rPr kumimoji="1" lang="en-US" altLang="ja-JP" sz="2400" dirty="0"/>
              <a:t>AI</a:t>
            </a:r>
            <a:r>
              <a:rPr kumimoji="1" lang="ja-JP" altLang="en-US" sz="2400" dirty="0"/>
              <a:t>を用いたセグメンテーションは、画像やビデオの中から特定のオブジェクトや領域を切り出す技術です。</a:t>
            </a:r>
            <a:endParaRPr kumimoji="1" lang="en-US" altLang="ja-JP" sz="2400" dirty="0"/>
          </a:p>
          <a:p>
            <a:pPr marL="0" indent="0">
              <a:buNone/>
            </a:pPr>
            <a:r>
              <a:rPr lang="ja-JP" altLang="en-US" sz="2400" dirty="0"/>
              <a:t>　</a:t>
            </a:r>
            <a:r>
              <a:rPr kumimoji="1" lang="ja-JP" altLang="en-US" sz="2400" dirty="0"/>
              <a:t>最近は、ディープラーニングの進歩により、人間に匹敵する精度でセグメンテーションができるようになってきました。そして、近年は、教師無し学習と呼ばれる手法がセグメンテーションに使われ、多数の画像データを容易にセグメンテーションでき、学習の手間を大幅に削減できるようにもなってきました。</a:t>
            </a:r>
            <a:endParaRPr kumimoji="1" lang="en-US" altLang="ja-JP" sz="2400" dirty="0"/>
          </a:p>
          <a:p>
            <a:pPr marL="0" indent="0">
              <a:buNone/>
            </a:pPr>
            <a:r>
              <a:rPr kumimoji="1" lang="ja-JP" altLang="en-US" sz="2400" dirty="0"/>
              <a:t>　セグメンテーションは、居住環境の分析、環境モニタリング、建物の識別、自動運転車やロボットの自律的な操作に応用が期待されています。セグメンテーションによりものの位置や大きさを正確に把握でき、さまざまな決定に役立ちます。また、セグメンテーションにより異常検知や物体検出を行い、危険な状況を早期に察知することができます。自動運転車やロボットの自律的な操作においては、周囲の状況を正確に把握するために、セグメンテーション技術が必要不可欠です。</a:t>
            </a:r>
            <a:endParaRPr kumimoji="1" lang="en-US" altLang="ja-JP" sz="2400" dirty="0"/>
          </a:p>
          <a:p>
            <a:pPr marL="0" indent="0">
              <a:buNone/>
            </a:pPr>
            <a:r>
              <a:rPr lang="ja-JP" altLang="en-US" sz="2400" dirty="0"/>
              <a:t>　</a:t>
            </a:r>
            <a:r>
              <a:rPr kumimoji="1" lang="en-US" altLang="ja-JP" sz="2400" dirty="0"/>
              <a:t>AI</a:t>
            </a:r>
            <a:r>
              <a:rPr kumimoji="1" lang="ja-JP" altLang="en-US" sz="2400" dirty="0"/>
              <a:t>を用いたセグメンテーション技術は、私たちの生活や社会のあらゆる分野において、重要な役割を果たしていくことが期待されています。セグメンテーションの精度は１００％完璧というわけではないということに気をつけながら使っていきます。</a:t>
            </a:r>
            <a:endParaRPr kumimoji="1" lang="en-US" altLang="ja-JP" sz="2400" dirty="0"/>
          </a:p>
        </p:txBody>
      </p:sp>
      <p:sp>
        <p:nvSpPr>
          <p:cNvPr id="4" name="スライド番号プレースホルダー 3">
            <a:extLst>
              <a:ext uri="{FF2B5EF4-FFF2-40B4-BE49-F238E27FC236}">
                <a16:creationId xmlns:a16="http://schemas.microsoft.com/office/drawing/2014/main" id="{4FB5A11D-FA2F-0465-2E75-C1174F382D9D}"/>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154278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8BB0D-C89E-BB81-AF27-89B49D266749}"/>
              </a:ext>
            </a:extLst>
          </p:cNvPr>
          <p:cNvSpPr>
            <a:spLocks noGrp="1"/>
          </p:cNvSpPr>
          <p:nvPr>
            <p:ph type="ctrTitle"/>
          </p:nvPr>
        </p:nvSpPr>
        <p:spPr/>
        <p:txBody>
          <a:bodyPr/>
          <a:lstStyle/>
          <a:p>
            <a:r>
              <a:rPr kumimoji="1" lang="ja-JP" altLang="en-US" dirty="0"/>
              <a:t>３．研究レポートの書き方</a:t>
            </a:r>
          </a:p>
        </p:txBody>
      </p:sp>
      <p:sp>
        <p:nvSpPr>
          <p:cNvPr id="3" name="字幕 2">
            <a:extLst>
              <a:ext uri="{FF2B5EF4-FFF2-40B4-BE49-F238E27FC236}">
                <a16:creationId xmlns:a16="http://schemas.microsoft.com/office/drawing/2014/main" id="{71F17D47-A31B-25FF-F95A-B37B4BB93EAE}"/>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55FEC0-1AC2-DBB5-67E6-506B1279665E}"/>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4006599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1AE10-4C2C-C5C9-0C9B-C0C8BCD4F393}"/>
              </a:ext>
            </a:extLst>
          </p:cNvPr>
          <p:cNvSpPr>
            <a:spLocks noGrp="1"/>
          </p:cNvSpPr>
          <p:nvPr>
            <p:ph type="title"/>
          </p:nvPr>
        </p:nvSpPr>
        <p:spPr/>
        <p:txBody>
          <a:bodyPr>
            <a:normAutofit fontScale="90000"/>
          </a:bodyPr>
          <a:lstStyle/>
          <a:p>
            <a:r>
              <a:rPr lang="ja-JP" altLang="en-US" dirty="0"/>
              <a:t>４年生への７つのアドバイス</a:t>
            </a:r>
            <a:endParaRPr kumimoji="1" lang="ja-JP" altLang="en-US" dirty="0"/>
          </a:p>
        </p:txBody>
      </p:sp>
      <p:sp>
        <p:nvSpPr>
          <p:cNvPr id="3" name="コンテンツ プレースホルダー 2">
            <a:extLst>
              <a:ext uri="{FF2B5EF4-FFF2-40B4-BE49-F238E27FC236}">
                <a16:creationId xmlns:a16="http://schemas.microsoft.com/office/drawing/2014/main" id="{5DE6BD11-E671-CB12-EFE3-EBCF8B8780CC}"/>
              </a:ext>
            </a:extLst>
          </p:cNvPr>
          <p:cNvSpPr>
            <a:spLocks noGrp="1"/>
          </p:cNvSpPr>
          <p:nvPr>
            <p:ph idx="1"/>
          </p:nvPr>
        </p:nvSpPr>
        <p:spPr>
          <a:xfrm>
            <a:off x="273719" y="1089676"/>
            <a:ext cx="8461208" cy="5333166"/>
          </a:xfrm>
        </p:spPr>
        <p:txBody>
          <a:bodyPr>
            <a:noAutofit/>
          </a:bodyPr>
          <a:lstStyle/>
          <a:p>
            <a:pPr marL="0" indent="0">
              <a:buNone/>
            </a:pPr>
            <a:r>
              <a:rPr lang="ja-JP" altLang="en-US" sz="2400" dirty="0"/>
              <a:t>① </a:t>
            </a:r>
            <a:r>
              <a:rPr lang="ja-JP" altLang="en-US" sz="2400" b="1" dirty="0"/>
              <a:t>卒業研究で取得する能力</a:t>
            </a:r>
          </a:p>
          <a:p>
            <a:pPr marL="0" indent="0">
              <a:buNone/>
            </a:pPr>
            <a:r>
              <a:rPr lang="ja-JP" altLang="en-US" sz="2400" dirty="0"/>
              <a:t>卒業研究を通じて、以下の能力を身につけることができる</a:t>
            </a:r>
          </a:p>
          <a:p>
            <a:pPr marL="457200" lvl="1" indent="0">
              <a:buNone/>
            </a:pPr>
            <a:r>
              <a:rPr lang="ja-JP" altLang="en-US" sz="2000" b="1" dirty="0"/>
              <a:t>調査・分析能力</a:t>
            </a:r>
          </a:p>
          <a:p>
            <a:pPr marL="457200" lvl="1" indent="0">
              <a:buNone/>
            </a:pPr>
            <a:r>
              <a:rPr lang="ja-JP" altLang="en-US" sz="2000" b="1" dirty="0"/>
              <a:t>プログラミング能力</a:t>
            </a:r>
          </a:p>
          <a:p>
            <a:pPr marL="457200" lvl="1" indent="0">
              <a:buNone/>
            </a:pPr>
            <a:r>
              <a:rPr lang="ja-JP" altLang="en-US" sz="2000" b="1" dirty="0"/>
              <a:t>プロジェクトマネジメント能力</a:t>
            </a:r>
          </a:p>
          <a:p>
            <a:pPr marL="457200" lvl="1" indent="0">
              <a:buNone/>
            </a:pPr>
            <a:r>
              <a:rPr lang="ja-JP" altLang="en-US" sz="2000" b="1" dirty="0"/>
              <a:t>コミュニケーション能力</a:t>
            </a:r>
          </a:p>
          <a:p>
            <a:pPr marL="457200" lvl="1" indent="0">
              <a:buNone/>
            </a:pPr>
            <a:r>
              <a:rPr lang="ja-JP" altLang="en-US" sz="2000" b="1" dirty="0"/>
              <a:t>プレゼンテーション能力</a:t>
            </a:r>
          </a:p>
          <a:p>
            <a:pPr marL="457200" lvl="1" indent="0">
              <a:buNone/>
            </a:pPr>
            <a:r>
              <a:rPr lang="ja-JP" altLang="en-US" sz="2000" b="1" dirty="0"/>
              <a:t>問題解決能力</a:t>
            </a:r>
          </a:p>
          <a:p>
            <a:pPr marL="0" indent="0">
              <a:buNone/>
            </a:pPr>
            <a:r>
              <a:rPr lang="ja-JP" altLang="en-US" sz="2400" dirty="0"/>
              <a:t>② </a:t>
            </a:r>
            <a:r>
              <a:rPr lang="ja-JP" altLang="en-US" sz="2400" b="1" dirty="0"/>
              <a:t>就職活動　頑張れ　まだ間に合う</a:t>
            </a:r>
          </a:p>
          <a:p>
            <a:r>
              <a:rPr lang="ja-JP" altLang="en-US" sz="2400" dirty="0"/>
              <a:t>自分の</a:t>
            </a:r>
            <a:r>
              <a:rPr lang="ja-JP" altLang="en-US" sz="2400" b="1" dirty="0"/>
              <a:t>技術力</a:t>
            </a:r>
            <a:r>
              <a:rPr lang="ja-JP" altLang="en-US" sz="2400" dirty="0"/>
              <a:t>や</a:t>
            </a:r>
            <a:r>
              <a:rPr lang="ja-JP" altLang="en-US" sz="2400" b="1" dirty="0"/>
              <a:t>問題解決力</a:t>
            </a:r>
            <a:r>
              <a:rPr lang="ja-JP" altLang="en-US" sz="2400" dirty="0"/>
              <a:t>、</a:t>
            </a:r>
            <a:r>
              <a:rPr lang="ja-JP" altLang="en-US" sz="2400" b="1" dirty="0"/>
              <a:t>コミュニケーション能力</a:t>
            </a:r>
            <a:r>
              <a:rPr lang="ja-JP" altLang="en-US" sz="2400" dirty="0"/>
              <a:t>をアピールすることが大切。</a:t>
            </a:r>
          </a:p>
          <a:p>
            <a:r>
              <a:rPr lang="ja-JP" altLang="en-US" sz="2400" dirty="0"/>
              <a:t>時間をかけて集中して取り組んだ体験談（予定でもよいでしょう）を、面接やエントリーシートでアピールしよう。</a:t>
            </a:r>
          </a:p>
          <a:p>
            <a:endParaRPr kumimoji="1" lang="ja-JP" altLang="en-US" sz="2400" dirty="0"/>
          </a:p>
        </p:txBody>
      </p:sp>
      <p:sp>
        <p:nvSpPr>
          <p:cNvPr id="4" name="スライド番号プレースホルダー 3">
            <a:extLst>
              <a:ext uri="{FF2B5EF4-FFF2-40B4-BE49-F238E27FC236}">
                <a16:creationId xmlns:a16="http://schemas.microsoft.com/office/drawing/2014/main" id="{87A7D2C2-EA0D-E9D8-2F58-1B6AEA1C4041}"/>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sp>
        <p:nvSpPr>
          <p:cNvPr id="6" name="テキスト ボックス 5">
            <a:extLst>
              <a:ext uri="{FF2B5EF4-FFF2-40B4-BE49-F238E27FC236}">
                <a16:creationId xmlns:a16="http://schemas.microsoft.com/office/drawing/2014/main" id="{D1E57CE7-E600-EF49-1E1E-05E7A61088A9}"/>
              </a:ext>
            </a:extLst>
          </p:cNvPr>
          <p:cNvSpPr txBox="1"/>
          <p:nvPr/>
        </p:nvSpPr>
        <p:spPr>
          <a:xfrm>
            <a:off x="748063" y="682618"/>
            <a:ext cx="7608771" cy="400110"/>
          </a:xfrm>
          <a:prstGeom prst="rect">
            <a:avLst/>
          </a:prstGeom>
          <a:noFill/>
        </p:spPr>
        <p:txBody>
          <a:bodyPr wrap="square">
            <a:spAutoFit/>
          </a:bodyPr>
          <a:lstStyle/>
          <a:p>
            <a:r>
              <a:rPr lang="ja-JP" altLang="en-US" sz="2000" dirty="0"/>
              <a:t>就職活動を行いながら卒業研究を行う４年生へのアドバイスです</a:t>
            </a:r>
          </a:p>
        </p:txBody>
      </p:sp>
    </p:spTree>
    <p:extLst>
      <p:ext uri="{BB962C8B-B14F-4D97-AF65-F5344CB8AC3E}">
        <p14:creationId xmlns:p14="http://schemas.microsoft.com/office/powerpoint/2010/main" val="413867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1AE10-4C2C-C5C9-0C9B-C0C8BCD4F393}"/>
              </a:ext>
            </a:extLst>
          </p:cNvPr>
          <p:cNvSpPr>
            <a:spLocks noGrp="1"/>
          </p:cNvSpPr>
          <p:nvPr>
            <p:ph type="title"/>
          </p:nvPr>
        </p:nvSpPr>
        <p:spPr/>
        <p:txBody>
          <a:bodyPr>
            <a:normAutofit fontScale="90000"/>
          </a:bodyPr>
          <a:lstStyle/>
          <a:p>
            <a:r>
              <a:rPr lang="ja-JP" altLang="en-US" dirty="0"/>
              <a:t>４年生への７つのアドバイス</a:t>
            </a:r>
            <a:endParaRPr kumimoji="1" lang="ja-JP" altLang="en-US" dirty="0"/>
          </a:p>
        </p:txBody>
      </p:sp>
      <p:sp>
        <p:nvSpPr>
          <p:cNvPr id="3" name="コンテンツ プレースホルダー 2">
            <a:extLst>
              <a:ext uri="{FF2B5EF4-FFF2-40B4-BE49-F238E27FC236}">
                <a16:creationId xmlns:a16="http://schemas.microsoft.com/office/drawing/2014/main" id="{5DE6BD11-E671-CB12-EFE3-EBCF8B8780CC}"/>
              </a:ext>
            </a:extLst>
          </p:cNvPr>
          <p:cNvSpPr>
            <a:spLocks noGrp="1"/>
          </p:cNvSpPr>
          <p:nvPr>
            <p:ph idx="1"/>
          </p:nvPr>
        </p:nvSpPr>
        <p:spPr/>
        <p:txBody>
          <a:bodyPr>
            <a:normAutofit/>
          </a:bodyPr>
          <a:lstStyle/>
          <a:p>
            <a:pPr marL="0" indent="0">
              <a:buNone/>
            </a:pPr>
            <a:r>
              <a:rPr lang="ja-JP" altLang="en-US" sz="2400" dirty="0"/>
              <a:t>③ </a:t>
            </a:r>
            <a:r>
              <a:rPr lang="ja-JP" altLang="en-US" sz="2400" b="1" dirty="0"/>
              <a:t>４年生での心構え</a:t>
            </a:r>
          </a:p>
          <a:p>
            <a:r>
              <a:rPr lang="ja-JP" altLang="en-US" sz="2400" dirty="0"/>
              <a:t>４年生になったら、自己研鑽力を身につけることが重要。</a:t>
            </a:r>
          </a:p>
          <a:p>
            <a:r>
              <a:rPr lang="ja-JP" altLang="en-US" sz="2400" dirty="0"/>
              <a:t>モチベーションは自分で高めるようにしましょう。</a:t>
            </a:r>
            <a:endParaRPr lang="en-US" altLang="ja-JP" sz="2400" dirty="0"/>
          </a:p>
          <a:p>
            <a:endParaRPr lang="ja-JP" altLang="en-US" sz="2400" dirty="0"/>
          </a:p>
          <a:p>
            <a:pPr marL="0" indent="0">
              <a:buNone/>
            </a:pPr>
            <a:r>
              <a:rPr lang="ja-JP" altLang="en-US" sz="2400" dirty="0"/>
              <a:t>④ </a:t>
            </a:r>
            <a:r>
              <a:rPr lang="ja-JP" altLang="en-US" sz="2400" b="1" dirty="0"/>
              <a:t>インプットとアウトプットの両方を頑張れ</a:t>
            </a:r>
            <a:r>
              <a:rPr lang="ja-JP" altLang="en-US" sz="2400" dirty="0"/>
              <a:t>。</a:t>
            </a:r>
            <a:endParaRPr lang="en-US" altLang="ja-JP" sz="2400" dirty="0"/>
          </a:p>
          <a:p>
            <a:pPr marL="0" indent="0">
              <a:buNone/>
            </a:pPr>
            <a:r>
              <a:rPr lang="ja-JP" altLang="en-US" sz="2400" dirty="0"/>
              <a:t>インプットとアウトプットは、自力で頑張る。</a:t>
            </a:r>
          </a:p>
          <a:p>
            <a:r>
              <a:rPr lang="ja-JP" altLang="en-US" sz="2400" b="1" dirty="0"/>
              <a:t>インプット</a:t>
            </a:r>
            <a:r>
              <a:rPr lang="ja-JP" altLang="en-US" sz="2400" dirty="0"/>
              <a:t>：</a:t>
            </a:r>
            <a:r>
              <a:rPr lang="ja-JP" altLang="en-US" sz="2400" b="1" dirty="0"/>
              <a:t>幅広く深い知識とスキルを身につける</a:t>
            </a:r>
          </a:p>
          <a:p>
            <a:r>
              <a:rPr lang="ja-JP" altLang="en-US" sz="2400" b="1" dirty="0"/>
              <a:t>アウトプット</a:t>
            </a:r>
            <a:r>
              <a:rPr lang="ja-JP" altLang="en-US" sz="2400" dirty="0"/>
              <a:t>：</a:t>
            </a:r>
            <a:r>
              <a:rPr lang="ja-JP" altLang="en-US" sz="2400" b="1" dirty="0"/>
              <a:t>コミュニケーションやプレゼンテーションのスキル</a:t>
            </a:r>
            <a:r>
              <a:rPr lang="ja-JP" altLang="en-US" sz="2400" dirty="0"/>
              <a:t>も、自分で向上するようにしよう</a:t>
            </a:r>
          </a:p>
          <a:p>
            <a:pPr marL="0" indent="0">
              <a:buNone/>
            </a:pPr>
            <a:r>
              <a:rPr lang="ja-JP" altLang="en-US" sz="2400" dirty="0"/>
              <a:t>仲間や先生の助けを求めることも大切です。</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7A7D2C2-EA0D-E9D8-2F58-1B6AEA1C4041}"/>
              </a:ext>
            </a:extLst>
          </p:cNvPr>
          <p:cNvSpPr>
            <a:spLocks noGrp="1"/>
          </p:cNvSpPr>
          <p:nvPr>
            <p:ph type="sldNum" sz="quarter" idx="12"/>
          </p:nvPr>
        </p:nvSpPr>
        <p:spPr/>
        <p:txBody>
          <a:bodyPr/>
          <a:lstStyle/>
          <a:p>
            <a:fld id="{E205D82C-95A1-431E-8E38-AA614A14CDCF}" type="slidenum">
              <a:rPr kumimoji="1" lang="ja-JP" altLang="en-US" smtClean="0"/>
              <a:t>35</a:t>
            </a:fld>
            <a:endParaRPr kumimoji="1" lang="ja-JP" altLang="en-US"/>
          </a:p>
        </p:txBody>
      </p:sp>
    </p:spTree>
    <p:extLst>
      <p:ext uri="{BB962C8B-B14F-4D97-AF65-F5344CB8AC3E}">
        <p14:creationId xmlns:p14="http://schemas.microsoft.com/office/powerpoint/2010/main" val="294527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BFFA2-5238-FACA-A9DC-E6C502CC5878}"/>
              </a:ext>
            </a:extLst>
          </p:cNvPr>
          <p:cNvSpPr>
            <a:spLocks noGrp="1"/>
          </p:cNvSpPr>
          <p:nvPr>
            <p:ph type="title"/>
          </p:nvPr>
        </p:nvSpPr>
        <p:spPr>
          <a:xfrm>
            <a:off x="321845" y="176490"/>
            <a:ext cx="8461208" cy="469865"/>
          </a:xfrm>
        </p:spPr>
        <p:txBody>
          <a:bodyPr>
            <a:normAutofit fontScale="90000"/>
          </a:bodyPr>
          <a:lstStyle/>
          <a:p>
            <a:r>
              <a:rPr lang="ja-JP" altLang="en-US" dirty="0"/>
              <a:t>４年生への７つのアドバイス</a:t>
            </a:r>
            <a:endParaRPr kumimoji="1" lang="ja-JP" altLang="en-US" dirty="0"/>
          </a:p>
        </p:txBody>
      </p:sp>
      <p:sp>
        <p:nvSpPr>
          <p:cNvPr id="3" name="コンテンツ プレースホルダー 2">
            <a:extLst>
              <a:ext uri="{FF2B5EF4-FFF2-40B4-BE49-F238E27FC236}">
                <a16:creationId xmlns:a16="http://schemas.microsoft.com/office/drawing/2014/main" id="{26E32431-4E19-114D-AFF3-6F67DF2010F8}"/>
              </a:ext>
            </a:extLst>
          </p:cNvPr>
          <p:cNvSpPr>
            <a:spLocks noGrp="1"/>
          </p:cNvSpPr>
          <p:nvPr>
            <p:ph idx="1"/>
          </p:nvPr>
        </p:nvSpPr>
        <p:spPr>
          <a:xfrm>
            <a:off x="321845" y="723418"/>
            <a:ext cx="8461208" cy="6134582"/>
          </a:xfrm>
        </p:spPr>
        <p:txBody>
          <a:bodyPr>
            <a:normAutofit fontScale="85000" lnSpcReduction="20000"/>
          </a:bodyPr>
          <a:lstStyle/>
          <a:p>
            <a:pPr marL="0" indent="0">
              <a:buNone/>
            </a:pPr>
            <a:r>
              <a:rPr lang="ja-JP" altLang="en-US" sz="2600" dirty="0"/>
              <a:t>⑤ 活動は</a:t>
            </a:r>
            <a:r>
              <a:rPr lang="ja-JP" altLang="en-US" sz="2600" b="1" dirty="0"/>
              <a:t>週に２回以上程度</a:t>
            </a:r>
            <a:endParaRPr lang="en-US" altLang="ja-JP" sz="2600" b="1" dirty="0"/>
          </a:p>
          <a:p>
            <a:r>
              <a:rPr lang="ja-JP" altLang="en-US" sz="2600" dirty="0"/>
              <a:t>最初に、</a:t>
            </a:r>
            <a:r>
              <a:rPr lang="ja-JP" altLang="en-US" sz="2600" b="1" dirty="0"/>
              <a:t>学生によるアウトプット、自主活動がメイン</a:t>
            </a:r>
            <a:endParaRPr lang="en-US" altLang="ja-JP" sz="2600" b="1" dirty="0"/>
          </a:p>
          <a:p>
            <a:pPr marL="0" indent="0">
              <a:buNone/>
            </a:pPr>
            <a:endParaRPr lang="ja-JP" altLang="en-US" sz="2600" dirty="0"/>
          </a:p>
          <a:p>
            <a:pPr marL="0" indent="0">
              <a:buNone/>
            </a:pPr>
            <a:r>
              <a:rPr lang="ja-JP" altLang="en-US" sz="2600" dirty="0"/>
              <a:t>⑥ </a:t>
            </a:r>
            <a:r>
              <a:rPr lang="ja-JP" altLang="en-US" sz="2600" b="1" dirty="0"/>
              <a:t>卒業研究</a:t>
            </a:r>
            <a:r>
              <a:rPr lang="ja-JP" altLang="en-US" sz="2600" dirty="0"/>
              <a:t>は「</a:t>
            </a:r>
            <a:r>
              <a:rPr lang="ja-JP" altLang="en-US" sz="2600" b="1" dirty="0"/>
              <a:t>コンピュータを使って課題を解決する</a:t>
            </a:r>
            <a:r>
              <a:rPr lang="ja-JP" altLang="en-US" sz="2600" dirty="0"/>
              <a:t>」ための自主的な活動だと思って取り組みましょう。モチベーションは自己責任になります。</a:t>
            </a:r>
          </a:p>
          <a:p>
            <a:pPr marL="0" indent="0">
              <a:buNone/>
            </a:pPr>
            <a:endParaRPr lang="en-US" altLang="ja-JP" sz="2600" dirty="0"/>
          </a:p>
          <a:p>
            <a:pPr marL="0" indent="0">
              <a:buNone/>
            </a:pPr>
            <a:r>
              <a:rPr lang="ja-JP" altLang="en-US" sz="2600" dirty="0"/>
              <a:t>⑦ まずは、研究レポートの書き方から開始。</a:t>
            </a:r>
            <a:endParaRPr lang="en-US" altLang="ja-JP" sz="2600" dirty="0"/>
          </a:p>
          <a:p>
            <a:pPr marL="0" indent="0">
              <a:buNone/>
            </a:pPr>
            <a:r>
              <a:rPr lang="ja-JP" altLang="en-US" sz="2600" b="1" dirty="0"/>
              <a:t>自主的にアウトプットを行う活動</a:t>
            </a:r>
            <a:r>
              <a:rPr lang="ja-JP" altLang="en-US" sz="2600" dirty="0"/>
              <a:t>である。</a:t>
            </a:r>
            <a:r>
              <a:rPr lang="ja-JP" altLang="en-US" sz="2800" dirty="0"/>
              <a:t>どこまでやれば合格かにとわられることは避けよう。</a:t>
            </a:r>
            <a:r>
              <a:rPr lang="ja-JP" altLang="en-US" sz="2800" b="1" dirty="0"/>
              <a:t>互いに研究レポートを見せ合って、高めあう関係</a:t>
            </a:r>
            <a:r>
              <a:rPr lang="ja-JP" altLang="en-US" sz="2800" dirty="0"/>
              <a:t>を目指す。</a:t>
            </a:r>
            <a:endParaRPr lang="en-US" altLang="ja-JP" sz="2600" dirty="0"/>
          </a:p>
          <a:p>
            <a:pPr marL="0" indent="0">
              <a:buNone/>
            </a:pPr>
            <a:endParaRPr lang="en-US" altLang="ja-JP" sz="2600" dirty="0"/>
          </a:p>
          <a:p>
            <a:pPr marL="0" indent="0">
              <a:buNone/>
            </a:pPr>
            <a:r>
              <a:rPr lang="ja-JP" altLang="en-US" sz="2600" dirty="0"/>
              <a:t>授業で苦手だったことは気にしなくても大丈夫です。</a:t>
            </a:r>
            <a:endParaRPr lang="en-US" altLang="ja-JP" sz="2600" dirty="0"/>
          </a:p>
          <a:p>
            <a:pPr marL="0" indent="0">
              <a:buNone/>
            </a:pPr>
            <a:r>
              <a:rPr lang="ja-JP" altLang="en-US" sz="2600" dirty="0"/>
              <a:t>卒業研究は自分がやりたいことを自分で決めて進めることができるので、自分の興味がある分野に取り組むことでモチベーションを保ちましょう。</a:t>
            </a:r>
            <a:endParaRPr lang="en-US" altLang="ja-JP" sz="2600" dirty="0"/>
          </a:p>
          <a:p>
            <a:pPr marL="0" indent="0">
              <a:buNone/>
            </a:pPr>
            <a:r>
              <a:rPr lang="ja-JP" altLang="en-US" sz="2600" dirty="0"/>
              <a:t>就職活動と両立しながら、スケジュールを立てて取り組もう。</a:t>
            </a:r>
          </a:p>
        </p:txBody>
      </p:sp>
      <p:sp>
        <p:nvSpPr>
          <p:cNvPr id="4" name="スライド番号プレースホルダー 3">
            <a:extLst>
              <a:ext uri="{FF2B5EF4-FFF2-40B4-BE49-F238E27FC236}">
                <a16:creationId xmlns:a16="http://schemas.microsoft.com/office/drawing/2014/main" id="{96FF3A51-3D28-7F94-9AD0-3A7492385754}"/>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Tree>
    <p:extLst>
      <p:ext uri="{BB962C8B-B14F-4D97-AF65-F5344CB8AC3E}">
        <p14:creationId xmlns:p14="http://schemas.microsoft.com/office/powerpoint/2010/main" val="440281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853F9-E4D8-FE44-2318-D367ADB407BF}"/>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CD646A92-DEB9-1F04-0A89-A3A27F3524D7}"/>
              </a:ext>
            </a:extLst>
          </p:cNvPr>
          <p:cNvSpPr>
            <a:spLocks noGrp="1"/>
          </p:cNvSpPr>
          <p:nvPr>
            <p:ph idx="1"/>
          </p:nvPr>
        </p:nvSpPr>
        <p:spPr>
          <a:xfrm>
            <a:off x="321845" y="846253"/>
            <a:ext cx="8461208" cy="5739742"/>
          </a:xfrm>
        </p:spPr>
        <p:txBody>
          <a:bodyPr>
            <a:normAutofit lnSpcReduction="10000"/>
          </a:bodyPr>
          <a:lstStyle/>
          <a:p>
            <a:r>
              <a:rPr kumimoji="1" lang="ja-JP" altLang="en-US" dirty="0"/>
              <a:t>研究レポートに挑戦しよう</a:t>
            </a:r>
            <a:endParaRPr kumimoji="1" lang="en-US" altLang="ja-JP" dirty="0"/>
          </a:p>
          <a:p>
            <a:pPr marL="0" indent="0">
              <a:buNone/>
            </a:pPr>
            <a:r>
              <a:rPr lang="ja-JP" altLang="en-US" dirty="0"/>
              <a:t>　⇒　研究レポートの書き方を学ぶだけでなく、</a:t>
            </a:r>
            <a:endParaRPr lang="en-US" altLang="ja-JP" dirty="0"/>
          </a:p>
          <a:p>
            <a:pPr marL="0" indent="0">
              <a:buNone/>
            </a:pPr>
            <a:r>
              <a:rPr lang="ja-JP" altLang="en-US" sz="2800" b="1" dirty="0"/>
              <a:t>実際に研究に挑戦</a:t>
            </a:r>
            <a:r>
              <a:rPr lang="ja-JP" altLang="en-US" sz="2800" dirty="0"/>
              <a:t>しながら、</a:t>
            </a:r>
            <a:r>
              <a:rPr lang="ja-JP" altLang="en-US" sz="2800" b="1" dirty="0"/>
              <a:t>自分なりの問題意識</a:t>
            </a:r>
            <a:r>
              <a:rPr lang="ja-JP" altLang="en-US" sz="2800" dirty="0"/>
              <a:t>を持ち、</a:t>
            </a:r>
            <a:r>
              <a:rPr lang="ja-JP" altLang="en-US" sz="2800" b="1" dirty="0"/>
              <a:t>研究目的、研究手法、実験計画、解決可能な課題の発見</a:t>
            </a:r>
            <a:r>
              <a:rPr lang="ja-JP" altLang="en-US" sz="2800" dirty="0"/>
              <a:t>を行う</a:t>
            </a:r>
            <a:r>
              <a:rPr lang="ja-JP" altLang="en-US" sz="2800" b="1" dirty="0"/>
              <a:t>自主活動。調査や実験を各自行う。</a:t>
            </a:r>
            <a:endParaRPr lang="en-US" altLang="ja-JP" sz="2800" b="1" dirty="0"/>
          </a:p>
          <a:p>
            <a:pPr marL="0" indent="0">
              <a:buNone/>
            </a:pPr>
            <a:r>
              <a:rPr lang="ja-JP" altLang="en-US" dirty="0"/>
              <a:t>１か月間のチャレンジ</a:t>
            </a:r>
            <a:endParaRPr lang="en-US" altLang="ja-JP" dirty="0"/>
          </a:p>
          <a:p>
            <a:pPr marL="0" indent="0">
              <a:buNone/>
            </a:pPr>
            <a:endParaRPr lang="en-US" altLang="ja-JP" dirty="0"/>
          </a:p>
          <a:p>
            <a:pPr marL="0" indent="0">
              <a:buNone/>
            </a:pPr>
            <a:r>
              <a:rPr kumimoji="1" lang="en-US" altLang="ja-JP" dirty="0"/>
              <a:t>4/20 </a:t>
            </a:r>
            <a:r>
              <a:rPr kumimoji="1" lang="ja-JP" altLang="en-US" b="1" dirty="0"/>
              <a:t>テーマに関するディスカッション</a:t>
            </a:r>
            <a:endParaRPr kumimoji="1" lang="en-US" altLang="ja-JP" b="1" dirty="0"/>
          </a:p>
          <a:p>
            <a:pPr marL="0" indent="0">
              <a:buNone/>
            </a:pPr>
            <a:r>
              <a:rPr lang="en-US" altLang="ja-JP" dirty="0"/>
              <a:t>4/25 </a:t>
            </a:r>
            <a:r>
              <a:rPr lang="ja-JP" altLang="en-US" b="1" dirty="0"/>
              <a:t>さらに個人で深堀し</a:t>
            </a:r>
            <a:r>
              <a:rPr lang="ja-JP" altLang="en-US" dirty="0"/>
              <a:t>、</a:t>
            </a:r>
            <a:r>
              <a:rPr lang="ja-JP" altLang="en-US" b="1" dirty="0"/>
              <a:t>何を学び、何を作り上げていくのか、イメージを固める　</a:t>
            </a:r>
            <a:r>
              <a:rPr lang="ja-JP" altLang="en-US" dirty="0"/>
              <a:t>（スキルや実験計画は、仲間や先生に教わり始める）</a:t>
            </a:r>
            <a:endParaRPr lang="en-US" altLang="ja-JP" dirty="0"/>
          </a:p>
          <a:p>
            <a:pPr marL="0" indent="0">
              <a:buNone/>
            </a:pPr>
            <a:r>
              <a:rPr kumimoji="1" lang="ja-JP" altLang="en-US" dirty="0"/>
              <a:t>徐々に、自律エンジンを高める   </a:t>
            </a:r>
            <a:endParaRPr kumimoji="1" lang="en-US" altLang="ja-JP" dirty="0"/>
          </a:p>
        </p:txBody>
      </p:sp>
      <p:sp>
        <p:nvSpPr>
          <p:cNvPr id="4" name="スライド番号プレースホルダー 3">
            <a:extLst>
              <a:ext uri="{FF2B5EF4-FFF2-40B4-BE49-F238E27FC236}">
                <a16:creationId xmlns:a16="http://schemas.microsoft.com/office/drawing/2014/main" id="{B5624236-0AF1-44B6-070E-5EA1384422CE}"/>
              </a:ext>
            </a:extLst>
          </p:cNvPr>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spTree>
    <p:extLst>
      <p:ext uri="{BB962C8B-B14F-4D97-AF65-F5344CB8AC3E}">
        <p14:creationId xmlns:p14="http://schemas.microsoft.com/office/powerpoint/2010/main" val="231211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CBE3C-D1EE-0156-4E69-F73ECBD78BB7}"/>
              </a:ext>
            </a:extLst>
          </p:cNvPr>
          <p:cNvSpPr>
            <a:spLocks noGrp="1"/>
          </p:cNvSpPr>
          <p:nvPr>
            <p:ph type="title"/>
          </p:nvPr>
        </p:nvSpPr>
        <p:spPr/>
        <p:txBody>
          <a:bodyPr>
            <a:normAutofit fontScale="90000"/>
          </a:bodyPr>
          <a:lstStyle/>
          <a:p>
            <a:r>
              <a:rPr kumimoji="1" lang="ja-JP" altLang="en-US" dirty="0"/>
              <a:t>研究レポートの書くべき６つの要素</a:t>
            </a:r>
          </a:p>
        </p:txBody>
      </p:sp>
      <p:sp>
        <p:nvSpPr>
          <p:cNvPr id="3" name="コンテンツ プレースホルダー 2">
            <a:extLst>
              <a:ext uri="{FF2B5EF4-FFF2-40B4-BE49-F238E27FC236}">
                <a16:creationId xmlns:a16="http://schemas.microsoft.com/office/drawing/2014/main" id="{616A9B68-D6C9-22E7-43DB-49DF3F38FD74}"/>
              </a:ext>
            </a:extLst>
          </p:cNvPr>
          <p:cNvSpPr>
            <a:spLocks noGrp="1"/>
          </p:cNvSpPr>
          <p:nvPr>
            <p:ph idx="1"/>
          </p:nvPr>
        </p:nvSpPr>
        <p:spPr>
          <a:xfrm>
            <a:off x="321845" y="846252"/>
            <a:ext cx="8461208" cy="5836719"/>
          </a:xfrm>
        </p:spPr>
        <p:txBody>
          <a:bodyPr>
            <a:normAutofit/>
          </a:bodyPr>
          <a:lstStyle/>
          <a:p>
            <a:pPr marL="0" indent="0">
              <a:buNone/>
            </a:pPr>
            <a:r>
              <a:rPr lang="ja-JP" altLang="en-US" sz="2400" dirty="0"/>
              <a:t>① </a:t>
            </a:r>
            <a:r>
              <a:rPr lang="ja-JP" altLang="en-US" sz="2400" b="1" dirty="0"/>
              <a:t>問題</a:t>
            </a:r>
            <a:r>
              <a:rPr lang="ja-JP" altLang="en-US" sz="2400" dirty="0"/>
              <a:t>： </a:t>
            </a:r>
            <a:r>
              <a:rPr lang="ja-JP" altLang="en-US" sz="2400" b="1" dirty="0"/>
              <a:t>研究の背景と目的を明確に説明し、どのような問題に対処するかを示すこと</a:t>
            </a:r>
            <a:r>
              <a:rPr lang="ja-JP" altLang="en-US" sz="2400" dirty="0"/>
              <a:t>が重要です。研究が行われる背景、現状の問題点、そして研究の目的を明確に説明することが必要です。簡潔で明確な言葉で、誰でも理解できるように注意しましょう。</a:t>
            </a:r>
          </a:p>
          <a:p>
            <a:pPr marL="0" indent="0">
              <a:buNone/>
            </a:pPr>
            <a:r>
              <a:rPr lang="ja-JP" altLang="en-US" sz="2400" dirty="0"/>
              <a:t>② </a:t>
            </a:r>
            <a:r>
              <a:rPr lang="ja-JP" altLang="en-US" sz="2400" b="1" dirty="0"/>
              <a:t>仮説</a:t>
            </a:r>
            <a:r>
              <a:rPr lang="ja-JP" altLang="en-US" sz="2400" dirty="0"/>
              <a:t>： 研究で提起する仮説は、</a:t>
            </a:r>
            <a:r>
              <a:rPr lang="ja-JP" altLang="en-US" sz="2400" b="1" dirty="0"/>
              <a:t>問題を解決するための自分のアイデアや仮説</a:t>
            </a:r>
            <a:r>
              <a:rPr lang="ja-JP" altLang="en-US" sz="2400" dirty="0"/>
              <a:t>です。研究の目的に基づいて、自分がどのような仮説を立てたかを明確に説明することが必要です。</a:t>
            </a:r>
          </a:p>
          <a:p>
            <a:pPr marL="0" indent="0">
              <a:buNone/>
            </a:pPr>
            <a:r>
              <a:rPr lang="ja-JP" altLang="en-US" sz="2400" dirty="0"/>
              <a:t>③ </a:t>
            </a:r>
            <a:r>
              <a:rPr lang="ja-JP" altLang="en-US" sz="2400" b="1" dirty="0"/>
              <a:t>実験手順</a:t>
            </a:r>
            <a:r>
              <a:rPr lang="ja-JP" altLang="en-US" sz="2400" dirty="0"/>
              <a:t>： </a:t>
            </a:r>
            <a:r>
              <a:rPr lang="ja-JP" altLang="en-US" sz="2400" b="1" dirty="0"/>
              <a:t>研究の手順を明確に示すこと</a:t>
            </a:r>
            <a:r>
              <a:rPr lang="ja-JP" altLang="en-US" sz="2400" dirty="0"/>
              <a:t>が重要です。実験、観察、調査などの具体的な手順、方法、使用した機器、材料などを詳細に説明しましょう。</a:t>
            </a:r>
            <a:r>
              <a:rPr lang="ja-JP" altLang="en-US" sz="2400" b="1" dirty="0"/>
              <a:t>他の人が同じ手順で実験を再現することができる</a:t>
            </a:r>
            <a:r>
              <a:rPr lang="ja-JP" altLang="en-US" sz="2400" dirty="0"/>
              <a:t>ようにしてください。</a:t>
            </a:r>
          </a:p>
        </p:txBody>
      </p:sp>
      <p:sp>
        <p:nvSpPr>
          <p:cNvPr id="4" name="スライド番号プレースホルダー 3">
            <a:extLst>
              <a:ext uri="{FF2B5EF4-FFF2-40B4-BE49-F238E27FC236}">
                <a16:creationId xmlns:a16="http://schemas.microsoft.com/office/drawing/2014/main" id="{AEF3B9DD-4280-43CD-617B-B7775505991C}"/>
              </a:ext>
            </a:extLst>
          </p:cNvPr>
          <p:cNvSpPr>
            <a:spLocks noGrp="1"/>
          </p:cNvSpPr>
          <p:nvPr>
            <p:ph type="sldNum" sz="quarter" idx="12"/>
          </p:nvPr>
        </p:nvSpPr>
        <p:spPr/>
        <p:txBody>
          <a:bodyPr/>
          <a:lstStyle/>
          <a:p>
            <a:fld id="{E205D82C-95A1-431E-8E38-AA614A14CDCF}" type="slidenum">
              <a:rPr kumimoji="1" lang="ja-JP" altLang="en-US" smtClean="0"/>
              <a:t>38</a:t>
            </a:fld>
            <a:endParaRPr kumimoji="1" lang="ja-JP" altLang="en-US"/>
          </a:p>
        </p:txBody>
      </p:sp>
    </p:spTree>
    <p:extLst>
      <p:ext uri="{BB962C8B-B14F-4D97-AF65-F5344CB8AC3E}">
        <p14:creationId xmlns:p14="http://schemas.microsoft.com/office/powerpoint/2010/main" val="267604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CBE3C-D1EE-0156-4E69-F73ECBD78BB7}"/>
              </a:ext>
            </a:extLst>
          </p:cNvPr>
          <p:cNvSpPr>
            <a:spLocks noGrp="1"/>
          </p:cNvSpPr>
          <p:nvPr>
            <p:ph type="title"/>
          </p:nvPr>
        </p:nvSpPr>
        <p:spPr/>
        <p:txBody>
          <a:bodyPr>
            <a:normAutofit fontScale="90000"/>
          </a:bodyPr>
          <a:lstStyle/>
          <a:p>
            <a:r>
              <a:rPr kumimoji="1" lang="ja-JP" altLang="en-US" dirty="0"/>
              <a:t>研究レポートの書くべき６つの要素</a:t>
            </a:r>
          </a:p>
        </p:txBody>
      </p:sp>
      <p:sp>
        <p:nvSpPr>
          <p:cNvPr id="3" name="コンテンツ プレースホルダー 2">
            <a:extLst>
              <a:ext uri="{FF2B5EF4-FFF2-40B4-BE49-F238E27FC236}">
                <a16:creationId xmlns:a16="http://schemas.microsoft.com/office/drawing/2014/main" id="{616A9B68-D6C9-22E7-43DB-49DF3F38FD74}"/>
              </a:ext>
            </a:extLst>
          </p:cNvPr>
          <p:cNvSpPr>
            <a:spLocks noGrp="1"/>
          </p:cNvSpPr>
          <p:nvPr>
            <p:ph idx="1"/>
          </p:nvPr>
        </p:nvSpPr>
        <p:spPr>
          <a:xfrm>
            <a:off x="321845" y="846252"/>
            <a:ext cx="8461208" cy="5836719"/>
          </a:xfrm>
        </p:spPr>
        <p:txBody>
          <a:bodyPr>
            <a:normAutofit/>
          </a:bodyPr>
          <a:lstStyle/>
          <a:p>
            <a:pPr marL="0" indent="0">
              <a:buNone/>
            </a:pPr>
            <a:r>
              <a:rPr lang="ja-JP" altLang="en-US" sz="2400" dirty="0"/>
              <a:t>④ </a:t>
            </a:r>
            <a:r>
              <a:rPr lang="ja-JP" altLang="en-US" sz="2400" b="1" dirty="0"/>
              <a:t>結果</a:t>
            </a:r>
            <a:r>
              <a:rPr lang="ja-JP" altLang="en-US" sz="2400" dirty="0"/>
              <a:t>： </a:t>
            </a:r>
            <a:r>
              <a:rPr lang="ja-JP" altLang="en-US" sz="2400" b="1" dirty="0"/>
              <a:t>研究の結果を正確かつ明確に示すこと</a:t>
            </a:r>
            <a:r>
              <a:rPr lang="ja-JP" altLang="en-US" sz="2400" dirty="0"/>
              <a:t>が必要です。グラフや表などを用いて視覚的に表現すると、結果が分かりやすくなります。また、研究結果に関連する数値や統計的な情報も提供しましょう。</a:t>
            </a:r>
          </a:p>
          <a:p>
            <a:pPr marL="0" indent="0">
              <a:buNone/>
            </a:pPr>
            <a:r>
              <a:rPr lang="ja-JP" altLang="en-US" sz="2400" dirty="0"/>
              <a:t>⑤ </a:t>
            </a:r>
            <a:r>
              <a:rPr lang="ja-JP" altLang="en-US" sz="2400" b="1" dirty="0"/>
              <a:t>考察</a:t>
            </a:r>
            <a:r>
              <a:rPr lang="ja-JP" altLang="en-US" sz="2400" dirty="0"/>
              <a:t>： </a:t>
            </a:r>
            <a:r>
              <a:rPr lang="ja-JP" altLang="en-US" sz="2400" b="1" dirty="0"/>
              <a:t>研究結果に基づいた分析</a:t>
            </a:r>
            <a:r>
              <a:rPr lang="ja-JP" altLang="en-US" sz="2400" dirty="0"/>
              <a:t>です。</a:t>
            </a:r>
            <a:r>
              <a:rPr lang="ja-JP" altLang="en-US" sz="2400" b="1" dirty="0"/>
              <a:t>結果に対する自分の考えや意見</a:t>
            </a:r>
            <a:r>
              <a:rPr lang="ja-JP" altLang="en-US" sz="2400" dirty="0"/>
              <a:t>を述べ、</a:t>
            </a:r>
            <a:r>
              <a:rPr lang="ja-JP" altLang="en-US" sz="2400" b="1" dirty="0"/>
              <a:t>仮説の正しさや間違い</a:t>
            </a:r>
            <a:r>
              <a:rPr lang="ja-JP" altLang="en-US" sz="2400" dirty="0"/>
              <a:t>、</a:t>
            </a:r>
            <a:r>
              <a:rPr lang="ja-JP" altLang="en-US" sz="2400" b="1" dirty="0"/>
              <a:t>実験結果により気づいた新しい問題</a:t>
            </a:r>
            <a:r>
              <a:rPr lang="ja-JP" altLang="en-US" sz="2400" dirty="0"/>
              <a:t>などをまとめましょう。また、</a:t>
            </a:r>
            <a:r>
              <a:rPr lang="ja-JP" altLang="en-US" sz="2400" b="1" dirty="0"/>
              <a:t>自分が行った工夫や改善点</a:t>
            </a:r>
            <a:r>
              <a:rPr lang="ja-JP" altLang="en-US" sz="2400" dirty="0"/>
              <a:t>についても記述しましょう。</a:t>
            </a:r>
          </a:p>
          <a:p>
            <a:pPr marL="0" indent="0">
              <a:buNone/>
            </a:pPr>
            <a:r>
              <a:rPr lang="ja-JP" altLang="en-US" sz="2400" dirty="0"/>
              <a:t>⑥ </a:t>
            </a:r>
            <a:r>
              <a:rPr lang="ja-JP" altLang="en-US" sz="2400" b="1" dirty="0"/>
              <a:t>引用文献</a:t>
            </a:r>
            <a:r>
              <a:rPr lang="ja-JP" altLang="en-US" sz="2400" dirty="0"/>
              <a:t>： </a:t>
            </a:r>
            <a:r>
              <a:rPr lang="ja-JP" altLang="en-US" sz="2400" b="1" dirty="0"/>
              <a:t>関連する先行研究や参考にした文献を明示</a:t>
            </a:r>
            <a:r>
              <a:rPr lang="ja-JP" altLang="en-US" sz="2400" dirty="0"/>
              <a:t>することも大切です。この要素では、参考にした文献の著者名、出版社、出版年などを正確に示し、引用規則に従うように注意しましょう。</a:t>
            </a:r>
          </a:p>
          <a:p>
            <a:pPr marL="0" indent="0">
              <a:buNone/>
            </a:pPr>
            <a:r>
              <a:rPr kumimoji="1" lang="ja-JP" altLang="en-US" sz="2400" dirty="0">
                <a:solidFill>
                  <a:srgbClr val="FF0000"/>
                </a:solidFill>
              </a:rPr>
              <a:t>正確で、明瞭であることが大切です。指導教員や仲間とコミュニケーションを取りながら仕上げてください</a:t>
            </a:r>
            <a:r>
              <a:rPr kumimoji="1" lang="ja-JP" altLang="en-US" sz="2400" dirty="0"/>
              <a:t>。</a:t>
            </a:r>
          </a:p>
        </p:txBody>
      </p:sp>
      <p:sp>
        <p:nvSpPr>
          <p:cNvPr id="4" name="スライド番号プレースホルダー 3">
            <a:extLst>
              <a:ext uri="{FF2B5EF4-FFF2-40B4-BE49-F238E27FC236}">
                <a16:creationId xmlns:a16="http://schemas.microsoft.com/office/drawing/2014/main" id="{AEF3B9DD-4280-43CD-617B-B7775505991C}"/>
              </a:ext>
            </a:extLst>
          </p:cNvPr>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Tree>
    <p:extLst>
      <p:ext uri="{BB962C8B-B14F-4D97-AF65-F5344CB8AC3E}">
        <p14:creationId xmlns:p14="http://schemas.microsoft.com/office/powerpoint/2010/main" val="22277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05CA2-17F4-279D-7CA5-36A4A9071A34}"/>
              </a:ext>
            </a:extLst>
          </p:cNvPr>
          <p:cNvSpPr>
            <a:spLocks noGrp="1"/>
          </p:cNvSpPr>
          <p:nvPr>
            <p:ph type="title"/>
          </p:nvPr>
        </p:nvSpPr>
        <p:spPr/>
        <p:txBody>
          <a:bodyPr>
            <a:normAutofit fontScale="90000"/>
          </a:bodyPr>
          <a:lstStyle/>
          <a:p>
            <a:r>
              <a:rPr kumimoji="1" lang="ja-JP" altLang="en-US" dirty="0"/>
              <a:t>アドバイス</a:t>
            </a:r>
          </a:p>
        </p:txBody>
      </p:sp>
      <p:sp>
        <p:nvSpPr>
          <p:cNvPr id="3" name="コンテンツ プレースホルダー 2">
            <a:extLst>
              <a:ext uri="{FF2B5EF4-FFF2-40B4-BE49-F238E27FC236}">
                <a16:creationId xmlns:a16="http://schemas.microsoft.com/office/drawing/2014/main" id="{0945227B-8B83-751F-382E-9EC9CED1446F}"/>
              </a:ext>
            </a:extLst>
          </p:cNvPr>
          <p:cNvSpPr>
            <a:spLocks noGrp="1"/>
          </p:cNvSpPr>
          <p:nvPr>
            <p:ph idx="1"/>
          </p:nvPr>
        </p:nvSpPr>
        <p:spPr>
          <a:xfrm>
            <a:off x="341396" y="762417"/>
            <a:ext cx="8461208" cy="5333166"/>
          </a:xfrm>
        </p:spPr>
        <p:txBody>
          <a:bodyPr>
            <a:noAutofit/>
          </a:bodyPr>
          <a:lstStyle/>
          <a:p>
            <a:pPr marL="0" indent="0">
              <a:spcBef>
                <a:spcPts val="1200"/>
              </a:spcBef>
              <a:buNone/>
            </a:pPr>
            <a:r>
              <a:rPr kumimoji="1" lang="ja-JP" altLang="en-US" sz="2200" b="1" u="sng" dirty="0"/>
              <a:t>行動を開始するためのアドバイス</a:t>
            </a:r>
          </a:p>
          <a:p>
            <a:pPr>
              <a:spcBef>
                <a:spcPts val="1200"/>
              </a:spcBef>
            </a:pPr>
            <a:r>
              <a:rPr kumimoji="1" lang="ja-JP" altLang="en-US" sz="2200" b="1" dirty="0"/>
              <a:t>興味を持つ</a:t>
            </a:r>
            <a:r>
              <a:rPr kumimoji="1" lang="en-US" altLang="ja-JP" sz="2200" dirty="0"/>
              <a:t>: </a:t>
            </a:r>
            <a:r>
              <a:rPr kumimoji="1" lang="ja-JP" altLang="en-US" sz="2200" dirty="0"/>
              <a:t>自分が好きなテーマを選ぼう。</a:t>
            </a:r>
          </a:p>
          <a:p>
            <a:pPr>
              <a:spcBef>
                <a:spcPts val="1200"/>
              </a:spcBef>
            </a:pPr>
            <a:r>
              <a:rPr kumimoji="1" lang="ja-JP" altLang="en-US" sz="2200" b="1" dirty="0"/>
              <a:t>小さな一歩から</a:t>
            </a:r>
            <a:r>
              <a:rPr kumimoji="1" lang="en-US" altLang="ja-JP" sz="2200" dirty="0"/>
              <a:t>: </a:t>
            </a:r>
            <a:r>
              <a:rPr kumimoji="1" lang="ja-JP" altLang="en-US" sz="2200" dirty="0"/>
              <a:t>簡単なところから始めよう。</a:t>
            </a:r>
          </a:p>
          <a:p>
            <a:pPr>
              <a:spcBef>
                <a:spcPts val="1200"/>
              </a:spcBef>
            </a:pPr>
            <a:r>
              <a:rPr kumimoji="1" lang="ja-JP" altLang="en-US" sz="2200" b="1" dirty="0"/>
              <a:t>仲間を作る</a:t>
            </a:r>
            <a:r>
              <a:rPr kumimoji="1" lang="en-US" altLang="ja-JP" sz="2200" dirty="0"/>
              <a:t>: </a:t>
            </a:r>
            <a:r>
              <a:rPr kumimoji="1" lang="ja-JP" altLang="en-US" sz="2200" dirty="0"/>
              <a:t>同じ目標の人と一緒にやると楽しい。</a:t>
            </a:r>
          </a:p>
          <a:p>
            <a:pPr>
              <a:spcBef>
                <a:spcPts val="1200"/>
              </a:spcBef>
            </a:pPr>
            <a:r>
              <a:rPr kumimoji="1" lang="ja-JP" altLang="en-US" sz="2200" b="1" dirty="0"/>
              <a:t>リサーチ</a:t>
            </a:r>
            <a:r>
              <a:rPr kumimoji="1" lang="en-US" altLang="ja-JP" sz="2200" dirty="0"/>
              <a:t>: </a:t>
            </a:r>
            <a:r>
              <a:rPr kumimoji="1" lang="ja-JP" altLang="en-US" sz="2200" b="1" dirty="0">
                <a:solidFill>
                  <a:srgbClr val="FF0000"/>
                </a:solidFill>
              </a:rPr>
              <a:t>既存の研究や情報を調べて、知識を深めよう。さまざまな体験と行動を通して、自分のテーマを深めよう。</a:t>
            </a:r>
            <a:endParaRPr kumimoji="1" lang="en-US" altLang="ja-JP" sz="2200" b="1" dirty="0">
              <a:solidFill>
                <a:srgbClr val="FF0000"/>
              </a:solidFill>
            </a:endParaRPr>
          </a:p>
          <a:p>
            <a:pPr>
              <a:spcBef>
                <a:spcPts val="1200"/>
              </a:spcBef>
            </a:pPr>
            <a:endParaRPr kumimoji="1" lang="ja-JP" altLang="en-US" sz="2200" dirty="0">
              <a:solidFill>
                <a:srgbClr val="FF0000"/>
              </a:solidFill>
            </a:endParaRPr>
          </a:p>
          <a:p>
            <a:pPr marL="0" indent="0">
              <a:spcBef>
                <a:spcPts val="1200"/>
              </a:spcBef>
              <a:buNone/>
            </a:pPr>
            <a:r>
              <a:rPr kumimoji="1" lang="ja-JP" altLang="en-US" sz="2200" b="1" u="sng" dirty="0"/>
              <a:t>行動を持続するためのアドバイス</a:t>
            </a:r>
          </a:p>
          <a:p>
            <a:pPr>
              <a:spcBef>
                <a:spcPts val="1200"/>
              </a:spcBef>
            </a:pPr>
            <a:r>
              <a:rPr kumimoji="1" lang="ja-JP" altLang="en-US" sz="2200" b="1" u="sng" dirty="0"/>
              <a:t>習慣化する</a:t>
            </a:r>
            <a:r>
              <a:rPr kumimoji="1" lang="en-US" altLang="ja-JP" sz="2200" dirty="0"/>
              <a:t>: </a:t>
            </a:r>
            <a:r>
              <a:rPr kumimoji="1" lang="ja-JP" altLang="en-US" sz="2200" dirty="0"/>
              <a:t>毎日少しずつやることが大事。</a:t>
            </a:r>
          </a:p>
          <a:p>
            <a:pPr>
              <a:spcBef>
                <a:spcPts val="1200"/>
              </a:spcBef>
            </a:pPr>
            <a:r>
              <a:rPr kumimoji="1" lang="ja-JP" altLang="en-US" sz="2200" b="1" u="sng" dirty="0"/>
              <a:t>進捗を記録する</a:t>
            </a:r>
            <a:r>
              <a:rPr kumimoji="1" lang="en-US" altLang="ja-JP" sz="2200" dirty="0"/>
              <a:t>: </a:t>
            </a:r>
            <a:r>
              <a:rPr kumimoji="1" lang="ja-JP" altLang="en-US" sz="2200" dirty="0"/>
              <a:t>どれだけ進んだかを書き留めよう。</a:t>
            </a:r>
          </a:p>
          <a:p>
            <a:pPr>
              <a:spcBef>
                <a:spcPts val="1200"/>
              </a:spcBef>
            </a:pPr>
            <a:r>
              <a:rPr kumimoji="1" lang="ja-JP" altLang="en-US" sz="2200" b="1" u="sng" dirty="0"/>
              <a:t>自分を褒める</a:t>
            </a:r>
            <a:r>
              <a:rPr kumimoji="1" lang="en-US" altLang="ja-JP" sz="2200" dirty="0"/>
              <a:t>: </a:t>
            </a:r>
            <a:r>
              <a:rPr kumimoji="1" lang="ja-JP" altLang="en-US" sz="2200" dirty="0"/>
              <a:t>小さな成功も大きな一歩。</a:t>
            </a:r>
          </a:p>
          <a:p>
            <a:pPr>
              <a:spcBef>
                <a:spcPts val="1200"/>
              </a:spcBef>
            </a:pPr>
            <a:r>
              <a:rPr kumimoji="1" lang="ja-JP" altLang="en-US" sz="2200" b="1" u="sng" dirty="0"/>
              <a:t>フィードバックを求める</a:t>
            </a:r>
            <a:r>
              <a:rPr kumimoji="1" lang="en-US" altLang="ja-JP" sz="2200" dirty="0"/>
              <a:t>: </a:t>
            </a:r>
            <a:r>
              <a:rPr kumimoji="1" lang="ja-JP" altLang="en-US" sz="2200" b="1" dirty="0">
                <a:solidFill>
                  <a:srgbClr val="FF0000"/>
                </a:solidFill>
              </a:rPr>
              <a:t>教授や仲間からのフィードバックで、自分の研究を深めよう</a:t>
            </a:r>
            <a:r>
              <a:rPr kumimoji="1" lang="ja-JP" altLang="en-US" sz="2200" dirty="0"/>
              <a:t>。</a:t>
            </a:r>
          </a:p>
        </p:txBody>
      </p:sp>
      <p:sp>
        <p:nvSpPr>
          <p:cNvPr id="4" name="スライド番号プレースホルダー 3">
            <a:extLst>
              <a:ext uri="{FF2B5EF4-FFF2-40B4-BE49-F238E27FC236}">
                <a16:creationId xmlns:a16="http://schemas.microsoft.com/office/drawing/2014/main" id="{D91B4066-BF28-162C-A8E1-E5757F3089A6}"/>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3006386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p:txBody>
          <a:bodyPr/>
          <a:lstStyle/>
          <a:p>
            <a:r>
              <a:rPr lang="ja-JP" altLang="en-US" dirty="0"/>
              <a:t>４</a:t>
            </a:r>
            <a:r>
              <a:rPr kumimoji="1" lang="ja-JP" altLang="en-US" dirty="0"/>
              <a:t>．基本的な </a:t>
            </a:r>
            <a:r>
              <a:rPr kumimoji="1" lang="en-US" altLang="ja-JP" dirty="0"/>
              <a:t>ICT </a:t>
            </a:r>
            <a:r>
              <a:rPr kumimoji="1" lang="ja-JP" altLang="en-US" dirty="0"/>
              <a:t>スキル</a:t>
            </a:r>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Tree>
    <p:extLst>
      <p:ext uri="{BB962C8B-B14F-4D97-AF65-F5344CB8AC3E}">
        <p14:creationId xmlns:p14="http://schemas.microsoft.com/office/powerpoint/2010/main" val="4277787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CE565-ABCF-579F-A700-64AAAA602ADA}"/>
              </a:ext>
            </a:extLst>
          </p:cNvPr>
          <p:cNvSpPr>
            <a:spLocks noGrp="1"/>
          </p:cNvSpPr>
          <p:nvPr>
            <p:ph type="title"/>
          </p:nvPr>
        </p:nvSpPr>
        <p:spPr/>
        <p:txBody>
          <a:bodyPr>
            <a:normAutofit fontScale="90000"/>
          </a:bodyPr>
          <a:lstStyle/>
          <a:p>
            <a:r>
              <a:rPr kumimoji="1" lang="en-US" altLang="ja-JP" dirty="0"/>
              <a:t>Python </a:t>
            </a:r>
            <a:r>
              <a:rPr kumimoji="1" lang="ja-JP" altLang="en-US" dirty="0"/>
              <a:t>の開発環境 </a:t>
            </a:r>
            <a:r>
              <a:rPr kumimoji="1" lang="en-US" altLang="ja-JP" dirty="0" err="1"/>
              <a:t>spyder</a:t>
            </a:r>
            <a:endParaRPr kumimoji="1" lang="ja-JP" altLang="en-US" dirty="0"/>
          </a:p>
        </p:txBody>
      </p:sp>
      <p:sp>
        <p:nvSpPr>
          <p:cNvPr id="3" name="コンテンツ プレースホルダー 2">
            <a:extLst>
              <a:ext uri="{FF2B5EF4-FFF2-40B4-BE49-F238E27FC236}">
                <a16:creationId xmlns:a16="http://schemas.microsoft.com/office/drawing/2014/main" id="{23E4AAB3-273C-8FEC-929C-D5C824A4CA61}"/>
              </a:ext>
            </a:extLst>
          </p:cNvPr>
          <p:cNvSpPr>
            <a:spLocks noGrp="1"/>
          </p:cNvSpPr>
          <p:nvPr>
            <p:ph idx="1"/>
          </p:nvPr>
        </p:nvSpPr>
        <p:spPr/>
        <p:txBody>
          <a:bodyPr/>
          <a:lstStyle/>
          <a:p>
            <a:pPr marL="0" indent="0">
              <a:buNone/>
            </a:pPr>
            <a:r>
              <a:rPr kumimoji="1" lang="en-US" altLang="ja-JP" dirty="0"/>
              <a:t>【</a:t>
            </a:r>
            <a:r>
              <a:rPr kumimoji="1" lang="ja-JP" altLang="en-US" dirty="0"/>
              <a:t>起動</a:t>
            </a:r>
            <a:r>
              <a:rPr kumimoji="1" lang="en-US" altLang="ja-JP" dirty="0"/>
              <a:t>】Windows </a:t>
            </a:r>
            <a:r>
              <a:rPr kumimoji="1" lang="ja-JP" altLang="en-US" dirty="0"/>
              <a:t>のコマンドプロンプトで </a:t>
            </a:r>
            <a:r>
              <a:rPr kumimoji="1" lang="en-US" altLang="ja-JP" dirty="0" err="1"/>
              <a:t>spyder</a:t>
            </a:r>
            <a:endParaRPr kumimoji="1" lang="en-US" altLang="ja-JP" dirty="0"/>
          </a:p>
          <a:p>
            <a:pPr marL="0" indent="0">
              <a:buNone/>
            </a:pPr>
            <a:r>
              <a:rPr lang="en-US" altLang="ja-JP" dirty="0"/>
              <a:t>【</a:t>
            </a:r>
            <a:r>
              <a:rPr lang="ja-JP" altLang="en-US" dirty="0"/>
              <a:t>インストール</a:t>
            </a:r>
            <a:r>
              <a:rPr lang="en-US" altLang="ja-JP" dirty="0"/>
              <a:t>】</a:t>
            </a:r>
            <a:r>
              <a:rPr kumimoji="1" lang="ja-JP" altLang="en-US" dirty="0"/>
              <a:t> </a:t>
            </a:r>
            <a:endParaRPr kumimoji="1" lang="en-US" altLang="ja-JP" dirty="0"/>
          </a:p>
          <a:p>
            <a:pPr marL="0" indent="0">
              <a:buNone/>
            </a:pPr>
            <a:r>
              <a:rPr lang="ja-JP" altLang="en-US" dirty="0"/>
              <a:t>自分でインストールするときは、次の記事を参考に</a:t>
            </a:r>
            <a:r>
              <a:rPr kumimoji="1" lang="en-US" altLang="ja-JP" dirty="0"/>
              <a:t>https://www.kkaneko.jp/tools/man/tools.html</a:t>
            </a:r>
            <a:endParaRPr kumimoji="1" lang="ja-JP" altLang="en-US" dirty="0"/>
          </a:p>
        </p:txBody>
      </p:sp>
      <p:sp>
        <p:nvSpPr>
          <p:cNvPr id="4" name="スライド番号プレースホルダー 3">
            <a:extLst>
              <a:ext uri="{FF2B5EF4-FFF2-40B4-BE49-F238E27FC236}">
                <a16:creationId xmlns:a16="http://schemas.microsoft.com/office/drawing/2014/main" id="{40584C37-053E-EE13-6C79-34D1BD4A2378}"/>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pic>
        <p:nvPicPr>
          <p:cNvPr id="6" name="図 5">
            <a:extLst>
              <a:ext uri="{FF2B5EF4-FFF2-40B4-BE49-F238E27FC236}">
                <a16:creationId xmlns:a16="http://schemas.microsoft.com/office/drawing/2014/main" id="{CBA2FDB8-9C85-9D49-847B-7B090DEA24D8}"/>
              </a:ext>
            </a:extLst>
          </p:cNvPr>
          <p:cNvPicPr>
            <a:picLocks noChangeAspect="1"/>
          </p:cNvPicPr>
          <p:nvPr/>
        </p:nvPicPr>
        <p:blipFill>
          <a:blip r:embed="rId2"/>
          <a:stretch>
            <a:fillRect/>
          </a:stretch>
        </p:blipFill>
        <p:spPr>
          <a:xfrm>
            <a:off x="1964655" y="3063332"/>
            <a:ext cx="3760043" cy="2956659"/>
          </a:xfrm>
          <a:prstGeom prst="rect">
            <a:avLst/>
          </a:prstGeom>
        </p:spPr>
      </p:pic>
      <p:sp>
        <p:nvSpPr>
          <p:cNvPr id="7" name="テキスト ボックス 6">
            <a:extLst>
              <a:ext uri="{FF2B5EF4-FFF2-40B4-BE49-F238E27FC236}">
                <a16:creationId xmlns:a16="http://schemas.microsoft.com/office/drawing/2014/main" id="{21944030-4965-1177-361F-A563FC346425}"/>
              </a:ext>
            </a:extLst>
          </p:cNvPr>
          <p:cNvSpPr txBox="1"/>
          <p:nvPr/>
        </p:nvSpPr>
        <p:spPr>
          <a:xfrm>
            <a:off x="435364" y="4195156"/>
            <a:ext cx="1415772" cy="461665"/>
          </a:xfrm>
          <a:prstGeom prst="rect">
            <a:avLst/>
          </a:prstGeom>
          <a:noFill/>
        </p:spPr>
        <p:txBody>
          <a:bodyPr wrap="none" rtlCol="0">
            <a:spAutoFit/>
          </a:bodyPr>
          <a:lstStyle/>
          <a:p>
            <a:r>
              <a:rPr kumimoji="1" lang="ja-JP" altLang="en-US" sz="2400" dirty="0"/>
              <a:t>エディタ</a:t>
            </a:r>
          </a:p>
        </p:txBody>
      </p:sp>
      <p:sp>
        <p:nvSpPr>
          <p:cNvPr id="8" name="テキスト ボックス 7">
            <a:extLst>
              <a:ext uri="{FF2B5EF4-FFF2-40B4-BE49-F238E27FC236}">
                <a16:creationId xmlns:a16="http://schemas.microsoft.com/office/drawing/2014/main" id="{83FE7DA7-A99C-4C1A-6F7C-77D180C27D1D}"/>
              </a:ext>
            </a:extLst>
          </p:cNvPr>
          <p:cNvSpPr txBox="1"/>
          <p:nvPr/>
        </p:nvSpPr>
        <p:spPr>
          <a:xfrm>
            <a:off x="5882637" y="5217767"/>
            <a:ext cx="1723549" cy="461665"/>
          </a:xfrm>
          <a:prstGeom prst="rect">
            <a:avLst/>
          </a:prstGeom>
          <a:noFill/>
        </p:spPr>
        <p:txBody>
          <a:bodyPr wrap="none" rtlCol="0">
            <a:spAutoFit/>
          </a:bodyPr>
          <a:lstStyle/>
          <a:p>
            <a:r>
              <a:rPr kumimoji="1" lang="ja-JP" altLang="en-US" sz="2400" dirty="0"/>
              <a:t>コンソール</a:t>
            </a:r>
          </a:p>
        </p:txBody>
      </p:sp>
      <p:sp>
        <p:nvSpPr>
          <p:cNvPr id="9" name="テキスト ボックス 8">
            <a:extLst>
              <a:ext uri="{FF2B5EF4-FFF2-40B4-BE49-F238E27FC236}">
                <a16:creationId xmlns:a16="http://schemas.microsoft.com/office/drawing/2014/main" id="{D9C9A456-FA0B-02D9-102C-9070DC2E6C61}"/>
              </a:ext>
            </a:extLst>
          </p:cNvPr>
          <p:cNvSpPr txBox="1"/>
          <p:nvPr/>
        </p:nvSpPr>
        <p:spPr>
          <a:xfrm>
            <a:off x="5882638" y="3776193"/>
            <a:ext cx="1723549" cy="461665"/>
          </a:xfrm>
          <a:prstGeom prst="rect">
            <a:avLst/>
          </a:prstGeom>
          <a:noFill/>
        </p:spPr>
        <p:txBody>
          <a:bodyPr wrap="none" rtlCol="0">
            <a:spAutoFit/>
          </a:bodyPr>
          <a:lstStyle/>
          <a:p>
            <a:r>
              <a:rPr kumimoji="1" lang="ja-JP" altLang="en-US" sz="2400" dirty="0"/>
              <a:t>各種の情報</a:t>
            </a:r>
          </a:p>
        </p:txBody>
      </p:sp>
      <p:sp>
        <p:nvSpPr>
          <p:cNvPr id="5" name="テキスト ボックス 4">
            <a:extLst>
              <a:ext uri="{FF2B5EF4-FFF2-40B4-BE49-F238E27FC236}">
                <a16:creationId xmlns:a16="http://schemas.microsoft.com/office/drawing/2014/main" id="{E73B2B5A-2495-D0B1-8A90-4233EF224E23}"/>
              </a:ext>
            </a:extLst>
          </p:cNvPr>
          <p:cNvSpPr txBox="1"/>
          <p:nvPr/>
        </p:nvSpPr>
        <p:spPr>
          <a:xfrm>
            <a:off x="477016" y="6133780"/>
            <a:ext cx="8392041" cy="707886"/>
          </a:xfrm>
          <a:prstGeom prst="rect">
            <a:avLst/>
          </a:prstGeom>
          <a:noFill/>
        </p:spPr>
        <p:txBody>
          <a:bodyPr wrap="none" rtlCol="0">
            <a:spAutoFit/>
          </a:bodyPr>
          <a:lstStyle/>
          <a:p>
            <a:r>
              <a:rPr kumimoji="1" lang="ja-JP" altLang="en-US" sz="2000" dirty="0"/>
              <a:t>他にもさまざまなツール、アプリがありますので、</a:t>
            </a:r>
            <a:endParaRPr kumimoji="1" lang="en-US" altLang="ja-JP" sz="2000" dirty="0"/>
          </a:p>
          <a:p>
            <a:r>
              <a:rPr kumimoji="1" lang="ja-JP" altLang="en-US" sz="2000" dirty="0"/>
              <a:t>指導教員や仲間など</a:t>
            </a:r>
            <a:r>
              <a:rPr kumimoji="1" lang="ja-JP" altLang="en-US" sz="2000"/>
              <a:t>から教わりながら、自主的に調べてみてください</a:t>
            </a:r>
            <a:endParaRPr kumimoji="1" lang="en-US" altLang="ja-JP" sz="2000"/>
          </a:p>
        </p:txBody>
      </p:sp>
    </p:spTree>
    <p:extLst>
      <p:ext uri="{BB962C8B-B14F-4D97-AF65-F5344CB8AC3E}">
        <p14:creationId xmlns:p14="http://schemas.microsoft.com/office/powerpoint/2010/main" val="2039781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8FC985-3D56-FB3D-4B19-84C17A05FAC4}"/>
              </a:ext>
            </a:extLst>
          </p:cNvPr>
          <p:cNvSpPr>
            <a:spLocks noGrp="1"/>
          </p:cNvSpPr>
          <p:nvPr>
            <p:ph type="title"/>
          </p:nvPr>
        </p:nvSpPr>
        <p:spPr/>
        <p:txBody>
          <a:bodyPr>
            <a:normAutofit fontScale="90000"/>
          </a:bodyPr>
          <a:lstStyle/>
          <a:p>
            <a:r>
              <a:rPr kumimoji="1" lang="ja-JP" altLang="en-US" dirty="0"/>
              <a:t>コマンドプロンプトの開き方</a:t>
            </a:r>
          </a:p>
        </p:txBody>
      </p:sp>
      <p:sp>
        <p:nvSpPr>
          <p:cNvPr id="3" name="コンテンツ プレースホルダー 2">
            <a:extLst>
              <a:ext uri="{FF2B5EF4-FFF2-40B4-BE49-F238E27FC236}">
                <a16:creationId xmlns:a16="http://schemas.microsoft.com/office/drawing/2014/main" id="{FFE1E933-CA0F-44D7-F5B0-538AFF9A568C}"/>
              </a:ext>
            </a:extLst>
          </p:cNvPr>
          <p:cNvSpPr>
            <a:spLocks noGrp="1"/>
          </p:cNvSpPr>
          <p:nvPr>
            <p:ph idx="1"/>
          </p:nvPr>
        </p:nvSpPr>
        <p:spPr/>
        <p:txBody>
          <a:bodyPr/>
          <a:lstStyle/>
          <a:p>
            <a:r>
              <a:rPr kumimoji="1" lang="en-US" altLang="ja-JP" dirty="0"/>
              <a:t>Windows </a:t>
            </a:r>
            <a:r>
              <a:rPr kumimoji="1" lang="ja-JP" altLang="en-US" dirty="0"/>
              <a:t>の</a:t>
            </a:r>
            <a:r>
              <a:rPr kumimoji="1" lang="ja-JP" altLang="en-US" b="1" dirty="0"/>
              <a:t>コマンドプロンプト</a:t>
            </a:r>
            <a:r>
              <a:rPr kumimoji="1" lang="ja-JP" altLang="en-US" dirty="0"/>
              <a:t>を開くには，エクスプローラーや検索窓で「</a:t>
            </a:r>
            <a:r>
              <a:rPr kumimoji="1" lang="en-US" altLang="ja-JP" dirty="0" err="1"/>
              <a:t>cmd</a:t>
            </a:r>
            <a:r>
              <a:rPr kumimoji="1" lang="ja-JP" altLang="en-US" dirty="0"/>
              <a:t>」と入れるのが簡単．</a:t>
            </a:r>
            <a:endParaRPr kumimoji="1" lang="en-US" altLang="ja-JP" dirty="0"/>
          </a:p>
          <a:p>
            <a:r>
              <a:rPr lang="ja-JP" altLang="en-US" dirty="0"/>
              <a:t>パソコンを本格的に使うときに便利</a:t>
            </a:r>
            <a:r>
              <a:rPr kumimoji="1" lang="ja-JP" altLang="en-US" dirty="0"/>
              <a:t> </a:t>
            </a:r>
          </a:p>
        </p:txBody>
      </p:sp>
      <p:sp>
        <p:nvSpPr>
          <p:cNvPr id="4" name="スライド番号プレースホルダー 3">
            <a:extLst>
              <a:ext uri="{FF2B5EF4-FFF2-40B4-BE49-F238E27FC236}">
                <a16:creationId xmlns:a16="http://schemas.microsoft.com/office/drawing/2014/main" id="{D2971BC6-2B19-C646-454E-8272DA9611A6}"/>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pic>
        <p:nvPicPr>
          <p:cNvPr id="6" name="図 5" descr="グラフィカル ユーザー インターフェイス が含まれている画像&#10;&#10;自動的に生成された説明">
            <a:extLst>
              <a:ext uri="{FF2B5EF4-FFF2-40B4-BE49-F238E27FC236}">
                <a16:creationId xmlns:a16="http://schemas.microsoft.com/office/drawing/2014/main" id="{4A2131A2-4EA8-A141-1029-CF54A190C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253" y="2818120"/>
            <a:ext cx="4142383" cy="2236519"/>
          </a:xfrm>
          <a:prstGeom prst="rect">
            <a:avLst/>
          </a:prstGeom>
        </p:spPr>
      </p:pic>
      <p:pic>
        <p:nvPicPr>
          <p:cNvPr id="7" name="図 6">
            <a:extLst>
              <a:ext uri="{FF2B5EF4-FFF2-40B4-BE49-F238E27FC236}">
                <a16:creationId xmlns:a16="http://schemas.microsoft.com/office/drawing/2014/main" id="{B0768771-F6F1-F545-BB18-BBF961C59BB9}"/>
              </a:ext>
            </a:extLst>
          </p:cNvPr>
          <p:cNvPicPr>
            <a:picLocks noChangeAspect="1"/>
          </p:cNvPicPr>
          <p:nvPr/>
        </p:nvPicPr>
        <p:blipFill>
          <a:blip r:embed="rId3"/>
          <a:stretch>
            <a:fillRect/>
          </a:stretch>
        </p:blipFill>
        <p:spPr>
          <a:xfrm>
            <a:off x="160343" y="2840949"/>
            <a:ext cx="4318222" cy="2190863"/>
          </a:xfrm>
          <a:prstGeom prst="rect">
            <a:avLst/>
          </a:prstGeom>
        </p:spPr>
      </p:pic>
      <p:sp>
        <p:nvSpPr>
          <p:cNvPr id="8" name="テキスト ボックス 7">
            <a:extLst>
              <a:ext uri="{FF2B5EF4-FFF2-40B4-BE49-F238E27FC236}">
                <a16:creationId xmlns:a16="http://schemas.microsoft.com/office/drawing/2014/main" id="{F77640FC-3902-6243-0781-31B15ED24416}"/>
              </a:ext>
            </a:extLst>
          </p:cNvPr>
          <p:cNvSpPr txBox="1"/>
          <p:nvPr/>
        </p:nvSpPr>
        <p:spPr>
          <a:xfrm>
            <a:off x="996015" y="5503127"/>
            <a:ext cx="2646878" cy="461665"/>
          </a:xfrm>
          <a:prstGeom prst="rect">
            <a:avLst/>
          </a:prstGeom>
          <a:noFill/>
        </p:spPr>
        <p:txBody>
          <a:bodyPr wrap="none" rtlCol="0">
            <a:spAutoFit/>
          </a:bodyPr>
          <a:lstStyle/>
          <a:p>
            <a:r>
              <a:rPr kumimoji="1" lang="ja-JP" altLang="en-US" sz="2400" dirty="0"/>
              <a:t>エクスプローラー</a:t>
            </a:r>
          </a:p>
        </p:txBody>
      </p:sp>
      <p:sp>
        <p:nvSpPr>
          <p:cNvPr id="9" name="テキスト ボックス 8">
            <a:extLst>
              <a:ext uri="{FF2B5EF4-FFF2-40B4-BE49-F238E27FC236}">
                <a16:creationId xmlns:a16="http://schemas.microsoft.com/office/drawing/2014/main" id="{7F159FF0-41F2-3ABD-7C23-33BBD3B41172}"/>
              </a:ext>
            </a:extLst>
          </p:cNvPr>
          <p:cNvSpPr txBox="1"/>
          <p:nvPr/>
        </p:nvSpPr>
        <p:spPr>
          <a:xfrm>
            <a:off x="5213034" y="5537820"/>
            <a:ext cx="3877985" cy="461665"/>
          </a:xfrm>
          <a:prstGeom prst="rect">
            <a:avLst/>
          </a:prstGeom>
          <a:noFill/>
        </p:spPr>
        <p:txBody>
          <a:bodyPr wrap="none" rtlCol="0">
            <a:spAutoFit/>
          </a:bodyPr>
          <a:lstStyle/>
          <a:p>
            <a:r>
              <a:rPr kumimoji="1" lang="ja-JP" altLang="en-US" sz="2400" dirty="0"/>
              <a:t>検索窓（画面の下にある）</a:t>
            </a:r>
          </a:p>
        </p:txBody>
      </p:sp>
    </p:spTree>
    <p:extLst>
      <p:ext uri="{BB962C8B-B14F-4D97-AF65-F5344CB8AC3E}">
        <p14:creationId xmlns:p14="http://schemas.microsoft.com/office/powerpoint/2010/main" val="428984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970FF-67BE-471D-46A7-14FFCEE83528}"/>
              </a:ext>
            </a:extLst>
          </p:cNvPr>
          <p:cNvSpPr>
            <a:spLocks noGrp="1"/>
          </p:cNvSpPr>
          <p:nvPr>
            <p:ph type="title"/>
          </p:nvPr>
        </p:nvSpPr>
        <p:spPr/>
        <p:txBody>
          <a:bodyPr>
            <a:normAutofit fontScale="90000"/>
          </a:bodyPr>
          <a:lstStyle/>
          <a:p>
            <a:r>
              <a:rPr kumimoji="1" lang="ja-JP" altLang="en-US" dirty="0"/>
              <a:t>コマンドプロンプトを管理者として実行</a:t>
            </a:r>
          </a:p>
        </p:txBody>
      </p:sp>
      <p:sp>
        <p:nvSpPr>
          <p:cNvPr id="3" name="コンテンツ プレースホルダー 2">
            <a:extLst>
              <a:ext uri="{FF2B5EF4-FFF2-40B4-BE49-F238E27FC236}">
                <a16:creationId xmlns:a16="http://schemas.microsoft.com/office/drawing/2014/main" id="{2BF1FCE4-505D-FB2E-BB45-6CC3E7B8459F}"/>
              </a:ext>
            </a:extLst>
          </p:cNvPr>
          <p:cNvSpPr>
            <a:spLocks noGrp="1"/>
          </p:cNvSpPr>
          <p:nvPr>
            <p:ph idx="1"/>
          </p:nvPr>
        </p:nvSpPr>
        <p:spPr/>
        <p:txBody>
          <a:bodyPr/>
          <a:lstStyle/>
          <a:p>
            <a:r>
              <a:rPr kumimoji="1" lang="ja-JP" altLang="en-US" dirty="0"/>
              <a:t>検索窓で「</a:t>
            </a:r>
            <a:r>
              <a:rPr kumimoji="1" lang="en-US" altLang="ja-JP" b="1" dirty="0" err="1"/>
              <a:t>cmd</a:t>
            </a:r>
            <a:r>
              <a:rPr kumimoji="1" lang="ja-JP" altLang="en-US" dirty="0"/>
              <a:t>」と入れたあと， </a:t>
            </a:r>
            <a:r>
              <a:rPr kumimoji="1" lang="ja-JP" altLang="en-US" b="1" dirty="0"/>
              <a:t>右クリックメニュー</a:t>
            </a:r>
            <a:r>
              <a:rPr kumimoji="1" lang="ja-JP" altLang="en-US" dirty="0"/>
              <a:t>で「</a:t>
            </a:r>
            <a:r>
              <a:rPr kumimoji="1" lang="ja-JP" altLang="en-US" b="1" dirty="0"/>
              <a:t>管理者として実行</a:t>
            </a:r>
            <a:r>
              <a:rPr kumimoji="1" lang="ja-JP" altLang="en-US" dirty="0"/>
              <a:t>」を選ぶのが簡単．</a:t>
            </a:r>
            <a:endParaRPr kumimoji="1" lang="en-US" altLang="ja-JP" dirty="0"/>
          </a:p>
          <a:p>
            <a:r>
              <a:rPr kumimoji="1" lang="ja-JP" altLang="en-US" dirty="0"/>
              <a:t>インストールや設定の時に便利</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061E75F-F5F6-D5B2-89F7-030687DD2A01}"/>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C7F7DD46-5E3C-AF57-E4FB-893DF95C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94" y="2557765"/>
            <a:ext cx="4020471" cy="4148395"/>
          </a:xfrm>
          <a:prstGeom prst="rect">
            <a:avLst/>
          </a:prstGeom>
        </p:spPr>
      </p:pic>
    </p:spTree>
    <p:extLst>
      <p:ext uri="{BB962C8B-B14F-4D97-AF65-F5344CB8AC3E}">
        <p14:creationId xmlns:p14="http://schemas.microsoft.com/office/powerpoint/2010/main" val="3900401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a:xfrm>
            <a:off x="396240" y="1122363"/>
            <a:ext cx="8305800" cy="2387600"/>
          </a:xfrm>
        </p:spPr>
        <p:txBody>
          <a:bodyPr/>
          <a:lstStyle/>
          <a:p>
            <a:r>
              <a:rPr kumimoji="1" lang="ja-JP" altLang="en-US" dirty="0"/>
              <a:t>５．研究（調査、実験）の開始</a:t>
            </a:r>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1995920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金子邦彦研究室（データベース研究室）</a:t>
            </a:r>
            <a:endParaRPr kumimoji="1" lang="ja-JP" altLang="en-US" dirty="0"/>
          </a:p>
        </p:txBody>
      </p:sp>
      <p:sp>
        <p:nvSpPr>
          <p:cNvPr id="3" name="コンテンツ プレースホルダー 2"/>
          <p:cNvSpPr>
            <a:spLocks noGrp="1"/>
          </p:cNvSpPr>
          <p:nvPr>
            <p:ph idx="1"/>
          </p:nvPr>
        </p:nvSpPr>
        <p:spPr>
          <a:xfrm>
            <a:off x="408165" y="906434"/>
            <a:ext cx="8645169" cy="5143529"/>
          </a:xfrm>
        </p:spPr>
        <p:txBody>
          <a:bodyPr>
            <a:normAutofit fontScale="92500" lnSpcReduction="20000"/>
          </a:bodyPr>
          <a:lstStyle/>
          <a:p>
            <a:pPr marL="0" indent="0">
              <a:buNone/>
            </a:pPr>
            <a:r>
              <a:rPr kumimoji="1" lang="ja-JP" altLang="en-US" sz="2400" b="1" u="sng" dirty="0">
                <a:solidFill>
                  <a:srgbClr val="FF0000"/>
                </a:solidFill>
              </a:rPr>
              <a:t>データベースに関する最新研究</a:t>
            </a:r>
            <a:endParaRPr kumimoji="1" lang="en-US" altLang="ja-JP" sz="2400" b="1" u="sng" dirty="0">
              <a:solidFill>
                <a:srgbClr val="FF0000"/>
              </a:solidFill>
            </a:endParaRPr>
          </a:p>
          <a:p>
            <a:pPr marL="0" indent="0">
              <a:buNone/>
            </a:pPr>
            <a:r>
              <a:rPr lang="en-US" altLang="ja-JP" sz="2400" dirty="0"/>
              <a:t>	</a:t>
            </a:r>
            <a:r>
              <a:rPr lang="ja-JP" altLang="en-US" sz="2400" dirty="0"/>
              <a:t>人工知能，画像理解，３次元処理とも関係</a:t>
            </a:r>
            <a:endParaRPr kumimoji="1" lang="en-US" altLang="ja-JP" sz="2400" dirty="0"/>
          </a:p>
          <a:p>
            <a:pPr marL="0" indent="0">
              <a:buNone/>
            </a:pPr>
            <a:r>
              <a:rPr kumimoji="1" lang="en-US" altLang="ja-JP" sz="2400" dirty="0"/>
              <a:t>【</a:t>
            </a:r>
            <a:r>
              <a:rPr kumimoji="1" lang="ja-JP" altLang="en-US" sz="2400" b="1" dirty="0"/>
              <a:t>卒業研究の分野</a:t>
            </a:r>
            <a:r>
              <a:rPr kumimoji="1" lang="en-US" altLang="ja-JP" sz="2400" dirty="0"/>
              <a:t>】</a:t>
            </a:r>
          </a:p>
          <a:p>
            <a:pPr marL="0" indent="0">
              <a:buNone/>
            </a:pPr>
            <a:r>
              <a:rPr lang="ja-JP" altLang="en-US" sz="2400" dirty="0">
                <a:solidFill>
                  <a:srgbClr val="C00000"/>
                </a:solidFill>
              </a:rPr>
              <a:t>① 住環境や街並みのデジタル化</a:t>
            </a:r>
            <a:endParaRPr lang="en-US" altLang="ja-JP" sz="2400" dirty="0">
              <a:solidFill>
                <a:srgbClr val="C00000"/>
              </a:solidFill>
            </a:endParaRPr>
          </a:p>
          <a:p>
            <a:pPr marL="0" indent="0">
              <a:buNone/>
            </a:pPr>
            <a:r>
              <a:rPr lang="ja-JP" altLang="en-US" sz="2400" dirty="0">
                <a:solidFill>
                  <a:srgbClr val="C00000"/>
                </a:solidFill>
              </a:rPr>
              <a:t>② 人間や車両などの，姿勢や顔や様態（マスクの有無，向きなど）のデジタル化</a:t>
            </a:r>
            <a:endParaRPr lang="en-US" altLang="ja-JP" sz="2400" dirty="0">
              <a:solidFill>
                <a:srgbClr val="C00000"/>
              </a:solidFill>
            </a:endParaRPr>
          </a:p>
          <a:p>
            <a:pPr marL="0" indent="0">
              <a:buNone/>
            </a:pPr>
            <a:r>
              <a:rPr lang="ja-JP" altLang="en-US" sz="2400" dirty="0">
                <a:solidFill>
                  <a:srgbClr val="C00000"/>
                </a:solidFill>
              </a:rPr>
              <a:t>③ 画像のかすかな差異の判別やものの形の判別</a:t>
            </a:r>
            <a:endParaRPr lang="en-US" altLang="ja-JP" sz="2400" dirty="0">
              <a:solidFill>
                <a:srgbClr val="C00000"/>
              </a:solidFill>
            </a:endParaRPr>
          </a:p>
          <a:p>
            <a:pPr marL="0" indent="0">
              <a:buNone/>
            </a:pPr>
            <a:r>
              <a:rPr lang="ja-JP" altLang="en-US" sz="2400" dirty="0"/>
              <a:t>　</a:t>
            </a:r>
            <a:r>
              <a:rPr lang="en-US" altLang="ja-JP" sz="2400" dirty="0"/>
              <a:t>※ </a:t>
            </a:r>
            <a:r>
              <a:rPr lang="ja-JP" altLang="en-US" sz="2400" dirty="0"/>
              <a:t>学生と相談してテーマを決定．新分野もありえる</a:t>
            </a:r>
            <a:endParaRPr kumimoji="1" lang="en-US" altLang="ja-JP" sz="2400" dirty="0"/>
          </a:p>
          <a:p>
            <a:pPr marL="0" indent="0">
              <a:buNone/>
            </a:pPr>
            <a:r>
              <a:rPr kumimoji="1" lang="en-US" altLang="ja-JP" sz="2400" dirty="0"/>
              <a:t>【</a:t>
            </a:r>
            <a:r>
              <a:rPr kumimoji="1" lang="ja-JP" altLang="en-US" sz="2400" dirty="0"/>
              <a:t>活動内容</a:t>
            </a:r>
            <a:r>
              <a:rPr kumimoji="1" lang="en-US" altLang="ja-JP" sz="2400" dirty="0"/>
              <a:t>】</a:t>
            </a:r>
          </a:p>
          <a:p>
            <a:r>
              <a:rPr lang="ja-JP" altLang="en-US" sz="2400" dirty="0"/>
              <a:t>学生には，</a:t>
            </a:r>
            <a:r>
              <a:rPr lang="ja-JP" altLang="en-US" sz="2400" dirty="0">
                <a:solidFill>
                  <a:srgbClr val="C00000"/>
                </a:solidFill>
              </a:rPr>
              <a:t>最新の人工知能技術</a:t>
            </a:r>
            <a:r>
              <a:rPr lang="ja-JP" altLang="en-US" sz="2400" dirty="0"/>
              <a:t>，</a:t>
            </a:r>
            <a:r>
              <a:rPr lang="ja-JP" altLang="en-US" sz="2400" dirty="0">
                <a:solidFill>
                  <a:srgbClr val="C00000"/>
                </a:solidFill>
              </a:rPr>
              <a:t>データの取り扱い技術</a:t>
            </a:r>
            <a:r>
              <a:rPr lang="ja-JP" altLang="en-US" sz="2400" dirty="0"/>
              <a:t>への興味，</a:t>
            </a:r>
            <a:r>
              <a:rPr lang="en-US" altLang="ja-JP" sz="2400" dirty="0"/>
              <a:t>IT</a:t>
            </a:r>
            <a:r>
              <a:rPr lang="ja-JP" altLang="en-US" sz="2400" dirty="0"/>
              <a:t>システム開発への意欲，チャレンジ精神を希望</a:t>
            </a:r>
            <a:endParaRPr lang="en-US" altLang="ja-JP" sz="2400" dirty="0"/>
          </a:p>
          <a:p>
            <a:r>
              <a:rPr lang="ja-JP" altLang="en-US" sz="2400" b="1" u="sng" dirty="0">
                <a:solidFill>
                  <a:srgbClr val="FF0000"/>
                </a:solidFill>
              </a:rPr>
              <a:t>データベース</a:t>
            </a:r>
            <a:r>
              <a:rPr lang="ja-JP" altLang="en-US" sz="2400" u="sng" dirty="0">
                <a:solidFill>
                  <a:srgbClr val="FF0000"/>
                </a:solidFill>
              </a:rPr>
              <a:t>と</a:t>
            </a:r>
            <a:r>
              <a:rPr lang="ja-JP" altLang="en-US" sz="2400" b="1" u="sng" dirty="0">
                <a:solidFill>
                  <a:srgbClr val="FF0000"/>
                </a:solidFill>
              </a:rPr>
              <a:t>人工知能</a:t>
            </a:r>
            <a:r>
              <a:rPr lang="ja-JP" altLang="en-US" sz="2400" u="sng" dirty="0">
                <a:solidFill>
                  <a:srgbClr val="FF0000"/>
                </a:solidFill>
              </a:rPr>
              <a:t>を</a:t>
            </a:r>
            <a:r>
              <a:rPr lang="ja-JP" altLang="en-US" sz="2400" b="1" u="sng" dirty="0">
                <a:solidFill>
                  <a:srgbClr val="FF0000"/>
                </a:solidFill>
              </a:rPr>
              <a:t>実活用</a:t>
            </a:r>
            <a:r>
              <a:rPr lang="ja-JP" altLang="en-US" sz="2400" dirty="0"/>
              <a:t>する</a:t>
            </a:r>
            <a:r>
              <a:rPr lang="ja-JP" altLang="en-US" sz="2400" b="1" u="sng" dirty="0">
                <a:solidFill>
                  <a:srgbClr val="FF0000"/>
                </a:solidFill>
              </a:rPr>
              <a:t>実践力と研究力</a:t>
            </a:r>
            <a:r>
              <a:rPr lang="ja-JP" altLang="en-US" sz="2400" dirty="0"/>
              <a:t>を養成します</a:t>
            </a:r>
            <a:endParaRPr lang="en-US" altLang="ja-JP" sz="2400" dirty="0"/>
          </a:p>
          <a:p>
            <a:pPr marL="0" indent="0">
              <a:buNone/>
            </a:pPr>
            <a:r>
              <a:rPr lang="ja-JP" altLang="en-US" sz="2000" dirty="0">
                <a:solidFill>
                  <a:srgbClr val="002060"/>
                </a:solidFill>
              </a:rPr>
              <a:t>サポートページ </a:t>
            </a:r>
            <a:r>
              <a:rPr lang="en-US" altLang="ja-JP" sz="2000" dirty="0">
                <a:solidFill>
                  <a:srgbClr val="002060"/>
                </a:solidFill>
              </a:rPr>
              <a:t>https://</a:t>
            </a:r>
            <a:r>
              <a:rPr lang="en-US" altLang="ja-JP" sz="2000" dirty="0" err="1">
                <a:solidFill>
                  <a:srgbClr val="002060"/>
                </a:solidFill>
              </a:rPr>
              <a:t>www.kkaneko.jp</a:t>
            </a:r>
            <a:r>
              <a:rPr lang="en-US" altLang="ja-JP" sz="2000" dirty="0">
                <a:solidFill>
                  <a:srgbClr val="002060"/>
                </a:solidFill>
              </a:rPr>
              <a:t>/a/</a:t>
            </a:r>
            <a:r>
              <a:rPr lang="en-US" altLang="ja-JP" sz="2000" dirty="0" err="1">
                <a:solidFill>
                  <a:srgbClr val="002060"/>
                </a:solidFill>
              </a:rPr>
              <a:t>2023.html</a:t>
            </a:r>
            <a:endParaRPr lang="ja-JP" altLang="en-US" sz="2000" dirty="0">
              <a:solidFill>
                <a:srgbClr val="002060"/>
              </a:solidFill>
            </a:endParaRPr>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E7DD4950-D159-4EF1-90C3-DB06CAAE7C11}" type="slidenum">
              <a:rPr kumimoji="1" lang="ja-JP" altLang="en-US" smtClean="0"/>
              <a:t>45</a:t>
            </a:fld>
            <a:endParaRPr kumimoji="1" lang="ja-JP" altLang="en-US" dirty="0"/>
          </a:p>
        </p:txBody>
      </p:sp>
    </p:spTree>
    <p:extLst>
      <p:ext uri="{BB962C8B-B14F-4D97-AF65-F5344CB8AC3E}">
        <p14:creationId xmlns:p14="http://schemas.microsoft.com/office/powerpoint/2010/main" val="998337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皆さん自身の活動</a:t>
            </a:r>
          </a:p>
        </p:txBody>
      </p:sp>
      <p:sp>
        <p:nvSpPr>
          <p:cNvPr id="3" name="コンテンツ プレースホルダー 2"/>
          <p:cNvSpPr>
            <a:spLocks noGrp="1"/>
          </p:cNvSpPr>
          <p:nvPr>
            <p:ph idx="1"/>
          </p:nvPr>
        </p:nvSpPr>
        <p:spPr>
          <a:xfrm>
            <a:off x="50800" y="1033434"/>
            <a:ext cx="9093199" cy="5143529"/>
          </a:xfrm>
        </p:spPr>
        <p:txBody>
          <a:bodyPr>
            <a:noAutofit/>
          </a:bodyPr>
          <a:lstStyle/>
          <a:p>
            <a:pPr marL="0" indent="0">
              <a:buNone/>
            </a:pPr>
            <a:r>
              <a:rPr kumimoji="1" lang="ja-JP" altLang="en-US" sz="2400" dirty="0"/>
              <a:t>４月：仮テーマ，</a:t>
            </a:r>
            <a:r>
              <a:rPr kumimoji="1" lang="ja-JP" altLang="en-US" sz="2400" b="1" dirty="0"/>
              <a:t>実験→結果→考察の繰り返し</a:t>
            </a:r>
            <a:r>
              <a:rPr kumimoji="1" lang="ja-JP" altLang="en-US" sz="2400" dirty="0"/>
              <a:t>開始，</a:t>
            </a:r>
            <a:endParaRPr lang="en-US" altLang="ja-JP" sz="2400" dirty="0"/>
          </a:p>
          <a:p>
            <a:pPr marL="0" indent="0">
              <a:buNone/>
            </a:pPr>
            <a:r>
              <a:rPr kumimoji="1" lang="en-US" altLang="ja-JP" sz="2400" dirty="0"/>
              <a:t> Google </a:t>
            </a:r>
            <a:r>
              <a:rPr kumimoji="1" lang="en-US" altLang="ja-JP" sz="2400" dirty="0" err="1"/>
              <a:t>Colaboratory</a:t>
            </a:r>
            <a:r>
              <a:rPr kumimoji="1" lang="ja-JP" altLang="en-US" sz="2400" dirty="0" err="1"/>
              <a:t>，</a:t>
            </a:r>
            <a:r>
              <a:rPr kumimoji="1" lang="ja-JP" altLang="en-US" sz="2400" b="1" dirty="0"/>
              <a:t>技術の調査・理解</a:t>
            </a:r>
            <a:r>
              <a:rPr kumimoji="1" lang="ja-JP" altLang="en-US" sz="2400" dirty="0"/>
              <a:t>の開始</a:t>
            </a:r>
            <a:endParaRPr kumimoji="1" lang="en-US" altLang="ja-JP" sz="2400" dirty="0"/>
          </a:p>
          <a:p>
            <a:pPr marL="0" indent="0">
              <a:buNone/>
            </a:pPr>
            <a:endParaRPr lang="en-US" altLang="ja-JP" sz="2400" dirty="0"/>
          </a:p>
          <a:p>
            <a:pPr marL="0" indent="0">
              <a:buNone/>
            </a:pPr>
            <a:r>
              <a:rPr lang="ja-JP" altLang="en-US" sz="2400" dirty="0"/>
              <a:t>６月：問題発見（研究テーマ決め），情報収集（実験に</a:t>
            </a:r>
            <a:endParaRPr lang="en-US" altLang="ja-JP" sz="2400" dirty="0"/>
          </a:p>
          <a:p>
            <a:pPr marL="0" indent="0">
              <a:buNone/>
            </a:pPr>
            <a:r>
              <a:rPr lang="ja-JP" altLang="en-US" sz="2400" dirty="0"/>
              <a:t>　　　失敗した場合でも，繰り返し改善する行動を含</a:t>
            </a:r>
            <a:endParaRPr lang="en-US" altLang="ja-JP" sz="2400" dirty="0"/>
          </a:p>
          <a:p>
            <a:pPr marL="0" indent="0">
              <a:buNone/>
            </a:pPr>
            <a:r>
              <a:rPr lang="ja-JP" altLang="en-US" sz="2400" dirty="0"/>
              <a:t>　　　む），ディープラーニングのセットアップスキル</a:t>
            </a:r>
            <a:endParaRPr lang="en-US" altLang="ja-JP" sz="2400" dirty="0"/>
          </a:p>
          <a:p>
            <a:pPr marL="0" indent="0">
              <a:buNone/>
            </a:pPr>
            <a:r>
              <a:rPr lang="ja-JP" altLang="en-US" sz="2400" dirty="0"/>
              <a:t>７月：グループワーク開始，</a:t>
            </a:r>
            <a:r>
              <a:rPr lang="ja-JP" altLang="en-US" sz="2400" dirty="0">
                <a:solidFill>
                  <a:srgbClr val="FF0000"/>
                </a:solidFill>
              </a:rPr>
              <a:t>中間発表（ポスター）</a:t>
            </a:r>
            <a:r>
              <a:rPr lang="ja-JP" altLang="en-US" sz="2400" dirty="0"/>
              <a:t>，学会発表原稿</a:t>
            </a:r>
            <a:endParaRPr lang="en-US" altLang="ja-JP" sz="2400" dirty="0"/>
          </a:p>
          <a:p>
            <a:pPr marL="0" indent="0">
              <a:buNone/>
            </a:pPr>
            <a:r>
              <a:rPr lang="ja-JP" altLang="en-US" sz="2400" dirty="0"/>
              <a:t>８月：客観視，</a:t>
            </a:r>
            <a:r>
              <a:rPr lang="en-US" altLang="ja-JP" sz="2400" b="1" dirty="0"/>
              <a:t>IT</a:t>
            </a:r>
            <a:r>
              <a:rPr lang="ja-JP" altLang="en-US" sz="2400" b="1" dirty="0"/>
              <a:t>システム制作</a:t>
            </a:r>
            <a:r>
              <a:rPr lang="ja-JP" altLang="en-US" sz="2400" dirty="0"/>
              <a:t>開始（実際の課題解決を１２月まで継続．革新性と高度な専門能力に集中）</a:t>
            </a:r>
            <a:endParaRPr lang="en-US" altLang="ja-JP" sz="2400" dirty="0"/>
          </a:p>
          <a:p>
            <a:pPr marL="0" indent="0">
              <a:buNone/>
            </a:pPr>
            <a:r>
              <a:rPr lang="ja-JP" altLang="en-US" sz="2400" dirty="0"/>
              <a:t>１０月：プレゼンの演習（資料作り，リハーサル），</a:t>
            </a:r>
            <a:r>
              <a:rPr lang="ja-JP" altLang="en-US" sz="2400" b="1" dirty="0"/>
              <a:t>学会発表</a:t>
            </a:r>
            <a:endParaRPr lang="en-US" altLang="ja-JP" sz="2400" b="1" dirty="0"/>
          </a:p>
          <a:p>
            <a:pPr marL="0" indent="0">
              <a:buNone/>
            </a:pPr>
            <a:r>
              <a:rPr lang="ja-JP" altLang="en-US" sz="2400" dirty="0"/>
              <a:t>１２月：</a:t>
            </a:r>
            <a:r>
              <a:rPr lang="ja-JP" altLang="en-US" sz="2400" dirty="0">
                <a:solidFill>
                  <a:srgbClr val="FF0000"/>
                </a:solidFill>
              </a:rPr>
              <a:t>卒業論文</a:t>
            </a:r>
            <a:r>
              <a:rPr lang="ja-JP" altLang="en-US" sz="2400" dirty="0"/>
              <a:t>，</a:t>
            </a:r>
            <a:r>
              <a:rPr lang="ja-JP" altLang="en-US" sz="2400" dirty="0">
                <a:solidFill>
                  <a:srgbClr val="FF0000"/>
                </a:solidFill>
              </a:rPr>
              <a:t>プレゼン</a:t>
            </a:r>
            <a:endParaRPr lang="en-US" altLang="ja-JP" sz="2400" dirty="0">
              <a:solidFill>
                <a:srgbClr val="FF0000"/>
              </a:solidFill>
            </a:endParaRPr>
          </a:p>
        </p:txBody>
      </p:sp>
      <p:sp>
        <p:nvSpPr>
          <p:cNvPr id="4" name="スライド番号プレースホルダー 3"/>
          <p:cNvSpPr>
            <a:spLocks noGrp="1"/>
          </p:cNvSpPr>
          <p:nvPr>
            <p:ph type="sldNum" sz="quarter" idx="12"/>
          </p:nvPr>
        </p:nvSpPr>
        <p:spPr/>
        <p:txBody>
          <a:bodyPr/>
          <a:lstStyle/>
          <a:p>
            <a:fld id="{E7DD4950-D159-4EF1-90C3-DB06CAAE7C11}" type="slidenum">
              <a:rPr kumimoji="1" lang="ja-JP" altLang="en-US" smtClean="0"/>
              <a:t>46</a:t>
            </a:fld>
            <a:endParaRPr kumimoji="1" lang="ja-JP" altLang="en-US"/>
          </a:p>
        </p:txBody>
      </p:sp>
    </p:spTree>
    <p:extLst>
      <p:ext uri="{BB962C8B-B14F-4D97-AF65-F5344CB8AC3E}">
        <p14:creationId xmlns:p14="http://schemas.microsoft.com/office/powerpoint/2010/main" val="148492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３月までの予定</a:t>
            </a:r>
          </a:p>
        </p:txBody>
      </p:sp>
      <p:sp>
        <p:nvSpPr>
          <p:cNvPr id="3" name="コンテンツ プレースホルダー 2"/>
          <p:cNvSpPr>
            <a:spLocks noGrp="1"/>
          </p:cNvSpPr>
          <p:nvPr>
            <p:ph idx="1"/>
          </p:nvPr>
        </p:nvSpPr>
        <p:spPr>
          <a:xfrm>
            <a:off x="273050" y="682897"/>
            <a:ext cx="8780284" cy="5748366"/>
          </a:xfrm>
        </p:spPr>
        <p:txBody>
          <a:bodyPr>
            <a:normAutofit fontScale="92500" lnSpcReduction="20000"/>
          </a:bodyPr>
          <a:lstStyle/>
          <a:p>
            <a:pPr marL="0" indent="0">
              <a:buNone/>
            </a:pPr>
            <a:r>
              <a:rPr kumimoji="1" lang="ja-JP" altLang="en-US" sz="2400" dirty="0"/>
              <a:t>① </a:t>
            </a:r>
            <a:r>
              <a:rPr lang="ja-JP" altLang="en-US" sz="2400" dirty="0"/>
              <a:t>目標</a:t>
            </a:r>
            <a:endParaRPr lang="en-US" altLang="ja-JP" sz="2400" dirty="0"/>
          </a:p>
          <a:p>
            <a:r>
              <a:rPr lang="ja-JP" altLang="en-US" sz="2400" dirty="0"/>
              <a:t>最新の人工知能技術，データの取り扱い技術の知識の増大</a:t>
            </a:r>
            <a:endParaRPr lang="en-US" altLang="ja-JP" sz="2400" dirty="0"/>
          </a:p>
          <a:p>
            <a:r>
              <a:rPr lang="en-US" altLang="ja-JP" sz="2400" dirty="0"/>
              <a:t>Python </a:t>
            </a:r>
            <a:r>
              <a:rPr lang="ja-JP" altLang="en-US" sz="2400" dirty="0"/>
              <a:t>スキルの向上</a:t>
            </a:r>
            <a:endParaRPr lang="en-US" altLang="ja-JP" sz="2400" dirty="0"/>
          </a:p>
          <a:p>
            <a:pPr marL="0" indent="0">
              <a:buNone/>
            </a:pPr>
            <a:r>
              <a:rPr lang="ja-JP" altLang="en-US" sz="2400" dirty="0"/>
              <a:t>② 注意点</a:t>
            </a:r>
            <a:endParaRPr lang="en-US" altLang="ja-JP" sz="2400" dirty="0"/>
          </a:p>
          <a:p>
            <a:pPr marL="0" indent="0">
              <a:buNone/>
            </a:pPr>
            <a:r>
              <a:rPr lang="ja-JP" altLang="en-US" sz="2400" dirty="0"/>
              <a:t>情報工学演習</a:t>
            </a:r>
            <a:r>
              <a:rPr lang="en-US" altLang="ja-JP" sz="2400" dirty="0"/>
              <a:t>II : </a:t>
            </a:r>
            <a:r>
              <a:rPr lang="ja-JP" altLang="en-US" sz="2400" dirty="0"/>
              <a:t>自宅などで予習，復習（セレッソの内容）</a:t>
            </a:r>
            <a:endParaRPr lang="en-US" altLang="ja-JP" sz="2400" dirty="0"/>
          </a:p>
          <a:p>
            <a:pPr marL="0" indent="0">
              <a:buNone/>
            </a:pPr>
            <a:r>
              <a:rPr lang="en-US" altLang="ja-JP" sz="2400" dirty="0"/>
              <a:t>2</a:t>
            </a:r>
            <a:r>
              <a:rPr lang="ja-JP" altLang="en-US" sz="2400" dirty="0"/>
              <a:t>月～</a:t>
            </a:r>
            <a:r>
              <a:rPr lang="en-US" altLang="ja-JP" sz="2400" dirty="0"/>
              <a:t>3</a:t>
            </a:r>
            <a:r>
              <a:rPr lang="ja-JP" altLang="en-US" sz="2400" dirty="0"/>
              <a:t>月</a:t>
            </a:r>
            <a:r>
              <a:rPr lang="en-US" altLang="ja-JP" sz="2400" dirty="0"/>
              <a:t>: ZOOM </a:t>
            </a:r>
            <a:r>
              <a:rPr lang="ja-JP" altLang="en-US" sz="2400" dirty="0"/>
              <a:t>配信（毎週），登校１回</a:t>
            </a:r>
            <a:endParaRPr lang="en-US" altLang="ja-JP" sz="2400" dirty="0"/>
          </a:p>
          <a:p>
            <a:pPr marL="0" indent="0">
              <a:buNone/>
            </a:pPr>
            <a:r>
              <a:rPr lang="ja-JP" altLang="en-US" sz="2400" dirty="0"/>
              <a:t>③ 基礎</a:t>
            </a:r>
            <a:endParaRPr lang="en-US" altLang="ja-JP" sz="2400" dirty="0"/>
          </a:p>
          <a:p>
            <a:pPr marL="0" indent="0">
              <a:buNone/>
            </a:pPr>
            <a:r>
              <a:rPr lang="ja-JP" altLang="en-US" sz="2400" dirty="0"/>
              <a:t>授業「</a:t>
            </a:r>
            <a:r>
              <a:rPr lang="en-US" altLang="ja-JP" sz="2400" dirty="0"/>
              <a:t>AI</a:t>
            </a:r>
            <a:r>
              <a:rPr lang="ja-JP" altLang="en-US" sz="2400" dirty="0"/>
              <a:t>演習」，「データベース」を受講した人は復習</a:t>
            </a:r>
            <a:endParaRPr lang="en-US" altLang="ja-JP" sz="2400" dirty="0"/>
          </a:p>
          <a:p>
            <a:pPr marL="0" indent="0">
              <a:buNone/>
            </a:pPr>
            <a:r>
              <a:rPr lang="ja-JP" altLang="en-US" sz="2400" dirty="0"/>
              <a:t>④ 活動内容</a:t>
            </a:r>
            <a:endParaRPr lang="en-US" altLang="ja-JP" sz="2400" dirty="0"/>
          </a:p>
          <a:p>
            <a:r>
              <a:rPr lang="ja-JP" altLang="en-US" sz="2400" dirty="0"/>
              <a:t>個人ワークがメイン．２月～</a:t>
            </a:r>
            <a:r>
              <a:rPr lang="en-US" altLang="ja-JP" sz="2400" dirty="0"/>
              <a:t>3</a:t>
            </a:r>
            <a:r>
              <a:rPr lang="ja-JP" altLang="en-US" sz="2400" dirty="0"/>
              <a:t>月に登校しての活動１回</a:t>
            </a:r>
            <a:endParaRPr lang="en-US" altLang="ja-JP" sz="2400" dirty="0"/>
          </a:p>
          <a:p>
            <a:r>
              <a:rPr lang="ja-JP" altLang="en-US" sz="2400" dirty="0"/>
              <a:t>資料に出てくるプログラムは，各自で実行し，確認しておく</a:t>
            </a:r>
            <a:endParaRPr lang="en-US" altLang="ja-JP" sz="2400" dirty="0"/>
          </a:p>
          <a:p>
            <a:pPr marL="0" indent="0">
              <a:buNone/>
            </a:pPr>
            <a:r>
              <a:rPr lang="ja-JP" altLang="en-US" sz="2400" dirty="0"/>
              <a:t>⑤ 各自が３月までに行うこと</a:t>
            </a:r>
            <a:endParaRPr lang="en-US" altLang="ja-JP" sz="2400" dirty="0"/>
          </a:p>
          <a:p>
            <a:pPr marL="0" indent="0">
              <a:buNone/>
            </a:pPr>
            <a:r>
              <a:rPr lang="ja-JP" altLang="en-US" sz="2400" dirty="0"/>
              <a:t>研究テーマについて考察．機材（ノート</a:t>
            </a:r>
            <a:r>
              <a:rPr lang="en-US" altLang="ja-JP" sz="2400" dirty="0"/>
              <a:t>PC</a:t>
            </a:r>
            <a:r>
              <a:rPr lang="ja-JP" altLang="en-US" sz="2400" dirty="0"/>
              <a:t>＋インターネット）の考察も行っておくこと</a:t>
            </a:r>
            <a:endParaRPr lang="en-US" altLang="ja-JP" sz="2400" dirty="0"/>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E7DD4950-D159-4EF1-90C3-DB06CAAE7C11}" type="slidenum">
              <a:rPr kumimoji="1" lang="ja-JP" altLang="en-US" smtClean="0"/>
              <a:t>47</a:t>
            </a:fld>
            <a:endParaRPr kumimoji="1" lang="ja-JP" altLang="en-US"/>
          </a:p>
        </p:txBody>
      </p:sp>
    </p:spTree>
    <p:extLst>
      <p:ext uri="{BB962C8B-B14F-4D97-AF65-F5344CB8AC3E}">
        <p14:creationId xmlns:p14="http://schemas.microsoft.com/office/powerpoint/2010/main" val="2408073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CFC11F-16D8-828D-E3E2-1C16B51070B9}"/>
              </a:ext>
            </a:extLst>
          </p:cNvPr>
          <p:cNvSpPr>
            <a:spLocks noGrp="1"/>
          </p:cNvSpPr>
          <p:nvPr>
            <p:ph idx="1"/>
          </p:nvPr>
        </p:nvSpPr>
        <p:spPr>
          <a:xfrm>
            <a:off x="257476" y="236652"/>
            <a:ext cx="8684995" cy="5836719"/>
          </a:xfrm>
        </p:spPr>
        <p:txBody>
          <a:bodyPr>
            <a:noAutofit/>
          </a:bodyPr>
          <a:lstStyle/>
          <a:p>
            <a:r>
              <a:rPr kumimoji="1" lang="ja-JP" altLang="en-US" sz="2400" dirty="0"/>
              <a:t>金子研究室の卒業研究の分野</a:t>
            </a:r>
            <a:endParaRPr kumimoji="1" lang="en-US" altLang="ja-JP" sz="2400" dirty="0"/>
          </a:p>
          <a:p>
            <a:pPr>
              <a:buFont typeface="+mj-lt"/>
              <a:buAutoNum type="arabicPeriod"/>
            </a:pPr>
            <a:r>
              <a:rPr lang="ja-JP" altLang="en-US" sz="2400" b="1" dirty="0"/>
              <a:t> チャットボット、対話によるデータアクセス</a:t>
            </a:r>
          </a:p>
          <a:p>
            <a:pPr>
              <a:buFont typeface="+mj-lt"/>
              <a:buAutoNum type="arabicPeriod"/>
            </a:pPr>
            <a:r>
              <a:rPr lang="ja-JP" altLang="en-US" sz="2400" b="1" dirty="0"/>
              <a:t> 未来予測</a:t>
            </a:r>
          </a:p>
          <a:p>
            <a:pPr>
              <a:buFont typeface="+mj-lt"/>
              <a:buAutoNum type="arabicPeriod"/>
            </a:pPr>
            <a:r>
              <a:rPr lang="ja-JP" altLang="en-US" sz="2400" b="1" dirty="0"/>
              <a:t> 画像理解、画像による状況判断</a:t>
            </a:r>
          </a:p>
          <a:p>
            <a:pPr>
              <a:buFont typeface="+mj-lt"/>
              <a:buAutoNum type="arabicPeriod"/>
            </a:pPr>
            <a:r>
              <a:rPr lang="en-US" altLang="ja-JP" sz="2400" b="1" dirty="0"/>
              <a:t> 3</a:t>
            </a:r>
            <a:r>
              <a:rPr lang="ja-JP" altLang="en-US" sz="2400" b="1" dirty="0"/>
              <a:t>次元による福山の再現</a:t>
            </a:r>
          </a:p>
          <a:p>
            <a:pPr marL="0" indent="0">
              <a:buNone/>
            </a:pPr>
            <a:endParaRPr lang="en-US" altLang="ja-JP" sz="2400" dirty="0"/>
          </a:p>
          <a:p>
            <a:pPr marL="0" indent="0">
              <a:buNone/>
            </a:pPr>
            <a:r>
              <a:rPr lang="ja-JP" altLang="en-US" sz="2400" dirty="0"/>
              <a:t>卒業研究テーマの決め方</a:t>
            </a:r>
            <a:endParaRPr lang="en-US" altLang="ja-JP" sz="2400" dirty="0"/>
          </a:p>
          <a:p>
            <a:r>
              <a:rPr lang="ja-JP" altLang="en-US" sz="2400" dirty="0"/>
              <a:t>学生自身が主体的に決める</a:t>
            </a:r>
          </a:p>
          <a:p>
            <a:pPr marL="457200" lvl="1" indent="0">
              <a:buNone/>
            </a:pPr>
            <a:r>
              <a:rPr lang="ja-JP" altLang="en-US" dirty="0"/>
              <a:t>深い理解や関心を持って取り組むことが望ましい。</a:t>
            </a:r>
          </a:p>
          <a:p>
            <a:r>
              <a:rPr lang="ja-JP" altLang="en-US" sz="2400" dirty="0"/>
              <a:t>指導教員の役割</a:t>
            </a:r>
          </a:p>
          <a:p>
            <a:pPr marL="457200" lvl="1" indent="0">
              <a:buNone/>
            </a:pPr>
            <a:r>
              <a:rPr lang="ja-JP" altLang="en-US" dirty="0"/>
              <a:t>評価を行う。アドバイスや提案を提供する。</a:t>
            </a:r>
          </a:p>
          <a:p>
            <a:r>
              <a:rPr lang="ja-JP" altLang="en-US" sz="2400" dirty="0"/>
              <a:t>仲間や指導教員との協力が重要</a:t>
            </a:r>
          </a:p>
          <a:p>
            <a:pPr lvl="1"/>
            <a:r>
              <a:rPr lang="ja-JP" altLang="en-US" dirty="0"/>
              <a:t>協力を通じて、新しいアイデアや方法を得る</a:t>
            </a:r>
            <a:endParaRPr lang="en-US" altLang="ja-JP" dirty="0"/>
          </a:p>
          <a:p>
            <a:pPr lvl="1"/>
            <a:r>
              <a:rPr lang="ja-JP" altLang="en-US" dirty="0"/>
              <a:t>卒業研究テーマは常に発展するものである</a:t>
            </a:r>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CB9989FA-D8DD-E64B-D1CA-77439897455D}"/>
              </a:ext>
            </a:extLst>
          </p:cNvPr>
          <p:cNvSpPr>
            <a:spLocks noGrp="1"/>
          </p:cNvSpPr>
          <p:nvPr>
            <p:ph type="sldNum" sz="quarter" idx="12"/>
          </p:nvPr>
        </p:nvSpPr>
        <p:spPr/>
        <p:txBody>
          <a:bodyPr/>
          <a:lstStyle/>
          <a:p>
            <a:fld id="{E205D82C-95A1-431E-8E38-AA614A14CDCF}" type="slidenum">
              <a:rPr kumimoji="1" lang="ja-JP" altLang="en-US" smtClean="0"/>
              <a:t>48</a:t>
            </a:fld>
            <a:endParaRPr kumimoji="1" lang="ja-JP" altLang="en-US"/>
          </a:p>
        </p:txBody>
      </p:sp>
    </p:spTree>
    <p:extLst>
      <p:ext uri="{BB962C8B-B14F-4D97-AF65-F5344CB8AC3E}">
        <p14:creationId xmlns:p14="http://schemas.microsoft.com/office/powerpoint/2010/main" val="3188158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EE7657-FBFC-1DC5-F16C-818EA0AB319E}"/>
              </a:ext>
            </a:extLst>
          </p:cNvPr>
          <p:cNvSpPr>
            <a:spLocks noGrp="1"/>
          </p:cNvSpPr>
          <p:nvPr>
            <p:ph type="title"/>
          </p:nvPr>
        </p:nvSpPr>
        <p:spPr/>
        <p:txBody>
          <a:bodyPr>
            <a:normAutofit fontScale="90000"/>
          </a:bodyPr>
          <a:lstStyle/>
          <a:p>
            <a:r>
              <a:rPr kumimoji="1" lang="ja-JP" altLang="en-US" dirty="0"/>
              <a:t>研究（調査、実験）への心構え</a:t>
            </a:r>
          </a:p>
        </p:txBody>
      </p:sp>
      <p:sp>
        <p:nvSpPr>
          <p:cNvPr id="3" name="コンテンツ プレースホルダー 2">
            <a:extLst>
              <a:ext uri="{FF2B5EF4-FFF2-40B4-BE49-F238E27FC236}">
                <a16:creationId xmlns:a16="http://schemas.microsoft.com/office/drawing/2014/main" id="{9CF2E314-BED6-2760-F5ED-10B63C2E06DA}"/>
              </a:ext>
            </a:extLst>
          </p:cNvPr>
          <p:cNvSpPr>
            <a:spLocks noGrp="1"/>
          </p:cNvSpPr>
          <p:nvPr>
            <p:ph idx="1"/>
          </p:nvPr>
        </p:nvSpPr>
        <p:spPr>
          <a:xfrm>
            <a:off x="321845" y="846252"/>
            <a:ext cx="8461208" cy="6011747"/>
          </a:xfrm>
        </p:spPr>
        <p:txBody>
          <a:bodyPr>
            <a:normAutofit/>
          </a:bodyPr>
          <a:lstStyle/>
          <a:p>
            <a:pPr marL="0" indent="0">
              <a:buNone/>
            </a:pPr>
            <a:r>
              <a:rPr lang="ja-JP" altLang="en-US" sz="2400" dirty="0"/>
              <a:t>① 新しいことへの挑戦である</a:t>
            </a:r>
            <a:endParaRPr lang="en-US" altLang="ja-JP" sz="2400" dirty="0"/>
          </a:p>
          <a:p>
            <a:pPr marL="0" indent="0">
              <a:buNone/>
            </a:pPr>
            <a:r>
              <a:rPr lang="ja-JP" altLang="en-US" sz="2400" b="1" dirty="0"/>
              <a:t>② よい成長のため、各自が研究や調査を行う</a:t>
            </a:r>
            <a:endParaRPr lang="en-US" altLang="ja-JP" sz="2400" b="1" dirty="0"/>
          </a:p>
          <a:p>
            <a:pPr marL="0" indent="0">
              <a:buNone/>
            </a:pPr>
            <a:r>
              <a:rPr lang="ja-JP" altLang="en-US" sz="2400" dirty="0"/>
              <a:t>③ それに沿った</a:t>
            </a:r>
            <a:r>
              <a:rPr lang="ja-JP" altLang="en-US" sz="2400" b="1" dirty="0"/>
              <a:t>スケジュールを各自が立てる</a:t>
            </a:r>
            <a:endParaRPr lang="en-US" altLang="ja-JP" sz="2400" b="1" dirty="0"/>
          </a:p>
          <a:p>
            <a:pPr marL="0" indent="0">
              <a:buNone/>
            </a:pPr>
            <a:r>
              <a:rPr lang="ja-JP" altLang="en-US" sz="2400" dirty="0"/>
              <a:t>④ </a:t>
            </a:r>
            <a:r>
              <a:rPr lang="ja-JP" altLang="en-US" sz="2400" b="1" dirty="0"/>
              <a:t>学習に情熱を持ち、楽しみながら熱中できる環境</a:t>
            </a:r>
            <a:r>
              <a:rPr lang="ja-JP" altLang="en-US" sz="2400" dirty="0"/>
              <a:t>を作る </a:t>
            </a:r>
            <a:endParaRPr lang="en-US" altLang="ja-JP" sz="2400" dirty="0"/>
          </a:p>
          <a:p>
            <a:pPr marL="0" indent="0">
              <a:buNone/>
            </a:pPr>
            <a:r>
              <a:rPr lang="ja-JP" altLang="en-US" sz="2400" dirty="0"/>
              <a:t>⑤ </a:t>
            </a:r>
            <a:r>
              <a:rPr lang="ja-JP" altLang="en-US" sz="2400" b="1" dirty="0"/>
              <a:t>積極的に新しい知識を吸収</a:t>
            </a:r>
            <a:r>
              <a:rPr lang="ja-JP" altLang="en-US" sz="2400" dirty="0"/>
              <a:t>し、その</a:t>
            </a:r>
            <a:r>
              <a:rPr lang="ja-JP" altLang="en-US" sz="2400" b="1" dirty="0"/>
              <a:t>学びの成果を他者と共有</a:t>
            </a:r>
            <a:r>
              <a:rPr lang="ja-JP" altLang="en-US" sz="2400" dirty="0"/>
              <a:t>することを大切にする </a:t>
            </a:r>
            <a:endParaRPr lang="en-US" altLang="ja-JP" sz="2400" dirty="0"/>
          </a:p>
          <a:p>
            <a:pPr marL="0" indent="0">
              <a:buNone/>
            </a:pPr>
            <a:r>
              <a:rPr lang="ja-JP" altLang="en-US" sz="2400" dirty="0"/>
              <a:t>⑥ 研究では、独自の工夫やアイデアや活動が重要である。そのとき、</a:t>
            </a:r>
            <a:r>
              <a:rPr lang="ja-JP" altLang="en-US" sz="2400" b="1" dirty="0"/>
              <a:t>他者の先行研究</a:t>
            </a:r>
            <a:r>
              <a:rPr lang="ja-JP" altLang="en-US" sz="2400" dirty="0"/>
              <a:t>を大いに参考にし、</a:t>
            </a:r>
            <a:r>
              <a:rPr lang="ja-JP" altLang="en-US" sz="2400" b="1" dirty="0"/>
              <a:t>チームワーク</a:t>
            </a:r>
            <a:r>
              <a:rPr lang="ja-JP" altLang="en-US" sz="2400" dirty="0"/>
              <a:t>、</a:t>
            </a:r>
            <a:r>
              <a:rPr lang="ja-JP" altLang="en-US" sz="2400" b="1" dirty="0"/>
              <a:t>仲間や先生との共同も大切</a:t>
            </a:r>
            <a:r>
              <a:rPr lang="ja-JP" altLang="en-US" sz="2400" dirty="0"/>
              <a:t>である</a:t>
            </a:r>
            <a:endParaRPr lang="en-US" altLang="ja-JP" sz="2400" dirty="0"/>
          </a:p>
          <a:p>
            <a:pPr marL="0" indent="0">
              <a:buNone/>
            </a:pPr>
            <a:r>
              <a:rPr lang="ja-JP" altLang="en-US" sz="2400" dirty="0"/>
              <a:t>⑦ うまくいかない場合や失敗したと感じた場合でも、</a:t>
            </a:r>
            <a:r>
              <a:rPr lang="ja-JP" altLang="en-US" sz="2400" b="1" dirty="0"/>
              <a:t>粘り強く実験や挑戦を続け</a:t>
            </a:r>
            <a:r>
              <a:rPr lang="ja-JP" altLang="en-US" sz="2400" dirty="0"/>
              <a:t>、</a:t>
            </a:r>
            <a:r>
              <a:rPr lang="ja-JP" altLang="en-US" sz="2400" b="1" dirty="0"/>
              <a:t>必要に応じてアプローチを変更</a:t>
            </a:r>
            <a:r>
              <a:rPr lang="ja-JP" altLang="en-US" sz="2400" dirty="0"/>
              <a:t>することが肝心</a:t>
            </a:r>
            <a:endParaRPr kumimoji="1" lang="ja-JP" altLang="en-US" sz="2400" dirty="0"/>
          </a:p>
        </p:txBody>
      </p:sp>
      <p:sp>
        <p:nvSpPr>
          <p:cNvPr id="4" name="スライド番号プレースホルダー 3">
            <a:extLst>
              <a:ext uri="{FF2B5EF4-FFF2-40B4-BE49-F238E27FC236}">
                <a16:creationId xmlns:a16="http://schemas.microsoft.com/office/drawing/2014/main" id="{CC04E074-D724-4C6D-3D9B-B3D2267F1477}"/>
              </a:ext>
            </a:extLst>
          </p:cNvPr>
          <p:cNvSpPr>
            <a:spLocks noGrp="1"/>
          </p:cNvSpPr>
          <p:nvPr>
            <p:ph type="sldNum" sz="quarter" idx="12"/>
          </p:nvPr>
        </p:nvSpPr>
        <p:spPr/>
        <p:txBody>
          <a:bodyPr/>
          <a:lstStyle/>
          <a:p>
            <a:fld id="{E205D82C-95A1-431E-8E38-AA614A14CDCF}" type="slidenum">
              <a:rPr kumimoji="1" lang="ja-JP" altLang="en-US" smtClean="0"/>
              <a:t>49</a:t>
            </a:fld>
            <a:endParaRPr kumimoji="1" lang="ja-JP" altLang="en-US"/>
          </a:p>
        </p:txBody>
      </p:sp>
    </p:spTree>
    <p:extLst>
      <p:ext uri="{BB962C8B-B14F-4D97-AF65-F5344CB8AC3E}">
        <p14:creationId xmlns:p14="http://schemas.microsoft.com/office/powerpoint/2010/main" val="214688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6D609-66E5-E569-8298-AC2927228975}"/>
              </a:ext>
            </a:extLst>
          </p:cNvPr>
          <p:cNvSpPr>
            <a:spLocks noGrp="1"/>
          </p:cNvSpPr>
          <p:nvPr>
            <p:ph type="title"/>
          </p:nvPr>
        </p:nvSpPr>
        <p:spPr/>
        <p:txBody>
          <a:bodyPr>
            <a:normAutofit fontScale="90000"/>
          </a:bodyPr>
          <a:lstStyle/>
          <a:p>
            <a:r>
              <a:rPr kumimoji="1" lang="ja-JP" altLang="en-US" dirty="0"/>
              <a:t>研究スタイルの学び</a:t>
            </a:r>
          </a:p>
        </p:txBody>
      </p:sp>
      <p:sp>
        <p:nvSpPr>
          <p:cNvPr id="3" name="コンテンツ プレースホルダー 2">
            <a:extLst>
              <a:ext uri="{FF2B5EF4-FFF2-40B4-BE49-F238E27FC236}">
                <a16:creationId xmlns:a16="http://schemas.microsoft.com/office/drawing/2014/main" id="{D5228642-74A3-D034-7913-51993750A852}"/>
              </a:ext>
            </a:extLst>
          </p:cNvPr>
          <p:cNvSpPr>
            <a:spLocks noGrp="1"/>
          </p:cNvSpPr>
          <p:nvPr>
            <p:ph idx="1"/>
          </p:nvPr>
        </p:nvSpPr>
        <p:spPr/>
        <p:txBody>
          <a:bodyPr>
            <a:normAutofit/>
          </a:bodyPr>
          <a:lstStyle/>
          <a:p>
            <a:r>
              <a:rPr kumimoji="1" lang="ja-JP" altLang="en-US" sz="2200" dirty="0"/>
              <a:t>科目名：</a:t>
            </a:r>
            <a:r>
              <a:rPr kumimoji="1" lang="ja-JP" altLang="en-US" sz="2200" b="1" dirty="0"/>
              <a:t>情報工学演習</a:t>
            </a:r>
            <a:r>
              <a:rPr kumimoji="1" lang="en-US" altLang="ja-JP" sz="2200" b="1" dirty="0"/>
              <a:t>II</a:t>
            </a:r>
            <a:r>
              <a:rPr kumimoji="1" lang="ja-JP" altLang="en-US" sz="2200" dirty="0"/>
              <a:t>、</a:t>
            </a:r>
            <a:r>
              <a:rPr kumimoji="1" lang="ja-JP" altLang="en-US" sz="2200" b="1" dirty="0"/>
              <a:t>卒業研究</a:t>
            </a:r>
            <a:endParaRPr kumimoji="1" lang="en-US" altLang="ja-JP" sz="2200" b="1" dirty="0"/>
          </a:p>
          <a:p>
            <a:r>
              <a:rPr lang="ja-JP" altLang="en-US" sz="2200" dirty="0"/>
              <a:t>特色</a:t>
            </a:r>
            <a:endParaRPr lang="en-US" altLang="ja-JP" sz="2200" dirty="0"/>
          </a:p>
          <a:p>
            <a:pPr marL="0" indent="0">
              <a:buNone/>
            </a:pPr>
            <a:r>
              <a:rPr kumimoji="1" lang="ja-JP" altLang="en-US" sz="2200" dirty="0"/>
              <a:t>　</a:t>
            </a:r>
            <a:r>
              <a:rPr kumimoji="1" lang="ja-JP" altLang="en-US" sz="2200" u="sng" dirty="0"/>
              <a:t>普通の授業</a:t>
            </a:r>
            <a:endParaRPr kumimoji="1" lang="en-US" altLang="ja-JP" sz="2200" u="sng" dirty="0"/>
          </a:p>
          <a:p>
            <a:pPr marL="0" indent="0">
              <a:buNone/>
            </a:pPr>
            <a:r>
              <a:rPr lang="ja-JP" altLang="en-US" sz="2200" dirty="0"/>
              <a:t>　　</a:t>
            </a:r>
            <a:r>
              <a:rPr kumimoji="1" lang="ja-JP" altLang="en-US" sz="2200" dirty="0"/>
              <a:t>教科書や教授の指導に基づき、知識やスキルを学ぶ。</a:t>
            </a:r>
            <a:endParaRPr kumimoji="1" lang="en-US" altLang="ja-JP" sz="2200" dirty="0"/>
          </a:p>
          <a:p>
            <a:pPr marL="0" indent="0">
              <a:buNone/>
            </a:pPr>
            <a:endParaRPr lang="en-US" altLang="ja-JP" sz="2200" dirty="0"/>
          </a:p>
          <a:p>
            <a:pPr marL="0" indent="0">
              <a:buNone/>
            </a:pPr>
            <a:r>
              <a:rPr kumimoji="1" lang="ja-JP" altLang="en-US" sz="2200" dirty="0"/>
              <a:t>　</a:t>
            </a:r>
            <a:r>
              <a:rPr kumimoji="1" lang="ja-JP" altLang="en-US" sz="2200" u="sng" dirty="0"/>
              <a:t>研究スタイルの学び</a:t>
            </a:r>
            <a:r>
              <a:rPr lang="ja-JP" altLang="en-US" sz="2200" u="sng" dirty="0"/>
              <a:t>（創ることによる学び</a:t>
            </a:r>
            <a:r>
              <a:rPr lang="ja-JP" altLang="en-US" sz="2200" dirty="0"/>
              <a:t>）</a:t>
            </a:r>
            <a:endParaRPr kumimoji="1" lang="en-US" altLang="ja-JP" sz="2200" dirty="0"/>
          </a:p>
          <a:p>
            <a:pPr marL="0" indent="0">
              <a:buNone/>
            </a:pPr>
            <a:r>
              <a:rPr lang="ja-JP" altLang="en-US" sz="2200" dirty="0"/>
              <a:t>　　各自の知識やスキルを活用し、</a:t>
            </a:r>
            <a:r>
              <a:rPr lang="ja-JP" altLang="en-US" sz="2200" b="1" dirty="0">
                <a:solidFill>
                  <a:srgbClr val="FF0000"/>
                </a:solidFill>
              </a:rPr>
              <a:t>自分自身で問題を解決す</a:t>
            </a:r>
            <a:endParaRPr lang="en-US" altLang="ja-JP" sz="2200" b="1" dirty="0">
              <a:solidFill>
                <a:srgbClr val="FF0000"/>
              </a:solidFill>
            </a:endParaRPr>
          </a:p>
          <a:p>
            <a:pPr marL="0" indent="0">
              <a:buNone/>
            </a:pPr>
            <a:r>
              <a:rPr lang="ja-JP" altLang="en-US" sz="2200" b="1" dirty="0">
                <a:solidFill>
                  <a:srgbClr val="FF0000"/>
                </a:solidFill>
              </a:rPr>
              <a:t>　　ること</a:t>
            </a:r>
            <a:r>
              <a:rPr lang="ja-JP" altLang="en-US" sz="2200" dirty="0"/>
              <a:t>が求められる。</a:t>
            </a:r>
            <a:endParaRPr lang="en-US" altLang="ja-JP" sz="2200" dirty="0"/>
          </a:p>
          <a:p>
            <a:pPr marL="0" indent="0">
              <a:buNone/>
            </a:pPr>
            <a:r>
              <a:rPr lang="ja-JP" altLang="en-US" sz="2200" dirty="0"/>
              <a:t>　　その過程で各自が、</a:t>
            </a:r>
            <a:r>
              <a:rPr lang="ja-JP" altLang="en-US" sz="2200" b="1" dirty="0">
                <a:solidFill>
                  <a:srgbClr val="FF0000"/>
                </a:solidFill>
              </a:rPr>
              <a:t>新しい知識や技術を創造</a:t>
            </a:r>
            <a:r>
              <a:rPr lang="ja-JP" altLang="en-US" sz="2200" dirty="0"/>
              <a:t>。</a:t>
            </a:r>
            <a:endParaRPr kumimoji="1" lang="ja-JP" altLang="en-US" sz="2200" dirty="0"/>
          </a:p>
        </p:txBody>
      </p:sp>
      <p:sp>
        <p:nvSpPr>
          <p:cNvPr id="4" name="スライド番号プレースホルダー 3">
            <a:extLst>
              <a:ext uri="{FF2B5EF4-FFF2-40B4-BE49-F238E27FC236}">
                <a16:creationId xmlns:a16="http://schemas.microsoft.com/office/drawing/2014/main" id="{B0F5AE21-E98A-8CE4-81CD-259A62081072}"/>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1640510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CBB10-665B-A820-E3A0-64B27EBA2135}"/>
              </a:ext>
            </a:extLst>
          </p:cNvPr>
          <p:cNvSpPr>
            <a:spLocks noGrp="1"/>
          </p:cNvSpPr>
          <p:nvPr>
            <p:ph type="title"/>
          </p:nvPr>
        </p:nvSpPr>
        <p:spPr/>
        <p:txBody>
          <a:bodyPr>
            <a:normAutofit fontScale="90000"/>
          </a:bodyPr>
          <a:lstStyle/>
          <a:p>
            <a:r>
              <a:rPr lang="ja-JP" altLang="en-US" dirty="0"/>
              <a:t>研究（調査、実験）に関わる総合的な実力</a:t>
            </a:r>
            <a:endParaRPr kumimoji="1" lang="ja-JP" altLang="en-US" dirty="0"/>
          </a:p>
        </p:txBody>
      </p:sp>
      <p:sp>
        <p:nvSpPr>
          <p:cNvPr id="3" name="コンテンツ プレースホルダー 2">
            <a:extLst>
              <a:ext uri="{FF2B5EF4-FFF2-40B4-BE49-F238E27FC236}">
                <a16:creationId xmlns:a16="http://schemas.microsoft.com/office/drawing/2014/main" id="{921ECE12-74AD-8CA2-A115-43BFA21E2374}"/>
              </a:ext>
            </a:extLst>
          </p:cNvPr>
          <p:cNvSpPr>
            <a:spLocks noGrp="1"/>
          </p:cNvSpPr>
          <p:nvPr>
            <p:ph idx="1"/>
          </p:nvPr>
        </p:nvSpPr>
        <p:spPr>
          <a:xfrm>
            <a:off x="321845" y="644894"/>
            <a:ext cx="8461208" cy="6159766"/>
          </a:xfrm>
        </p:spPr>
        <p:txBody>
          <a:bodyPr>
            <a:normAutofit fontScale="77500" lnSpcReduction="20000"/>
          </a:bodyPr>
          <a:lstStyle/>
          <a:p>
            <a:pPr marL="0" indent="0">
              <a:buNone/>
            </a:pPr>
            <a:r>
              <a:rPr kumimoji="1" lang="ja-JP" altLang="en-US" dirty="0"/>
              <a:t>① </a:t>
            </a:r>
            <a:r>
              <a:rPr lang="en-US" altLang="ja-JP" dirty="0"/>
              <a:t>IT</a:t>
            </a:r>
            <a:r>
              <a:rPr lang="ja-JP" altLang="en-US" dirty="0"/>
              <a:t>システムスキル</a:t>
            </a:r>
            <a:endParaRPr lang="en-US" altLang="ja-JP" dirty="0"/>
          </a:p>
          <a:p>
            <a:pPr marL="0" indent="0">
              <a:buNone/>
            </a:pPr>
            <a:r>
              <a:rPr lang="ja-JP" altLang="en-US" b="1" dirty="0"/>
              <a:t>インストール、</a:t>
            </a:r>
            <a:r>
              <a:rPr lang="en-US" altLang="ja-JP" b="1" dirty="0"/>
              <a:t>Python </a:t>
            </a:r>
            <a:r>
              <a:rPr lang="ja-JP" altLang="en-US" b="1" dirty="0"/>
              <a:t>プログラムの理解と簡単な修正</a:t>
            </a:r>
            <a:endParaRPr lang="en-US" altLang="ja-JP" b="1" dirty="0"/>
          </a:p>
          <a:p>
            <a:pPr marL="0" indent="0">
              <a:buNone/>
            </a:pPr>
            <a:r>
              <a:rPr lang="ja-JP" altLang="en-US" dirty="0"/>
              <a:t>② 最新技術の実践体験</a:t>
            </a:r>
            <a:endParaRPr lang="en-US" altLang="ja-JP" dirty="0"/>
          </a:p>
          <a:p>
            <a:pPr marL="0" indent="0">
              <a:buNone/>
            </a:pPr>
            <a:r>
              <a:rPr lang="ja-JP" altLang="en-US" b="1" dirty="0"/>
              <a:t>主体的な探求と問題、グループや仲間や先生と協力して解決策を探求</a:t>
            </a:r>
            <a:endParaRPr lang="en-US" altLang="ja-JP" b="1" dirty="0"/>
          </a:p>
          <a:p>
            <a:pPr marL="0" indent="0">
              <a:buNone/>
            </a:pPr>
            <a:r>
              <a:rPr lang="ja-JP" altLang="en-US" dirty="0"/>
              <a:t>③ 最新技術の調査</a:t>
            </a:r>
            <a:endParaRPr lang="en-US" altLang="ja-JP" dirty="0"/>
          </a:p>
          <a:p>
            <a:pPr marL="0" indent="0">
              <a:buNone/>
            </a:pPr>
            <a:r>
              <a:rPr lang="ja-JP" altLang="en-US" b="1" dirty="0"/>
              <a:t>論理的思考力、前向きな態度、制作と実行による学び、情報共有</a:t>
            </a:r>
            <a:endParaRPr lang="en-US" altLang="ja-JP" b="1" dirty="0"/>
          </a:p>
          <a:p>
            <a:pPr marL="0" indent="0">
              <a:buNone/>
            </a:pPr>
            <a:r>
              <a:rPr lang="ja-JP" altLang="en-US" dirty="0"/>
              <a:t>④ 研究レポートの作成</a:t>
            </a:r>
            <a:endParaRPr lang="en-US" altLang="ja-JP" dirty="0"/>
          </a:p>
          <a:p>
            <a:pPr marL="0" indent="0">
              <a:buNone/>
            </a:pPr>
            <a:r>
              <a:rPr lang="ja-JP" altLang="en-US" b="1" dirty="0"/>
              <a:t>研究レポートの各項目（問題、仮説、実験手順、結果、考察、引用文献）の理解、レポート作成力、情報発信と共有</a:t>
            </a:r>
            <a:endParaRPr kumimoji="1" lang="en-US" altLang="ja-JP" b="1" dirty="0"/>
          </a:p>
          <a:p>
            <a:pPr marL="0" indent="0">
              <a:buNone/>
            </a:pPr>
            <a:r>
              <a:rPr lang="ja-JP" altLang="en-US" dirty="0"/>
              <a:t>⑤ 調査</a:t>
            </a:r>
            <a:endParaRPr lang="en-US" altLang="ja-JP" dirty="0"/>
          </a:p>
          <a:p>
            <a:pPr marL="0" indent="0">
              <a:buNone/>
            </a:pPr>
            <a:r>
              <a:rPr lang="ja-JP" altLang="en-US" b="1" dirty="0"/>
              <a:t>先行研究の分析（先行研究に記載されている問題、仮説、実験手順、結果、考察、引用文献を武関）、翻訳ツール（</a:t>
            </a:r>
            <a:r>
              <a:rPr lang="en-US" altLang="ja-JP" b="1" dirty="0" err="1"/>
              <a:t>DeepL</a:t>
            </a:r>
            <a:r>
              <a:rPr lang="ja-JP" altLang="en-US" b="1" dirty="0"/>
              <a:t>など）の活用</a:t>
            </a:r>
            <a:endParaRPr lang="en-US" altLang="ja-JP" b="1" dirty="0"/>
          </a:p>
          <a:p>
            <a:pPr marL="0" indent="0">
              <a:buNone/>
            </a:pPr>
            <a:endParaRPr lang="en-US" altLang="ja-JP" b="1" dirty="0"/>
          </a:p>
          <a:p>
            <a:pPr marL="0" indent="0">
              <a:buNone/>
            </a:pPr>
            <a:r>
              <a:rPr lang="ja-JP" altLang="en-US" dirty="0"/>
              <a:t>スキル：</a:t>
            </a:r>
            <a:r>
              <a:rPr lang="ja-JP" altLang="en-US" b="1" dirty="0"/>
              <a:t>問題解決力</a:t>
            </a:r>
            <a:r>
              <a:rPr lang="ja-JP" altLang="en-US" dirty="0"/>
              <a:t>、</a:t>
            </a:r>
            <a:r>
              <a:rPr lang="ja-JP" altLang="en-US" b="1" dirty="0"/>
              <a:t>専門知識</a:t>
            </a:r>
            <a:r>
              <a:rPr lang="ja-JP" altLang="en-US" dirty="0"/>
              <a:t>、</a:t>
            </a:r>
            <a:r>
              <a:rPr lang="en-US" altLang="ja-JP" b="1" dirty="0"/>
              <a:t>IT</a:t>
            </a:r>
            <a:r>
              <a:rPr lang="ja-JP" altLang="en-US" b="1" dirty="0"/>
              <a:t>システムスキル</a:t>
            </a:r>
            <a:r>
              <a:rPr lang="ja-JP" altLang="en-US" dirty="0"/>
              <a:t>、</a:t>
            </a:r>
            <a:r>
              <a:rPr lang="ja-JP" altLang="en-US" b="1" dirty="0"/>
              <a:t>情報発信と共有</a:t>
            </a:r>
            <a:r>
              <a:rPr lang="ja-JP" altLang="en-US" dirty="0"/>
              <a:t>、</a:t>
            </a:r>
            <a:r>
              <a:rPr lang="ja-JP" altLang="en-US" b="1" dirty="0"/>
              <a:t>自律的な計画立て能力</a:t>
            </a:r>
            <a:endParaRPr kumimoji="1" lang="ja-JP" altLang="en-US" b="1" dirty="0"/>
          </a:p>
        </p:txBody>
      </p:sp>
      <p:sp>
        <p:nvSpPr>
          <p:cNvPr id="4" name="スライド番号プレースホルダー 3">
            <a:extLst>
              <a:ext uri="{FF2B5EF4-FFF2-40B4-BE49-F238E27FC236}">
                <a16:creationId xmlns:a16="http://schemas.microsoft.com/office/drawing/2014/main" id="{76C91DA4-D764-5688-9186-573C18FAEE6E}"/>
              </a:ext>
            </a:extLst>
          </p:cNvPr>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2285433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6EDC7-7BD1-2E5C-827E-10F09133DB55}"/>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413AD218-BBE4-1DE5-D75B-97F0FBC1C415}"/>
              </a:ext>
            </a:extLst>
          </p:cNvPr>
          <p:cNvSpPr>
            <a:spLocks noGrp="1"/>
          </p:cNvSpPr>
          <p:nvPr>
            <p:ph idx="1"/>
          </p:nvPr>
        </p:nvSpPr>
        <p:spPr>
          <a:xfrm>
            <a:off x="321844" y="846253"/>
            <a:ext cx="8726905" cy="5333166"/>
          </a:xfrm>
        </p:spPr>
        <p:txBody>
          <a:bodyPr>
            <a:normAutofit lnSpcReduction="10000"/>
          </a:bodyPr>
          <a:lstStyle/>
          <a:p>
            <a:r>
              <a:rPr kumimoji="1" lang="ja-JP" altLang="en-US" sz="2400" b="1" dirty="0"/>
              <a:t>研究室のパソコン</a:t>
            </a:r>
            <a:r>
              <a:rPr kumimoji="1" lang="ja-JP" altLang="en-US" sz="2400" dirty="0"/>
              <a:t>は自由利用</a:t>
            </a:r>
            <a:endParaRPr kumimoji="1" lang="en-US" altLang="ja-JP" sz="2400" dirty="0"/>
          </a:p>
          <a:p>
            <a:pPr marL="0" indent="0">
              <a:buNone/>
            </a:pPr>
            <a:r>
              <a:rPr lang="ja-JP" altLang="en-US" sz="2400" dirty="0"/>
              <a:t>各自、ファイルを置く、インストールするは自由</a:t>
            </a:r>
            <a:endParaRPr lang="en-US" altLang="ja-JP" sz="2400" dirty="0"/>
          </a:p>
          <a:p>
            <a:r>
              <a:rPr kumimoji="1" lang="ja-JP" altLang="en-US" sz="2400" dirty="0"/>
              <a:t>次のソフトウェアは</a:t>
            </a:r>
            <a:r>
              <a:rPr kumimoji="1" lang="ja-JP" altLang="en-US" sz="2400" b="1" dirty="0"/>
              <a:t>インストール済み</a:t>
            </a:r>
            <a:endParaRPr kumimoji="1" lang="en-US" altLang="ja-JP" sz="2400" b="1" dirty="0"/>
          </a:p>
          <a:p>
            <a:pPr marL="0" indent="0">
              <a:buNone/>
            </a:pPr>
            <a:r>
              <a:rPr lang="en-US" altLang="ja-JP" sz="2400" dirty="0"/>
              <a:t>Windows 11					OS</a:t>
            </a:r>
          </a:p>
          <a:p>
            <a:pPr marL="0" indent="0">
              <a:buNone/>
            </a:pPr>
            <a:r>
              <a:rPr lang="en-US" altLang="ja-JP" sz="2400" dirty="0"/>
              <a:t>Python					</a:t>
            </a:r>
            <a:r>
              <a:rPr lang="ja-JP" altLang="en-US" sz="2400" dirty="0"/>
              <a:t>プログラミング</a:t>
            </a:r>
            <a:endParaRPr lang="en-US" altLang="ja-JP" sz="2400" dirty="0"/>
          </a:p>
          <a:p>
            <a:pPr marL="0" indent="0">
              <a:buNone/>
            </a:pPr>
            <a:r>
              <a:rPr lang="en-US" altLang="ja-JP" sz="2400" dirty="0"/>
              <a:t>Build Tools for Visual Studio 2022		C/C++</a:t>
            </a:r>
          </a:p>
          <a:p>
            <a:pPr marL="0" indent="0">
              <a:buNone/>
            </a:pPr>
            <a:r>
              <a:rPr lang="en-US" altLang="ja-JP" sz="2400" dirty="0"/>
              <a:t>Git					</a:t>
            </a:r>
            <a:r>
              <a:rPr lang="ja-JP" altLang="en-US" sz="2400" dirty="0"/>
              <a:t>ファイルのダウンロード</a:t>
            </a:r>
            <a:endParaRPr lang="en-US" altLang="ja-JP" sz="2400" dirty="0"/>
          </a:p>
          <a:p>
            <a:pPr marL="0" indent="0">
              <a:buNone/>
            </a:pPr>
            <a:r>
              <a:rPr kumimoji="1" lang="en-US" altLang="ja-JP" sz="2400" dirty="0" err="1"/>
              <a:t>cmake</a:t>
            </a:r>
            <a:r>
              <a:rPr kumimoji="1" lang="en-US" altLang="ja-JP" sz="2400" dirty="0"/>
              <a:t>					</a:t>
            </a:r>
            <a:r>
              <a:rPr lang="ja-JP" altLang="en-US" sz="2400" dirty="0"/>
              <a:t>インストールに役立つツール</a:t>
            </a:r>
            <a:endParaRPr lang="en-US" altLang="ja-JP" sz="2400" dirty="0"/>
          </a:p>
          <a:p>
            <a:pPr marL="0" indent="0">
              <a:buNone/>
            </a:pPr>
            <a:r>
              <a:rPr kumimoji="1" lang="en-US" altLang="ja-JP" sz="2400" dirty="0"/>
              <a:t>NVIDIA </a:t>
            </a:r>
            <a:r>
              <a:rPr kumimoji="1" lang="ja-JP" altLang="en-US" sz="2400" dirty="0"/>
              <a:t>ドライバ</a:t>
            </a:r>
            <a:r>
              <a:rPr kumimoji="1" lang="en-US" altLang="ja-JP" sz="2400" dirty="0"/>
              <a:t>, CUDA </a:t>
            </a:r>
            <a:r>
              <a:rPr kumimoji="1" lang="ja-JP" altLang="en-US" sz="2400" dirty="0"/>
              <a:t>ツールキット</a:t>
            </a:r>
            <a:r>
              <a:rPr kumimoji="1" lang="en-US" altLang="ja-JP" sz="2400" dirty="0"/>
              <a:t>, </a:t>
            </a:r>
            <a:r>
              <a:rPr kumimoji="1" lang="en-US" altLang="ja-JP" sz="2400" dirty="0" err="1"/>
              <a:t>cuDNN</a:t>
            </a:r>
            <a:r>
              <a:rPr kumimoji="1" lang="en-US" altLang="ja-JP" sz="2400" dirty="0"/>
              <a:t> 	</a:t>
            </a:r>
            <a:r>
              <a:rPr kumimoji="1" lang="ja-JP" altLang="en-US" sz="2400" dirty="0"/>
              <a:t>高速計算</a:t>
            </a:r>
            <a:endParaRPr kumimoji="1" lang="en-US" altLang="ja-JP" sz="2400" dirty="0"/>
          </a:p>
          <a:p>
            <a:pPr marL="0" indent="0">
              <a:buNone/>
            </a:pPr>
            <a:r>
              <a:rPr kumimoji="1" lang="en-US" altLang="ja-JP" sz="2400" dirty="0" err="1"/>
              <a:t>PyTorch</a:t>
            </a:r>
            <a:r>
              <a:rPr kumimoji="1" lang="en-US" altLang="ja-JP" sz="2400" dirty="0"/>
              <a:t>				AI</a:t>
            </a:r>
            <a:r>
              <a:rPr kumimoji="1" lang="ja-JP" altLang="en-US" sz="2400" dirty="0"/>
              <a:t>に役立つフレームワーク</a:t>
            </a:r>
            <a:endParaRPr lang="en-US" altLang="ja-JP" sz="2400" dirty="0"/>
          </a:p>
          <a:p>
            <a:pPr marL="0" indent="0">
              <a:buNone/>
            </a:pPr>
            <a:r>
              <a:rPr kumimoji="1" lang="en-US" altLang="ja-JP" sz="2400" dirty="0"/>
              <a:t>TensorFlow				 AI</a:t>
            </a:r>
            <a:r>
              <a:rPr kumimoji="1" lang="ja-JP" altLang="en-US" sz="2400" dirty="0"/>
              <a:t>に役立つフレームワーク</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008BDFF5-677F-7688-8D27-B3066392D813}"/>
              </a:ext>
            </a:extLst>
          </p:cNvPr>
          <p:cNvSpPr>
            <a:spLocks noGrp="1"/>
          </p:cNvSpPr>
          <p:nvPr>
            <p:ph type="sldNum" sz="quarter" idx="12"/>
          </p:nvPr>
        </p:nvSpPr>
        <p:spPr/>
        <p:txBody>
          <a:bodyPr/>
          <a:lstStyle/>
          <a:p>
            <a:fld id="{E205D82C-95A1-431E-8E38-AA614A14CDCF}" type="slidenum">
              <a:rPr kumimoji="1" lang="ja-JP" altLang="en-US" smtClean="0"/>
              <a:t>51</a:t>
            </a:fld>
            <a:endParaRPr kumimoji="1" lang="ja-JP" altLang="en-US"/>
          </a:p>
        </p:txBody>
      </p:sp>
    </p:spTree>
    <p:extLst>
      <p:ext uri="{BB962C8B-B14F-4D97-AF65-F5344CB8AC3E}">
        <p14:creationId xmlns:p14="http://schemas.microsoft.com/office/powerpoint/2010/main" val="2833930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820F0-CF63-F204-D94D-8C07D9F6B9A3}"/>
              </a:ext>
            </a:extLst>
          </p:cNvPr>
          <p:cNvSpPr>
            <a:spLocks noGrp="1"/>
          </p:cNvSpPr>
          <p:nvPr>
            <p:ph type="title"/>
          </p:nvPr>
        </p:nvSpPr>
        <p:spPr/>
        <p:txBody>
          <a:bodyPr>
            <a:normAutofit fontScale="90000"/>
          </a:bodyPr>
          <a:lstStyle/>
          <a:p>
            <a:r>
              <a:rPr kumimoji="1" lang="en-US" altLang="ja-JP" dirty="0"/>
              <a:t>4/25 </a:t>
            </a:r>
            <a:r>
              <a:rPr kumimoji="1" lang="ja-JP" altLang="en-US" dirty="0"/>
              <a:t>～ </a:t>
            </a:r>
            <a:r>
              <a:rPr kumimoji="1" lang="en-US" altLang="ja-JP" dirty="0"/>
              <a:t>5/2 </a:t>
            </a:r>
            <a:r>
              <a:rPr kumimoji="1" lang="ja-JP" altLang="en-US" dirty="0"/>
              <a:t>皆さんへの宿題</a:t>
            </a:r>
          </a:p>
        </p:txBody>
      </p:sp>
      <p:sp>
        <p:nvSpPr>
          <p:cNvPr id="3" name="コンテンツ プレースホルダー 2">
            <a:extLst>
              <a:ext uri="{FF2B5EF4-FFF2-40B4-BE49-F238E27FC236}">
                <a16:creationId xmlns:a16="http://schemas.microsoft.com/office/drawing/2014/main" id="{12389891-1F33-3D53-CB16-B7A851CCCCF3}"/>
              </a:ext>
            </a:extLst>
          </p:cNvPr>
          <p:cNvSpPr>
            <a:spLocks noGrp="1"/>
          </p:cNvSpPr>
          <p:nvPr>
            <p:ph idx="1"/>
          </p:nvPr>
        </p:nvSpPr>
        <p:spPr>
          <a:xfrm>
            <a:off x="201529" y="609816"/>
            <a:ext cx="8942471" cy="5638367"/>
          </a:xfrm>
        </p:spPr>
        <p:txBody>
          <a:bodyPr>
            <a:noAutofit/>
          </a:bodyPr>
          <a:lstStyle/>
          <a:p>
            <a:pPr marL="0" indent="0">
              <a:buNone/>
            </a:pPr>
            <a:r>
              <a:rPr lang="ja-JP" altLang="en-US" sz="2400" b="1" dirty="0"/>
              <a:t>最新技術をパソコンにインストールし、操作できる実力</a:t>
            </a:r>
            <a:r>
              <a:rPr lang="ja-JP" altLang="en-US" sz="2400" dirty="0"/>
              <a:t>は、</a:t>
            </a:r>
            <a:endParaRPr lang="en-US" altLang="ja-JP" sz="2400" dirty="0"/>
          </a:p>
          <a:p>
            <a:pPr marL="0" indent="0">
              <a:buNone/>
            </a:pPr>
            <a:r>
              <a:rPr lang="ja-JP" altLang="en-US" sz="2400" dirty="0"/>
              <a:t>将来、自分で学び挑戦し成長する基礎になります。</a:t>
            </a:r>
            <a:endParaRPr lang="en-US" altLang="ja-JP" sz="2400" dirty="0"/>
          </a:p>
          <a:p>
            <a:pPr marL="0" indent="0">
              <a:buNone/>
            </a:pPr>
            <a:r>
              <a:rPr lang="ja-JP" altLang="en-US" sz="2400" dirty="0"/>
              <a:t>① まずは、</a:t>
            </a:r>
            <a:r>
              <a:rPr lang="ja-JP" altLang="en-US" sz="2400" b="1" dirty="0"/>
              <a:t>研究室ホームページ</a:t>
            </a:r>
            <a:r>
              <a:rPr lang="ja-JP" altLang="en-US" sz="2400" dirty="0"/>
              <a:t>を参照</a:t>
            </a:r>
          </a:p>
          <a:p>
            <a:pPr marL="0" indent="0">
              <a:buNone/>
            </a:pPr>
            <a:r>
              <a:rPr lang="en-US" altLang="ja-JP" sz="2400" dirty="0">
                <a:hlinkClick r:id="rId2"/>
              </a:rPr>
              <a:t>https://www.kkaneko.jp</a:t>
            </a:r>
            <a:r>
              <a:rPr lang="ja-JP" altLang="en-US" sz="2400" dirty="0"/>
              <a:t>　</a:t>
            </a:r>
            <a:r>
              <a:rPr lang="en-US" altLang="ja-JP" sz="2400" dirty="0"/>
              <a:t>AI</a:t>
            </a:r>
            <a:r>
              <a:rPr lang="ja-JP" altLang="en-US" sz="2400" dirty="0"/>
              <a:t>、</a:t>
            </a:r>
            <a:r>
              <a:rPr lang="en-US" altLang="ja-JP" sz="2400" dirty="0"/>
              <a:t>3D</a:t>
            </a:r>
            <a:r>
              <a:rPr lang="ja-JP" altLang="en-US" sz="2400" dirty="0"/>
              <a:t>技術、データベースの技術情報</a:t>
            </a:r>
            <a:endParaRPr lang="en-US" altLang="ja-JP" sz="2400" dirty="0"/>
          </a:p>
          <a:p>
            <a:pPr marL="0" indent="0">
              <a:buNone/>
            </a:pPr>
            <a:r>
              <a:rPr lang="ja-JP" altLang="en-US" sz="2400" dirty="0"/>
              <a:t>② 興味を持った技術をインストールして試してみる</a:t>
            </a:r>
            <a:endParaRPr lang="en-US" altLang="ja-JP" sz="2400" dirty="0"/>
          </a:p>
          <a:p>
            <a:pPr marL="0" indent="0">
              <a:buNone/>
            </a:pPr>
            <a:r>
              <a:rPr lang="ja-JP" altLang="en-US" sz="2400" dirty="0"/>
              <a:t>　</a:t>
            </a:r>
            <a:r>
              <a:rPr lang="ja-JP" altLang="en-US" sz="2400" b="1" dirty="0"/>
              <a:t>自分で探すこと自体も宿題</a:t>
            </a:r>
            <a:endParaRPr lang="en-US" altLang="ja-JP" sz="2400" b="1" dirty="0"/>
          </a:p>
          <a:p>
            <a:pPr marL="0" indent="0">
              <a:buNone/>
            </a:pPr>
            <a:r>
              <a:rPr lang="ja-JP" altLang="en-US" sz="2400" dirty="0"/>
              <a:t>　</a:t>
            </a:r>
            <a:r>
              <a:rPr lang="ja-JP" altLang="en-US" sz="2400" b="1" dirty="0"/>
              <a:t>最新技術を実践的に体験</a:t>
            </a:r>
            <a:r>
              <a:rPr lang="ja-JP" altLang="en-US" sz="2400" dirty="0"/>
              <a:t>。</a:t>
            </a:r>
            <a:endParaRPr lang="en-US" altLang="ja-JP" sz="2400" dirty="0"/>
          </a:p>
          <a:p>
            <a:pPr marL="0" indent="0">
              <a:buNone/>
            </a:pPr>
            <a:r>
              <a:rPr lang="ja-JP" altLang="en-US" sz="2400" dirty="0"/>
              <a:t>　数は自由（多くても良いし、</a:t>
            </a:r>
            <a:r>
              <a:rPr lang="en-US" altLang="ja-JP" sz="2400" dirty="0"/>
              <a:t>1</a:t>
            </a:r>
            <a:r>
              <a:rPr lang="ja-JP" altLang="en-US" sz="2400" dirty="0"/>
              <a:t>つか</a:t>
            </a:r>
            <a:r>
              <a:rPr lang="en-US" altLang="ja-JP" sz="2400" dirty="0"/>
              <a:t>2</a:t>
            </a:r>
            <a:r>
              <a:rPr lang="ja-JP" altLang="en-US" sz="2400" dirty="0"/>
              <a:t>つをじっくりでも良い）</a:t>
            </a:r>
          </a:p>
          <a:p>
            <a:pPr marL="0" indent="0">
              <a:buNone/>
            </a:pPr>
            <a:r>
              <a:rPr lang="ja-JP" altLang="en-US" sz="2400" dirty="0"/>
              <a:t>③ 既にインストール済みのソフト（前ページ）は、</a:t>
            </a:r>
            <a:r>
              <a:rPr lang="ja-JP" altLang="en-US" sz="2400" b="1" dirty="0"/>
              <a:t>再インストールする必要はありません</a:t>
            </a:r>
            <a:endParaRPr lang="en-US" altLang="ja-JP" sz="2400" b="1" dirty="0"/>
          </a:p>
          <a:p>
            <a:pPr marL="0" indent="0">
              <a:buNone/>
            </a:pPr>
            <a:r>
              <a:rPr lang="ja-JP" altLang="en-US" sz="2400" dirty="0"/>
              <a:t>④ </a:t>
            </a:r>
            <a:r>
              <a:rPr lang="ja-JP" altLang="en-US" sz="2400" b="1" dirty="0"/>
              <a:t>オンラインデモのページも活用</a:t>
            </a:r>
            <a:r>
              <a:rPr lang="ja-JP" altLang="en-US" sz="2400" dirty="0"/>
              <a:t>してください</a:t>
            </a:r>
            <a:endParaRPr lang="en-US" altLang="ja-JP" sz="2400" dirty="0"/>
          </a:p>
          <a:p>
            <a:pPr marL="0" indent="0">
              <a:buNone/>
            </a:pPr>
            <a:r>
              <a:rPr lang="en-US" altLang="ja-JP" sz="2400" dirty="0"/>
              <a:t>https://www.kkaneko.jp/ai/online/</a:t>
            </a:r>
          </a:p>
          <a:p>
            <a:pPr marL="0" indent="0">
              <a:buNone/>
            </a:pPr>
            <a:r>
              <a:rPr lang="ja-JP" altLang="en-US" sz="2400" dirty="0"/>
              <a:t>⑤ </a:t>
            </a:r>
            <a:r>
              <a:rPr lang="en-US" altLang="ja-JP" sz="2400" b="1" dirty="0"/>
              <a:t>4/27,5/2 </a:t>
            </a:r>
            <a:r>
              <a:rPr lang="ja-JP" altLang="en-US" sz="2400" b="1" dirty="0"/>
              <a:t>に口頭で、他の仲間に披露</a:t>
            </a:r>
            <a:r>
              <a:rPr lang="ja-JP" altLang="en-US" sz="2400" dirty="0"/>
              <a:t>（パソコンを利用可）</a:t>
            </a:r>
          </a:p>
        </p:txBody>
      </p:sp>
      <p:sp>
        <p:nvSpPr>
          <p:cNvPr id="4" name="スライド番号プレースホルダー 3">
            <a:extLst>
              <a:ext uri="{FF2B5EF4-FFF2-40B4-BE49-F238E27FC236}">
                <a16:creationId xmlns:a16="http://schemas.microsoft.com/office/drawing/2014/main" id="{244581A6-6F00-21AB-90D6-43F8A586299A}"/>
              </a:ext>
            </a:extLst>
          </p:cNvPr>
          <p:cNvSpPr>
            <a:spLocks noGrp="1"/>
          </p:cNvSpPr>
          <p:nvPr>
            <p:ph type="sldNum" sz="quarter" idx="12"/>
          </p:nvPr>
        </p:nvSpPr>
        <p:spPr/>
        <p:txBody>
          <a:bodyPr/>
          <a:lstStyle/>
          <a:p>
            <a:fld id="{E205D82C-95A1-431E-8E38-AA614A14CDCF}" type="slidenum">
              <a:rPr kumimoji="1" lang="ja-JP" altLang="en-US" smtClean="0"/>
              <a:t>52</a:t>
            </a:fld>
            <a:endParaRPr kumimoji="1" lang="ja-JP" altLang="en-US"/>
          </a:p>
        </p:txBody>
      </p:sp>
    </p:spTree>
    <p:extLst>
      <p:ext uri="{BB962C8B-B14F-4D97-AF65-F5344CB8AC3E}">
        <p14:creationId xmlns:p14="http://schemas.microsoft.com/office/powerpoint/2010/main" val="1597346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4E4FD-9E2D-C516-33EF-F008CCBB24CD}"/>
              </a:ext>
            </a:extLst>
          </p:cNvPr>
          <p:cNvSpPr>
            <a:spLocks noGrp="1"/>
          </p:cNvSpPr>
          <p:nvPr>
            <p:ph type="title"/>
          </p:nvPr>
        </p:nvSpPr>
        <p:spPr/>
        <p:txBody>
          <a:bodyPr>
            <a:normAutofit fontScale="90000"/>
          </a:bodyPr>
          <a:lstStyle/>
          <a:p>
            <a:endParaRPr kumimoji="1" lang="ja-JP" altLang="en-US" dirty="0"/>
          </a:p>
        </p:txBody>
      </p:sp>
      <p:sp>
        <p:nvSpPr>
          <p:cNvPr id="3" name="コンテンツ プレースホルダー 2">
            <a:extLst>
              <a:ext uri="{FF2B5EF4-FFF2-40B4-BE49-F238E27FC236}">
                <a16:creationId xmlns:a16="http://schemas.microsoft.com/office/drawing/2014/main" id="{79113CD5-9D98-F031-64E0-D716EBB806C6}"/>
              </a:ext>
            </a:extLst>
          </p:cNvPr>
          <p:cNvSpPr>
            <a:spLocks noGrp="1"/>
          </p:cNvSpPr>
          <p:nvPr>
            <p:ph idx="1"/>
          </p:nvPr>
        </p:nvSpPr>
        <p:spPr>
          <a:xfrm>
            <a:off x="321845" y="846252"/>
            <a:ext cx="8461208" cy="5836719"/>
          </a:xfrm>
        </p:spPr>
        <p:txBody>
          <a:bodyPr>
            <a:normAutofit/>
          </a:bodyPr>
          <a:lstStyle/>
          <a:p>
            <a:r>
              <a:rPr lang="ja-JP" altLang="en-US" sz="2400" dirty="0"/>
              <a:t>研究室ホームページの内容について</a:t>
            </a:r>
          </a:p>
          <a:p>
            <a:pPr lvl="1"/>
            <a:r>
              <a:rPr lang="ja-JP" altLang="en-US" dirty="0"/>
              <a:t>古くなっている情報がある場合は、指摘してください</a:t>
            </a:r>
          </a:p>
          <a:p>
            <a:pPr lvl="1"/>
            <a:r>
              <a:rPr lang="ja-JP" altLang="en-US" dirty="0"/>
              <a:t>修正の検討を行います．時間がかかることがあります</a:t>
            </a:r>
            <a:endParaRPr lang="en-US" altLang="ja-JP" dirty="0"/>
          </a:p>
          <a:p>
            <a:r>
              <a:rPr lang="ja-JP" altLang="en-US" sz="2400" b="1" dirty="0"/>
              <a:t>楽しく熱中して取り組むことができるという気持ち</a:t>
            </a:r>
            <a:r>
              <a:rPr lang="ja-JP" altLang="en-US" sz="2400" dirty="0"/>
              <a:t>を</a:t>
            </a:r>
            <a:r>
              <a:rPr lang="ja-JP" altLang="en-US" sz="2400" b="1" dirty="0"/>
              <a:t>大切</a:t>
            </a:r>
            <a:r>
              <a:rPr lang="ja-JP" altLang="en-US" sz="2400" dirty="0"/>
              <a:t>してください</a:t>
            </a:r>
            <a:endParaRPr lang="en-US" altLang="ja-JP" sz="2400" dirty="0"/>
          </a:p>
          <a:p>
            <a:r>
              <a:rPr lang="ja-JP" altLang="en-US" sz="2400" b="1" dirty="0"/>
              <a:t>今後も使い続けたい技術、ソフトを発見したとき</a:t>
            </a:r>
            <a:r>
              <a:rPr lang="ja-JP" altLang="en-US" sz="2400" dirty="0"/>
              <a:t>は、</a:t>
            </a:r>
            <a:r>
              <a:rPr lang="ja-JP" altLang="en-US" sz="2400" b="1" dirty="0"/>
              <a:t>各自でメモ</a:t>
            </a:r>
            <a:r>
              <a:rPr lang="ja-JP" altLang="en-US" sz="2400" dirty="0"/>
              <a:t>してください。他の人ともシェアしてください。</a:t>
            </a:r>
            <a:endParaRPr lang="en-US" altLang="ja-JP" sz="2400" dirty="0"/>
          </a:p>
          <a:p>
            <a:r>
              <a:rPr lang="ja-JP" altLang="en-US" sz="2400" dirty="0"/>
              <a:t>次の態度を希望します</a:t>
            </a:r>
          </a:p>
          <a:p>
            <a:pPr lvl="1"/>
            <a:r>
              <a:rPr lang="ja-JP" altLang="en-US" b="1" dirty="0"/>
              <a:t>うまく動いた部分を分析</a:t>
            </a:r>
            <a:r>
              <a:rPr lang="ja-JP" altLang="en-US" dirty="0"/>
              <a:t>し、</a:t>
            </a:r>
            <a:r>
              <a:rPr lang="ja-JP" altLang="en-US" b="1" dirty="0"/>
              <a:t>その利用価値や改善点を考えること</a:t>
            </a:r>
            <a:r>
              <a:rPr lang="ja-JP" altLang="en-US" dirty="0"/>
              <a:t>、そして、</a:t>
            </a:r>
            <a:r>
              <a:rPr lang="ja-JP" altLang="en-US" b="1" dirty="0"/>
              <a:t>他の人とアイデアを共有</a:t>
            </a:r>
            <a:r>
              <a:rPr lang="ja-JP" altLang="en-US" dirty="0"/>
              <a:t>する人を歓迎します</a:t>
            </a:r>
          </a:p>
          <a:p>
            <a:pPr lvl="1"/>
            <a:r>
              <a:rPr lang="ja-JP" altLang="en-US" dirty="0"/>
              <a:t>失敗やうまく動かなかった部分だけに焦点を当てず、全体を俯瞰して学びを得ることが重要です</a:t>
            </a:r>
          </a:p>
          <a:p>
            <a:endParaRPr kumimoji="1" lang="ja-JP" altLang="en-US" sz="2400" dirty="0"/>
          </a:p>
        </p:txBody>
      </p:sp>
      <p:sp>
        <p:nvSpPr>
          <p:cNvPr id="4" name="スライド番号プレースホルダー 3">
            <a:extLst>
              <a:ext uri="{FF2B5EF4-FFF2-40B4-BE49-F238E27FC236}">
                <a16:creationId xmlns:a16="http://schemas.microsoft.com/office/drawing/2014/main" id="{ED6502A7-3EBF-2CA6-263E-C0D625F74B74}"/>
              </a:ext>
            </a:extLst>
          </p:cNvPr>
          <p:cNvSpPr>
            <a:spLocks noGrp="1"/>
          </p:cNvSpPr>
          <p:nvPr>
            <p:ph type="sldNum" sz="quarter" idx="12"/>
          </p:nvPr>
        </p:nvSpPr>
        <p:spPr/>
        <p:txBody>
          <a:bodyPr/>
          <a:lstStyle/>
          <a:p>
            <a:fld id="{E205D82C-95A1-431E-8E38-AA614A14CDCF}" type="slidenum">
              <a:rPr kumimoji="1" lang="ja-JP" altLang="en-US" smtClean="0"/>
              <a:t>53</a:t>
            </a:fld>
            <a:endParaRPr kumimoji="1" lang="ja-JP" altLang="en-US"/>
          </a:p>
        </p:txBody>
      </p:sp>
    </p:spTree>
    <p:extLst>
      <p:ext uri="{BB962C8B-B14F-4D97-AF65-F5344CB8AC3E}">
        <p14:creationId xmlns:p14="http://schemas.microsoft.com/office/powerpoint/2010/main" val="4065827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53025-1C3F-EB00-9044-2F66EBA2424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78C0174A-049B-DFA8-F206-B612678C7E27}"/>
              </a:ext>
            </a:extLst>
          </p:cNvPr>
          <p:cNvSpPr>
            <a:spLocks noGrp="1"/>
          </p:cNvSpPr>
          <p:nvPr>
            <p:ph idx="1"/>
          </p:nvPr>
        </p:nvSpPr>
        <p:spPr/>
        <p:txBody>
          <a:bodyPr/>
          <a:lstStyle/>
          <a:p>
            <a:pPr marL="0" indent="0">
              <a:buNone/>
            </a:pPr>
            <a:r>
              <a:rPr kumimoji="1" lang="en-US" altLang="ja-JP" dirty="0"/>
              <a:t>whisper </a:t>
            </a:r>
            <a:r>
              <a:rPr kumimoji="1" lang="ja-JP" altLang="en-US" dirty="0"/>
              <a:t>をパソコンで動かしてみたところ</a:t>
            </a:r>
          </a:p>
        </p:txBody>
      </p:sp>
      <p:sp>
        <p:nvSpPr>
          <p:cNvPr id="4" name="スライド番号プレースホルダー 3">
            <a:extLst>
              <a:ext uri="{FF2B5EF4-FFF2-40B4-BE49-F238E27FC236}">
                <a16:creationId xmlns:a16="http://schemas.microsoft.com/office/drawing/2014/main" id="{6AE3BACB-3D00-D276-F87D-6E4076F1AAF2}"/>
              </a:ext>
            </a:extLst>
          </p:cNvPr>
          <p:cNvSpPr>
            <a:spLocks noGrp="1"/>
          </p:cNvSpPr>
          <p:nvPr>
            <p:ph type="sldNum" sz="quarter" idx="12"/>
          </p:nvPr>
        </p:nvSpPr>
        <p:spPr/>
        <p:txBody>
          <a:bodyPr/>
          <a:lstStyle/>
          <a:p>
            <a:fld id="{E205D82C-95A1-431E-8E38-AA614A14CDCF}" type="slidenum">
              <a:rPr kumimoji="1" lang="ja-JP" altLang="en-US" smtClean="0"/>
              <a:t>54</a:t>
            </a:fld>
            <a:endParaRPr kumimoji="1" lang="ja-JP" altLang="en-US"/>
          </a:p>
        </p:txBody>
      </p:sp>
      <p:pic>
        <p:nvPicPr>
          <p:cNvPr id="6" name="図 5">
            <a:extLst>
              <a:ext uri="{FF2B5EF4-FFF2-40B4-BE49-F238E27FC236}">
                <a16:creationId xmlns:a16="http://schemas.microsoft.com/office/drawing/2014/main" id="{B0A83F78-407D-EE4C-DFF8-45C8F331FA66}"/>
              </a:ext>
            </a:extLst>
          </p:cNvPr>
          <p:cNvPicPr>
            <a:picLocks noChangeAspect="1"/>
          </p:cNvPicPr>
          <p:nvPr/>
        </p:nvPicPr>
        <p:blipFill>
          <a:blip r:embed="rId2"/>
          <a:stretch>
            <a:fillRect/>
          </a:stretch>
        </p:blipFill>
        <p:spPr>
          <a:xfrm>
            <a:off x="456932" y="1739228"/>
            <a:ext cx="8379805" cy="1156372"/>
          </a:xfrm>
          <a:prstGeom prst="rect">
            <a:avLst/>
          </a:prstGeom>
        </p:spPr>
      </p:pic>
    </p:spTree>
    <p:extLst>
      <p:ext uri="{BB962C8B-B14F-4D97-AF65-F5344CB8AC3E}">
        <p14:creationId xmlns:p14="http://schemas.microsoft.com/office/powerpoint/2010/main" val="3551439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a:xfrm>
            <a:off x="396240" y="1122363"/>
            <a:ext cx="8305800" cy="2387600"/>
          </a:xfrm>
        </p:spPr>
        <p:txBody>
          <a:bodyPr/>
          <a:lstStyle/>
          <a:p>
            <a:r>
              <a:rPr kumimoji="1" lang="ja-JP" altLang="en-US" dirty="0"/>
              <a:t>６．実験を実施し、結果、考察、手順の説明を目指す</a:t>
            </a:r>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55</a:t>
            </a:fld>
            <a:endParaRPr kumimoji="1" lang="ja-JP" altLang="en-US"/>
          </a:p>
        </p:txBody>
      </p:sp>
    </p:spTree>
    <p:extLst>
      <p:ext uri="{BB962C8B-B14F-4D97-AF65-F5344CB8AC3E}">
        <p14:creationId xmlns:p14="http://schemas.microsoft.com/office/powerpoint/2010/main" val="457204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8B9F3-5ECE-3B4E-57E2-88244D9749FA}"/>
              </a:ext>
            </a:extLst>
          </p:cNvPr>
          <p:cNvSpPr>
            <a:spLocks noGrp="1"/>
          </p:cNvSpPr>
          <p:nvPr>
            <p:ph type="title"/>
          </p:nvPr>
        </p:nvSpPr>
        <p:spPr/>
        <p:txBody>
          <a:bodyPr>
            <a:normAutofit fontScale="90000"/>
          </a:bodyPr>
          <a:lstStyle/>
          <a:p>
            <a:r>
              <a:rPr kumimoji="1" lang="ja-JP" altLang="en-US" dirty="0"/>
              <a:t>ねらい</a:t>
            </a:r>
          </a:p>
        </p:txBody>
      </p:sp>
      <p:sp>
        <p:nvSpPr>
          <p:cNvPr id="3" name="コンテンツ プレースホルダー 2">
            <a:extLst>
              <a:ext uri="{FF2B5EF4-FFF2-40B4-BE49-F238E27FC236}">
                <a16:creationId xmlns:a16="http://schemas.microsoft.com/office/drawing/2014/main" id="{09199854-0822-0437-56C0-40AA1A92A77A}"/>
              </a:ext>
            </a:extLst>
          </p:cNvPr>
          <p:cNvSpPr>
            <a:spLocks noGrp="1"/>
          </p:cNvSpPr>
          <p:nvPr>
            <p:ph idx="1"/>
          </p:nvPr>
        </p:nvSpPr>
        <p:spPr/>
        <p:txBody>
          <a:bodyPr/>
          <a:lstStyle/>
          <a:p>
            <a:r>
              <a:rPr kumimoji="1" lang="ja-JP" altLang="en-US" dirty="0"/>
              <a:t>自分で考え、失敗を恐れず行動することにより成長する（自己研鑽力）</a:t>
            </a:r>
            <a:endParaRPr kumimoji="1" lang="en-US" altLang="ja-JP" dirty="0"/>
          </a:p>
          <a:p>
            <a:endParaRPr lang="en-US" altLang="ja-JP" dirty="0"/>
          </a:p>
          <a:p>
            <a:r>
              <a:rPr kumimoji="1" lang="ja-JP" altLang="en-US" dirty="0"/>
              <a:t>説明力も重視する</a:t>
            </a:r>
            <a:endParaRPr kumimoji="1" lang="en-US" altLang="ja-JP" dirty="0"/>
          </a:p>
          <a:p>
            <a:endParaRPr lang="en-US" altLang="ja-JP" dirty="0"/>
          </a:p>
          <a:p>
            <a:r>
              <a:rPr kumimoji="1" lang="ja-JP" altLang="en-US" dirty="0"/>
              <a:t>研究では、根拠（データや調査が必要）</a:t>
            </a:r>
            <a:endParaRPr kumimoji="1" lang="en-US" altLang="ja-JP" dirty="0"/>
          </a:p>
          <a:p>
            <a:endParaRPr lang="en-US" altLang="ja-JP" dirty="0"/>
          </a:p>
          <a:p>
            <a:r>
              <a:rPr kumimoji="1" lang="ja-JP" altLang="en-US" b="1" dirty="0"/>
              <a:t>まずは、さまざま挑戦</a:t>
            </a:r>
            <a:r>
              <a:rPr kumimoji="1" lang="ja-JP" altLang="en-US" dirty="0"/>
              <a:t>し、</a:t>
            </a:r>
            <a:r>
              <a:rPr kumimoji="1" lang="ja-JP" altLang="en-US" b="1" dirty="0"/>
              <a:t>その後、自分の行った手順、結果、考察を説明</a:t>
            </a:r>
            <a:r>
              <a:rPr kumimoji="1" lang="ja-JP" altLang="en-US" dirty="0"/>
              <a:t>できるように準備する</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8B8F969-204C-5A03-3B07-A00C06E623B9}"/>
              </a:ext>
            </a:extLst>
          </p:cNvPr>
          <p:cNvSpPr>
            <a:spLocks noGrp="1"/>
          </p:cNvSpPr>
          <p:nvPr>
            <p:ph type="sldNum" sz="quarter" idx="12"/>
          </p:nvPr>
        </p:nvSpPr>
        <p:spPr/>
        <p:txBody>
          <a:bodyPr/>
          <a:lstStyle/>
          <a:p>
            <a:fld id="{E205D82C-95A1-431E-8E38-AA614A14CDCF}" type="slidenum">
              <a:rPr kumimoji="1" lang="ja-JP" altLang="en-US" smtClean="0"/>
              <a:t>56</a:t>
            </a:fld>
            <a:endParaRPr kumimoji="1" lang="ja-JP" altLang="en-US"/>
          </a:p>
        </p:txBody>
      </p:sp>
    </p:spTree>
    <p:extLst>
      <p:ext uri="{BB962C8B-B14F-4D97-AF65-F5344CB8AC3E}">
        <p14:creationId xmlns:p14="http://schemas.microsoft.com/office/powerpoint/2010/main" val="1841107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6DBA5-3A09-B30F-B8CA-5669A4109821}"/>
              </a:ext>
            </a:extLst>
          </p:cNvPr>
          <p:cNvSpPr>
            <a:spLocks noGrp="1"/>
          </p:cNvSpPr>
          <p:nvPr>
            <p:ph type="title"/>
          </p:nvPr>
        </p:nvSpPr>
        <p:spPr/>
        <p:txBody>
          <a:bodyPr>
            <a:normAutofit fontScale="90000"/>
          </a:bodyPr>
          <a:lstStyle/>
          <a:p>
            <a:r>
              <a:rPr kumimoji="1" lang="ja-JP" altLang="en-US" dirty="0"/>
              <a:t>手順</a:t>
            </a:r>
          </a:p>
        </p:txBody>
      </p:sp>
      <p:sp>
        <p:nvSpPr>
          <p:cNvPr id="3" name="コンテンツ プレースホルダー 2">
            <a:extLst>
              <a:ext uri="{FF2B5EF4-FFF2-40B4-BE49-F238E27FC236}">
                <a16:creationId xmlns:a16="http://schemas.microsoft.com/office/drawing/2014/main" id="{8C9C4AC7-6C74-B1B9-8309-E83A2E23BCB8}"/>
              </a:ext>
            </a:extLst>
          </p:cNvPr>
          <p:cNvSpPr>
            <a:spLocks noGrp="1"/>
          </p:cNvSpPr>
          <p:nvPr>
            <p:ph idx="1"/>
          </p:nvPr>
        </p:nvSpPr>
        <p:spPr>
          <a:xfrm>
            <a:off x="321845" y="846252"/>
            <a:ext cx="8461208" cy="5836719"/>
          </a:xfrm>
        </p:spPr>
        <p:txBody>
          <a:bodyPr>
            <a:normAutofit lnSpcReduction="10000"/>
          </a:bodyPr>
          <a:lstStyle/>
          <a:p>
            <a:r>
              <a:rPr kumimoji="1" lang="ja-JP" altLang="en-US" sz="2400" b="1" dirty="0"/>
              <a:t>目的を明確にする</a:t>
            </a:r>
            <a:r>
              <a:rPr kumimoji="1" lang="ja-JP" altLang="en-US" sz="2400" dirty="0"/>
              <a:t>：具体的なテーマを定め、それに基づいて実験を行うこと</a:t>
            </a:r>
          </a:p>
          <a:p>
            <a:r>
              <a:rPr kumimoji="1" lang="ja-JP" altLang="en-US" sz="2400" b="1" dirty="0"/>
              <a:t>データの質を確保する</a:t>
            </a:r>
            <a:r>
              <a:rPr kumimoji="1" lang="ja-JP" altLang="en-US" sz="2400" dirty="0"/>
              <a:t>：実験には良質なデータが必要。分量にも気を付ける。データが実験の目的に合致しているかも自己確認</a:t>
            </a:r>
          </a:p>
          <a:p>
            <a:r>
              <a:rPr kumimoji="1" lang="ja-JP" altLang="en-US" sz="2400" b="1" dirty="0"/>
              <a:t>実験を詳細に記録する</a:t>
            </a:r>
            <a:r>
              <a:rPr kumimoji="1" lang="ja-JP" altLang="en-US" sz="2400" dirty="0"/>
              <a:t>：実験のデータや結果を正確に記録することは、研究に重要。実験の過程、結果を詳細に記録しておくことで、誤りや問題点を特定し、改良につながる</a:t>
            </a:r>
          </a:p>
          <a:p>
            <a:r>
              <a:rPr kumimoji="1" lang="ja-JP" altLang="en-US" sz="2400" b="1" dirty="0"/>
              <a:t>チームワークを大切にする</a:t>
            </a:r>
            <a:r>
              <a:rPr kumimoji="1" lang="ja-JP" altLang="en-US" sz="2400" dirty="0"/>
              <a:t>：実験の成功には、チームワークが欠かせません。お互いに意見を交換し、協力して実験を進めること</a:t>
            </a:r>
          </a:p>
          <a:p>
            <a:r>
              <a:rPr kumimoji="1" lang="ja-JP" altLang="en-US" sz="2400" b="1" dirty="0"/>
              <a:t>繰り返し実験する</a:t>
            </a:r>
            <a:r>
              <a:rPr kumimoji="1" lang="ja-JP" altLang="en-US" sz="2400" dirty="0"/>
              <a:t>：実験は、一度で成功するものではありません。実験結果を持て、目的を改良することもあります。何度も繰り返すことで、良い研究ができ、成長でき、満足できます。根気強く取り組むこと。</a:t>
            </a:r>
          </a:p>
        </p:txBody>
      </p:sp>
      <p:sp>
        <p:nvSpPr>
          <p:cNvPr id="4" name="スライド番号プレースホルダー 3">
            <a:extLst>
              <a:ext uri="{FF2B5EF4-FFF2-40B4-BE49-F238E27FC236}">
                <a16:creationId xmlns:a16="http://schemas.microsoft.com/office/drawing/2014/main" id="{AD0744E6-0150-7B02-9720-853CB4E7BFA4}"/>
              </a:ext>
            </a:extLst>
          </p:cNvPr>
          <p:cNvSpPr>
            <a:spLocks noGrp="1"/>
          </p:cNvSpPr>
          <p:nvPr>
            <p:ph type="sldNum" sz="quarter" idx="12"/>
          </p:nvPr>
        </p:nvSpPr>
        <p:spPr/>
        <p:txBody>
          <a:bodyPr/>
          <a:lstStyle/>
          <a:p>
            <a:fld id="{E205D82C-95A1-431E-8E38-AA614A14CDCF}" type="slidenum">
              <a:rPr kumimoji="1" lang="ja-JP" altLang="en-US" smtClean="0"/>
              <a:t>57</a:t>
            </a:fld>
            <a:endParaRPr kumimoji="1" lang="ja-JP" altLang="en-US"/>
          </a:p>
        </p:txBody>
      </p:sp>
    </p:spTree>
    <p:extLst>
      <p:ext uri="{BB962C8B-B14F-4D97-AF65-F5344CB8AC3E}">
        <p14:creationId xmlns:p14="http://schemas.microsoft.com/office/powerpoint/2010/main" val="783401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馬の群れ&#10;&#10;自動的に生成された説明">
            <a:extLst>
              <a:ext uri="{FF2B5EF4-FFF2-40B4-BE49-F238E27FC236}">
                <a16:creationId xmlns:a16="http://schemas.microsoft.com/office/drawing/2014/main" id="{8FD6C587-FA45-9446-D58A-6155C60476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3919" y="697627"/>
            <a:ext cx="2578233" cy="1778091"/>
          </a:xfrm>
        </p:spPr>
      </p:pic>
      <p:sp>
        <p:nvSpPr>
          <p:cNvPr id="4" name="スライド番号プレースホルダー 3">
            <a:extLst>
              <a:ext uri="{FF2B5EF4-FFF2-40B4-BE49-F238E27FC236}">
                <a16:creationId xmlns:a16="http://schemas.microsoft.com/office/drawing/2014/main" id="{0802CB72-3DDE-42A4-1B7B-82E1440A5096}"/>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
        <p:nvSpPr>
          <p:cNvPr id="9" name="テキスト ボックス 8">
            <a:extLst>
              <a:ext uri="{FF2B5EF4-FFF2-40B4-BE49-F238E27FC236}">
                <a16:creationId xmlns:a16="http://schemas.microsoft.com/office/drawing/2014/main" id="{A465A13D-EA1A-64BB-51FD-B3713437E09D}"/>
              </a:ext>
            </a:extLst>
          </p:cNvPr>
          <p:cNvSpPr txBox="1"/>
          <p:nvPr/>
        </p:nvSpPr>
        <p:spPr>
          <a:xfrm>
            <a:off x="361600" y="291497"/>
            <a:ext cx="5361468" cy="923330"/>
          </a:xfrm>
          <a:prstGeom prst="rect">
            <a:avLst/>
          </a:prstGeom>
          <a:noFill/>
        </p:spPr>
        <p:txBody>
          <a:bodyPr wrap="none" rtlCol="0">
            <a:spAutoFit/>
          </a:bodyPr>
          <a:lstStyle/>
          <a:p>
            <a:r>
              <a:rPr kumimoji="1" lang="en-US" altLang="ja-JP" dirty="0"/>
              <a:t>COCO</a:t>
            </a:r>
            <a:r>
              <a:rPr kumimoji="1" lang="ja-JP" altLang="en-US" dirty="0"/>
              <a:t>データセットで学習し、物体検出等を行う </a:t>
            </a:r>
            <a:r>
              <a:rPr kumimoji="1" lang="en-US" altLang="ja-JP" dirty="0"/>
              <a:t>AI</a:t>
            </a:r>
          </a:p>
          <a:p>
            <a:endParaRPr kumimoji="1" lang="en-US" altLang="ja-JP" dirty="0"/>
          </a:p>
          <a:p>
            <a:r>
              <a:rPr kumimoji="1" lang="en-US" altLang="ja-JP" dirty="0"/>
              <a:t> </a:t>
            </a:r>
            <a:endParaRPr kumimoji="1" lang="ja-JP" altLang="en-US" dirty="0"/>
          </a:p>
        </p:txBody>
      </p:sp>
      <p:sp>
        <p:nvSpPr>
          <p:cNvPr id="11" name="テキスト ボックス 10">
            <a:extLst>
              <a:ext uri="{FF2B5EF4-FFF2-40B4-BE49-F238E27FC236}">
                <a16:creationId xmlns:a16="http://schemas.microsoft.com/office/drawing/2014/main" id="{DECD236B-BDA3-EB3F-3307-8F2B9DBB5DAF}"/>
              </a:ext>
            </a:extLst>
          </p:cNvPr>
          <p:cNvSpPr txBox="1"/>
          <p:nvPr/>
        </p:nvSpPr>
        <p:spPr>
          <a:xfrm>
            <a:off x="263236" y="4905594"/>
            <a:ext cx="7980218" cy="1815882"/>
          </a:xfrm>
          <a:prstGeom prst="rect">
            <a:avLst/>
          </a:prstGeom>
          <a:noFill/>
        </p:spPr>
        <p:txBody>
          <a:bodyPr wrap="square">
            <a:spAutoFit/>
          </a:bodyPr>
          <a:lstStyle/>
          <a:p>
            <a:r>
              <a:rPr lang="en-US" altLang="ja-JP" sz="1400" dirty="0"/>
              <a:t>['person', 'bicycle', 'car', 'motorcycle', 'airplane', 'bus', 'train', 'truck', 'boat', 'traffic light', 'fire </a:t>
            </a:r>
            <a:r>
              <a:rPr lang="en-US" altLang="ja-JP" sz="1400" dirty="0" err="1"/>
              <a:t>hydran</a:t>
            </a:r>
            <a:r>
              <a:rPr lang="en-US" altLang="ja-JP" sz="1400" dirty="0"/>
              <a:t>\</a:t>
            </a:r>
          </a:p>
          <a:p>
            <a:r>
              <a:rPr lang="en-US" altLang="ja-JP" sz="1400" dirty="0"/>
              <a:t>t', 'stop sign', 'parking meter', 'bench', 'bird', 'cat', 'dog', 'horse', 'sheep', 'cow', 'elephant', 'bear', 'zebra'\</a:t>
            </a:r>
          </a:p>
          <a:p>
            <a:r>
              <a:rPr lang="en-US" altLang="ja-JP" sz="1400" dirty="0"/>
              <a:t>, 'giraffe', 'backpack', 'umbrella', 'handbag', 'tie', 'suitcase', 'frisbee', 'skis', 'snowboard', 'sports ball', 'ki\</a:t>
            </a:r>
          </a:p>
          <a:p>
            <a:r>
              <a:rPr lang="en-US" altLang="ja-JP" sz="1400" dirty="0" err="1"/>
              <a:t>te</a:t>
            </a:r>
            <a:r>
              <a:rPr lang="en-US" altLang="ja-JP" sz="1400" dirty="0"/>
              <a:t>', 'baseball bat', 'baseball glove', 'skateboard', 'surfboard', 'tennis racket', 'bottle', 'wine glass', 'cup', '</a:t>
            </a:r>
            <a:r>
              <a:rPr lang="en-US" altLang="ja-JP" sz="1400" dirty="0" err="1"/>
              <a:t>fo</a:t>
            </a:r>
            <a:r>
              <a:rPr lang="en-US" altLang="ja-JP" sz="1400" dirty="0"/>
              <a:t>\</a:t>
            </a:r>
          </a:p>
          <a:p>
            <a:r>
              <a:rPr lang="en-US" altLang="ja-JP" sz="1400" dirty="0" err="1"/>
              <a:t>rk</a:t>
            </a:r>
            <a:r>
              <a:rPr lang="en-US" altLang="ja-JP" sz="1400" dirty="0"/>
              <a:t>', 'knife', 'spoon', 'bowl', 'banana', 'apple', 'sandwich', 'orange', 'broccoli', 'carrot', 'hot dog', 'pizza', 'do\</a:t>
            </a:r>
          </a:p>
          <a:p>
            <a:r>
              <a:rPr lang="en-US" altLang="ja-JP" sz="1400" dirty="0"/>
              <a:t>nut', 'cake', 'chair', 'couch', 'potted plant', 'bed', 'dining table', 'toilet', 'tv', 'laptop', 'mouse', 'remote', '\</a:t>
            </a:r>
          </a:p>
          <a:p>
            <a:r>
              <a:rPr lang="en-US" altLang="ja-JP" sz="1400" dirty="0"/>
              <a:t>keyboard', 'cell phone', 'microwave', 'oven', 'toaster', 'sink', 'refrigerator', 'book', 'clock', 'vase', 'scissors',\</a:t>
            </a:r>
          </a:p>
          <a:p>
            <a:r>
              <a:rPr lang="en-US" altLang="ja-JP" sz="1400" dirty="0"/>
              <a:t> 'teddy bear', 'hair drier', 'toothbrush']</a:t>
            </a:r>
          </a:p>
        </p:txBody>
      </p:sp>
      <p:sp>
        <p:nvSpPr>
          <p:cNvPr id="12" name="テキスト ボックス 11">
            <a:extLst>
              <a:ext uri="{FF2B5EF4-FFF2-40B4-BE49-F238E27FC236}">
                <a16:creationId xmlns:a16="http://schemas.microsoft.com/office/drawing/2014/main" id="{F6DCB786-DFDA-24E7-9C41-D5533CC8F7DB}"/>
              </a:ext>
            </a:extLst>
          </p:cNvPr>
          <p:cNvSpPr txBox="1"/>
          <p:nvPr/>
        </p:nvSpPr>
        <p:spPr>
          <a:xfrm>
            <a:off x="263236" y="4504353"/>
            <a:ext cx="3841821" cy="646331"/>
          </a:xfrm>
          <a:prstGeom prst="rect">
            <a:avLst/>
          </a:prstGeom>
          <a:noFill/>
        </p:spPr>
        <p:txBody>
          <a:bodyPr wrap="none" rtlCol="0">
            <a:spAutoFit/>
          </a:bodyPr>
          <a:lstStyle/>
          <a:p>
            <a:r>
              <a:rPr kumimoji="1" lang="en-US" altLang="ja-JP" dirty="0"/>
              <a:t>COCO</a:t>
            </a:r>
            <a:r>
              <a:rPr kumimoji="1" lang="ja-JP" altLang="en-US" dirty="0"/>
              <a:t>データセットの </a:t>
            </a:r>
            <a:r>
              <a:rPr kumimoji="1" lang="en-US" altLang="ja-JP" b="1" dirty="0"/>
              <a:t>80 </a:t>
            </a:r>
            <a:r>
              <a:rPr kumimoji="1" lang="ja-JP" altLang="en-US" b="1" dirty="0"/>
              <a:t>種類</a:t>
            </a:r>
            <a:r>
              <a:rPr kumimoji="1" lang="ja-JP" altLang="en-US" dirty="0"/>
              <a:t>の物体</a:t>
            </a:r>
            <a:endParaRPr kumimoji="1" lang="en-US" altLang="ja-JP" dirty="0"/>
          </a:p>
          <a:p>
            <a:r>
              <a:rPr kumimoji="1" lang="en-US" altLang="ja-JP" dirty="0"/>
              <a:t> </a:t>
            </a:r>
            <a:endParaRPr kumimoji="1" lang="ja-JP" altLang="en-US" dirty="0"/>
          </a:p>
        </p:txBody>
      </p:sp>
      <p:pic>
        <p:nvPicPr>
          <p:cNvPr id="5" name="図 4">
            <a:extLst>
              <a:ext uri="{FF2B5EF4-FFF2-40B4-BE49-F238E27FC236}">
                <a16:creationId xmlns:a16="http://schemas.microsoft.com/office/drawing/2014/main" id="{56E13CB3-E5C7-6C6E-6E3C-1457170B56E7}"/>
              </a:ext>
            </a:extLst>
          </p:cNvPr>
          <p:cNvPicPr>
            <a:picLocks noChangeAspect="1"/>
          </p:cNvPicPr>
          <p:nvPr/>
        </p:nvPicPr>
        <p:blipFill>
          <a:blip r:embed="rId3"/>
          <a:stretch>
            <a:fillRect/>
          </a:stretch>
        </p:blipFill>
        <p:spPr>
          <a:xfrm>
            <a:off x="361600" y="3349955"/>
            <a:ext cx="8786451" cy="811949"/>
          </a:xfrm>
          <a:prstGeom prst="rect">
            <a:avLst/>
          </a:prstGeom>
        </p:spPr>
      </p:pic>
      <p:sp>
        <p:nvSpPr>
          <p:cNvPr id="7" name="テキスト ボックス 6">
            <a:extLst>
              <a:ext uri="{FF2B5EF4-FFF2-40B4-BE49-F238E27FC236}">
                <a16:creationId xmlns:a16="http://schemas.microsoft.com/office/drawing/2014/main" id="{CC9B4659-6951-7C71-A691-8831E18C3096}"/>
              </a:ext>
            </a:extLst>
          </p:cNvPr>
          <p:cNvSpPr txBox="1"/>
          <p:nvPr/>
        </p:nvSpPr>
        <p:spPr>
          <a:xfrm>
            <a:off x="361600" y="2818167"/>
            <a:ext cx="6837898" cy="369332"/>
          </a:xfrm>
          <a:prstGeom prst="rect">
            <a:avLst/>
          </a:prstGeom>
          <a:noFill/>
        </p:spPr>
        <p:txBody>
          <a:bodyPr wrap="none" rtlCol="0">
            <a:spAutoFit/>
          </a:bodyPr>
          <a:lstStyle/>
          <a:p>
            <a:r>
              <a:rPr lang="en-US" altLang="ja-JP" dirty="0"/>
              <a:t>YOLOv7 </a:t>
            </a:r>
            <a:r>
              <a:rPr lang="ja-JP" altLang="en-US" dirty="0"/>
              <a:t>による物体検出</a:t>
            </a:r>
            <a:r>
              <a:rPr lang="en-US" altLang="ja-JP" dirty="0"/>
              <a:t>: </a:t>
            </a:r>
            <a:r>
              <a:rPr lang="en-US" altLang="ja-JP" dirty="0">
                <a:hlinkClick r:id="rId4"/>
              </a:rPr>
              <a:t>https://www.kkaneko.jp/ai/win/yolov7.html</a:t>
            </a:r>
            <a:endParaRPr kumimoji="1" lang="ja-JP" altLang="en-US" dirty="0"/>
          </a:p>
        </p:txBody>
      </p:sp>
      <p:sp>
        <p:nvSpPr>
          <p:cNvPr id="10" name="テキスト ボックス 9">
            <a:extLst>
              <a:ext uri="{FF2B5EF4-FFF2-40B4-BE49-F238E27FC236}">
                <a16:creationId xmlns:a16="http://schemas.microsoft.com/office/drawing/2014/main" id="{5F8424D6-A7EC-8D13-EFAE-09E990299A88}"/>
              </a:ext>
            </a:extLst>
          </p:cNvPr>
          <p:cNvSpPr txBox="1"/>
          <p:nvPr/>
        </p:nvSpPr>
        <p:spPr>
          <a:xfrm>
            <a:off x="5011010" y="3439039"/>
            <a:ext cx="3286284" cy="369332"/>
          </a:xfrm>
          <a:prstGeom prst="rect">
            <a:avLst/>
          </a:prstGeom>
          <a:noFill/>
        </p:spPr>
        <p:txBody>
          <a:bodyPr wrap="none" rtlCol="0">
            <a:spAutoFit/>
          </a:bodyPr>
          <a:lstStyle/>
          <a:p>
            <a:r>
              <a:rPr kumimoji="1" lang="ja-JP" altLang="en-US" dirty="0"/>
              <a:t>「</a:t>
            </a:r>
            <a:r>
              <a:rPr kumimoji="1" lang="en-US" altLang="ja-JP" dirty="0"/>
              <a:t>--sources 0</a:t>
            </a:r>
            <a:r>
              <a:rPr kumimoji="1" lang="ja-JP" altLang="en-US" dirty="0"/>
              <a:t>」はカメラの意味</a:t>
            </a:r>
          </a:p>
        </p:txBody>
      </p:sp>
    </p:spTree>
    <p:extLst>
      <p:ext uri="{BB962C8B-B14F-4D97-AF65-F5344CB8AC3E}">
        <p14:creationId xmlns:p14="http://schemas.microsoft.com/office/powerpoint/2010/main" val="337166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E39AE-5F3F-6263-EBA7-50063EA23969}"/>
              </a:ext>
            </a:extLst>
          </p:cNvPr>
          <p:cNvSpPr>
            <a:spLocks noGrp="1"/>
          </p:cNvSpPr>
          <p:nvPr>
            <p:ph type="title"/>
          </p:nvPr>
        </p:nvSpPr>
        <p:spPr/>
        <p:txBody>
          <a:bodyPr>
            <a:normAutofit fontScale="90000"/>
          </a:bodyPr>
          <a:lstStyle/>
          <a:p>
            <a:r>
              <a:rPr kumimoji="1" lang="ja-JP" altLang="en-US" dirty="0"/>
              <a:t>心掛けてほしいこと</a:t>
            </a:r>
          </a:p>
        </p:txBody>
      </p:sp>
      <p:sp>
        <p:nvSpPr>
          <p:cNvPr id="3" name="コンテンツ プレースホルダー 2">
            <a:extLst>
              <a:ext uri="{FF2B5EF4-FFF2-40B4-BE49-F238E27FC236}">
                <a16:creationId xmlns:a16="http://schemas.microsoft.com/office/drawing/2014/main" id="{EED9B963-4306-CB31-2CDF-82B3C18D74C9}"/>
              </a:ext>
            </a:extLst>
          </p:cNvPr>
          <p:cNvSpPr>
            <a:spLocks noGrp="1"/>
          </p:cNvSpPr>
          <p:nvPr>
            <p:ph idx="1"/>
          </p:nvPr>
        </p:nvSpPr>
        <p:spPr/>
        <p:txBody>
          <a:bodyPr/>
          <a:lstStyle/>
          <a:p>
            <a:r>
              <a:rPr kumimoji="1" lang="ja-JP" altLang="en-US" b="1" dirty="0"/>
              <a:t>自分で解決できる問題を探し、自分で解決する</a:t>
            </a:r>
            <a:r>
              <a:rPr kumimoji="1" lang="ja-JP" altLang="en-US" dirty="0"/>
              <a:t>ことを重視</a:t>
            </a:r>
          </a:p>
        </p:txBody>
      </p:sp>
      <p:sp>
        <p:nvSpPr>
          <p:cNvPr id="4" name="スライド番号プレースホルダー 3">
            <a:extLst>
              <a:ext uri="{FF2B5EF4-FFF2-40B4-BE49-F238E27FC236}">
                <a16:creationId xmlns:a16="http://schemas.microsoft.com/office/drawing/2014/main" id="{BE2A997C-C3A8-D735-03F1-CA3A11620A5F}"/>
              </a:ext>
            </a:extLst>
          </p:cNvPr>
          <p:cNvSpPr>
            <a:spLocks noGrp="1"/>
          </p:cNvSpPr>
          <p:nvPr>
            <p:ph type="sldNum" sz="quarter" idx="12"/>
          </p:nvPr>
        </p:nvSpPr>
        <p:spPr/>
        <p:txBody>
          <a:bodyPr/>
          <a:lstStyle/>
          <a:p>
            <a:fld id="{E205D82C-95A1-431E-8E38-AA614A14CDCF}" type="slidenum">
              <a:rPr kumimoji="1" lang="ja-JP" altLang="en-US" smtClean="0"/>
              <a:t>59</a:t>
            </a:fld>
            <a:endParaRPr kumimoji="1" lang="ja-JP" altLang="en-US"/>
          </a:p>
        </p:txBody>
      </p:sp>
    </p:spTree>
    <p:extLst>
      <p:ext uri="{BB962C8B-B14F-4D97-AF65-F5344CB8AC3E}">
        <p14:creationId xmlns:p14="http://schemas.microsoft.com/office/powerpoint/2010/main" val="15129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3ADC8-01DE-555E-FD64-7AFC25894F31}"/>
              </a:ext>
            </a:extLst>
          </p:cNvPr>
          <p:cNvSpPr>
            <a:spLocks noGrp="1"/>
          </p:cNvSpPr>
          <p:nvPr>
            <p:ph type="title"/>
          </p:nvPr>
        </p:nvSpPr>
        <p:spPr>
          <a:xfrm>
            <a:off x="628650" y="258097"/>
            <a:ext cx="7886700" cy="486697"/>
          </a:xfrm>
        </p:spPr>
        <p:txBody>
          <a:bodyPr>
            <a:normAutofit fontScale="90000"/>
          </a:bodyPr>
          <a:lstStyle/>
          <a:p>
            <a:r>
              <a:rPr kumimoji="1" lang="ja-JP" altLang="en-US" dirty="0"/>
              <a:t>研究スタイルで学ぶことのメリット</a:t>
            </a:r>
          </a:p>
        </p:txBody>
      </p:sp>
      <p:sp>
        <p:nvSpPr>
          <p:cNvPr id="3" name="コンテンツ プレースホルダー 2">
            <a:extLst>
              <a:ext uri="{FF2B5EF4-FFF2-40B4-BE49-F238E27FC236}">
                <a16:creationId xmlns:a16="http://schemas.microsoft.com/office/drawing/2014/main" id="{50FCD00B-6F31-EAE1-D1B2-AD04E9F3E644}"/>
              </a:ext>
            </a:extLst>
          </p:cNvPr>
          <p:cNvSpPr>
            <a:spLocks noGrp="1"/>
          </p:cNvSpPr>
          <p:nvPr>
            <p:ph idx="1"/>
          </p:nvPr>
        </p:nvSpPr>
        <p:spPr>
          <a:xfrm>
            <a:off x="490654" y="998035"/>
            <a:ext cx="8024696" cy="5926873"/>
          </a:xfrm>
        </p:spPr>
        <p:txBody>
          <a:bodyPr>
            <a:noAutofit/>
          </a:bodyPr>
          <a:lstStyle/>
          <a:p>
            <a:r>
              <a:rPr lang="ja-JP" altLang="en-US" sz="2200" b="1" dirty="0"/>
              <a:t>興味・熱中</a:t>
            </a:r>
            <a:endParaRPr lang="en-US" altLang="ja-JP" sz="2200" b="1" dirty="0"/>
          </a:p>
          <a:p>
            <a:pPr marL="0" indent="0">
              <a:buNone/>
            </a:pPr>
            <a:r>
              <a:rPr lang="ja-JP" altLang="en-US" sz="2200" dirty="0"/>
              <a:t>自分が興味に基づいて</a:t>
            </a:r>
            <a:r>
              <a:rPr lang="ja-JP" altLang="en-US" sz="2200" b="1" dirty="0"/>
              <a:t>テーマを選ぶ</a:t>
            </a:r>
            <a:r>
              <a:rPr lang="ja-JP" altLang="en-US" sz="2200" dirty="0"/>
              <a:t>。</a:t>
            </a:r>
          </a:p>
          <a:p>
            <a:r>
              <a:rPr lang="ja-JP" altLang="en-US" sz="2200" b="1" dirty="0"/>
              <a:t>最新技術を知る</a:t>
            </a:r>
            <a:endParaRPr lang="en-US" altLang="ja-JP" sz="2200" b="1" dirty="0"/>
          </a:p>
          <a:p>
            <a:pPr marL="0" indent="0">
              <a:buNone/>
            </a:pPr>
            <a:r>
              <a:rPr lang="ja-JP" altLang="en-US" sz="2200" dirty="0"/>
              <a:t>研究を通じて、最新の技術や理論に触れる機会が増える。</a:t>
            </a:r>
            <a:endParaRPr lang="en-US" altLang="ja-JP" sz="2200" b="1" dirty="0"/>
          </a:p>
          <a:p>
            <a:r>
              <a:rPr lang="ja-JP" altLang="en-US" sz="2200" b="1" dirty="0"/>
              <a:t>想像力と問題解決力の発揮</a:t>
            </a:r>
            <a:endParaRPr lang="en-US" altLang="ja-JP" sz="2200" b="1" dirty="0"/>
          </a:p>
          <a:p>
            <a:pPr marL="0" indent="0">
              <a:buNone/>
            </a:pPr>
            <a:r>
              <a:rPr lang="ja-JP" altLang="en-US" sz="2200" dirty="0"/>
              <a:t>各自の研究テーマで、想像力と問題解決力を発揮</a:t>
            </a:r>
            <a:endParaRPr lang="en-US" altLang="ja-JP" sz="2200" dirty="0"/>
          </a:p>
          <a:p>
            <a:r>
              <a:rPr lang="ja-JP" altLang="en-US" sz="2200" b="1" dirty="0"/>
              <a:t>多角的スキルの習得</a:t>
            </a:r>
            <a:endParaRPr lang="en-US" altLang="ja-JP" sz="2200" b="1" dirty="0"/>
          </a:p>
          <a:p>
            <a:pPr marL="0" indent="0">
              <a:buNone/>
            </a:pPr>
            <a:r>
              <a:rPr lang="ja-JP" altLang="en-US" sz="2200" dirty="0"/>
              <a:t>専門知識だけでなく、</a:t>
            </a:r>
            <a:r>
              <a:rPr lang="ja-JP" altLang="en-US" sz="2200" b="1" dirty="0"/>
              <a:t>ロジカルシンキング、創造力、問題解決力、コミュニケーション能力</a:t>
            </a:r>
            <a:r>
              <a:rPr lang="ja-JP" altLang="en-US" sz="2200" dirty="0"/>
              <a:t>も取得できる</a:t>
            </a:r>
          </a:p>
        </p:txBody>
      </p:sp>
    </p:spTree>
    <p:extLst>
      <p:ext uri="{BB962C8B-B14F-4D97-AF65-F5344CB8AC3E}">
        <p14:creationId xmlns:p14="http://schemas.microsoft.com/office/powerpoint/2010/main" val="2162609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a:xfrm>
            <a:off x="396240" y="1122363"/>
            <a:ext cx="8305800" cy="2387600"/>
          </a:xfrm>
        </p:spPr>
        <p:txBody>
          <a:bodyPr/>
          <a:lstStyle/>
          <a:p>
            <a:r>
              <a:rPr lang="ja-JP" altLang="en-US" dirty="0"/>
              <a:t>７</a:t>
            </a:r>
            <a:r>
              <a:rPr kumimoji="1" lang="ja-JP" altLang="en-US" dirty="0"/>
              <a:t>．</a:t>
            </a:r>
            <a:r>
              <a:rPr lang="en-US" altLang="ja-JP" dirty="0" err="1"/>
              <a:t>ChatGPT</a:t>
            </a:r>
            <a:r>
              <a:rPr lang="ja-JP" altLang="en-US" dirty="0"/>
              <a:t> の適切な利用</a:t>
            </a:r>
            <a:endParaRPr kumimoji="1" lang="ja-JP" altLang="en-US" dirty="0"/>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spTree>
    <p:extLst>
      <p:ext uri="{BB962C8B-B14F-4D97-AF65-F5344CB8AC3E}">
        <p14:creationId xmlns:p14="http://schemas.microsoft.com/office/powerpoint/2010/main" val="2219199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22042-1D55-1844-8214-690CD68F8EF8}"/>
              </a:ext>
            </a:extLst>
          </p:cNvPr>
          <p:cNvSpPr>
            <a:spLocks noGrp="1"/>
          </p:cNvSpPr>
          <p:nvPr>
            <p:ph type="title"/>
          </p:nvPr>
        </p:nvSpPr>
        <p:spPr>
          <a:xfrm>
            <a:off x="321845" y="175028"/>
            <a:ext cx="8189809" cy="671225"/>
          </a:xfrm>
        </p:spPr>
        <p:txBody>
          <a:bodyPr>
            <a:normAutofit fontScale="90000"/>
          </a:bodyPr>
          <a:lstStyle/>
          <a:p>
            <a:r>
              <a:rPr kumimoji="1" lang="en-US" altLang="ja-JP" dirty="0" err="1"/>
              <a:t>ChatGPT</a:t>
            </a:r>
            <a:r>
              <a:rPr kumimoji="1" lang="en-US" altLang="ja-JP" dirty="0"/>
              <a:t> </a:t>
            </a:r>
            <a:r>
              <a:rPr kumimoji="1" lang="ja-JP" altLang="en-US" dirty="0"/>
              <a:t>の登録手順（登録だけであればクレジットカード等は不要） </a:t>
            </a:r>
          </a:p>
        </p:txBody>
      </p:sp>
      <p:sp>
        <p:nvSpPr>
          <p:cNvPr id="3" name="コンテンツ プレースホルダー 2">
            <a:extLst>
              <a:ext uri="{FF2B5EF4-FFF2-40B4-BE49-F238E27FC236}">
                <a16:creationId xmlns:a16="http://schemas.microsoft.com/office/drawing/2014/main" id="{860964DE-CC04-7709-371E-81F24402F08D}"/>
              </a:ext>
            </a:extLst>
          </p:cNvPr>
          <p:cNvSpPr>
            <a:spLocks noGrp="1"/>
          </p:cNvSpPr>
          <p:nvPr>
            <p:ph idx="1"/>
          </p:nvPr>
        </p:nvSpPr>
        <p:spPr>
          <a:xfrm>
            <a:off x="321845" y="1105469"/>
            <a:ext cx="8461208" cy="5073950"/>
          </a:xfrm>
        </p:spPr>
        <p:txBody>
          <a:bodyPr>
            <a:normAutofit fontScale="85000" lnSpcReduction="20000"/>
          </a:bodyPr>
          <a:lstStyle/>
          <a:p>
            <a:pPr marL="514350" indent="-514350">
              <a:buFont typeface="+mj-ea"/>
              <a:buAutoNum type="circleNumDbPlain"/>
            </a:pPr>
            <a:r>
              <a:rPr kumimoji="1" lang="en-US" altLang="ja-JP" dirty="0" err="1"/>
              <a:t>ChatGPT</a:t>
            </a:r>
            <a:r>
              <a:rPr kumimoji="1" lang="en-US" altLang="ja-JP" dirty="0"/>
              <a:t> </a:t>
            </a:r>
            <a:r>
              <a:rPr kumimoji="1" lang="ja-JP" altLang="en-US" dirty="0"/>
              <a:t>の公式ページにアクセス </a:t>
            </a:r>
            <a:r>
              <a:rPr kumimoji="1" lang="en-US" altLang="ja-JP" b="1" dirty="0"/>
              <a:t>https://chat.openai.com/</a:t>
            </a:r>
          </a:p>
          <a:p>
            <a:pPr marL="514350" indent="-514350">
              <a:buFont typeface="+mj-ea"/>
              <a:buAutoNum type="circleNumDbPlain"/>
            </a:pPr>
            <a:r>
              <a:rPr kumimoji="1" lang="ja-JP" altLang="en-US" dirty="0"/>
              <a:t>「</a:t>
            </a:r>
            <a:r>
              <a:rPr kumimoji="1" lang="en-US" altLang="ja-JP" b="1" dirty="0"/>
              <a:t>Sign up</a:t>
            </a:r>
            <a:r>
              <a:rPr kumimoji="1" lang="ja-JP" altLang="en-US" dirty="0"/>
              <a:t>」をクリック</a:t>
            </a:r>
          </a:p>
          <a:p>
            <a:pPr marL="514350" indent="-514350">
              <a:buFont typeface="+mj-ea"/>
              <a:buAutoNum type="circleNumDbPlain"/>
            </a:pPr>
            <a:r>
              <a:rPr kumimoji="1" lang="ja-JP" altLang="en-US" b="1" dirty="0"/>
              <a:t>メールアドレス</a:t>
            </a:r>
            <a:r>
              <a:rPr kumimoji="1" lang="ja-JP" altLang="en-US" dirty="0"/>
              <a:t>と</a:t>
            </a:r>
            <a:r>
              <a:rPr kumimoji="1" lang="ja-JP" altLang="en-US" b="1" dirty="0"/>
              <a:t>パスワード</a:t>
            </a:r>
            <a:r>
              <a:rPr kumimoji="1" lang="ja-JP" altLang="en-US" dirty="0"/>
              <a:t>を各自で設定</a:t>
            </a:r>
          </a:p>
          <a:p>
            <a:pPr marL="514350" indent="-514350">
              <a:buFont typeface="+mj-ea"/>
              <a:buAutoNum type="circleNumDbPlain"/>
            </a:pPr>
            <a:r>
              <a:rPr kumimoji="1" lang="ja-JP" altLang="en-US" dirty="0"/>
              <a:t>「</a:t>
            </a:r>
            <a:r>
              <a:rPr kumimoji="1" lang="en-US" altLang="ja-JP" b="1" dirty="0"/>
              <a:t>Continue</a:t>
            </a:r>
            <a:r>
              <a:rPr kumimoji="1" lang="ja-JP" altLang="en-US" dirty="0"/>
              <a:t>」をクリック</a:t>
            </a:r>
          </a:p>
          <a:p>
            <a:pPr marL="514350" indent="-514350">
              <a:buFont typeface="+mj-ea"/>
              <a:buAutoNum type="circleNumDbPlain"/>
            </a:pPr>
            <a:r>
              <a:rPr kumimoji="1" lang="ja-JP" altLang="en-US" dirty="0"/>
              <a:t>③のメールアドレスに</a:t>
            </a:r>
            <a:r>
              <a:rPr kumimoji="1" lang="ja-JP" altLang="en-US" b="1" dirty="0"/>
              <a:t>確認メール</a:t>
            </a:r>
            <a:r>
              <a:rPr kumimoji="1" lang="ja-JP" altLang="en-US" dirty="0"/>
              <a:t>が届くので、確認メール内の「</a:t>
            </a:r>
            <a:r>
              <a:rPr kumimoji="1" lang="en-US" altLang="ja-JP" b="1" dirty="0"/>
              <a:t>Verify email address</a:t>
            </a:r>
            <a:r>
              <a:rPr kumimoji="1" lang="ja-JP" altLang="en-US" dirty="0"/>
              <a:t>」をクリック</a:t>
            </a:r>
          </a:p>
          <a:p>
            <a:pPr marL="514350" indent="-514350">
              <a:buFont typeface="+mj-ea"/>
              <a:buAutoNum type="circleNumDbPlain"/>
            </a:pPr>
            <a:r>
              <a:rPr kumimoji="1" lang="ja-JP" altLang="en-US" b="1" dirty="0"/>
              <a:t>氏名、誕生日、スマートフォンの電話番号を登録</a:t>
            </a:r>
            <a:r>
              <a:rPr kumimoji="1" lang="ja-JP" altLang="en-US" dirty="0"/>
              <a:t>（画面は閉じないこと）</a:t>
            </a:r>
          </a:p>
          <a:p>
            <a:pPr marL="514350" indent="-514350">
              <a:buFont typeface="+mj-ea"/>
              <a:buAutoNum type="circleNumDbPlain"/>
            </a:pPr>
            <a:r>
              <a:rPr kumimoji="1" lang="ja-JP" altLang="en-US" dirty="0"/>
              <a:t>⑥の電話番号の </a:t>
            </a:r>
            <a:r>
              <a:rPr kumimoji="1" lang="en-US" altLang="ja-JP" dirty="0"/>
              <a:t>SMS </a:t>
            </a:r>
            <a:r>
              <a:rPr kumimoji="1" lang="ja-JP" altLang="en-US" dirty="0"/>
              <a:t>に６桁の</a:t>
            </a:r>
            <a:r>
              <a:rPr kumimoji="1" lang="ja-JP" altLang="en-US" b="1" dirty="0"/>
              <a:t>認証コードが届く</a:t>
            </a:r>
            <a:r>
              <a:rPr kumimoji="1" lang="ja-JP" altLang="en-US" dirty="0"/>
              <a:t>ので、</a:t>
            </a:r>
            <a:r>
              <a:rPr kumimoji="1" lang="ja-JP" altLang="en-US" b="1" dirty="0"/>
              <a:t>画面に認証コードを入れる</a:t>
            </a:r>
          </a:p>
          <a:p>
            <a:pPr marL="514350" indent="-514350">
              <a:buFont typeface="+mj-ea"/>
              <a:buAutoNum type="circleNumDbPlain"/>
            </a:pPr>
            <a:r>
              <a:rPr kumimoji="1" lang="ja-JP" altLang="en-US" dirty="0"/>
              <a:t>「</a:t>
            </a:r>
            <a:r>
              <a:rPr kumimoji="1" lang="en-US" altLang="ja-JP" b="1" dirty="0"/>
              <a:t>Verity</a:t>
            </a:r>
            <a:r>
              <a:rPr kumimoji="1" lang="ja-JP" altLang="en-US" dirty="0"/>
              <a:t>」をクリック</a:t>
            </a:r>
          </a:p>
          <a:p>
            <a:pPr marL="514350" indent="-514350">
              <a:buFont typeface="+mj-ea"/>
              <a:buAutoNum type="circleNumDbPlain"/>
            </a:pPr>
            <a:r>
              <a:rPr kumimoji="1" lang="ja-JP" altLang="en-US" b="1" dirty="0"/>
              <a:t>使用目的</a:t>
            </a:r>
            <a:r>
              <a:rPr kumimoji="1" lang="ja-JP" altLang="en-US" dirty="0"/>
              <a:t>を</a:t>
            </a:r>
            <a:r>
              <a:rPr kumimoji="1" lang="ja-JP" altLang="en-US" b="1" dirty="0"/>
              <a:t>選択</a:t>
            </a:r>
          </a:p>
        </p:txBody>
      </p:sp>
      <p:sp>
        <p:nvSpPr>
          <p:cNvPr id="4" name="スライド番号プレースホルダー 3">
            <a:extLst>
              <a:ext uri="{FF2B5EF4-FFF2-40B4-BE49-F238E27FC236}">
                <a16:creationId xmlns:a16="http://schemas.microsoft.com/office/drawing/2014/main" id="{1DFBCB66-D153-DA0C-5851-172841CC6FA8}"/>
              </a:ext>
            </a:extLst>
          </p:cNvPr>
          <p:cNvSpPr>
            <a:spLocks noGrp="1"/>
          </p:cNvSpPr>
          <p:nvPr>
            <p:ph type="sldNum" sz="quarter" idx="12"/>
          </p:nvPr>
        </p:nvSpPr>
        <p:spPr/>
        <p:txBody>
          <a:bodyPr/>
          <a:lstStyle/>
          <a:p>
            <a:fld id="{E205D82C-95A1-431E-8E38-AA614A14CDCF}" type="slidenum">
              <a:rPr kumimoji="1" lang="ja-JP" altLang="en-US" smtClean="0"/>
              <a:t>61</a:t>
            </a:fld>
            <a:endParaRPr kumimoji="1" lang="ja-JP" altLang="en-US"/>
          </a:p>
        </p:txBody>
      </p:sp>
    </p:spTree>
    <p:extLst>
      <p:ext uri="{BB962C8B-B14F-4D97-AF65-F5344CB8AC3E}">
        <p14:creationId xmlns:p14="http://schemas.microsoft.com/office/powerpoint/2010/main" val="1977915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777C6-09BA-DE57-A431-1CDD67365FA6}"/>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の利用手順</a:t>
            </a:r>
          </a:p>
        </p:txBody>
      </p:sp>
      <p:sp>
        <p:nvSpPr>
          <p:cNvPr id="3" name="コンテンツ プレースホルダー 2">
            <a:extLst>
              <a:ext uri="{FF2B5EF4-FFF2-40B4-BE49-F238E27FC236}">
                <a16:creationId xmlns:a16="http://schemas.microsoft.com/office/drawing/2014/main" id="{B666DAE7-477F-A47C-FA21-457C110FF6EB}"/>
              </a:ext>
            </a:extLst>
          </p:cNvPr>
          <p:cNvSpPr>
            <a:spLocks noGrp="1"/>
          </p:cNvSpPr>
          <p:nvPr>
            <p:ph idx="1"/>
          </p:nvPr>
        </p:nvSpPr>
        <p:spPr/>
        <p:txBody>
          <a:bodyPr>
            <a:normAutofit/>
          </a:bodyPr>
          <a:lstStyle/>
          <a:p>
            <a:pPr marL="514350" indent="-514350">
              <a:buFont typeface="+mj-ea"/>
              <a:buAutoNum type="circleNumDbPlain"/>
            </a:pPr>
            <a:r>
              <a:rPr kumimoji="1" lang="en-US" altLang="ja-JP" sz="2400" dirty="0" err="1"/>
              <a:t>ChatGPT</a:t>
            </a:r>
            <a:r>
              <a:rPr kumimoji="1" lang="en-US" altLang="ja-JP" sz="2400" dirty="0"/>
              <a:t> </a:t>
            </a:r>
            <a:r>
              <a:rPr kumimoji="1" lang="ja-JP" altLang="en-US" sz="2400" dirty="0"/>
              <a:t>の公式ページにアクセス </a:t>
            </a:r>
            <a:r>
              <a:rPr kumimoji="1" lang="en-US" altLang="ja-JP" sz="2400" b="1" dirty="0"/>
              <a:t>https://chat.openai.com/</a:t>
            </a:r>
          </a:p>
          <a:p>
            <a:pPr marL="514350" indent="-514350">
              <a:buFont typeface="+mj-ea"/>
              <a:buAutoNum type="circleNumDbPlain"/>
            </a:pPr>
            <a:r>
              <a:rPr kumimoji="1" lang="ja-JP" altLang="en-US" sz="2400" dirty="0"/>
              <a:t>「</a:t>
            </a:r>
            <a:r>
              <a:rPr kumimoji="1" lang="en-US" altLang="ja-JP" sz="2400" b="1" dirty="0"/>
              <a:t>Log in</a:t>
            </a:r>
            <a:r>
              <a:rPr kumimoji="1" lang="ja-JP" altLang="en-US" sz="2400" dirty="0"/>
              <a:t>」をクリック</a:t>
            </a:r>
          </a:p>
          <a:p>
            <a:pPr marL="514350" indent="-514350">
              <a:buFont typeface="+mj-ea"/>
              <a:buAutoNum type="circleNumDbPlain"/>
            </a:pPr>
            <a:r>
              <a:rPr kumimoji="1" lang="ja-JP" altLang="en-US" sz="2400" dirty="0"/>
              <a:t>登録したメールアドレスとパスワードを入れる</a:t>
            </a:r>
          </a:p>
        </p:txBody>
      </p:sp>
      <p:sp>
        <p:nvSpPr>
          <p:cNvPr id="4" name="スライド番号プレースホルダー 3">
            <a:extLst>
              <a:ext uri="{FF2B5EF4-FFF2-40B4-BE49-F238E27FC236}">
                <a16:creationId xmlns:a16="http://schemas.microsoft.com/office/drawing/2014/main" id="{638A5FD8-D4EE-5A3B-C979-CB88AA23D8E3}"/>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pic>
        <p:nvPicPr>
          <p:cNvPr id="6" name="図 5">
            <a:extLst>
              <a:ext uri="{FF2B5EF4-FFF2-40B4-BE49-F238E27FC236}">
                <a16:creationId xmlns:a16="http://schemas.microsoft.com/office/drawing/2014/main" id="{D2C25963-B32A-E78E-38D3-BCF6BF1D4BE6}"/>
              </a:ext>
            </a:extLst>
          </p:cNvPr>
          <p:cNvPicPr>
            <a:picLocks noChangeAspect="1"/>
          </p:cNvPicPr>
          <p:nvPr/>
        </p:nvPicPr>
        <p:blipFill>
          <a:blip r:embed="rId2"/>
          <a:stretch>
            <a:fillRect/>
          </a:stretch>
        </p:blipFill>
        <p:spPr>
          <a:xfrm>
            <a:off x="1265745" y="3113251"/>
            <a:ext cx="3928450" cy="2678662"/>
          </a:xfrm>
          <a:prstGeom prst="rect">
            <a:avLst/>
          </a:prstGeom>
        </p:spPr>
      </p:pic>
    </p:spTree>
    <p:extLst>
      <p:ext uri="{BB962C8B-B14F-4D97-AF65-F5344CB8AC3E}">
        <p14:creationId xmlns:p14="http://schemas.microsoft.com/office/powerpoint/2010/main" val="1624409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個性や思いやりの気持ちを感じる可能性がある</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2F7331B0-71A5-CCC1-A50C-865335587206}"/>
              </a:ext>
            </a:extLst>
          </p:cNvPr>
          <p:cNvPicPr>
            <a:picLocks noChangeAspect="1"/>
          </p:cNvPicPr>
          <p:nvPr/>
        </p:nvPicPr>
        <p:blipFill>
          <a:blip r:embed="rId2"/>
          <a:stretch>
            <a:fillRect/>
          </a:stretch>
        </p:blipFill>
        <p:spPr>
          <a:xfrm>
            <a:off x="919191" y="1579168"/>
            <a:ext cx="7939837" cy="4359461"/>
          </a:xfrm>
          <a:prstGeom prst="rect">
            <a:avLst/>
          </a:prstGeom>
        </p:spPr>
      </p:pic>
    </p:spTree>
    <p:extLst>
      <p:ext uri="{BB962C8B-B14F-4D97-AF65-F5344CB8AC3E}">
        <p14:creationId xmlns:p14="http://schemas.microsoft.com/office/powerpoint/2010/main" val="2944033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64</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質問相手になる可能性がある</a:t>
            </a: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0528BDAF-72DE-9AC5-0705-95368A5C0F38}"/>
              </a:ext>
            </a:extLst>
          </p:cNvPr>
          <p:cNvPicPr>
            <a:picLocks noChangeAspect="1"/>
          </p:cNvPicPr>
          <p:nvPr/>
        </p:nvPicPr>
        <p:blipFill>
          <a:blip r:embed="rId2"/>
          <a:stretch>
            <a:fillRect/>
          </a:stretch>
        </p:blipFill>
        <p:spPr>
          <a:xfrm>
            <a:off x="566680" y="1485654"/>
            <a:ext cx="8360037" cy="3568394"/>
          </a:xfrm>
          <a:prstGeom prst="rect">
            <a:avLst/>
          </a:prstGeom>
        </p:spPr>
      </p:pic>
    </p:spTree>
    <p:extLst>
      <p:ext uri="{BB962C8B-B14F-4D97-AF65-F5344CB8AC3E}">
        <p14:creationId xmlns:p14="http://schemas.microsoft.com/office/powerpoint/2010/main" val="4047933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65</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相談相手になる可能性がある</a:t>
            </a: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79AFE372-EAD5-DEEF-6350-D7A0E0006E41}"/>
              </a:ext>
            </a:extLst>
          </p:cNvPr>
          <p:cNvPicPr>
            <a:picLocks noChangeAspect="1"/>
          </p:cNvPicPr>
          <p:nvPr/>
        </p:nvPicPr>
        <p:blipFill>
          <a:blip r:embed="rId2"/>
          <a:stretch>
            <a:fillRect/>
          </a:stretch>
        </p:blipFill>
        <p:spPr>
          <a:xfrm>
            <a:off x="483345" y="1577070"/>
            <a:ext cx="8403167" cy="3109230"/>
          </a:xfrm>
          <a:prstGeom prst="rect">
            <a:avLst/>
          </a:prstGeom>
        </p:spPr>
      </p:pic>
    </p:spTree>
    <p:extLst>
      <p:ext uri="{BB962C8B-B14F-4D97-AF65-F5344CB8AC3E}">
        <p14:creationId xmlns:p14="http://schemas.microsoft.com/office/powerpoint/2010/main" val="2348678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66</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話題のヒントを得ることができる可能性がある</a:t>
            </a:r>
          </a:p>
        </p:txBody>
      </p:sp>
      <p:pic>
        <p:nvPicPr>
          <p:cNvPr id="3" name="図 2" descr="テキスト, 手紙&#10;&#10;自動的に生成された説明">
            <a:extLst>
              <a:ext uri="{FF2B5EF4-FFF2-40B4-BE49-F238E27FC236}">
                <a16:creationId xmlns:a16="http://schemas.microsoft.com/office/drawing/2014/main" id="{29801F66-1C2F-B6CB-EE04-D78B2E038F2F}"/>
              </a:ext>
            </a:extLst>
          </p:cNvPr>
          <p:cNvPicPr>
            <a:picLocks noChangeAspect="1"/>
          </p:cNvPicPr>
          <p:nvPr/>
        </p:nvPicPr>
        <p:blipFill>
          <a:blip r:embed="rId2"/>
          <a:stretch>
            <a:fillRect/>
          </a:stretch>
        </p:blipFill>
        <p:spPr>
          <a:xfrm>
            <a:off x="586506" y="1402701"/>
            <a:ext cx="7289842" cy="5221729"/>
          </a:xfrm>
          <a:prstGeom prst="rect">
            <a:avLst/>
          </a:prstGeom>
        </p:spPr>
      </p:pic>
    </p:spTree>
    <p:extLst>
      <p:ext uri="{BB962C8B-B14F-4D97-AF65-F5344CB8AC3E}">
        <p14:creationId xmlns:p14="http://schemas.microsoft.com/office/powerpoint/2010/main" val="299784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94A58-FB16-5D02-5108-9AF899AE7021}"/>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1987772-7990-4CE1-7DEB-2BBCCE522E92}"/>
              </a:ext>
            </a:extLst>
          </p:cNvPr>
          <p:cNvSpPr>
            <a:spLocks noGrp="1"/>
          </p:cNvSpPr>
          <p:nvPr>
            <p:ph idx="1"/>
          </p:nvPr>
        </p:nvSpPr>
        <p:spPr/>
        <p:txBody>
          <a:bodyPr>
            <a:normAutofit/>
          </a:bodyPr>
          <a:lstStyle/>
          <a:p>
            <a:r>
              <a:rPr kumimoji="1" lang="ja-JP" altLang="en-US" sz="2400" b="1" dirty="0"/>
              <a:t>文書でのコミュニケーション</a:t>
            </a:r>
            <a:r>
              <a:rPr kumimoji="1" lang="ja-JP" altLang="en-US" sz="2400" dirty="0"/>
              <a:t>は重要</a:t>
            </a:r>
            <a:endParaRPr kumimoji="1" lang="en-US" altLang="ja-JP" sz="2400" dirty="0"/>
          </a:p>
          <a:p>
            <a:pPr marL="0" indent="0">
              <a:buNone/>
            </a:pPr>
            <a:r>
              <a:rPr lang="ja-JP" altLang="en-US" sz="2400" dirty="0"/>
              <a:t>研究ポスター、研究論文、電子メール、履歴書、エントリーシート</a:t>
            </a:r>
            <a:endParaRPr lang="en-US" altLang="ja-JP" sz="2400" dirty="0"/>
          </a:p>
          <a:p>
            <a:pPr marL="0" indent="0">
              <a:buNone/>
            </a:pPr>
            <a:endParaRPr lang="en-US" altLang="ja-JP" sz="2400" dirty="0"/>
          </a:p>
          <a:p>
            <a:r>
              <a:rPr lang="en-US" altLang="ja-JP" sz="2400" dirty="0"/>
              <a:t>AI</a:t>
            </a:r>
            <a:r>
              <a:rPr lang="ja-JP" altLang="en-US" sz="2400" dirty="0"/>
              <a:t>と人間の協働は当たり前</a:t>
            </a:r>
            <a:endParaRPr lang="en-US" altLang="ja-JP" sz="2400" dirty="0"/>
          </a:p>
          <a:p>
            <a:pPr marL="0" indent="0">
              <a:buNone/>
            </a:pPr>
            <a:endParaRPr kumimoji="1" lang="en-US" altLang="ja-JP" sz="2400" dirty="0"/>
          </a:p>
          <a:p>
            <a:r>
              <a:rPr lang="ja-JP" altLang="en-US" sz="2400" dirty="0"/>
              <a:t>授業では、授業の効果、評価の公平性の観点から、さまざまな </a:t>
            </a:r>
            <a:r>
              <a:rPr lang="en-US" altLang="ja-JP" sz="2400" dirty="0"/>
              <a:t>AI</a:t>
            </a:r>
            <a:r>
              <a:rPr lang="ja-JP" altLang="en-US" sz="2400" dirty="0"/>
              <a:t> 利用がありえる</a:t>
            </a:r>
            <a:endParaRPr lang="en-US" altLang="ja-JP" sz="2400" dirty="0"/>
          </a:p>
          <a:p>
            <a:pPr marL="0" indent="0">
              <a:buNone/>
            </a:pPr>
            <a:r>
              <a:rPr kumimoji="1" lang="ja-JP" altLang="en-US" sz="2400" dirty="0"/>
              <a:t>　　</a:t>
            </a:r>
            <a:r>
              <a:rPr kumimoji="1" lang="en-US" altLang="ja-JP" sz="2400" dirty="0"/>
              <a:t>AI</a:t>
            </a:r>
            <a:r>
              <a:rPr kumimoji="1" lang="ja-JP" altLang="en-US" sz="2400" dirty="0"/>
              <a:t>利用禁止、</a:t>
            </a:r>
            <a:r>
              <a:rPr kumimoji="1" lang="en-US" altLang="ja-JP" sz="2400" dirty="0"/>
              <a:t>AI</a:t>
            </a:r>
            <a:r>
              <a:rPr kumimoji="1" lang="ja-JP" altLang="en-US" sz="2400" dirty="0"/>
              <a:t>積極利用などさまざまありえる</a:t>
            </a:r>
          </a:p>
        </p:txBody>
      </p:sp>
      <p:sp>
        <p:nvSpPr>
          <p:cNvPr id="4" name="スライド番号プレースホルダー 3">
            <a:extLst>
              <a:ext uri="{FF2B5EF4-FFF2-40B4-BE49-F238E27FC236}">
                <a16:creationId xmlns:a16="http://schemas.microsoft.com/office/drawing/2014/main" id="{F6E1699F-32C0-8950-AFAE-2B3DF61CD757}"/>
              </a:ext>
            </a:extLst>
          </p:cNvPr>
          <p:cNvSpPr>
            <a:spLocks noGrp="1"/>
          </p:cNvSpPr>
          <p:nvPr>
            <p:ph type="sldNum" sz="quarter" idx="12"/>
          </p:nvPr>
        </p:nvSpPr>
        <p:spPr/>
        <p:txBody>
          <a:bodyPr/>
          <a:lstStyle/>
          <a:p>
            <a:fld id="{E205D82C-95A1-431E-8E38-AA614A14CDCF}" type="slidenum">
              <a:rPr kumimoji="1" lang="ja-JP" altLang="en-US" smtClean="0"/>
              <a:t>67</a:t>
            </a:fld>
            <a:endParaRPr kumimoji="1" lang="ja-JP" altLang="en-US"/>
          </a:p>
        </p:txBody>
      </p:sp>
    </p:spTree>
    <p:extLst>
      <p:ext uri="{BB962C8B-B14F-4D97-AF65-F5344CB8AC3E}">
        <p14:creationId xmlns:p14="http://schemas.microsoft.com/office/powerpoint/2010/main" val="539538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45774-B6EF-FD87-85FB-21002682E70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487A2150-5149-4794-4D73-E7D01C3B7F96}"/>
              </a:ext>
            </a:extLst>
          </p:cNvPr>
          <p:cNvSpPr>
            <a:spLocks noGrp="1"/>
          </p:cNvSpPr>
          <p:nvPr>
            <p:ph idx="1"/>
          </p:nvPr>
        </p:nvSpPr>
        <p:spPr/>
        <p:txBody>
          <a:bodyPr>
            <a:normAutofit/>
          </a:bodyPr>
          <a:lstStyle/>
          <a:p>
            <a:r>
              <a:rPr kumimoji="1" lang="en-US" altLang="ja-JP" sz="2400" dirty="0" err="1"/>
              <a:t>ChatGPT</a:t>
            </a:r>
            <a:r>
              <a:rPr kumimoji="1" lang="ja-JP" altLang="en-US" sz="2400" dirty="0"/>
              <a:t>などの対話型</a:t>
            </a:r>
            <a:r>
              <a:rPr kumimoji="1" lang="en-US" altLang="ja-JP" sz="2400" dirty="0"/>
              <a:t>AI</a:t>
            </a:r>
            <a:r>
              <a:rPr kumimoji="1" lang="ja-JP" altLang="en-US" sz="2400" dirty="0"/>
              <a:t>は、専門的な内容の学びや、対話力、理解力、応用力などの能力向上に</a:t>
            </a:r>
            <a:r>
              <a:rPr kumimoji="1" lang="ja-JP" altLang="en-US" sz="2400" b="1" dirty="0"/>
              <a:t>役立ちます</a:t>
            </a:r>
            <a:r>
              <a:rPr kumimoji="1" lang="ja-JP" altLang="en-US" sz="2400" dirty="0"/>
              <a:t>。</a:t>
            </a:r>
            <a:endParaRPr kumimoji="1" lang="en-US" altLang="ja-JP" sz="2400" dirty="0"/>
          </a:p>
          <a:p>
            <a:endParaRPr lang="en-US" altLang="ja-JP" sz="2400" dirty="0"/>
          </a:p>
          <a:p>
            <a:r>
              <a:rPr kumimoji="1" lang="ja-JP" altLang="en-US" sz="2400" dirty="0"/>
              <a:t>ただし、</a:t>
            </a:r>
            <a:r>
              <a:rPr kumimoji="1" lang="ja-JP" altLang="en-US" sz="2400" b="1" dirty="0"/>
              <a:t>正確性、情報倫理、情報漏洩に気をつけて、適切に利用する必要</a:t>
            </a:r>
            <a:r>
              <a:rPr kumimoji="1" lang="ja-JP" altLang="en-US" sz="2400" dirty="0"/>
              <a:t>があります。 </a:t>
            </a:r>
          </a:p>
        </p:txBody>
      </p:sp>
      <p:sp>
        <p:nvSpPr>
          <p:cNvPr id="4" name="スライド番号プレースホルダー 3">
            <a:extLst>
              <a:ext uri="{FF2B5EF4-FFF2-40B4-BE49-F238E27FC236}">
                <a16:creationId xmlns:a16="http://schemas.microsoft.com/office/drawing/2014/main" id="{60DA53A5-7759-3157-DBA3-ECE0022A1888}"/>
              </a:ext>
            </a:extLst>
          </p:cNvPr>
          <p:cNvSpPr>
            <a:spLocks noGrp="1"/>
          </p:cNvSpPr>
          <p:nvPr>
            <p:ph type="sldNum" sz="quarter" idx="12"/>
          </p:nvPr>
        </p:nvSpPr>
        <p:spPr/>
        <p:txBody>
          <a:bodyPr/>
          <a:lstStyle/>
          <a:p>
            <a:fld id="{E205D82C-95A1-431E-8E38-AA614A14CDCF}" type="slidenum">
              <a:rPr kumimoji="1" lang="ja-JP" altLang="en-US" smtClean="0"/>
              <a:t>68</a:t>
            </a:fld>
            <a:endParaRPr kumimoji="1" lang="ja-JP" altLang="en-US"/>
          </a:p>
        </p:txBody>
      </p:sp>
    </p:spTree>
    <p:extLst>
      <p:ext uri="{BB962C8B-B14F-4D97-AF65-F5344CB8AC3E}">
        <p14:creationId xmlns:p14="http://schemas.microsoft.com/office/powerpoint/2010/main" val="1218277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66CDE-ADC0-C1C6-BB58-CB1C87F9A94B}"/>
              </a:ext>
            </a:extLst>
          </p:cNvPr>
          <p:cNvSpPr>
            <a:spLocks noGrp="1"/>
          </p:cNvSpPr>
          <p:nvPr>
            <p:ph type="title"/>
          </p:nvPr>
        </p:nvSpPr>
        <p:spPr/>
        <p:txBody>
          <a:bodyPr>
            <a:normAutofit fontScale="90000"/>
          </a:bodyPr>
          <a:lstStyle/>
          <a:p>
            <a:r>
              <a:rPr kumimoji="1" lang="ja-JP" altLang="en-US" dirty="0"/>
              <a:t>①対話型</a:t>
            </a:r>
            <a:r>
              <a:rPr kumimoji="1" lang="en-US" altLang="ja-JP" dirty="0"/>
              <a:t>AI</a:t>
            </a:r>
            <a:r>
              <a:rPr kumimoji="1" lang="ja-JP" altLang="en-US" dirty="0"/>
              <a:t>は、質問や相談ができる</a:t>
            </a:r>
            <a:r>
              <a:rPr kumimoji="1" lang="en-US" altLang="ja-JP" dirty="0"/>
              <a:t>AI</a:t>
            </a:r>
            <a:r>
              <a:rPr kumimoji="1" lang="ja-JP" altLang="en-US" dirty="0"/>
              <a:t>です</a:t>
            </a:r>
          </a:p>
        </p:txBody>
      </p:sp>
      <p:sp>
        <p:nvSpPr>
          <p:cNvPr id="3" name="コンテンツ プレースホルダー 2">
            <a:extLst>
              <a:ext uri="{FF2B5EF4-FFF2-40B4-BE49-F238E27FC236}">
                <a16:creationId xmlns:a16="http://schemas.microsoft.com/office/drawing/2014/main" id="{62F1B41D-9171-7AEF-E30C-1392853BF7E5}"/>
              </a:ext>
            </a:extLst>
          </p:cNvPr>
          <p:cNvSpPr>
            <a:spLocks noGrp="1"/>
          </p:cNvSpPr>
          <p:nvPr>
            <p:ph idx="1"/>
          </p:nvPr>
        </p:nvSpPr>
        <p:spPr>
          <a:xfrm>
            <a:off x="321845" y="846252"/>
            <a:ext cx="8461208" cy="5836719"/>
          </a:xfrm>
        </p:spPr>
        <p:txBody>
          <a:bodyPr>
            <a:normAutofit/>
          </a:bodyPr>
          <a:lstStyle/>
          <a:p>
            <a:r>
              <a:rPr kumimoji="1" lang="ja-JP" altLang="en-US" sz="2400" b="1" dirty="0"/>
              <a:t>対話型</a:t>
            </a:r>
            <a:r>
              <a:rPr kumimoji="1" lang="en-US" altLang="ja-JP" sz="2400" b="1" dirty="0"/>
              <a:t>AI</a:t>
            </a:r>
            <a:r>
              <a:rPr kumimoji="1" lang="ja-JP" altLang="en-US" sz="2400" dirty="0"/>
              <a:t>は、</a:t>
            </a:r>
            <a:r>
              <a:rPr kumimoji="1" lang="ja-JP" altLang="en-US" sz="2400" b="1" u="sng" dirty="0">
                <a:solidFill>
                  <a:srgbClr val="FF0000"/>
                </a:solidFill>
              </a:rPr>
              <a:t>「質問」や「相談」</a:t>
            </a:r>
            <a:r>
              <a:rPr kumimoji="1" lang="ja-JP" altLang="en-US" sz="2400" dirty="0"/>
              <a:t>ができます。</a:t>
            </a:r>
            <a:endParaRPr kumimoji="1" lang="en-US" altLang="ja-JP" sz="2400" dirty="0"/>
          </a:p>
          <a:p>
            <a:endParaRPr lang="en-US" altLang="ja-JP" sz="2400" dirty="0"/>
          </a:p>
          <a:p>
            <a:r>
              <a:rPr kumimoji="1" lang="ja-JP" altLang="en-US" sz="2400" b="1" dirty="0"/>
              <a:t>対話型</a:t>
            </a:r>
            <a:r>
              <a:rPr kumimoji="1" lang="en-US" altLang="ja-JP" sz="2400" b="1" dirty="0"/>
              <a:t>AI</a:t>
            </a:r>
            <a:r>
              <a:rPr kumimoji="1" lang="ja-JP" altLang="en-US" sz="2400" dirty="0"/>
              <a:t>は、文書の校正、言い換え、要約、翻訳、さまざまな調査や自由なアイデア出しといった多様な目的委に活用できます。</a:t>
            </a:r>
            <a:endParaRPr kumimoji="1" lang="en-US" altLang="ja-JP" sz="2400" dirty="0"/>
          </a:p>
          <a:p>
            <a:endParaRPr lang="en-US" altLang="ja-JP" sz="2400" dirty="0"/>
          </a:p>
          <a:p>
            <a:r>
              <a:rPr kumimoji="1" lang="ja-JP" altLang="en-US" sz="2400" dirty="0"/>
              <a:t>新たなヒントを得たり、問題解決力を高めたり、予習復習を深めたり、授業の満足度を高めることができます。</a:t>
            </a:r>
          </a:p>
        </p:txBody>
      </p:sp>
      <p:sp>
        <p:nvSpPr>
          <p:cNvPr id="4" name="スライド番号プレースホルダー 3">
            <a:extLst>
              <a:ext uri="{FF2B5EF4-FFF2-40B4-BE49-F238E27FC236}">
                <a16:creationId xmlns:a16="http://schemas.microsoft.com/office/drawing/2014/main" id="{43AB400E-28BD-2C60-A4F3-49FFCEC3A795}"/>
              </a:ext>
            </a:extLst>
          </p:cNvPr>
          <p:cNvSpPr>
            <a:spLocks noGrp="1"/>
          </p:cNvSpPr>
          <p:nvPr>
            <p:ph type="sldNum" sz="quarter" idx="12"/>
          </p:nvPr>
        </p:nvSpPr>
        <p:spPr/>
        <p:txBody>
          <a:bodyPr/>
          <a:lstStyle/>
          <a:p>
            <a:fld id="{E205D82C-95A1-431E-8E38-AA614A14CDCF}" type="slidenum">
              <a:rPr kumimoji="1" lang="ja-JP" altLang="en-US" smtClean="0"/>
              <a:t>69</a:t>
            </a:fld>
            <a:endParaRPr kumimoji="1" lang="ja-JP" altLang="en-US"/>
          </a:p>
        </p:txBody>
      </p:sp>
    </p:spTree>
    <p:extLst>
      <p:ext uri="{BB962C8B-B14F-4D97-AF65-F5344CB8AC3E}">
        <p14:creationId xmlns:p14="http://schemas.microsoft.com/office/powerpoint/2010/main" val="188028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28E783-B808-D407-8E10-8217A06F4C4C}"/>
              </a:ext>
            </a:extLst>
          </p:cNvPr>
          <p:cNvSpPr>
            <a:spLocks noGrp="1"/>
          </p:cNvSpPr>
          <p:nvPr>
            <p:ph type="title"/>
          </p:nvPr>
        </p:nvSpPr>
        <p:spPr>
          <a:xfrm>
            <a:off x="277395" y="139699"/>
            <a:ext cx="8461208" cy="579556"/>
          </a:xfrm>
        </p:spPr>
        <p:txBody>
          <a:bodyPr>
            <a:normAutofit/>
          </a:bodyPr>
          <a:lstStyle/>
          <a:p>
            <a:r>
              <a:rPr kumimoji="1" lang="ja-JP" altLang="en-US" sz="2900" dirty="0"/>
              <a:t>研究スタイルの学びで獲得する能力</a:t>
            </a:r>
          </a:p>
        </p:txBody>
      </p:sp>
      <p:sp>
        <p:nvSpPr>
          <p:cNvPr id="3" name="コンテンツ プレースホルダー 2">
            <a:extLst>
              <a:ext uri="{FF2B5EF4-FFF2-40B4-BE49-F238E27FC236}">
                <a16:creationId xmlns:a16="http://schemas.microsoft.com/office/drawing/2014/main" id="{E0056628-AABF-260D-B477-339B1D2B8140}"/>
              </a:ext>
            </a:extLst>
          </p:cNvPr>
          <p:cNvSpPr>
            <a:spLocks noGrp="1"/>
          </p:cNvSpPr>
          <p:nvPr>
            <p:ph idx="1"/>
          </p:nvPr>
        </p:nvSpPr>
        <p:spPr>
          <a:xfrm>
            <a:off x="201528" y="814039"/>
            <a:ext cx="8881139" cy="5698272"/>
          </a:xfrm>
        </p:spPr>
        <p:txBody>
          <a:bodyPr>
            <a:noAutofit/>
          </a:bodyPr>
          <a:lstStyle/>
          <a:p>
            <a:r>
              <a:rPr kumimoji="1" lang="ja-JP" altLang="en-US" sz="1800" b="1" dirty="0"/>
              <a:t>調査・分析能力</a:t>
            </a:r>
          </a:p>
          <a:p>
            <a:pPr marL="0" indent="0">
              <a:buNone/>
            </a:pPr>
            <a:r>
              <a:rPr kumimoji="1" lang="ja-JP" altLang="en-US" sz="1800" b="1" dirty="0"/>
              <a:t>ウェブや先生や仲間</a:t>
            </a:r>
            <a:r>
              <a:rPr kumimoji="1" lang="ja-JP" altLang="en-US" sz="1800" dirty="0"/>
              <a:t>からの情報を得ながら、</a:t>
            </a:r>
            <a:r>
              <a:rPr kumimoji="1" lang="ja-JP" altLang="en-US" sz="1800" b="1" dirty="0"/>
              <a:t>実験によるデータ収集</a:t>
            </a:r>
            <a:r>
              <a:rPr kumimoji="1" lang="ja-JP" altLang="en-US" sz="1800" dirty="0"/>
              <a:t>、</a:t>
            </a:r>
            <a:r>
              <a:rPr kumimoji="1" lang="ja-JP" altLang="en-US" sz="1800" b="1" dirty="0"/>
              <a:t>各種調査</a:t>
            </a:r>
            <a:r>
              <a:rPr kumimoji="1" lang="ja-JP" altLang="en-US" sz="1800" dirty="0"/>
              <a:t>を行い、それを基に</a:t>
            </a:r>
            <a:r>
              <a:rPr kumimoji="1" lang="ja-JP" altLang="en-US" sz="1800" b="1" dirty="0"/>
              <a:t>解決策</a:t>
            </a:r>
            <a:r>
              <a:rPr kumimoji="1" lang="ja-JP" altLang="en-US" sz="1800" dirty="0"/>
              <a:t>を考え出す。</a:t>
            </a:r>
          </a:p>
          <a:p>
            <a:r>
              <a:rPr kumimoji="1" lang="ja-JP" altLang="en-US" sz="1800" b="1" dirty="0"/>
              <a:t>プログラミング能力</a:t>
            </a:r>
            <a:endParaRPr kumimoji="1" lang="en-US" altLang="ja-JP" sz="1800" b="1" dirty="0"/>
          </a:p>
          <a:p>
            <a:pPr marL="0" indent="0">
              <a:buNone/>
            </a:pPr>
            <a:r>
              <a:rPr kumimoji="1" lang="en-US" altLang="ja-JP" sz="1800" b="1" dirty="0"/>
              <a:t>Python</a:t>
            </a:r>
            <a:r>
              <a:rPr lang="ja-JP" altLang="en-US" sz="1800" b="1" dirty="0"/>
              <a:t>などの</a:t>
            </a:r>
            <a:r>
              <a:rPr kumimoji="1" lang="ja-JP" altLang="en-US" sz="1800" b="1" dirty="0"/>
              <a:t>言語</a:t>
            </a:r>
            <a:r>
              <a:rPr kumimoji="1" lang="ja-JP" altLang="en-US" sz="1800" dirty="0"/>
              <a:t>を使って、実際のアプリケーションやシステムを開発する。</a:t>
            </a:r>
          </a:p>
          <a:p>
            <a:r>
              <a:rPr kumimoji="1" lang="ja-JP" altLang="en-US" sz="1800" b="1" dirty="0"/>
              <a:t>プロジェクトマネジメント能力</a:t>
            </a:r>
          </a:p>
          <a:p>
            <a:pPr marL="0" indent="0">
              <a:buNone/>
            </a:pPr>
            <a:r>
              <a:rPr kumimoji="1" lang="ja-JP" altLang="en-US" sz="1800" b="1" dirty="0"/>
              <a:t>研究計画</a:t>
            </a:r>
            <a:r>
              <a:rPr kumimoji="1" lang="ja-JP" altLang="en-US" sz="1800" dirty="0"/>
              <a:t>を立て、それに沿って行動。</a:t>
            </a:r>
            <a:r>
              <a:rPr kumimoji="1" lang="ja-JP" altLang="en-US" sz="1800" b="1" dirty="0"/>
              <a:t>想定外の事態</a:t>
            </a:r>
            <a:r>
              <a:rPr kumimoji="1" lang="ja-JP" altLang="en-US" sz="1800" dirty="0"/>
              <a:t>があれば</a:t>
            </a:r>
            <a:r>
              <a:rPr lang="ja-JP" altLang="en-US" sz="1800" b="1" dirty="0"/>
              <a:t>対応</a:t>
            </a:r>
            <a:r>
              <a:rPr kumimoji="1" lang="ja-JP" altLang="en-US" sz="1800" b="1" dirty="0"/>
              <a:t>能力</a:t>
            </a:r>
            <a:r>
              <a:rPr kumimoji="1" lang="ja-JP" altLang="en-US" sz="1800" dirty="0"/>
              <a:t>も取得。</a:t>
            </a:r>
          </a:p>
          <a:p>
            <a:r>
              <a:rPr kumimoji="1" lang="ja-JP" altLang="en-US" sz="1800" b="1" dirty="0"/>
              <a:t>コミュニケーション能力</a:t>
            </a:r>
            <a:endParaRPr kumimoji="1" lang="en-US" altLang="ja-JP" sz="1800" b="1" dirty="0"/>
          </a:p>
          <a:p>
            <a:pPr marL="0" indent="0">
              <a:buNone/>
            </a:pPr>
            <a:r>
              <a:rPr kumimoji="1" lang="ja-JP" altLang="en-US" sz="1800" b="1" dirty="0"/>
              <a:t>研究成果を教授や仲間と共有</a:t>
            </a:r>
            <a:r>
              <a:rPr kumimoji="1" lang="ja-JP" altLang="en-US" sz="1800" dirty="0"/>
              <a:t>し、</a:t>
            </a:r>
            <a:r>
              <a:rPr kumimoji="1" lang="ja-JP" altLang="en-US" sz="1800" b="1" dirty="0"/>
              <a:t>フィードバック</a:t>
            </a:r>
            <a:r>
              <a:rPr kumimoji="1" lang="ja-JP" altLang="en-US" sz="1800" dirty="0"/>
              <a:t>を受け取る。</a:t>
            </a:r>
          </a:p>
          <a:p>
            <a:r>
              <a:rPr lang="ja-JP" altLang="en-US" sz="1800" dirty="0"/>
              <a:t>発信、説明、レポート作成、プレゼン</a:t>
            </a:r>
            <a:r>
              <a:rPr kumimoji="1" lang="ja-JP" altLang="en-US" sz="1800" dirty="0"/>
              <a:t>テーション能力</a:t>
            </a:r>
          </a:p>
          <a:p>
            <a:pPr marL="0" indent="0">
              <a:buNone/>
            </a:pPr>
            <a:r>
              <a:rPr kumimoji="1" lang="ja-JP" altLang="en-US" sz="1800" b="1" dirty="0"/>
              <a:t>情報工学演習</a:t>
            </a:r>
            <a:r>
              <a:rPr kumimoji="1" lang="en-US" altLang="ja-JP" sz="1800" b="1" dirty="0"/>
              <a:t>II</a:t>
            </a:r>
            <a:r>
              <a:rPr kumimoji="1" lang="ja-JP" altLang="en-US" sz="1800" b="1" dirty="0"/>
              <a:t>のレポート、学会発表</a:t>
            </a:r>
            <a:r>
              <a:rPr kumimoji="1" lang="ja-JP" altLang="en-US" sz="1800" dirty="0"/>
              <a:t>（１０月）、</a:t>
            </a:r>
            <a:r>
              <a:rPr kumimoji="1" lang="ja-JP" altLang="en-US" sz="1800" b="1" dirty="0"/>
              <a:t>ポスター</a:t>
            </a:r>
            <a:r>
              <a:rPr kumimoji="1" lang="ja-JP" altLang="en-US" sz="1800" dirty="0"/>
              <a:t>（７月）、</a:t>
            </a:r>
            <a:r>
              <a:rPr kumimoji="1" lang="ja-JP" altLang="en-US" sz="1800" b="1" dirty="0"/>
              <a:t>プレゼン</a:t>
            </a:r>
            <a:r>
              <a:rPr kumimoji="1" lang="ja-JP" altLang="en-US" sz="1800" dirty="0"/>
              <a:t>（１２月）、</a:t>
            </a:r>
            <a:r>
              <a:rPr kumimoji="1" lang="ja-JP" altLang="en-US" sz="1800" b="1" dirty="0"/>
              <a:t>研究室内ミーティングと個人発表</a:t>
            </a:r>
            <a:r>
              <a:rPr kumimoji="1" lang="ja-JP" altLang="en-US" sz="1800" dirty="0"/>
              <a:t>（複数回）で、研究内容を効果的に伝える。</a:t>
            </a:r>
          </a:p>
          <a:p>
            <a:r>
              <a:rPr kumimoji="1" lang="ja-JP" altLang="en-US" sz="1800" dirty="0"/>
              <a:t>問題解決能力</a:t>
            </a:r>
          </a:p>
          <a:p>
            <a:pPr marL="0" indent="0">
              <a:buNone/>
            </a:pPr>
            <a:r>
              <a:rPr kumimoji="1" lang="ja-JP" altLang="en-US" sz="1800" dirty="0"/>
              <a:t>複雑な課題に対して、</a:t>
            </a:r>
            <a:r>
              <a:rPr kumimoji="1" lang="en-US" altLang="ja-JP" sz="1800" b="1" dirty="0"/>
              <a:t>IT</a:t>
            </a:r>
            <a:r>
              <a:rPr kumimoji="1" lang="ja-JP" altLang="en-US" sz="1800" b="1" dirty="0"/>
              <a:t>とデジタルの技術</a:t>
            </a:r>
            <a:r>
              <a:rPr kumimoji="1" lang="ja-JP" altLang="en-US" sz="1800" dirty="0"/>
              <a:t>で、</a:t>
            </a:r>
            <a:r>
              <a:rPr kumimoji="1" lang="ja-JP" altLang="en-US" sz="1800" b="1" dirty="0"/>
              <a:t>解決策</a:t>
            </a:r>
            <a:r>
              <a:rPr kumimoji="1" lang="ja-JP" altLang="en-US" sz="1800" dirty="0"/>
              <a:t>を見つける。</a:t>
            </a:r>
          </a:p>
          <a:p>
            <a:pPr marL="0" indent="0">
              <a:buNone/>
            </a:pPr>
            <a:r>
              <a:rPr kumimoji="1" lang="ja-JP" altLang="en-US" sz="1800" b="1" dirty="0"/>
              <a:t>実際の調査、実験、プログラム開発、プロジェクトマネジメントを通じて能力を獲得</a:t>
            </a:r>
          </a:p>
        </p:txBody>
      </p:sp>
      <p:sp>
        <p:nvSpPr>
          <p:cNvPr id="4" name="スライド番号プレースホルダー 3">
            <a:extLst>
              <a:ext uri="{FF2B5EF4-FFF2-40B4-BE49-F238E27FC236}">
                <a16:creationId xmlns:a16="http://schemas.microsoft.com/office/drawing/2014/main" id="{CF1C2A06-BBA9-92D8-6FA1-246E5F223CD3}"/>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19471605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C32BC-EA95-7589-8D6D-9EEA8821A724}"/>
              </a:ext>
            </a:extLst>
          </p:cNvPr>
          <p:cNvSpPr>
            <a:spLocks noGrp="1"/>
          </p:cNvSpPr>
          <p:nvPr>
            <p:ph type="title"/>
          </p:nvPr>
        </p:nvSpPr>
        <p:spPr>
          <a:xfrm>
            <a:off x="321845" y="175028"/>
            <a:ext cx="7875428" cy="744914"/>
          </a:xfrm>
        </p:spPr>
        <p:txBody>
          <a:bodyPr>
            <a:normAutofit fontScale="90000"/>
          </a:bodyPr>
          <a:lstStyle/>
          <a:p>
            <a:r>
              <a:rPr kumimoji="1" lang="ja-JP" altLang="en-US" dirty="0"/>
              <a:t>②対話型</a:t>
            </a:r>
            <a:r>
              <a:rPr kumimoji="1" lang="en-US" altLang="ja-JP" dirty="0"/>
              <a:t>AI</a:t>
            </a:r>
            <a:r>
              <a:rPr kumimoji="1" lang="ja-JP" altLang="en-US" dirty="0"/>
              <a:t>が行う回答は，不正確な場合があり注意が必要です</a:t>
            </a:r>
          </a:p>
        </p:txBody>
      </p:sp>
      <p:sp>
        <p:nvSpPr>
          <p:cNvPr id="3" name="コンテンツ プレースホルダー 2">
            <a:extLst>
              <a:ext uri="{FF2B5EF4-FFF2-40B4-BE49-F238E27FC236}">
                <a16:creationId xmlns:a16="http://schemas.microsoft.com/office/drawing/2014/main" id="{6F27A2D4-868E-AF92-9ABC-07F4E5683A7D}"/>
              </a:ext>
            </a:extLst>
          </p:cNvPr>
          <p:cNvSpPr>
            <a:spLocks noGrp="1"/>
          </p:cNvSpPr>
          <p:nvPr>
            <p:ph idx="1"/>
          </p:nvPr>
        </p:nvSpPr>
        <p:spPr>
          <a:xfrm>
            <a:off x="321845" y="1119447"/>
            <a:ext cx="8461208" cy="5059972"/>
          </a:xfrm>
        </p:spPr>
        <p:txBody>
          <a:bodyPr>
            <a:normAutofit/>
          </a:bodyPr>
          <a:lstStyle/>
          <a:p>
            <a:r>
              <a:rPr kumimoji="1" lang="ja-JP" altLang="en-US" sz="2400" b="1" dirty="0"/>
              <a:t>対話型</a:t>
            </a:r>
            <a:r>
              <a:rPr kumimoji="1" lang="en-US" altLang="ja-JP" sz="2400" b="1" dirty="0"/>
              <a:t>AI</a:t>
            </a:r>
            <a:r>
              <a:rPr kumimoji="1" lang="ja-JP" altLang="en-US" sz="2400" dirty="0"/>
              <a:t>は</a:t>
            </a:r>
            <a:r>
              <a:rPr kumimoji="1" lang="ja-JP" altLang="en-US" sz="2400" b="1" u="sng" dirty="0">
                <a:solidFill>
                  <a:srgbClr val="FF0000"/>
                </a:solidFill>
              </a:rPr>
              <a:t>必ずしも正確ではないため、注意が必要です</a:t>
            </a:r>
            <a:r>
              <a:rPr kumimoji="1" lang="ja-JP" altLang="en-US" sz="2400" dirty="0"/>
              <a:t>。</a:t>
            </a:r>
            <a:endParaRPr kumimoji="1" lang="en-US" altLang="ja-JP" sz="2400" dirty="0"/>
          </a:p>
          <a:p>
            <a:endParaRPr lang="en-US" altLang="ja-JP" sz="2400" dirty="0"/>
          </a:p>
          <a:p>
            <a:r>
              <a:rPr kumimoji="1" lang="ja-JP" altLang="en-US" sz="2400" dirty="0"/>
              <a:t>決して、</a:t>
            </a:r>
            <a:r>
              <a:rPr kumimoji="1" lang="en-US" altLang="ja-JP" sz="2400" dirty="0"/>
              <a:t>AI</a:t>
            </a:r>
            <a:r>
              <a:rPr kumimoji="1" lang="ja-JP" altLang="en-US" sz="2400" dirty="0"/>
              <a:t>の回答を鵜呑みにせず、自分で根拠を確認しまししょう。</a:t>
            </a:r>
            <a:endParaRPr kumimoji="1" lang="en-US" altLang="ja-JP" sz="2400" dirty="0"/>
          </a:p>
          <a:p>
            <a:endParaRPr lang="en-US" altLang="ja-JP" sz="2400" dirty="0"/>
          </a:p>
          <a:p>
            <a:r>
              <a:rPr kumimoji="1" lang="ja-JP" altLang="en-US" sz="2400" dirty="0"/>
              <a:t>仲間や教員との対話も大切にしましょう。</a:t>
            </a:r>
          </a:p>
        </p:txBody>
      </p:sp>
      <p:sp>
        <p:nvSpPr>
          <p:cNvPr id="4" name="スライド番号プレースホルダー 3">
            <a:extLst>
              <a:ext uri="{FF2B5EF4-FFF2-40B4-BE49-F238E27FC236}">
                <a16:creationId xmlns:a16="http://schemas.microsoft.com/office/drawing/2014/main" id="{52AE36B9-5580-61A2-81D7-47927FD99347}"/>
              </a:ext>
            </a:extLst>
          </p:cNvPr>
          <p:cNvSpPr>
            <a:spLocks noGrp="1"/>
          </p:cNvSpPr>
          <p:nvPr>
            <p:ph type="sldNum" sz="quarter" idx="12"/>
          </p:nvPr>
        </p:nvSpPr>
        <p:spPr/>
        <p:txBody>
          <a:bodyPr/>
          <a:lstStyle/>
          <a:p>
            <a:fld id="{E205D82C-95A1-431E-8E38-AA614A14CDCF}" type="slidenum">
              <a:rPr kumimoji="1" lang="ja-JP" altLang="en-US" smtClean="0"/>
              <a:t>70</a:t>
            </a:fld>
            <a:endParaRPr kumimoji="1" lang="ja-JP" altLang="en-US"/>
          </a:p>
        </p:txBody>
      </p:sp>
    </p:spTree>
    <p:extLst>
      <p:ext uri="{BB962C8B-B14F-4D97-AF65-F5344CB8AC3E}">
        <p14:creationId xmlns:p14="http://schemas.microsoft.com/office/powerpoint/2010/main" val="62171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0811E-C99D-36FD-B499-BC4A5DC56706}"/>
              </a:ext>
            </a:extLst>
          </p:cNvPr>
          <p:cNvSpPr>
            <a:spLocks noGrp="1"/>
          </p:cNvSpPr>
          <p:nvPr>
            <p:ph type="title"/>
          </p:nvPr>
        </p:nvSpPr>
        <p:spPr>
          <a:xfrm>
            <a:off x="321845" y="175028"/>
            <a:ext cx="8024133" cy="833583"/>
          </a:xfrm>
        </p:spPr>
        <p:txBody>
          <a:bodyPr>
            <a:normAutofit/>
          </a:bodyPr>
          <a:lstStyle/>
          <a:p>
            <a:r>
              <a:rPr kumimoji="1" lang="ja-JP" altLang="en-US" dirty="0"/>
              <a:t>③高い倫理感が重要です</a:t>
            </a:r>
          </a:p>
        </p:txBody>
      </p:sp>
      <p:sp>
        <p:nvSpPr>
          <p:cNvPr id="3" name="コンテンツ プレースホルダー 2">
            <a:extLst>
              <a:ext uri="{FF2B5EF4-FFF2-40B4-BE49-F238E27FC236}">
                <a16:creationId xmlns:a16="http://schemas.microsoft.com/office/drawing/2014/main" id="{5F86AE3E-8F5E-2426-18F4-CB9FB167049C}"/>
              </a:ext>
            </a:extLst>
          </p:cNvPr>
          <p:cNvSpPr>
            <a:spLocks noGrp="1"/>
          </p:cNvSpPr>
          <p:nvPr>
            <p:ph idx="1"/>
          </p:nvPr>
        </p:nvSpPr>
        <p:spPr>
          <a:xfrm>
            <a:off x="321845" y="1241367"/>
            <a:ext cx="8461208" cy="5390342"/>
          </a:xfrm>
        </p:spPr>
        <p:txBody>
          <a:bodyPr>
            <a:normAutofit/>
          </a:bodyPr>
          <a:lstStyle/>
          <a:p>
            <a:r>
              <a:rPr kumimoji="1" lang="ja-JP" altLang="en-US" sz="2400" b="1" dirty="0"/>
              <a:t>対話型</a:t>
            </a:r>
            <a:r>
              <a:rPr kumimoji="1" lang="en-US" altLang="ja-JP" sz="2400" b="1" dirty="0"/>
              <a:t>AI</a:t>
            </a:r>
            <a:r>
              <a:rPr kumimoji="1" lang="ja-JP" altLang="en-US" sz="2400" dirty="0"/>
              <a:t>の</a:t>
            </a:r>
            <a:r>
              <a:rPr kumimoji="1" lang="ja-JP" altLang="en-US" sz="2400" b="1" dirty="0"/>
              <a:t>回答</a:t>
            </a:r>
            <a:r>
              <a:rPr kumimoji="1" lang="ja-JP" altLang="en-US" sz="2400" dirty="0"/>
              <a:t>を，</a:t>
            </a:r>
            <a:r>
              <a:rPr kumimoji="1" lang="ja-JP" altLang="en-US" sz="2400" b="1" u="sng" dirty="0">
                <a:solidFill>
                  <a:srgbClr val="FF0000"/>
                </a:solidFill>
              </a:rPr>
              <a:t>そのまま授業のレポートや感想文に使ったり、ソーシャルネットワークに投稿することなどは、自作で無いものを偽って自作として提示する行為であり、許されません</a:t>
            </a:r>
            <a:r>
              <a:rPr kumimoji="1" lang="ja-JP" altLang="en-US" sz="2400" dirty="0"/>
              <a:t>。</a:t>
            </a:r>
            <a:endParaRPr kumimoji="1" lang="en-US" altLang="ja-JP" sz="2400" dirty="0"/>
          </a:p>
          <a:p>
            <a:endParaRPr kumimoji="1" lang="en-US" altLang="ja-JP" sz="2400" dirty="0"/>
          </a:p>
          <a:p>
            <a:r>
              <a:rPr kumimoji="1" lang="ja-JP" altLang="en-US" sz="2400" dirty="0"/>
              <a:t>授業では、学生は自作の成果物（レポート、感想文、作品など）を作ることが求められます。</a:t>
            </a:r>
            <a:endParaRPr kumimoji="1" lang="en-US" altLang="ja-JP" sz="2400" dirty="0"/>
          </a:p>
          <a:p>
            <a:endParaRPr kumimoji="1" lang="en-US" altLang="ja-JP" sz="2400" dirty="0"/>
          </a:p>
          <a:p>
            <a:r>
              <a:rPr kumimoji="1" lang="ja-JP" altLang="en-US" sz="2400" dirty="0"/>
              <a:t>授業によっては</a:t>
            </a:r>
            <a:r>
              <a:rPr kumimoji="1" lang="en-US" altLang="ja-JP" sz="2400" dirty="0"/>
              <a:t>AI</a:t>
            </a:r>
            <a:r>
              <a:rPr kumimoji="1" lang="ja-JP" altLang="en-US" sz="2400" dirty="0"/>
              <a:t>利用</a:t>
            </a:r>
            <a:r>
              <a:rPr lang="ja-JP" altLang="en-US" sz="2400" dirty="0"/>
              <a:t>の</a:t>
            </a:r>
            <a:r>
              <a:rPr kumimoji="1" lang="ja-JP" altLang="en-US" sz="2400" dirty="0"/>
              <a:t>禁止や、逆に、</a:t>
            </a:r>
            <a:r>
              <a:rPr kumimoji="1" lang="en-US" altLang="ja-JP" sz="2400" dirty="0"/>
              <a:t>AI</a:t>
            </a:r>
            <a:r>
              <a:rPr kumimoji="1" lang="ja-JP" altLang="en-US" sz="2400" dirty="0"/>
              <a:t>の積極的な利用が求められる場合があります。</a:t>
            </a:r>
          </a:p>
        </p:txBody>
      </p:sp>
      <p:sp>
        <p:nvSpPr>
          <p:cNvPr id="4" name="スライド番号プレースホルダー 3">
            <a:extLst>
              <a:ext uri="{FF2B5EF4-FFF2-40B4-BE49-F238E27FC236}">
                <a16:creationId xmlns:a16="http://schemas.microsoft.com/office/drawing/2014/main" id="{EF5F87F5-FC3E-33AF-F564-8BEEFFA71683}"/>
              </a:ext>
            </a:extLst>
          </p:cNvPr>
          <p:cNvSpPr>
            <a:spLocks noGrp="1"/>
          </p:cNvSpPr>
          <p:nvPr>
            <p:ph type="sldNum" sz="quarter" idx="12"/>
          </p:nvPr>
        </p:nvSpPr>
        <p:spPr/>
        <p:txBody>
          <a:bodyPr/>
          <a:lstStyle/>
          <a:p>
            <a:fld id="{E205D82C-95A1-431E-8E38-AA614A14CDCF}" type="slidenum">
              <a:rPr kumimoji="1" lang="ja-JP" altLang="en-US" smtClean="0"/>
              <a:t>71</a:t>
            </a:fld>
            <a:endParaRPr kumimoji="1" lang="ja-JP" altLang="en-US"/>
          </a:p>
        </p:txBody>
      </p:sp>
    </p:spTree>
    <p:extLst>
      <p:ext uri="{BB962C8B-B14F-4D97-AF65-F5344CB8AC3E}">
        <p14:creationId xmlns:p14="http://schemas.microsoft.com/office/powerpoint/2010/main" val="2312978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DB2E3-4A40-C4D6-469E-18208528D553}"/>
              </a:ext>
            </a:extLst>
          </p:cNvPr>
          <p:cNvSpPr>
            <a:spLocks noGrp="1"/>
          </p:cNvSpPr>
          <p:nvPr>
            <p:ph type="title"/>
          </p:nvPr>
        </p:nvSpPr>
        <p:spPr>
          <a:xfrm>
            <a:off x="321845" y="175028"/>
            <a:ext cx="8461208" cy="778165"/>
          </a:xfrm>
        </p:spPr>
        <p:txBody>
          <a:bodyPr>
            <a:normAutofit/>
          </a:bodyPr>
          <a:lstStyle/>
          <a:p>
            <a:r>
              <a:rPr kumimoji="1" lang="ja-JP" altLang="en-US" dirty="0"/>
              <a:t>④情報漏洩に注意して</a:t>
            </a:r>
            <a:r>
              <a:rPr kumimoji="1" lang="en-US" altLang="ja-JP" dirty="0"/>
              <a:t>AI</a:t>
            </a:r>
            <a:r>
              <a:rPr kumimoji="1" lang="ja-JP" altLang="en-US" dirty="0"/>
              <a:t>を利用しましょう</a:t>
            </a:r>
          </a:p>
        </p:txBody>
      </p:sp>
      <p:sp>
        <p:nvSpPr>
          <p:cNvPr id="3" name="コンテンツ プレースホルダー 2">
            <a:extLst>
              <a:ext uri="{FF2B5EF4-FFF2-40B4-BE49-F238E27FC236}">
                <a16:creationId xmlns:a16="http://schemas.microsoft.com/office/drawing/2014/main" id="{6C213E24-8E64-732A-5EEC-9106CA6499E3}"/>
              </a:ext>
            </a:extLst>
          </p:cNvPr>
          <p:cNvSpPr>
            <a:spLocks noGrp="1"/>
          </p:cNvSpPr>
          <p:nvPr>
            <p:ph idx="1"/>
          </p:nvPr>
        </p:nvSpPr>
        <p:spPr>
          <a:xfrm>
            <a:off x="321845" y="1075112"/>
            <a:ext cx="8461208" cy="5607859"/>
          </a:xfrm>
        </p:spPr>
        <p:txBody>
          <a:bodyPr>
            <a:normAutofit/>
          </a:bodyPr>
          <a:lstStyle/>
          <a:p>
            <a:r>
              <a:rPr kumimoji="1" lang="ja-JP" altLang="en-US" sz="2400" b="1" u="sng" dirty="0">
                <a:solidFill>
                  <a:srgbClr val="FF0000"/>
                </a:solidFill>
              </a:rPr>
              <a:t>個人情報、プライバシに関する情報、秘密の情報（未発表の研究データ、研究アイデアなど）は、</a:t>
            </a:r>
            <a:r>
              <a:rPr kumimoji="1" lang="en-US" altLang="ja-JP" sz="2400" b="1" u="sng" dirty="0">
                <a:solidFill>
                  <a:srgbClr val="FF0000"/>
                </a:solidFill>
              </a:rPr>
              <a:t>AI</a:t>
            </a:r>
            <a:r>
              <a:rPr lang="ja-JP" altLang="en-US" sz="2400" b="1" u="sng" dirty="0">
                <a:solidFill>
                  <a:srgbClr val="FF0000"/>
                </a:solidFill>
              </a:rPr>
              <a:t> に与えないでください</a:t>
            </a:r>
            <a:r>
              <a:rPr kumimoji="1" lang="ja-JP" altLang="en-US" sz="2400" dirty="0"/>
              <a:t>。</a:t>
            </a:r>
            <a:endParaRPr kumimoji="1" lang="en-US" altLang="ja-JP" sz="2400" dirty="0"/>
          </a:p>
          <a:p>
            <a:endParaRPr lang="en-US" altLang="ja-JP" sz="2400" dirty="0"/>
          </a:p>
        </p:txBody>
      </p:sp>
      <p:sp>
        <p:nvSpPr>
          <p:cNvPr id="4" name="スライド番号プレースホルダー 3">
            <a:extLst>
              <a:ext uri="{FF2B5EF4-FFF2-40B4-BE49-F238E27FC236}">
                <a16:creationId xmlns:a16="http://schemas.microsoft.com/office/drawing/2014/main" id="{18602F37-3D82-E107-E638-629A481150BD}"/>
              </a:ext>
            </a:extLst>
          </p:cNvPr>
          <p:cNvSpPr>
            <a:spLocks noGrp="1"/>
          </p:cNvSpPr>
          <p:nvPr>
            <p:ph type="sldNum" sz="quarter" idx="12"/>
          </p:nvPr>
        </p:nvSpPr>
        <p:spPr/>
        <p:txBody>
          <a:bodyPr/>
          <a:lstStyle/>
          <a:p>
            <a:fld id="{E205D82C-95A1-431E-8E38-AA614A14CDCF}" type="slidenum">
              <a:rPr kumimoji="1" lang="ja-JP" altLang="en-US" smtClean="0"/>
              <a:t>72</a:t>
            </a:fld>
            <a:endParaRPr kumimoji="1" lang="ja-JP" altLang="en-US"/>
          </a:p>
        </p:txBody>
      </p:sp>
    </p:spTree>
    <p:extLst>
      <p:ext uri="{BB962C8B-B14F-4D97-AF65-F5344CB8AC3E}">
        <p14:creationId xmlns:p14="http://schemas.microsoft.com/office/powerpoint/2010/main" val="4078601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F2E4F-9ABC-CC88-15C4-93C969D9DE3C}"/>
              </a:ext>
            </a:extLst>
          </p:cNvPr>
          <p:cNvSpPr>
            <a:spLocks noGrp="1"/>
          </p:cNvSpPr>
          <p:nvPr>
            <p:ph type="title"/>
          </p:nvPr>
        </p:nvSpPr>
        <p:spPr>
          <a:xfrm>
            <a:off x="321845" y="175028"/>
            <a:ext cx="8143282" cy="794790"/>
          </a:xfrm>
        </p:spPr>
        <p:txBody>
          <a:bodyPr>
            <a:normAutofit fontScale="90000"/>
          </a:bodyPr>
          <a:lstStyle/>
          <a:p>
            <a:r>
              <a:rPr kumimoji="1" lang="ja-JP" altLang="en-US" dirty="0"/>
              <a:t>⑤好奇心を持って、</a:t>
            </a:r>
            <a:r>
              <a:rPr kumimoji="1" lang="en-US" altLang="ja-JP" dirty="0"/>
              <a:t>AI</a:t>
            </a:r>
            <a:r>
              <a:rPr kumimoji="1" lang="ja-JP" altLang="en-US" dirty="0"/>
              <a:t>という新しい技術を試してみましょう</a:t>
            </a:r>
          </a:p>
        </p:txBody>
      </p:sp>
      <p:sp>
        <p:nvSpPr>
          <p:cNvPr id="3" name="コンテンツ プレースホルダー 2">
            <a:extLst>
              <a:ext uri="{FF2B5EF4-FFF2-40B4-BE49-F238E27FC236}">
                <a16:creationId xmlns:a16="http://schemas.microsoft.com/office/drawing/2014/main" id="{E6AA3DD8-5CDF-44B9-BC54-A0DB75CBB8AF}"/>
              </a:ext>
            </a:extLst>
          </p:cNvPr>
          <p:cNvSpPr>
            <a:spLocks noGrp="1"/>
          </p:cNvSpPr>
          <p:nvPr>
            <p:ph idx="1"/>
          </p:nvPr>
        </p:nvSpPr>
        <p:spPr>
          <a:xfrm>
            <a:off x="321845" y="1256145"/>
            <a:ext cx="8461208" cy="4923274"/>
          </a:xfrm>
        </p:spPr>
        <p:txBody>
          <a:bodyPr>
            <a:normAutofit/>
          </a:bodyPr>
          <a:lstStyle/>
          <a:p>
            <a:r>
              <a:rPr kumimoji="1" lang="ja-JP" altLang="en-US" sz="2400" b="1" dirty="0"/>
              <a:t>対話型</a:t>
            </a:r>
            <a:r>
              <a:rPr kumimoji="1" lang="en-US" altLang="ja-JP" sz="2400" b="1" dirty="0"/>
              <a:t>AI</a:t>
            </a:r>
            <a:r>
              <a:rPr kumimoji="1" lang="ja-JP" altLang="en-US" sz="2400" dirty="0"/>
              <a:t>の効果的活用には、質問文</a:t>
            </a:r>
            <a:r>
              <a:rPr lang="ja-JP" altLang="en-US" sz="2400" dirty="0"/>
              <a:t>の</a:t>
            </a:r>
            <a:r>
              <a:rPr kumimoji="1" lang="ja-JP" altLang="en-US" sz="2400" dirty="0"/>
              <a:t>工夫や対話の繰り返し大切です。</a:t>
            </a:r>
            <a:endParaRPr kumimoji="1" lang="en-US" altLang="ja-JP" sz="2400" dirty="0"/>
          </a:p>
          <a:p>
            <a:endParaRPr lang="en-US" altLang="ja-JP" sz="2400" dirty="0"/>
          </a:p>
          <a:p>
            <a:r>
              <a:rPr kumimoji="1" lang="ja-JP" altLang="en-US" sz="2400" dirty="0"/>
              <a:t>好奇心を持ち、</a:t>
            </a:r>
            <a:r>
              <a:rPr kumimoji="1" lang="en-US" altLang="ja-JP" sz="2400" dirty="0"/>
              <a:t>AI</a:t>
            </a:r>
            <a:r>
              <a:rPr kumimoji="1" lang="ja-JP" altLang="en-US" sz="2400" dirty="0"/>
              <a:t>の能力を体験し、</a:t>
            </a:r>
            <a:r>
              <a:rPr kumimoji="1" lang="en-US" altLang="ja-JP" sz="2400" b="1" dirty="0"/>
              <a:t>AI</a:t>
            </a:r>
            <a:r>
              <a:rPr kumimoji="1" lang="ja-JP" altLang="en-US" sz="2400" b="1" dirty="0"/>
              <a:t>から良い回答を引き出す</a:t>
            </a:r>
            <a:r>
              <a:rPr lang="ja-JP" altLang="en-US" sz="2400" dirty="0"/>
              <a:t>ことに</a:t>
            </a:r>
            <a:r>
              <a:rPr kumimoji="1" lang="ja-JP" altLang="en-US" sz="2400" dirty="0"/>
              <a:t>慣れておくことは役に立ちます。</a:t>
            </a:r>
            <a:endParaRPr kumimoji="1" lang="en-US" altLang="ja-JP" sz="2400" dirty="0"/>
          </a:p>
          <a:p>
            <a:endParaRPr lang="en-US" altLang="ja-JP" sz="2400" dirty="0"/>
          </a:p>
          <a:p>
            <a:r>
              <a:rPr kumimoji="1" lang="ja-JP" altLang="en-US" sz="2400" dirty="0"/>
              <a:t>将来、</a:t>
            </a:r>
            <a:r>
              <a:rPr kumimoji="1" lang="ja-JP" altLang="en-US" sz="2400" b="1" u="sng" dirty="0">
                <a:solidFill>
                  <a:srgbClr val="FF0000"/>
                </a:solidFill>
              </a:rPr>
              <a:t>専門性の高い数多くの職業で</a:t>
            </a:r>
            <a:r>
              <a:rPr kumimoji="1" lang="en-US" altLang="ja-JP" sz="2400" b="1" u="sng" dirty="0">
                <a:solidFill>
                  <a:srgbClr val="FF0000"/>
                </a:solidFill>
              </a:rPr>
              <a:t>AI</a:t>
            </a:r>
            <a:r>
              <a:rPr kumimoji="1" lang="ja-JP" altLang="en-US" sz="2400" b="1" u="sng" dirty="0">
                <a:solidFill>
                  <a:srgbClr val="FF0000"/>
                </a:solidFill>
              </a:rPr>
              <a:t>活用スキルが必要になる可能性があり、将来に備えておくことができます</a:t>
            </a:r>
            <a:r>
              <a:rPr kumimoji="1" lang="ja-JP" altLang="en-US" sz="2400" dirty="0"/>
              <a:t>。</a:t>
            </a:r>
          </a:p>
        </p:txBody>
      </p:sp>
      <p:sp>
        <p:nvSpPr>
          <p:cNvPr id="4" name="スライド番号プレースホルダー 3">
            <a:extLst>
              <a:ext uri="{FF2B5EF4-FFF2-40B4-BE49-F238E27FC236}">
                <a16:creationId xmlns:a16="http://schemas.microsoft.com/office/drawing/2014/main" id="{E4C69032-61C4-BDC4-FB9E-316F188CF360}"/>
              </a:ext>
            </a:extLst>
          </p:cNvPr>
          <p:cNvSpPr>
            <a:spLocks noGrp="1"/>
          </p:cNvSpPr>
          <p:nvPr>
            <p:ph type="sldNum" sz="quarter" idx="12"/>
          </p:nvPr>
        </p:nvSpPr>
        <p:spPr/>
        <p:txBody>
          <a:bodyPr/>
          <a:lstStyle/>
          <a:p>
            <a:fld id="{E205D82C-95A1-431E-8E38-AA614A14CDCF}" type="slidenum">
              <a:rPr kumimoji="1" lang="ja-JP" altLang="en-US" smtClean="0"/>
              <a:t>73</a:t>
            </a:fld>
            <a:endParaRPr kumimoji="1" lang="ja-JP" altLang="en-US"/>
          </a:p>
        </p:txBody>
      </p:sp>
    </p:spTree>
    <p:extLst>
      <p:ext uri="{BB962C8B-B14F-4D97-AF65-F5344CB8AC3E}">
        <p14:creationId xmlns:p14="http://schemas.microsoft.com/office/powerpoint/2010/main" val="143026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12CD7-AAFB-F0A4-0337-375720E84325}"/>
              </a:ext>
            </a:extLst>
          </p:cNvPr>
          <p:cNvSpPr>
            <a:spLocks noGrp="1"/>
          </p:cNvSpPr>
          <p:nvPr>
            <p:ph type="title"/>
          </p:nvPr>
        </p:nvSpPr>
        <p:spPr>
          <a:xfrm>
            <a:off x="120650" y="221838"/>
            <a:ext cx="9023351" cy="557296"/>
          </a:xfrm>
        </p:spPr>
        <p:txBody>
          <a:bodyPr>
            <a:normAutofit/>
          </a:bodyPr>
          <a:lstStyle/>
          <a:p>
            <a:r>
              <a:rPr kumimoji="1" lang="ja-JP" altLang="en-US" sz="2900" dirty="0"/>
              <a:t>卒業研究テーマの例（金子邦彦研究室）</a:t>
            </a:r>
          </a:p>
        </p:txBody>
      </p:sp>
      <p:sp>
        <p:nvSpPr>
          <p:cNvPr id="3" name="コンテンツ プレースホルダー 2">
            <a:extLst>
              <a:ext uri="{FF2B5EF4-FFF2-40B4-BE49-F238E27FC236}">
                <a16:creationId xmlns:a16="http://schemas.microsoft.com/office/drawing/2014/main" id="{1C9290D8-2D58-3FFB-45C9-945252E1E483}"/>
              </a:ext>
            </a:extLst>
          </p:cNvPr>
          <p:cNvSpPr>
            <a:spLocks noGrp="1"/>
          </p:cNvSpPr>
          <p:nvPr>
            <p:ph idx="1"/>
          </p:nvPr>
        </p:nvSpPr>
        <p:spPr>
          <a:xfrm>
            <a:off x="321845" y="1042639"/>
            <a:ext cx="8461208" cy="5136780"/>
          </a:xfrm>
        </p:spPr>
        <p:txBody>
          <a:bodyPr>
            <a:normAutofit/>
          </a:bodyPr>
          <a:lstStyle/>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画像の画像理解，</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揺れるビデオ，古いビデオの画像理解，</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河川や野山の植生変化観測，</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ネットワークカメラシステム，顔情報処理，</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チャットボット，自動翻訳，音声合成システム，音声認識システムの活用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未来予測（渋滞予測など），</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３次元姿勢のデータベース，</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３次元の福山市の再現</a:t>
            </a:r>
            <a:endParaRPr lang="en-US" altLang="ja-JP" sz="2200" b="0" i="0" dirty="0">
              <a:solidFill>
                <a:srgbClr val="000000"/>
              </a:solidFill>
              <a:effectLst/>
              <a:latin typeface="Meiryo" panose="020B0604030504040204" pitchFamily="50" charset="-128"/>
              <a:ea typeface="Meiryo" panose="020B0604030504040204" pitchFamily="50" charset="-128"/>
            </a:endParaRPr>
          </a:p>
          <a:p>
            <a:pPr algn="l" fontAlgn="base">
              <a:buFont typeface="Arial" panose="020B0604020202020204" pitchFamily="34" charset="0"/>
              <a:buChar char="•"/>
            </a:pPr>
            <a:endParaRPr lang="en-US" altLang="ja-JP" sz="2200" dirty="0">
              <a:solidFill>
                <a:srgbClr val="000000"/>
              </a:solidFill>
              <a:latin typeface="Meiryo" panose="020B0604030504040204" pitchFamily="50" charset="-128"/>
              <a:ea typeface="Meiryo" panose="020B0604030504040204" pitchFamily="50" charset="-128"/>
            </a:endParaRPr>
          </a:p>
          <a:p>
            <a:pPr marL="0" indent="0" algn="l" fontAlgn="base">
              <a:buNone/>
            </a:pPr>
            <a:r>
              <a:rPr lang="ja-JP" altLang="en-US" sz="2200" b="0" i="0" dirty="0">
                <a:solidFill>
                  <a:srgbClr val="000000"/>
                </a:solidFill>
                <a:effectLst/>
                <a:latin typeface="Meiryo" panose="020B0604030504040204" pitchFamily="50" charset="-128"/>
                <a:ea typeface="Meiryo" panose="020B0604030504040204" pitchFamily="50" charset="-128"/>
              </a:rPr>
              <a:t>研究テーマは研究室ごとに異なる</a:t>
            </a:r>
          </a:p>
          <a:p>
            <a:endParaRPr kumimoji="1" lang="ja-JP" altLang="en-US" sz="2200" dirty="0"/>
          </a:p>
        </p:txBody>
      </p:sp>
      <p:sp>
        <p:nvSpPr>
          <p:cNvPr id="4" name="スライド番号プレースホルダー 3">
            <a:extLst>
              <a:ext uri="{FF2B5EF4-FFF2-40B4-BE49-F238E27FC236}">
                <a16:creationId xmlns:a16="http://schemas.microsoft.com/office/drawing/2014/main" id="{6B1CC850-F55C-AFE5-184D-B2E3623ED861}"/>
              </a:ext>
            </a:extLst>
          </p:cNvPr>
          <p:cNvSpPr>
            <a:spLocks noGrp="1"/>
          </p:cNvSpPr>
          <p:nvPr>
            <p:ph type="sldNum" sz="quarter" idx="12"/>
          </p:nvPr>
        </p:nvSpPr>
        <p:spPr/>
        <p:txBody>
          <a:bodyPr/>
          <a:lstStyle/>
          <a:p>
            <a:fld id="{E7DD4950-D159-4EF1-90C3-DB06CAAE7C11}" type="slidenum">
              <a:rPr kumimoji="1" lang="ja-JP" altLang="en-US" smtClean="0"/>
              <a:t>8</a:t>
            </a:fld>
            <a:endParaRPr kumimoji="1" lang="ja-JP" altLang="en-US"/>
          </a:p>
        </p:txBody>
      </p:sp>
    </p:spTree>
    <p:extLst>
      <p:ext uri="{BB962C8B-B14F-4D97-AF65-F5344CB8AC3E}">
        <p14:creationId xmlns:p14="http://schemas.microsoft.com/office/powerpoint/2010/main" val="86606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a:xfrm>
            <a:off x="201529" y="303268"/>
            <a:ext cx="8461208" cy="259678"/>
          </a:xfrm>
        </p:spPr>
        <p:txBody>
          <a:bodyPr>
            <a:noAutofit/>
          </a:bodyPr>
          <a:lstStyle/>
          <a:p>
            <a:r>
              <a:rPr kumimoji="1" lang="ja-JP" altLang="en-US" sz="2900" dirty="0"/>
              <a:t>卒業研究テーマの背景と重要性①</a:t>
            </a:r>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201529" y="836341"/>
            <a:ext cx="8620626" cy="5546508"/>
          </a:xfrm>
        </p:spPr>
        <p:txBody>
          <a:bodyPr>
            <a:noAutofit/>
          </a:bodyPr>
          <a:lstStyle/>
          <a:p>
            <a:pPr marL="0" indent="0">
              <a:buNone/>
            </a:pPr>
            <a:r>
              <a:rPr kumimoji="1" lang="ja-JP" altLang="en-US" sz="2200" b="1" dirty="0"/>
              <a:t>画像の画像理解、</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dirty="0"/>
              <a:t>画像理解は、</a:t>
            </a:r>
            <a:r>
              <a:rPr kumimoji="1" lang="ja-JP" altLang="en-US" sz="2200" b="1" dirty="0"/>
              <a:t>安全確認</a:t>
            </a:r>
            <a:r>
              <a:rPr kumimoji="1" lang="ja-JP" altLang="en-US" sz="2200" dirty="0"/>
              <a:t>、</a:t>
            </a:r>
            <a:r>
              <a:rPr kumimoji="1" lang="ja-JP" altLang="en-US" sz="2200" b="1" dirty="0"/>
              <a:t>監視</a:t>
            </a:r>
            <a:r>
              <a:rPr kumimoji="1" lang="ja-JP" altLang="en-US" sz="2200" dirty="0"/>
              <a:t>、</a:t>
            </a:r>
            <a:r>
              <a:rPr kumimoji="1" lang="ja-JP" altLang="en-US" sz="2200" b="1" dirty="0"/>
              <a:t>自動運転</a:t>
            </a:r>
            <a:r>
              <a:rPr kumimoji="1" lang="ja-JP" altLang="en-US" sz="2200" dirty="0"/>
              <a:t>など、多くの分野で必要。</a:t>
            </a:r>
          </a:p>
          <a:p>
            <a:r>
              <a:rPr kumimoji="1" lang="ja-JP" altLang="en-US" sz="2200" dirty="0"/>
              <a:t>重要性</a:t>
            </a:r>
            <a:r>
              <a:rPr kumimoji="1" lang="en-US" altLang="ja-JP" sz="2200" dirty="0"/>
              <a:t>: AI</a:t>
            </a:r>
            <a:r>
              <a:rPr kumimoji="1" lang="ja-JP" altLang="en-US" sz="2200" dirty="0"/>
              <a:t>の活用により、より</a:t>
            </a:r>
            <a:r>
              <a:rPr kumimoji="1" lang="ja-JP" altLang="en-US" sz="2200" b="1" dirty="0"/>
              <a:t>高度な画像理解</a:t>
            </a:r>
            <a:r>
              <a:rPr kumimoji="1" lang="ja-JP" altLang="en-US" sz="2200" dirty="0"/>
              <a:t>が可能に。</a:t>
            </a:r>
          </a:p>
          <a:p>
            <a:pPr marL="0" indent="0">
              <a:buNone/>
            </a:pPr>
            <a:r>
              <a:rPr kumimoji="1" lang="ja-JP" altLang="en-US" sz="2200" b="1" dirty="0"/>
              <a:t>動画像の顔情報処理、</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b="1" dirty="0"/>
              <a:t>人数のカウント</a:t>
            </a:r>
            <a:r>
              <a:rPr kumimoji="1" lang="ja-JP" altLang="en-US" sz="2200" dirty="0"/>
              <a:t>、</a:t>
            </a:r>
            <a:r>
              <a:rPr kumimoji="1" lang="ja-JP" altLang="en-US" sz="2200" b="1" dirty="0"/>
              <a:t>個人識別</a:t>
            </a:r>
            <a:r>
              <a:rPr kumimoji="1" lang="ja-JP" altLang="en-US" sz="2200" dirty="0"/>
              <a:t>、</a:t>
            </a:r>
            <a:r>
              <a:rPr kumimoji="1" lang="ja-JP" altLang="en-US" sz="2200" b="1" dirty="0"/>
              <a:t>表情や年齢の推定</a:t>
            </a:r>
            <a:r>
              <a:rPr kumimoji="1" lang="ja-JP" altLang="en-US" sz="2200" dirty="0"/>
              <a:t>などが、状況把握や安全度の向上に寄与。</a:t>
            </a:r>
          </a:p>
          <a:p>
            <a:r>
              <a:rPr kumimoji="1" lang="ja-JP" altLang="en-US" sz="2200" dirty="0"/>
              <a:t>重要性</a:t>
            </a:r>
            <a:r>
              <a:rPr kumimoji="1" lang="en-US" altLang="ja-JP" sz="2200" dirty="0"/>
              <a:t>: AI</a:t>
            </a:r>
            <a:r>
              <a:rPr kumimoji="1" lang="ja-JP" altLang="en-US" sz="2200" dirty="0"/>
              <a:t>の活用により、</a:t>
            </a:r>
            <a:r>
              <a:rPr kumimoji="1" lang="ja-JP" altLang="en-US" sz="2200" b="1" dirty="0"/>
              <a:t>高度な顔情報処理</a:t>
            </a:r>
            <a:r>
              <a:rPr kumimoji="1" lang="ja-JP" altLang="en-US" sz="2200" dirty="0"/>
              <a:t>が可能に。</a:t>
            </a:r>
          </a:p>
          <a:p>
            <a:pPr marL="0" indent="0">
              <a:buNone/>
            </a:pPr>
            <a:r>
              <a:rPr kumimoji="1" lang="ja-JP" altLang="en-US" sz="2200" b="1" dirty="0"/>
              <a:t>揺れるビデオ、古いビデオの画像理解、</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dirty="0"/>
              <a:t>揺れや劣化があるビデオが多く、その</a:t>
            </a:r>
            <a:r>
              <a:rPr kumimoji="1" lang="ja-JP" altLang="en-US" sz="2200" b="1" dirty="0"/>
              <a:t>画質の改善や復元</a:t>
            </a:r>
            <a:r>
              <a:rPr kumimoji="1" lang="ja-JP" altLang="en-US" sz="2200" dirty="0"/>
              <a:t>は重要。</a:t>
            </a:r>
          </a:p>
          <a:p>
            <a:r>
              <a:rPr kumimoji="1" lang="ja-JP" altLang="en-US" sz="2200" dirty="0"/>
              <a:t>重要性</a:t>
            </a:r>
            <a:r>
              <a:rPr kumimoji="1" lang="en-US" altLang="ja-JP" sz="2200" dirty="0"/>
              <a:t>: AI</a:t>
            </a:r>
            <a:r>
              <a:rPr kumimoji="1" lang="ja-JP" altLang="en-US" sz="2200" dirty="0"/>
              <a:t>の活用により、これらのビデオからも</a:t>
            </a:r>
            <a:r>
              <a:rPr kumimoji="1" lang="ja-JP" altLang="en-US" sz="2200" b="1" dirty="0"/>
              <a:t>有用な情報を抽出</a:t>
            </a:r>
            <a:r>
              <a:rPr kumimoji="1" lang="ja-JP" altLang="en-US" sz="2200" dirty="0"/>
              <a:t>する可能性が高まる。</a:t>
            </a:r>
          </a:p>
          <a:p>
            <a:pPr marL="0" indent="0">
              <a:buNone/>
            </a:pPr>
            <a:endParaRPr kumimoji="1" lang="en-US" altLang="ja-JP" sz="2200" dirty="0"/>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27993611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7336</Words>
  <Application>Microsoft Office PowerPoint</Application>
  <PresentationFormat>画面に合わせる (4:3)</PresentationFormat>
  <Paragraphs>630</Paragraphs>
  <Slides>73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73</vt:i4>
      </vt:variant>
    </vt:vector>
  </HeadingPairs>
  <TitlesOfParts>
    <vt:vector size="80" baseType="lpstr">
      <vt:lpstr>ＭＳ ゴシック</vt:lpstr>
      <vt:lpstr>Söhne</vt:lpstr>
      <vt:lpstr>Meiryo</vt:lpstr>
      <vt:lpstr>游ゴシック</vt:lpstr>
      <vt:lpstr>Arial</vt:lpstr>
      <vt:lpstr>Calibri</vt:lpstr>
      <vt:lpstr>Office テーマ</vt:lpstr>
      <vt:lpstr>卒業研究のメリット、心構え </vt:lpstr>
      <vt:lpstr>PowerPoint プレゼンテーション</vt:lpstr>
      <vt:lpstr>アウトライン</vt:lpstr>
      <vt:lpstr>アドバイス</vt:lpstr>
      <vt:lpstr>研究スタイルの学び</vt:lpstr>
      <vt:lpstr>研究スタイルで学ぶことのメリット</vt:lpstr>
      <vt:lpstr>研究スタイルの学びで獲得する能力</vt:lpstr>
      <vt:lpstr>卒業研究テーマの例（金子邦彦研究室）</vt:lpstr>
      <vt:lpstr>卒業研究テーマの背景と重要性①</vt:lpstr>
      <vt:lpstr>卒業研究テーマの背景と重要性②</vt:lpstr>
      <vt:lpstr>卒業研究テーマの背景と重要性③</vt:lpstr>
      <vt:lpstr>研究の目的</vt:lpstr>
      <vt:lpstr>研究課題例</vt:lpstr>
      <vt:lpstr>研究の進め方</vt:lpstr>
      <vt:lpstr>スケジュール</vt:lpstr>
      <vt:lpstr>使用する技術</vt:lpstr>
      <vt:lpstr>使用するデータ</vt:lpstr>
      <vt:lpstr>研究を成功させるためのアドバイス</vt:lpstr>
      <vt:lpstr>卒業研究は自己成長を目指す</vt:lpstr>
      <vt:lpstr>まとめ</vt:lpstr>
      <vt:lpstr>PowerPoint プレゼンテーション</vt:lpstr>
      <vt:lpstr>Q＆A</vt:lpstr>
      <vt:lpstr>エントリーシートや履歴書に書くべきポイント</vt:lpstr>
      <vt:lpstr>エントリーシートや履歴書に書くべき自分の実力</vt:lpstr>
      <vt:lpstr>自習</vt:lpstr>
      <vt:lpstr>PowerPoint プレゼンテーション</vt:lpstr>
      <vt:lpstr>２．研究をはじめるために</vt:lpstr>
      <vt:lpstr>研究のやり方</vt:lpstr>
      <vt:lpstr>研究を開始するときのアドバイス</vt:lpstr>
      <vt:lpstr>心構え</vt:lpstr>
      <vt:lpstr>研究テーマ調査の例</vt:lpstr>
      <vt:lpstr>研究テーマ調査の例</vt:lpstr>
      <vt:lpstr>３．研究レポートの書き方</vt:lpstr>
      <vt:lpstr>４年生への７つのアドバイス</vt:lpstr>
      <vt:lpstr>４年生への７つのアドバイス</vt:lpstr>
      <vt:lpstr>４年生への７つのアドバイス</vt:lpstr>
      <vt:lpstr>PowerPoint プレゼンテーション</vt:lpstr>
      <vt:lpstr>研究レポートの書くべき６つの要素</vt:lpstr>
      <vt:lpstr>研究レポートの書くべき６つの要素</vt:lpstr>
      <vt:lpstr>４．基本的な ICT スキル</vt:lpstr>
      <vt:lpstr>Python の開発環境 spyder</vt:lpstr>
      <vt:lpstr>コマンドプロンプトの開き方</vt:lpstr>
      <vt:lpstr>コマンドプロンプトを管理者として実行</vt:lpstr>
      <vt:lpstr>５．研究（調査、実験）の開始</vt:lpstr>
      <vt:lpstr>金子邦彦研究室（データベース研究室）</vt:lpstr>
      <vt:lpstr>皆さん自身の活動</vt:lpstr>
      <vt:lpstr>３月までの予定</vt:lpstr>
      <vt:lpstr>PowerPoint プレゼンテーション</vt:lpstr>
      <vt:lpstr>研究（調査、実験）への心構え</vt:lpstr>
      <vt:lpstr>研究（調査、実験）に関わる総合的な実力</vt:lpstr>
      <vt:lpstr>PowerPoint プレゼンテーション</vt:lpstr>
      <vt:lpstr>4/25 ～ 5/2 皆さんへの宿題</vt:lpstr>
      <vt:lpstr>PowerPoint プレゼンテーション</vt:lpstr>
      <vt:lpstr>PowerPoint プレゼンテーション</vt:lpstr>
      <vt:lpstr>６．実験を実施し、結果、考察、手順の説明を目指す</vt:lpstr>
      <vt:lpstr>ねらい</vt:lpstr>
      <vt:lpstr>手順</vt:lpstr>
      <vt:lpstr>PowerPoint プレゼンテーション</vt:lpstr>
      <vt:lpstr>心掛けてほしいこと</vt:lpstr>
      <vt:lpstr>７．ChatGPT の適切な利用</vt:lpstr>
      <vt:lpstr>ChatGPT の登録手順（登録だけであればクレジットカード等は不要） </vt:lpstr>
      <vt:lpstr>ChatGPT の利用手順</vt:lpstr>
      <vt:lpstr>ChatGPT の利用例</vt:lpstr>
      <vt:lpstr>ChatGPT の利用例</vt:lpstr>
      <vt:lpstr>ChatGPT の利用例</vt:lpstr>
      <vt:lpstr>ChatGPT の利用例</vt:lpstr>
      <vt:lpstr>PowerPoint プレゼンテーション</vt:lpstr>
      <vt:lpstr>PowerPoint プレゼンテーション</vt:lpstr>
      <vt:lpstr>①対話型AIは、質問や相談ができるAIです</vt:lpstr>
      <vt:lpstr>②対話型AIが行う回答は，不正確な場合があり注意が必要です</vt:lpstr>
      <vt:lpstr>③高い倫理感が重要です</vt:lpstr>
      <vt:lpstr>④情報漏洩に注意してAIを利用しましょう</vt:lpstr>
      <vt:lpstr>⑤好奇心を持って、AIという新しい技術を試してみましょう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対話システム，chatBOT</dc:title>
  <dc:creator>kaneko kunihiko</dc:creator>
  <cp:lastModifiedBy>金子　邦彦</cp:lastModifiedBy>
  <cp:revision>90</cp:revision>
  <dcterms:created xsi:type="dcterms:W3CDTF">2019-11-02T00:06:04Z</dcterms:created>
  <dcterms:modified xsi:type="dcterms:W3CDTF">2023-10-10T04:41:39Z</dcterms:modified>
</cp:coreProperties>
</file>