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7104063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20A"/>
    <a:srgbClr val="E65A0A"/>
    <a:srgbClr val="D2A000"/>
    <a:srgbClr val="0000FF"/>
    <a:srgbClr val="DDDDDD"/>
    <a:srgbClr val="5F5F5F"/>
    <a:srgbClr val="6699FF"/>
    <a:srgbClr val="FFFF66"/>
    <a:srgbClr val="000066"/>
    <a:srgbClr val="F0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0625" autoAdjust="0"/>
  </p:normalViewPr>
  <p:slideViewPr>
    <p:cSldViewPr snapToGrid="0" showGuides="1">
      <p:cViewPr varScale="1">
        <p:scale>
          <a:sx n="49" d="100"/>
          <a:sy n="49" d="100"/>
        </p:scale>
        <p:origin x="969" y="3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t" anchorCtr="0" compatLnSpc="1">
            <a:prstTxWarp prst="textNoShape">
              <a:avLst/>
            </a:prstTxWarp>
          </a:bodyPr>
          <a:lstStyle>
            <a:lvl1pPr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27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t" anchorCtr="0" compatLnSpc="1">
            <a:prstTxWarp prst="textNoShape">
              <a:avLst/>
            </a:prstTxWarp>
          </a:bodyPr>
          <a:lstStyle>
            <a:lvl1pPr algn="r"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721853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b" anchorCtr="0" compatLnSpc="1">
            <a:prstTxWarp prst="textNoShape">
              <a:avLst/>
            </a:prstTxWarp>
          </a:bodyPr>
          <a:lstStyle>
            <a:lvl1pPr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27" y="9721853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59" rIns="95517" bIns="47759" numCol="1" anchor="b" anchorCtr="0" compatLnSpc="1">
            <a:prstTxWarp prst="textNoShape">
              <a:avLst/>
            </a:prstTxWarp>
          </a:bodyPr>
          <a:lstStyle>
            <a:lvl1pPr algn="r" defTabSz="956945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8A72B51D-D1DD-468B-AA1C-B2A73350F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81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840" y="4"/>
            <a:ext cx="3078639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>
            <a:lvl1pPr algn="r"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4088" y="766763"/>
            <a:ext cx="26574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91" y="4860926"/>
            <a:ext cx="5683886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1855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840" y="9721855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9" tIns="45674" rIns="91349" bIns="45674" numCol="1" anchor="b" anchorCtr="0" compatLnSpc="1">
            <a:prstTxWarp prst="textNoShape">
              <a:avLst/>
            </a:prstTxWarp>
          </a:bodyPr>
          <a:lstStyle>
            <a:lvl1pPr algn="r" defTabSz="913899" eaLnBrk="1" hangingPunct="1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32CA8639-88F1-442B-B862-39B197ED97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0443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A8639-88F1-442B-B862-39B197ED973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317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3500-C13D-4884-8CAA-558AFEA61D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217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593F-201F-4E96-81BD-562B77AAEF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603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E0F5-865B-44D7-8DF7-3CDAEF856F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76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A29A-0BB4-40D5-8FB5-CE67B9EB66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611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B-12ED-44CC-9123-5C01BB3CA5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079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37E5-129C-44D9-BCD6-A5B131B97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915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CF311-A8A2-4DE9-B04A-1EB60614F7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304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9947-D790-4B87-B27E-9339699203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76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568A-EB2E-42C3-B085-7A887F8C2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3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2813-051B-4859-8113-1CCAE82964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0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3D66A-C3D7-4E17-B0EB-52483D2CBF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44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4" rIns="91405" bIns="4570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500">
                <a:latin typeface="+mn-lt"/>
              </a:defRPr>
            </a:lvl1pPr>
          </a:lstStyle>
          <a:p>
            <a:pPr>
              <a:defRPr/>
            </a:pPr>
            <a:fld id="{B0680422-30C7-4C24-9149-296D43306D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30188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363" y="835555"/>
            <a:ext cx="792000" cy="79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155780" y="1502784"/>
            <a:ext cx="5760000" cy="144000"/>
            <a:chOff x="98630" y="757007"/>
            <a:chExt cx="5812108" cy="108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2632" y="757007"/>
              <a:ext cx="538106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9897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30" y="757007"/>
              <a:ext cx="2812999" cy="1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6555" y="108567"/>
            <a:ext cx="5812108" cy="360776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1" lang="ja-JP" altLang="en-US" sz="1600" b="1" dirty="0">
                <a:solidFill>
                  <a:srgbClr val="92D050"/>
                </a:solidFill>
                <a:latin typeface="+mj-ea"/>
                <a:ea typeface="+mj-ea"/>
              </a:rPr>
              <a:t>情報工学科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36685"/>
              </p:ext>
            </p:extLst>
          </p:nvPr>
        </p:nvGraphicFramePr>
        <p:xfrm>
          <a:off x="155780" y="2153174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背景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8788"/>
              </p:ext>
            </p:extLst>
          </p:nvPr>
        </p:nvGraphicFramePr>
        <p:xfrm>
          <a:off x="155780" y="1754064"/>
          <a:ext cx="6594583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90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飯塚</a:t>
                      </a:r>
                      <a:r>
                        <a:rPr kumimoji="1" lang="ja-JP" altLang="en-US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  <a:cs typeface="+mn-cs"/>
                        </a:rPr>
                        <a:t>　敦志　（指導教員：　金子　邦彦 教授）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3C57A54-4B86-4608-A312-2983705DC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31505"/>
              </p:ext>
            </p:extLst>
          </p:nvPr>
        </p:nvGraphicFramePr>
        <p:xfrm>
          <a:off x="155780" y="3675230"/>
          <a:ext cx="6577826" cy="374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65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概要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9CFA8BD9-3941-49EF-A617-DA0D05158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4936"/>
              </p:ext>
            </p:extLst>
          </p:nvPr>
        </p:nvGraphicFramePr>
        <p:xfrm>
          <a:off x="124393" y="8562204"/>
          <a:ext cx="6577826" cy="35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88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ea"/>
                          <a:ea typeface="+mn-ea"/>
                        </a:rPr>
                        <a:t>今後の予定と問題点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D8B4F-7969-4476-A3C1-A34D5D518E4A}"/>
              </a:ext>
            </a:extLst>
          </p:cNvPr>
          <p:cNvSpPr txBox="1"/>
          <p:nvPr/>
        </p:nvSpPr>
        <p:spPr>
          <a:xfrm>
            <a:off x="286234" y="2509038"/>
            <a:ext cx="64641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渋滞や混雑による被害は車や人、交通機関などで多く起きている。このことから私は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人の動き（人流）の観測による渋滞</a:t>
            </a:r>
            <a:r>
              <a:rPr kumimoji="1"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予測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を、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人工知能（</a:t>
            </a:r>
            <a:r>
              <a:rPr kumimoji="1" lang="en-US" altLang="ja-JP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活用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して行うことで、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混雑を減らすという目的でこの研究を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始めた。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流を観測するために、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には、離れた地点での人物の写真について、同一人物かを照合する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人物再識別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によって、人物の追跡を行わせたい。そこで、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を備えた小型コンピュータ 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Raspberry Pi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に、カメラをつないだ </a:t>
            </a:r>
            <a:r>
              <a:rPr kumimoji="1" lang="en-US" altLang="ja-JP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カメラ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を使用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人物再識別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人流の観測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データベースを利用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</a:t>
            </a:r>
            <a:r>
              <a:rPr kumimoji="1"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渋滞</a:t>
            </a:r>
            <a:r>
              <a:rPr kumimoji="1"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予測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の研究をしたいと思った。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95C46-17C2-47C9-80B2-D135107F650D}"/>
              </a:ext>
            </a:extLst>
          </p:cNvPr>
          <p:cNvSpPr txBox="1"/>
          <p:nvPr/>
        </p:nvSpPr>
        <p:spPr>
          <a:xfrm>
            <a:off x="1116591" y="4098560"/>
            <a:ext cx="55856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○実験の流れとして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観光地や駐車場などの場所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カメラ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を複数台設置しておき、人の顔を撮影をする。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撮影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した複数のカメラから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人物再識別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行う。カメラ同士で照合をし、同一の顔と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判断できるもの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があれば、その人の行動を天候や時間帯のよう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な人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の行動に影響する要因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ごとに記録して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おく。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将来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は、実験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結果から場所を訪れた人数や特徴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性別や年齢等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を天候と時間帯でまとめ、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ディープラーニング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で渋滞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移動経路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予測を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 小型コンピュータ </a:t>
            </a:r>
            <a:r>
              <a:rPr kumimoji="1" lang="en-US" altLang="ja-JP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RaspberryPi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でカメラを動かすために、</a:t>
            </a:r>
            <a:r>
              <a:rPr kumimoji="1" lang="en-US" altLang="ja-JP" sz="1200" b="1" dirty="0" err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PiCamera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ソフトウエア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を使う。人物再識別には、</a:t>
            </a:r>
            <a:r>
              <a:rPr kumimoji="1" lang="en-US" altLang="ja-JP" sz="1200" b="1" dirty="0" err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Dlib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ソフトウエア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を使う。カメラの種類としては、夜間や暗所でも使える赤外線カメラを使う。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3B9DB2-4E94-411A-82B4-DDDB94A0A1FC}"/>
              </a:ext>
            </a:extLst>
          </p:cNvPr>
          <p:cNvSpPr txBox="1"/>
          <p:nvPr/>
        </p:nvSpPr>
        <p:spPr>
          <a:xfrm>
            <a:off x="286234" y="6385987"/>
            <a:ext cx="6415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Dlib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を使用した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顔検知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顔</a:t>
            </a:r>
            <a:r>
              <a:rPr kumimoji="1" lang="ja-JP" altLang="en-US" sz="1200" b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のランドマーク</a:t>
            </a:r>
            <a:r>
              <a:rPr kumimoji="1"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検出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52E376-F621-4321-905F-108F413A922D}"/>
              </a:ext>
            </a:extLst>
          </p:cNvPr>
          <p:cNvSpPr txBox="1"/>
          <p:nvPr/>
        </p:nvSpPr>
        <p:spPr>
          <a:xfrm>
            <a:off x="221007" y="8916314"/>
            <a:ext cx="6415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○カメラの設置方法や動作確認などの問題点を解決した後、場所を決めて実験を行う。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○検出した顔の画像を簡単にまとめ、比較する必要があるためその対策を考える。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BE71A3-FB0B-495F-A60D-156BB3083418}"/>
              </a:ext>
            </a:extLst>
          </p:cNvPr>
          <p:cNvSpPr txBox="1"/>
          <p:nvPr/>
        </p:nvSpPr>
        <p:spPr>
          <a:xfrm>
            <a:off x="446050" y="646068"/>
            <a:ext cx="5905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人工</a:t>
            </a:r>
            <a:r>
              <a:rPr kumimoji="1" lang="ja-JP" altLang="en-US" sz="2400" dirty="0"/>
              <a:t>知能</a:t>
            </a:r>
            <a:r>
              <a:rPr kumimoji="1" lang="ja-JP" altLang="en-US" sz="2400" dirty="0" smtClean="0"/>
              <a:t>による人物再識別と人流観測システム</a:t>
            </a:r>
            <a:endParaRPr kumimoji="1" lang="ja-JP" altLang="en-US" sz="24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9F7BE50-B8BA-4B43-A20C-EFF23073D6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6892" y="4154151"/>
            <a:ext cx="946089" cy="881123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C672F45-9642-4648-8CF1-08018A15F66B}"/>
              </a:ext>
            </a:extLst>
          </p:cNvPr>
          <p:cNvSpPr txBox="1"/>
          <p:nvPr/>
        </p:nvSpPr>
        <p:spPr>
          <a:xfrm>
            <a:off x="224317" y="5009858"/>
            <a:ext cx="1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err="1" smtClean="0"/>
              <a:t>RaspberryPi</a:t>
            </a:r>
            <a:r>
              <a:rPr kumimoji="1" lang="en-US" altLang="ja-JP" sz="1000" dirty="0" smtClean="0"/>
              <a:t> </a:t>
            </a:r>
            <a:r>
              <a:rPr kumimoji="1" lang="ja-JP" altLang="en-US" sz="1000" dirty="0" smtClean="0"/>
              <a:t>とカメラ</a:t>
            </a:r>
            <a:endParaRPr kumimoji="1" lang="ja-JP" altLang="en-US" sz="1000" dirty="0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1BD9CB92-BA1A-49D1-B2CA-AC24837B01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51" y="6728188"/>
            <a:ext cx="841432" cy="1033647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70F376E-D072-4D76-8DC3-4D42CA5F9D9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258" y="6738769"/>
            <a:ext cx="841431" cy="1033647"/>
          </a:xfrm>
          <a:prstGeom prst="rect">
            <a:avLst/>
          </a:prstGeom>
        </p:spPr>
      </p:pic>
      <p:pic>
        <p:nvPicPr>
          <p:cNvPr id="1028" name="図 1027">
            <a:extLst>
              <a:ext uri="{FF2B5EF4-FFF2-40B4-BE49-F238E27FC236}">
                <a16:creationId xmlns:a16="http://schemas.microsoft.com/office/drawing/2014/main" id="{1CA97139-2CBA-4EC4-8DBE-F29142A24A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19" y="6813332"/>
            <a:ext cx="3423214" cy="649808"/>
          </a:xfrm>
          <a:prstGeom prst="rect">
            <a:avLst/>
          </a:prstGeom>
        </p:spPr>
      </p:pic>
      <p:sp>
        <p:nvSpPr>
          <p:cNvPr id="1029" name="テキスト ボックス 1028">
            <a:extLst>
              <a:ext uri="{FF2B5EF4-FFF2-40B4-BE49-F238E27FC236}">
                <a16:creationId xmlns:a16="http://schemas.microsoft.com/office/drawing/2014/main" id="{75C989B4-9F2A-4D55-8648-11CCA354E3F5}"/>
              </a:ext>
            </a:extLst>
          </p:cNvPr>
          <p:cNvSpPr txBox="1"/>
          <p:nvPr/>
        </p:nvSpPr>
        <p:spPr>
          <a:xfrm>
            <a:off x="638828" y="7749066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元の画像</a:t>
            </a:r>
          </a:p>
        </p:txBody>
      </p:sp>
      <p:sp>
        <p:nvSpPr>
          <p:cNvPr id="1030" name="テキスト ボックス 1029">
            <a:extLst>
              <a:ext uri="{FF2B5EF4-FFF2-40B4-BE49-F238E27FC236}">
                <a16:creationId xmlns:a16="http://schemas.microsoft.com/office/drawing/2014/main" id="{D65D9813-5A13-4157-A26C-DB2BF0D2D6A6}"/>
              </a:ext>
            </a:extLst>
          </p:cNvPr>
          <p:cNvSpPr txBox="1"/>
          <p:nvPr/>
        </p:nvSpPr>
        <p:spPr>
          <a:xfrm>
            <a:off x="1732824" y="7752826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検出後</a:t>
            </a:r>
          </a:p>
        </p:txBody>
      </p:sp>
      <p:sp>
        <p:nvSpPr>
          <p:cNvPr id="1031" name="テキスト ボックス 1030">
            <a:extLst>
              <a:ext uri="{FF2B5EF4-FFF2-40B4-BE49-F238E27FC236}">
                <a16:creationId xmlns:a16="http://schemas.microsoft.com/office/drawing/2014/main" id="{F0A5C593-0EBB-4AE4-8DFC-037A7E5DF207}"/>
              </a:ext>
            </a:extLst>
          </p:cNvPr>
          <p:cNvSpPr txBox="1"/>
          <p:nvPr/>
        </p:nvSpPr>
        <p:spPr>
          <a:xfrm>
            <a:off x="3353119" y="7580823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プログラム実行画面</a:t>
            </a:r>
          </a:p>
        </p:txBody>
      </p:sp>
      <p:sp>
        <p:nvSpPr>
          <p:cNvPr id="1032" name="テキスト ボックス 1031">
            <a:extLst>
              <a:ext uri="{FF2B5EF4-FFF2-40B4-BE49-F238E27FC236}">
                <a16:creationId xmlns:a16="http://schemas.microsoft.com/office/drawing/2014/main" id="{7EAF9DE2-9198-45BA-9FA3-11B0F13BC19E}"/>
              </a:ext>
            </a:extLst>
          </p:cNvPr>
          <p:cNvSpPr txBox="1"/>
          <p:nvPr/>
        </p:nvSpPr>
        <p:spPr>
          <a:xfrm>
            <a:off x="393947" y="8064522"/>
            <a:ext cx="6248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 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Python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開発環境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Anaconda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Keras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TensorFlow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動作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 </a:t>
            </a:r>
            <a:r>
              <a:rPr kumimoji="1" lang="en-US" altLang="ja-JP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raspberryPi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PiCamera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の設定。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3" name="正方形/長方形 1032">
            <a:extLst>
              <a:ext uri="{FF2B5EF4-FFF2-40B4-BE49-F238E27FC236}">
                <a16:creationId xmlns:a16="http://schemas.microsoft.com/office/drawing/2014/main" id="{72384F7D-0538-48A9-A4ED-ABF929035CF6}"/>
              </a:ext>
            </a:extLst>
          </p:cNvPr>
          <p:cNvSpPr/>
          <p:nvPr/>
        </p:nvSpPr>
        <p:spPr bwMode="auto">
          <a:xfrm>
            <a:off x="470121" y="6690092"/>
            <a:ext cx="5488242" cy="1296606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0800" rIns="0" bIns="10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8225" y="5390808"/>
            <a:ext cx="892273" cy="625081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C672F45-9642-4648-8CF1-08018A15F66B}"/>
              </a:ext>
            </a:extLst>
          </p:cNvPr>
          <p:cNvSpPr txBox="1"/>
          <p:nvPr/>
        </p:nvSpPr>
        <p:spPr>
          <a:xfrm>
            <a:off x="155779" y="6001414"/>
            <a:ext cx="11269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err="1" smtClean="0"/>
              <a:t>Dlib</a:t>
            </a:r>
            <a:r>
              <a:rPr kumimoji="1" lang="ja-JP" altLang="en-US" sz="1000" dirty="0" smtClean="0"/>
              <a:t>の動作画面</a:t>
            </a:r>
            <a:endParaRPr kumimoji="1"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17189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0800" rIns="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35020</TotalTime>
  <Words>414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メイリオ</vt:lpstr>
      <vt:lpstr>Arial</vt:lpstr>
      <vt:lpstr>Times New Roman</vt:lpstr>
      <vt:lpstr>標準デザイン</vt:lpstr>
      <vt:lpstr>PowerPoint プレゼンテーション</vt:lpstr>
    </vt:vector>
  </TitlesOfParts>
  <Company>SRA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Sakai, Makoto</dc:creator>
  <cp:lastModifiedBy>user</cp:lastModifiedBy>
  <cp:revision>707</cp:revision>
  <cp:lastPrinted>2017-09-26T03:24:44Z</cp:lastPrinted>
  <dcterms:created xsi:type="dcterms:W3CDTF">2002-04-05T01:35:40Z</dcterms:created>
  <dcterms:modified xsi:type="dcterms:W3CDTF">2019-02-04T01:24:56Z</dcterms:modified>
</cp:coreProperties>
</file>