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6858000" cy="9906000" type="A4"/>
  <p:notesSz cx="7104063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820A"/>
    <a:srgbClr val="E65A0A"/>
    <a:srgbClr val="D2A000"/>
    <a:srgbClr val="0000FF"/>
    <a:srgbClr val="DDDDDD"/>
    <a:srgbClr val="5F5F5F"/>
    <a:srgbClr val="6699FF"/>
    <a:srgbClr val="FFFF66"/>
    <a:srgbClr val="000066"/>
    <a:srgbClr val="F0F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0625" autoAdjust="0"/>
  </p:normalViewPr>
  <p:slideViewPr>
    <p:cSldViewPr snapToGrid="0" showGuides="1">
      <p:cViewPr varScale="1">
        <p:scale>
          <a:sx n="49" d="100"/>
          <a:sy n="49" d="100"/>
        </p:scale>
        <p:origin x="1044" y="1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3078639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7" tIns="47759" rIns="95517" bIns="47759" numCol="1" anchor="t" anchorCtr="0" compatLnSpc="1">
            <a:prstTxWarp prst="textNoShape">
              <a:avLst/>
            </a:prstTxWarp>
          </a:bodyPr>
          <a:lstStyle>
            <a:lvl1pPr defTabSz="956945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427" y="4"/>
            <a:ext cx="3078639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7" tIns="47759" rIns="95517" bIns="47759" numCol="1" anchor="t" anchorCtr="0" compatLnSpc="1">
            <a:prstTxWarp prst="textNoShape">
              <a:avLst/>
            </a:prstTxWarp>
          </a:bodyPr>
          <a:lstStyle>
            <a:lvl1pPr algn="r" defTabSz="956945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721853"/>
            <a:ext cx="3078639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7" tIns="47759" rIns="95517" bIns="47759" numCol="1" anchor="b" anchorCtr="0" compatLnSpc="1">
            <a:prstTxWarp prst="textNoShape">
              <a:avLst/>
            </a:prstTxWarp>
          </a:bodyPr>
          <a:lstStyle>
            <a:lvl1pPr defTabSz="956945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427" y="9721853"/>
            <a:ext cx="3078639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7" tIns="47759" rIns="95517" bIns="47759" numCol="1" anchor="b" anchorCtr="0" compatLnSpc="1">
            <a:prstTxWarp prst="textNoShape">
              <a:avLst/>
            </a:prstTxWarp>
          </a:bodyPr>
          <a:lstStyle>
            <a:lvl1pPr algn="r" defTabSz="956945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fld id="{8A72B51D-D1DD-468B-AA1C-B2A73350F0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1813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3078639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9" tIns="45674" rIns="91349" bIns="45674" numCol="1" anchor="t" anchorCtr="0" compatLnSpc="1">
            <a:prstTxWarp prst="textNoShape">
              <a:avLst/>
            </a:prstTxWarp>
          </a:bodyPr>
          <a:lstStyle>
            <a:lvl1pPr defTabSz="913899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840" y="4"/>
            <a:ext cx="3078639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9" tIns="45674" rIns="91349" bIns="45674" numCol="1" anchor="t" anchorCtr="0" compatLnSpc="1">
            <a:prstTxWarp prst="textNoShape">
              <a:avLst/>
            </a:prstTxWarp>
          </a:bodyPr>
          <a:lstStyle>
            <a:lvl1pPr algn="r" defTabSz="913899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4088" y="766763"/>
            <a:ext cx="2657475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091" y="4860926"/>
            <a:ext cx="5683886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9" tIns="45674" rIns="91349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721855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9" tIns="45674" rIns="91349" bIns="45674" numCol="1" anchor="b" anchorCtr="0" compatLnSpc="1">
            <a:prstTxWarp prst="textNoShape">
              <a:avLst/>
            </a:prstTxWarp>
          </a:bodyPr>
          <a:lstStyle>
            <a:lvl1pPr defTabSz="913899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840" y="9721855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9" tIns="45674" rIns="91349" bIns="45674" numCol="1" anchor="b" anchorCtr="0" compatLnSpc="1">
            <a:prstTxWarp prst="textNoShape">
              <a:avLst/>
            </a:prstTxWarp>
          </a:bodyPr>
          <a:lstStyle>
            <a:lvl1pPr algn="r" defTabSz="913899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fld id="{32CA8639-88F1-442B-B862-39B197ED97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0443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A8639-88F1-442B-B862-39B197ED9738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3175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73500-C13D-4884-8CAA-558AFEA61D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217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D593F-201F-4E96-81BD-562B77AAEF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603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5E0F5-865B-44D7-8DF7-3CDAEF856F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776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9A29A-0BB4-40D5-8FB5-CE67B9EB66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611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83EB-12ED-44CC-9123-5C01BB3CA5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0799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037E5-129C-44D9-BCD6-A5B131B976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915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CF311-A8A2-4DE9-B04A-1EB60614F7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304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9947-D790-4B87-B27E-9339699203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762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2568A-EB2E-42C3-B085-7A887F8C21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039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92813-051B-4859-8113-1CCAE82964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608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3D66A-C3D7-4E17-B0EB-52483D2CBF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344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5" tIns="45704" rIns="91405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5" tIns="45704" rIns="91405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4" rIns="91405" bIns="45704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5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4" rIns="91405" bIns="4570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5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4" rIns="91405" bIns="4570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500">
                <a:latin typeface="+mn-lt"/>
              </a:defRPr>
            </a:lvl1pPr>
          </a:lstStyle>
          <a:p>
            <a:pPr>
              <a:defRPr/>
            </a:pPr>
            <a:fld id="{B0680422-30C7-4C24-9149-296D43306D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363" y="835555"/>
            <a:ext cx="792000" cy="79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グループ化 1"/>
          <p:cNvGrpSpPr/>
          <p:nvPr/>
        </p:nvGrpSpPr>
        <p:grpSpPr>
          <a:xfrm>
            <a:off x="155780" y="1502784"/>
            <a:ext cx="5760000" cy="144000"/>
            <a:chOff x="98630" y="757007"/>
            <a:chExt cx="5812108" cy="108000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2632" y="757007"/>
              <a:ext cx="538106" cy="1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9897" y="757007"/>
              <a:ext cx="2812999" cy="1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630" y="757007"/>
              <a:ext cx="2812999" cy="1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34"/>
          <p:cNvSpPr>
            <a:spLocks noChangeArrowheads="1"/>
          </p:cNvSpPr>
          <p:nvPr/>
        </p:nvSpPr>
        <p:spPr bwMode="auto">
          <a:xfrm>
            <a:off x="185361" y="601309"/>
            <a:ext cx="6134695" cy="757587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kumimoji="1" lang="ja-JP" altLang="en-US" sz="2800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ディープラーニング顔画像解析基盤</a:t>
            </a:r>
            <a:endParaRPr kumimoji="1" lang="en-US" altLang="ja-JP" sz="2800" dirty="0" smtClean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  <a:p>
            <a:pPr eaLnBrk="1" hangingPunct="1">
              <a:lnSpc>
                <a:spcPct val="90000"/>
              </a:lnSpc>
            </a:pPr>
            <a:r>
              <a:rPr kumimoji="1" lang="ja-JP" altLang="en-US" sz="2800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システムによる顔解析へ向けて</a:t>
            </a:r>
            <a:endParaRPr kumimoji="1" lang="ja-JP" altLang="en-US" sz="2800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56555" y="108567"/>
            <a:ext cx="5812108" cy="360776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kumimoji="1" lang="ja-JP" altLang="en-US" sz="1600" b="1" dirty="0">
                <a:solidFill>
                  <a:srgbClr val="92D050"/>
                </a:solidFill>
                <a:latin typeface="+mj-ea"/>
                <a:ea typeface="+mj-ea"/>
              </a:rPr>
              <a:t>情報工学科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85022"/>
              </p:ext>
            </p:extLst>
          </p:nvPr>
        </p:nvGraphicFramePr>
        <p:xfrm>
          <a:off x="155780" y="2153174"/>
          <a:ext cx="6577826" cy="35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88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研究背景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677414"/>
              </p:ext>
            </p:extLst>
          </p:nvPr>
        </p:nvGraphicFramePr>
        <p:xfrm>
          <a:off x="155780" y="1754064"/>
          <a:ext cx="6594583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90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600" kern="12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  <a:cs typeface="+mn-cs"/>
                        </a:rPr>
                        <a:t>田坂</a:t>
                      </a:r>
                      <a:r>
                        <a:rPr kumimoji="1" lang="ja-JP" altLang="en-US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  <a:cs typeface="+mn-cs"/>
                        </a:rPr>
                        <a:t>　征也　（指導教員：　金子　邦彦 教授）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Rectangle 34"/>
          <p:cNvSpPr>
            <a:spLocks noChangeArrowheads="1"/>
          </p:cNvSpPr>
          <p:nvPr/>
        </p:nvSpPr>
        <p:spPr bwMode="auto">
          <a:xfrm>
            <a:off x="240208" y="2482897"/>
            <a:ext cx="7188616" cy="793885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73C57A54-4B86-4608-A312-2983705DC2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917926"/>
              </p:ext>
            </p:extLst>
          </p:nvPr>
        </p:nvGraphicFramePr>
        <p:xfrm>
          <a:off x="151248" y="4190723"/>
          <a:ext cx="6577826" cy="3746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65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概要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Rectangle 34">
            <a:extLst>
              <a:ext uri="{FF2B5EF4-FFF2-40B4-BE49-F238E27FC236}">
                <a16:creationId xmlns:a16="http://schemas.microsoft.com/office/drawing/2014/main" id="{E8677B86-C9E2-4D6F-A8CF-75B8BB969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207" y="4559973"/>
            <a:ext cx="6577827" cy="1533228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のように、種々の実験を重ねながら、</a:t>
            </a:r>
            <a:r>
              <a:rPr kumimoji="1" lang="ja-JP" altLang="en-US" sz="11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ディープラーニング顔画像解析基盤システム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の製作を進めたい。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 様々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な角度から人の顔を撮り、最適な角度や位置を探し出す実験。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 </a:t>
            </a:r>
            <a:r>
              <a:rPr kumimoji="1" lang="en-US" altLang="ja-JP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RaspberryPi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の環境を作り、顔の画像を用いて顔検知並びに表情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認識するとき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性能と精度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評価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③ 学生数名に「笑う」などを頼み、感情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の変化によって、顔領域の色の変化を調べる実験。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④ </a:t>
            </a:r>
            <a:r>
              <a:rPr kumimoji="1" lang="en-US" altLang="ja-JP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RaspberryPi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の環境を用いて、顔領域の色の変化に対して検知することができるかを実験。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⑤ リアルタイム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に顔を検知し、表情認識・顔領域の色の変化を検知する実験。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D7EF4BAA-F831-49A8-A94F-91286471B0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657491"/>
              </p:ext>
            </p:extLst>
          </p:nvPr>
        </p:nvGraphicFramePr>
        <p:xfrm>
          <a:off x="185361" y="5824793"/>
          <a:ext cx="6577826" cy="35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88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取り組み状況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Rectangle 34">
            <a:extLst>
              <a:ext uri="{FF2B5EF4-FFF2-40B4-BE49-F238E27FC236}">
                <a16:creationId xmlns:a16="http://schemas.microsoft.com/office/drawing/2014/main" id="{5EEB039A-817E-40E6-8717-AE29FFCEC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207" y="6174588"/>
            <a:ext cx="6577827" cy="5188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既存のソフトウエアを利用して、</a:t>
            </a:r>
            <a:r>
              <a:rPr kumimoji="1" lang="ja-JP" altLang="en-US" sz="11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人工知能カメラ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を動かすことに取り組んでいる。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 </a:t>
            </a:r>
            <a:r>
              <a:rPr kumimoji="1" lang="en-US" altLang="ja-JP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Dlib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en-US" altLang="ja-JP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raspberryPi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にインストール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して、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顔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検知実験を行った。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 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VMWare 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Workstation 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Player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インストール。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Windows </a:t>
            </a:r>
            <a:r>
              <a:rPr kumimoji="1" lang="ja-JP" altLang="en-US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での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仮想マシンを作り、ソフトウエア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1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開発が簡単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kumimoji="1" lang="ja-JP" altLang="en-US" sz="11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できる環境を整えて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いる。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◆ソフトウェアライブラリ </a:t>
            </a:r>
            <a:r>
              <a:rPr kumimoji="1" lang="en-US" altLang="ja-JP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tensoflow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をインストール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して動かした。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◆ディープラーニング基盤 </a:t>
            </a:r>
            <a:r>
              <a:rPr kumimoji="1" lang="en-US" altLang="ja-JP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Keras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をインストールし、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ニューラルネットワークについて学んでいる。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0" name="表 29">
            <a:extLst>
              <a:ext uri="{FF2B5EF4-FFF2-40B4-BE49-F238E27FC236}">
                <a16:creationId xmlns:a16="http://schemas.microsoft.com/office/drawing/2014/main" id="{9CFA8BD9-3941-49EF-A617-DA0D05158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366550"/>
              </p:ext>
            </p:extLst>
          </p:nvPr>
        </p:nvGraphicFramePr>
        <p:xfrm>
          <a:off x="172536" y="8729978"/>
          <a:ext cx="6577826" cy="35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88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今後の予定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Rectangle 34">
            <a:extLst>
              <a:ext uri="{FF2B5EF4-FFF2-40B4-BE49-F238E27FC236}">
                <a16:creationId xmlns:a16="http://schemas.microsoft.com/office/drawing/2014/main" id="{291EEBAF-A6DB-4A00-962C-DB9EC798A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35" y="9081858"/>
            <a:ext cx="6577827" cy="5188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DFE1D4E-DADD-44E3-B963-732698D5A2E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45" y="7384497"/>
            <a:ext cx="1623848" cy="1129338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27B3B2C-ED13-4CF6-AEA8-BD8344E8E2E2}"/>
              </a:ext>
            </a:extLst>
          </p:cNvPr>
          <p:cNvSpPr txBox="1"/>
          <p:nvPr/>
        </p:nvSpPr>
        <p:spPr>
          <a:xfrm>
            <a:off x="360560" y="8537629"/>
            <a:ext cx="19976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Dlib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を使った顔検知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AA9BF56D-2409-498D-A8B3-67AA5B0E6C4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864" y="7486147"/>
            <a:ext cx="1538976" cy="1042248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1BEA342-0761-4E43-8AD7-C4DD26BB3E47}"/>
              </a:ext>
            </a:extLst>
          </p:cNvPr>
          <p:cNvSpPr txBox="1"/>
          <p:nvPr/>
        </p:nvSpPr>
        <p:spPr>
          <a:xfrm>
            <a:off x="2150685" y="8503039"/>
            <a:ext cx="16238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Raspberrypi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とカメラ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64E8F105-D63F-4C76-B686-DE42BAF5EDA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16" y="7392342"/>
            <a:ext cx="1623849" cy="1136164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6CA1966-044D-460C-A2AF-CAA6C7EEF077}"/>
              </a:ext>
            </a:extLst>
          </p:cNvPr>
          <p:cNvSpPr txBox="1"/>
          <p:nvPr/>
        </p:nvSpPr>
        <p:spPr>
          <a:xfrm>
            <a:off x="4025291" y="8522094"/>
            <a:ext cx="16238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dlib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を使った表情認識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5361" y="2401508"/>
            <a:ext cx="656500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近年の交通事故の中で多いのはハンドル操作を誤った、ブレーキとアクセルを踏み間違えたなどの運転操作ミスや、脇見運転や同乗者とのおしゃべり、居眠り、単にボーッとしていたなどの漫然運転が原因としてあがり、この３つは全てヒューマンエラーによって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起こされるもの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である。このようなヒューマンエラーによる事故を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防ぐべ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く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、カメラ付きの小型コンピュータ </a:t>
            </a:r>
            <a:r>
              <a:rPr kumimoji="1" lang="en-US" altLang="ja-JP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RaspberryPi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とディープラーニング基盤 </a:t>
            </a:r>
            <a:r>
              <a:rPr kumimoji="1" lang="en-US" altLang="ja-JP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Keras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を使った、</a:t>
            </a:r>
            <a:r>
              <a:rPr kumimoji="1" lang="ja-JP" altLang="en-US" sz="11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人工知能カメラ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AI 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カメラ）の製作に取り組んでいる。下の「概要」に示す種々の取り組みを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重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ねることによって、運転者本人の顔色やその他顔の変化を読み取ることができる「</a:t>
            </a:r>
            <a:r>
              <a:rPr kumimoji="1" lang="ja-JP" altLang="en-US" sz="11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ディープラーニング顔画像解析基盤システム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」の機能を備えた人工知能カメラを作り、事故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を未然に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防ぐことに役立てたい。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0207" y="9111318"/>
            <a:ext cx="6434913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カメラで人の顔を撮り、顔色や体調の悪さを調べたり、検知を</a:t>
            </a:r>
            <a:r>
              <a:rPr kumimoji="1" lang="ja-JP" altLang="en-US" sz="11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人工知能カメラ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ができるようにしたいと思っている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。車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を運転している人が酔っていたり、体調が悪いことをカメラから読み取って起こるはずの事故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を未然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に防ぎたいと思っている。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890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10800" rIns="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10800" rIns="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34324</TotalTime>
  <Words>317</Words>
  <Application>Microsoft Office PowerPoint</Application>
  <PresentationFormat>A4 210 x 297 mm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メイリオ</vt:lpstr>
      <vt:lpstr>Arial</vt:lpstr>
      <vt:lpstr>Times New Roman</vt:lpstr>
      <vt:lpstr>標準デザイン</vt:lpstr>
      <vt:lpstr>PowerPoint プレゼンテーション</vt:lpstr>
    </vt:vector>
  </TitlesOfParts>
  <Company>SRA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Sakai, Makoto</dc:creator>
  <cp:lastModifiedBy>user</cp:lastModifiedBy>
  <cp:revision>647</cp:revision>
  <cp:lastPrinted>2017-09-26T03:24:44Z</cp:lastPrinted>
  <dcterms:created xsi:type="dcterms:W3CDTF">2002-04-05T01:35:40Z</dcterms:created>
  <dcterms:modified xsi:type="dcterms:W3CDTF">2019-02-04T01:25:52Z</dcterms:modified>
</cp:coreProperties>
</file>