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20A"/>
    <a:srgbClr val="E65A0A"/>
    <a:srgbClr val="D2A000"/>
    <a:srgbClr val="0000FF"/>
    <a:srgbClr val="DDDDDD"/>
    <a:srgbClr val="5F5F5F"/>
    <a:srgbClr val="6699FF"/>
    <a:srgbClr val="FFFF66"/>
    <a:srgbClr val="000066"/>
    <a:srgbClr val="F0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0625" autoAdjust="0"/>
  </p:normalViewPr>
  <p:slideViewPr>
    <p:cSldViewPr snapToGrid="0" showGuides="1">
      <p:cViewPr varScale="1">
        <p:scale>
          <a:sx n="49" d="100"/>
          <a:sy n="49" d="100"/>
        </p:scale>
        <p:origin x="1095" y="3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t" anchorCtr="0" compatLnSpc="1">
            <a:prstTxWarp prst="textNoShape">
              <a:avLst/>
            </a:prstTxWarp>
          </a:bodyPr>
          <a:lstStyle>
            <a:lvl1pPr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7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t" anchorCtr="0" compatLnSpc="1">
            <a:prstTxWarp prst="textNoShape">
              <a:avLst/>
            </a:prstTxWarp>
          </a:bodyPr>
          <a:lstStyle>
            <a:lvl1pPr algn="r"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21853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b" anchorCtr="0" compatLnSpc="1">
            <a:prstTxWarp prst="textNoShape">
              <a:avLst/>
            </a:prstTxWarp>
          </a:bodyPr>
          <a:lstStyle>
            <a:lvl1pPr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7" y="9721853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b" anchorCtr="0" compatLnSpc="1">
            <a:prstTxWarp prst="textNoShape">
              <a:avLst/>
            </a:prstTxWarp>
          </a:bodyPr>
          <a:lstStyle>
            <a:lvl1pPr algn="r"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8A72B51D-D1DD-468B-AA1C-B2A73350F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81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840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algn="r"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4088" y="766763"/>
            <a:ext cx="26574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1" y="4860926"/>
            <a:ext cx="5683886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1855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840" y="9721855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r"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32CA8639-88F1-442B-B862-39B197ED97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44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A8639-88F1-442B-B862-39B197ED973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317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3500-C13D-4884-8CAA-558AFEA61D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1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593F-201F-4E96-81BD-562B77AAEF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03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E0F5-865B-44D7-8DF7-3CDAEF856F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76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A29A-0BB4-40D5-8FB5-CE67B9EB66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611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B-12ED-44CC-9123-5C01BB3CA5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79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37E5-129C-44D9-BCD6-A5B131B97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15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F311-A8A2-4DE9-B04A-1EB60614F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304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9947-D790-4B87-B27E-933969920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76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568A-EB2E-42C3-B085-7A887F8C2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3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2813-051B-4859-8113-1CCAE82964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0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D66A-C3D7-4E17-B0EB-52483D2CBF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44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fld id="{B0680422-30C7-4C24-9149-296D43306D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63" y="835555"/>
            <a:ext cx="792000" cy="79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155780" y="1481360"/>
            <a:ext cx="5760000" cy="144000"/>
            <a:chOff x="98630" y="757007"/>
            <a:chExt cx="5812108" cy="108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632" y="757007"/>
              <a:ext cx="538106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897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30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155776" y="461055"/>
            <a:ext cx="5859225" cy="10120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280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気圧センサーを用いた傾斜測定及び　</a:t>
            </a:r>
            <a:endParaRPr kumimoji="1" lang="en-US" altLang="ja-JP" sz="280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ja-JP" altLang="en-US" sz="280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尾道の傾斜情報地図の作成</a:t>
            </a:r>
            <a:endParaRPr kumimoji="1" lang="en-US" altLang="ja-JP" sz="28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6555" y="108567"/>
            <a:ext cx="5812108" cy="360776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1600" b="1" dirty="0">
                <a:solidFill>
                  <a:srgbClr val="92D050"/>
                </a:solidFill>
                <a:latin typeface="+mj-ea"/>
                <a:ea typeface="+mj-ea"/>
              </a:rPr>
              <a:t>情報工学科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62340"/>
              </p:ext>
            </p:extLst>
          </p:nvPr>
        </p:nvGraphicFramePr>
        <p:xfrm>
          <a:off x="164158" y="2195393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研究背景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12237"/>
              </p:ext>
            </p:extLst>
          </p:nvPr>
        </p:nvGraphicFramePr>
        <p:xfrm>
          <a:off x="155780" y="1732640"/>
          <a:ext cx="6594583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90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井上</a:t>
                      </a:r>
                      <a:r>
                        <a:rPr kumimoji="1" lang="ja-JP" altLang="en-US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　新　（指導教員：金子　邦彦 教授）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155775" y="2548711"/>
            <a:ext cx="6637119" cy="66005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私の地元尾道は坂の町として有名である。しかし従来の地図では傾斜情報が分からないもの、大まかな地形しか反映されていないものが多い。そこで既に身近になっているスマートフォン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iPhone8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に内蔵されている気圧センサーを用いて情報を取得し、それらを反映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傾斜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情報地図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の制作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っている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172537" y="8709786"/>
            <a:ext cx="6577826" cy="109990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71450" indent="-171450" eaLnBrk="1" hangingPunct="1">
              <a:lnSpc>
                <a:spcPct val="120000"/>
              </a:lnSpc>
              <a:buClr>
                <a:srgbClr val="92D050"/>
              </a:buClr>
              <a:buFont typeface="Wingdings" panose="05000000000000000000" pitchFamily="2" charset="2"/>
              <a:buChar char="p"/>
            </a:pPr>
            <a:endParaRPr kumimoji="1" lang="en-US" altLang="ja-JP" sz="1200" dirty="0" err="1">
              <a:latin typeface="+mj-ea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3C57A54-4B86-4608-A312-2983705DC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96867"/>
              </p:ext>
            </p:extLst>
          </p:nvPr>
        </p:nvGraphicFramePr>
        <p:xfrm>
          <a:off x="172537" y="3350691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概要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34">
            <a:extLst>
              <a:ext uri="{FF2B5EF4-FFF2-40B4-BE49-F238E27FC236}">
                <a16:creationId xmlns:a16="http://schemas.microsoft.com/office/drawing/2014/main" id="{E8677B86-C9E2-4D6F-A8CF-75B8BB96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76" y="3675920"/>
            <a:ext cx="3473580" cy="12313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傾斜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地図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を作成するために以下を実践する。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iPhone8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を用いて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位置情報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（日時と緯度と経度）と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気圧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を計測（そのためのアプリを制作）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福山大学の屋外で検証中．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尾道中心市街地を計測し、尾道の傾斜情報地図</a:t>
            </a:r>
            <a:r>
              <a:rPr kumimoji="1" lang="ja-JP" altLang="en-US" sz="11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を作製予定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D7EF4BAA-F831-49A8-A94F-91286471B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06406"/>
              </p:ext>
            </p:extLst>
          </p:nvPr>
        </p:nvGraphicFramePr>
        <p:xfrm>
          <a:off x="155775" y="4907303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取り組み状況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Rectangle 34">
            <a:extLst>
              <a:ext uri="{FF2B5EF4-FFF2-40B4-BE49-F238E27FC236}">
                <a16:creationId xmlns:a16="http://schemas.microsoft.com/office/drawing/2014/main" id="{5EEB039A-817E-40E6-8717-AE29FFCEC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75" y="5258903"/>
            <a:ext cx="6157926" cy="10934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福山大学構内を歩き、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位置情報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気圧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を計測（そのためのアプリを作成）。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000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気圧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iPhone8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内蔵の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Bosch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気圧計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(Barometer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で取得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秒間隔）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000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付加情報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OpenWeatherMap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からダウンロードした現在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位置の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気温、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秒間隔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）をあわせて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JSON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データ化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傾斜</a:t>
            </a:r>
            <a:r>
              <a:rPr kumimoji="1" lang="ja-JP" altLang="en-US" sz="11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1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階段や坂道）が気圧の変化として現れる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ことを確認。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傾斜情報（会談や坂道の有無とその量）を表示できるオンライン地図システムの試作にも着手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000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Folium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を使い </a:t>
            </a:r>
            <a:r>
              <a:rPr kumimoji="1"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OpenStreetMap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地図に、高低を色づけて表示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9CFA8BD9-3941-49EF-A617-DA0D05158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08036"/>
              </p:ext>
            </p:extLst>
          </p:nvPr>
        </p:nvGraphicFramePr>
        <p:xfrm>
          <a:off x="164157" y="8540895"/>
          <a:ext cx="6577826" cy="353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1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今後の課題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ectangle 34">
            <a:extLst>
              <a:ext uri="{FF2B5EF4-FFF2-40B4-BE49-F238E27FC236}">
                <a16:creationId xmlns:a16="http://schemas.microsoft.com/office/drawing/2014/main" id="{291EEBAF-A6DB-4A00-962C-DB9EC798A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57" y="8893905"/>
            <a:ext cx="6577827" cy="8757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t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精度の向上、道を折り返した場合の処理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サーバーを立ち上げ複数の</a:t>
            </a:r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JSON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データの共有、統合し地図に反映させる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エレベーター、エスカレーター、階段を地図に反映させる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３次元での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経路地図の作成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B47AC3B-4D44-47F7-899C-35E93606EE6F}"/>
              </a:ext>
            </a:extLst>
          </p:cNvPr>
          <p:cNvSpPr txBox="1"/>
          <p:nvPr/>
        </p:nvSpPr>
        <p:spPr>
          <a:xfrm>
            <a:off x="3629355" y="8576772"/>
            <a:ext cx="2424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高さが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低い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黄色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高い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赤色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で色分けした地図</a:t>
            </a:r>
          </a:p>
        </p:txBody>
      </p:sp>
      <p:pic>
        <p:nvPicPr>
          <p:cNvPr id="9" name="図 8" descr="テキスト, 地図 が含まれている画像&#10;&#10;非常に高い精度で生成された説明">
            <a:extLst>
              <a:ext uri="{FF2B5EF4-FFF2-40B4-BE49-F238E27FC236}">
                <a16:creationId xmlns:a16="http://schemas.microsoft.com/office/drawing/2014/main" id="{0A4EB4E3-26B8-4EB9-BAF6-E34061B511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0" y="6793037"/>
            <a:ext cx="2837518" cy="1698971"/>
          </a:xfrm>
          <a:prstGeom prst="rect">
            <a:avLst/>
          </a:prstGeom>
        </p:spPr>
      </p:pic>
      <p:pic>
        <p:nvPicPr>
          <p:cNvPr id="14" name="図 13" descr="テキスト, 地図 が含まれている画像&#10;&#10;非常に高い精度で生成された説明">
            <a:extLst>
              <a:ext uri="{FF2B5EF4-FFF2-40B4-BE49-F238E27FC236}">
                <a16:creationId xmlns:a16="http://schemas.microsoft.com/office/drawing/2014/main" id="{0B44585B-CBE8-4775-B49A-4C20D86444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378" y="6792813"/>
            <a:ext cx="2233985" cy="1773545"/>
          </a:xfrm>
          <a:prstGeom prst="rect">
            <a:avLst/>
          </a:prstGeom>
        </p:spPr>
      </p:pic>
      <p:pic>
        <p:nvPicPr>
          <p:cNvPr id="16" name="図 15" descr="人, 壁, 男性 が含まれている画像&#10;&#10;非常に高い精度で生成された説明">
            <a:extLst>
              <a:ext uri="{FF2B5EF4-FFF2-40B4-BE49-F238E27FC236}">
                <a16:creationId xmlns:a16="http://schemas.microsoft.com/office/drawing/2014/main" id="{6FBB28BE-21B0-4F07-B2B2-60D6C578309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/>
          <a:stretch/>
        </p:blipFill>
        <p:spPr>
          <a:xfrm rot="5400000">
            <a:off x="5273664" y="3337911"/>
            <a:ext cx="1439094" cy="1469150"/>
          </a:xfrm>
          <a:prstGeom prst="rect">
            <a:avLst/>
          </a:prstGeom>
        </p:spPr>
      </p:pic>
      <p:pic>
        <p:nvPicPr>
          <p:cNvPr id="19" name="図 18" descr="人, シマウマ, 壁, フェンス が含まれている画像&#10;&#10;非常に高い精度で生成された説明">
            <a:extLst>
              <a:ext uri="{FF2B5EF4-FFF2-40B4-BE49-F238E27FC236}">
                <a16:creationId xmlns:a16="http://schemas.microsoft.com/office/drawing/2014/main" id="{57860DFF-9DA5-4FDB-A703-D8A62DDDD5D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/>
          <a:stretch/>
        </p:blipFill>
        <p:spPr>
          <a:xfrm rot="5400000">
            <a:off x="3804514" y="3339591"/>
            <a:ext cx="1439093" cy="1469151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678FE2C-CEC2-4B32-928F-FFA303F98454}"/>
              </a:ext>
            </a:extLst>
          </p:cNvPr>
          <p:cNvSpPr txBox="1"/>
          <p:nvPr/>
        </p:nvSpPr>
        <p:spPr>
          <a:xfrm>
            <a:off x="3724378" y="4792033"/>
            <a:ext cx="30685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その場で端末を上げ下げした場合の測定数値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左：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1018.7416839599609(</a:t>
            </a:r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hPa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1018.7751770019531(</a:t>
            </a:r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hPa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90718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35804</TotalTime>
  <Words>342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メイリオ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>SRA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Sakai, Makoto</dc:creator>
  <cp:lastModifiedBy>user</cp:lastModifiedBy>
  <cp:revision>626</cp:revision>
  <cp:lastPrinted>2017-09-25T04:41:53Z</cp:lastPrinted>
  <dcterms:created xsi:type="dcterms:W3CDTF">2002-04-05T01:35:40Z</dcterms:created>
  <dcterms:modified xsi:type="dcterms:W3CDTF">2019-02-04T01:26:21Z</dcterms:modified>
</cp:coreProperties>
</file>