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9" r:id="rId4"/>
    <p:sldId id="280" r:id="rId5"/>
    <p:sldId id="272" r:id="rId6"/>
    <p:sldId id="274" r:id="rId7"/>
    <p:sldId id="288" r:id="rId8"/>
    <p:sldId id="278" r:id="rId9"/>
    <p:sldId id="266" r:id="rId10"/>
    <p:sldId id="276" r:id="rId11"/>
    <p:sldId id="283" r:id="rId12"/>
    <p:sldId id="281" r:id="rId13"/>
    <p:sldId id="282" r:id="rId14"/>
    <p:sldId id="284" r:id="rId15"/>
    <p:sldId id="275" r:id="rId16"/>
    <p:sldId id="286" r:id="rId17"/>
    <p:sldId id="270" r:id="rId18"/>
    <p:sldId id="269" r:id="rId19"/>
    <p:sldId id="287" r:id="rId20"/>
    <p:sldId id="273" r:id="rId21"/>
    <p:sldId id="289" r:id="rId2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79" autoAdjust="0"/>
  </p:normalViewPr>
  <p:slideViewPr>
    <p:cSldViewPr snapToGrid="0">
      <p:cViewPr varScale="1">
        <p:scale>
          <a:sx n="54" d="100"/>
          <a:sy n="54" d="100"/>
        </p:scale>
        <p:origin x="69" y="306"/>
      </p:cViewPr>
      <p:guideLst/>
    </p:cSldViewPr>
  </p:slideViewPr>
  <p:outlineViewPr>
    <p:cViewPr>
      <p:scale>
        <a:sx n="33" d="100"/>
        <a:sy n="33" d="100"/>
      </p:scale>
      <p:origin x="0" y="-28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5FE10-FF53-49DA-98EB-9D97A6D6009B}" type="datetimeFigureOut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91B95-7428-4378-BE21-49E4E4EC98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747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684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055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77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002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11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340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438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24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4000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27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91B95-7428-4378-BE21-49E4E4EC985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74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2A34A9-A929-457C-A119-D959131FD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EFDD1E5-794F-4F89-8011-F5CCB26C9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3E4A4F-DAE8-40E0-B1D9-B2E2EDB9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FBF93-D05A-4A74-84F0-EA206D4377F5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D781C5-9441-4139-8613-3EA44050E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987804-749E-4647-997D-AD3819117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4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A3D6E4-518C-4769-B7D8-6007C1C2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59F56D-273A-4EF0-AA6A-04CB1A58C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603C6CC-D4C5-4FEF-A700-F88C3AEA2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CA12F-6E7C-40D4-808B-AAD1E285EA67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4CDC256-5ADB-46C6-8E9B-CAE1BB71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77C441-2B67-4988-889F-EBC0982B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69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148C77A-9ED0-4DAB-9FFB-DD24438F3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A81660-86DD-4733-9DD5-81144FA3A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9EDE051-ED18-44B0-85CC-1B199F00A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B8CE-0230-459E-9FFE-22C52919AF06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803F8E-4F28-4333-9EDC-FD20EBFEF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540E694-16E9-4C18-92AF-A6CE8AAF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701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E84E3D-CBA2-45D0-9D64-C119CFD0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CCAA4C-C42C-4458-A7BB-1BA255117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131B13-64CF-4C89-9EF0-9B7996DD7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E95F-1D08-45C2-AEE2-C1E2DBEE61A2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BA19A1-1AEA-45CC-A7CB-56C347B2F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B4CB0B-566D-4F07-A500-7CC9FF2B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17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96C08A-A510-42B6-9090-684302A44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1FC3A7-5196-4806-9F49-F7DB8601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4C62F0-33B0-4D6B-97E7-5E2DCE34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FA88-2BDE-450B-AD83-7541FCC93F98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53ADE9-4435-42E8-A54D-45DC621E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948A20-E4CD-487D-BA93-220EE0A1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73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BFE7E-7511-4902-8284-DCE93D31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EF915FF-A3E6-463B-AAA3-9ABE7FBF2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9F6335-E61C-471D-B026-138963C77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E16B5F-EC34-4AAA-8B9B-CF5F5727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F78D-6DB9-425B-9B0A-4CAB99FD74E2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8ED3329-CE65-4875-90EA-28B76F5FB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2DD86-5655-4EEA-9E7C-5AA1A94E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5937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F7DF67-7631-4A62-AC31-D13F2159B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879C7D-53B0-4564-A453-5AA26AB0E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4D69374-9040-4955-8EDE-D2FF114C1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F28F0DD-A112-444C-9326-F5DA1F530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21EEFC7-3BD0-4768-9843-36C03ADE6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AEAEF5B-6F31-4CC4-AC01-6CF7DE43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CAD53-58D9-4461-9459-26672D4AD998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B1DC7A9-69C5-414D-AA30-8AE2813AD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39C6433-970F-4871-B7CD-03C531B5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32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49224F-9D84-401C-B1C6-78BD269D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9D49C6-6D00-4664-9549-48754780C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D3A48-CCA7-4FD1-9EDB-0FE0B6D466EC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08A6AE3-0216-49EC-8EC4-0C52E1310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7736C43-6D2F-4A64-8251-E7223426F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64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ACBD219-3734-40F9-960C-0488CFD39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0E3F-94D1-4D83-8345-108016066AD1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981E664-436E-418F-BFFF-07F42F5D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1A5997-1D47-4A02-9245-50590054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89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ED4F4-A268-49A4-86A7-95645B9B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B9266D-E807-4C8A-944A-A9713035A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318C470-A087-4F86-9B4B-AEB2A589D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C601D85-E34E-45AA-BA37-66385502D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67F6C-4014-4AE3-90B9-8A821AA013B6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2DF59B8-7056-41E9-BB5F-62497C3EA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D8ED3C-C7A4-46BA-B80C-8D4C923F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630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951D7E-2005-48D5-96DE-2C949BA8E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38F9D7-6E12-459E-A29D-5E8002EC15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D4CC269-9164-4401-B746-20130946F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3D9F5A-F03A-4F37-87AA-7977C33D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6E659-40C5-4BCE-A923-E32EC3C0E901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07E6DAE-DB05-474F-A55C-DAC96A0A2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A3D7F7-4D02-4E32-B28F-D5E09087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147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E2F5B6-2500-4461-A332-DA308DCE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776AFCE-6574-40E8-9FCD-A640A26B0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A2E85D7-198A-4E93-9A2D-061303D36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CD4E1-77DE-4968-89B5-E1197DEC4D63}" type="datetime1">
              <a:rPr kumimoji="1" lang="ja-JP" altLang="en-US" smtClean="0"/>
              <a:t>2019/2/4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B8A499-75D3-41B1-92C8-B95A2FDC2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8E8FAB-3D2B-490C-877F-3418AF2A4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2024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20EBD-9DFD-48C2-B3F8-26E20D92CDD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024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D4699B-46E9-4F33-ACB1-C186899D8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792" y="2294364"/>
            <a:ext cx="9742415" cy="1655762"/>
          </a:xfrm>
        </p:spPr>
        <p:txBody>
          <a:bodyPr anchor="t">
            <a:normAutofit fontScale="90000"/>
          </a:bodyPr>
          <a:lstStyle/>
          <a:p>
            <a:r>
              <a:rPr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Firebase</a:t>
            </a:r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を用いた</a:t>
            </a:r>
            <a:r>
              <a:rPr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位置情報共有システム</a:t>
            </a:r>
            <a:r>
              <a:rPr kumimoji="1"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						</a:t>
            </a:r>
            <a:r>
              <a:rPr kumimoji="1" lang="ja-JP" altLang="en-US" sz="5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1A98CD-A10A-48F1-95C4-B3457B604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720125"/>
            <a:ext cx="9144000" cy="1565496"/>
          </a:xfrm>
        </p:spPr>
        <p:txBody>
          <a:bodyPr/>
          <a:lstStyle/>
          <a:p>
            <a:endParaRPr kumimoji="1" lang="en-US" altLang="ja-JP" dirty="0"/>
          </a:p>
          <a:p>
            <a:r>
              <a:rPr lang="ja-JP" altLang="en-US" dirty="0"/>
              <a:t>工学部情報工学科</a:t>
            </a:r>
            <a:endParaRPr lang="en-US" altLang="ja-JP" dirty="0"/>
          </a:p>
          <a:p>
            <a:r>
              <a:rPr kumimoji="1" lang="ja-JP" altLang="en-US" dirty="0" smtClean="0"/>
              <a:t>半田勝之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74" y="143881"/>
            <a:ext cx="1232488" cy="11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48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基本機能の実験結果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12" y="1352767"/>
            <a:ext cx="4966435" cy="458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ユーザの位置情報共有</a:t>
            </a:r>
            <a:endParaRPr lang="en-US" altLang="ja-JP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1B00680-2370-49BA-A054-9D72EC9ACE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" r="2604" b="970"/>
          <a:stretch/>
        </p:blipFill>
        <p:spPr>
          <a:xfrm>
            <a:off x="186712" y="1826887"/>
            <a:ext cx="2535368" cy="459610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612B9C7-708D-4C17-B0C7-85F2254A0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" r="1955" b="1100"/>
          <a:stretch/>
        </p:blipFill>
        <p:spPr>
          <a:xfrm>
            <a:off x="3071665" y="1826886"/>
            <a:ext cx="2081482" cy="4596104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1824B2A-8717-459E-B43D-CDEAF8AC20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4" t="18495" r="1677" b="14627"/>
          <a:stretch/>
        </p:blipFill>
        <p:spPr>
          <a:xfrm>
            <a:off x="9704857" y="2261895"/>
            <a:ext cx="2386527" cy="385290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DACBA65E-E636-4E67-93E4-9A1E74D8B3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23560" r="2172" b="748"/>
          <a:stretch/>
        </p:blipFill>
        <p:spPr>
          <a:xfrm>
            <a:off x="6886446" y="2261895"/>
            <a:ext cx="2512453" cy="385290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5" name="矢印: 右 14">
            <a:extLst>
              <a:ext uri="{FF2B5EF4-FFF2-40B4-BE49-F238E27FC236}">
                <a16:creationId xmlns:a16="http://schemas.microsoft.com/office/drawing/2014/main" id="{790397E6-EA85-4C64-98F2-6469B2D64890}"/>
              </a:ext>
            </a:extLst>
          </p:cNvPr>
          <p:cNvSpPr/>
          <p:nvPr/>
        </p:nvSpPr>
        <p:spPr>
          <a:xfrm>
            <a:off x="5581095" y="3780824"/>
            <a:ext cx="1085211" cy="675842"/>
          </a:xfrm>
          <a:prstGeom prst="rightArrow">
            <a:avLst/>
          </a:prstGeom>
          <a:solidFill>
            <a:srgbClr val="AE3712"/>
          </a:solidFill>
          <a:ln w="28575">
            <a:solidFill>
              <a:srgbClr val="AE37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7A77C21A-6AC6-43D1-8753-CDE3AC5566DD}"/>
              </a:ext>
            </a:extLst>
          </p:cNvPr>
          <p:cNvSpPr txBox="1">
            <a:spLocks/>
          </p:cNvSpPr>
          <p:nvPr/>
        </p:nvSpPr>
        <p:spPr>
          <a:xfrm>
            <a:off x="3071665" y="6474328"/>
            <a:ext cx="2107420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B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7CA5F9D4-95A9-4FDE-9AD0-80767F52B6D8}"/>
              </a:ext>
            </a:extLst>
          </p:cNvPr>
          <p:cNvSpPr txBox="1">
            <a:spLocks/>
          </p:cNvSpPr>
          <p:nvPr/>
        </p:nvSpPr>
        <p:spPr>
          <a:xfrm>
            <a:off x="186712" y="6474328"/>
            <a:ext cx="2535368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A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5948EDFB-AD3B-4F79-8CDA-47D834FBFDAB}"/>
              </a:ext>
            </a:extLst>
          </p:cNvPr>
          <p:cNvSpPr txBox="1">
            <a:spLocks/>
          </p:cNvSpPr>
          <p:nvPr/>
        </p:nvSpPr>
        <p:spPr>
          <a:xfrm>
            <a:off x="6886445" y="6422990"/>
            <a:ext cx="2535367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A</a:t>
            </a: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1CCF0A98-FE8F-42E6-BB6D-CC58EF22508E}"/>
              </a:ext>
            </a:extLst>
          </p:cNvPr>
          <p:cNvSpPr txBox="1">
            <a:spLocks/>
          </p:cNvSpPr>
          <p:nvPr/>
        </p:nvSpPr>
        <p:spPr>
          <a:xfrm>
            <a:off x="9704856" y="6422990"/>
            <a:ext cx="2386527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B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95DD6B7-201A-4138-A86F-DB67C7914386}"/>
              </a:ext>
            </a:extLst>
          </p:cNvPr>
          <p:cNvSpPr txBox="1">
            <a:spLocks/>
          </p:cNvSpPr>
          <p:nvPr/>
        </p:nvSpPr>
        <p:spPr>
          <a:xfrm>
            <a:off x="6886445" y="1352767"/>
            <a:ext cx="4966435" cy="909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/>
              <a:t>相手のユーザを示すマーカー</a:t>
            </a:r>
            <a:endParaRPr lang="en-US" altLang="ja-JP" sz="24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/>
              <a:t>をタップしたとき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8411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基本機能の実験結果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50" y="1352767"/>
            <a:ext cx="2760193" cy="4582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2400" dirty="0"/>
              <a:t>①マーカーを設置</a:t>
            </a:r>
            <a:endParaRPr lang="en-US" altLang="ja-JP" sz="2400" dirty="0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790397E6-EA85-4C64-98F2-6469B2D64890}"/>
              </a:ext>
            </a:extLst>
          </p:cNvPr>
          <p:cNvSpPr/>
          <p:nvPr/>
        </p:nvSpPr>
        <p:spPr>
          <a:xfrm>
            <a:off x="6583169" y="3397532"/>
            <a:ext cx="1677000" cy="684976"/>
          </a:xfrm>
          <a:prstGeom prst="rightArrow">
            <a:avLst/>
          </a:prstGeom>
          <a:solidFill>
            <a:srgbClr val="AE3712"/>
          </a:solidFill>
          <a:ln>
            <a:solidFill>
              <a:srgbClr val="AE37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7CA5F9D4-95A9-4FDE-9AD0-80767F52B6D8}"/>
              </a:ext>
            </a:extLst>
          </p:cNvPr>
          <p:cNvSpPr txBox="1">
            <a:spLocks/>
          </p:cNvSpPr>
          <p:nvPr/>
        </p:nvSpPr>
        <p:spPr>
          <a:xfrm>
            <a:off x="231097" y="6474328"/>
            <a:ext cx="5776125" cy="334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/>
              <a:t>携帯端末</a:t>
            </a:r>
            <a:r>
              <a:rPr lang="en-US" altLang="ja-JP" sz="2400" dirty="0"/>
              <a:t>A</a:t>
            </a: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1CCF0A98-FE8F-42E6-BB6D-CC58EF22508E}"/>
              </a:ext>
            </a:extLst>
          </p:cNvPr>
          <p:cNvSpPr txBox="1">
            <a:spLocks/>
          </p:cNvSpPr>
          <p:nvPr/>
        </p:nvSpPr>
        <p:spPr>
          <a:xfrm>
            <a:off x="7838566" y="6414109"/>
            <a:ext cx="4181379" cy="3348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/>
              <a:t>携帯端末</a:t>
            </a:r>
            <a:r>
              <a:rPr lang="en-US" altLang="ja-JP" sz="2400" dirty="0"/>
              <a:t>B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31D6FAB-098B-48AD-ABF7-E853B7EFC6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30728" r="2001" b="30354"/>
          <a:stretch/>
        </p:blipFill>
        <p:spPr>
          <a:xfrm>
            <a:off x="206310" y="1805817"/>
            <a:ext cx="2560156" cy="180660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6BF98DA-B08A-4C33-8F07-1EF3EFF91C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" t="24275" b="36740"/>
          <a:stretch/>
        </p:blipFill>
        <p:spPr>
          <a:xfrm>
            <a:off x="231098" y="4456666"/>
            <a:ext cx="2560156" cy="180660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5B9A9CB9-CBEA-436A-AC1D-2BC4C5D720AA}"/>
              </a:ext>
            </a:extLst>
          </p:cNvPr>
          <p:cNvSpPr txBox="1">
            <a:spLocks/>
          </p:cNvSpPr>
          <p:nvPr/>
        </p:nvSpPr>
        <p:spPr>
          <a:xfrm>
            <a:off x="93019" y="3975474"/>
            <a:ext cx="2974389" cy="5771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dirty="0"/>
              <a:t>②マーカーをタップ</a:t>
            </a:r>
            <a:endParaRPr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40F20AB-3F49-4CEF-B3E8-9993178565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28149" r="8379" b="36145"/>
          <a:stretch/>
        </p:blipFill>
        <p:spPr>
          <a:xfrm>
            <a:off x="3203533" y="1805816"/>
            <a:ext cx="2560156" cy="18066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370CD5B1-E9C5-414A-9379-E08E7A86B3EB}"/>
              </a:ext>
            </a:extLst>
          </p:cNvPr>
          <p:cNvSpPr txBox="1">
            <a:spLocks/>
          </p:cNvSpPr>
          <p:nvPr/>
        </p:nvSpPr>
        <p:spPr>
          <a:xfrm>
            <a:off x="3072996" y="1352767"/>
            <a:ext cx="3677848" cy="58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/>
              <a:t>③マーカーの情報を変更</a:t>
            </a:r>
            <a:endParaRPr lang="en-US" altLang="ja-JP" sz="2400" dirty="0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B36712AE-F158-499C-B5C3-F86418385BC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7" t="10612" r="1785" b="31392"/>
          <a:stretch/>
        </p:blipFill>
        <p:spPr>
          <a:xfrm>
            <a:off x="3536745" y="4456666"/>
            <a:ext cx="1772102" cy="195744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3AD174D0-6B64-49B5-9210-D302AAE3D5A7}"/>
              </a:ext>
            </a:extLst>
          </p:cNvPr>
          <p:cNvSpPr txBox="1">
            <a:spLocks/>
          </p:cNvSpPr>
          <p:nvPr/>
        </p:nvSpPr>
        <p:spPr>
          <a:xfrm>
            <a:off x="3067409" y="3976505"/>
            <a:ext cx="3683435" cy="582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/>
              <a:t>④マーカーに写真を追加</a:t>
            </a:r>
            <a:endParaRPr lang="en-US" altLang="ja-JP" sz="2400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C9474519-660C-47E5-92D7-CD4F65CFCD3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b="748"/>
          <a:stretch/>
        </p:blipFill>
        <p:spPr>
          <a:xfrm>
            <a:off x="8747338" y="680396"/>
            <a:ext cx="2506709" cy="549720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894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基本機能の実験結果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12" y="1352767"/>
            <a:ext cx="10335880" cy="458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チャット機能を使い，テキストと写真を投稿・表示ができた．</a:t>
            </a:r>
            <a:endParaRPr lang="en-US" altLang="ja-JP" sz="2400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7A77C21A-6AC6-43D1-8753-CDE3AC5566DD}"/>
              </a:ext>
            </a:extLst>
          </p:cNvPr>
          <p:cNvSpPr txBox="1">
            <a:spLocks/>
          </p:cNvSpPr>
          <p:nvPr/>
        </p:nvSpPr>
        <p:spPr>
          <a:xfrm>
            <a:off x="6565106" y="6422990"/>
            <a:ext cx="1382447" cy="43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B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7CA5F9D4-95A9-4FDE-9AD0-80767F52B6D8}"/>
              </a:ext>
            </a:extLst>
          </p:cNvPr>
          <p:cNvSpPr txBox="1">
            <a:spLocks/>
          </p:cNvSpPr>
          <p:nvPr/>
        </p:nvSpPr>
        <p:spPr>
          <a:xfrm>
            <a:off x="186712" y="6474328"/>
            <a:ext cx="6106970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A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5948EDFB-AD3B-4F79-8CDA-47D834FBFDAB}"/>
              </a:ext>
            </a:extLst>
          </p:cNvPr>
          <p:cNvSpPr txBox="1">
            <a:spLocks/>
          </p:cNvSpPr>
          <p:nvPr/>
        </p:nvSpPr>
        <p:spPr>
          <a:xfrm>
            <a:off x="8438633" y="6422990"/>
            <a:ext cx="1526781" cy="43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A</a:t>
            </a:r>
          </a:p>
        </p:txBody>
      </p: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1CCF0A98-FE8F-42E6-BB6D-CC58EF22508E}"/>
              </a:ext>
            </a:extLst>
          </p:cNvPr>
          <p:cNvSpPr txBox="1">
            <a:spLocks/>
          </p:cNvSpPr>
          <p:nvPr/>
        </p:nvSpPr>
        <p:spPr>
          <a:xfrm>
            <a:off x="10144125" y="6422990"/>
            <a:ext cx="1478756" cy="435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B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6839390-FB63-4CFB-A446-B23DFA24C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r="1662" b="988"/>
          <a:stretch/>
        </p:blipFill>
        <p:spPr>
          <a:xfrm>
            <a:off x="225424" y="1811045"/>
            <a:ext cx="2496655" cy="4443705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2972187-7DE7-4AC0-8695-E116338B1F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7" t="1" r="2534" b="546"/>
          <a:stretch/>
        </p:blipFill>
        <p:spPr>
          <a:xfrm>
            <a:off x="3190159" y="1801123"/>
            <a:ext cx="1335250" cy="446354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CB3C1BEF-35BB-46F7-B079-5E489D260F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0" r="1163" b="712"/>
          <a:stretch/>
        </p:blipFill>
        <p:spPr>
          <a:xfrm>
            <a:off x="4998943" y="1801122"/>
            <a:ext cx="1329935" cy="44635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AFBAD9A-E886-422C-9507-5E1AC004C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3" r="1079" b="712"/>
          <a:stretch/>
        </p:blipFill>
        <p:spPr>
          <a:xfrm>
            <a:off x="6830445" y="1784019"/>
            <a:ext cx="1117108" cy="44635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D26DCAE-1EA3-46C0-968C-33208AB9D3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52" t="159" r="1766" b="712"/>
          <a:stretch/>
        </p:blipFill>
        <p:spPr>
          <a:xfrm>
            <a:off x="8471875" y="1784017"/>
            <a:ext cx="1363086" cy="4456369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D031CB4-885E-4E3A-89A2-F59DEF359B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6" b="712"/>
          <a:stretch/>
        </p:blipFill>
        <p:spPr>
          <a:xfrm>
            <a:off x="10371725" y="1784018"/>
            <a:ext cx="1117108" cy="4456369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232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基本機能の実験結果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7CA5F9D4-95A9-4FDE-9AD0-80767F52B6D8}"/>
              </a:ext>
            </a:extLst>
          </p:cNvPr>
          <p:cNvSpPr txBox="1">
            <a:spLocks/>
          </p:cNvSpPr>
          <p:nvPr/>
        </p:nvSpPr>
        <p:spPr>
          <a:xfrm>
            <a:off x="238862" y="6422990"/>
            <a:ext cx="3737006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/>
              <a:t>Chat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5948EDFB-AD3B-4F79-8CDA-47D834FBFDAB}"/>
              </a:ext>
            </a:extLst>
          </p:cNvPr>
          <p:cNvSpPr txBox="1">
            <a:spLocks/>
          </p:cNvSpPr>
          <p:nvPr/>
        </p:nvSpPr>
        <p:spPr>
          <a:xfrm>
            <a:off x="5683989" y="6422990"/>
            <a:ext cx="4287994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/>
              <a:t>Latest</a:t>
            </a: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95DD6B7-201A-4138-A86F-DB67C7914386}"/>
              </a:ext>
            </a:extLst>
          </p:cNvPr>
          <p:cNvSpPr txBox="1">
            <a:spLocks/>
          </p:cNvSpPr>
          <p:nvPr/>
        </p:nvSpPr>
        <p:spPr>
          <a:xfrm>
            <a:off x="238862" y="1347004"/>
            <a:ext cx="9933838" cy="395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/>
              <a:t>正しく，データベースにデータが反映されていたことを確認．</a:t>
            </a:r>
            <a:endParaRPr lang="en-US" altLang="ja-JP" sz="24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FBD778D5-7ED5-431D-AD57-ED0C9B753E6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2" y="1892715"/>
            <a:ext cx="3789156" cy="4379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41F60C9-6A1A-44F8-9931-6C5A340DCB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988" y="1892715"/>
            <a:ext cx="4287995" cy="4379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52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BFBDE45F-618C-4573-AC28-8B1A173CBA7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" r="43392" b="13917"/>
          <a:stretch/>
        </p:blipFill>
        <p:spPr bwMode="auto">
          <a:xfrm>
            <a:off x="3854116" y="4175941"/>
            <a:ext cx="3004466" cy="21003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DA670F5A-F74D-4A40-A427-2EF3FB712C89}"/>
              </a:ext>
            </a:extLst>
          </p:cNvPr>
          <p:cNvCxnSpPr>
            <a:cxnSpLocks/>
          </p:cNvCxnSpPr>
          <p:nvPr/>
        </p:nvCxnSpPr>
        <p:spPr>
          <a:xfrm flipH="1">
            <a:off x="6854990" y="4136675"/>
            <a:ext cx="3475672" cy="1809637"/>
          </a:xfrm>
          <a:prstGeom prst="line">
            <a:avLst/>
          </a:prstGeom>
          <a:ln>
            <a:solidFill>
              <a:srgbClr val="AE3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基本機能の実験結果</a:t>
            </a:r>
          </a:p>
        </p:txBody>
      </p:sp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5948EDFB-AD3B-4F79-8CDA-47D834FBFDAB}"/>
              </a:ext>
            </a:extLst>
          </p:cNvPr>
          <p:cNvSpPr txBox="1">
            <a:spLocks/>
          </p:cNvSpPr>
          <p:nvPr/>
        </p:nvSpPr>
        <p:spPr>
          <a:xfrm>
            <a:off x="238862" y="3979172"/>
            <a:ext cx="2332725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000" dirty="0"/>
              <a:t>Marker</a:t>
            </a:r>
            <a:r>
              <a:rPr lang="ja-JP" altLang="en-US" sz="2000" dirty="0"/>
              <a:t>の情報</a:t>
            </a:r>
            <a:endParaRPr lang="en-US" altLang="ja-JP" sz="2000" dirty="0"/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295DD6B7-201A-4138-A86F-DB67C7914386}"/>
              </a:ext>
            </a:extLst>
          </p:cNvPr>
          <p:cNvSpPr txBox="1">
            <a:spLocks/>
          </p:cNvSpPr>
          <p:nvPr/>
        </p:nvSpPr>
        <p:spPr>
          <a:xfrm>
            <a:off x="238862" y="1347004"/>
            <a:ext cx="7671142" cy="395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/>
              <a:t>データベース，ストレージにデータが反映されていた．</a:t>
            </a:r>
            <a:endParaRPr lang="en-US" altLang="ja-JP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24BC5A5-3622-4712-8BEC-FF6644FA86B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2" y="1836640"/>
            <a:ext cx="2332726" cy="2071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矢印: 右 8">
            <a:extLst>
              <a:ext uri="{FF2B5EF4-FFF2-40B4-BE49-F238E27FC236}">
                <a16:creationId xmlns:a16="http://schemas.microsoft.com/office/drawing/2014/main" id="{191A2FA1-46A7-48F8-B5DD-7CD68EEEC7BC}"/>
              </a:ext>
            </a:extLst>
          </p:cNvPr>
          <p:cNvSpPr/>
          <p:nvPr/>
        </p:nvSpPr>
        <p:spPr>
          <a:xfrm>
            <a:off x="2639869" y="2438421"/>
            <a:ext cx="1144098" cy="739896"/>
          </a:xfrm>
          <a:prstGeom prst="rightArrow">
            <a:avLst/>
          </a:prstGeom>
          <a:solidFill>
            <a:srgbClr val="AE3712"/>
          </a:solidFill>
          <a:ln w="3175">
            <a:solidFill>
              <a:srgbClr val="AE371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6C62A9B9-FC69-4C6C-B146-7D80D8F51874}"/>
              </a:ext>
            </a:extLst>
          </p:cNvPr>
          <p:cNvGrpSpPr/>
          <p:nvPr/>
        </p:nvGrpSpPr>
        <p:grpSpPr>
          <a:xfrm>
            <a:off x="3854116" y="1836640"/>
            <a:ext cx="2684690" cy="2071536"/>
            <a:chOff x="0" y="0"/>
            <a:chExt cx="1990725" cy="1536065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A048158A-2C0F-4DCE-A842-385DEFE7F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990725" cy="15360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700216A3-80F8-4C91-8025-5F07A0A73B0E}"/>
                </a:ext>
              </a:extLst>
            </p:cNvPr>
            <p:cNvSpPr/>
            <p:nvPr/>
          </p:nvSpPr>
          <p:spPr>
            <a:xfrm>
              <a:off x="863194" y="299923"/>
              <a:ext cx="1104595" cy="1463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4CD18A67-DE4D-4397-9AF3-1FE34E11DAE8}"/>
              </a:ext>
            </a:extLst>
          </p:cNvPr>
          <p:cNvGrpSpPr/>
          <p:nvPr/>
        </p:nvGrpSpPr>
        <p:grpSpPr>
          <a:xfrm>
            <a:off x="7645972" y="4146595"/>
            <a:ext cx="2684690" cy="1707630"/>
            <a:chOff x="0" y="0"/>
            <a:chExt cx="2143125" cy="1388745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2739D4CC-71D6-4A61-BE69-E90B9778A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74" t="71824" r="51356" b="3765"/>
            <a:stretch/>
          </p:blipFill>
          <p:spPr bwMode="auto">
            <a:xfrm>
              <a:off x="0" y="0"/>
              <a:ext cx="2143125" cy="138874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43BF945-80CF-420B-A0D8-D99A0C9D2228}"/>
                </a:ext>
              </a:extLst>
            </p:cNvPr>
            <p:cNvSpPr/>
            <p:nvPr/>
          </p:nvSpPr>
          <p:spPr>
            <a:xfrm>
              <a:off x="424282" y="409651"/>
              <a:ext cx="1521562" cy="31455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/>
            </a:p>
          </p:txBody>
        </p:sp>
      </p:grpSp>
      <p:sp>
        <p:nvSpPr>
          <p:cNvPr id="3" name="矢印: 上向き折線 2">
            <a:extLst>
              <a:ext uri="{FF2B5EF4-FFF2-40B4-BE49-F238E27FC236}">
                <a16:creationId xmlns:a16="http://schemas.microsoft.com/office/drawing/2014/main" id="{8A91B132-927D-4906-9E39-E6DA48CD1C84}"/>
              </a:ext>
            </a:extLst>
          </p:cNvPr>
          <p:cNvSpPr/>
          <p:nvPr/>
        </p:nvSpPr>
        <p:spPr>
          <a:xfrm rot="5400000">
            <a:off x="1815917" y="3861942"/>
            <a:ext cx="1110313" cy="2332724"/>
          </a:xfrm>
          <a:prstGeom prst="bentUpArrow">
            <a:avLst>
              <a:gd name="adj1" fmla="val 33795"/>
              <a:gd name="adj2" fmla="val 33516"/>
              <a:gd name="adj3" fmla="val 37793"/>
            </a:avLst>
          </a:prstGeom>
          <a:solidFill>
            <a:srgbClr val="AE3712"/>
          </a:solidFill>
          <a:ln>
            <a:solidFill>
              <a:srgbClr val="AE37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BE5916E-1FB1-4E20-B592-6AE69E50BE71}"/>
              </a:ext>
            </a:extLst>
          </p:cNvPr>
          <p:cNvCxnSpPr>
            <a:cxnSpLocks/>
          </p:cNvCxnSpPr>
          <p:nvPr/>
        </p:nvCxnSpPr>
        <p:spPr>
          <a:xfrm flipH="1">
            <a:off x="5428936" y="4146595"/>
            <a:ext cx="2217036" cy="1811364"/>
          </a:xfrm>
          <a:prstGeom prst="line">
            <a:avLst/>
          </a:prstGeom>
          <a:ln>
            <a:solidFill>
              <a:srgbClr val="AE3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470CD8BC-F299-4838-81F8-12D2497388F6}"/>
              </a:ext>
            </a:extLst>
          </p:cNvPr>
          <p:cNvCxnSpPr>
            <a:cxnSpLocks/>
          </p:cNvCxnSpPr>
          <p:nvPr/>
        </p:nvCxnSpPr>
        <p:spPr>
          <a:xfrm flipH="1">
            <a:off x="5432528" y="5854225"/>
            <a:ext cx="2213444" cy="420366"/>
          </a:xfrm>
          <a:prstGeom prst="line">
            <a:avLst/>
          </a:prstGeom>
          <a:ln>
            <a:solidFill>
              <a:srgbClr val="AE3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3A741DE-809A-487A-9E8E-D66B69440ACD}"/>
              </a:ext>
            </a:extLst>
          </p:cNvPr>
          <p:cNvCxnSpPr>
            <a:cxnSpLocks/>
          </p:cNvCxnSpPr>
          <p:nvPr/>
        </p:nvCxnSpPr>
        <p:spPr>
          <a:xfrm flipH="1">
            <a:off x="6854990" y="5854225"/>
            <a:ext cx="3475672" cy="420366"/>
          </a:xfrm>
          <a:prstGeom prst="line">
            <a:avLst/>
          </a:prstGeom>
          <a:ln>
            <a:solidFill>
              <a:srgbClr val="AE3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EB83BA9A-D35D-41E8-99E5-2C7FE9FA9D8E}"/>
              </a:ext>
            </a:extLst>
          </p:cNvPr>
          <p:cNvSpPr/>
          <p:nvPr/>
        </p:nvSpPr>
        <p:spPr>
          <a:xfrm>
            <a:off x="5432528" y="5948039"/>
            <a:ext cx="1422462" cy="326552"/>
          </a:xfrm>
          <a:prstGeom prst="rect">
            <a:avLst/>
          </a:prstGeom>
          <a:noFill/>
          <a:ln>
            <a:solidFill>
              <a:srgbClr val="AE37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ACBF151D-E717-48D0-BD28-4048D108429B}"/>
              </a:ext>
            </a:extLst>
          </p:cNvPr>
          <p:cNvSpPr txBox="1">
            <a:spLocks/>
          </p:cNvSpPr>
          <p:nvPr/>
        </p:nvSpPr>
        <p:spPr>
          <a:xfrm>
            <a:off x="238862" y="6426471"/>
            <a:ext cx="11953138" cy="395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/>
              <a:t>Marker</a:t>
            </a:r>
            <a:r>
              <a:rPr lang="ja-JP" altLang="en-US" sz="2400" dirty="0"/>
              <a:t>に画像を追加したときのデータベースとストレージ変化</a:t>
            </a:r>
            <a:endParaRPr lang="en-US" altLang="ja-JP" sz="2400" dirty="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57FCF85B-B1F4-4BB2-BB0C-F8725D940AF3}"/>
              </a:ext>
            </a:extLst>
          </p:cNvPr>
          <p:cNvCxnSpPr>
            <a:cxnSpLocks/>
          </p:cNvCxnSpPr>
          <p:nvPr/>
        </p:nvCxnSpPr>
        <p:spPr>
          <a:xfrm>
            <a:off x="6507875" y="2343705"/>
            <a:ext cx="1402129" cy="215454"/>
          </a:xfrm>
          <a:prstGeom prst="line">
            <a:avLst/>
          </a:prstGeom>
          <a:ln>
            <a:solidFill>
              <a:srgbClr val="AE3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20EADB1-F55F-4D89-BFED-7AD987788FF6}"/>
              </a:ext>
            </a:extLst>
          </p:cNvPr>
          <p:cNvCxnSpPr>
            <a:cxnSpLocks/>
            <a:stCxn id="20" idx="0"/>
            <a:endCxn id="39" idx="2"/>
          </p:cNvCxnSpPr>
          <p:nvPr/>
        </p:nvCxnSpPr>
        <p:spPr>
          <a:xfrm flipH="1" flipV="1">
            <a:off x="9041962" y="2954180"/>
            <a:ext cx="88538" cy="1696130"/>
          </a:xfrm>
          <a:prstGeom prst="line">
            <a:avLst/>
          </a:prstGeom>
          <a:ln>
            <a:solidFill>
              <a:srgbClr val="AE3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コンテンツ プレースホルダー 2">
            <a:extLst>
              <a:ext uri="{FF2B5EF4-FFF2-40B4-BE49-F238E27FC236}">
                <a16:creationId xmlns:a16="http://schemas.microsoft.com/office/drawing/2014/main" id="{175C4D5E-F50F-47FA-8A66-D1CF1B9C3125}"/>
              </a:ext>
            </a:extLst>
          </p:cNvPr>
          <p:cNvSpPr txBox="1">
            <a:spLocks/>
          </p:cNvSpPr>
          <p:nvPr/>
        </p:nvSpPr>
        <p:spPr>
          <a:xfrm>
            <a:off x="7856739" y="2559159"/>
            <a:ext cx="2370445" cy="3950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400" dirty="0"/>
              <a:t>一致している．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73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大学構内の探索，調査への応用の実験概要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1543574"/>
            <a:ext cx="10515600" cy="5169741"/>
          </a:xfrm>
        </p:spPr>
        <p:txBody>
          <a:bodyPr>
            <a:normAutofit/>
          </a:bodyPr>
          <a:lstStyle/>
          <a:p>
            <a:r>
              <a:rPr lang="ja-JP" altLang="ja-JP" dirty="0"/>
              <a:t>福山大学構内の探索，調査を</a:t>
            </a:r>
            <a:r>
              <a:rPr lang="en-US" altLang="ja-JP" dirty="0"/>
              <a:t>2</a:t>
            </a:r>
            <a:r>
              <a:rPr lang="ja-JP" altLang="ja-JP" dirty="0"/>
              <a:t>人で実施．</a:t>
            </a:r>
            <a:endParaRPr lang="en-US" altLang="ja-JP" dirty="0"/>
          </a:p>
          <a:p>
            <a:r>
              <a:rPr lang="ja-JP" altLang="ja-JP" dirty="0"/>
              <a:t>このとき，</a:t>
            </a:r>
            <a:r>
              <a:rPr lang="ja-JP" altLang="ja-JP" b="1" u="sng" dirty="0">
                <a:solidFill>
                  <a:srgbClr val="FF0000"/>
                </a:solidFill>
              </a:rPr>
              <a:t>既存の地図</a:t>
            </a:r>
            <a:r>
              <a:rPr lang="ja-JP" altLang="ja-JP" dirty="0"/>
              <a:t>に</a:t>
            </a:r>
            <a:r>
              <a:rPr lang="ja-JP" altLang="ja-JP" b="1" u="sng" dirty="0">
                <a:solidFill>
                  <a:srgbClr val="FF0000"/>
                </a:solidFill>
              </a:rPr>
              <a:t>マーカー</a:t>
            </a:r>
            <a:r>
              <a:rPr lang="ja-JP" altLang="ja-JP" dirty="0"/>
              <a:t>を設置し，要所の</a:t>
            </a:r>
            <a:r>
              <a:rPr lang="ja-JP" altLang="ja-JP" b="1" u="sng" dirty="0">
                <a:solidFill>
                  <a:srgbClr val="FF0000"/>
                </a:solidFill>
              </a:rPr>
              <a:t>名前・写真・紹介文の情報</a:t>
            </a:r>
            <a:r>
              <a:rPr lang="ja-JP" altLang="ja-JP" dirty="0"/>
              <a:t>をマーカーに掲載する作業を行った．</a:t>
            </a:r>
            <a:endParaRPr lang="en-US" altLang="ja-JP" dirty="0"/>
          </a:p>
          <a:p>
            <a:r>
              <a:rPr lang="ja-JP" altLang="ja-JP" dirty="0"/>
              <a:t>それぞれが</a:t>
            </a:r>
            <a:r>
              <a:rPr lang="ja-JP" altLang="en-US" dirty="0"/>
              <a:t>１つ</a:t>
            </a:r>
            <a:r>
              <a:rPr lang="ja-JP" altLang="ja-JP" dirty="0"/>
              <a:t>ずつ端末を持ち，</a:t>
            </a:r>
            <a:r>
              <a:rPr lang="ja-JP" altLang="ja-JP" b="1" u="sng" dirty="0">
                <a:solidFill>
                  <a:srgbClr val="FF0000"/>
                </a:solidFill>
              </a:rPr>
              <a:t>別々に行動</a:t>
            </a:r>
            <a:r>
              <a:rPr lang="ja-JP" altLang="ja-JP" dirty="0"/>
              <a:t>し，アプリケーションの機能を使用して地図を完成させた．</a:t>
            </a:r>
            <a:endParaRPr lang="en-US" altLang="ja-JP" dirty="0"/>
          </a:p>
          <a:p>
            <a:r>
              <a:rPr lang="ja-JP" altLang="ja-JP" dirty="0"/>
              <a:t>実際に使う場面で意図したとおりに機能するのか確認</a:t>
            </a:r>
            <a:endParaRPr lang="en-US" altLang="ja-JP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大学構内を</a:t>
            </a:r>
            <a:r>
              <a:rPr lang="en-US" altLang="ja-JP" sz="2400" dirty="0"/>
              <a:t>2</a:t>
            </a:r>
            <a:r>
              <a:rPr lang="ja-JP" altLang="en-US" sz="2400" dirty="0"/>
              <a:t>人で別れて歩き，地図上に要所の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マーカーを設置した．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788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12" y="1352767"/>
            <a:ext cx="8469016" cy="4582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400" dirty="0"/>
              <a:t>大学構内の各所にマーカーを設置することができた．</a:t>
            </a:r>
            <a:endParaRPr lang="en-US" altLang="ja-JP" sz="2400" dirty="0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7A77C21A-6AC6-43D1-8753-CDE3AC5566DD}"/>
              </a:ext>
            </a:extLst>
          </p:cNvPr>
          <p:cNvSpPr txBox="1">
            <a:spLocks/>
          </p:cNvSpPr>
          <p:nvPr/>
        </p:nvSpPr>
        <p:spPr>
          <a:xfrm>
            <a:off x="6886444" y="6474328"/>
            <a:ext cx="2535367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B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7CA5F9D4-95A9-4FDE-9AD0-80767F52B6D8}"/>
              </a:ext>
            </a:extLst>
          </p:cNvPr>
          <p:cNvSpPr txBox="1">
            <a:spLocks/>
          </p:cNvSpPr>
          <p:nvPr/>
        </p:nvSpPr>
        <p:spPr>
          <a:xfrm>
            <a:off x="1965843" y="6474328"/>
            <a:ext cx="2583481" cy="3348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携帯端末</a:t>
            </a:r>
            <a:r>
              <a:rPr lang="en-US" altLang="ja-JP" sz="2000" dirty="0"/>
              <a:t>A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BF0B4449-4F08-42E3-8AE7-2243978E509E}"/>
              </a:ext>
            </a:extLst>
          </p:cNvPr>
          <p:cNvSpPr txBox="1">
            <a:spLocks/>
          </p:cNvSpPr>
          <p:nvPr/>
        </p:nvSpPr>
        <p:spPr>
          <a:xfrm>
            <a:off x="1669408" y="365125"/>
            <a:ext cx="96843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大学構内の探索，調査への応用の実験結果</a:t>
            </a:r>
            <a:endParaRPr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05EA4366-F62D-4D9D-BA32-7623C9961CB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43" y="1826886"/>
            <a:ext cx="2583481" cy="4596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6632FE2E-12CF-4DFD-B7A5-41DCBF005099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6"/>
          <a:stretch/>
        </p:blipFill>
        <p:spPr bwMode="auto">
          <a:xfrm>
            <a:off x="6858873" y="1804670"/>
            <a:ext cx="2551089" cy="461831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4513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考察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1543575"/>
            <a:ext cx="10515600" cy="49493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試作した地図アプリケーションとデータベースが連携し，意図した機能を実現させることができていた．</a:t>
            </a:r>
            <a:endParaRPr lang="en-US" altLang="ja-JP" dirty="0"/>
          </a:p>
          <a:p>
            <a:r>
              <a:rPr lang="ja-JP" altLang="en-US" dirty="0"/>
              <a:t>データベースやストレージへの情報の反映もされていた．</a:t>
            </a:r>
            <a:endParaRPr lang="en-US" altLang="ja-JP" dirty="0"/>
          </a:p>
          <a:p>
            <a:r>
              <a:rPr lang="ja-JP" altLang="en-US" dirty="0"/>
              <a:t>ユーザの位置については，一時的に多少の誤差が見られたが，機能の実現を阻むほどの誤差ではなかった．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387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まとめ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1543574"/>
            <a:ext cx="10004440" cy="4768325"/>
          </a:xfrm>
        </p:spPr>
        <p:txBody>
          <a:bodyPr>
            <a:normAutofit/>
          </a:bodyPr>
          <a:lstStyle/>
          <a:p>
            <a:r>
              <a:rPr lang="en-US" altLang="ja-JP" dirty="0"/>
              <a:t>Firebase</a:t>
            </a:r>
            <a:r>
              <a:rPr lang="ja-JP" altLang="en-US" dirty="0"/>
              <a:t>を利用</a:t>
            </a:r>
            <a:endParaRPr lang="en-US" altLang="ja-JP" dirty="0"/>
          </a:p>
          <a:p>
            <a:r>
              <a:rPr lang="ja-JP" altLang="en-US" dirty="0"/>
              <a:t>データベース内には，位置情報，テキスト，画像ファイル名などを情報を格納</a:t>
            </a:r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データベースシステムの運用</a:t>
            </a:r>
            <a:r>
              <a:rPr lang="ja-JP" altLang="en-US" dirty="0"/>
              <a:t>は </a:t>
            </a:r>
            <a:r>
              <a:rPr lang="en-US" altLang="ja-JP" dirty="0"/>
              <a:t>Firebase </a:t>
            </a:r>
            <a:r>
              <a:rPr lang="ja-JP" altLang="en-US" dirty="0"/>
              <a:t>側に任せることができた</a:t>
            </a:r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位置情報共有アプリケーションとデータベースの連携</a:t>
            </a:r>
            <a:r>
              <a:rPr lang="ja-JP" altLang="en-US" dirty="0"/>
              <a:t>は，</a:t>
            </a:r>
            <a:r>
              <a:rPr lang="en-US" altLang="ja-JP" dirty="0"/>
              <a:t>Firebase </a:t>
            </a:r>
            <a:r>
              <a:rPr lang="ja-JP" altLang="en-US" dirty="0"/>
              <a:t>の機能により容易．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→　位置情報共有システムの試作，実装機能の確認を実施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561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272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位置情報共有システム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1457326"/>
            <a:ext cx="10816106" cy="5248274"/>
          </a:xfrm>
        </p:spPr>
        <p:txBody>
          <a:bodyPr>
            <a:normAutofit/>
          </a:bodyPr>
          <a:lstStyle/>
          <a:p>
            <a:r>
              <a:rPr lang="ja-JP" altLang="ja-JP" sz="2200" dirty="0"/>
              <a:t>スマートフォン</a:t>
            </a:r>
            <a:r>
              <a:rPr lang="ja-JP" altLang="en-US" sz="2200" dirty="0"/>
              <a:t>など，携帯端末</a:t>
            </a:r>
            <a:r>
              <a:rPr lang="ja-JP" altLang="ja-JP" sz="2200" dirty="0"/>
              <a:t>の</a:t>
            </a:r>
            <a:r>
              <a:rPr lang="ja-JP" altLang="ja-JP" sz="2200" b="1" dirty="0">
                <a:solidFill>
                  <a:srgbClr val="C00000"/>
                </a:solidFill>
              </a:rPr>
              <a:t>位置情報</a:t>
            </a:r>
            <a:r>
              <a:rPr lang="ja-JP" altLang="ja-JP" sz="2200" dirty="0"/>
              <a:t>は</a:t>
            </a:r>
            <a:r>
              <a:rPr lang="ja-JP" altLang="en-US" sz="2200" dirty="0"/>
              <a:t>重要</a:t>
            </a:r>
            <a:endParaRPr lang="en-US" altLang="ja-JP" sz="2200" dirty="0"/>
          </a:p>
          <a:p>
            <a:r>
              <a:rPr lang="ja-JP" altLang="en-US" sz="2200" b="1" dirty="0">
                <a:solidFill>
                  <a:srgbClr val="C00000"/>
                </a:solidFill>
              </a:rPr>
              <a:t>位置情報</a:t>
            </a:r>
            <a:r>
              <a:rPr lang="ja-JP" altLang="en-US" sz="2200" dirty="0"/>
              <a:t>の</a:t>
            </a:r>
            <a:r>
              <a:rPr lang="ja-JP" altLang="en-US" sz="2200" b="1" u="sng" dirty="0">
                <a:solidFill>
                  <a:srgbClr val="FF0000"/>
                </a:solidFill>
              </a:rPr>
              <a:t>用途は多様</a:t>
            </a:r>
            <a:r>
              <a:rPr lang="ja-JP" altLang="en-US" sz="2200" dirty="0"/>
              <a:t>に．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</a:t>
            </a:r>
            <a:r>
              <a:rPr lang="ja-JP" altLang="ja-JP" sz="2200" dirty="0"/>
              <a:t>カーナビ</a:t>
            </a:r>
            <a:r>
              <a:rPr lang="ja-JP" altLang="en-US" sz="2200" dirty="0"/>
              <a:t>，</a:t>
            </a:r>
            <a:r>
              <a:rPr lang="ja-JP" altLang="ja-JP" sz="2200" dirty="0"/>
              <a:t>地図</a:t>
            </a:r>
            <a:r>
              <a:rPr lang="ja-JP" altLang="en-US" sz="2200" dirty="0"/>
              <a:t>アプリケーション，</a:t>
            </a:r>
            <a:r>
              <a:rPr lang="ja-JP" altLang="ja-JP" sz="2200" dirty="0"/>
              <a:t>宅配の現在地表示サービスなど</a:t>
            </a:r>
            <a:endParaRPr lang="en-US" altLang="ja-JP" sz="2200" dirty="0"/>
          </a:p>
          <a:p>
            <a:r>
              <a:rPr lang="ja-JP" altLang="en-US" sz="2200" b="1" dirty="0">
                <a:solidFill>
                  <a:srgbClr val="C00000"/>
                </a:solidFill>
              </a:rPr>
              <a:t>位置情報</a:t>
            </a:r>
            <a:r>
              <a:rPr lang="ja-JP" altLang="en-US" sz="2200" dirty="0"/>
              <a:t>に付随する</a:t>
            </a:r>
            <a:r>
              <a:rPr lang="ja-JP" altLang="en-US" sz="2200" b="1" u="sng" dirty="0">
                <a:solidFill>
                  <a:srgbClr val="FF0000"/>
                </a:solidFill>
              </a:rPr>
              <a:t>テキスト，写真など</a:t>
            </a:r>
            <a:r>
              <a:rPr lang="ja-JP" altLang="en-US" sz="2200" dirty="0"/>
              <a:t>も管理</a:t>
            </a:r>
            <a:endParaRPr lang="en-US" altLang="ja-JP" sz="2200" dirty="0"/>
          </a:p>
          <a:p>
            <a:r>
              <a:rPr lang="ja-JP" altLang="en-US" sz="2200" b="1" dirty="0">
                <a:solidFill>
                  <a:srgbClr val="C00000"/>
                </a:solidFill>
              </a:rPr>
              <a:t>位置情報</a:t>
            </a:r>
            <a:r>
              <a:rPr lang="ja-JP" altLang="en-US" sz="2200" dirty="0"/>
              <a:t>の</a:t>
            </a:r>
            <a:r>
              <a:rPr lang="ja-JP" altLang="en-US" sz="2200" b="1" u="sng" dirty="0">
                <a:solidFill>
                  <a:srgbClr val="FF0000"/>
                </a:solidFill>
              </a:rPr>
              <a:t>共有</a:t>
            </a:r>
            <a:r>
              <a:rPr lang="ja-JP" altLang="en-US" sz="2200" dirty="0"/>
              <a:t>も重要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→　誰が，誰の位置情報にアクセスできるのかの権限設定が問題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＜</a:t>
            </a:r>
            <a:r>
              <a:rPr lang="ja-JP" altLang="en-US" sz="2200" b="1" dirty="0"/>
              <a:t>公開型のシステム</a:t>
            </a:r>
            <a:r>
              <a:rPr lang="ja-JP" altLang="en-US" sz="2200" dirty="0"/>
              <a:t>の場合＞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個人識別符号（</a:t>
            </a:r>
            <a:r>
              <a:rPr lang="ja-JP" altLang="ja-JP" sz="2200" dirty="0"/>
              <a:t>電話番号</a:t>
            </a:r>
            <a:r>
              <a:rPr lang="ja-JP" altLang="en-US" sz="2200" dirty="0"/>
              <a:t>，メールアドレス，</a:t>
            </a:r>
            <a:r>
              <a:rPr lang="en-US" altLang="ja-JP" sz="2200" dirty="0"/>
              <a:t>LINE</a:t>
            </a:r>
            <a:r>
              <a:rPr lang="ja-JP" altLang="en-US" sz="2200" dirty="0"/>
              <a:t>の</a:t>
            </a:r>
            <a:r>
              <a:rPr lang="en-US" altLang="ja-JP" sz="2200" dirty="0"/>
              <a:t>ID</a:t>
            </a:r>
            <a:r>
              <a:rPr lang="ja-JP" altLang="en-US" sz="2200" dirty="0"/>
              <a:t>，</a:t>
            </a:r>
            <a:r>
              <a:rPr lang="en-US" altLang="ja-JP" sz="2200" dirty="0"/>
              <a:t>Google</a:t>
            </a:r>
            <a:r>
              <a:rPr lang="ja-JP" altLang="ja-JP" sz="2200" dirty="0"/>
              <a:t>アカウントなど</a:t>
            </a:r>
            <a:r>
              <a:rPr lang="ja-JP" altLang="en-US" sz="2200" dirty="0"/>
              <a:t>）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の登録によるアクセス制御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＜</a:t>
            </a:r>
            <a:r>
              <a:rPr lang="ja-JP" altLang="en-US" sz="2200" b="1" dirty="0"/>
              <a:t>グループ内で使う非公開型システム</a:t>
            </a:r>
            <a:r>
              <a:rPr lang="ja-JP" altLang="en-US" sz="2200" dirty="0"/>
              <a:t>の場合＞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システムにログインする共通の </a:t>
            </a:r>
            <a:r>
              <a:rPr lang="en-US" altLang="ja-JP" sz="2200" dirty="0"/>
              <a:t>URL</a:t>
            </a:r>
            <a:r>
              <a:rPr lang="ja-JP" altLang="en-US" sz="2200" dirty="0" err="1"/>
              <a:t>，</a:t>
            </a:r>
            <a:r>
              <a:rPr lang="ja-JP" altLang="en-US" sz="2200" dirty="0"/>
              <a:t>パスワードを設定．</a:t>
            </a:r>
            <a:endParaRPr lang="en-US" altLang="ja-JP" sz="2200" dirty="0"/>
          </a:p>
          <a:p>
            <a:pPr marL="0" indent="0">
              <a:buNone/>
            </a:pPr>
            <a:r>
              <a:rPr lang="ja-JP" altLang="en-US" sz="2200" dirty="0"/>
              <a:t>　ログインした利用者は，システム内の全情報を共有</a:t>
            </a:r>
            <a:endParaRPr lang="en-US" altLang="ja-JP" sz="2200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4" name="右中かっこ 3"/>
          <p:cNvSpPr/>
          <p:nvPr/>
        </p:nvSpPr>
        <p:spPr>
          <a:xfrm>
            <a:off x="8795657" y="5495109"/>
            <a:ext cx="269966" cy="12104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213668" y="586952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本研究の対象範囲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099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Firebase</a:t>
            </a:r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1543575"/>
            <a:ext cx="10515600" cy="4949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dirty="0"/>
              <a:t>Firebase</a:t>
            </a:r>
            <a:r>
              <a:rPr lang="ja-JP" altLang="en-US" dirty="0"/>
              <a:t>は，アプリケーション開発向けにバックエンドで動く機能を提供するクラウドサービスのことである．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469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Firebase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iOS</a:t>
            </a:r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の連携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1543575"/>
            <a:ext cx="10515600" cy="49493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altLang="ja-JP" dirty="0"/>
              <a:t>iOS</a:t>
            </a:r>
            <a:r>
              <a:rPr lang="ja-JP" altLang="en-US" dirty="0"/>
              <a:t>アプリの開発用に用意された，</a:t>
            </a:r>
            <a:endParaRPr lang="en-US" altLang="ja-JP" dirty="0"/>
          </a:p>
          <a:p>
            <a:pPr marL="0" lvl="0" indent="0">
              <a:buNone/>
            </a:pPr>
            <a:r>
              <a:rPr lang="ja-JP" altLang="ja-JP" dirty="0"/>
              <a:t>「</a:t>
            </a:r>
            <a:r>
              <a:rPr lang="en-US" altLang="ja-JP" dirty="0"/>
              <a:t>iOS</a:t>
            </a:r>
            <a:r>
              <a:rPr lang="ja-JP" altLang="ja-JP" dirty="0"/>
              <a:t>アプリに</a:t>
            </a:r>
            <a:r>
              <a:rPr lang="en-US" altLang="ja-JP" dirty="0"/>
              <a:t>Firebase</a:t>
            </a:r>
            <a:r>
              <a:rPr lang="ja-JP" altLang="ja-JP" dirty="0"/>
              <a:t>を追加」をクリック</a:t>
            </a:r>
            <a:r>
              <a:rPr lang="ja-JP" altLang="en-US" dirty="0"/>
              <a:t>することで，</a:t>
            </a:r>
            <a:endParaRPr lang="en-US" altLang="ja-JP" dirty="0"/>
          </a:p>
          <a:p>
            <a:pPr marL="0" lvl="0" indent="0">
              <a:buNone/>
            </a:pPr>
            <a:r>
              <a:rPr lang="en-US" altLang="ja-JP" dirty="0"/>
              <a:t>Google API</a:t>
            </a:r>
            <a:r>
              <a:rPr lang="ja-JP" altLang="ja-JP" dirty="0"/>
              <a:t>を発行</a:t>
            </a:r>
            <a:r>
              <a:rPr lang="ja-JP" altLang="en-US" dirty="0"/>
              <a:t>できた．</a:t>
            </a:r>
            <a:endParaRPr lang="en-US" altLang="ja-JP" dirty="0"/>
          </a:p>
          <a:p>
            <a:pPr marL="0" lvl="0" indent="0">
              <a:buNone/>
            </a:pPr>
            <a:endParaRPr lang="en-US" altLang="ja-JP" dirty="0"/>
          </a:p>
          <a:p>
            <a:pPr marL="0" lvl="0" indent="0">
              <a:buNone/>
            </a:pPr>
            <a:r>
              <a:rPr lang="ja-JP" altLang="ja-JP" dirty="0"/>
              <a:t>アプリのバンドル</a:t>
            </a:r>
            <a:r>
              <a:rPr lang="en-US" altLang="ja-JP" dirty="0"/>
              <a:t>ID</a:t>
            </a:r>
            <a:r>
              <a:rPr lang="ja-JP" altLang="ja-JP" dirty="0"/>
              <a:t>を入力</a:t>
            </a:r>
            <a:r>
              <a:rPr lang="ja-JP" altLang="en-US" dirty="0"/>
              <a:t>することで</a:t>
            </a:r>
            <a:r>
              <a:rPr lang="ja-JP" altLang="ja-JP" dirty="0"/>
              <a:t>，</a:t>
            </a:r>
            <a:endParaRPr lang="en-US" altLang="ja-JP" dirty="0"/>
          </a:p>
          <a:p>
            <a:pPr marL="0" lvl="0" indent="0">
              <a:buNone/>
            </a:pPr>
            <a:r>
              <a:rPr lang="en-US" altLang="ja-JP" dirty="0"/>
              <a:t>Firebase</a:t>
            </a:r>
            <a:r>
              <a:rPr lang="ja-JP" altLang="en-US" dirty="0"/>
              <a:t>のサービスを利用するのに必要になるファイル</a:t>
            </a:r>
            <a:endParaRPr lang="en-US" altLang="ja-JP" dirty="0"/>
          </a:p>
          <a:p>
            <a:pPr marL="0" lvl="0" indent="0">
              <a:buNone/>
            </a:pPr>
            <a:r>
              <a:rPr lang="ja-JP" altLang="ja-JP" dirty="0"/>
              <a:t>「</a:t>
            </a:r>
            <a:r>
              <a:rPr lang="en-US" altLang="ja-JP" dirty="0" err="1"/>
              <a:t>GoogleService-Info.plist</a:t>
            </a:r>
            <a:r>
              <a:rPr lang="ja-JP" altLang="ja-JP" dirty="0"/>
              <a:t>」ファイルをダウンロード</a:t>
            </a:r>
            <a:r>
              <a:rPr lang="ja-JP" altLang="en-US" dirty="0"/>
              <a:t>できた．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943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非公開型の位置情報共有システム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923" y="1543574"/>
            <a:ext cx="10515600" cy="4719203"/>
          </a:xfrm>
        </p:spPr>
        <p:txBody>
          <a:bodyPr>
            <a:normAutofit lnSpcReduction="10000"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位置情報共有システム</a:t>
            </a:r>
            <a:r>
              <a:rPr lang="ja-JP" altLang="en-US" dirty="0"/>
              <a:t>としての基本機能を備える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①　現在位置（スマートフォン等の</a:t>
            </a:r>
            <a:r>
              <a:rPr lang="en-US" altLang="ja-JP" dirty="0"/>
              <a:t>GPS</a:t>
            </a:r>
            <a:r>
              <a:rPr lang="ja-JP" altLang="en-US" dirty="0"/>
              <a:t>利用）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②　</a:t>
            </a:r>
            <a:r>
              <a:rPr lang="ja-JP" altLang="ja-JP" dirty="0"/>
              <a:t>マーカー</a:t>
            </a:r>
            <a:r>
              <a:rPr lang="ja-JP" altLang="en-US" dirty="0"/>
              <a:t>（重要拠点などに）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③　</a:t>
            </a:r>
            <a:r>
              <a:rPr lang="ja-JP" altLang="ja-JP" dirty="0"/>
              <a:t>チャット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位置情報共有システム</a:t>
            </a:r>
            <a:r>
              <a:rPr lang="ja-JP" altLang="en-US" dirty="0"/>
              <a:t>としての要件を満たす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① 　複数の利用者で共同利用できる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② 　種々の情報が，</a:t>
            </a:r>
            <a:r>
              <a:rPr lang="ja-JP" altLang="en-US" b="1" u="sng" dirty="0">
                <a:solidFill>
                  <a:srgbClr val="FF0000"/>
                </a:solidFill>
              </a:rPr>
              <a:t>リアルタイム共有</a:t>
            </a:r>
            <a:r>
              <a:rPr lang="ja-JP" altLang="en-US" dirty="0"/>
              <a:t>できる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非公開型</a:t>
            </a:r>
            <a:r>
              <a:rPr lang="ja-JP" altLang="en-US" dirty="0"/>
              <a:t>　＝　利用者も，用途も多様である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①　位置情報システムの</a:t>
            </a:r>
            <a:r>
              <a:rPr lang="ja-JP" altLang="en-US" b="1" u="sng" dirty="0">
                <a:solidFill>
                  <a:srgbClr val="FF0000"/>
                </a:solidFill>
              </a:rPr>
              <a:t>即時立ち上げ</a:t>
            </a:r>
            <a:r>
              <a:rPr lang="ja-JP" altLang="en-US" dirty="0"/>
              <a:t>が容易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　② 　</a:t>
            </a:r>
            <a:r>
              <a:rPr lang="ja-JP" altLang="en-US" b="1" u="sng" dirty="0">
                <a:solidFill>
                  <a:srgbClr val="FF0000"/>
                </a:solidFill>
              </a:rPr>
              <a:t>アプリケーションの製作，追加が容易</a:t>
            </a: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059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243681"/>
            <a:ext cx="9684391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位置情報共有アプリケーションの試作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BE173A71-D48C-4A7A-A073-F91A65ABE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256" y="1305846"/>
            <a:ext cx="10356543" cy="17842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・</a:t>
            </a:r>
            <a:r>
              <a:rPr lang="en-US" altLang="ja-JP" dirty="0"/>
              <a:t>iOS</a:t>
            </a:r>
            <a:r>
              <a:rPr lang="ja-JP" altLang="en-US" dirty="0" err="1"/>
              <a:t>，</a:t>
            </a:r>
            <a:r>
              <a:rPr lang="en-US" altLang="ja-JP" dirty="0"/>
              <a:t>Swift</a:t>
            </a:r>
            <a:r>
              <a:rPr lang="ja-JP" altLang="en-US" dirty="0"/>
              <a:t>言語で試作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b="1" dirty="0"/>
              <a:t>・地図画面，スライドで表示切替できるチャット画面，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メニュー画面で構成</a:t>
            </a:r>
            <a:endParaRPr lang="en-US" altLang="ja-JP" b="1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09134D9-5DF5-44A5-A6CD-29FF00692895}"/>
              </a:ext>
            </a:extLst>
          </p:cNvPr>
          <p:cNvSpPr/>
          <p:nvPr/>
        </p:nvSpPr>
        <p:spPr>
          <a:xfrm>
            <a:off x="2017664" y="2747476"/>
            <a:ext cx="2076208" cy="3601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地図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4DBEDAD-5FAD-4B6A-9F73-A025BC896D8C}"/>
              </a:ext>
            </a:extLst>
          </p:cNvPr>
          <p:cNvSpPr/>
          <p:nvPr/>
        </p:nvSpPr>
        <p:spPr>
          <a:xfrm>
            <a:off x="4191106" y="2747476"/>
            <a:ext cx="1154282" cy="3601036"/>
          </a:xfrm>
          <a:prstGeom prst="rect">
            <a:avLst/>
          </a:prstGeom>
          <a:solidFill>
            <a:srgbClr val="AE37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チャット</a:t>
            </a:r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/>
          </a:p>
          <a:p>
            <a:pPr algn="ctr"/>
            <a:r>
              <a:rPr lang="ja-JP" altLang="en-US" dirty="0"/>
              <a:t>メニュー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EF399645-1E43-420A-BDCE-8E2CCFDC0C5F}"/>
              </a:ext>
            </a:extLst>
          </p:cNvPr>
          <p:cNvSpPr txBox="1">
            <a:spLocks/>
          </p:cNvSpPr>
          <p:nvPr/>
        </p:nvSpPr>
        <p:spPr>
          <a:xfrm>
            <a:off x="2017663" y="6512983"/>
            <a:ext cx="2076209" cy="334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端末の画面内</a:t>
            </a:r>
            <a:endParaRPr lang="en-US" altLang="ja-JP" sz="20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DFA4BECF-A4CB-4479-BCE6-C6C6E7F46430}"/>
              </a:ext>
            </a:extLst>
          </p:cNvPr>
          <p:cNvSpPr txBox="1">
            <a:spLocks/>
          </p:cNvSpPr>
          <p:nvPr/>
        </p:nvSpPr>
        <p:spPr>
          <a:xfrm>
            <a:off x="4199423" y="6512983"/>
            <a:ext cx="1145965" cy="334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画面外</a:t>
            </a:r>
            <a:endParaRPr lang="en-US" altLang="ja-JP" sz="2000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8D16E8-0B25-4D28-87C1-8DC7D52F7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3" t="123" r="1739" b="860"/>
          <a:stretch/>
        </p:blipFill>
        <p:spPr>
          <a:xfrm>
            <a:off x="9027403" y="2710863"/>
            <a:ext cx="1089459" cy="36010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3F752BB-47FB-49A9-A0EA-B9676FCB19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r="1330" b="970"/>
          <a:stretch/>
        </p:blipFill>
        <p:spPr>
          <a:xfrm>
            <a:off x="6934548" y="2710863"/>
            <a:ext cx="2031920" cy="3601037"/>
          </a:xfrm>
          <a:prstGeom prst="rect">
            <a:avLst/>
          </a:prstGeom>
        </p:spPr>
      </p:pic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D12EBC57-5F36-4313-82E9-7BDD54084CB0}"/>
              </a:ext>
            </a:extLst>
          </p:cNvPr>
          <p:cNvSpPr txBox="1">
            <a:spLocks/>
          </p:cNvSpPr>
          <p:nvPr/>
        </p:nvSpPr>
        <p:spPr>
          <a:xfrm>
            <a:off x="6934547" y="6479021"/>
            <a:ext cx="2021653" cy="334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端末の画面内</a:t>
            </a:r>
            <a:endParaRPr lang="en-US" altLang="ja-JP" sz="2000" dirty="0"/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3A8D451D-EE09-427E-B37F-A86CB6FBFEAD}"/>
              </a:ext>
            </a:extLst>
          </p:cNvPr>
          <p:cNvSpPr txBox="1">
            <a:spLocks/>
          </p:cNvSpPr>
          <p:nvPr/>
        </p:nvSpPr>
        <p:spPr>
          <a:xfrm>
            <a:off x="9027402" y="6479021"/>
            <a:ext cx="1089893" cy="334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2000" dirty="0"/>
              <a:t>画面外</a:t>
            </a:r>
            <a:endParaRPr lang="en-US" altLang="ja-JP" sz="2000" dirty="0"/>
          </a:p>
        </p:txBody>
      </p:sp>
      <p:sp>
        <p:nvSpPr>
          <p:cNvPr id="15" name="コンテンツ プレースホルダー 2">
            <a:extLst>
              <a:ext uri="{FF2B5EF4-FFF2-40B4-BE49-F238E27FC236}">
                <a16:creationId xmlns:a16="http://schemas.microsoft.com/office/drawing/2014/main" id="{8B41B212-6828-4D4D-BDC5-00B89672128D}"/>
              </a:ext>
            </a:extLst>
          </p:cNvPr>
          <p:cNvSpPr txBox="1">
            <a:spLocks/>
          </p:cNvSpPr>
          <p:nvPr/>
        </p:nvSpPr>
        <p:spPr>
          <a:xfrm>
            <a:off x="5152586" y="1333082"/>
            <a:ext cx="4279532" cy="507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ソースコードの行数：</a:t>
            </a:r>
            <a:r>
              <a:rPr lang="en-US" altLang="ja-JP" sz="2400" dirty="0"/>
              <a:t>2880</a:t>
            </a:r>
          </a:p>
        </p:txBody>
      </p:sp>
    </p:spTree>
    <p:extLst>
      <p:ext uri="{BB962C8B-B14F-4D97-AF65-F5344CB8AC3E}">
        <p14:creationId xmlns:p14="http://schemas.microsoft.com/office/powerpoint/2010/main" val="39781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データベースの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428751"/>
            <a:ext cx="11414795" cy="11298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アプリケーション開発のための，リアルタイムデータベースやストレージなどを提供する</a:t>
            </a:r>
            <a:r>
              <a:rPr lang="en-US" altLang="ja-JP" dirty="0"/>
              <a:t>Google </a:t>
            </a:r>
            <a:r>
              <a:rPr lang="ja-JP" altLang="ja-JP" dirty="0"/>
              <a:t>の</a:t>
            </a:r>
            <a:r>
              <a:rPr lang="ja-JP" altLang="en-US" dirty="0"/>
              <a:t>「</a:t>
            </a:r>
            <a:r>
              <a:rPr lang="en-US" altLang="ja-JP" dirty="0"/>
              <a:t>Firebase</a:t>
            </a:r>
            <a:r>
              <a:rPr lang="ja-JP" altLang="en-US" dirty="0"/>
              <a:t>」サービスを利用して構築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3D7770A-F4E8-4C28-BBBD-6DB0EEED4CAB}"/>
              </a:ext>
            </a:extLst>
          </p:cNvPr>
          <p:cNvSpPr txBox="1"/>
          <p:nvPr/>
        </p:nvSpPr>
        <p:spPr>
          <a:xfrm>
            <a:off x="5338193" y="2651735"/>
            <a:ext cx="65657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/>
              <a:t>位置情報共有システム</a:t>
            </a:r>
            <a:endParaRPr lang="en-US" altLang="ja-JP" sz="2800" dirty="0"/>
          </a:p>
          <a:p>
            <a:pPr algn="ctr"/>
            <a:endParaRPr lang="en-US" altLang="ja-JP" sz="2800" b="1" dirty="0"/>
          </a:p>
          <a:p>
            <a:pPr algn="ctr"/>
            <a:r>
              <a:rPr lang="en-US" altLang="ja-JP" sz="2800" dirty="0"/>
              <a:t>JSON</a:t>
            </a:r>
            <a:r>
              <a:rPr lang="ja-JP" altLang="en-US" sz="2800" dirty="0"/>
              <a:t>形式のリアルタイムデータベース</a:t>
            </a:r>
            <a:endParaRPr lang="en-US" altLang="ja-JP" sz="2800" dirty="0"/>
          </a:p>
          <a:p>
            <a:pPr algn="ctr"/>
            <a:endParaRPr lang="en-US" altLang="ja-JP" dirty="0"/>
          </a:p>
          <a:p>
            <a:pPr algn="ctr"/>
            <a:r>
              <a:rPr lang="ja-JP" altLang="en-US" sz="2800" dirty="0"/>
              <a:t>写真を保存するストレージ</a:t>
            </a:r>
            <a:endParaRPr lang="en-US" altLang="ja-JP" sz="2800" dirty="0"/>
          </a:p>
          <a:p>
            <a:pPr algn="ctr"/>
            <a:endParaRPr lang="ja-JP" altLang="en-US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CBD554-36A2-43AA-913D-0435050EFFDA}"/>
              </a:ext>
            </a:extLst>
          </p:cNvPr>
          <p:cNvSpPr txBox="1"/>
          <p:nvPr/>
        </p:nvSpPr>
        <p:spPr>
          <a:xfrm>
            <a:off x="901467" y="2659310"/>
            <a:ext cx="356602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/>
              <a:t>Firebase </a:t>
            </a:r>
          </a:p>
          <a:p>
            <a:pPr algn="ctr"/>
            <a:r>
              <a:rPr lang="ja-JP" altLang="en-US" sz="2800" b="1" dirty="0"/>
              <a:t>　　　  　</a:t>
            </a:r>
            <a:endParaRPr lang="en-US" altLang="ja-JP" sz="2800" b="1" dirty="0"/>
          </a:p>
          <a:p>
            <a:pPr algn="ctr"/>
            <a:endParaRPr lang="en-US" altLang="ja-JP" sz="100" b="1" dirty="0"/>
          </a:p>
          <a:p>
            <a:pPr algn="ctr"/>
            <a:r>
              <a:rPr lang="en-US" altLang="ja-JP" sz="2800" dirty="0"/>
              <a:t>Realtime Database</a:t>
            </a:r>
          </a:p>
          <a:p>
            <a:pPr algn="ctr"/>
            <a:endParaRPr lang="en-US" altLang="ja-JP" dirty="0"/>
          </a:p>
          <a:p>
            <a:pPr algn="ctr"/>
            <a:r>
              <a:rPr lang="en-US" altLang="ja-JP" sz="2800" dirty="0"/>
              <a:t>Cloud Storage</a:t>
            </a:r>
            <a:r>
              <a:rPr lang="ja-JP" altLang="en-US" sz="2800" dirty="0"/>
              <a:t>　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F3ECDBC-F2F4-406E-A598-C468B0D36D90}"/>
              </a:ext>
            </a:extLst>
          </p:cNvPr>
          <p:cNvCxnSpPr>
            <a:cxnSpLocks/>
          </p:cNvCxnSpPr>
          <p:nvPr/>
        </p:nvCxnSpPr>
        <p:spPr>
          <a:xfrm>
            <a:off x="209725" y="3254928"/>
            <a:ext cx="11982275" cy="0"/>
          </a:xfrm>
          <a:prstGeom prst="line">
            <a:avLst/>
          </a:prstGeom>
          <a:ln w="38100">
            <a:solidFill>
              <a:srgbClr val="AE3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D1D88EE-F06B-481A-9C3F-AEF3BCCAEC5A}"/>
              </a:ext>
            </a:extLst>
          </p:cNvPr>
          <p:cNvCxnSpPr>
            <a:cxnSpLocks/>
          </p:cNvCxnSpPr>
          <p:nvPr/>
        </p:nvCxnSpPr>
        <p:spPr>
          <a:xfrm>
            <a:off x="4761756" y="3080551"/>
            <a:ext cx="288415" cy="174377"/>
          </a:xfrm>
          <a:prstGeom prst="line">
            <a:avLst/>
          </a:prstGeom>
          <a:ln w="38100">
            <a:solidFill>
              <a:srgbClr val="AE3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2A1DF2D5-A6F5-49AF-A1D0-307FBA481DE5}"/>
              </a:ext>
            </a:extLst>
          </p:cNvPr>
          <p:cNvCxnSpPr>
            <a:cxnSpLocks/>
          </p:cNvCxnSpPr>
          <p:nvPr/>
        </p:nvCxnSpPr>
        <p:spPr>
          <a:xfrm flipV="1">
            <a:off x="4763242" y="3254928"/>
            <a:ext cx="288000" cy="172800"/>
          </a:xfrm>
          <a:prstGeom prst="line">
            <a:avLst/>
          </a:prstGeom>
          <a:ln w="38100">
            <a:solidFill>
              <a:srgbClr val="AE3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24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B01171D5-9D6A-443D-9BAF-CFEEFDB10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2" y="1848517"/>
            <a:ext cx="5602282" cy="38488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JSON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データ）の構造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75" y="1362600"/>
            <a:ext cx="5668000" cy="4949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データベース（</a:t>
            </a:r>
            <a:r>
              <a:rPr lang="en-US" altLang="ja-JP" dirty="0"/>
              <a:t>JSON</a:t>
            </a:r>
            <a:r>
              <a:rPr lang="ja-JP" altLang="en-US" dirty="0"/>
              <a:t>データ）の</a:t>
            </a:r>
            <a:r>
              <a:rPr lang="ja-JP" altLang="en-US" b="1" dirty="0">
                <a:solidFill>
                  <a:srgbClr val="C00000"/>
                </a:solidFill>
              </a:rPr>
              <a:t>ノード</a:t>
            </a:r>
            <a:endParaRPr lang="en-US" altLang="ja-JP" b="1" dirty="0"/>
          </a:p>
          <a:p>
            <a:r>
              <a:rPr lang="ja-JP" altLang="en-US" dirty="0"/>
              <a:t>チャット機能：</a:t>
            </a:r>
            <a:r>
              <a:rPr lang="en-US" altLang="ja-JP" dirty="0"/>
              <a:t>Chat</a:t>
            </a:r>
          </a:p>
          <a:p>
            <a:r>
              <a:rPr lang="ja-JP" altLang="en-US" dirty="0"/>
              <a:t>ユーザの位置情報：</a:t>
            </a:r>
            <a:r>
              <a:rPr lang="en-US" altLang="ja-JP" dirty="0"/>
              <a:t>GPS</a:t>
            </a:r>
          </a:p>
          <a:p>
            <a:r>
              <a:rPr lang="ja-JP" altLang="en-US" dirty="0"/>
              <a:t>ユーザの最新の位置情報の管理：</a:t>
            </a:r>
            <a:r>
              <a:rPr lang="en-US" altLang="ja-JP" dirty="0"/>
              <a:t>Latest</a:t>
            </a:r>
          </a:p>
          <a:p>
            <a:r>
              <a:rPr lang="ja-JP" altLang="en-US" dirty="0"/>
              <a:t>マーカーの名前や写真，位置情報などの付加情報：</a:t>
            </a:r>
            <a:r>
              <a:rPr lang="en-US" altLang="ja-JP" dirty="0"/>
              <a:t>Marker</a:t>
            </a:r>
          </a:p>
          <a:p>
            <a:r>
              <a:rPr lang="ja-JP" altLang="en-US" dirty="0"/>
              <a:t>ユーザの名前やコメントなど：</a:t>
            </a:r>
            <a:r>
              <a:rPr lang="en-US" altLang="ja-JP" dirty="0" err="1"/>
              <a:t>userName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3034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0C585057-3FC8-4626-A487-54AC93BA4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206" y="4027727"/>
            <a:ext cx="5777794" cy="28271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データベースの構築</a:t>
            </a:r>
            <a:endParaRPr kumimoji="1" lang="ja-JP" altLang="en-US" sz="4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224" y="1319461"/>
            <a:ext cx="10979551" cy="5538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Web</a:t>
            </a:r>
            <a:r>
              <a:rPr lang="ja-JP" altLang="ja-JP" dirty="0"/>
              <a:t>ブラウザ</a:t>
            </a:r>
            <a:r>
              <a:rPr lang="ja-JP" altLang="en-US" dirty="0"/>
              <a:t>の</a:t>
            </a:r>
            <a:r>
              <a:rPr lang="ja-JP" altLang="ja-JP" dirty="0"/>
              <a:t>操作</a:t>
            </a:r>
            <a:r>
              <a:rPr lang="ja-JP" altLang="en-US" dirty="0"/>
              <a:t>で，</a:t>
            </a:r>
            <a:r>
              <a:rPr lang="ja-JP" altLang="ja-JP" dirty="0"/>
              <a:t>データベース</a:t>
            </a:r>
            <a:r>
              <a:rPr lang="ja-JP" altLang="en-US" dirty="0"/>
              <a:t>を簡単に</a:t>
            </a:r>
            <a:r>
              <a:rPr lang="ja-JP" altLang="ja-JP" dirty="0"/>
              <a:t>構築</a:t>
            </a:r>
            <a:r>
              <a:rPr lang="ja-JP" altLang="en-US" dirty="0"/>
              <a:t>できた．</a:t>
            </a:r>
            <a:endParaRPr lang="en-US" altLang="ja-JP" dirty="0"/>
          </a:p>
          <a:p>
            <a:pPr marL="0" indent="0">
              <a:buNone/>
            </a:pPr>
            <a:r>
              <a:rPr lang="ja-JP" altLang="ja-JP" sz="2400" dirty="0"/>
              <a:t>手順は以下の通り．</a:t>
            </a:r>
            <a:endParaRPr lang="ja-JP" altLang="ja-JP" sz="2000" dirty="0"/>
          </a:p>
          <a:p>
            <a:pPr marL="514350" lvl="0" indent="-514350">
              <a:buFont typeface="+mj-lt"/>
              <a:buAutoNum type="arabicPeriod"/>
            </a:pPr>
            <a:r>
              <a:rPr lang="en-US" altLang="ja-JP" sz="2400" dirty="0"/>
              <a:t>Google</a:t>
            </a:r>
            <a:r>
              <a:rPr lang="ja-JP" altLang="ja-JP" sz="2400" dirty="0"/>
              <a:t>アカウントを作成．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ja-JP" sz="2400" dirty="0"/>
              <a:t>Firebase</a:t>
            </a:r>
            <a:r>
              <a:rPr lang="ja-JP" altLang="ja-JP" sz="2400" dirty="0"/>
              <a:t>にサインイン．</a:t>
            </a:r>
          </a:p>
          <a:p>
            <a:pPr marL="514350" lvl="0" indent="-514350">
              <a:buFont typeface="+mj-lt"/>
              <a:buAutoNum type="arabicPeriod"/>
            </a:pPr>
            <a:r>
              <a:rPr lang="ja-JP" altLang="ja-JP" sz="2400" dirty="0"/>
              <a:t>「プロジェクトを追加」をクリックでプロジェクトを追加．</a:t>
            </a:r>
          </a:p>
          <a:p>
            <a:pPr marL="514350" lvl="0" indent="-514350">
              <a:buFont typeface="+mj-lt"/>
              <a:buAutoNum type="arabicPeriod"/>
            </a:pPr>
            <a:r>
              <a:rPr lang="ja-JP" altLang="ja-JP" sz="2400" dirty="0"/>
              <a:t>「データベースを作成」をクリックでリアルタイムデータベースを作成．</a:t>
            </a:r>
          </a:p>
          <a:p>
            <a:pPr marL="514350" lvl="0" indent="-514350">
              <a:buFont typeface="+mj-lt"/>
              <a:buAutoNum type="arabicPeriod"/>
            </a:pPr>
            <a:r>
              <a:rPr lang="ja-JP" altLang="en-US" sz="2400" dirty="0"/>
              <a:t>「</a:t>
            </a:r>
            <a:r>
              <a:rPr lang="ja-JP" altLang="ja-JP" sz="2400" dirty="0"/>
              <a:t>テストモードで運用を開始</a:t>
            </a:r>
            <a:r>
              <a:rPr lang="ja-JP" altLang="en-US" sz="2400" dirty="0"/>
              <a:t>」を</a:t>
            </a:r>
            <a:endParaRPr lang="en-US" altLang="ja-JP" sz="2400" dirty="0"/>
          </a:p>
          <a:p>
            <a:pPr marL="0" lvl="0" indent="0">
              <a:buNone/>
            </a:pPr>
            <a:r>
              <a:rPr lang="ja-JP" altLang="en-US" sz="2400" dirty="0"/>
              <a:t>　　クリックでセキュリティルールを</a:t>
            </a:r>
            <a:endParaRPr lang="en-US" altLang="ja-JP" sz="2400" dirty="0"/>
          </a:p>
          <a:p>
            <a:pPr marL="0" lvl="0" indent="0">
              <a:buNone/>
            </a:pPr>
            <a:r>
              <a:rPr lang="ja-JP" altLang="en-US" sz="2400" dirty="0"/>
              <a:t>　　設定</a:t>
            </a:r>
            <a:r>
              <a:rPr lang="ja-JP" altLang="ja-JP" sz="2400" dirty="0"/>
              <a:t>．</a:t>
            </a:r>
            <a:endParaRPr lang="en-US" altLang="ja-JP" sz="2400" dirty="0"/>
          </a:p>
          <a:p>
            <a:pPr marL="0" indent="0">
              <a:buNone/>
            </a:pPr>
            <a:endParaRPr lang="ja-JP" altLang="ja-JP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6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実験計画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537" y="1256019"/>
            <a:ext cx="10073561" cy="53662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dirty="0"/>
              <a:t>試作した位置情報共有システムについての実験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地図アプリケーション，データベースの連携動作について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実験項目</a:t>
            </a:r>
            <a:endParaRPr lang="en-US" altLang="ja-JP" dirty="0"/>
          </a:p>
          <a:p>
            <a:r>
              <a:rPr lang="en-US" altLang="ja-JP" dirty="0"/>
              <a:t>Firebase</a:t>
            </a:r>
            <a:r>
              <a:rPr lang="ja-JP" altLang="ja-JP" dirty="0"/>
              <a:t>を利用して構築したデータベースが連携している</a:t>
            </a:r>
            <a:r>
              <a:rPr lang="ja-JP" altLang="en-US" dirty="0"/>
              <a:t>．</a:t>
            </a:r>
            <a:endParaRPr lang="en-US" altLang="ja-JP" dirty="0"/>
          </a:p>
          <a:p>
            <a:r>
              <a:rPr lang="ja-JP" altLang="ja-JP" dirty="0"/>
              <a:t>地図アプリケーションの機能が</a:t>
            </a:r>
            <a:r>
              <a:rPr lang="ja-JP" altLang="en-US" dirty="0"/>
              <a:t>，</a:t>
            </a:r>
            <a:r>
              <a:rPr lang="ja-JP" altLang="ja-JP" dirty="0"/>
              <a:t>端末を通して確認</a:t>
            </a:r>
            <a:r>
              <a:rPr lang="ja-JP" altLang="en-US" dirty="0"/>
              <a:t>できるか．</a:t>
            </a:r>
            <a:endParaRPr lang="en-US" altLang="ja-JP" dirty="0"/>
          </a:p>
          <a:p>
            <a:r>
              <a:rPr lang="ja-JP" altLang="ja-JP" dirty="0"/>
              <a:t>データベースにデータが反映されていることをデータベースの管理画面を通して確認でき</a:t>
            </a:r>
            <a:r>
              <a:rPr lang="ja-JP" altLang="en-US" dirty="0"/>
              <a:t>るか．</a:t>
            </a:r>
            <a:endParaRPr lang="en-US" altLang="ja-JP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36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CD0D53-FC40-4C3F-A39D-442C625EF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408" y="365125"/>
            <a:ext cx="9684391" cy="1325563"/>
          </a:xfrm>
        </p:spPr>
        <p:txBody>
          <a:bodyPr>
            <a:normAutofit/>
          </a:bodyPr>
          <a:lstStyle/>
          <a:p>
            <a:r>
              <a:rPr kumimoji="1" lang="ja-JP" altLang="en-US" sz="4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基本機能の実験概要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8F416B-49A3-4E02-B31B-C182D4184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899" y="1793415"/>
            <a:ext cx="10515600" cy="3320123"/>
          </a:xfrm>
        </p:spPr>
        <p:txBody>
          <a:bodyPr>
            <a:normAutofit/>
          </a:bodyPr>
          <a:lstStyle/>
          <a:p>
            <a:r>
              <a:rPr lang="ja-JP" altLang="en-US" dirty="0"/>
              <a:t>同じ場所，時間に</a:t>
            </a:r>
            <a:r>
              <a:rPr lang="en-US" altLang="ja-JP" dirty="0"/>
              <a:t>2</a:t>
            </a:r>
            <a:r>
              <a:rPr lang="ja-JP" altLang="ja-JP" dirty="0"/>
              <a:t>台の</a:t>
            </a:r>
            <a:r>
              <a:rPr lang="en-US" altLang="ja-JP" dirty="0"/>
              <a:t>iPhone</a:t>
            </a:r>
            <a:r>
              <a:rPr lang="ja-JP" altLang="ja-JP" dirty="0"/>
              <a:t>で</a:t>
            </a:r>
            <a:r>
              <a:rPr lang="ja-JP" altLang="en-US" dirty="0"/>
              <a:t>実験を実施</a:t>
            </a:r>
            <a:endParaRPr lang="en-US" altLang="ja-JP" dirty="0"/>
          </a:p>
          <a:p>
            <a:r>
              <a:rPr lang="ja-JP" altLang="en-US" dirty="0"/>
              <a:t>それぞれの端末で地図アプリケーションを操作</a:t>
            </a:r>
            <a:endParaRPr lang="en-US" altLang="ja-JP" dirty="0"/>
          </a:p>
          <a:p>
            <a:r>
              <a:rPr lang="ja-JP" altLang="en-US" dirty="0"/>
              <a:t>実装した機能が動作するか，</a:t>
            </a:r>
            <a:r>
              <a:rPr lang="en-US" altLang="ja-JP" dirty="0"/>
              <a:t>iPhone</a:t>
            </a:r>
            <a:r>
              <a:rPr lang="ja-JP" altLang="en-US" dirty="0"/>
              <a:t>と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データベースを表示しているブラウザの画面で確認した．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20EBD-9DFD-48C2-B3F8-26E20D92CDD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030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816</Words>
  <Application>Microsoft Office PowerPoint</Application>
  <PresentationFormat>ワイド画面</PresentationFormat>
  <Paragraphs>186</Paragraphs>
  <Slides>21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6" baseType="lpstr">
      <vt:lpstr>メイリオ</vt:lpstr>
      <vt:lpstr>游ゴシック</vt:lpstr>
      <vt:lpstr>游ゴシック Light</vt:lpstr>
      <vt:lpstr>Arial</vt:lpstr>
      <vt:lpstr>Office テーマ</vt:lpstr>
      <vt:lpstr>Firebaseを用いた 位置情報共有システム        　　</vt:lpstr>
      <vt:lpstr>位置情報共有システム</vt:lpstr>
      <vt:lpstr>非公開型の位置情報共有システム</vt:lpstr>
      <vt:lpstr>位置情報共有アプリケーションの試作</vt:lpstr>
      <vt:lpstr>データベースの概要</vt:lpstr>
      <vt:lpstr>データベース（JSONデータ）の構造</vt:lpstr>
      <vt:lpstr>データベースの構築</vt:lpstr>
      <vt:lpstr>実験計画</vt:lpstr>
      <vt:lpstr>基本機能の実験概要</vt:lpstr>
      <vt:lpstr>基本機能の実験結果</vt:lpstr>
      <vt:lpstr>基本機能の実験結果</vt:lpstr>
      <vt:lpstr>基本機能の実験結果</vt:lpstr>
      <vt:lpstr>基本機能の実験結果</vt:lpstr>
      <vt:lpstr>基本機能の実験結果</vt:lpstr>
      <vt:lpstr> 大学構内の探索，調査への応用の実験概要</vt:lpstr>
      <vt:lpstr>PowerPoint プレゼンテーション</vt:lpstr>
      <vt:lpstr>考察</vt:lpstr>
      <vt:lpstr>まとめ</vt:lpstr>
      <vt:lpstr>PowerPoint プレゼンテーション</vt:lpstr>
      <vt:lpstr>Firebaseとは</vt:lpstr>
      <vt:lpstr>FirebaseとiOSの連携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12月5日</dc:title>
  <dc:creator>katsuyuki</dc:creator>
  <cp:lastModifiedBy>user</cp:lastModifiedBy>
  <cp:revision>93</cp:revision>
  <dcterms:created xsi:type="dcterms:W3CDTF">2018-12-04T15:29:20Z</dcterms:created>
  <dcterms:modified xsi:type="dcterms:W3CDTF">2019-02-04T03:37:54Z</dcterms:modified>
</cp:coreProperties>
</file>