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58" r:id="rId3"/>
    <p:sldId id="262" r:id="rId4"/>
    <p:sldId id="260" r:id="rId5"/>
    <p:sldId id="261"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3" autoAdjust="0"/>
    <p:restoredTop sz="94660"/>
  </p:normalViewPr>
  <p:slideViewPr>
    <p:cSldViewPr snapToGrid="0">
      <p:cViewPr>
        <p:scale>
          <a:sx n="66" d="100"/>
          <a:sy n="66" d="100"/>
        </p:scale>
        <p:origin x="677"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4A59165-DFB0-4355-A7FF-96334EA78291}" type="datetimeFigureOut">
              <a:rPr kumimoji="1" lang="ja-JP" altLang="en-US" smtClean="0"/>
              <a:t>2023/5/16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049996-224D-45DB-8C2A-3939ED8F73FC}" type="slidenum">
              <a:rPr kumimoji="1" lang="ja-JP" altLang="en-US" smtClean="0"/>
              <a:t>‹#›</a:t>
            </a:fld>
            <a:endParaRPr kumimoji="1" lang="ja-JP" altLang="en-US"/>
          </a:p>
        </p:txBody>
      </p:sp>
    </p:spTree>
    <p:extLst>
      <p:ext uri="{BB962C8B-B14F-4D97-AF65-F5344CB8AC3E}">
        <p14:creationId xmlns:p14="http://schemas.microsoft.com/office/powerpoint/2010/main" val="34825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4A59165-DFB0-4355-A7FF-96334EA78291}" type="datetimeFigureOut">
              <a:rPr kumimoji="1" lang="ja-JP" altLang="en-US" smtClean="0"/>
              <a:t>2023/5/16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049996-224D-45DB-8C2A-3939ED8F73FC}" type="slidenum">
              <a:rPr kumimoji="1" lang="ja-JP" altLang="en-US" smtClean="0"/>
              <a:t>‹#›</a:t>
            </a:fld>
            <a:endParaRPr kumimoji="1" lang="ja-JP" altLang="en-US"/>
          </a:p>
        </p:txBody>
      </p:sp>
    </p:spTree>
    <p:extLst>
      <p:ext uri="{BB962C8B-B14F-4D97-AF65-F5344CB8AC3E}">
        <p14:creationId xmlns:p14="http://schemas.microsoft.com/office/powerpoint/2010/main" val="1883864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4A59165-DFB0-4355-A7FF-96334EA78291}" type="datetimeFigureOut">
              <a:rPr kumimoji="1" lang="ja-JP" altLang="en-US" smtClean="0"/>
              <a:t>2023/5/16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049996-224D-45DB-8C2A-3939ED8F73FC}" type="slidenum">
              <a:rPr kumimoji="1" lang="ja-JP" altLang="en-US" smtClean="0"/>
              <a:t>‹#›</a:t>
            </a:fld>
            <a:endParaRPr kumimoji="1" lang="ja-JP" altLang="en-US"/>
          </a:p>
        </p:txBody>
      </p:sp>
    </p:spTree>
    <p:extLst>
      <p:ext uri="{BB962C8B-B14F-4D97-AF65-F5344CB8AC3E}">
        <p14:creationId xmlns:p14="http://schemas.microsoft.com/office/powerpoint/2010/main" val="2586884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4A59165-DFB0-4355-A7FF-96334EA78291}" type="datetimeFigureOut">
              <a:rPr kumimoji="1" lang="ja-JP" altLang="en-US" smtClean="0"/>
              <a:t>2023/5/16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049996-224D-45DB-8C2A-3939ED8F73FC}" type="slidenum">
              <a:rPr kumimoji="1" lang="ja-JP" altLang="en-US" smtClean="0"/>
              <a:t>‹#›</a:t>
            </a:fld>
            <a:endParaRPr kumimoji="1" lang="ja-JP" altLang="en-US"/>
          </a:p>
        </p:txBody>
      </p:sp>
    </p:spTree>
    <p:extLst>
      <p:ext uri="{BB962C8B-B14F-4D97-AF65-F5344CB8AC3E}">
        <p14:creationId xmlns:p14="http://schemas.microsoft.com/office/powerpoint/2010/main" val="1409019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4A59165-DFB0-4355-A7FF-96334EA78291}" type="datetimeFigureOut">
              <a:rPr kumimoji="1" lang="ja-JP" altLang="en-US" smtClean="0"/>
              <a:t>2023/5/16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0049996-224D-45DB-8C2A-3939ED8F73FC}" type="slidenum">
              <a:rPr kumimoji="1" lang="ja-JP" altLang="en-US" smtClean="0"/>
              <a:t>‹#›</a:t>
            </a:fld>
            <a:endParaRPr kumimoji="1" lang="ja-JP" altLang="en-US"/>
          </a:p>
        </p:txBody>
      </p:sp>
    </p:spTree>
    <p:extLst>
      <p:ext uri="{BB962C8B-B14F-4D97-AF65-F5344CB8AC3E}">
        <p14:creationId xmlns:p14="http://schemas.microsoft.com/office/powerpoint/2010/main" val="3001989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4A59165-DFB0-4355-A7FF-96334EA78291}" type="datetimeFigureOut">
              <a:rPr kumimoji="1" lang="ja-JP" altLang="en-US" smtClean="0"/>
              <a:t>2023/5/16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049996-224D-45DB-8C2A-3939ED8F73FC}" type="slidenum">
              <a:rPr kumimoji="1" lang="ja-JP" altLang="en-US" smtClean="0"/>
              <a:t>‹#›</a:t>
            </a:fld>
            <a:endParaRPr kumimoji="1" lang="ja-JP" altLang="en-US"/>
          </a:p>
        </p:txBody>
      </p:sp>
    </p:spTree>
    <p:extLst>
      <p:ext uri="{BB962C8B-B14F-4D97-AF65-F5344CB8AC3E}">
        <p14:creationId xmlns:p14="http://schemas.microsoft.com/office/powerpoint/2010/main" val="951157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4A59165-DFB0-4355-A7FF-96334EA78291}" type="datetimeFigureOut">
              <a:rPr kumimoji="1" lang="ja-JP" altLang="en-US" smtClean="0"/>
              <a:t>2023/5/16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0049996-224D-45DB-8C2A-3939ED8F73FC}" type="slidenum">
              <a:rPr kumimoji="1" lang="ja-JP" altLang="en-US" smtClean="0"/>
              <a:t>‹#›</a:t>
            </a:fld>
            <a:endParaRPr kumimoji="1" lang="ja-JP" altLang="en-US"/>
          </a:p>
        </p:txBody>
      </p:sp>
    </p:spTree>
    <p:extLst>
      <p:ext uri="{BB962C8B-B14F-4D97-AF65-F5344CB8AC3E}">
        <p14:creationId xmlns:p14="http://schemas.microsoft.com/office/powerpoint/2010/main" val="3512334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4A59165-DFB0-4355-A7FF-96334EA78291}" type="datetimeFigureOut">
              <a:rPr kumimoji="1" lang="ja-JP" altLang="en-US" smtClean="0"/>
              <a:t>2023/5/16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0049996-224D-45DB-8C2A-3939ED8F73FC}" type="slidenum">
              <a:rPr kumimoji="1" lang="ja-JP" altLang="en-US" smtClean="0"/>
              <a:t>‹#›</a:t>
            </a:fld>
            <a:endParaRPr kumimoji="1" lang="ja-JP" altLang="en-US"/>
          </a:p>
        </p:txBody>
      </p:sp>
    </p:spTree>
    <p:extLst>
      <p:ext uri="{BB962C8B-B14F-4D97-AF65-F5344CB8AC3E}">
        <p14:creationId xmlns:p14="http://schemas.microsoft.com/office/powerpoint/2010/main" val="2940116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A59165-DFB0-4355-A7FF-96334EA78291}" type="datetimeFigureOut">
              <a:rPr kumimoji="1" lang="ja-JP" altLang="en-US" smtClean="0"/>
              <a:t>2023/5/16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0049996-224D-45DB-8C2A-3939ED8F73FC}" type="slidenum">
              <a:rPr kumimoji="1" lang="ja-JP" altLang="en-US" smtClean="0"/>
              <a:t>‹#›</a:t>
            </a:fld>
            <a:endParaRPr kumimoji="1" lang="ja-JP" altLang="en-US"/>
          </a:p>
        </p:txBody>
      </p:sp>
    </p:spTree>
    <p:extLst>
      <p:ext uri="{BB962C8B-B14F-4D97-AF65-F5344CB8AC3E}">
        <p14:creationId xmlns:p14="http://schemas.microsoft.com/office/powerpoint/2010/main" val="33180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4A59165-DFB0-4355-A7FF-96334EA78291}" type="datetimeFigureOut">
              <a:rPr kumimoji="1" lang="ja-JP" altLang="en-US" smtClean="0"/>
              <a:t>2023/5/16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049996-224D-45DB-8C2A-3939ED8F73FC}" type="slidenum">
              <a:rPr kumimoji="1" lang="ja-JP" altLang="en-US" smtClean="0"/>
              <a:t>‹#›</a:t>
            </a:fld>
            <a:endParaRPr kumimoji="1" lang="ja-JP" altLang="en-US"/>
          </a:p>
        </p:txBody>
      </p:sp>
    </p:spTree>
    <p:extLst>
      <p:ext uri="{BB962C8B-B14F-4D97-AF65-F5344CB8AC3E}">
        <p14:creationId xmlns:p14="http://schemas.microsoft.com/office/powerpoint/2010/main" val="3468606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4A59165-DFB0-4355-A7FF-96334EA78291}" type="datetimeFigureOut">
              <a:rPr kumimoji="1" lang="ja-JP" altLang="en-US" smtClean="0"/>
              <a:t>2023/5/16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0049996-224D-45DB-8C2A-3939ED8F73FC}" type="slidenum">
              <a:rPr kumimoji="1" lang="ja-JP" altLang="en-US" smtClean="0"/>
              <a:t>‹#›</a:t>
            </a:fld>
            <a:endParaRPr kumimoji="1" lang="ja-JP" altLang="en-US"/>
          </a:p>
        </p:txBody>
      </p:sp>
    </p:spTree>
    <p:extLst>
      <p:ext uri="{BB962C8B-B14F-4D97-AF65-F5344CB8AC3E}">
        <p14:creationId xmlns:p14="http://schemas.microsoft.com/office/powerpoint/2010/main" val="2869805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A59165-DFB0-4355-A7FF-96334EA78291}" type="datetimeFigureOut">
              <a:rPr kumimoji="1" lang="ja-JP" altLang="en-US" smtClean="0"/>
              <a:t>2023/5/16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049996-224D-45DB-8C2A-3939ED8F73FC}" type="slidenum">
              <a:rPr kumimoji="1" lang="ja-JP" altLang="en-US" smtClean="0"/>
              <a:t>‹#›</a:t>
            </a:fld>
            <a:endParaRPr kumimoji="1" lang="ja-JP" altLang="en-US"/>
          </a:p>
        </p:txBody>
      </p:sp>
    </p:spTree>
    <p:extLst>
      <p:ext uri="{BB962C8B-B14F-4D97-AF65-F5344CB8AC3E}">
        <p14:creationId xmlns:p14="http://schemas.microsoft.com/office/powerpoint/2010/main" val="21020028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cityscapes-dataset.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745097-495F-7EAD-7466-0C93760CDE69}"/>
              </a:ext>
            </a:extLst>
          </p:cNvPr>
          <p:cNvSpPr>
            <a:spLocks noGrp="1"/>
          </p:cNvSpPr>
          <p:nvPr>
            <p:ph type="title"/>
          </p:nvPr>
        </p:nvSpPr>
        <p:spPr>
          <a:xfrm>
            <a:off x="628650" y="365126"/>
            <a:ext cx="7886700" cy="566103"/>
          </a:xfrm>
        </p:spPr>
        <p:txBody>
          <a:bodyPr>
            <a:normAutofit fontScale="90000"/>
          </a:bodyPr>
          <a:lstStyle/>
          <a:p>
            <a:r>
              <a:rPr kumimoji="1" lang="en-US" altLang="ja-JP" dirty="0"/>
              <a:t>Hugging Face</a:t>
            </a:r>
            <a:endParaRPr kumimoji="1" lang="ja-JP" altLang="en-US" dirty="0"/>
          </a:p>
        </p:txBody>
      </p:sp>
      <p:sp>
        <p:nvSpPr>
          <p:cNvPr id="3" name="コンテンツ プレースホルダー 2">
            <a:extLst>
              <a:ext uri="{FF2B5EF4-FFF2-40B4-BE49-F238E27FC236}">
                <a16:creationId xmlns:a16="http://schemas.microsoft.com/office/drawing/2014/main" id="{AA573F72-9239-0657-632E-96A45A6C9B61}"/>
              </a:ext>
            </a:extLst>
          </p:cNvPr>
          <p:cNvSpPr>
            <a:spLocks noGrp="1"/>
          </p:cNvSpPr>
          <p:nvPr>
            <p:ph idx="1"/>
          </p:nvPr>
        </p:nvSpPr>
        <p:spPr>
          <a:xfrm>
            <a:off x="4607057" y="986118"/>
            <a:ext cx="4294055" cy="1898887"/>
          </a:xfrm>
        </p:spPr>
        <p:txBody>
          <a:bodyPr>
            <a:normAutofit/>
          </a:bodyPr>
          <a:lstStyle/>
          <a:p>
            <a:r>
              <a:rPr kumimoji="1" lang="en-US" altLang="ja-JP" dirty="0"/>
              <a:t>Hugging Face </a:t>
            </a:r>
            <a:r>
              <a:rPr kumimoji="1" lang="ja-JP" altLang="en-US" dirty="0"/>
              <a:t>は </a:t>
            </a:r>
            <a:r>
              <a:rPr kumimoji="1" lang="en-US" altLang="ja-JP" dirty="0"/>
              <a:t>AI </a:t>
            </a:r>
            <a:r>
              <a:rPr kumimoji="1" lang="ja-JP" altLang="en-US" dirty="0"/>
              <a:t>の構築，学習，配布のサイト</a:t>
            </a:r>
            <a:endParaRPr kumimoji="1" lang="en-US" altLang="ja-JP" dirty="0"/>
          </a:p>
          <a:p>
            <a:pPr marL="0" indent="0">
              <a:buNone/>
            </a:pPr>
            <a:r>
              <a:rPr kumimoji="1" lang="en-US" altLang="ja-JP" dirty="0"/>
              <a:t>https://huggingface.co/</a:t>
            </a:r>
          </a:p>
          <a:p>
            <a:r>
              <a:rPr lang="ja-JP" altLang="en-US" dirty="0"/>
              <a:t>オンライン実行可能</a:t>
            </a:r>
            <a:endParaRPr kumimoji="1" lang="ja-JP" altLang="en-US" dirty="0"/>
          </a:p>
        </p:txBody>
      </p:sp>
      <p:pic>
        <p:nvPicPr>
          <p:cNvPr id="5" name="図 4">
            <a:extLst>
              <a:ext uri="{FF2B5EF4-FFF2-40B4-BE49-F238E27FC236}">
                <a16:creationId xmlns:a16="http://schemas.microsoft.com/office/drawing/2014/main" id="{F0119B9D-3BAF-789B-2C30-43A0B3FA7AA1}"/>
              </a:ext>
            </a:extLst>
          </p:cNvPr>
          <p:cNvPicPr>
            <a:picLocks noChangeAspect="1"/>
          </p:cNvPicPr>
          <p:nvPr/>
        </p:nvPicPr>
        <p:blipFill>
          <a:blip r:embed="rId2"/>
          <a:stretch>
            <a:fillRect/>
          </a:stretch>
        </p:blipFill>
        <p:spPr>
          <a:xfrm>
            <a:off x="1377664" y="986118"/>
            <a:ext cx="2910391" cy="1937181"/>
          </a:xfrm>
          <a:prstGeom prst="rect">
            <a:avLst/>
          </a:prstGeom>
        </p:spPr>
      </p:pic>
      <p:sp>
        <p:nvSpPr>
          <p:cNvPr id="9" name="テキスト ボックス 8">
            <a:extLst>
              <a:ext uri="{FF2B5EF4-FFF2-40B4-BE49-F238E27FC236}">
                <a16:creationId xmlns:a16="http://schemas.microsoft.com/office/drawing/2014/main" id="{16C3AE1F-8830-0F4D-8226-83F1F7EDA9BA}"/>
              </a:ext>
            </a:extLst>
          </p:cNvPr>
          <p:cNvSpPr txBox="1"/>
          <p:nvPr/>
        </p:nvSpPr>
        <p:spPr>
          <a:xfrm>
            <a:off x="185736" y="6211669"/>
            <a:ext cx="5953125" cy="646331"/>
          </a:xfrm>
          <a:prstGeom prst="rect">
            <a:avLst/>
          </a:prstGeom>
          <a:noFill/>
        </p:spPr>
        <p:txBody>
          <a:bodyPr wrap="square">
            <a:spAutoFit/>
          </a:bodyPr>
          <a:lstStyle/>
          <a:p>
            <a:r>
              <a:rPr lang="en-US" altLang="ja-JP" dirty="0" err="1"/>
              <a:t>OneFormer</a:t>
            </a:r>
            <a:endParaRPr lang="en-US" altLang="ja-JP" dirty="0"/>
          </a:p>
          <a:p>
            <a:r>
              <a:rPr lang="ja-JP" altLang="en-US" dirty="0"/>
              <a:t>https://huggingface.co/spaces/shi-labs/OneFormer</a:t>
            </a:r>
          </a:p>
        </p:txBody>
      </p:sp>
      <p:sp>
        <p:nvSpPr>
          <p:cNvPr id="10" name="テキスト ボックス 9">
            <a:extLst>
              <a:ext uri="{FF2B5EF4-FFF2-40B4-BE49-F238E27FC236}">
                <a16:creationId xmlns:a16="http://schemas.microsoft.com/office/drawing/2014/main" id="{A12C7EF1-CB86-A3E3-E8E4-7A1AE2140520}"/>
              </a:ext>
            </a:extLst>
          </p:cNvPr>
          <p:cNvSpPr txBox="1"/>
          <p:nvPr/>
        </p:nvSpPr>
        <p:spPr>
          <a:xfrm>
            <a:off x="369787" y="5622075"/>
            <a:ext cx="3993383" cy="646331"/>
          </a:xfrm>
          <a:prstGeom prst="rect">
            <a:avLst/>
          </a:prstGeom>
          <a:noFill/>
        </p:spPr>
        <p:txBody>
          <a:bodyPr wrap="square">
            <a:spAutoFit/>
          </a:bodyPr>
          <a:lstStyle/>
          <a:p>
            <a:r>
              <a:rPr lang="ja-JP" altLang="en-US" dirty="0"/>
              <a:t>パノプティックセグメンテーション</a:t>
            </a:r>
            <a:endParaRPr lang="en-US" altLang="ja-JP" dirty="0"/>
          </a:p>
          <a:p>
            <a:r>
              <a:rPr lang="en-US" altLang="ja-JP" dirty="0" err="1"/>
              <a:t>DiNAT</a:t>
            </a:r>
            <a:r>
              <a:rPr lang="en-US" altLang="ja-JP" dirty="0"/>
              <a:t>-L, COCO </a:t>
            </a:r>
            <a:r>
              <a:rPr lang="ja-JP" altLang="en-US" dirty="0"/>
              <a:t>で学習済み</a:t>
            </a:r>
          </a:p>
        </p:txBody>
      </p:sp>
      <p:pic>
        <p:nvPicPr>
          <p:cNvPr id="12" name="図 11">
            <a:extLst>
              <a:ext uri="{FF2B5EF4-FFF2-40B4-BE49-F238E27FC236}">
                <a16:creationId xmlns:a16="http://schemas.microsoft.com/office/drawing/2014/main" id="{B08C5923-2C98-504E-3D2A-83EC5535C0AD}"/>
              </a:ext>
            </a:extLst>
          </p:cNvPr>
          <p:cNvPicPr>
            <a:picLocks noChangeAspect="1"/>
          </p:cNvPicPr>
          <p:nvPr/>
        </p:nvPicPr>
        <p:blipFill>
          <a:blip r:embed="rId3"/>
          <a:stretch>
            <a:fillRect/>
          </a:stretch>
        </p:blipFill>
        <p:spPr>
          <a:xfrm>
            <a:off x="369787" y="3252598"/>
            <a:ext cx="3828698" cy="2363344"/>
          </a:xfrm>
          <a:prstGeom prst="rect">
            <a:avLst/>
          </a:prstGeom>
        </p:spPr>
      </p:pic>
      <p:pic>
        <p:nvPicPr>
          <p:cNvPr id="16" name="図 15">
            <a:extLst>
              <a:ext uri="{FF2B5EF4-FFF2-40B4-BE49-F238E27FC236}">
                <a16:creationId xmlns:a16="http://schemas.microsoft.com/office/drawing/2014/main" id="{65692546-CD9D-0225-B588-4898892E481F}"/>
              </a:ext>
            </a:extLst>
          </p:cNvPr>
          <p:cNvPicPr>
            <a:picLocks noChangeAspect="1"/>
          </p:cNvPicPr>
          <p:nvPr/>
        </p:nvPicPr>
        <p:blipFill>
          <a:blip r:embed="rId4"/>
          <a:stretch>
            <a:fillRect/>
          </a:stretch>
        </p:blipFill>
        <p:spPr>
          <a:xfrm>
            <a:off x="4491177" y="3364255"/>
            <a:ext cx="4652823" cy="2017290"/>
          </a:xfrm>
          <a:prstGeom prst="rect">
            <a:avLst/>
          </a:prstGeom>
        </p:spPr>
      </p:pic>
      <p:sp>
        <p:nvSpPr>
          <p:cNvPr id="17" name="テキスト ボックス 16">
            <a:extLst>
              <a:ext uri="{FF2B5EF4-FFF2-40B4-BE49-F238E27FC236}">
                <a16:creationId xmlns:a16="http://schemas.microsoft.com/office/drawing/2014/main" id="{A39A2609-BE19-D70F-327A-DC32F1EDE42E}"/>
              </a:ext>
            </a:extLst>
          </p:cNvPr>
          <p:cNvSpPr txBox="1"/>
          <p:nvPr/>
        </p:nvSpPr>
        <p:spPr>
          <a:xfrm>
            <a:off x="5065311" y="5648090"/>
            <a:ext cx="3993383" cy="646331"/>
          </a:xfrm>
          <a:prstGeom prst="rect">
            <a:avLst/>
          </a:prstGeom>
          <a:noFill/>
        </p:spPr>
        <p:txBody>
          <a:bodyPr wrap="square">
            <a:spAutoFit/>
          </a:bodyPr>
          <a:lstStyle/>
          <a:p>
            <a:r>
              <a:rPr lang="ja-JP" altLang="en-US" dirty="0"/>
              <a:t>パノプティックセグメンテーション</a:t>
            </a:r>
            <a:endParaRPr lang="en-US" altLang="ja-JP" dirty="0"/>
          </a:p>
          <a:p>
            <a:r>
              <a:rPr lang="en-US" altLang="ja-JP" dirty="0" err="1"/>
              <a:t>DiNAT</a:t>
            </a:r>
            <a:r>
              <a:rPr lang="en-US" altLang="ja-JP" dirty="0"/>
              <a:t>-L, Cityscapes </a:t>
            </a:r>
            <a:r>
              <a:rPr lang="ja-JP" altLang="en-US" dirty="0"/>
              <a:t>で学習済み</a:t>
            </a:r>
          </a:p>
        </p:txBody>
      </p:sp>
    </p:spTree>
    <p:extLst>
      <p:ext uri="{BB962C8B-B14F-4D97-AF65-F5344CB8AC3E}">
        <p14:creationId xmlns:p14="http://schemas.microsoft.com/office/powerpoint/2010/main" val="225946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76021C-CC74-AF2F-E5A0-0539DBBB7E44}"/>
              </a:ext>
            </a:extLst>
          </p:cNvPr>
          <p:cNvSpPr>
            <a:spLocks noGrp="1"/>
          </p:cNvSpPr>
          <p:nvPr>
            <p:ph type="title"/>
          </p:nvPr>
        </p:nvSpPr>
        <p:spPr>
          <a:xfrm>
            <a:off x="628650" y="365127"/>
            <a:ext cx="7886700" cy="481956"/>
          </a:xfrm>
        </p:spPr>
        <p:txBody>
          <a:bodyPr>
            <a:normAutofit fontScale="90000"/>
          </a:bodyPr>
          <a:lstStyle/>
          <a:p>
            <a:r>
              <a:rPr kumimoji="1" lang="en-US" altLang="ja-JP" dirty="0"/>
              <a:t>COCO </a:t>
            </a:r>
            <a:r>
              <a:rPr kumimoji="1" lang="ja-JP" altLang="en-US" dirty="0"/>
              <a:t>データセット</a:t>
            </a:r>
          </a:p>
        </p:txBody>
      </p:sp>
      <p:sp>
        <p:nvSpPr>
          <p:cNvPr id="3" name="コンテンツ プレースホルダー 2">
            <a:extLst>
              <a:ext uri="{FF2B5EF4-FFF2-40B4-BE49-F238E27FC236}">
                <a16:creationId xmlns:a16="http://schemas.microsoft.com/office/drawing/2014/main" id="{7DAC438C-43CC-3D43-5D53-96DAAE45D50A}"/>
              </a:ext>
            </a:extLst>
          </p:cNvPr>
          <p:cNvSpPr>
            <a:spLocks noGrp="1"/>
          </p:cNvSpPr>
          <p:nvPr>
            <p:ph idx="1"/>
          </p:nvPr>
        </p:nvSpPr>
        <p:spPr>
          <a:xfrm>
            <a:off x="628650" y="1043426"/>
            <a:ext cx="8339138" cy="5814574"/>
          </a:xfrm>
        </p:spPr>
        <p:txBody>
          <a:bodyPr>
            <a:normAutofit fontScale="40000" lnSpcReduction="20000"/>
          </a:bodyPr>
          <a:lstStyle/>
          <a:p>
            <a:pPr marL="0" indent="0">
              <a:lnSpc>
                <a:spcPct val="120000"/>
              </a:lnSpc>
              <a:buNone/>
            </a:pPr>
            <a:r>
              <a:rPr kumimoji="1" lang="en-US" altLang="ja-JP" sz="6000" dirty="0"/>
              <a:t>COCO (Common Object in Context) </a:t>
            </a:r>
            <a:r>
              <a:rPr kumimoji="1" lang="ja-JP" altLang="en-US" sz="6000" dirty="0"/>
              <a:t>データセットは物体検出 ，セグメンテーション，キーポイント，姿勢推定，画像分類の学習に利用可能</a:t>
            </a:r>
            <a:endParaRPr lang="en-US" altLang="ja-JP" sz="6000" dirty="0"/>
          </a:p>
          <a:p>
            <a:pPr marL="0" indent="0">
              <a:lnSpc>
                <a:spcPct val="120000"/>
              </a:lnSpc>
              <a:buNone/>
            </a:pPr>
            <a:r>
              <a:rPr kumimoji="1" lang="en-US" altLang="ja-JP" sz="6000" dirty="0"/>
              <a:t>https://cocodataset.org</a:t>
            </a:r>
          </a:p>
          <a:p>
            <a:pPr>
              <a:lnSpc>
                <a:spcPct val="120000"/>
              </a:lnSpc>
            </a:pPr>
            <a:r>
              <a:rPr kumimoji="1" lang="en-US" altLang="ja-JP" sz="6000" dirty="0"/>
              <a:t>328,000</a:t>
            </a:r>
            <a:r>
              <a:rPr kumimoji="1" lang="ja-JP" altLang="en-US" sz="6000" dirty="0"/>
              <a:t>枚の画像，うち，</a:t>
            </a:r>
            <a:r>
              <a:rPr kumimoji="1" lang="en-US" altLang="ja-JP" sz="6000" dirty="0"/>
              <a:t>200,000</a:t>
            </a:r>
            <a:r>
              <a:rPr kumimoji="1" lang="ja-JP" altLang="en-US" sz="6000" dirty="0"/>
              <a:t>枚以上がラベル付け済み．</a:t>
            </a:r>
          </a:p>
          <a:p>
            <a:pPr>
              <a:lnSpc>
                <a:spcPct val="120000"/>
              </a:lnSpc>
            </a:pPr>
            <a:r>
              <a:rPr kumimoji="1" lang="en-US" altLang="ja-JP" sz="6000" dirty="0"/>
              <a:t>1,500,000 </a:t>
            </a:r>
            <a:r>
              <a:rPr kumimoji="1" lang="ja-JP" altLang="en-US" sz="6000" dirty="0"/>
              <a:t>個のオブジェクト その他</a:t>
            </a:r>
            <a:endParaRPr kumimoji="1" lang="en-US" altLang="ja-JP" sz="6000" dirty="0"/>
          </a:p>
          <a:p>
            <a:pPr>
              <a:lnSpc>
                <a:spcPct val="120000"/>
              </a:lnSpc>
            </a:pPr>
            <a:r>
              <a:rPr lang="en-US" altLang="ja-JP" sz="6000" dirty="0"/>
              <a:t>80 </a:t>
            </a:r>
            <a:r>
              <a:rPr lang="ja-JP" altLang="en-US" sz="6000" dirty="0"/>
              <a:t>のクラス，</a:t>
            </a:r>
            <a:r>
              <a:rPr kumimoji="1" lang="en-US" altLang="ja-JP" sz="6000" dirty="0"/>
              <a:t>80 </a:t>
            </a:r>
            <a:r>
              <a:rPr kumimoji="1" lang="ja-JP" altLang="en-US" sz="6000" dirty="0"/>
              <a:t>のクラスのラベルは次の通り．</a:t>
            </a:r>
          </a:p>
          <a:p>
            <a:pPr>
              <a:lnSpc>
                <a:spcPct val="120000"/>
              </a:lnSpc>
            </a:pPr>
            <a:endParaRPr kumimoji="1" lang="ja-JP" altLang="en-US" sz="3800" dirty="0"/>
          </a:p>
          <a:p>
            <a:pPr marL="0" indent="0">
              <a:lnSpc>
                <a:spcPct val="120000"/>
              </a:lnSpc>
              <a:buNone/>
            </a:pPr>
            <a:r>
              <a:rPr kumimoji="1" lang="en-US" altLang="ja-JP" sz="3800" dirty="0"/>
              <a:t>['person', 'bicycle', 'car', 'motorcycle', 'airplane', 'bus', 'train', 'truck', 'boat', 'traffic light', 'fire hydrant', 'stop sign', 'parking meter', 'bench', 'bird', 'cat', 'dog', 'horse', 'sheep', 'cow', 'elephant', 'bear', 'zebra', 'giraffe', 'backpack', 'umbrella', 'handbag', 'tie', 'suitcase', 'frisbee', 'skis', 'snowboard', 'sports ball', 'kite', 'baseball bat', 'baseball glove', 'skateboard', 'surfboard', 'tennis racket', 'bottle', 'wine glass', 'cup', 'fork', 'knife', 'spoon', 'bowl', 'banana', 'apple', 'sandwich', 'orange', 'broccoli', 'carrot', 'hot dog', 'pizza', 'donut', 'cake', 'chair', 'couch', 'potted plant', 'bed', 'dining table', 'toilet', 'tv', 'laptop', 'mouse', 'remote', 'keyboard', 'cell phone', 'microwave', 'oven', 'toaster', 'sink', 'refrigerator', 'book', 'clock', 'vase', 'scissors', 'teddy bear', 'hair drier', 'toothbrush']</a:t>
            </a:r>
            <a:endParaRPr kumimoji="1" lang="en-US" altLang="ja-JP" dirty="0"/>
          </a:p>
          <a:p>
            <a:pPr marL="0" indent="0">
              <a:buNone/>
            </a:pPr>
            <a:r>
              <a:rPr lang="ja-JP" altLang="en-US" dirty="0"/>
              <a:t>　</a:t>
            </a:r>
            <a:endParaRPr kumimoji="1" lang="ja-JP" altLang="en-US" dirty="0"/>
          </a:p>
        </p:txBody>
      </p:sp>
    </p:spTree>
    <p:extLst>
      <p:ext uri="{BB962C8B-B14F-4D97-AF65-F5344CB8AC3E}">
        <p14:creationId xmlns:p14="http://schemas.microsoft.com/office/powerpoint/2010/main" val="3464155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76021C-CC74-AF2F-E5A0-0539DBBB7E44}"/>
              </a:ext>
            </a:extLst>
          </p:cNvPr>
          <p:cNvSpPr>
            <a:spLocks noGrp="1"/>
          </p:cNvSpPr>
          <p:nvPr>
            <p:ph type="title"/>
          </p:nvPr>
        </p:nvSpPr>
        <p:spPr>
          <a:xfrm>
            <a:off x="628650" y="365127"/>
            <a:ext cx="7886700" cy="481956"/>
          </a:xfrm>
        </p:spPr>
        <p:txBody>
          <a:bodyPr>
            <a:normAutofit fontScale="90000"/>
          </a:bodyPr>
          <a:lstStyle/>
          <a:p>
            <a:r>
              <a:rPr lang="en-US" altLang="ja-JP" dirty="0"/>
              <a:t>Pascal VOC</a:t>
            </a:r>
            <a:r>
              <a:rPr kumimoji="1" lang="en-US" altLang="ja-JP" dirty="0"/>
              <a:t> </a:t>
            </a:r>
            <a:r>
              <a:rPr kumimoji="1" lang="ja-JP" altLang="en-US" dirty="0"/>
              <a:t>データセット</a:t>
            </a:r>
          </a:p>
        </p:txBody>
      </p:sp>
      <p:sp>
        <p:nvSpPr>
          <p:cNvPr id="3" name="コンテンツ プレースホルダー 2">
            <a:extLst>
              <a:ext uri="{FF2B5EF4-FFF2-40B4-BE49-F238E27FC236}">
                <a16:creationId xmlns:a16="http://schemas.microsoft.com/office/drawing/2014/main" id="{7DAC438C-43CC-3D43-5D53-96DAAE45D50A}"/>
              </a:ext>
            </a:extLst>
          </p:cNvPr>
          <p:cNvSpPr>
            <a:spLocks noGrp="1"/>
          </p:cNvSpPr>
          <p:nvPr>
            <p:ph idx="1"/>
          </p:nvPr>
        </p:nvSpPr>
        <p:spPr>
          <a:xfrm>
            <a:off x="628650" y="1043426"/>
            <a:ext cx="8339138" cy="5814574"/>
          </a:xfrm>
        </p:spPr>
        <p:txBody>
          <a:bodyPr>
            <a:normAutofit/>
          </a:bodyPr>
          <a:lstStyle/>
          <a:p>
            <a:pPr marL="0" indent="0">
              <a:lnSpc>
                <a:spcPct val="120000"/>
              </a:lnSpc>
              <a:buNone/>
            </a:pPr>
            <a:r>
              <a:rPr kumimoji="1" lang="en-US" altLang="ja-JP" sz="2400" dirty="0"/>
              <a:t>Pascal VOC </a:t>
            </a:r>
            <a:r>
              <a:rPr kumimoji="1" lang="en-US" altLang="ja-JP" sz="2400" dirty="0" err="1"/>
              <a:t>i</a:t>
            </a:r>
            <a:r>
              <a:rPr kumimoji="1" lang="ja-JP" altLang="en-US" sz="2400" dirty="0"/>
              <a:t>データセットは物体検出 ，セグメンテーション，画像分類の学習に利用可能</a:t>
            </a:r>
            <a:endParaRPr lang="en-US" altLang="ja-JP" sz="2400" dirty="0"/>
          </a:p>
          <a:p>
            <a:pPr marL="0" indent="0">
              <a:lnSpc>
                <a:spcPct val="120000"/>
              </a:lnSpc>
              <a:buNone/>
            </a:pPr>
            <a:r>
              <a:rPr kumimoji="1" lang="en-US" altLang="ja-JP" sz="2400" dirty="0"/>
              <a:t>https://cocodataset.org</a:t>
            </a:r>
          </a:p>
          <a:p>
            <a:pPr>
              <a:lnSpc>
                <a:spcPct val="120000"/>
              </a:lnSpc>
            </a:pPr>
            <a:r>
              <a:rPr lang="ja-JP" altLang="en-US" sz="2400" dirty="0"/>
              <a:t>学習用の</a:t>
            </a:r>
            <a:r>
              <a:rPr lang="en-US" altLang="ja-JP" sz="2400" dirty="0"/>
              <a:t>1,464</a:t>
            </a:r>
            <a:r>
              <a:rPr lang="ja-JP" altLang="en-US" sz="2400" dirty="0"/>
              <a:t>枚の画像，検証用の</a:t>
            </a:r>
            <a:r>
              <a:rPr lang="en-US" altLang="ja-JP" sz="2400" dirty="0"/>
              <a:t>1,449</a:t>
            </a:r>
            <a:r>
              <a:rPr lang="ja-JP" altLang="en-US" sz="2400" dirty="0"/>
              <a:t>枚の画像，</a:t>
            </a:r>
            <a:endParaRPr lang="en-US" altLang="ja-JP" sz="2400" dirty="0"/>
          </a:p>
          <a:p>
            <a:pPr>
              <a:lnSpc>
                <a:spcPct val="120000"/>
              </a:lnSpc>
            </a:pPr>
            <a:r>
              <a:rPr lang="en-US" altLang="ja-JP" sz="2400" dirty="0"/>
              <a:t>20 </a:t>
            </a:r>
            <a:r>
              <a:rPr lang="ja-JP" altLang="en-US" sz="2400" dirty="0"/>
              <a:t>のクラス．その他、背景を表すクラスが１．</a:t>
            </a:r>
            <a:r>
              <a:rPr lang="en-US" altLang="ja-JP" sz="2400" dirty="0"/>
              <a:t>2</a:t>
            </a:r>
            <a:r>
              <a:rPr kumimoji="1" lang="en-US" altLang="ja-JP" sz="2400" dirty="0"/>
              <a:t>0 </a:t>
            </a:r>
            <a:r>
              <a:rPr kumimoji="1" lang="ja-JP" altLang="en-US" sz="2400" dirty="0"/>
              <a:t>のクラスのラベルは次の通り．</a:t>
            </a:r>
          </a:p>
          <a:p>
            <a:pPr marL="0" indent="0">
              <a:buNone/>
            </a:pPr>
            <a:r>
              <a:rPr lang="en-US" altLang="ja-JP" sz="1800" dirty="0"/>
              <a:t>vehicles, household, animals, and other: </a:t>
            </a:r>
            <a:r>
              <a:rPr lang="en-US" altLang="ja-JP" sz="1800" dirty="0" err="1"/>
              <a:t>aeroplane</a:t>
            </a:r>
            <a:r>
              <a:rPr lang="en-US" altLang="ja-JP" sz="1800" dirty="0"/>
              <a:t>, bicycle, boat, bus, car, motorbike, train, bottle, chair, dining table, potted plant, sofa, TV/monitor, bird, cat, cow, dog, horse, sheep, person</a:t>
            </a:r>
            <a:endParaRPr kumimoji="1" lang="ja-JP" altLang="en-US" sz="1800" dirty="0"/>
          </a:p>
        </p:txBody>
      </p:sp>
    </p:spTree>
    <p:extLst>
      <p:ext uri="{BB962C8B-B14F-4D97-AF65-F5344CB8AC3E}">
        <p14:creationId xmlns:p14="http://schemas.microsoft.com/office/powerpoint/2010/main" val="706943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76021C-CC74-AF2F-E5A0-0539DBBB7E44}"/>
              </a:ext>
            </a:extLst>
          </p:cNvPr>
          <p:cNvSpPr>
            <a:spLocks noGrp="1"/>
          </p:cNvSpPr>
          <p:nvPr>
            <p:ph type="title"/>
          </p:nvPr>
        </p:nvSpPr>
        <p:spPr>
          <a:xfrm>
            <a:off x="628650" y="365127"/>
            <a:ext cx="7886700" cy="481956"/>
          </a:xfrm>
        </p:spPr>
        <p:txBody>
          <a:bodyPr>
            <a:normAutofit fontScale="90000"/>
          </a:bodyPr>
          <a:lstStyle/>
          <a:p>
            <a:r>
              <a:rPr kumimoji="1" lang="en-US" altLang="ja-JP" dirty="0"/>
              <a:t>Cityscapes </a:t>
            </a:r>
            <a:r>
              <a:rPr kumimoji="1" lang="ja-JP" altLang="en-US" dirty="0"/>
              <a:t>データセット</a:t>
            </a:r>
          </a:p>
        </p:txBody>
      </p:sp>
      <p:sp>
        <p:nvSpPr>
          <p:cNvPr id="3" name="コンテンツ プレースホルダー 2">
            <a:extLst>
              <a:ext uri="{FF2B5EF4-FFF2-40B4-BE49-F238E27FC236}">
                <a16:creationId xmlns:a16="http://schemas.microsoft.com/office/drawing/2014/main" id="{7DAC438C-43CC-3D43-5D53-96DAAE45D50A}"/>
              </a:ext>
            </a:extLst>
          </p:cNvPr>
          <p:cNvSpPr>
            <a:spLocks noGrp="1"/>
          </p:cNvSpPr>
          <p:nvPr>
            <p:ph idx="1"/>
          </p:nvPr>
        </p:nvSpPr>
        <p:spPr>
          <a:xfrm>
            <a:off x="628650" y="1043426"/>
            <a:ext cx="8339138" cy="5814574"/>
          </a:xfrm>
        </p:spPr>
        <p:txBody>
          <a:bodyPr>
            <a:normAutofit/>
          </a:bodyPr>
          <a:lstStyle/>
          <a:p>
            <a:pPr marL="0" indent="0">
              <a:lnSpc>
                <a:spcPct val="120000"/>
              </a:lnSpc>
              <a:buNone/>
            </a:pPr>
            <a:r>
              <a:rPr lang="en-US" altLang="ja-JP" sz="2400" dirty="0"/>
              <a:t>Cityscapes </a:t>
            </a:r>
            <a:r>
              <a:rPr lang="ja-JP" altLang="en-US" sz="2400" dirty="0"/>
              <a:t>データセットは，セグメンテーションの学習に利用可能</a:t>
            </a:r>
            <a:endParaRPr lang="en-US" altLang="ja-JP" sz="2400" dirty="0"/>
          </a:p>
          <a:p>
            <a:pPr marL="0" indent="0">
              <a:lnSpc>
                <a:spcPct val="120000"/>
              </a:lnSpc>
              <a:buNone/>
            </a:pPr>
            <a:r>
              <a:rPr lang="en-US" altLang="ja-JP" sz="2400" dirty="0">
                <a:hlinkClick r:id="rId2"/>
              </a:rPr>
              <a:t>https://www.cityscapes-dataset.com/</a:t>
            </a:r>
            <a:endParaRPr lang="en-US" altLang="ja-JP" sz="2400" dirty="0"/>
          </a:p>
          <a:p>
            <a:pPr>
              <a:lnSpc>
                <a:spcPct val="120000"/>
              </a:lnSpc>
            </a:pPr>
            <a:r>
              <a:rPr lang="en-US" altLang="ja-JP" sz="2400" dirty="0"/>
              <a:t>50</a:t>
            </a:r>
            <a:r>
              <a:rPr lang="ja-JP" altLang="en-US" sz="2400" dirty="0"/>
              <a:t>都市の数ヶ月間（春，夏，秋）の日中，良好な</a:t>
            </a:r>
            <a:r>
              <a:rPr lang="en-US" altLang="ja-JP" sz="2400" dirty="0"/>
              <a:t>/</a:t>
            </a:r>
            <a:r>
              <a:rPr lang="ja-JP" altLang="en-US" sz="2400" dirty="0"/>
              <a:t>中程度の天候のもとで撮影，車両を撮影．</a:t>
            </a:r>
            <a:endParaRPr lang="en-US" altLang="ja-JP" sz="2400" dirty="0"/>
          </a:p>
          <a:p>
            <a:pPr>
              <a:lnSpc>
                <a:spcPct val="120000"/>
              </a:lnSpc>
            </a:pPr>
            <a:r>
              <a:rPr lang="en-US" altLang="ja-JP" sz="2400" dirty="0"/>
              <a:t>30 </a:t>
            </a:r>
            <a:r>
              <a:rPr lang="ja-JP" altLang="en-US" sz="2400" dirty="0"/>
              <a:t>のクラス，</a:t>
            </a:r>
            <a:r>
              <a:rPr lang="en-US" altLang="ja-JP" sz="2400" dirty="0"/>
              <a:t>3</a:t>
            </a:r>
            <a:r>
              <a:rPr kumimoji="1" lang="en-US" altLang="ja-JP" sz="2400" dirty="0"/>
              <a:t>0 </a:t>
            </a:r>
            <a:r>
              <a:rPr kumimoji="1" lang="ja-JP" altLang="en-US" sz="2400" dirty="0"/>
              <a:t>のクラスのラベルは次の通り．</a:t>
            </a:r>
          </a:p>
          <a:p>
            <a:pPr marL="0" indent="0">
              <a:buNone/>
            </a:pPr>
            <a:r>
              <a:rPr lang="en-US" altLang="ja-JP" sz="1800" dirty="0"/>
              <a:t>road, sidewalk, parking, rail track, person, rider, car, truck, bus, on rails, motorcycle, bicycle, caravan, trailer, building, wall, fence, guard rail, bridge, tunnel, pole, pole group, traffic sign, traffic light, vegetation, terrain, sky, ground, dynamic, static</a:t>
            </a:r>
          </a:p>
          <a:p>
            <a:pPr marL="0" indent="0">
              <a:buNone/>
            </a:pPr>
            <a:r>
              <a:rPr lang="ja-JP" altLang="en-US" dirty="0"/>
              <a:t>　</a:t>
            </a:r>
            <a:endParaRPr kumimoji="1" lang="ja-JP" altLang="en-US" dirty="0"/>
          </a:p>
        </p:txBody>
      </p:sp>
    </p:spTree>
    <p:extLst>
      <p:ext uri="{BB962C8B-B14F-4D97-AF65-F5344CB8AC3E}">
        <p14:creationId xmlns:p14="http://schemas.microsoft.com/office/powerpoint/2010/main" val="3240337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1E374A-3DC1-479F-492C-F006ADFCCB83}"/>
              </a:ext>
            </a:extLst>
          </p:cNvPr>
          <p:cNvSpPr>
            <a:spLocks noGrp="1"/>
          </p:cNvSpPr>
          <p:nvPr>
            <p:ph type="title"/>
          </p:nvPr>
        </p:nvSpPr>
        <p:spPr/>
        <p:txBody>
          <a:bodyPr>
            <a:normAutofit fontScale="90000"/>
          </a:bodyPr>
          <a:lstStyle/>
          <a:p>
            <a:r>
              <a:rPr kumimoji="1" lang="en-US" altLang="ja-JP" dirty="0"/>
              <a:t>Python </a:t>
            </a:r>
            <a:r>
              <a:rPr kumimoji="1" lang="ja-JP" altLang="en-US" dirty="0"/>
              <a:t>プログラムを編集し、実行数を実行するさまざまな方法</a:t>
            </a:r>
          </a:p>
        </p:txBody>
      </p:sp>
      <p:sp>
        <p:nvSpPr>
          <p:cNvPr id="3" name="コンテンツ プレースホルダー 2">
            <a:extLst>
              <a:ext uri="{FF2B5EF4-FFF2-40B4-BE49-F238E27FC236}">
                <a16:creationId xmlns:a16="http://schemas.microsoft.com/office/drawing/2014/main" id="{BC1CFDD8-046F-3A8D-AEDB-8B3BE3F28E45}"/>
              </a:ext>
            </a:extLst>
          </p:cNvPr>
          <p:cNvSpPr>
            <a:spLocks noGrp="1"/>
          </p:cNvSpPr>
          <p:nvPr>
            <p:ph idx="1"/>
          </p:nvPr>
        </p:nvSpPr>
        <p:spPr/>
        <p:txBody>
          <a:bodyPr/>
          <a:lstStyle/>
          <a:p>
            <a:r>
              <a:rPr kumimoji="1" lang="ja-JP" altLang="en-US" dirty="0"/>
              <a:t>オンライン実行</a:t>
            </a:r>
            <a:endParaRPr kumimoji="1" lang="en-US" altLang="ja-JP" dirty="0"/>
          </a:p>
          <a:p>
            <a:pPr marL="0" indent="0">
              <a:buNone/>
            </a:pPr>
            <a:r>
              <a:rPr lang="en-US" altLang="ja-JP" dirty="0"/>
              <a:t>Google </a:t>
            </a:r>
            <a:r>
              <a:rPr lang="en-US" altLang="ja-JP" dirty="0" err="1"/>
              <a:t>Colaboratory</a:t>
            </a:r>
            <a:endParaRPr lang="en-US" altLang="ja-JP" dirty="0"/>
          </a:p>
          <a:p>
            <a:pPr marL="0" indent="0">
              <a:buNone/>
            </a:pPr>
            <a:endParaRPr kumimoji="1" lang="en-US" altLang="ja-JP" dirty="0"/>
          </a:p>
          <a:p>
            <a:r>
              <a:rPr kumimoji="1" lang="en-US" altLang="ja-JP" dirty="0" err="1"/>
              <a:t>QtConsole</a:t>
            </a:r>
            <a:r>
              <a:rPr kumimoji="1" lang="en-US" altLang="ja-JP" dirty="0"/>
              <a:t> </a:t>
            </a:r>
            <a:r>
              <a:rPr kumimoji="1" lang="ja-JP" altLang="en-US" dirty="0"/>
              <a:t>を使う方法</a:t>
            </a:r>
            <a:endParaRPr kumimoji="1" lang="en-US" altLang="ja-JP" dirty="0"/>
          </a:p>
          <a:p>
            <a:pPr marL="0" indent="0">
              <a:buNone/>
            </a:pPr>
            <a:r>
              <a:rPr lang="en-US" altLang="ja-JP" dirty="0"/>
              <a:t>Windows </a:t>
            </a:r>
            <a:r>
              <a:rPr lang="ja-JP" altLang="en-US" dirty="0"/>
              <a:t>のコマンドプロンプトで </a:t>
            </a:r>
            <a:r>
              <a:rPr lang="en-US" altLang="ja-JP" dirty="0" err="1"/>
              <a:t>jupyter</a:t>
            </a:r>
            <a:r>
              <a:rPr lang="en-US" altLang="ja-JP" dirty="0"/>
              <a:t> </a:t>
            </a:r>
            <a:r>
              <a:rPr lang="en-US" altLang="ja-JP" dirty="0" err="1"/>
              <a:t>qtconsole</a:t>
            </a:r>
            <a:r>
              <a:rPr lang="en-US" altLang="ja-JP" dirty="0"/>
              <a:t> </a:t>
            </a:r>
            <a:r>
              <a:rPr lang="ja-JP" altLang="en-US" dirty="0"/>
              <a:t>あるいは </a:t>
            </a:r>
            <a:r>
              <a:rPr lang="en-US" altLang="ja-JP" dirty="0"/>
              <a:t>python -m </a:t>
            </a:r>
            <a:r>
              <a:rPr lang="en-US" altLang="ja-JP" dirty="0" err="1"/>
              <a:t>jupyter</a:t>
            </a:r>
            <a:r>
              <a:rPr lang="en-US" altLang="ja-JP" dirty="0"/>
              <a:t> </a:t>
            </a:r>
            <a:r>
              <a:rPr lang="en-US" altLang="ja-JP" dirty="0" err="1"/>
              <a:t>qtconsole</a:t>
            </a:r>
            <a:endParaRPr kumimoji="1" lang="ja-JP" altLang="en-US" dirty="0"/>
          </a:p>
        </p:txBody>
      </p:sp>
    </p:spTree>
    <p:extLst>
      <p:ext uri="{BB962C8B-B14F-4D97-AF65-F5344CB8AC3E}">
        <p14:creationId xmlns:p14="http://schemas.microsoft.com/office/powerpoint/2010/main" val="414648000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59</TotalTime>
  <Words>567</Words>
  <Application>Microsoft Office PowerPoint</Application>
  <PresentationFormat>画面に合わせる (4:3)</PresentationFormat>
  <Paragraphs>38</Paragraphs>
  <Slides>5</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5</vt:i4>
      </vt:variant>
    </vt:vector>
  </HeadingPairs>
  <TitlesOfParts>
    <vt:vector size="9" baseType="lpstr">
      <vt:lpstr>Arial</vt:lpstr>
      <vt:lpstr>Calibri</vt:lpstr>
      <vt:lpstr>Calibri Light</vt:lpstr>
      <vt:lpstr>Office テーマ</vt:lpstr>
      <vt:lpstr>Hugging Face</vt:lpstr>
      <vt:lpstr>COCO データセット</vt:lpstr>
      <vt:lpstr>Pascal VOC データセット</vt:lpstr>
      <vt:lpstr>Cityscapes データセット</vt:lpstr>
      <vt:lpstr>Python プログラムを編集し、実行数を実行するさまざまな方法</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Hugging Face</dc:title>
  <dc:creator>金子　邦彦</dc:creator>
  <cp:lastModifiedBy>金子　邦彦</cp:lastModifiedBy>
  <cp:revision>1</cp:revision>
  <dcterms:created xsi:type="dcterms:W3CDTF">2023-05-16T00:48:09Z</dcterms:created>
  <dcterms:modified xsi:type="dcterms:W3CDTF">2023-05-16T01:47:49Z</dcterms:modified>
</cp:coreProperties>
</file>