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4" r:id="rId4"/>
    <p:sldMasterId id="2147483689" r:id="rId5"/>
  </p:sldMasterIdLst>
  <p:notesMasterIdLst>
    <p:notesMasterId r:id="rId78"/>
  </p:notesMasterIdLst>
  <p:sldIdLst>
    <p:sldId id="1037" r:id="rId6"/>
    <p:sldId id="1815" r:id="rId7"/>
    <p:sldId id="1893" r:id="rId8"/>
    <p:sldId id="1996" r:id="rId9"/>
    <p:sldId id="1857" r:id="rId10"/>
    <p:sldId id="961" r:id="rId11"/>
    <p:sldId id="1463" r:id="rId12"/>
    <p:sldId id="1894" r:id="rId13"/>
    <p:sldId id="1460" r:id="rId14"/>
    <p:sldId id="1990" r:id="rId15"/>
    <p:sldId id="1938" r:id="rId16"/>
    <p:sldId id="1673" r:id="rId17"/>
    <p:sldId id="1675" r:id="rId18"/>
    <p:sldId id="1994" r:id="rId19"/>
    <p:sldId id="852" r:id="rId20"/>
    <p:sldId id="1943" r:id="rId21"/>
    <p:sldId id="1945" r:id="rId22"/>
    <p:sldId id="1711" r:id="rId23"/>
    <p:sldId id="1681" r:id="rId24"/>
    <p:sldId id="1961" r:id="rId25"/>
    <p:sldId id="880" r:id="rId26"/>
    <p:sldId id="879" r:id="rId27"/>
    <p:sldId id="881" r:id="rId28"/>
    <p:sldId id="882" r:id="rId29"/>
    <p:sldId id="883" r:id="rId30"/>
    <p:sldId id="884" r:id="rId31"/>
    <p:sldId id="885" r:id="rId32"/>
    <p:sldId id="862" r:id="rId33"/>
    <p:sldId id="1997" r:id="rId34"/>
    <p:sldId id="1388" r:id="rId35"/>
    <p:sldId id="1957" r:id="rId36"/>
    <p:sldId id="1009" r:id="rId37"/>
    <p:sldId id="734" r:id="rId38"/>
    <p:sldId id="740" r:id="rId39"/>
    <p:sldId id="611" r:id="rId40"/>
    <p:sldId id="1995" r:id="rId41"/>
    <p:sldId id="1717" r:id="rId42"/>
    <p:sldId id="1012" r:id="rId43"/>
    <p:sldId id="1716" r:id="rId44"/>
    <p:sldId id="1708" r:id="rId45"/>
    <p:sldId id="612" r:id="rId46"/>
    <p:sldId id="1999" r:id="rId47"/>
    <p:sldId id="1726" r:id="rId48"/>
    <p:sldId id="1727" r:id="rId49"/>
    <p:sldId id="1422" r:id="rId50"/>
    <p:sldId id="1427" r:id="rId51"/>
    <p:sldId id="1720" r:id="rId52"/>
    <p:sldId id="1408" r:id="rId53"/>
    <p:sldId id="1728" r:id="rId54"/>
    <p:sldId id="1998" r:id="rId55"/>
    <p:sldId id="995" r:id="rId56"/>
    <p:sldId id="1018" r:id="rId57"/>
    <p:sldId id="1706" r:id="rId58"/>
    <p:sldId id="1985" r:id="rId59"/>
    <p:sldId id="1986" r:id="rId60"/>
    <p:sldId id="1987" r:id="rId61"/>
    <p:sldId id="1988" r:id="rId62"/>
    <p:sldId id="1989" r:id="rId63"/>
    <p:sldId id="2000" r:id="rId64"/>
    <p:sldId id="1056" r:id="rId65"/>
    <p:sldId id="585" r:id="rId66"/>
    <p:sldId id="590" r:id="rId67"/>
    <p:sldId id="591" r:id="rId68"/>
    <p:sldId id="592" r:id="rId69"/>
    <p:sldId id="1718" r:id="rId70"/>
    <p:sldId id="1729" r:id="rId71"/>
    <p:sldId id="1992" r:id="rId72"/>
    <p:sldId id="1730" r:id="rId73"/>
    <p:sldId id="1993" r:id="rId74"/>
    <p:sldId id="919" r:id="rId75"/>
    <p:sldId id="744" r:id="rId76"/>
    <p:sldId id="1024" r:id="rId7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54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246" y="4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7A95-D88E-D1B2-E185-C9504909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58C5F5-2260-5747-6580-AB9A59631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BD2967-BECA-5354-1E6F-6B66AEB1F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0123A5-4678-D6B3-07ED-F082D1F863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01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45924-6A20-53E1-6F7C-36F7DC62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6D5A1B-FFBD-8B1A-C1AF-4CA475765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4070AB-D012-4C12-F3A6-30472BFD7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E9AA36-A426-A7A6-8E94-3EEAE5CCD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0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1B03-6ABB-D1D2-4494-6B2BAF81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ED7C1C-4B39-CB82-CB30-46C334DBD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E92F9C-27A5-2816-10F4-8866AA5CD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A4C4E4-CEC4-BB89-01D3-FA61F6A8B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1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E14F-5A37-4ECB-EED4-CC510841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F462AE-D10F-57D7-04E1-91BC2C30D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48C2CD-A364-E1DF-541D-E92015BC0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E7857B-69FD-F34F-7C99-D8DAD3F71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36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A3CC-85A9-481E-B186-C3834098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5510FA8-9A46-8788-8FE3-A26230E8A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5B7F1A-29B0-BE89-42AE-3DBF90E4F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9A1E17-CCA3-7170-42BD-3CB235546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41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222B0-9F77-8A36-AFFB-7D89D222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4C398C-2415-3B5A-1571-C1A5CF2D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BD8F91-6A6F-129A-C6F6-B8ADBAD95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19CBBD-F6FC-D55A-8E67-40FD1D10DF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471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8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1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8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17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36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3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64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3B01-FDD5-48FC-9DF4-CBD3EC320CA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00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42E-A070-47A9-8301-7F423D45172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7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1D7-B3E6-4C2E-A6AF-B3873B98707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51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BB0-3A02-4196-92F4-28F31FED408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34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AEA1-8DBA-46F3-98DE-8B33FA54AE3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19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2D71-1D64-476B-BACD-8DE1D8972B8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77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87AC-518C-4179-9A49-CAEE06CC099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96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D608-F676-4DBA-80D7-59347343183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494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D60-D6A8-49ED-A325-35CC948EEF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573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0514-49C6-4558-BF2D-0D2E266FD7A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99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A31-A524-4A30-B43C-3F1897E9D1C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2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EA69A-4707-4D61-92AB-2A1682BD135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3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6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00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5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9834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6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4.xml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633215B8-D8EC-4E3B-96B8-448D5650DBCB}" type="datetime1">
              <a:rPr kumimoji="1" lang="ja-JP" altLang="en-US" smtClean="0"/>
              <a:t>2025/3/25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4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</a:rPr>
              <a:t>人工知能（</a:t>
            </a:r>
            <a:r>
              <a:rPr lang="en-US" altLang="ja-JP" sz="3600" dirty="0">
                <a:latin typeface="メイリオ" panose="020B0604030504040204" pitchFamily="50" charset="-128"/>
              </a:rPr>
              <a:t>AI</a:t>
            </a:r>
            <a:r>
              <a:rPr lang="ja-JP" altLang="en-US" sz="3600" dirty="0">
                <a:latin typeface="メイリオ" panose="020B0604030504040204" pitchFamily="50" charset="-128"/>
              </a:rPr>
              <a:t>）と機械学習</a:t>
            </a:r>
            <a:br>
              <a:rPr lang="en-US" altLang="ja-JP" sz="4000" dirty="0">
                <a:latin typeface="メイリオ" panose="020B0604030504040204" pitchFamily="50" charset="-128"/>
              </a:rPr>
            </a:b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</a:t>
            </a:r>
            <a:r>
              <a:rPr lang="ja-JP" altLang="en-US" sz="2800"/>
              <a:t>演習）（</a:t>
            </a:r>
            <a:r>
              <a:rPr lang="ja-JP" altLang="en-US" sz="2800" dirty="0"/>
              <a:t>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自動化と効率化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学習によって得られた知的能力を用いて、さまざまなタスクを自動実行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ja-JP" alt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多様な能力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分類とバリエーション（検出，識別，文字認識，画像認識，音声認識）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予測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合成（翻訳，画像合成，文書合成など）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特徴抽出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ランク付け，情報推薦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3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入力の重みづけ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合計とバイアス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活性化関数の適用</a:t>
            </a:r>
            <a:r>
              <a:rPr lang="ja-JP" altLang="en-US" sz="2400" dirty="0"/>
              <a:t>を行う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が</a:t>
            </a:r>
            <a:r>
              <a:rPr lang="ja-JP" altLang="en-US" sz="2400" b="1" dirty="0"/>
              <a:t>ネットワーク</a:t>
            </a:r>
            <a:r>
              <a:rPr lang="ja-JP" altLang="en-US" sz="2400" dirty="0"/>
              <a:t>を形成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4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97970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入力値に対して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，それぞれの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対応する重み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を掛ける．例：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合計を計算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バイアス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（数値）を加える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．例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0.03  -0.4  -0.1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の合計は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-0.47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．これに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0.2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を加える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 </a:t>
            </a:r>
            <a:endParaRPr lang="ja-JP" alt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結果に，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活性化関数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を適用．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ニューロンの活性度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を得る（→次のニューロンの入力になる）</a:t>
            </a: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295953" y="4447272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0.03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262143" y="501648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295953" y="565280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151598" y="4745403"/>
            <a:ext cx="1144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6215016" y="5007896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813464" y="4550669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-0.27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活性化関数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を適用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112734" y="62065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550799" y="61872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67456-4688-5916-D4A8-0A3989F8B921}"/>
              </a:ext>
            </a:extLst>
          </p:cNvPr>
          <p:cNvSpPr txBox="1"/>
          <p:nvPr/>
        </p:nvSpPr>
        <p:spPr>
          <a:xfrm>
            <a:off x="3595328" y="3878057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10868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314688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ニューロンの活性化と非活性化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762000" y="2668688"/>
            <a:ext cx="798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の出力が，プラスの大きな値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している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の出力が，０に近い値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していない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93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EB61D-DAE0-E7DD-D71A-E0173CBF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活性化関数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EB4A41-36F0-6E78-476F-F7A9E112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ニューロン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活性度を決定</a:t>
            </a:r>
            <a:r>
              <a:rPr kumimoji="1" lang="ja-JP" altLang="en-US" sz="2400" dirty="0"/>
              <a:t>する関数</a:t>
            </a:r>
            <a:endParaRPr kumimoji="1" lang="en-US" altLang="ja-JP" sz="2400" dirty="0"/>
          </a:p>
          <a:p>
            <a:r>
              <a:rPr kumimoji="1" lang="ja-JP" altLang="en-US" sz="2400" b="1" dirty="0"/>
              <a:t>入力の重みづけ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合計とバイアス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に，</a:t>
            </a:r>
            <a:r>
              <a:rPr kumimoji="1" lang="ja-JP" altLang="en-US" sz="2400" b="1" dirty="0"/>
              <a:t>活性化関数を適用</a:t>
            </a:r>
            <a:r>
              <a:rPr kumimoji="1" lang="ja-JP" altLang="en-US" sz="2400" dirty="0"/>
              <a:t>し，ニューロンの活性度を決定</a:t>
            </a:r>
            <a:endParaRPr kumimoji="1" lang="en-US" altLang="ja-JP" sz="2400" dirty="0"/>
          </a:p>
          <a:p>
            <a:r>
              <a:rPr kumimoji="1" lang="en-US" altLang="ja-JP" sz="2400" b="1" dirty="0" err="1"/>
              <a:t>ReLU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シグモイド</a:t>
            </a:r>
            <a:r>
              <a:rPr kumimoji="1" lang="ja-JP" altLang="en-US" sz="2400" dirty="0"/>
              <a:t>など，さまざまな種類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13BE5C-5B69-4B5B-796A-FC265B7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FB725F-1F33-1756-AA40-4C07B2B2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35" y="3011961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0DAB33-B04A-66E2-DF5E-3B3CBF36A483}"/>
              </a:ext>
            </a:extLst>
          </p:cNvPr>
          <p:cNvSpPr txBox="1"/>
          <p:nvPr/>
        </p:nvSpPr>
        <p:spPr>
          <a:xfrm>
            <a:off x="4347627" y="34843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16AE24-E636-B33D-1D3E-BB06E32B3B94}"/>
              </a:ext>
            </a:extLst>
          </p:cNvPr>
          <p:cNvSpPr txBox="1"/>
          <p:nvPr/>
        </p:nvSpPr>
        <p:spPr>
          <a:xfrm>
            <a:off x="4502066" y="4862876"/>
            <a:ext cx="18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61D12B-A7A7-AD53-63E4-7E3CF749E30C}"/>
              </a:ext>
            </a:extLst>
          </p:cNvPr>
          <p:cNvSpPr/>
          <p:nvPr/>
        </p:nvSpPr>
        <p:spPr>
          <a:xfrm>
            <a:off x="2809375" y="4671143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6D8E57-8AE7-C9C3-F12B-4DB32C47C1A9}"/>
              </a:ext>
            </a:extLst>
          </p:cNvPr>
          <p:cNvSpPr txBox="1"/>
          <p:nvPr/>
        </p:nvSpPr>
        <p:spPr>
          <a:xfrm>
            <a:off x="2597954" y="4750918"/>
            <a:ext cx="264880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0.9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0.7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0.6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CFDBC15-6C85-A291-16F8-3137AB1D428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809375" y="5740593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EB62840-D1B3-3E36-AE60-F91220222A29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3616884" y="4750918"/>
            <a:ext cx="786469" cy="9896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8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5473-4D5B-6572-50CF-75387FF7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B31E0-56DA-D5D1-DF03-4ABA44AA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ReLU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69EDE-F640-E0F8-A3D0-B33C3607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2011</a:t>
            </a:r>
            <a:r>
              <a:rPr kumimoji="1" lang="ja-JP" altLang="en-US" sz="2400" b="1" dirty="0"/>
              <a:t>年に発表</a:t>
            </a:r>
            <a:r>
              <a:rPr kumimoji="1" lang="ja-JP" altLang="en-US" sz="2400" dirty="0"/>
              <a:t>された</a:t>
            </a:r>
            <a:r>
              <a:rPr kumimoji="1" lang="ja-JP" altLang="en-US" sz="2400" b="1" dirty="0"/>
              <a:t>活性化関数</a:t>
            </a:r>
            <a:endParaRPr kumimoji="1" lang="en-US" altLang="ja-JP" sz="2400" dirty="0"/>
          </a:p>
          <a:p>
            <a:r>
              <a:rPr kumimoji="1" lang="ja-JP" altLang="en-US" sz="2400" dirty="0"/>
              <a:t>入力が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以下の場合は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を返し</a:t>
            </a:r>
            <a:r>
              <a:rPr kumimoji="1" lang="ja-JP" altLang="en-US" sz="2400" dirty="0"/>
              <a:t>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より大きい場合はその値をそのまま返す</a:t>
            </a:r>
            <a:r>
              <a:rPr kumimoji="1" lang="ja-JP" altLang="en-US" sz="2400" dirty="0"/>
              <a:t>特性を持つ</a:t>
            </a:r>
            <a:endParaRPr kumimoji="1" lang="en-US" altLang="ja-JP" sz="2400" dirty="0"/>
          </a:p>
          <a:p>
            <a:r>
              <a:rPr lang="ja-JP" altLang="en-US" sz="2400" dirty="0"/>
              <a:t>シンプルで，性能が良く，実績が豊富で，扱いやすい</a:t>
            </a: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16F80-83CE-04A5-A4F1-3801A005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C4F8EC-DEFD-D02C-19FD-CDAD90067523}"/>
              </a:ext>
            </a:extLst>
          </p:cNvPr>
          <p:cNvSpPr txBox="1"/>
          <p:nvPr/>
        </p:nvSpPr>
        <p:spPr>
          <a:xfrm>
            <a:off x="5981618" y="4123597"/>
            <a:ext cx="180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5A4F5A-340A-A6D6-E016-DE2EB917A572}"/>
              </a:ext>
            </a:extLst>
          </p:cNvPr>
          <p:cNvSpPr/>
          <p:nvPr/>
        </p:nvSpPr>
        <p:spPr>
          <a:xfrm>
            <a:off x="2320861" y="2904886"/>
            <a:ext cx="3372220" cy="313657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57ACF4-1F32-B6DB-2739-FCB5E756EF18}"/>
              </a:ext>
            </a:extLst>
          </p:cNvPr>
          <p:cNvCxnSpPr>
            <a:cxnSpLocks/>
          </p:cNvCxnSpPr>
          <p:nvPr/>
        </p:nvCxnSpPr>
        <p:spPr>
          <a:xfrm>
            <a:off x="2348880" y="4766512"/>
            <a:ext cx="168611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F942071-4330-CAE1-4727-47AFD312154E}"/>
              </a:ext>
            </a:extLst>
          </p:cNvPr>
          <p:cNvCxnSpPr>
            <a:cxnSpLocks/>
          </p:cNvCxnSpPr>
          <p:nvPr/>
        </p:nvCxnSpPr>
        <p:spPr>
          <a:xfrm flipV="1">
            <a:off x="4034991" y="3475973"/>
            <a:ext cx="1686109" cy="129053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200BA7-0DFC-D395-D421-0C0E93519A31}"/>
              </a:ext>
            </a:extLst>
          </p:cNvPr>
          <p:cNvSpPr txBox="1"/>
          <p:nvPr/>
        </p:nvSpPr>
        <p:spPr>
          <a:xfrm>
            <a:off x="1758875" y="6016011"/>
            <a:ext cx="572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-2    -1    0     1     2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0A1771-E6B3-C4C5-D3DB-7892664F9EC2}"/>
              </a:ext>
            </a:extLst>
          </p:cNvPr>
          <p:cNvSpPr txBox="1"/>
          <p:nvPr/>
        </p:nvSpPr>
        <p:spPr>
          <a:xfrm>
            <a:off x="1422760" y="3200398"/>
            <a:ext cx="2773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-2</a:t>
            </a:r>
          </a:p>
        </p:txBody>
      </p:sp>
    </p:spTree>
    <p:extLst>
      <p:ext uri="{BB962C8B-B14F-4D97-AF65-F5344CB8AC3E}">
        <p14:creationId xmlns:p14="http://schemas.microsoft.com/office/powerpoint/2010/main" val="344528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62524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ニューラルネットワークの層構造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1354D30-6C4B-4DAF-8966-878AC8655A72}"/>
              </a:ext>
            </a:extLst>
          </p:cNvPr>
          <p:cNvSpPr txBox="1">
            <a:spLocks/>
          </p:cNvSpPr>
          <p:nvPr/>
        </p:nvSpPr>
        <p:spPr>
          <a:xfrm>
            <a:off x="368300" y="915030"/>
            <a:ext cx="8461208" cy="85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0632" y="911327"/>
            <a:ext cx="8295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の基本構造であり，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から成る．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データは入力から出力への一方向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に流れ，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同じ種類のニューロンで構成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される．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38C8C6-F8BD-3674-B165-40242C76E919}"/>
              </a:ext>
            </a:extLst>
          </p:cNvPr>
          <p:cNvSpPr/>
          <p:nvPr/>
        </p:nvSpPr>
        <p:spPr>
          <a:xfrm>
            <a:off x="2482073" y="305169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755C0A-A893-50B4-6DC4-C5FED19A99D7}"/>
              </a:ext>
            </a:extLst>
          </p:cNvPr>
          <p:cNvSpPr/>
          <p:nvPr/>
        </p:nvSpPr>
        <p:spPr>
          <a:xfrm>
            <a:off x="2482073" y="392954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F373EC-2BA8-FC73-F083-6DB3EB4FF284}"/>
              </a:ext>
            </a:extLst>
          </p:cNvPr>
          <p:cNvSpPr/>
          <p:nvPr/>
        </p:nvSpPr>
        <p:spPr>
          <a:xfrm>
            <a:off x="4275310" y="305169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9767E3-087A-3542-9418-CB62FEDA79F4}"/>
              </a:ext>
            </a:extLst>
          </p:cNvPr>
          <p:cNvSpPr/>
          <p:nvPr/>
        </p:nvSpPr>
        <p:spPr>
          <a:xfrm>
            <a:off x="4275310" y="382118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C4C672-1F07-7BDC-CC44-A689A8C98A83}"/>
              </a:ext>
            </a:extLst>
          </p:cNvPr>
          <p:cNvSpPr/>
          <p:nvPr/>
        </p:nvSpPr>
        <p:spPr>
          <a:xfrm>
            <a:off x="4275310" y="459068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C252C0A-7630-C72F-DD4C-C6C0C6515D89}"/>
              </a:ext>
            </a:extLst>
          </p:cNvPr>
          <p:cNvSpPr/>
          <p:nvPr/>
        </p:nvSpPr>
        <p:spPr>
          <a:xfrm>
            <a:off x="4275310" y="536017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8C4D98-EA56-117B-B2D5-D8DC3ACDB9E6}"/>
              </a:ext>
            </a:extLst>
          </p:cNvPr>
          <p:cNvSpPr/>
          <p:nvPr/>
        </p:nvSpPr>
        <p:spPr>
          <a:xfrm>
            <a:off x="6929584" y="305168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16AC22-837F-6397-5BBA-21A67427BE7D}"/>
              </a:ext>
            </a:extLst>
          </p:cNvPr>
          <p:cNvSpPr/>
          <p:nvPr/>
        </p:nvSpPr>
        <p:spPr>
          <a:xfrm>
            <a:off x="6929584" y="383861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2E7A5D3-D92F-C226-BCFB-9D6AB62DC058}"/>
              </a:ext>
            </a:extLst>
          </p:cNvPr>
          <p:cNvSpPr/>
          <p:nvPr/>
        </p:nvSpPr>
        <p:spPr>
          <a:xfrm>
            <a:off x="1046717" y="412572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C22DA9-B0D7-D712-3D99-F7104F2BAE9E}"/>
              </a:ext>
            </a:extLst>
          </p:cNvPr>
          <p:cNvSpPr/>
          <p:nvPr/>
        </p:nvSpPr>
        <p:spPr>
          <a:xfrm>
            <a:off x="8071865" y="414526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3713CF-6AC1-CBF1-D54A-5ECC302DC321}"/>
              </a:ext>
            </a:extLst>
          </p:cNvPr>
          <p:cNvSpPr txBox="1"/>
          <p:nvPr/>
        </p:nvSpPr>
        <p:spPr>
          <a:xfrm>
            <a:off x="729220" y="49746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5A36AC-8A0C-D4F2-E2F0-306BC21354B2}"/>
              </a:ext>
            </a:extLst>
          </p:cNvPr>
          <p:cNvSpPr txBox="1"/>
          <p:nvPr/>
        </p:nvSpPr>
        <p:spPr>
          <a:xfrm>
            <a:off x="7754368" y="496926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9A210F-FDFB-3609-254E-BFC00E3953FC}"/>
              </a:ext>
            </a:extLst>
          </p:cNvPr>
          <p:cNvCxnSpPr>
            <a:stCxn id="3" idx="3"/>
            <a:endCxn id="9" idx="1"/>
          </p:cNvCxnSpPr>
          <p:nvPr/>
        </p:nvCxnSpPr>
        <p:spPr>
          <a:xfrm flipV="1">
            <a:off x="2848434" y="3348074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D1B8B06-8C4D-24B8-674F-C10EAB908B4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48434" y="3348076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F91B762-FAB2-1D7F-8080-1C230E028B5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848434" y="334807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42596DF-1ED8-24CC-440F-5E30837E9AAF}"/>
              </a:ext>
            </a:extLst>
          </p:cNvPr>
          <p:cNvCxnSpPr>
            <a:cxnSpLocks/>
          </p:cNvCxnSpPr>
          <p:nvPr/>
        </p:nvCxnSpPr>
        <p:spPr>
          <a:xfrm>
            <a:off x="2848434" y="334808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9952B1F-75DF-8C05-9D9E-6C42E4A6AFF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848434" y="3348082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B5A7ECB-E01D-EB1F-CF38-A6EEEF91A5B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848434" y="3348074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9763A00-CF39-4839-33D6-083C7E35A0B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48434" y="4117570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2ED73E0-F008-15EC-917D-13DF9777797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48434" y="4225931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BD2A7FA-0CF8-5A1A-FDBC-247CB4CA74A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848434" y="4225931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F0B45B2-51E7-4541-EC79-4103B353CAF0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4641671" y="334807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47F3790-E9B7-6E3B-FC73-B48ABDA6C0B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335811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0A03D35-A8A0-9643-DA7F-4ADA9D1E24C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41671" y="334807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8546E7B-1A02-ECD4-E05C-E068BA6E083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406851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43612D3-8781-D17E-16B9-7CCA165BDB2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29789" y="334807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EA6C631-B2B4-D5FD-5988-D0C4E9D9EB4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16880" y="3348072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017999F-6416-5C47-0506-DBA13C89B18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641671" y="413500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62F4958-3AAB-A877-50EC-4A5ABB2180E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666462" y="4135000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C9C0B0A-2355-F540-DB9E-8E6F1511FFC8}"/>
              </a:ext>
            </a:extLst>
          </p:cNvPr>
          <p:cNvSpPr txBox="1"/>
          <p:nvPr/>
        </p:nvSpPr>
        <p:spPr>
          <a:xfrm>
            <a:off x="2892549" y="275530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A1D47ED-6FCC-2B1E-83EF-D532A6609E7A}"/>
              </a:ext>
            </a:extLst>
          </p:cNvPr>
          <p:cNvSpPr txBox="1"/>
          <p:nvPr/>
        </p:nvSpPr>
        <p:spPr>
          <a:xfrm>
            <a:off x="5192532" y="275610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A7AB5D9-B087-9139-300E-8ECE400BB32A}"/>
              </a:ext>
            </a:extLst>
          </p:cNvPr>
          <p:cNvSpPr/>
          <p:nvPr/>
        </p:nvSpPr>
        <p:spPr>
          <a:xfrm>
            <a:off x="2205153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63F44C-32CE-E9DC-E15F-59B79365BD8A}"/>
              </a:ext>
            </a:extLst>
          </p:cNvPr>
          <p:cNvSpPr/>
          <p:nvPr/>
        </p:nvSpPr>
        <p:spPr>
          <a:xfrm>
            <a:off x="4000772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65E724B-8D6B-833A-E5F7-EF7D627136FF}"/>
              </a:ext>
            </a:extLst>
          </p:cNvPr>
          <p:cNvSpPr/>
          <p:nvPr/>
        </p:nvSpPr>
        <p:spPr>
          <a:xfrm>
            <a:off x="6653794" y="2855019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F8C254B-7424-7CCE-0270-739F4660F9A3}"/>
              </a:ext>
            </a:extLst>
          </p:cNvPr>
          <p:cNvSpPr txBox="1"/>
          <p:nvPr/>
        </p:nvSpPr>
        <p:spPr>
          <a:xfrm>
            <a:off x="2178921" y="62579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AFF6BD5-75DF-4E61-8F2B-F9A289CFAC73}"/>
              </a:ext>
            </a:extLst>
          </p:cNvPr>
          <p:cNvSpPr txBox="1"/>
          <p:nvPr/>
        </p:nvSpPr>
        <p:spPr>
          <a:xfrm>
            <a:off x="3974540" y="62495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FCFB391-6097-AFCB-ED0A-85A3299CBA4D}"/>
              </a:ext>
            </a:extLst>
          </p:cNvPr>
          <p:cNvSpPr txBox="1"/>
          <p:nvPr/>
        </p:nvSpPr>
        <p:spPr>
          <a:xfrm>
            <a:off x="6663111" y="62936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</p:spTree>
    <p:extLst>
      <p:ext uri="{BB962C8B-B14F-4D97-AF65-F5344CB8AC3E}">
        <p14:creationId xmlns:p14="http://schemas.microsoft.com/office/powerpoint/2010/main" val="50831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フォワードプロパゲーション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444123" y="1136349"/>
            <a:ext cx="7907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フォワードプロパゲーション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において，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データが入力層から出力層へ順方向に伝播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する仕組み．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前の層から受け取ったデータを処理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し，その結果を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次の層に伝達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2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0D209-4664-6028-097B-68BE496A5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BAC2080-4BF9-4A79-0387-1C1A2E9D7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552356-4F2A-AA3D-B7C0-D4CE172A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277F89-141C-2F86-47A4-954F9CF3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ニューラルネットワークを用いた分類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9E5B15-DB8C-90E1-F8EE-189898544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29F1A1-4E42-F276-2E7F-9737E5B1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EAE213E-71CF-7925-EEE3-4EBFF374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A912D2-621B-7685-3B1D-B94E21241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8810F9-4404-A492-AA4D-7A0C42DEF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A8ECD6-0896-6D8E-BC59-CB6E84B2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08202-46B6-9971-416E-EAA3F84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31950F-FD92-1523-610D-22B21E9C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F7A2E9-6D5F-3E04-B360-A8755AF73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7CB775A-EEA2-A8C9-398F-A048EDA0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1788C7-62CD-E94F-92CB-536400013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5C2B8B-7541-11BC-7E23-E04F65964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6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1213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分類結果</a:t>
            </a:r>
            <a:endParaRPr kumimoji="1" lang="en-US" altLang="ja-JP" sz="32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2865408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ニューラルネットワークを用いた分類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3801979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分類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に使うとき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464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9E8AC-3457-4B35-B810-4742AED9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847AA56-6453-667F-1AAD-3ABB46ED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EC6043-8599-36FC-BBD8-BD267D47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34A6EF-0B16-4497-B73D-7C80522F9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ニューラルネットワークの学習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4E5D41-6B13-9FB5-5372-6E653945C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122117-D792-7219-0488-47328C40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4E963-7AEB-66BA-E0C4-056B95122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DAFE0A-EBB8-5306-FE12-28E7A1164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98F2AB-C86D-673A-D729-82047E7DE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ED735AD-01EC-314D-89B0-820A8F3C3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E700F-5442-000A-7E41-71AD34BA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F74374-E17F-9E22-60EC-0E1121CC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9EE2E27-3D75-2931-3928-3A01D33B3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480D4-0EE4-44F0-B1B3-7FB77B7D2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D7D00F8-9C1E-7BA8-EFDF-8317240E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506A18D-F4AD-EA53-3ED9-E9BE06C12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870609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5EC78D-0B82-445A-A737-6C118CCF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ニューラルネットワークでの教師あり学習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36273-E44A-4CAA-A480-6E7B7654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74E8D4-4F55-4DFE-9895-FA8291E9CBEB}"/>
              </a:ext>
            </a:extLst>
          </p:cNvPr>
          <p:cNvSpPr/>
          <p:nvPr/>
        </p:nvSpPr>
        <p:spPr>
          <a:xfrm>
            <a:off x="309783" y="224942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C62375-45A5-4359-8158-8DA4477C856B}"/>
              </a:ext>
            </a:extLst>
          </p:cNvPr>
          <p:cNvSpPr/>
          <p:nvPr/>
        </p:nvSpPr>
        <p:spPr>
          <a:xfrm>
            <a:off x="646333" y="224942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39CD523-5451-4D57-8CF7-2AB75FC07D81}"/>
              </a:ext>
            </a:extLst>
          </p:cNvPr>
          <p:cNvSpPr/>
          <p:nvPr/>
        </p:nvSpPr>
        <p:spPr>
          <a:xfrm>
            <a:off x="982883" y="224942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0C3023-844D-47E7-A96B-7EB9C307ED57}"/>
              </a:ext>
            </a:extLst>
          </p:cNvPr>
          <p:cNvSpPr/>
          <p:nvPr/>
        </p:nvSpPr>
        <p:spPr>
          <a:xfrm>
            <a:off x="309783" y="260342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241626A-7262-4C36-8F4B-3843DFCFF895}"/>
              </a:ext>
            </a:extLst>
          </p:cNvPr>
          <p:cNvSpPr/>
          <p:nvPr/>
        </p:nvSpPr>
        <p:spPr>
          <a:xfrm>
            <a:off x="646333" y="260342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B5A792-9ECC-4ADB-AB20-F792CFFD1D3F}"/>
              </a:ext>
            </a:extLst>
          </p:cNvPr>
          <p:cNvSpPr/>
          <p:nvPr/>
        </p:nvSpPr>
        <p:spPr>
          <a:xfrm>
            <a:off x="982883" y="260342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F521F93-93EA-4F75-9CFB-B8C0DB7DB15A}"/>
              </a:ext>
            </a:extLst>
          </p:cNvPr>
          <p:cNvSpPr/>
          <p:nvPr/>
        </p:nvSpPr>
        <p:spPr>
          <a:xfrm>
            <a:off x="309783" y="295741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A737BCC-5831-4F8E-AE01-01F871637AF1}"/>
              </a:ext>
            </a:extLst>
          </p:cNvPr>
          <p:cNvSpPr/>
          <p:nvPr/>
        </p:nvSpPr>
        <p:spPr>
          <a:xfrm>
            <a:off x="646333" y="295741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9539B0-9D54-47B7-AB53-B5069551650E}"/>
              </a:ext>
            </a:extLst>
          </p:cNvPr>
          <p:cNvSpPr/>
          <p:nvPr/>
        </p:nvSpPr>
        <p:spPr>
          <a:xfrm>
            <a:off x="982883" y="295741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A6CC9D-5E39-4DC3-BC8A-D00042E699EC}"/>
              </a:ext>
            </a:extLst>
          </p:cNvPr>
          <p:cNvSpPr txBox="1"/>
          <p:nvPr/>
        </p:nvSpPr>
        <p:spPr>
          <a:xfrm>
            <a:off x="414498" y="35423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21F7C99-2FFF-4057-B233-BFA76D122545}"/>
              </a:ext>
            </a:extLst>
          </p:cNvPr>
          <p:cNvGrpSpPr/>
          <p:nvPr/>
        </p:nvGrpSpPr>
        <p:grpSpPr>
          <a:xfrm>
            <a:off x="2527629" y="2028632"/>
            <a:ext cx="4085238" cy="2521080"/>
            <a:chOff x="2352383" y="1603152"/>
            <a:chExt cx="4813872" cy="2901256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227736A-3C74-4DA2-97E0-D1B4F9D51023}"/>
                </a:ext>
              </a:extLst>
            </p:cNvPr>
            <p:cNvSpPr/>
            <p:nvPr/>
          </p:nvSpPr>
          <p:spPr>
            <a:xfrm>
              <a:off x="2352383" y="1603156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9C0131B-6DC2-442A-8210-C5A18A524476}"/>
                </a:ext>
              </a:extLst>
            </p:cNvPr>
            <p:cNvSpPr/>
            <p:nvPr/>
          </p:nvSpPr>
          <p:spPr>
            <a:xfrm>
              <a:off x="2352383" y="2481011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A2B494C-D1E6-4FA4-8770-04C88D4A7D3C}"/>
                </a:ext>
              </a:extLst>
            </p:cNvPr>
            <p:cNvSpPr/>
            <p:nvPr/>
          </p:nvSpPr>
          <p:spPr>
            <a:xfrm>
              <a:off x="4145620" y="1603154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E164E015-5949-437D-80B0-6746D7FB50C4}"/>
                </a:ext>
              </a:extLst>
            </p:cNvPr>
            <p:cNvSpPr/>
            <p:nvPr/>
          </p:nvSpPr>
          <p:spPr>
            <a:xfrm>
              <a:off x="4145620" y="237265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F8AACCED-ACDB-44BC-8BDA-ED451D079609}"/>
                </a:ext>
              </a:extLst>
            </p:cNvPr>
            <p:cNvSpPr/>
            <p:nvPr/>
          </p:nvSpPr>
          <p:spPr>
            <a:xfrm>
              <a:off x="4145620" y="3142146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867C630-7B5D-4F80-8A81-6A2E7F3E6AF7}"/>
                </a:ext>
              </a:extLst>
            </p:cNvPr>
            <p:cNvSpPr/>
            <p:nvPr/>
          </p:nvSpPr>
          <p:spPr>
            <a:xfrm>
              <a:off x="4145620" y="3911642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8320FB2-6A26-48CC-99CF-F0E2B77D5CFD}"/>
                </a:ext>
              </a:extLst>
            </p:cNvPr>
            <p:cNvSpPr/>
            <p:nvPr/>
          </p:nvSpPr>
          <p:spPr>
            <a:xfrm>
              <a:off x="6799894" y="1603152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CA7F4FF-6A9B-44D4-BFCD-E7A21A4E3B83}"/>
                </a:ext>
              </a:extLst>
            </p:cNvPr>
            <p:cNvSpPr/>
            <p:nvPr/>
          </p:nvSpPr>
          <p:spPr>
            <a:xfrm>
              <a:off x="6799894" y="2390080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1A9ABA1B-A640-457C-B8FF-CEBF6CB18EDE}"/>
                </a:ext>
              </a:extLst>
            </p:cNvPr>
            <p:cNvCxnSpPr>
              <a:stCxn id="27" idx="3"/>
              <a:endCxn id="29" idx="1"/>
            </p:cNvCxnSpPr>
            <p:nvPr/>
          </p:nvCxnSpPr>
          <p:spPr>
            <a:xfrm flipV="1">
              <a:off x="2718744" y="1899537"/>
              <a:ext cx="1426876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67481CE-B0A8-4617-A211-405D1B8662C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2718744" y="1899539"/>
              <a:ext cx="1440594" cy="841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23FDEA50-3DD6-4D1C-8C7C-5CE5E54C277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2718744" y="1899541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84737D1B-8D80-4E28-95CD-38FAD9D744B8}"/>
                </a:ext>
              </a:extLst>
            </p:cNvPr>
            <p:cNvCxnSpPr>
              <a:cxnSpLocks/>
            </p:cNvCxnSpPr>
            <p:nvPr/>
          </p:nvCxnSpPr>
          <p:spPr>
            <a:xfrm>
              <a:off x="2718744" y="1899543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834CC186-60BD-4503-BCBC-F90DA8338DA9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2718744" y="1899545"/>
              <a:ext cx="1426876" cy="230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A921BABB-6C14-48DD-9CA6-BA509414FE1A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2718744" y="1899537"/>
              <a:ext cx="1426876" cy="877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C9CE57F0-F53E-46A9-BA65-A2B478CE8A5F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2718744" y="2669033"/>
              <a:ext cx="1426876" cy="108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C3E91BE9-8487-44CB-8659-87F68AE2A292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2718744" y="2777394"/>
              <a:ext cx="1426876" cy="66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4277D446-CEF5-410B-8439-29F420B65A74}"/>
                </a:ext>
              </a:extLst>
            </p:cNvPr>
            <p:cNvCxnSpPr>
              <a:cxnSpLocks/>
              <a:stCxn id="28" idx="3"/>
              <a:endCxn id="32" idx="1"/>
            </p:cNvCxnSpPr>
            <p:nvPr/>
          </p:nvCxnSpPr>
          <p:spPr>
            <a:xfrm>
              <a:off x="2718744" y="2777394"/>
              <a:ext cx="1426876" cy="14306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E7815E70-E1BA-469B-9F57-ECBBD352F5D9}"/>
                </a:ext>
              </a:extLst>
            </p:cNvPr>
            <p:cNvCxnSpPr>
              <a:cxnSpLocks/>
              <a:stCxn id="29" idx="3"/>
              <a:endCxn id="33" idx="1"/>
            </p:cNvCxnSpPr>
            <p:nvPr/>
          </p:nvCxnSpPr>
          <p:spPr>
            <a:xfrm flipV="1">
              <a:off x="4511981" y="1899535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498580B8-29B3-4E6F-B340-2B2A7FDE8F79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4511981" y="1909576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9FB830C1-67D5-4193-A85F-B1A65EC2FE2C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511981" y="1899535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E70F03C7-FA40-417B-BE5E-A756069FBDF3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4511981" y="2619978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4FCADBE7-A3A9-40C3-86CC-F2FB1A3154D6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500099" y="1899535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FF38E326-7470-41C1-A305-38FF0DFC89F4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487190" y="1899535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E5F787D0-CB18-4BA2-B893-5DE3D3FC9880}"/>
                </a:ext>
              </a:extLst>
            </p:cNvPr>
            <p:cNvCxnSpPr>
              <a:cxnSpLocks/>
              <a:stCxn id="31" idx="3"/>
              <a:endCxn id="34" idx="1"/>
            </p:cNvCxnSpPr>
            <p:nvPr/>
          </p:nvCxnSpPr>
          <p:spPr>
            <a:xfrm flipV="1">
              <a:off x="4511981" y="2686463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9A3E7EAD-27A7-4C17-886D-81514543C27F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4536772" y="2686463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FB40A6AF-B6E6-425D-BD64-4CE6ACA2DC17}"/>
              </a:ext>
            </a:extLst>
          </p:cNvPr>
          <p:cNvGrpSpPr/>
          <p:nvPr/>
        </p:nvGrpSpPr>
        <p:grpSpPr>
          <a:xfrm>
            <a:off x="2000967" y="1923545"/>
            <a:ext cx="813878" cy="773751"/>
            <a:chOff x="1979929" y="1904724"/>
            <a:chExt cx="813878" cy="973216"/>
          </a:xfrm>
        </p:grpSpPr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12064B3B-5002-4B05-91CF-F7C3F8B54FA5}"/>
                </a:ext>
              </a:extLst>
            </p:cNvPr>
            <p:cNvCxnSpPr>
              <a:endCxn id="27" idx="1"/>
            </p:cNvCxnSpPr>
            <p:nvPr/>
          </p:nvCxnSpPr>
          <p:spPr>
            <a:xfrm>
              <a:off x="1979929" y="1904724"/>
              <a:ext cx="547700" cy="444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F75C0825-FA41-4DB2-9620-D79BB966F92F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999774" y="2041037"/>
              <a:ext cx="527855" cy="308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98881BB6-242E-4DFE-A429-303353BCE220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993748" y="2175657"/>
              <a:ext cx="533881" cy="173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253B4D4-1364-466C-BFEA-00AED8D7B0A3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993747" y="2302719"/>
              <a:ext cx="533882" cy="46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5F3E2F64-9BA9-4BA5-BE21-7AED1E609131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1986725" y="2349462"/>
              <a:ext cx="540904" cy="9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D1AB3CA8-E943-4E69-892F-AEB60A161D6D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000183" y="2349462"/>
              <a:ext cx="527446" cy="207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56C37744-4EDA-4C9F-B903-6648B1D1BB32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1995154" y="2349462"/>
              <a:ext cx="532475" cy="311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4279200-6F4F-4BB0-86CE-B4002B76C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6" y="2040706"/>
              <a:ext cx="521421" cy="411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C00B3ABB-17C0-46E3-AB78-851072636539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000181" y="2349462"/>
              <a:ext cx="527448" cy="52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E66830F-8570-4028-A659-91795B7D5830}"/>
              </a:ext>
            </a:extLst>
          </p:cNvPr>
          <p:cNvGrpSpPr/>
          <p:nvPr/>
        </p:nvGrpSpPr>
        <p:grpSpPr>
          <a:xfrm>
            <a:off x="1986725" y="2712442"/>
            <a:ext cx="547700" cy="773751"/>
            <a:chOff x="2252133" y="1595967"/>
            <a:chExt cx="547700" cy="973216"/>
          </a:xfrm>
        </p:grpSpPr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9A5759DD-30AF-45E5-9A00-A64EF28F3294}"/>
                </a:ext>
              </a:extLst>
            </p:cNvPr>
            <p:cNvCxnSpPr/>
            <p:nvPr/>
          </p:nvCxnSpPr>
          <p:spPr>
            <a:xfrm>
              <a:off x="2252133" y="1595967"/>
              <a:ext cx="547700" cy="444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EBA008D4-97E3-46E0-A60E-3E51C57FA82E}"/>
                </a:ext>
              </a:extLst>
            </p:cNvPr>
            <p:cNvCxnSpPr>
              <a:cxnSpLocks/>
            </p:cNvCxnSpPr>
            <p:nvPr/>
          </p:nvCxnSpPr>
          <p:spPr>
            <a:xfrm>
              <a:off x="2271978" y="1732280"/>
              <a:ext cx="527855" cy="308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0200D6AF-B541-468F-B0A7-D7623C5F8F71}"/>
                </a:ext>
              </a:extLst>
            </p:cNvPr>
            <p:cNvCxnSpPr>
              <a:cxnSpLocks/>
            </p:cNvCxnSpPr>
            <p:nvPr/>
          </p:nvCxnSpPr>
          <p:spPr>
            <a:xfrm>
              <a:off x="2265952" y="1866900"/>
              <a:ext cx="533881" cy="173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83FDBB0F-B467-4E8C-B81B-47E09407BC04}"/>
                </a:ext>
              </a:extLst>
            </p:cNvPr>
            <p:cNvCxnSpPr>
              <a:cxnSpLocks/>
            </p:cNvCxnSpPr>
            <p:nvPr/>
          </p:nvCxnSpPr>
          <p:spPr>
            <a:xfrm>
              <a:off x="2265951" y="1993962"/>
              <a:ext cx="533882" cy="46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3CB43762-7300-433E-97CA-FD79B72B3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929" y="2040705"/>
              <a:ext cx="540904" cy="9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55A20E9F-F47C-4C3A-8D2F-A0685BF418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7" y="2040705"/>
              <a:ext cx="527446" cy="207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36D863E9-0C2C-482B-AFFE-71B1FDFFC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358" y="2040705"/>
              <a:ext cx="532475" cy="311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C99115B9-9A6F-4FB2-9791-FBE9A8657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6" y="2040706"/>
              <a:ext cx="521421" cy="411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42C5D8EB-0FA3-4B91-A804-3B3627E80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5" y="2040705"/>
              <a:ext cx="527448" cy="52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B08668FB-636E-4850-BE92-87C0672878FC}"/>
              </a:ext>
            </a:extLst>
          </p:cNvPr>
          <p:cNvCxnSpPr/>
          <p:nvPr/>
        </p:nvCxnSpPr>
        <p:spPr>
          <a:xfrm>
            <a:off x="6791382" y="2294903"/>
            <a:ext cx="625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565192E1-1BE5-41FD-B44C-754A1F04228E}"/>
              </a:ext>
            </a:extLst>
          </p:cNvPr>
          <p:cNvCxnSpPr/>
          <p:nvPr/>
        </p:nvCxnSpPr>
        <p:spPr>
          <a:xfrm>
            <a:off x="6791382" y="2961651"/>
            <a:ext cx="625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C16D02D8-00BE-4B3C-BBA9-8803DF10475C}"/>
              </a:ext>
            </a:extLst>
          </p:cNvPr>
          <p:cNvSpPr txBox="1"/>
          <p:nvPr/>
        </p:nvSpPr>
        <p:spPr>
          <a:xfrm>
            <a:off x="7444225" y="192354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　　正解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    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F046067-5B9D-45BD-8502-2E213F2D5916}"/>
              </a:ext>
            </a:extLst>
          </p:cNvPr>
          <p:cNvSpPr txBox="1"/>
          <p:nvPr/>
        </p:nvSpPr>
        <p:spPr>
          <a:xfrm>
            <a:off x="7444225" y="267377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　　正解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    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矢印: 左右 100">
            <a:extLst>
              <a:ext uri="{FF2B5EF4-FFF2-40B4-BE49-F238E27FC236}">
                <a16:creationId xmlns:a16="http://schemas.microsoft.com/office/drawing/2014/main" id="{5D7B198E-0F0E-43EA-8E4A-67B6FC9EB634}"/>
              </a:ext>
            </a:extLst>
          </p:cNvPr>
          <p:cNvSpPr/>
          <p:nvPr/>
        </p:nvSpPr>
        <p:spPr>
          <a:xfrm>
            <a:off x="7994348" y="2322882"/>
            <a:ext cx="353551" cy="11891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矢印: 左右 102">
            <a:extLst>
              <a:ext uri="{FF2B5EF4-FFF2-40B4-BE49-F238E27FC236}">
                <a16:creationId xmlns:a16="http://schemas.microsoft.com/office/drawing/2014/main" id="{9522F595-B6DE-47A7-AA4B-6929A1590DA0}"/>
              </a:ext>
            </a:extLst>
          </p:cNvPr>
          <p:cNvSpPr/>
          <p:nvPr/>
        </p:nvSpPr>
        <p:spPr>
          <a:xfrm>
            <a:off x="8019355" y="3075616"/>
            <a:ext cx="353551" cy="11891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54130BA-A527-4CC1-B582-436E04424673}"/>
              </a:ext>
            </a:extLst>
          </p:cNvPr>
          <p:cNvSpPr txBox="1"/>
          <p:nvPr/>
        </p:nvSpPr>
        <p:spPr>
          <a:xfrm>
            <a:off x="7796020" y="34397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570B481-1DCE-4EAA-A845-C44BE94B1B5E}"/>
              </a:ext>
            </a:extLst>
          </p:cNvPr>
          <p:cNvSpPr txBox="1"/>
          <p:nvPr/>
        </p:nvSpPr>
        <p:spPr>
          <a:xfrm>
            <a:off x="4212571" y="4930968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実際に一度動作させてみて，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少なくなるよう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を調整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＝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C0FB75-D118-A1AD-766B-D38AEC8B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バックプロパゲーション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0D70AE-74E0-1F0B-8E0A-9F941768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バックプロパゲーションのアイデア自体は</a:t>
            </a:r>
            <a:r>
              <a:rPr kumimoji="1" lang="en-US" altLang="ja-JP" dirty="0"/>
              <a:t>1960</a:t>
            </a:r>
            <a:r>
              <a:rPr kumimoji="1" lang="ja-JP" altLang="en-US" dirty="0"/>
              <a:t>年代後半から</a:t>
            </a:r>
            <a:r>
              <a:rPr kumimoji="1" lang="en-US" altLang="ja-JP" dirty="0"/>
              <a:t>1970</a:t>
            </a:r>
            <a:r>
              <a:rPr kumimoji="1" lang="ja-JP" altLang="en-US" dirty="0"/>
              <a:t>年代に提案されていた．</a:t>
            </a:r>
            <a:endParaRPr kumimoji="1" lang="en-US" altLang="ja-JP" dirty="0"/>
          </a:p>
          <a:p>
            <a:r>
              <a:rPr kumimoji="1" lang="en-US" altLang="ja-JP" dirty="0"/>
              <a:t>1986</a:t>
            </a:r>
            <a:r>
              <a:rPr kumimoji="1" lang="ja-JP" altLang="en-US" dirty="0"/>
              <a:t>年に</a:t>
            </a:r>
            <a:r>
              <a:rPr kumimoji="1" lang="en-US" altLang="ja-JP" dirty="0" err="1"/>
              <a:t>Rumelhart</a:t>
            </a:r>
            <a:r>
              <a:rPr kumimoji="1" lang="ja-JP" altLang="en-US" dirty="0"/>
              <a:t>らによって効果的な学習アルゴリズムとして再発見され，広く普及．</a:t>
            </a:r>
            <a:endParaRPr kumimoji="1" lang="en-US" altLang="ja-JP" dirty="0"/>
          </a:p>
          <a:p>
            <a:r>
              <a:rPr kumimoji="1" lang="ja-JP" altLang="en-US" b="1" dirty="0"/>
              <a:t>出力の誤差</a:t>
            </a:r>
            <a:r>
              <a:rPr kumimoji="1" lang="ja-JP" altLang="en-US" dirty="0"/>
              <a:t>をもとに，</a:t>
            </a:r>
            <a:r>
              <a:rPr kumimoji="1" lang="ja-JP" altLang="en-US" b="1" dirty="0"/>
              <a:t>出力層から入力層に向かって結合の重みとバイアスを調整</a:t>
            </a:r>
            <a:r>
              <a:rPr kumimoji="1" lang="ja-JP" altLang="en-US" dirty="0"/>
              <a:t>し，</a:t>
            </a:r>
            <a:r>
              <a:rPr kumimoji="1" lang="ja-JP" altLang="en-US" b="1" dirty="0"/>
              <a:t>学習</a:t>
            </a:r>
            <a:r>
              <a:rPr kumimoji="1" lang="ja-JP" altLang="en-US" dirty="0"/>
              <a:t>を行う．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F794D7-0BD5-248B-3A44-50D891AF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76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A73EB67-5732-DC7D-398E-C9F98E7A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を動作させる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①の結果と，正解を照合し，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バイアス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969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F20CD9-5980-45F6-B3AF-334D8F1A8244}"/>
              </a:ext>
            </a:extLst>
          </p:cNvPr>
          <p:cNvSpPr txBox="1"/>
          <p:nvPr/>
        </p:nvSpPr>
        <p:spPr>
          <a:xfrm flipH="1">
            <a:off x="388501" y="1917191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正解と誤差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88CF70-183A-44E2-8E78-187474754BF0}"/>
              </a:ext>
            </a:extLst>
          </p:cNvPr>
          <p:cNvSpPr txBox="1"/>
          <p:nvPr/>
        </p:nvSpPr>
        <p:spPr>
          <a:xfrm flipH="1">
            <a:off x="360949" y="314220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1B22F9-6BA1-4D6A-AB84-743D7EC3A574}"/>
              </a:ext>
            </a:extLst>
          </p:cNvPr>
          <p:cNvSpPr txBox="1"/>
          <p:nvPr/>
        </p:nvSpPr>
        <p:spPr>
          <a:xfrm flipH="1">
            <a:off x="360947" y="436721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0FF6AD-173B-45DB-98A5-283A37573F05}"/>
              </a:ext>
            </a:extLst>
          </p:cNvPr>
          <p:cNvSpPr txBox="1"/>
          <p:nvPr/>
        </p:nvSpPr>
        <p:spPr>
          <a:xfrm flipH="1">
            <a:off x="5799746" y="456480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DCED33-5EF8-4F47-AE56-727103FC6235}"/>
              </a:ext>
            </a:extLst>
          </p:cNvPr>
          <p:cNvSpPr txBox="1"/>
          <p:nvPr/>
        </p:nvSpPr>
        <p:spPr>
          <a:xfrm flipH="1">
            <a:off x="5588139" y="1816279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80ABA1-AB7F-420C-B738-81F3E8C1AEB7}"/>
              </a:ext>
            </a:extLst>
          </p:cNvPr>
          <p:cNvSpPr txBox="1"/>
          <p:nvPr/>
        </p:nvSpPr>
        <p:spPr>
          <a:xfrm flipH="1">
            <a:off x="5588140" y="3041290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FC37D8-DA0B-4761-823D-81404F4C079F}"/>
              </a:ext>
            </a:extLst>
          </p:cNvPr>
          <p:cNvSpPr txBox="1"/>
          <p:nvPr/>
        </p:nvSpPr>
        <p:spPr>
          <a:xfrm flipH="1">
            <a:off x="5588140" y="426129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ABD0D00-DAE9-41CD-B6F6-16BBF3ADC222}"/>
              </a:ext>
            </a:extLst>
          </p:cNvPr>
          <p:cNvCxnSpPr>
            <a:cxnSpLocks/>
          </p:cNvCxnSpPr>
          <p:nvPr/>
        </p:nvCxnSpPr>
        <p:spPr>
          <a:xfrm flipV="1">
            <a:off x="4153550" y="205819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D9FC2B1-867A-4FEF-83A9-2E3278D561C6}"/>
              </a:ext>
            </a:extLst>
          </p:cNvPr>
          <p:cNvCxnSpPr/>
          <p:nvPr/>
        </p:nvCxnSpPr>
        <p:spPr>
          <a:xfrm flipV="1">
            <a:off x="4153550" y="3269411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6268875-6D6B-41CC-BA26-8ECDFF219B67}"/>
              </a:ext>
            </a:extLst>
          </p:cNvPr>
          <p:cNvCxnSpPr/>
          <p:nvPr/>
        </p:nvCxnSpPr>
        <p:spPr>
          <a:xfrm flipV="1">
            <a:off x="4133999" y="4491709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B676B0-047E-435A-AE4F-082D464342CE}"/>
              </a:ext>
            </a:extLst>
          </p:cNvPr>
          <p:cNvSpPr txBox="1"/>
          <p:nvPr/>
        </p:nvSpPr>
        <p:spPr>
          <a:xfrm flipH="1">
            <a:off x="3895874" y="2612924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681C5C-45D2-4B17-BC9B-964E2354F541}"/>
              </a:ext>
            </a:extLst>
          </p:cNvPr>
          <p:cNvSpPr txBox="1"/>
          <p:nvPr/>
        </p:nvSpPr>
        <p:spPr>
          <a:xfrm flipH="1">
            <a:off x="3911353" y="1319190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3A7937-D2E1-401B-8816-7F48E138CF2B}"/>
              </a:ext>
            </a:extLst>
          </p:cNvPr>
          <p:cNvSpPr txBox="1"/>
          <p:nvPr/>
        </p:nvSpPr>
        <p:spPr>
          <a:xfrm flipH="1">
            <a:off x="3911353" y="3824145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6884CD-69C3-4A7B-9A28-E7A22A5CF1B9}"/>
              </a:ext>
            </a:extLst>
          </p:cNvPr>
          <p:cNvSpPr txBox="1"/>
          <p:nvPr/>
        </p:nvSpPr>
        <p:spPr>
          <a:xfrm flipH="1">
            <a:off x="4840546" y="5525354"/>
            <a:ext cx="408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誤差をもとに、結合の重みを自動調節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FF8F5E-3588-4BB7-8857-C90F13A52434}"/>
              </a:ext>
            </a:extLst>
          </p:cNvPr>
          <p:cNvGrpSpPr/>
          <p:nvPr/>
        </p:nvGrpSpPr>
        <p:grpSpPr>
          <a:xfrm>
            <a:off x="2711500" y="1550022"/>
            <a:ext cx="825354" cy="4589229"/>
            <a:chOff x="1724327" y="1595571"/>
            <a:chExt cx="584227" cy="3027857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B62A7F0-700B-43DF-8D24-BEF90280E150}"/>
                </a:ext>
              </a:extLst>
            </p:cNvPr>
            <p:cNvSpPr/>
            <p:nvPr/>
          </p:nvSpPr>
          <p:spPr>
            <a:xfrm>
              <a:off x="1844617" y="1650779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37F7733-C928-4839-9678-B3209E09D927}"/>
                </a:ext>
              </a:extLst>
            </p:cNvPr>
            <p:cNvSpPr/>
            <p:nvPr/>
          </p:nvSpPr>
          <p:spPr>
            <a:xfrm>
              <a:off x="1844617" y="2437707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ED268FB-9141-4D22-829A-3C289E274634}"/>
                </a:ext>
              </a:extLst>
            </p:cNvPr>
            <p:cNvSpPr/>
            <p:nvPr/>
          </p:nvSpPr>
          <p:spPr>
            <a:xfrm>
              <a:off x="1844617" y="3238179"/>
              <a:ext cx="366361" cy="5927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E89DCB6-58C3-4EAD-A1DE-653BFBB8E4C6}"/>
                </a:ext>
              </a:extLst>
            </p:cNvPr>
            <p:cNvSpPr/>
            <p:nvPr/>
          </p:nvSpPr>
          <p:spPr>
            <a:xfrm>
              <a:off x="1724327" y="1595571"/>
              <a:ext cx="584227" cy="30278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522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3C1B5E2-3392-4480-83E7-A82401793E70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11326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87A15E-A558-4E30-A81C-46FAB34105BD}"/>
              </a:ext>
            </a:extLst>
          </p:cNvPr>
          <p:cNvSpPr txBox="1"/>
          <p:nvPr/>
        </p:nvSpPr>
        <p:spPr>
          <a:xfrm flipH="1">
            <a:off x="5081031" y="2190109"/>
            <a:ext cx="2330459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51952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96E674-A6AC-44BE-B456-7C226689E2C0}"/>
              </a:ext>
            </a:extLst>
          </p:cNvPr>
          <p:cNvSpPr txBox="1"/>
          <p:nvPr/>
        </p:nvSpPr>
        <p:spPr>
          <a:xfrm flipH="1">
            <a:off x="5990468" y="429524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A8A907-8535-4FB1-884B-547D2B3D05E6}"/>
              </a:ext>
            </a:extLst>
          </p:cNvPr>
          <p:cNvSpPr txBox="1"/>
          <p:nvPr/>
        </p:nvSpPr>
        <p:spPr>
          <a:xfrm flipH="1">
            <a:off x="6757817" y="1883768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F6FA74-863B-4C18-80E2-1E93F4652406}"/>
              </a:ext>
            </a:extLst>
          </p:cNvPr>
          <p:cNvSpPr txBox="1"/>
          <p:nvPr/>
        </p:nvSpPr>
        <p:spPr>
          <a:xfrm flipH="1">
            <a:off x="6757818" y="31087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565463-EA64-4DD1-B9D3-DD25B22DB29C}"/>
              </a:ext>
            </a:extLst>
          </p:cNvPr>
          <p:cNvSpPr txBox="1"/>
          <p:nvPr/>
        </p:nvSpPr>
        <p:spPr>
          <a:xfrm flipH="1">
            <a:off x="6757818" y="4328786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8E35E94-939B-464B-BADB-F11AA8D4F3C2}"/>
              </a:ext>
            </a:extLst>
          </p:cNvPr>
          <p:cNvCxnSpPr/>
          <p:nvPr/>
        </p:nvCxnSpPr>
        <p:spPr>
          <a:xfrm flipV="1">
            <a:off x="5303677" y="21146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1872B49-8068-4700-89BA-EBA98E50976F}"/>
              </a:ext>
            </a:extLst>
          </p:cNvPr>
          <p:cNvCxnSpPr/>
          <p:nvPr/>
        </p:nvCxnSpPr>
        <p:spPr>
          <a:xfrm flipV="1">
            <a:off x="5323228" y="33369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91AAF51-427E-4253-9A18-5DF792AE6878}"/>
              </a:ext>
            </a:extLst>
          </p:cNvPr>
          <p:cNvCxnSpPr/>
          <p:nvPr/>
        </p:nvCxnSpPr>
        <p:spPr>
          <a:xfrm flipV="1">
            <a:off x="5303677" y="4559198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02C688-FF4A-4CE3-9660-52CBFA5A92F1}"/>
              </a:ext>
            </a:extLst>
          </p:cNvPr>
          <p:cNvSpPr txBox="1"/>
          <p:nvPr/>
        </p:nvSpPr>
        <p:spPr>
          <a:xfrm flipH="1">
            <a:off x="5087578" y="275941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900227-584C-4F7C-A07C-279743353249}"/>
              </a:ext>
            </a:extLst>
          </p:cNvPr>
          <p:cNvSpPr txBox="1"/>
          <p:nvPr/>
        </p:nvSpPr>
        <p:spPr>
          <a:xfrm flipH="1">
            <a:off x="5088852" y="1583632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894F3-4D8A-4329-BF12-FF085DBE8D77}"/>
              </a:ext>
            </a:extLst>
          </p:cNvPr>
          <p:cNvSpPr txBox="1"/>
          <p:nvPr/>
        </p:nvSpPr>
        <p:spPr>
          <a:xfrm flipH="1">
            <a:off x="5062147" y="403384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EA53C5-E7EE-4594-9BF6-81CE6B886E55}"/>
              </a:ext>
            </a:extLst>
          </p:cNvPr>
          <p:cNvSpPr/>
          <p:nvPr/>
        </p:nvSpPr>
        <p:spPr>
          <a:xfrm>
            <a:off x="4580941" y="1628935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2AC0D14-C804-4449-9A2C-E042D5A3C5BF}"/>
              </a:ext>
            </a:extLst>
          </p:cNvPr>
          <p:cNvSpPr/>
          <p:nvPr/>
        </p:nvSpPr>
        <p:spPr>
          <a:xfrm>
            <a:off x="4580941" y="2849059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FC329D91-55C2-4D17-911E-42DAEAF08DBC}"/>
              </a:ext>
            </a:extLst>
          </p:cNvPr>
          <p:cNvSpPr/>
          <p:nvPr/>
        </p:nvSpPr>
        <p:spPr>
          <a:xfrm>
            <a:off x="-1301926" y="3294213"/>
            <a:ext cx="703835" cy="887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F75B7F3-766D-49C8-ACEE-D5021A15E798}"/>
              </a:ext>
            </a:extLst>
          </p:cNvPr>
          <p:cNvSpPr txBox="1"/>
          <p:nvPr/>
        </p:nvSpPr>
        <p:spPr>
          <a:xfrm>
            <a:off x="-1619423" y="46104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B399478-BB7F-4F43-8C95-DC56957A2BD2}"/>
              </a:ext>
            </a:extLst>
          </p:cNvPr>
          <p:cNvSpPr/>
          <p:nvPr/>
        </p:nvSpPr>
        <p:spPr>
          <a:xfrm>
            <a:off x="4575496" y="4091150"/>
            <a:ext cx="366361" cy="919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2BDF271-3946-4254-8902-6EA9C22C517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0F46EFF0-BCE6-4FCC-B236-B0DF8415CE7B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2104042"/>
            <a:ext cx="1069811" cy="12045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9CC9235-4D37-4CE1-8196-421D427902E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3205515"/>
            <a:ext cx="1069811" cy="103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D21F932-B0DB-4D32-B79D-E511E73718F6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8773" y="2088474"/>
            <a:ext cx="1075367" cy="2410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80411EF-B920-42BD-8541-C2BAFD14CD11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2737" y="2088474"/>
            <a:ext cx="1081403" cy="3617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95B88D1-CCC0-4E4A-B3E1-1BE9C3DD29B0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24329" y="3308599"/>
            <a:ext cx="1069811" cy="1166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E291B61-0F47-4034-90AB-16761655423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35921" y="3308599"/>
            <a:ext cx="1058219" cy="2386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89B1ECFB-E919-4F14-ACCC-28115CDE9DED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2089443"/>
            <a:ext cx="1069811" cy="2461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5F8CFE00-259B-4F06-A3E5-0162AE386055}"/>
              </a:ext>
            </a:extLst>
          </p:cNvPr>
          <p:cNvCxnSpPr>
            <a:cxnSpLocks/>
          </p:cNvCxnSpPr>
          <p:nvPr/>
        </p:nvCxnSpPr>
        <p:spPr>
          <a:xfrm>
            <a:off x="3538373" y="3239353"/>
            <a:ext cx="1081403" cy="12681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DD0E5CD0-EDB2-4FA2-B6F5-9ABC9C568BC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4475637"/>
            <a:ext cx="1069811" cy="750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B587B19-0D86-4E10-B48A-6CD81E19870F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3518884" y="4550690"/>
            <a:ext cx="1069811" cy="11180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B8C99A2-FE88-487D-AA4E-684FA23F580C}"/>
              </a:ext>
            </a:extLst>
          </p:cNvPr>
          <p:cNvSpPr/>
          <p:nvPr/>
        </p:nvSpPr>
        <p:spPr>
          <a:xfrm>
            <a:off x="1094175" y="1465420"/>
            <a:ext cx="4018833" cy="485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754BE8E-3EF1-49F0-8B07-56AA69A4A54D}"/>
              </a:ext>
            </a:extLst>
          </p:cNvPr>
          <p:cNvSpPr txBox="1"/>
          <p:nvPr/>
        </p:nvSpPr>
        <p:spPr>
          <a:xfrm flipH="1">
            <a:off x="5073037" y="3392278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4DCBCA-FDB0-45A6-A5B5-006F2F97FE89}"/>
              </a:ext>
            </a:extLst>
          </p:cNvPr>
          <p:cNvSpPr txBox="1"/>
          <p:nvPr/>
        </p:nvSpPr>
        <p:spPr>
          <a:xfrm flipH="1">
            <a:off x="5073037" y="4779179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39B35848-20A5-431C-A47E-8C13DE83FE83}"/>
              </a:ext>
            </a:extLst>
          </p:cNvPr>
          <p:cNvSpPr/>
          <p:nvPr/>
        </p:nvSpPr>
        <p:spPr>
          <a:xfrm>
            <a:off x="300270" y="348201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50C973A-A27F-44D4-8F81-5359952613FA}"/>
              </a:ext>
            </a:extLst>
          </p:cNvPr>
          <p:cNvSpPr txBox="1"/>
          <p:nvPr/>
        </p:nvSpPr>
        <p:spPr>
          <a:xfrm>
            <a:off x="-17227" y="43309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B84176A-EA8A-45D3-B7B2-80280E9CF4F8}"/>
              </a:ext>
            </a:extLst>
          </p:cNvPr>
          <p:cNvSpPr txBox="1"/>
          <p:nvPr/>
        </p:nvSpPr>
        <p:spPr>
          <a:xfrm>
            <a:off x="1785385" y="148876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0AB780B-807A-40F5-B6F6-D1F391778669}"/>
              </a:ext>
            </a:extLst>
          </p:cNvPr>
          <p:cNvSpPr txBox="1"/>
          <p:nvPr/>
        </p:nvSpPr>
        <p:spPr>
          <a:xfrm>
            <a:off x="3769259" y="54106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</p:spTree>
    <p:extLst>
      <p:ext uri="{BB962C8B-B14F-4D97-AF65-F5344CB8AC3E}">
        <p14:creationId xmlns:p14="http://schemas.microsoft.com/office/powerpoint/2010/main" val="3551500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ニューラルネットワークの動作イメージ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FEE8F8-2FF0-4518-AFD5-D564E9CCCE1D}"/>
              </a:ext>
            </a:extLst>
          </p:cNvPr>
          <p:cNvSpPr txBox="1"/>
          <p:nvPr/>
        </p:nvSpPr>
        <p:spPr>
          <a:xfrm>
            <a:off x="5970584" y="318123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0.24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A41558-B6DB-4DF0-B84C-0913756C7DD0}"/>
              </a:ext>
            </a:extLst>
          </p:cNvPr>
          <p:cNvSpPr txBox="1"/>
          <p:nvPr/>
        </p:nvSpPr>
        <p:spPr>
          <a:xfrm>
            <a:off x="5965776" y="416814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0.83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AF26ED-7555-4484-8668-6BA76AECC375}"/>
              </a:ext>
            </a:extLst>
          </p:cNvPr>
          <p:cNvSpPr txBox="1"/>
          <p:nvPr/>
        </p:nvSpPr>
        <p:spPr>
          <a:xfrm>
            <a:off x="7763821" y="2276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本来ある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べき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609A0F-DC49-44C9-9435-7F5F9E6CC1F3}"/>
              </a:ext>
            </a:extLst>
          </p:cNvPr>
          <p:cNvSpPr txBox="1"/>
          <p:nvPr/>
        </p:nvSpPr>
        <p:spPr>
          <a:xfrm>
            <a:off x="7990605" y="31883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6E53A-F00F-4E76-A396-6C7481B099CA}"/>
              </a:ext>
            </a:extLst>
          </p:cNvPr>
          <p:cNvSpPr txBox="1"/>
          <p:nvPr/>
        </p:nvSpPr>
        <p:spPr>
          <a:xfrm>
            <a:off x="7990605" y="41865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933CEA-ED7E-40EF-83A5-70839353D81D}"/>
              </a:ext>
            </a:extLst>
          </p:cNvPr>
          <p:cNvCxnSpPr>
            <a:stCxn id="4" idx="3"/>
          </p:cNvCxnSpPr>
          <p:nvPr/>
        </p:nvCxnSpPr>
        <p:spPr>
          <a:xfrm>
            <a:off x="7511390" y="3381292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415E9E7-4774-4302-BA88-426B19A98AA4}"/>
              </a:ext>
            </a:extLst>
          </p:cNvPr>
          <p:cNvCxnSpPr/>
          <p:nvPr/>
        </p:nvCxnSpPr>
        <p:spPr>
          <a:xfrm>
            <a:off x="7500992" y="4364573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C3A50D-698B-4357-9AF7-3A1E0C8386A7}"/>
              </a:ext>
            </a:extLst>
          </p:cNvPr>
          <p:cNvSpPr txBox="1"/>
          <p:nvPr/>
        </p:nvSpPr>
        <p:spPr>
          <a:xfrm>
            <a:off x="7163245" y="357945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48F3A3-49B4-48E5-8F56-CB57911569D6}"/>
              </a:ext>
            </a:extLst>
          </p:cNvPr>
          <p:cNvSpPr txBox="1"/>
          <p:nvPr/>
        </p:nvSpPr>
        <p:spPr>
          <a:xfrm>
            <a:off x="7134602" y="462650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5193BF-90CC-4F61-96A5-5BD10B87AA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284087" y="3033335"/>
            <a:ext cx="1414643" cy="3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AE22458-7838-4318-83A0-FC626B3888BF}"/>
              </a:ext>
            </a:extLst>
          </p:cNvPr>
          <p:cNvCxnSpPr>
            <a:cxnSpLocks/>
          </p:cNvCxnSpPr>
          <p:nvPr/>
        </p:nvCxnSpPr>
        <p:spPr>
          <a:xfrm flipV="1">
            <a:off x="4134231" y="3049009"/>
            <a:ext cx="2171319" cy="29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0A9F41-F890-4AAC-B610-66B252DEB379}"/>
              </a:ext>
            </a:extLst>
          </p:cNvPr>
          <p:cNvSpPr txBox="1"/>
          <p:nvPr/>
        </p:nvSpPr>
        <p:spPr>
          <a:xfrm>
            <a:off x="4274026" y="233014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9372B-B3F3-445A-AC22-298AD09EFBA6}"/>
              </a:ext>
            </a:extLst>
          </p:cNvPr>
          <p:cNvSpPr txBox="1"/>
          <p:nvPr/>
        </p:nvSpPr>
        <p:spPr>
          <a:xfrm>
            <a:off x="4769326" y="49204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865EE5-473D-49F3-BEDA-75F6F36D613D}"/>
              </a:ext>
            </a:extLst>
          </p:cNvPr>
          <p:cNvSpPr txBox="1"/>
          <p:nvPr/>
        </p:nvSpPr>
        <p:spPr>
          <a:xfrm>
            <a:off x="2126652" y="5139518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より前の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層の結合の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重みも調整される</a:t>
            </a:r>
          </a:p>
        </p:txBody>
      </p:sp>
    </p:spTree>
    <p:extLst>
      <p:ext uri="{BB962C8B-B14F-4D97-AF65-F5344CB8AC3E}">
        <p14:creationId xmlns:p14="http://schemas.microsoft.com/office/powerpoint/2010/main" val="3533972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0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u="sng" dirty="0"/>
              <a:t>同じ</a:t>
            </a:r>
            <a:r>
              <a:rPr lang="ja-JP" altLang="en-US" sz="2800" b="1" u="sng" dirty="0">
                <a:solidFill>
                  <a:srgbClr val="C00000"/>
                </a:solidFill>
              </a:rPr>
              <a:t>訓練データ</a:t>
            </a:r>
            <a:r>
              <a:rPr lang="ja-JP" altLang="en-US" sz="2800" u="sng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繰り返し</a:t>
            </a:r>
            <a:r>
              <a:rPr lang="ja-JP" altLang="en-US" sz="2800" u="sng" dirty="0"/>
              <a:t>使用</a:t>
            </a:r>
            <a:endParaRPr lang="en-US" altLang="ja-JP" sz="2800" u="sng" dirty="0"/>
          </a:p>
          <a:p>
            <a:pPr marL="0" indent="0">
              <a:buNone/>
            </a:pPr>
            <a:endParaRPr kumimoji="1" lang="en-US" altLang="ja-JP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800" dirty="0"/>
              <a:t>を１回使っただけでは，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同じ</a:t>
            </a:r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使用することで，誤差をさらに減らす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1875760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2C4C5E9-2B9C-A51C-739B-7DE93E86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5" y="2440416"/>
            <a:ext cx="7346071" cy="2355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395102" y="5461956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759200" y="5812409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473214" y="1228317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2473214" y="1843314"/>
            <a:ext cx="487700" cy="73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V="1">
            <a:off x="1313543" y="3467294"/>
            <a:ext cx="1062222" cy="1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FB439E-4614-2579-FA39-FC7C6C266FC9}"/>
              </a:ext>
            </a:extLst>
          </p:cNvPr>
          <p:cNvCxnSpPr>
            <a:cxnSpLocks/>
          </p:cNvCxnSpPr>
          <p:nvPr/>
        </p:nvCxnSpPr>
        <p:spPr>
          <a:xfrm flipH="1" flipV="1">
            <a:off x="3294743" y="4281715"/>
            <a:ext cx="928914" cy="14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85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２０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回繰り返し．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373004" y="4144500"/>
            <a:ext cx="38779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における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訓練データや検証データ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誤差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1213" y="116280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そのとき，検証データで検証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267785" y="20510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173680" y="35366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D4DEE-3972-010F-4EA0-B01E29F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" y="1709681"/>
            <a:ext cx="4753628" cy="5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90C7C-6E42-F43D-ABF3-BB8B57B1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488E289-5400-ECE6-F4DA-6D9EBECE8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BC56F8-B099-DA2D-5088-0C03E3BA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0B9F63-8EB3-3CF5-72DD-42D2F31C7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1. </a:t>
            </a:r>
            <a:r>
              <a:rPr lang="ja-JP" altLang="en-US" sz="4500" dirty="0">
                <a:solidFill>
                  <a:schemeClr val="tx2"/>
                </a:solidFill>
              </a:rPr>
              <a:t>機械学習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467F1E-3466-E507-3409-222D7543E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2B62D-AAAA-3F1B-FB05-661CE41E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CDCE66-C94E-A96B-E289-999C01A3F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7D9995-26C2-3172-CF11-90444EAD2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E33A5EE-165B-5361-1E02-224E3F900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D6EDD9-14D0-0F13-CFE8-88D7A49B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6F47DD-A18E-89AC-2301-44502320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BD06F2-BA9D-968B-2061-5AD436578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9C8F55E-AB46-7813-AEB3-12AECA5A6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871C5E4-31D2-30B2-9571-AD8D2F30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DDFFBA-732F-852A-640C-5D500D34F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56E17-BAD9-148C-D223-A664EBED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5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B3DAB-7356-93A3-0665-516E23B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58193-8F46-9CFD-BC42-9B13AA8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6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ニューラルネットワークの学習</a:t>
            </a:r>
            <a:r>
              <a:rPr kumimoji="1" lang="ja-JP" altLang="en-US" sz="2400" dirty="0"/>
              <a:t>では、訓練データと検証データが必要</a:t>
            </a:r>
          </a:p>
          <a:p>
            <a:r>
              <a:rPr kumimoji="1" lang="ja-JP" altLang="en-US" sz="2400" b="1" dirty="0"/>
              <a:t>訓練データ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学習に使用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訓練データ以外のデータでも正確に分類できる能力</a:t>
            </a:r>
            <a:r>
              <a:rPr kumimoji="1" lang="ja-JP" altLang="en-US" sz="2400" dirty="0"/>
              <a:t>を獲得）</a:t>
            </a:r>
          </a:p>
          <a:p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学習の結果を確認</a:t>
            </a:r>
            <a:r>
              <a:rPr kumimoji="1" lang="ja-JP" altLang="en-US" sz="2400" dirty="0"/>
              <a:t>するために使用。訓練データとは</a:t>
            </a:r>
            <a:r>
              <a:rPr kumimoji="1" lang="ja-JP" altLang="en-US" sz="2400" b="1" dirty="0"/>
              <a:t>異なる</a:t>
            </a:r>
            <a:r>
              <a:rPr kumimoji="1" lang="ja-JP" altLang="en-US" sz="2400" dirty="0"/>
              <a:t>データを使うこと。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ニューラルネットワークの学習の仕組み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　実データを使用して</a:t>
            </a:r>
            <a:r>
              <a:rPr kumimoji="1" lang="ja-JP" altLang="en-US" sz="2400" b="1" dirty="0"/>
              <a:t>ニューラルネットワークを動作</a:t>
            </a:r>
            <a:r>
              <a:rPr kumimoji="1" lang="ja-JP" altLang="en-US" sz="2400" dirty="0"/>
              <a:t>させる。</a:t>
            </a:r>
          </a:p>
          <a:p>
            <a:pPr marL="0" indent="0">
              <a:buNone/>
            </a:pPr>
            <a:r>
              <a:rPr lang="ja-JP" altLang="en-US" sz="2400" b="1" dirty="0"/>
              <a:t>②</a:t>
            </a:r>
            <a:r>
              <a:rPr kumimoji="1" lang="ja-JP" altLang="en-US" sz="2400" b="1" dirty="0"/>
              <a:t>　動作結果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正解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比較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誤差</a:t>
            </a:r>
            <a:r>
              <a:rPr kumimoji="1" lang="ja-JP" altLang="en-US" sz="2400" dirty="0"/>
              <a:t>を計算</a:t>
            </a:r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　ニューロン間の</a:t>
            </a:r>
            <a:r>
              <a:rPr kumimoji="1" lang="ja-JP" altLang="en-US" sz="2400" b="1" dirty="0"/>
              <a:t>結合の重み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バイアス</a:t>
            </a:r>
            <a:r>
              <a:rPr kumimoji="1" lang="ja-JP" altLang="en-US" sz="2400" dirty="0"/>
              <a:t>を調整し、</a:t>
            </a:r>
            <a:r>
              <a:rPr kumimoji="1" lang="ja-JP" altLang="en-US" sz="2400" b="1" dirty="0"/>
              <a:t>誤差を減らす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　同じ訓練データを</a:t>
            </a:r>
            <a:r>
              <a:rPr kumimoji="1" lang="ja-JP" altLang="en-US" sz="2400" b="1" dirty="0"/>
              <a:t>繰り返し使用</a:t>
            </a:r>
            <a:r>
              <a:rPr kumimoji="1" lang="ja-JP" altLang="en-US" sz="2400" dirty="0"/>
              <a:t>して、</a:t>
            </a:r>
            <a:r>
              <a:rPr kumimoji="1" lang="ja-JP" altLang="en-US" sz="2400" b="1" dirty="0"/>
              <a:t>誤差をさらに減らす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59ED3-3CDA-FC65-A21E-222F7E4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17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D4FB5-2B27-6A29-C7C8-B5176B9E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49F3A00-8E2A-04CB-6877-D2330D0D4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FA91FF-1FAC-C069-A59A-7CB32E4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55F97F-0DDD-173C-EBC9-A408584EB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4. </a:t>
            </a:r>
            <a:r>
              <a:rPr lang="ja-JP" altLang="en-US" sz="4500" dirty="0">
                <a:solidFill>
                  <a:schemeClr val="tx2"/>
                </a:solidFill>
              </a:rPr>
              <a:t>学習の失敗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727E0D-DBA1-E4F0-6D3F-6A0A74A4C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6DB57A-81E4-1AD2-068F-6C9BB3EA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969ECD-5DE9-F38E-A842-BF2FCA302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816A89-370B-52D3-53AA-DC4A982F6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67B31C-B89A-41C5-0A27-5C12CFADF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2E1ABC-6A69-5E00-8839-DAA6E5874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6F6E39-033A-779D-74E5-6C85F464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917A87-B227-2783-0299-572F70C0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63E634-95BF-B33A-8B2D-0EBEDCD83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E595FF-1755-862F-2306-AB0FBDA2D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92EA8C9-9334-8482-C2D7-FB9EA17C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2A03B6-5729-2EF5-CEF7-473EF6F69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4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B6AACC-AC3F-D2E5-2089-87655FF1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汎化の失敗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C2F65-C054-C434-FDA0-2422866B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訓練データで学習しても，</a:t>
            </a:r>
            <a:r>
              <a:rPr kumimoji="1" lang="ja-JP" altLang="en-US" b="1" dirty="0"/>
              <a:t>未知のデータに対して適切な処理ができない可能性</a:t>
            </a:r>
            <a:r>
              <a:rPr kumimoji="1" lang="ja-JP" altLang="en-US" dirty="0"/>
              <a:t>がある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＝　</a:t>
            </a:r>
            <a:r>
              <a:rPr lang="ja-JP" altLang="en-US" b="1" dirty="0">
                <a:solidFill>
                  <a:srgbClr val="FF0000"/>
                </a:solidFill>
              </a:rPr>
              <a:t>汎化の失敗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汎化の失敗の原因</a:t>
            </a:r>
            <a:r>
              <a:rPr kumimoji="1" lang="ja-JP" altLang="en-US" dirty="0"/>
              <a:t>として：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訓練データに過剰に適合し、</a:t>
            </a:r>
            <a:r>
              <a:rPr kumimoji="1" lang="ja-JP" altLang="en-US" b="1" dirty="0"/>
              <a:t>訓練データには存在しない特徴やパターンに対して誤った結果を出す</a:t>
            </a:r>
            <a:r>
              <a:rPr kumimoji="1" lang="ja-JP" altLang="en-US" dirty="0"/>
              <a:t>ことがある。これを「</a:t>
            </a:r>
            <a:r>
              <a:rPr kumimoji="1" lang="ja-JP" altLang="en-US" b="1" dirty="0">
                <a:solidFill>
                  <a:srgbClr val="FF0000"/>
                </a:solidFill>
              </a:rPr>
              <a:t>過学習</a:t>
            </a:r>
            <a:r>
              <a:rPr kumimoji="1" lang="ja-JP" altLang="en-US" dirty="0"/>
              <a:t>」という。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83CE98-AE57-7FA7-99D2-6E562161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20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6326A-1D4E-0EE4-9E89-481E3317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汎化の成功と失敗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C1C14-BEFA-1914-EABF-B915C54A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1DA6B2-77BF-2F66-987C-BAF6AA0BA576}"/>
              </a:ext>
            </a:extLst>
          </p:cNvPr>
          <p:cNvSpPr txBox="1"/>
          <p:nvPr/>
        </p:nvSpPr>
        <p:spPr>
          <a:xfrm>
            <a:off x="1020491" y="49347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汎化の成功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21C337-3D15-1132-02FC-CDBC4CB4749B}"/>
              </a:ext>
            </a:extLst>
          </p:cNvPr>
          <p:cNvSpPr txBox="1"/>
          <p:nvPr/>
        </p:nvSpPr>
        <p:spPr>
          <a:xfrm>
            <a:off x="520348" y="1935733"/>
            <a:ext cx="3233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訓練データに対して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未知のデータに対し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7C5EEE-4306-4182-A66A-FF12505C2D7C}"/>
              </a:ext>
            </a:extLst>
          </p:cNvPr>
          <p:cNvSpPr txBox="1"/>
          <p:nvPr/>
        </p:nvSpPr>
        <p:spPr>
          <a:xfrm>
            <a:off x="4754711" y="1992147"/>
            <a:ext cx="3233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訓練データに対して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未知のデータに対し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誤った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64069-25C1-CB1E-04C2-D6300E02A5E2}"/>
              </a:ext>
            </a:extLst>
          </p:cNvPr>
          <p:cNvSpPr txBox="1"/>
          <p:nvPr/>
        </p:nvSpPr>
        <p:spPr>
          <a:xfrm>
            <a:off x="5451878" y="49347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失敗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（過学習）</a:t>
            </a:r>
          </a:p>
        </p:txBody>
      </p:sp>
    </p:spTree>
    <p:extLst>
      <p:ext uri="{BB962C8B-B14F-4D97-AF65-F5344CB8AC3E}">
        <p14:creationId xmlns:p14="http://schemas.microsoft.com/office/powerpoint/2010/main" val="2884300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B7315-F7BF-4F2F-99F5-ECEB4252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2011</a:t>
            </a:r>
            <a:r>
              <a:rPr kumimoji="1" lang="ja-JP" altLang="en-US" dirty="0"/>
              <a:t>年までの常識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ACDE89-343B-46E1-8F60-049E25E9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82091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機械学習の</a:t>
            </a:r>
            <a:r>
              <a:rPr kumimoji="1" lang="ja-JP" altLang="en-US" b="1" dirty="0"/>
              <a:t>難問</a:t>
            </a:r>
            <a:r>
              <a:rPr lang="ja-JP" altLang="en-US" b="1" dirty="0"/>
              <a:t>：</a:t>
            </a:r>
            <a:r>
              <a:rPr lang="ja-JP" altLang="en-US" b="1" dirty="0">
                <a:solidFill>
                  <a:srgbClr val="FF0000"/>
                </a:solidFill>
              </a:rPr>
              <a:t>組み合わせが多い場合に汎化が失敗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5D028-5C7D-4FD2-812C-B481E9CF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B1791C-974A-B5C3-6FF8-6DE23718BD06}"/>
              </a:ext>
            </a:extLst>
          </p:cNvPr>
          <p:cNvSpPr txBox="1"/>
          <p:nvPr/>
        </p:nvSpPr>
        <p:spPr>
          <a:xfrm>
            <a:off x="40064" y="1547806"/>
            <a:ext cx="4130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それほど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難しくない問題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２マスのパターン　３マスのパターン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　　　　　（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８通り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2E49EC-71DB-0C62-F56C-EE1BDEC93F29}"/>
              </a:ext>
            </a:extLst>
          </p:cNvPr>
          <p:cNvSpPr txBox="1"/>
          <p:nvPr/>
        </p:nvSpPr>
        <p:spPr>
          <a:xfrm>
            <a:off x="5317062" y="15478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難しい問題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A744478-57A5-DEEE-A5CD-1B1B5988BBA7}"/>
              </a:ext>
            </a:extLst>
          </p:cNvPr>
          <p:cNvGrpSpPr/>
          <p:nvPr/>
        </p:nvGrpSpPr>
        <p:grpSpPr>
          <a:xfrm>
            <a:off x="736010" y="2390651"/>
            <a:ext cx="486475" cy="1494801"/>
            <a:chOff x="116775" y="1460376"/>
            <a:chExt cx="674718" cy="257657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340BD56-ECA8-CC84-F461-8AC685183242}"/>
                </a:ext>
              </a:extLst>
            </p:cNvPr>
            <p:cNvSpPr/>
            <p:nvPr/>
          </p:nvSpPr>
          <p:spPr>
            <a:xfrm>
              <a:off x="118393" y="1460376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D6A4A55-585A-CBCF-F70B-BF3F9E5A321C}"/>
                </a:ext>
              </a:extLst>
            </p:cNvPr>
            <p:cNvSpPr/>
            <p:nvPr/>
          </p:nvSpPr>
          <p:spPr>
            <a:xfrm>
              <a:off x="454943" y="1460376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1F3D7F6-3A19-1857-9DA9-3608B1BCD383}"/>
                </a:ext>
              </a:extLst>
            </p:cNvPr>
            <p:cNvSpPr/>
            <p:nvPr/>
          </p:nvSpPr>
          <p:spPr>
            <a:xfrm>
              <a:off x="118393" y="2221581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E93289D-DD2F-CBD3-1979-3A04977F8CB8}"/>
                </a:ext>
              </a:extLst>
            </p:cNvPr>
            <p:cNvSpPr/>
            <p:nvPr/>
          </p:nvSpPr>
          <p:spPr>
            <a:xfrm>
              <a:off x="454943" y="2221581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CFB22A2-E6AB-7915-0EEE-D8F79F3FA254}"/>
                </a:ext>
              </a:extLst>
            </p:cNvPr>
            <p:cNvSpPr/>
            <p:nvPr/>
          </p:nvSpPr>
          <p:spPr>
            <a:xfrm>
              <a:off x="118393" y="3678722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E0AB788-14D2-4AAB-4E8C-DDF58317587B}"/>
                </a:ext>
              </a:extLst>
            </p:cNvPr>
            <p:cNvSpPr/>
            <p:nvPr/>
          </p:nvSpPr>
          <p:spPr>
            <a:xfrm>
              <a:off x="454943" y="3678722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EF3B67A-4364-09DC-ECC7-88699AEBC0AE}"/>
                </a:ext>
              </a:extLst>
            </p:cNvPr>
            <p:cNvSpPr/>
            <p:nvPr/>
          </p:nvSpPr>
          <p:spPr>
            <a:xfrm>
              <a:off x="442797" y="2951219"/>
              <a:ext cx="336550" cy="358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5C093F5-CFC7-F8DA-FDAA-79F20B4E54B5}"/>
                </a:ext>
              </a:extLst>
            </p:cNvPr>
            <p:cNvSpPr/>
            <p:nvPr/>
          </p:nvSpPr>
          <p:spPr>
            <a:xfrm>
              <a:off x="116775" y="2951218"/>
              <a:ext cx="336550" cy="358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910716-796D-087A-A8FB-F5638BA56514}"/>
              </a:ext>
            </a:extLst>
          </p:cNvPr>
          <p:cNvSpPr/>
          <p:nvPr/>
        </p:nvSpPr>
        <p:spPr>
          <a:xfrm>
            <a:off x="2356427" y="2390651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BB9B6DA-E8B6-BA5E-320C-6E2311EB0F32}"/>
              </a:ext>
            </a:extLst>
          </p:cNvPr>
          <p:cNvSpPr/>
          <p:nvPr/>
        </p:nvSpPr>
        <p:spPr>
          <a:xfrm>
            <a:off x="2599081" y="2390651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86AC239-60AA-E93F-B384-FA9D45F8311B}"/>
              </a:ext>
            </a:extLst>
          </p:cNvPr>
          <p:cNvSpPr/>
          <p:nvPr/>
        </p:nvSpPr>
        <p:spPr>
          <a:xfrm>
            <a:off x="2356427" y="2832264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C4BC8A7-5608-47F5-8CDA-1B8620350552}"/>
              </a:ext>
            </a:extLst>
          </p:cNvPr>
          <p:cNvSpPr/>
          <p:nvPr/>
        </p:nvSpPr>
        <p:spPr>
          <a:xfrm>
            <a:off x="2599081" y="2832264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003C03-9161-6691-135F-AFC76171C3BC}"/>
              </a:ext>
            </a:extLst>
          </p:cNvPr>
          <p:cNvSpPr/>
          <p:nvPr/>
        </p:nvSpPr>
        <p:spPr>
          <a:xfrm>
            <a:off x="2356427" y="3677625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46CEB80-C375-B367-E15E-850A5EAEDB63}"/>
              </a:ext>
            </a:extLst>
          </p:cNvPr>
          <p:cNvSpPr/>
          <p:nvPr/>
        </p:nvSpPr>
        <p:spPr>
          <a:xfrm>
            <a:off x="2599081" y="3677625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37CBD42-04DC-2A26-51EA-8FB4D35975FD}"/>
              </a:ext>
            </a:extLst>
          </p:cNvPr>
          <p:cNvSpPr/>
          <p:nvPr/>
        </p:nvSpPr>
        <p:spPr>
          <a:xfrm>
            <a:off x="2590323" y="3255564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2DCBC7-9334-F34D-8253-2A67C33BAB11}"/>
              </a:ext>
            </a:extLst>
          </p:cNvPr>
          <p:cNvSpPr/>
          <p:nvPr/>
        </p:nvSpPr>
        <p:spPr>
          <a:xfrm>
            <a:off x="2355260" y="3255564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39B3DFA-167F-6AD7-D3DD-2FEA83F99E36}"/>
              </a:ext>
            </a:extLst>
          </p:cNvPr>
          <p:cNvSpPr/>
          <p:nvPr/>
        </p:nvSpPr>
        <p:spPr>
          <a:xfrm>
            <a:off x="2113473" y="23906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3224D0C-FF06-7B62-72D3-CBA98F782328}"/>
              </a:ext>
            </a:extLst>
          </p:cNvPr>
          <p:cNvSpPr/>
          <p:nvPr/>
        </p:nvSpPr>
        <p:spPr>
          <a:xfrm>
            <a:off x="2112606" y="2832264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CEFF5B-C257-28CE-CE93-B0EA7655E867}"/>
              </a:ext>
            </a:extLst>
          </p:cNvPr>
          <p:cNvSpPr/>
          <p:nvPr/>
        </p:nvSpPr>
        <p:spPr>
          <a:xfrm>
            <a:off x="2111739" y="32552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CFD0DEC-5570-C3C0-F212-2384C634AC0C}"/>
              </a:ext>
            </a:extLst>
          </p:cNvPr>
          <p:cNvSpPr/>
          <p:nvPr/>
        </p:nvSpPr>
        <p:spPr>
          <a:xfrm>
            <a:off x="2110872" y="3677815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CD3879D-06A7-7DC7-B58A-B574CBA9CED1}"/>
              </a:ext>
            </a:extLst>
          </p:cNvPr>
          <p:cNvSpPr/>
          <p:nvPr/>
        </p:nvSpPr>
        <p:spPr>
          <a:xfrm>
            <a:off x="3243080" y="2390337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3033069-AF1E-7839-02D7-679B0DFD3BC9}"/>
              </a:ext>
            </a:extLst>
          </p:cNvPr>
          <p:cNvSpPr/>
          <p:nvPr/>
        </p:nvSpPr>
        <p:spPr>
          <a:xfrm>
            <a:off x="3485734" y="2390337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9507AE0-EC87-AA7A-B4EC-4E46F712716B}"/>
              </a:ext>
            </a:extLst>
          </p:cNvPr>
          <p:cNvSpPr/>
          <p:nvPr/>
        </p:nvSpPr>
        <p:spPr>
          <a:xfrm>
            <a:off x="3243080" y="2831950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9890BF2-989F-28FC-FCCE-53A3B761A5F6}"/>
              </a:ext>
            </a:extLst>
          </p:cNvPr>
          <p:cNvSpPr/>
          <p:nvPr/>
        </p:nvSpPr>
        <p:spPr>
          <a:xfrm>
            <a:off x="3485734" y="28319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8F8B677-26E3-A05A-BB56-6B551B18ED80}"/>
              </a:ext>
            </a:extLst>
          </p:cNvPr>
          <p:cNvSpPr/>
          <p:nvPr/>
        </p:nvSpPr>
        <p:spPr>
          <a:xfrm>
            <a:off x="3243080" y="3677311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ECDC709-A3E3-7B26-3C94-33F01BD045E1}"/>
              </a:ext>
            </a:extLst>
          </p:cNvPr>
          <p:cNvSpPr/>
          <p:nvPr/>
        </p:nvSpPr>
        <p:spPr>
          <a:xfrm>
            <a:off x="3485734" y="3677311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25AD54E-D917-A812-2BC5-1434E1573DA2}"/>
              </a:ext>
            </a:extLst>
          </p:cNvPr>
          <p:cNvSpPr/>
          <p:nvPr/>
        </p:nvSpPr>
        <p:spPr>
          <a:xfrm>
            <a:off x="3476976" y="3255250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FA98AF9-2A32-DAFE-84ED-59BF1CC68A5F}"/>
              </a:ext>
            </a:extLst>
          </p:cNvPr>
          <p:cNvSpPr/>
          <p:nvPr/>
        </p:nvSpPr>
        <p:spPr>
          <a:xfrm>
            <a:off x="3241913" y="32552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BBAEE43-2360-A558-A50B-A7D089B4D129}"/>
              </a:ext>
            </a:extLst>
          </p:cNvPr>
          <p:cNvSpPr/>
          <p:nvPr/>
        </p:nvSpPr>
        <p:spPr>
          <a:xfrm>
            <a:off x="3000126" y="2390336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084BA18-2D68-5340-A85D-C693DAFEDF00}"/>
              </a:ext>
            </a:extLst>
          </p:cNvPr>
          <p:cNvSpPr/>
          <p:nvPr/>
        </p:nvSpPr>
        <p:spPr>
          <a:xfrm>
            <a:off x="2999259" y="2831950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EF45A84-08F7-EAC4-8D2D-299FBC17E630}"/>
              </a:ext>
            </a:extLst>
          </p:cNvPr>
          <p:cNvSpPr/>
          <p:nvPr/>
        </p:nvSpPr>
        <p:spPr>
          <a:xfrm>
            <a:off x="2998392" y="3254936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C7C8B1F-C494-9AF6-E986-69A56C8A4960}"/>
              </a:ext>
            </a:extLst>
          </p:cNvPr>
          <p:cNvSpPr/>
          <p:nvPr/>
        </p:nvSpPr>
        <p:spPr>
          <a:xfrm>
            <a:off x="2997525" y="3677501"/>
            <a:ext cx="242654" cy="2078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C7AB61-3FF9-3EE7-21D8-24382A535CBF}"/>
              </a:ext>
            </a:extLst>
          </p:cNvPr>
          <p:cNvSpPr txBox="1"/>
          <p:nvPr/>
        </p:nvSpPr>
        <p:spPr>
          <a:xfrm>
            <a:off x="4250929" y="3995755"/>
            <a:ext cx="48139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１００マスのパターン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1267650600228229401496703205376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（およそ１兆の１兆の１２６万倍）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C181686-DAC7-4DE6-7114-349DAC391DEE}"/>
              </a:ext>
            </a:extLst>
          </p:cNvPr>
          <p:cNvSpPr txBox="1"/>
          <p:nvPr/>
        </p:nvSpPr>
        <p:spPr>
          <a:xfrm>
            <a:off x="5225144" y="51806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組み合わせが多い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08B46B1-3660-DC1C-C837-4AB5EF42F9C1}"/>
              </a:ext>
            </a:extLst>
          </p:cNvPr>
          <p:cNvSpPr/>
          <p:nvPr/>
        </p:nvSpPr>
        <p:spPr>
          <a:xfrm>
            <a:off x="4618509" y="28596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A502BA8-BD00-2E95-B364-5B7919064542}"/>
              </a:ext>
            </a:extLst>
          </p:cNvPr>
          <p:cNvSpPr/>
          <p:nvPr/>
        </p:nvSpPr>
        <p:spPr>
          <a:xfrm>
            <a:off x="4861163" y="28596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559426B-F653-D803-3788-3423BACADE86}"/>
              </a:ext>
            </a:extLst>
          </p:cNvPr>
          <p:cNvSpPr/>
          <p:nvPr/>
        </p:nvSpPr>
        <p:spPr>
          <a:xfrm>
            <a:off x="5103817" y="2859650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76D8595-C26C-C8D1-F318-C1E3AF997CED}"/>
              </a:ext>
            </a:extLst>
          </p:cNvPr>
          <p:cNvSpPr txBox="1"/>
          <p:nvPr/>
        </p:nvSpPr>
        <p:spPr>
          <a:xfrm>
            <a:off x="5545929" y="27308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…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CDBBBFB-0BBD-12E4-B670-F41F448CFBA8}"/>
              </a:ext>
            </a:extLst>
          </p:cNvPr>
          <p:cNvSpPr/>
          <p:nvPr/>
        </p:nvSpPr>
        <p:spPr>
          <a:xfrm>
            <a:off x="6065389" y="2859827"/>
            <a:ext cx="242654" cy="20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04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B7315-F7BF-4F2F-99F5-ECEB4252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2011</a:t>
            </a:r>
            <a:r>
              <a:rPr kumimoji="1" lang="ja-JP" altLang="en-US" dirty="0"/>
              <a:t>年までの常識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ACDE89-343B-46E1-8F60-049E25E9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36962" cy="5333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機械学習の</a:t>
            </a:r>
            <a:r>
              <a:rPr kumimoji="1" lang="ja-JP" altLang="en-US" b="1" dirty="0"/>
              <a:t>難問</a:t>
            </a:r>
            <a:r>
              <a:rPr lang="ja-JP" altLang="en-US" b="1" dirty="0"/>
              <a:t>：</a:t>
            </a:r>
            <a:r>
              <a:rPr lang="ja-JP" altLang="en-US" b="1" dirty="0">
                <a:solidFill>
                  <a:srgbClr val="FF0000"/>
                </a:solidFill>
              </a:rPr>
              <a:t>組み合わせが多い場合に汎化が失敗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カラー画像</a:t>
            </a:r>
            <a:r>
              <a:rPr kumimoji="1" lang="en-US" altLang="ja-JP" b="1" dirty="0"/>
              <a:t>: </a:t>
            </a:r>
            <a:r>
              <a:rPr kumimoji="1" lang="ja-JP" altLang="en-US" b="1" dirty="0"/>
              <a:t>サイズ </a:t>
            </a:r>
            <a:r>
              <a:rPr lang="en-US" altLang="ja-JP" b="1" dirty="0"/>
              <a:t>32</a:t>
            </a:r>
            <a:r>
              <a:rPr kumimoji="1" lang="en-US" altLang="ja-JP" b="1" dirty="0"/>
              <a:t>×32 </a:t>
            </a:r>
            <a:r>
              <a:rPr kumimoji="1" lang="ja-JP" altLang="en-US" b="1" dirty="0"/>
              <a:t>の場合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ja-JP" altLang="en-US" dirty="0"/>
              <a:t>→ 画素数</a:t>
            </a:r>
            <a:r>
              <a:rPr lang="en-US" altLang="ja-JP" dirty="0"/>
              <a:t>: 32 × 32 × 3</a:t>
            </a:r>
            <a:r>
              <a:rPr lang="ja-JP" altLang="en-US" dirty="0"/>
              <a:t>，階調 </a:t>
            </a:r>
            <a:r>
              <a:rPr lang="en-US" altLang="ja-JP" dirty="0"/>
              <a:t>256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約 </a:t>
            </a:r>
            <a:r>
              <a:rPr lang="en-US" altLang="ja-JP" b="1" dirty="0"/>
              <a:t>12000 … 000 </a:t>
            </a:r>
            <a:r>
              <a:rPr lang="ja-JP" altLang="en-US" b="1" dirty="0"/>
              <a:t>通り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   </a:t>
            </a:r>
            <a:br>
              <a:rPr lang="en-US" altLang="ja-JP" dirty="0"/>
            </a:br>
            <a:r>
              <a:rPr lang="en-US" altLang="ja-JP" dirty="0"/>
              <a:t>      </a:t>
            </a:r>
          </a:p>
          <a:p>
            <a:r>
              <a:rPr kumimoji="1" lang="ja-JP" altLang="en-US" b="1" dirty="0"/>
              <a:t>ステレオ音声</a:t>
            </a:r>
            <a:r>
              <a:rPr kumimoji="1" lang="en-US" altLang="ja-JP" b="1" dirty="0"/>
              <a:t>: 10</a:t>
            </a:r>
            <a:r>
              <a:rPr kumimoji="1" lang="ja-JP" altLang="en-US" b="1" dirty="0"/>
              <a:t>秒間</a:t>
            </a:r>
            <a:r>
              <a:rPr lang="ja-JP" altLang="en-US" b="1" dirty="0"/>
              <a:t>，サンプリング周波数 </a:t>
            </a:r>
            <a:r>
              <a:rPr lang="en-US" altLang="ja-JP" b="1" dirty="0"/>
              <a:t>44100Hz </a:t>
            </a:r>
            <a:r>
              <a:rPr lang="ja-JP" altLang="en-US" b="1" dirty="0"/>
              <a:t>の場合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→ </a:t>
            </a:r>
            <a:r>
              <a:rPr kumimoji="1" lang="en-US" altLang="ja-JP" dirty="0"/>
              <a:t>10 × 44100</a:t>
            </a:r>
            <a:r>
              <a:rPr kumimoji="1" lang="ja-JP" altLang="en-US" dirty="0"/>
              <a:t>，階調 </a:t>
            </a:r>
            <a:r>
              <a:rPr kumimoji="1" lang="en-US" altLang="ja-JP" dirty="0"/>
              <a:t>256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ja-JP" altLang="en-US" dirty="0"/>
              <a:t>約 </a:t>
            </a:r>
            <a:r>
              <a:rPr lang="en-US" altLang="ja-JP" dirty="0"/>
              <a:t>1000 … 000</a:t>
            </a:r>
            <a:r>
              <a:rPr lang="ja-JP" altLang="en-US" dirty="0"/>
              <a:t> 通り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5D028-5C7D-4FD2-812C-B481E9CF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E68FE35B-3F97-6740-5D8B-B2B2E2B6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40" y="1771294"/>
            <a:ext cx="1743273" cy="1729328"/>
          </a:xfrm>
          <a:prstGeom prst="rect">
            <a:avLst/>
          </a:prstGeom>
        </p:spPr>
      </p:pic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DB3299F8-DA79-BDED-D451-CA01D013A3F4}"/>
              </a:ext>
            </a:extLst>
          </p:cNvPr>
          <p:cNvSpPr/>
          <p:nvPr/>
        </p:nvSpPr>
        <p:spPr>
          <a:xfrm rot="5400000">
            <a:off x="2800026" y="2450801"/>
            <a:ext cx="246997" cy="1877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941EEF-1825-CD10-FAF0-87CB63BBBAEB}"/>
              </a:ext>
            </a:extLst>
          </p:cNvPr>
          <p:cNvSpPr txBox="1"/>
          <p:nvPr/>
        </p:nvSpPr>
        <p:spPr>
          <a:xfrm>
            <a:off x="2100221" y="3566732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7397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8C035EDE-233C-EF7E-0203-BDA1AD927D15}"/>
              </a:ext>
            </a:extLst>
          </p:cNvPr>
          <p:cNvSpPr/>
          <p:nvPr/>
        </p:nvSpPr>
        <p:spPr>
          <a:xfrm rot="5400000">
            <a:off x="2623015" y="4993886"/>
            <a:ext cx="246997" cy="1877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8CB0086-C0E5-F214-6042-B8AF76F9E6BE}"/>
              </a:ext>
            </a:extLst>
          </p:cNvPr>
          <p:cNvSpPr txBox="1"/>
          <p:nvPr/>
        </p:nvSpPr>
        <p:spPr>
          <a:xfrm>
            <a:off x="1984987" y="6097799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1062033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888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4F27A-169E-4E4A-98CD-91B62C49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過学習を防ぐために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AC5B20-6809-4883-AE65-D4BF17C9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①まずは，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大量の訓練データが大切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②訓練データの多様性と品質の向上も大切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③ニューラルネットワークの簡素化や調整も大切</a:t>
            </a:r>
            <a:endParaRPr kumimoji="1" lang="en-US" altLang="ja-JP" dirty="0"/>
          </a:p>
          <a:p>
            <a:pPr marL="720000" indent="0">
              <a:buNone/>
            </a:pPr>
            <a:r>
              <a:rPr lang="ja-JP" altLang="en-US" b="0" i="0" dirty="0">
                <a:solidFill>
                  <a:srgbClr val="FF0000"/>
                </a:solidFill>
                <a:effectLst/>
                <a:latin typeface="Söhne"/>
              </a:rPr>
              <a:t>ニューラルネットワークの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Söhne"/>
              </a:rPr>
              <a:t>層やユニット数を増やす</a:t>
            </a:r>
            <a:r>
              <a:rPr lang="ja-JP" altLang="en-US" b="0" i="0" dirty="0">
                <a:solidFill>
                  <a:srgbClr val="FF0000"/>
                </a:solidFill>
                <a:effectLst/>
                <a:latin typeface="Söhne"/>
              </a:rPr>
              <a:t>ことが必ずしも良い結果をもたらすわけでない．</a:t>
            </a:r>
            <a:endParaRPr lang="en-US" altLang="ja-JP" b="0" i="0" dirty="0">
              <a:solidFill>
                <a:srgbClr val="FF0000"/>
              </a:solidFill>
              <a:effectLst/>
              <a:latin typeface="Söhne"/>
            </a:endParaRPr>
          </a:p>
          <a:p>
            <a:pPr marL="720000" indent="0">
              <a:buNone/>
            </a:pPr>
            <a:endParaRPr kumimoji="1" lang="en-US" altLang="ja-JP" dirty="0">
              <a:solidFill>
                <a:srgbClr val="FF0000"/>
              </a:solidFill>
              <a:latin typeface="Söhne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  <a:latin typeface="Söhne"/>
              </a:rPr>
              <a:t>過去は，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ニューラルネットワークの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層の数やユニット数を増やす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現実的ではない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と考えられることもあった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1A6533-30D8-40C4-9BA4-3C316E86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87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2009</a:t>
            </a:r>
            <a:r>
              <a:rPr kumimoji="1" lang="ja-JP" altLang="en-US" dirty="0"/>
              <a:t>年以降の進展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従来からある技術と，新技術の組み合わせ</a:t>
            </a:r>
            <a:r>
              <a:rPr lang="ja-JP" altLang="en-US" b="1" dirty="0"/>
              <a:t>により，性能向上，過学習の抑止が進展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新技術の例</a:t>
            </a:r>
            <a:r>
              <a:rPr kumimoji="1" lang="en-US" altLang="ja-JP" dirty="0"/>
              <a:t>】</a:t>
            </a:r>
          </a:p>
          <a:p>
            <a:pPr lvl="1"/>
            <a:r>
              <a:rPr lang="ja-JP" altLang="en-US" sz="2000" dirty="0"/>
              <a:t>非線形性の正規化 </a:t>
            </a:r>
            <a:r>
              <a:rPr lang="en-US" altLang="ja-JP" sz="2000" dirty="0"/>
              <a:t>(rectified nonlinearity), 2009</a:t>
            </a:r>
            <a:r>
              <a:rPr lang="ja-JP" altLang="en-US" sz="2000" dirty="0"/>
              <a:t>年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活性化関数の</a:t>
            </a:r>
            <a:r>
              <a:rPr kumimoji="1" lang="en-US" altLang="ja-JP" sz="2000" dirty="0"/>
              <a:t> </a:t>
            </a:r>
            <a:r>
              <a:rPr kumimoji="1" lang="en-US" altLang="ja-JP" sz="2000" dirty="0" err="1"/>
              <a:t>ReLU</a:t>
            </a:r>
            <a:r>
              <a:rPr lang="en-US" altLang="ja-JP" sz="2000" dirty="0"/>
              <a:t>, 2011</a:t>
            </a:r>
            <a:r>
              <a:rPr lang="ja-JP" altLang="en-US" sz="2000" dirty="0"/>
              <a:t>年</a:t>
            </a:r>
            <a:endParaRPr lang="en-US" altLang="ja-JP" sz="2000" dirty="0"/>
          </a:p>
          <a:p>
            <a:pPr lvl="1"/>
            <a:r>
              <a:rPr lang="ja-JP" altLang="en-US" sz="2000" dirty="0"/>
              <a:t>ドロップアウト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正則化（</a:t>
            </a:r>
            <a:r>
              <a:rPr kumimoji="1" lang="en-US" altLang="ja-JP" sz="2000" dirty="0"/>
              <a:t>L1</a:t>
            </a:r>
            <a:r>
              <a:rPr kumimoji="1" lang="ja-JP" altLang="en-US" sz="2000" dirty="0"/>
              <a:t>，</a:t>
            </a:r>
            <a:r>
              <a:rPr kumimoji="1" lang="en-US" altLang="ja-JP" sz="2000" dirty="0"/>
              <a:t>L2</a:t>
            </a:r>
            <a:r>
              <a:rPr kumimoji="1" lang="ja-JP" altLang="en-US" sz="2000" dirty="0"/>
              <a:t>）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学習率の調整</a:t>
            </a:r>
            <a:endParaRPr kumimoji="1" lang="en-US" altLang="ja-JP" sz="2000" dirty="0"/>
          </a:p>
          <a:p>
            <a:pPr marL="457200" lvl="1" indent="0">
              <a:buNone/>
            </a:pPr>
            <a:r>
              <a:rPr kumimoji="1" lang="ja-JP" altLang="en-US" sz="2000" dirty="0"/>
              <a:t>さらなる進展：　</a:t>
            </a:r>
            <a:endParaRPr kumimoji="1" lang="en-US" altLang="ja-JP" sz="2000" dirty="0"/>
          </a:p>
          <a:p>
            <a:pPr marL="457200" lvl="1" indent="0">
              <a:buNone/>
            </a:pPr>
            <a:r>
              <a:rPr lang="ja-JP" altLang="en-US" sz="2000" dirty="0"/>
              <a:t>　　　　</a:t>
            </a:r>
            <a:r>
              <a:rPr kumimoji="1" lang="en-US" altLang="ja-JP" sz="2000" dirty="0"/>
              <a:t>He </a:t>
            </a:r>
            <a:r>
              <a:rPr kumimoji="1" lang="ja-JP" altLang="en-US" sz="2000" dirty="0"/>
              <a:t>の初期化</a:t>
            </a:r>
            <a:r>
              <a:rPr kumimoji="1" lang="en-US" altLang="ja-JP" sz="2000" dirty="0"/>
              <a:t>, 2015</a:t>
            </a:r>
            <a:r>
              <a:rPr kumimoji="1" lang="ja-JP" altLang="en-US" sz="2000" dirty="0"/>
              <a:t>年　など</a:t>
            </a:r>
            <a:endParaRPr kumimoji="1" lang="en-US" altLang="ja-JP" sz="2000" dirty="0"/>
          </a:p>
          <a:p>
            <a:pPr marL="457200" lvl="1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巨大な訓練データの利用</a:t>
            </a:r>
            <a:endParaRPr lang="en-US" altLang="ja-JP" b="1" dirty="0"/>
          </a:p>
          <a:p>
            <a:r>
              <a:rPr kumimoji="1" lang="ja-JP" altLang="en-US" b="1" dirty="0"/>
              <a:t>コンピュータの高速化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→　</a:t>
            </a:r>
            <a:r>
              <a:rPr lang="ja-JP" altLang="en-US" b="0" i="0" dirty="0">
                <a:effectLst/>
                <a:latin typeface="Söhne"/>
              </a:rPr>
              <a:t>ニューラルネットワークの</a:t>
            </a:r>
            <a:r>
              <a:rPr lang="ja-JP" altLang="en-US" b="1" i="0" dirty="0">
                <a:effectLst/>
                <a:latin typeface="Söhne"/>
              </a:rPr>
              <a:t>層やユニット数を増やすことが一定程度可能に．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49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14005-75FD-4DD9-DB90-C6FA06B3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B26082-C53C-F0D6-883A-0D04388D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82651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汎化の失敗</a:t>
            </a:r>
            <a:r>
              <a:rPr kumimoji="1" lang="ja-JP" altLang="en-US" dirty="0"/>
              <a:t>：訓練データでの学習</a:t>
            </a:r>
            <a:r>
              <a:rPr kumimoji="1" lang="ja-JP" altLang="en-US" b="1" dirty="0"/>
              <a:t>だけ</a:t>
            </a:r>
            <a:r>
              <a:rPr kumimoji="1" lang="ja-JP" altLang="en-US" dirty="0"/>
              <a:t>では，</a:t>
            </a:r>
            <a:r>
              <a:rPr kumimoji="1" lang="ja-JP" altLang="en-US" b="1" dirty="0"/>
              <a:t>未知のデータ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適切に処理できない可能性</a:t>
            </a:r>
            <a:r>
              <a:rPr kumimoji="1" lang="ja-JP" altLang="en-US" dirty="0"/>
              <a:t>がある</a:t>
            </a: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汎化の失敗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訓練データに過剰に適合</a:t>
            </a:r>
            <a:r>
              <a:rPr kumimoji="1" lang="ja-JP" altLang="en-US" dirty="0"/>
              <a:t>し，訓練データ内に存在しない特徴やパターンに対して誤った結果を出す（</a:t>
            </a:r>
            <a:r>
              <a:rPr kumimoji="1" lang="ja-JP" altLang="en-US" b="1" dirty="0"/>
              <a:t>過学習</a:t>
            </a:r>
            <a:r>
              <a:rPr kumimoji="1" lang="ja-JP" altLang="en-US" dirty="0"/>
              <a:t>）により</a:t>
            </a:r>
            <a:r>
              <a:rPr kumimoji="1" lang="ja-JP" altLang="en-US" b="1" dirty="0"/>
              <a:t>発生</a:t>
            </a:r>
          </a:p>
          <a:p>
            <a:r>
              <a:rPr kumimoji="1" lang="ja-JP" altLang="en-US" b="1" dirty="0"/>
              <a:t>過学習の防止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単純でなく</a:t>
            </a:r>
            <a:r>
              <a:rPr kumimoji="1" lang="ja-JP" altLang="en-US" dirty="0"/>
              <a:t>，様々な技術，調整，巨大な訓練データの準備が必要（それでも完全に防止できない）</a:t>
            </a:r>
          </a:p>
          <a:p>
            <a:r>
              <a:rPr kumimoji="1" lang="ja-JP" altLang="en-US" dirty="0"/>
              <a:t>技術の進展，巨大な訓練データの利用，コンピュータの高速化により、</a:t>
            </a:r>
            <a:r>
              <a:rPr kumimoji="1" lang="ja-JP" altLang="en-US" b="1" dirty="0"/>
              <a:t>ニューラルネットワークの層やユニット数を増やすことが一定程度可能に</a:t>
            </a:r>
            <a:r>
              <a:rPr kumimoji="1" lang="ja-JP" altLang="en-US" dirty="0"/>
              <a:t>なった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8DC1D-C1E6-560D-76F4-48AB8A27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1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3166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108047" cy="6011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400" dirty="0"/>
              <a:t>することにより</a:t>
            </a:r>
            <a:r>
              <a:rPr lang="ja-JP" altLang="en-US" sz="24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：データの中からパターンや関係性を自動で見つけ出す能力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簡潔さ</a:t>
            </a:r>
            <a:r>
              <a:rPr lang="ja-JP" altLang="en-US" sz="2400" dirty="0"/>
              <a:t>：人間が設定しなければならなかったルールを、自動で生成できるようになる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：他の方法では難しかった課題でも、機械学習を用いることで解決策や視点を得られる可能性がある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700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CD5DA-BB02-0ABC-D3D9-E11B8211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72FBCA-1499-6A69-1D28-87389EB5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D28EC7-2BF6-F0A6-D97B-52E13E8D2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9B31EE-1CE7-A327-889C-AC2B71F94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4. </a:t>
            </a:r>
            <a:r>
              <a:rPr lang="ja-JP" altLang="en-US" sz="4500" dirty="0">
                <a:solidFill>
                  <a:schemeClr val="tx2"/>
                </a:solidFill>
              </a:rPr>
              <a:t>学習と検証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6A5901-9583-3BC0-4E39-2124D7D19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65AD1F-9B49-D59E-26AB-922F3DDFA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08AECDB-DAB7-F826-30DE-F92F6B68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52B7D13-53BF-A96D-E98E-2616AA756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009858E-D90D-C2EA-9AD3-F52BCE306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5FB1D5-7D83-2FEC-667C-FB0E9B1F0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D3879C-A9F7-89F0-EFC0-4E6B3689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A34277-E594-2154-62FA-7412E0B07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75EEEC-FD9C-C669-2CF0-FBF1EF636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D675E57-FB08-DFA9-A694-D477C2AF5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AC5663-E7BD-5649-F5A0-404951438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FE0F85-22B7-8902-3CE7-76BC16F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8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19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F2FEC-3A4B-4CE6-BA62-0BF195C4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訓練データと検証データ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330DA-6D5A-4245-920E-0E09524D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11" y="703151"/>
            <a:ext cx="8461208" cy="971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訓練データ：　</a:t>
            </a:r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に使用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DE95A-925B-477C-902A-E236E66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0B5DD3D-795A-45B7-BFBE-D0135936CD3A}"/>
              </a:ext>
            </a:extLst>
          </p:cNvPr>
          <p:cNvSpPr txBox="1">
            <a:spLocks/>
          </p:cNvSpPr>
          <p:nvPr/>
        </p:nvSpPr>
        <p:spPr>
          <a:xfrm>
            <a:off x="410411" y="3333547"/>
            <a:ext cx="8461208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検証データ：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学習の結果を確認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するためのもの．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違うもの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を使用する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83FF3A-5342-4837-9B1C-5D55829DF96B}"/>
              </a:ext>
            </a:extLst>
          </p:cNvPr>
          <p:cNvSpPr/>
          <p:nvPr/>
        </p:nvSpPr>
        <p:spPr>
          <a:xfrm>
            <a:off x="982980" y="1136829"/>
            <a:ext cx="649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データでも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分類できる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能力（「汎化」という）を獲得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984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B1B7D-4970-4F73-ACC2-EAAFC4D0A0FD}"/>
              </a:ext>
            </a:extLst>
          </p:cNvPr>
          <p:cNvSpPr txBox="1"/>
          <p:nvPr/>
        </p:nvSpPr>
        <p:spPr>
          <a:xfrm>
            <a:off x="1733550" y="25527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8FBD8-5B2F-4ADD-8586-3C0F19B3072E}"/>
              </a:ext>
            </a:extLst>
          </p:cNvPr>
          <p:cNvSpPr txBox="1"/>
          <p:nvPr/>
        </p:nvSpPr>
        <p:spPr>
          <a:xfrm>
            <a:off x="1733550" y="52451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EA9FB0-37A0-4C2C-B1F0-C984C0A0A3B4}"/>
              </a:ext>
            </a:extLst>
          </p:cNvPr>
          <p:cNvSpPr txBox="1"/>
          <p:nvPr/>
        </p:nvSpPr>
        <p:spPr>
          <a:xfrm>
            <a:off x="7948302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D5773E7-BF14-EEA5-ED8C-3B555632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85" y="1460268"/>
            <a:ext cx="2568286" cy="251496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F9C7A0-2D78-4435-6F2D-5EB8F7637FA4}"/>
              </a:ext>
            </a:extLst>
          </p:cNvPr>
          <p:cNvSpPr txBox="1"/>
          <p:nvPr/>
        </p:nvSpPr>
        <p:spPr>
          <a:xfrm>
            <a:off x="791353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039F0B6-ED0E-3135-2A02-C3B83ED6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85" y="4362570"/>
            <a:ext cx="2553161" cy="25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A73EB67-5732-DC7D-398E-C9F98E7A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を動作させる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①の結果と，正解を照合し，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バイアス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811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u="sng" dirty="0"/>
              <a:t>同じ</a:t>
            </a:r>
            <a:r>
              <a:rPr lang="ja-JP" altLang="en-US" sz="2800" b="1" u="sng" dirty="0">
                <a:solidFill>
                  <a:srgbClr val="C00000"/>
                </a:solidFill>
              </a:rPr>
              <a:t>訓練データ</a:t>
            </a:r>
            <a:r>
              <a:rPr lang="ja-JP" altLang="en-US" sz="2800" u="sng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繰り返し</a:t>
            </a:r>
            <a:r>
              <a:rPr lang="ja-JP" altLang="en-US" sz="2800" u="sng" dirty="0"/>
              <a:t>使用</a:t>
            </a:r>
            <a:endParaRPr lang="en-US" altLang="ja-JP" sz="2800" u="sng" dirty="0"/>
          </a:p>
          <a:p>
            <a:pPr marL="0" indent="0">
              <a:buNone/>
            </a:pPr>
            <a:endParaRPr kumimoji="1" lang="en-US" altLang="ja-JP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800" dirty="0"/>
              <a:t>を１回使っただけでは，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同じ</a:t>
            </a:r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使用することで，誤差をさらに減らす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25856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2C4C5E9-2B9C-A51C-739B-7DE93E86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5" y="2440416"/>
            <a:ext cx="7346071" cy="2355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395102" y="5461956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759200" y="5812409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473214" y="1228317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2473214" y="1843314"/>
            <a:ext cx="487700" cy="73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V="1">
            <a:off x="1313543" y="3467294"/>
            <a:ext cx="1062222" cy="1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FB439E-4614-2579-FA39-FC7C6C266FC9}"/>
              </a:ext>
            </a:extLst>
          </p:cNvPr>
          <p:cNvCxnSpPr>
            <a:cxnSpLocks/>
          </p:cNvCxnSpPr>
          <p:nvPr/>
        </p:nvCxnSpPr>
        <p:spPr>
          <a:xfrm flipH="1" flipV="1">
            <a:off x="3294743" y="4281715"/>
            <a:ext cx="928914" cy="14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1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同じ訓練データを用いた学習を２０回繰り返し．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373004" y="4144500"/>
            <a:ext cx="38779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における，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訓練データや検証データ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1213" y="116280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そのとき，検証データで検証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267785" y="20510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173680" y="35366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D4DEE-3972-010F-4EA0-B01E29F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" y="1709681"/>
            <a:ext cx="4753628" cy="5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B3DAB-7356-93A3-0665-516E23B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58193-8F46-9CFD-BC42-9B13AA8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6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ニューラルネットワークの学習</a:t>
            </a:r>
            <a:r>
              <a:rPr kumimoji="1" lang="ja-JP" altLang="en-US" sz="2400" dirty="0"/>
              <a:t>では、訓練データと検証データが必要</a:t>
            </a:r>
          </a:p>
          <a:p>
            <a:r>
              <a:rPr kumimoji="1" lang="ja-JP" altLang="en-US" sz="2400" b="1" dirty="0"/>
              <a:t>訓練データ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学習に使用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訓練データ以外のデータでも正確に分類できる能力</a:t>
            </a:r>
            <a:r>
              <a:rPr kumimoji="1" lang="ja-JP" altLang="en-US" sz="2400" dirty="0"/>
              <a:t>を獲得）</a:t>
            </a:r>
          </a:p>
          <a:p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学習の結果を確認</a:t>
            </a:r>
            <a:r>
              <a:rPr kumimoji="1" lang="ja-JP" altLang="en-US" sz="2400" dirty="0"/>
              <a:t>するために使用。訓練データとは</a:t>
            </a:r>
            <a:r>
              <a:rPr kumimoji="1" lang="ja-JP" altLang="en-US" sz="2400" b="1" dirty="0"/>
              <a:t>異なる</a:t>
            </a:r>
            <a:r>
              <a:rPr kumimoji="1" lang="ja-JP" altLang="en-US" sz="2400" dirty="0"/>
              <a:t>データを使うこと。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ニューラルネットワークの学習の仕組み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　実データを使用して</a:t>
            </a:r>
            <a:r>
              <a:rPr kumimoji="1" lang="ja-JP" altLang="en-US" sz="2400" b="1" dirty="0"/>
              <a:t>ニューラルネットワークを動作</a:t>
            </a:r>
            <a:r>
              <a:rPr kumimoji="1" lang="ja-JP" altLang="en-US" sz="2400" dirty="0"/>
              <a:t>させる。</a:t>
            </a:r>
          </a:p>
          <a:p>
            <a:pPr marL="0" indent="0">
              <a:buNone/>
            </a:pPr>
            <a:r>
              <a:rPr lang="ja-JP" altLang="en-US" sz="2400" b="1" dirty="0"/>
              <a:t>②</a:t>
            </a:r>
            <a:r>
              <a:rPr kumimoji="1" lang="ja-JP" altLang="en-US" sz="2400" b="1" dirty="0"/>
              <a:t>　動作結果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正解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比較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誤差</a:t>
            </a:r>
            <a:r>
              <a:rPr kumimoji="1" lang="ja-JP" altLang="en-US" sz="2400" dirty="0"/>
              <a:t>を計算</a:t>
            </a:r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　ニューロン間の</a:t>
            </a:r>
            <a:r>
              <a:rPr kumimoji="1" lang="ja-JP" altLang="en-US" sz="2400" b="1" dirty="0"/>
              <a:t>結合の重み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バイアス</a:t>
            </a:r>
            <a:r>
              <a:rPr kumimoji="1" lang="ja-JP" altLang="en-US" sz="2400" dirty="0"/>
              <a:t>を調整し、</a:t>
            </a:r>
            <a:r>
              <a:rPr kumimoji="1" lang="ja-JP" altLang="en-US" sz="2400" b="1" dirty="0"/>
              <a:t>誤差を減らす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　同じ訓練データを</a:t>
            </a:r>
            <a:r>
              <a:rPr kumimoji="1" lang="ja-JP" altLang="en-US" sz="2400" b="1" dirty="0"/>
              <a:t>繰り返し使用</a:t>
            </a:r>
            <a:r>
              <a:rPr kumimoji="1" lang="ja-JP" altLang="en-US" sz="2400" dirty="0"/>
              <a:t>して、</a:t>
            </a:r>
            <a:r>
              <a:rPr kumimoji="1" lang="ja-JP" altLang="en-US" sz="2400" b="1" dirty="0"/>
              <a:t>誤差をさらに減らす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59ED3-3CDA-FC65-A21E-222F7E4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6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2E033-C241-EBD7-B27F-6B609C46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B0F6FF3-ECC4-6418-931F-BD975F19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81AF04-0C88-AEC7-8FDB-4C3E8AD3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F41ADE-28A5-A4FD-770D-3F2D33F3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5. </a:t>
            </a:r>
            <a:r>
              <a:rPr lang="ja-JP" altLang="en-US" sz="4500" dirty="0">
                <a:solidFill>
                  <a:schemeClr val="tx2"/>
                </a:solidFill>
              </a:rPr>
              <a:t>学習の繰り返し，学習曲線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B2F35B-786D-921F-70A9-ABF40DA93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CEE455-C69E-BFEE-8C64-C4CEF869F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0A6567-76E1-DA9B-021E-6D19752D1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9BF315E-2615-3902-B85A-69FD9DF95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98DCBF6-746E-7A56-86E2-CE59CD73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65CC5F5-108D-2B38-A7FB-0CFCD13A2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6C03B1-C4BC-C82E-B3BF-271183E0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5CAA78-03D4-18F2-ADC4-0B3CF8BE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AA0B1B-AF98-69AC-3E54-F9627D98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AE23C43-EFDE-25DE-CA44-D30E6AA4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B050E46-64CA-958C-47C2-58A2F24B9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80C314-B8FC-8702-D23D-F8932B8A0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1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と訓練データ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13" y="2345259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3680363" y="3737892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3759269" y="4342444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385960" y="3645701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5" y="2398629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55" y="2464833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1585932" y="342668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1766769" y="3559838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435576" y="394537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294634" y="352161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385052" y="325949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1864138" y="306869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493754" y="2947593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914445" y="411077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158061" y="4134565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945015" y="3822487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1684060" y="381733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115325" y="4387574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603660" y="4110506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507426" y="4292639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377398" y="394537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2740764" y="3858750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1963740" y="414900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135143" y="4409437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482694" y="480046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３種類に分類済み</a:t>
            </a: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1BAFA1E-5FC7-4C90-8201-DE59B86FFA93}"/>
              </a:ext>
            </a:extLst>
          </p:cNvPr>
          <p:cNvSpPr txBox="1">
            <a:spLocks/>
          </p:cNvSpPr>
          <p:nvPr/>
        </p:nvSpPr>
        <p:spPr>
          <a:xfrm>
            <a:off x="204468" y="5573138"/>
            <a:ext cx="3920303" cy="114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大量の訓練データを用いて学習を行う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 txBox="1">
            <a:spLocks/>
          </p:cNvSpPr>
          <p:nvPr/>
        </p:nvSpPr>
        <p:spPr>
          <a:xfrm>
            <a:off x="453366" y="605028"/>
            <a:ext cx="8198166" cy="162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を使用して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することより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知的能力を向上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させる技術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67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36F86-0986-4645-8796-2EEADBFC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6CD7FA-83DD-45CF-B743-72FEDC47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28102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学習</a:t>
            </a:r>
            <a:r>
              <a:rPr kumimoji="1" lang="ja-JP" altLang="en-US" dirty="0"/>
              <a:t>には，</a:t>
            </a:r>
            <a:r>
              <a:rPr kumimoji="1" lang="ja-JP" altLang="en-US" b="1" dirty="0"/>
              <a:t>訓練データ</a:t>
            </a:r>
            <a:r>
              <a:rPr kumimoji="1" lang="ja-JP" altLang="en-US" dirty="0"/>
              <a:t>を使用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ユニットの結合の重み</a:t>
            </a:r>
            <a:r>
              <a:rPr kumimoji="1" lang="ja-JP" altLang="en-US" dirty="0"/>
              <a:t>が</a:t>
            </a:r>
            <a:r>
              <a:rPr kumimoji="1" lang="ja-JP" altLang="en-US" b="1" dirty="0">
                <a:solidFill>
                  <a:srgbClr val="FF0000"/>
                </a:solidFill>
              </a:rPr>
              <a:t>変化する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①　</a:t>
            </a:r>
            <a:r>
              <a:rPr lang="ja-JP" altLang="en-US" b="1" dirty="0"/>
              <a:t>訓練データ</a:t>
            </a:r>
            <a:r>
              <a:rPr lang="ja-JP" altLang="en-US" dirty="0"/>
              <a:t>により，ニューラルネットワークを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動かし，正解との誤差を得る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②　正解との誤差が少なくなるように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b="1" dirty="0">
                <a:solidFill>
                  <a:srgbClr val="FF0000"/>
                </a:solidFill>
              </a:rPr>
              <a:t>結合の重みが変化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この様子は，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坂道を降りる様子</a:t>
            </a:r>
            <a:r>
              <a:rPr kumimoji="1" lang="ja-JP" altLang="en-US" dirty="0"/>
              <a:t>にも似ている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0BB711-0E94-405B-BF98-8336ABA7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159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1207007"/>
            <a:ext cx="8137661" cy="4972411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誤差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最小になる</a:t>
            </a:r>
            <a:r>
              <a:rPr lang="ja-JP" altLang="en-US" dirty="0"/>
              <a:t>ポイントを探索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04" y="2528103"/>
            <a:ext cx="6201279" cy="41492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flipH="1">
            <a:off x="897612" y="4263279"/>
            <a:ext cx="7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3195815" y="6380779"/>
            <a:ext cx="40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横軸はパラメータ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E2667EA-2B64-4C51-A9D4-B5105E8B3D47}"/>
              </a:ext>
            </a:extLst>
          </p:cNvPr>
          <p:cNvSpPr/>
          <p:nvPr/>
        </p:nvSpPr>
        <p:spPr>
          <a:xfrm>
            <a:off x="4379495" y="558265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135A6-7943-4835-8C8E-FD846CDA667B}"/>
              </a:ext>
            </a:extLst>
          </p:cNvPr>
          <p:cNvSpPr txBox="1"/>
          <p:nvPr/>
        </p:nvSpPr>
        <p:spPr>
          <a:xfrm flipH="1">
            <a:off x="3852821" y="4524889"/>
            <a:ext cx="40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最適なポイント</a:t>
            </a:r>
          </a:p>
        </p:txBody>
      </p:sp>
    </p:spTree>
    <p:extLst>
      <p:ext uri="{BB962C8B-B14F-4D97-AF65-F5344CB8AC3E}">
        <p14:creationId xmlns:p14="http://schemas.microsoft.com/office/powerpoint/2010/main" val="1997530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9EDFCF2-69F0-4824-9E66-5D223D52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7E8A61A-6C9C-45B5-B946-B2CE7C481DC9}"/>
              </a:ext>
            </a:extLst>
          </p:cNvPr>
          <p:cNvSpPr/>
          <p:nvPr/>
        </p:nvSpPr>
        <p:spPr>
          <a:xfrm rot="18257413" flipH="1">
            <a:off x="5767701" y="2414246"/>
            <a:ext cx="819705" cy="43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C160-A931-4EC5-91E2-C66D4D1AD721}"/>
              </a:ext>
            </a:extLst>
          </p:cNvPr>
          <p:cNvSpPr txBox="1"/>
          <p:nvPr/>
        </p:nvSpPr>
        <p:spPr>
          <a:xfrm>
            <a:off x="3224465" y="561749"/>
            <a:ext cx="4764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傾きが右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上がり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パラメータ値を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減らす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最適に近づく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81035F8-81BB-46FC-B606-3FF1E925D001}"/>
              </a:ext>
            </a:extLst>
          </p:cNvPr>
          <p:cNvSpPr/>
          <p:nvPr/>
        </p:nvSpPr>
        <p:spPr>
          <a:xfrm>
            <a:off x="6331213" y="272818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548AE08-C9AB-4F8E-9018-62687F72DB3A}"/>
              </a:ext>
            </a:extLst>
          </p:cNvPr>
          <p:cNvSpPr/>
          <p:nvPr/>
        </p:nvSpPr>
        <p:spPr>
          <a:xfrm>
            <a:off x="6076143" y="32575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D80546B-9AE8-42C6-B1B8-1B1F3182CC77}"/>
              </a:ext>
            </a:extLst>
          </p:cNvPr>
          <p:cNvSpPr/>
          <p:nvPr/>
        </p:nvSpPr>
        <p:spPr>
          <a:xfrm>
            <a:off x="5821073" y="378685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CAF8D28-BB34-4A08-87A2-257C1DDE2A16}"/>
              </a:ext>
            </a:extLst>
          </p:cNvPr>
          <p:cNvSpPr/>
          <p:nvPr/>
        </p:nvSpPr>
        <p:spPr>
          <a:xfrm>
            <a:off x="5440874" y="431149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C5315A-7ABF-4C38-A30C-7BC97D0D0373}"/>
              </a:ext>
            </a:extLst>
          </p:cNvPr>
          <p:cNvSpPr txBox="1"/>
          <p:nvPr/>
        </p:nvSpPr>
        <p:spPr>
          <a:xfrm>
            <a:off x="7236499" y="3175779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１回では最適に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ならない。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移動を繰り返す</a:t>
            </a:r>
          </a:p>
        </p:txBody>
      </p:sp>
    </p:spTree>
    <p:extLst>
      <p:ext uri="{BB962C8B-B14F-4D97-AF65-F5344CB8AC3E}">
        <p14:creationId xmlns:p14="http://schemas.microsoft.com/office/powerpoint/2010/main" val="12357212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B4019A-11B7-4166-BF6C-CC3670FD50F6}"/>
              </a:ext>
            </a:extLst>
          </p:cNvPr>
          <p:cNvSpPr txBox="1"/>
          <p:nvPr/>
        </p:nvSpPr>
        <p:spPr>
          <a:xfrm>
            <a:off x="2028241" y="840882"/>
            <a:ext cx="4764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傾きが右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下がり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パラメータ値を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増やす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最適に近づく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AA443E-8BEC-4E29-90DE-B8DD25DFD1BA}"/>
              </a:ext>
            </a:extLst>
          </p:cNvPr>
          <p:cNvSpPr txBox="1"/>
          <p:nvPr/>
        </p:nvSpPr>
        <p:spPr>
          <a:xfrm>
            <a:off x="7236499" y="3175779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１回では最適に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ならない。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移動を繰り返す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285329-04B8-4FD4-8976-19368C5B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63F467F0-0410-45AF-B36D-4810D336C062}"/>
              </a:ext>
            </a:extLst>
          </p:cNvPr>
          <p:cNvSpPr/>
          <p:nvPr/>
        </p:nvSpPr>
        <p:spPr>
          <a:xfrm rot="14495809" flipH="1">
            <a:off x="2392067" y="3014850"/>
            <a:ext cx="819705" cy="43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B659151-55C3-42E5-8166-DDB773BDAD15}"/>
              </a:ext>
            </a:extLst>
          </p:cNvPr>
          <p:cNvSpPr/>
          <p:nvPr/>
        </p:nvSpPr>
        <p:spPr>
          <a:xfrm>
            <a:off x="1907501" y="306507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FE62AA3-57F9-459F-82DA-022CE0295B65}"/>
              </a:ext>
            </a:extLst>
          </p:cNvPr>
          <p:cNvSpPr/>
          <p:nvPr/>
        </p:nvSpPr>
        <p:spPr>
          <a:xfrm>
            <a:off x="2143320" y="358881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616B505-CCA5-44BB-BEEE-2B3E96C57185}"/>
              </a:ext>
            </a:extLst>
          </p:cNvPr>
          <p:cNvSpPr/>
          <p:nvPr/>
        </p:nvSpPr>
        <p:spPr>
          <a:xfrm>
            <a:off x="2475390" y="407405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D1B7602-7D81-4330-B334-2721FFDCCEAC}"/>
              </a:ext>
            </a:extLst>
          </p:cNvPr>
          <p:cNvSpPr/>
          <p:nvPr/>
        </p:nvSpPr>
        <p:spPr>
          <a:xfrm>
            <a:off x="2826710" y="451117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136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F20B7B3-413F-4042-878C-415A707CDD83}"/>
              </a:ext>
            </a:extLst>
          </p:cNvPr>
          <p:cNvSpPr/>
          <p:nvPr/>
        </p:nvSpPr>
        <p:spPr>
          <a:xfrm>
            <a:off x="4340993" y="52553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3CF23E-7280-4BA7-8A47-6C98E03F7580}"/>
              </a:ext>
            </a:extLst>
          </p:cNvPr>
          <p:cNvSpPr txBox="1"/>
          <p:nvPr/>
        </p:nvSpPr>
        <p:spPr>
          <a:xfrm flipH="1">
            <a:off x="3005944" y="1077958"/>
            <a:ext cx="406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最適のとき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移動はない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7CAD7C3-9B5E-46AA-8090-14863115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704C08DB-DBC2-4A5A-9ABF-EAEDF02C6485}"/>
              </a:ext>
            </a:extLst>
          </p:cNvPr>
          <p:cNvSpPr/>
          <p:nvPr/>
        </p:nvSpPr>
        <p:spPr>
          <a:xfrm>
            <a:off x="4061861" y="512522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89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800" dirty="0"/>
              <a:t>を１回使っただけでは，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r>
              <a:rPr lang="ja-JP" altLang="en-US" sz="2800" dirty="0"/>
              <a:t>同じ</a:t>
            </a:r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使用することになる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4006036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学習の繰り返しと過学習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使用するほど，</a:t>
            </a:r>
            <a:r>
              <a:rPr lang="ja-JP" altLang="en-US" sz="2800" b="1" u="sng" dirty="0">
                <a:solidFill>
                  <a:srgbClr val="FF0000"/>
                </a:solidFill>
              </a:rPr>
              <a:t>過学習の危険が高まる</a:t>
            </a:r>
            <a:endParaRPr lang="en-US" altLang="ja-JP" sz="2800" b="1" u="sng" dirty="0">
              <a:solidFill>
                <a:srgbClr val="FF0000"/>
              </a:solidFill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過学習の完全に防ぐことは不可能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とは別のデータ（</a:t>
            </a:r>
            <a:r>
              <a:rPr kumimoji="0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）を用いて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過学習が無いことを検証する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ことが極めて重要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351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F2FEC-3A4B-4CE6-BA62-0BF195C4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訓練データと検証データ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330DA-6D5A-4245-920E-0E09524D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11" y="703151"/>
            <a:ext cx="8461208" cy="971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訓練データ：　</a:t>
            </a:r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に使用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DE95A-925B-477C-902A-E236E66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0B5DD3D-795A-45B7-BFBE-D0135936CD3A}"/>
              </a:ext>
            </a:extLst>
          </p:cNvPr>
          <p:cNvSpPr txBox="1">
            <a:spLocks/>
          </p:cNvSpPr>
          <p:nvPr/>
        </p:nvSpPr>
        <p:spPr>
          <a:xfrm>
            <a:off x="410411" y="3333547"/>
            <a:ext cx="8461208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検証データ：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に利用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83FF3A-5342-4837-9B1C-5D55829DF96B}"/>
              </a:ext>
            </a:extLst>
          </p:cNvPr>
          <p:cNvSpPr/>
          <p:nvPr/>
        </p:nvSpPr>
        <p:spPr>
          <a:xfrm>
            <a:off x="977730" y="1259566"/>
            <a:ext cx="7149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適切に処理できる能力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）のために利用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F6FAC82-6E69-22D5-E9C5-2C96889AAAE7}"/>
              </a:ext>
            </a:extLst>
          </p:cNvPr>
          <p:cNvSpPr/>
          <p:nvPr/>
        </p:nvSpPr>
        <p:spPr>
          <a:xfrm>
            <a:off x="977729" y="4023594"/>
            <a:ext cx="7149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とは別のデータによる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過学習が無いこと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するために利用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147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6326A-1D4E-0EE4-9E89-481E3317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汎化の成功と失敗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C1C14-BEFA-1914-EABF-B915C54A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1DA6B2-77BF-2F66-987C-BAF6AA0BA576}"/>
              </a:ext>
            </a:extLst>
          </p:cNvPr>
          <p:cNvSpPr txBox="1"/>
          <p:nvPr/>
        </p:nvSpPr>
        <p:spPr>
          <a:xfrm>
            <a:off x="1020491" y="49347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汎化の成功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21C337-3D15-1132-02FC-CDBC4CB4749B}"/>
              </a:ext>
            </a:extLst>
          </p:cNvPr>
          <p:cNvSpPr txBox="1"/>
          <p:nvPr/>
        </p:nvSpPr>
        <p:spPr>
          <a:xfrm>
            <a:off x="520348" y="1935733"/>
            <a:ext cx="3233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訓練データに対して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に対し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7C5EEE-4306-4182-A66A-FF12505C2D7C}"/>
              </a:ext>
            </a:extLst>
          </p:cNvPr>
          <p:cNvSpPr txBox="1"/>
          <p:nvPr/>
        </p:nvSpPr>
        <p:spPr>
          <a:xfrm>
            <a:off x="4754711" y="1992147"/>
            <a:ext cx="3233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訓練データに対して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正しい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に対し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誤った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結果を出す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64069-25C1-CB1E-04C2-D6300E02A5E2}"/>
              </a:ext>
            </a:extLst>
          </p:cNvPr>
          <p:cNvSpPr txBox="1"/>
          <p:nvPr/>
        </p:nvSpPr>
        <p:spPr>
          <a:xfrm>
            <a:off x="5451878" y="49347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汎化の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失敗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（過学習）</a:t>
            </a:r>
          </a:p>
        </p:txBody>
      </p:sp>
    </p:spTree>
    <p:extLst>
      <p:ext uri="{BB962C8B-B14F-4D97-AF65-F5344CB8AC3E}">
        <p14:creationId xmlns:p14="http://schemas.microsoft.com/office/powerpoint/2010/main" val="3626174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ADFD-FAB1-43A2-8759-B0112477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学習曲線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06E7-4BC8-4D27-A37E-2725302C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834039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学習曲線</a:t>
            </a:r>
            <a:r>
              <a:rPr kumimoji="1" lang="ja-JP" altLang="en-US" sz="2400" dirty="0"/>
              <a:t>は、訓練データと検証データの</a:t>
            </a:r>
            <a:r>
              <a:rPr kumimoji="1" lang="ja-JP" altLang="en-US" sz="2400" b="1" dirty="0"/>
              <a:t>誤差の推移</a:t>
            </a:r>
            <a:r>
              <a:rPr kumimoji="1" lang="ja-JP" altLang="en-US" sz="2400" dirty="0"/>
              <a:t>を表したグラフ</a:t>
            </a:r>
          </a:p>
          <a:p>
            <a:r>
              <a:rPr kumimoji="1" lang="ja-JP" altLang="en-US" sz="2400" b="1" dirty="0"/>
              <a:t>訓練データを繰り返し使用する</a:t>
            </a:r>
            <a:r>
              <a:rPr kumimoji="1" lang="ja-JP" altLang="en-US" sz="2400" dirty="0"/>
              <a:t>ことで、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の誤差は徐々に減少</a:t>
            </a:r>
            <a:r>
              <a:rPr kumimoji="1" lang="ja-JP" altLang="en-US" sz="2400" dirty="0"/>
              <a:t>します</a:t>
            </a:r>
          </a:p>
          <a:p>
            <a:r>
              <a:rPr kumimoji="1" lang="ja-JP" altLang="en-US" sz="2400" b="1" dirty="0"/>
              <a:t>訓練データを繰り返し使用する</a:t>
            </a:r>
            <a:r>
              <a:rPr kumimoji="1" lang="ja-JP" altLang="en-US" sz="2400" dirty="0"/>
              <a:t>ほど，</a:t>
            </a:r>
            <a:r>
              <a:rPr kumimoji="1" lang="ja-JP" altLang="en-US" sz="2400" b="1" dirty="0"/>
              <a:t>過学習のリスクが高まる．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過学習では，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の誤差が増加</a:t>
            </a:r>
          </a:p>
          <a:p>
            <a:r>
              <a:rPr kumimoji="1" lang="ja-JP" altLang="en-US" sz="2400" b="1" dirty="0"/>
              <a:t>学習曲線を見る</a:t>
            </a:r>
            <a:r>
              <a:rPr kumimoji="1" lang="ja-JP" altLang="en-US" sz="2400" dirty="0"/>
              <a:t>ことで、</a:t>
            </a:r>
            <a:r>
              <a:rPr kumimoji="1" lang="ja-JP" altLang="en-US" sz="2400" b="1" dirty="0"/>
              <a:t>訓練データと検証データの誤差の差異を確認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過学習の有無</a:t>
            </a:r>
            <a:r>
              <a:rPr kumimoji="1" lang="ja-JP" altLang="en-US" sz="2400" dirty="0"/>
              <a:t>を把握できる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824DCF-AE0F-4175-BBF1-DF2B9573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17B113-1325-0BA7-D6C5-201D8E8D6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00" y="4269219"/>
            <a:ext cx="3236579" cy="25899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496D9CA-EE0B-4F92-5D51-D3CCAF99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94" y="4329376"/>
            <a:ext cx="3758863" cy="24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機械学習と訓練データとプログラム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7935C2B-4068-4AC8-814B-A82AD90B4961}"/>
              </a:ext>
            </a:extLst>
          </p:cNvPr>
          <p:cNvSpPr txBox="1">
            <a:spLocks/>
          </p:cNvSpPr>
          <p:nvPr/>
        </p:nvSpPr>
        <p:spPr>
          <a:xfrm>
            <a:off x="4316902" y="879059"/>
            <a:ext cx="6909134" cy="128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機械学習のプログラム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10053E-18CC-4A44-BD72-969EB27E07C2}"/>
              </a:ext>
            </a:extLst>
          </p:cNvPr>
          <p:cNvSpPr/>
          <p:nvPr/>
        </p:nvSpPr>
        <p:spPr>
          <a:xfrm>
            <a:off x="6151667" y="14758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データを用いて学習を行う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学習ののち，画像分類を行う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ABC5E-0448-43A1-8283-1D58B6D60FC7}"/>
              </a:ext>
            </a:extLst>
          </p:cNvPr>
          <p:cNvSpPr txBox="1"/>
          <p:nvPr/>
        </p:nvSpPr>
        <p:spPr>
          <a:xfrm>
            <a:off x="4588422" y="16422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6B67FB-1516-45E9-B801-4815BD8CADA1}"/>
              </a:ext>
            </a:extLst>
          </p:cNvPr>
          <p:cNvSpPr txBox="1"/>
          <p:nvPr/>
        </p:nvSpPr>
        <p:spPr>
          <a:xfrm>
            <a:off x="4473006" y="465418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学習の結果、文字認識の能力を獲得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3C2FD4-F48B-4045-8602-9384841FD6A9}"/>
              </a:ext>
            </a:extLst>
          </p:cNvPr>
          <p:cNvSpPr txBox="1"/>
          <p:nvPr/>
        </p:nvSpPr>
        <p:spPr>
          <a:xfrm>
            <a:off x="40281" y="141141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学習に使用する訓練データ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（抜粋）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FF4FA-E568-400C-BC3F-EBE36DAA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" y="2284921"/>
            <a:ext cx="2041662" cy="26228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44D455-E113-4912-B9E3-36DF0A3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262" y="2330077"/>
            <a:ext cx="1444699" cy="28925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32" y="5023514"/>
            <a:ext cx="3454909" cy="1697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63" y="2011580"/>
            <a:ext cx="2193108" cy="25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89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70244" y="9045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266436" y="577611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学習の繰り返し回数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4572000" y="51620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4833399" y="427170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679469" y="14935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高い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654751" y="503056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低い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0EDAD41-69FD-4CDC-B08B-A2FC42CFA684}"/>
              </a:ext>
            </a:extLst>
          </p:cNvPr>
          <p:cNvSpPr/>
          <p:nvPr/>
        </p:nvSpPr>
        <p:spPr>
          <a:xfrm>
            <a:off x="1878657" y="1893618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F08FE8-98A9-4EC8-88F9-63AB04220CD7}"/>
              </a:ext>
            </a:extLst>
          </p:cNvPr>
          <p:cNvSpPr txBox="1"/>
          <p:nvPr/>
        </p:nvSpPr>
        <p:spPr>
          <a:xfrm>
            <a:off x="4212926" y="1688863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学習の繰り返しとともに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両方の誤差が低下</a:t>
            </a:r>
          </a:p>
        </p:txBody>
      </p:sp>
    </p:spTree>
    <p:extLst>
      <p:ext uri="{BB962C8B-B14F-4D97-AF65-F5344CB8AC3E}">
        <p14:creationId xmlns:p14="http://schemas.microsoft.com/office/powerpoint/2010/main" val="898442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6075555" y="47958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8179D44-DED5-443D-AC7F-F4D8FE9A17C1}"/>
              </a:ext>
            </a:extLst>
          </p:cNvPr>
          <p:cNvSpPr/>
          <p:nvPr/>
        </p:nvSpPr>
        <p:spPr>
          <a:xfrm flipV="1">
            <a:off x="2383152" y="3498141"/>
            <a:ext cx="3486534" cy="523219"/>
          </a:xfrm>
          <a:custGeom>
            <a:avLst/>
            <a:gdLst>
              <a:gd name="connsiteX0" fmla="*/ 0 w 3975234"/>
              <a:gd name="connsiteY0" fmla="*/ 0 h 837462"/>
              <a:gd name="connsiteX1" fmla="*/ 0 w 3975234"/>
              <a:gd name="connsiteY1" fmla="*/ 0 h 837462"/>
              <a:gd name="connsiteX2" fmla="*/ 96253 w 3975234"/>
              <a:gd name="connsiteY2" fmla="*/ 57752 h 837462"/>
              <a:gd name="connsiteX3" fmla="*/ 173255 w 3975234"/>
              <a:gd name="connsiteY3" fmla="*/ 96253 h 837462"/>
              <a:gd name="connsiteX4" fmla="*/ 202131 w 3975234"/>
              <a:gd name="connsiteY4" fmla="*/ 115503 h 837462"/>
              <a:gd name="connsiteX5" fmla="*/ 259882 w 3975234"/>
              <a:gd name="connsiteY5" fmla="*/ 134754 h 837462"/>
              <a:gd name="connsiteX6" fmla="*/ 413886 w 3975234"/>
              <a:gd name="connsiteY6" fmla="*/ 192505 h 837462"/>
              <a:gd name="connsiteX7" fmla="*/ 519764 w 3975234"/>
              <a:gd name="connsiteY7" fmla="*/ 240632 h 837462"/>
              <a:gd name="connsiteX8" fmla="*/ 596766 w 3975234"/>
              <a:gd name="connsiteY8" fmla="*/ 279133 h 837462"/>
              <a:gd name="connsiteX9" fmla="*/ 721895 w 3975234"/>
              <a:gd name="connsiteY9" fmla="*/ 298383 h 837462"/>
              <a:gd name="connsiteX10" fmla="*/ 808522 w 3975234"/>
              <a:gd name="connsiteY10" fmla="*/ 336884 h 837462"/>
              <a:gd name="connsiteX11" fmla="*/ 952901 w 3975234"/>
              <a:gd name="connsiteY11" fmla="*/ 394636 h 837462"/>
              <a:gd name="connsiteX12" fmla="*/ 1001028 w 3975234"/>
              <a:gd name="connsiteY12" fmla="*/ 413886 h 837462"/>
              <a:gd name="connsiteX13" fmla="*/ 1039529 w 3975234"/>
              <a:gd name="connsiteY13" fmla="*/ 433137 h 837462"/>
              <a:gd name="connsiteX14" fmla="*/ 1328286 w 3975234"/>
              <a:gd name="connsiteY14" fmla="*/ 471638 h 837462"/>
              <a:gd name="connsiteX15" fmla="*/ 1472665 w 3975234"/>
              <a:gd name="connsiteY15" fmla="*/ 510139 h 837462"/>
              <a:gd name="connsiteX16" fmla="*/ 1607419 w 3975234"/>
              <a:gd name="connsiteY16" fmla="*/ 539015 h 837462"/>
              <a:gd name="connsiteX17" fmla="*/ 1771049 w 3975234"/>
              <a:gd name="connsiteY17" fmla="*/ 577516 h 837462"/>
              <a:gd name="connsiteX18" fmla="*/ 1915428 w 3975234"/>
              <a:gd name="connsiteY18" fmla="*/ 596766 h 837462"/>
              <a:gd name="connsiteX19" fmla="*/ 2079057 w 3975234"/>
              <a:gd name="connsiteY19" fmla="*/ 635268 h 837462"/>
              <a:gd name="connsiteX20" fmla="*/ 2146434 w 3975234"/>
              <a:gd name="connsiteY20" fmla="*/ 654518 h 837462"/>
              <a:gd name="connsiteX21" fmla="*/ 2184935 w 3975234"/>
              <a:gd name="connsiteY21" fmla="*/ 673769 h 837462"/>
              <a:gd name="connsiteX22" fmla="*/ 2444817 w 3975234"/>
              <a:gd name="connsiteY22" fmla="*/ 712270 h 837462"/>
              <a:gd name="connsiteX23" fmla="*/ 2512194 w 3975234"/>
              <a:gd name="connsiteY23" fmla="*/ 741145 h 837462"/>
              <a:gd name="connsiteX24" fmla="*/ 2800952 w 3975234"/>
              <a:gd name="connsiteY24" fmla="*/ 779646 h 837462"/>
              <a:gd name="connsiteX25" fmla="*/ 2868329 w 3975234"/>
              <a:gd name="connsiteY25" fmla="*/ 798897 h 837462"/>
              <a:gd name="connsiteX26" fmla="*/ 3975234 w 3975234"/>
              <a:gd name="connsiteY26" fmla="*/ 818148 h 837462"/>
              <a:gd name="connsiteX27" fmla="*/ 3975234 w 3975234"/>
              <a:gd name="connsiteY27" fmla="*/ 818148 h 8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5234" h="837462">
                <a:moveTo>
                  <a:pt x="0" y="0"/>
                </a:moveTo>
                <a:lnTo>
                  <a:pt x="0" y="0"/>
                </a:lnTo>
                <a:cubicBezTo>
                  <a:pt x="32084" y="19251"/>
                  <a:pt x="63545" y="39581"/>
                  <a:pt x="96253" y="57752"/>
                </a:cubicBezTo>
                <a:cubicBezTo>
                  <a:pt x="121339" y="71688"/>
                  <a:pt x="149377" y="80335"/>
                  <a:pt x="173255" y="96253"/>
                </a:cubicBezTo>
                <a:cubicBezTo>
                  <a:pt x="182880" y="102670"/>
                  <a:pt x="191560" y="110805"/>
                  <a:pt x="202131" y="115503"/>
                </a:cubicBezTo>
                <a:cubicBezTo>
                  <a:pt x="220674" y="123744"/>
                  <a:pt x="241231" y="126761"/>
                  <a:pt x="259882" y="134754"/>
                </a:cubicBezTo>
                <a:cubicBezTo>
                  <a:pt x="400809" y="195152"/>
                  <a:pt x="271925" y="157016"/>
                  <a:pt x="413886" y="192505"/>
                </a:cubicBezTo>
                <a:cubicBezTo>
                  <a:pt x="622842" y="296983"/>
                  <a:pt x="342679" y="158900"/>
                  <a:pt x="519764" y="240632"/>
                </a:cubicBezTo>
                <a:cubicBezTo>
                  <a:pt x="545820" y="252658"/>
                  <a:pt x="568403" y="274770"/>
                  <a:pt x="596766" y="279133"/>
                </a:cubicBezTo>
                <a:lnTo>
                  <a:pt x="721895" y="298383"/>
                </a:lnTo>
                <a:cubicBezTo>
                  <a:pt x="783326" y="339338"/>
                  <a:pt x="712307" y="295649"/>
                  <a:pt x="808522" y="336884"/>
                </a:cubicBezTo>
                <a:cubicBezTo>
                  <a:pt x="1038165" y="435302"/>
                  <a:pt x="750695" y="327234"/>
                  <a:pt x="952901" y="394636"/>
                </a:cubicBezTo>
                <a:cubicBezTo>
                  <a:pt x="969292" y="400100"/>
                  <a:pt x="985239" y="406869"/>
                  <a:pt x="1001028" y="413886"/>
                </a:cubicBezTo>
                <a:cubicBezTo>
                  <a:pt x="1014140" y="419713"/>
                  <a:pt x="1025522" y="430024"/>
                  <a:pt x="1039529" y="433137"/>
                </a:cubicBezTo>
                <a:cubicBezTo>
                  <a:pt x="1073697" y="440730"/>
                  <a:pt x="1302337" y="468394"/>
                  <a:pt x="1328286" y="471638"/>
                </a:cubicBezTo>
                <a:cubicBezTo>
                  <a:pt x="1386897" y="488384"/>
                  <a:pt x="1411747" y="496294"/>
                  <a:pt x="1472665" y="510139"/>
                </a:cubicBezTo>
                <a:cubicBezTo>
                  <a:pt x="1517460" y="520320"/>
                  <a:pt x="1562501" y="529390"/>
                  <a:pt x="1607419" y="539015"/>
                </a:cubicBezTo>
                <a:cubicBezTo>
                  <a:pt x="1682207" y="576408"/>
                  <a:pt x="1636026" y="558227"/>
                  <a:pt x="1771049" y="577516"/>
                </a:cubicBezTo>
                <a:lnTo>
                  <a:pt x="1915428" y="596766"/>
                </a:lnTo>
                <a:cubicBezTo>
                  <a:pt x="2013373" y="635945"/>
                  <a:pt x="1915835" y="600905"/>
                  <a:pt x="2079057" y="635268"/>
                </a:cubicBezTo>
                <a:cubicBezTo>
                  <a:pt x="2101914" y="640080"/>
                  <a:pt x="2124483" y="646536"/>
                  <a:pt x="2146434" y="654518"/>
                </a:cubicBezTo>
                <a:cubicBezTo>
                  <a:pt x="2159919" y="659422"/>
                  <a:pt x="2170848" y="671042"/>
                  <a:pt x="2184935" y="673769"/>
                </a:cubicBezTo>
                <a:cubicBezTo>
                  <a:pt x="2270912" y="690410"/>
                  <a:pt x="2444817" y="712270"/>
                  <a:pt x="2444817" y="712270"/>
                </a:cubicBezTo>
                <a:cubicBezTo>
                  <a:pt x="2467276" y="721895"/>
                  <a:pt x="2488489" y="735219"/>
                  <a:pt x="2512194" y="741145"/>
                </a:cubicBezTo>
                <a:cubicBezTo>
                  <a:pt x="2561273" y="753415"/>
                  <a:pt x="2765023" y="775419"/>
                  <a:pt x="2800952" y="779646"/>
                </a:cubicBezTo>
                <a:cubicBezTo>
                  <a:pt x="2823411" y="786063"/>
                  <a:pt x="2845472" y="794085"/>
                  <a:pt x="2868329" y="798897"/>
                </a:cubicBezTo>
                <a:cubicBezTo>
                  <a:pt x="3217830" y="872478"/>
                  <a:pt x="3723496" y="818148"/>
                  <a:pt x="3975234" y="818148"/>
                </a:cubicBezTo>
                <a:lnTo>
                  <a:pt x="3975234" y="81814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6075555" y="32868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EE0ABA-B62E-432E-B7AD-ACA88D066CC3}"/>
              </a:ext>
            </a:extLst>
          </p:cNvPr>
          <p:cNvSpPr txBox="1"/>
          <p:nvPr/>
        </p:nvSpPr>
        <p:spPr>
          <a:xfrm>
            <a:off x="3156754" y="1332646"/>
            <a:ext cx="592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学習の繰り返しに伴い，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訓練データでの誤差は低下しても，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検証データでの誤差が低下しない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098E31-F619-3B7E-4F01-51CD997064FA}"/>
              </a:ext>
            </a:extLst>
          </p:cNvPr>
          <p:cNvSpPr txBox="1"/>
          <p:nvPr/>
        </p:nvSpPr>
        <p:spPr>
          <a:xfrm>
            <a:off x="5266436" y="577611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学習の繰り返し回数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4390D8-109E-4DFA-9A15-16FCE11BA5C8}"/>
              </a:ext>
            </a:extLst>
          </p:cNvPr>
          <p:cNvSpPr txBox="1"/>
          <p:nvPr/>
        </p:nvSpPr>
        <p:spPr>
          <a:xfrm>
            <a:off x="370244" y="9045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7FEEFA6-8C12-437B-BB61-964A1D38988F}"/>
              </a:ext>
            </a:extLst>
          </p:cNvPr>
          <p:cNvSpPr txBox="1"/>
          <p:nvPr/>
        </p:nvSpPr>
        <p:spPr>
          <a:xfrm>
            <a:off x="679469" y="14935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高い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8CBE79-C14E-46C7-8CF8-97C54D829C0B}"/>
              </a:ext>
            </a:extLst>
          </p:cNvPr>
          <p:cNvSpPr txBox="1"/>
          <p:nvPr/>
        </p:nvSpPr>
        <p:spPr>
          <a:xfrm>
            <a:off x="654751" y="503056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低い</a:t>
            </a:r>
          </a:p>
        </p:txBody>
      </p:sp>
    </p:spTree>
    <p:extLst>
      <p:ext uri="{BB962C8B-B14F-4D97-AF65-F5344CB8AC3E}">
        <p14:creationId xmlns:p14="http://schemas.microsoft.com/office/powerpoint/2010/main" val="1680531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学習曲線の有用性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rgbClr val="FF0000"/>
                </a:solidFill>
              </a:rPr>
              <a:t>学習曲線</a:t>
            </a:r>
            <a:r>
              <a:rPr lang="ja-JP" altLang="en-US" dirty="0"/>
              <a:t>は，</a:t>
            </a:r>
            <a:r>
              <a:rPr lang="ja-JP" altLang="en-US" b="1" i="0" dirty="0">
                <a:effectLst/>
                <a:latin typeface="Söhne"/>
              </a:rPr>
              <a:t>訓練データと検証データの誤差の推移</a:t>
            </a:r>
            <a:r>
              <a:rPr lang="ja-JP" altLang="en-US" b="0" i="0" dirty="0">
                <a:effectLst/>
                <a:latin typeface="Söhne"/>
              </a:rPr>
              <a:t>を表すグラフ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effectLst/>
                <a:latin typeface="Söhne"/>
              </a:rPr>
              <a:t>訓練データを</a:t>
            </a:r>
            <a:r>
              <a:rPr lang="ja-JP" altLang="en-US" b="1" dirty="0">
                <a:latin typeface="Söhne"/>
              </a:rPr>
              <a:t>１</a:t>
            </a:r>
            <a:r>
              <a:rPr lang="ja-JP" altLang="en-US" b="1" i="0" dirty="0">
                <a:effectLst/>
                <a:latin typeface="Söhne"/>
              </a:rPr>
              <a:t>回だけ使用</a:t>
            </a:r>
            <a:r>
              <a:rPr lang="ja-JP" altLang="en-US" b="0" i="0" dirty="0">
                <a:effectLst/>
                <a:latin typeface="Söhne"/>
              </a:rPr>
              <a:t>すると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Söhne"/>
              </a:rPr>
              <a:t>学習不足</a:t>
            </a:r>
            <a:r>
              <a:rPr lang="ja-JP" altLang="en-US" b="0" i="0" dirty="0">
                <a:effectLst/>
                <a:latin typeface="Söhne"/>
              </a:rPr>
              <a:t>の可能性がある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effectLst/>
                <a:latin typeface="Söhne"/>
              </a:rPr>
              <a:t>同じ訓練データを繰り返し使用</a:t>
            </a:r>
            <a:r>
              <a:rPr lang="ja-JP" altLang="en-US" b="0" i="0" dirty="0">
                <a:effectLst/>
                <a:latin typeface="Söhne"/>
              </a:rPr>
              <a:t>するほど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Söhne"/>
              </a:rPr>
              <a:t>過学習</a:t>
            </a:r>
            <a:r>
              <a:rPr lang="ja-JP" altLang="en-US" b="1" i="0" dirty="0">
                <a:effectLst/>
                <a:latin typeface="Söhne"/>
              </a:rPr>
              <a:t>の危険性が高まる</a:t>
            </a:r>
            <a:endParaRPr lang="ja-JP" altLang="en-US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effectLst/>
                <a:latin typeface="Söhne"/>
              </a:rPr>
              <a:t>過学習を完全に防ぐことは不可能．</a:t>
            </a:r>
            <a:r>
              <a:rPr lang="ja-JP" altLang="en-US" b="1" i="0" dirty="0">
                <a:effectLst/>
                <a:latin typeface="Söhne"/>
              </a:rPr>
              <a:t>検証データ</a:t>
            </a:r>
            <a:r>
              <a:rPr lang="ja-JP" altLang="en-US" b="0" i="0" dirty="0">
                <a:effectLst/>
                <a:latin typeface="Söhne"/>
              </a:rPr>
              <a:t>を使用して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Söhne"/>
              </a:rPr>
              <a:t>過学習</a:t>
            </a:r>
            <a:r>
              <a:rPr lang="ja-JP" altLang="en-US" b="1" i="0" dirty="0">
                <a:effectLst/>
                <a:latin typeface="Söhne"/>
              </a:rPr>
              <a:t>の有無を確認</a:t>
            </a:r>
            <a:r>
              <a:rPr lang="ja-JP" altLang="en-US" b="0" i="0" dirty="0">
                <a:effectLst/>
                <a:latin typeface="Söhne"/>
              </a:rPr>
              <a:t>することが重要</a:t>
            </a:r>
            <a:endParaRPr lang="en-US" altLang="ja-JP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effectLst/>
                <a:latin typeface="Söhne"/>
              </a:rPr>
              <a:t>学習曲線を見る</a:t>
            </a:r>
            <a:r>
              <a:rPr lang="ja-JP" altLang="en-US" b="0" i="0" dirty="0">
                <a:effectLst/>
                <a:latin typeface="Söhne"/>
              </a:rPr>
              <a:t>ことで、</a:t>
            </a:r>
            <a:r>
              <a:rPr lang="ja-JP" altLang="en-US" b="1" i="0" dirty="0">
                <a:effectLst/>
                <a:latin typeface="Söhne"/>
              </a:rPr>
              <a:t>訓練データと検証データの誤差の差異</a:t>
            </a:r>
            <a:r>
              <a:rPr lang="ja-JP" altLang="en-US" b="0" i="0" dirty="0">
                <a:effectLst/>
                <a:latin typeface="Söhne"/>
              </a:rPr>
              <a:t>を確認し、</a:t>
            </a:r>
            <a:r>
              <a:rPr lang="ja-JP" altLang="en-US" b="1" dirty="0">
                <a:solidFill>
                  <a:srgbClr val="FF0000"/>
                </a:solidFill>
                <a:latin typeface="Söhne"/>
              </a:rPr>
              <a:t>過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Söhne"/>
              </a:rPr>
              <a:t>学習</a:t>
            </a:r>
            <a:r>
              <a:rPr lang="ja-JP" altLang="en-US" b="1" dirty="0">
                <a:latin typeface="Söhne"/>
              </a:rPr>
              <a:t>が無いことの</a:t>
            </a:r>
            <a:r>
              <a:rPr lang="ja-JP" altLang="en-US" b="1" i="0" dirty="0">
                <a:effectLst/>
                <a:latin typeface="Söhne"/>
              </a:rPr>
              <a:t>判断</a:t>
            </a:r>
            <a:r>
              <a:rPr lang="ja-JP" altLang="en-US" b="0" i="0" dirty="0">
                <a:effectLst/>
                <a:latin typeface="Söhne"/>
              </a:rPr>
              <a:t>が可能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4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551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4341" cy="5935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機械学習の特徴</a:t>
            </a:r>
            <a:endParaRPr lang="en-US" altLang="ja-JP" dirty="0"/>
          </a:p>
          <a:p>
            <a:r>
              <a:rPr lang="ja-JP" altLang="en-US" dirty="0"/>
              <a:t>データを用いて知的能力を向上</a:t>
            </a:r>
          </a:p>
          <a:p>
            <a:r>
              <a:rPr lang="ja-JP" altLang="en-US" dirty="0"/>
              <a:t>自動でデータのパターンを抽出</a:t>
            </a:r>
          </a:p>
          <a:p>
            <a:r>
              <a:rPr lang="ja-JP" altLang="en-US" dirty="0"/>
              <a:t>さまざまなタスクを自動実行</a:t>
            </a:r>
          </a:p>
          <a:p>
            <a:pPr marL="0" indent="0">
              <a:buNone/>
            </a:pPr>
            <a:r>
              <a:rPr lang="ja-JP" altLang="en-US" b="1" dirty="0"/>
              <a:t>応用事例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画像理解、自然言語処理、予測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など多数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機械学習の定義</a:t>
            </a:r>
            <a:r>
              <a:rPr lang="ja-JP" altLang="en-US" dirty="0"/>
              <a:t>：</a:t>
            </a:r>
            <a:endParaRPr lang="en-US" altLang="ja-JP" dirty="0"/>
          </a:p>
          <a:p>
            <a:r>
              <a:rPr lang="ja-JP" altLang="en-US" b="1" dirty="0"/>
              <a:t>訓練データ</a:t>
            </a:r>
            <a:r>
              <a:rPr lang="ja-JP" altLang="en-US" dirty="0"/>
              <a:t>を用いて</a:t>
            </a:r>
            <a:r>
              <a:rPr lang="ja-JP" altLang="en-US" b="1" dirty="0"/>
              <a:t>学習</a:t>
            </a:r>
            <a:r>
              <a:rPr lang="ja-JP" altLang="en-US" dirty="0"/>
              <a:t>し、その結果として知的能力が向上</a:t>
            </a:r>
          </a:p>
          <a:p>
            <a:r>
              <a:rPr lang="ja-JP" altLang="en-US" b="1" dirty="0"/>
              <a:t>訓練データの追加</a:t>
            </a:r>
            <a:r>
              <a:rPr lang="ja-JP" altLang="en-US" dirty="0"/>
              <a:t>により、さらに</a:t>
            </a:r>
            <a:r>
              <a:rPr lang="ja-JP" altLang="en-US" b="1" dirty="0"/>
              <a:t>知的能力が向上</a:t>
            </a:r>
            <a:r>
              <a:rPr lang="ja-JP" altLang="en-US" dirty="0"/>
              <a:t>する可能性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機械学習まとめ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71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データ駆動型学習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コンピュータは</a:t>
            </a:r>
            <a:r>
              <a:rPr lang="ja-JP" altLang="en-US" sz="2400" b="1" dirty="0"/>
              <a:t>訓練データ</a:t>
            </a:r>
            <a:r>
              <a:rPr lang="ja-JP" altLang="en-US" sz="2400" dirty="0"/>
              <a:t>を使用して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し、知的能力を向上させる。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新しいデータが追加</a:t>
            </a:r>
            <a:r>
              <a:rPr lang="ja-JP" altLang="en-US" sz="2400" dirty="0"/>
              <a:t>されることで、能力のさらなる向上が期待できる</a:t>
            </a:r>
            <a:endParaRPr kumimoji="1" lang="ja-JP" altLang="en-US" sz="2400" dirty="0"/>
          </a:p>
          <a:p>
            <a:pPr>
              <a:spcBef>
                <a:spcPts val="1200"/>
              </a:spcBef>
            </a:pPr>
            <a:endParaRPr lang="ja-JP" alt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パターン認識と情報処理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訓練データ</a:t>
            </a:r>
            <a:r>
              <a:rPr lang="ja-JP" altLang="en-US" sz="2400" dirty="0"/>
              <a:t>を基に、</a:t>
            </a:r>
            <a:r>
              <a:rPr lang="ja-JP" altLang="en-US" sz="2400" b="1" dirty="0"/>
              <a:t>データ</a:t>
            </a:r>
            <a:r>
              <a:rPr lang="ja-JP" altLang="en-US" sz="2400" dirty="0"/>
              <a:t>内の</a:t>
            </a:r>
            <a:r>
              <a:rPr lang="ja-JP" altLang="en-US" sz="2400" b="1" dirty="0"/>
              <a:t>パターン</a:t>
            </a:r>
            <a:r>
              <a:rPr lang="ja-JP" altLang="en-US" sz="2400" dirty="0"/>
              <a:t>や</a:t>
            </a:r>
            <a:r>
              <a:rPr lang="ja-JP" altLang="en-US" sz="2400" b="1" dirty="0"/>
              <a:t>関連性</a:t>
            </a:r>
            <a:r>
              <a:rPr lang="ja-JP" altLang="en-US" sz="2400" dirty="0"/>
              <a:t>を認識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情報の抽出や予測</a:t>
            </a:r>
            <a:r>
              <a:rPr lang="ja-JP" altLang="en-US" sz="2400" dirty="0"/>
              <a:t>能力を獲得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2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3662</Words>
  <Application>Microsoft Office PowerPoint</Application>
  <PresentationFormat>画面に合わせる (4:3)</PresentationFormat>
  <Paragraphs>669</Paragraphs>
  <Slides>72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72</vt:i4>
      </vt:variant>
    </vt:vector>
  </HeadingPairs>
  <TitlesOfParts>
    <vt:vector size="84" baseType="lpstr">
      <vt:lpstr>Söhne</vt:lpstr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3_Office テーマ</vt:lpstr>
      <vt:lpstr>4_Office テーマ</vt:lpstr>
      <vt:lpstr>1_Office テーマ</vt:lpstr>
      <vt:lpstr>5_Office テーマ</vt:lpstr>
      <vt:lpstr>人工知能（AI）と機械学習 </vt:lpstr>
      <vt:lpstr>trinket</vt:lpstr>
      <vt:lpstr>trinket でのプログラム実行</vt:lpstr>
      <vt:lpstr>1. 機械学習</vt:lpstr>
      <vt:lpstr>機械学習の特徴</vt:lpstr>
      <vt:lpstr>機械学習と訓練データ</vt:lpstr>
      <vt:lpstr>機械学習と訓練データとプログラム</vt:lpstr>
      <vt:lpstr>機械学習まとめ</vt:lpstr>
      <vt:lpstr>機械学習の特徴</vt:lpstr>
      <vt:lpstr>機械学習の特徴</vt:lpstr>
      <vt:lpstr>2. ニューラルネットワーク </vt:lpstr>
      <vt:lpstr>ニューラルネットワークの仕組み</vt:lpstr>
      <vt:lpstr>入力の重みづけ，合計とバイアス，活性化関数の適用</vt:lpstr>
      <vt:lpstr>PowerPoint プレゼンテーション</vt:lpstr>
      <vt:lpstr>ニューロンの活性化と非活性化</vt:lpstr>
      <vt:lpstr>活性化関数</vt:lpstr>
      <vt:lpstr>ReLU</vt:lpstr>
      <vt:lpstr>ニューラルネットワークの層構造</vt:lpstr>
      <vt:lpstr>フォワードプロパゲーション</vt:lpstr>
      <vt:lpstr>3. ニューラルネットワークを用いた分類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ニューラルネットワークを用いた分類</vt:lpstr>
      <vt:lpstr>3. ニューラルネットワークの学習 </vt:lpstr>
      <vt:lpstr>ニューラルネットワークでの教師あり学習</vt:lpstr>
      <vt:lpstr>バックプロパゲーション</vt:lpstr>
      <vt:lpstr>ニューラルネットワークの学習</vt:lpstr>
      <vt:lpstr>正解と誤差</vt:lpstr>
      <vt:lpstr>ニューラルネットワークの学習</vt:lpstr>
      <vt:lpstr>ニューラルネットワークの動作イメージ</vt:lpstr>
      <vt:lpstr>ニューラルネットワークのまとめ</vt:lpstr>
      <vt:lpstr>学習の繰り返し</vt:lpstr>
      <vt:lpstr>学習の繰り返しを行うプログラム例</vt:lpstr>
      <vt:lpstr>学習の繰り返しを行うプログラムと実行結果</vt:lpstr>
      <vt:lpstr>ニューラルネットワークの学習のまとめ</vt:lpstr>
      <vt:lpstr>PowerPoint プレゼンテーション</vt:lpstr>
      <vt:lpstr>4. 学習の失敗 </vt:lpstr>
      <vt:lpstr>汎化の失敗</vt:lpstr>
      <vt:lpstr>汎化の成功と失敗</vt:lpstr>
      <vt:lpstr>2011年までの常識</vt:lpstr>
      <vt:lpstr>2011年までの常識</vt:lpstr>
      <vt:lpstr>過学習を防ぐために</vt:lpstr>
      <vt:lpstr>2009年以降の進展</vt:lpstr>
      <vt:lpstr>まとめ</vt:lpstr>
      <vt:lpstr>4. 学習と検証 </vt:lpstr>
      <vt:lpstr>ニューラルネットワークの学習のための準備</vt:lpstr>
      <vt:lpstr>訓練データと検証データ</vt:lpstr>
      <vt:lpstr>学習のための準備</vt:lpstr>
      <vt:lpstr>ニューラルネットワークの学習</vt:lpstr>
      <vt:lpstr>学習の繰り返し</vt:lpstr>
      <vt:lpstr>学習の繰り返しを行うプログラム例</vt:lpstr>
      <vt:lpstr>学習の繰り返しを行うプログラムと実行結果</vt:lpstr>
      <vt:lpstr>ニューラルネットワークの学習のまとめ</vt:lpstr>
      <vt:lpstr>5. 学習の繰り返し，学習曲線 </vt:lpstr>
      <vt:lpstr>ニューラルネットワークの学習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学習の繰り返し</vt:lpstr>
      <vt:lpstr>学習の繰り返しと過学習</vt:lpstr>
      <vt:lpstr>訓練データと検証データ</vt:lpstr>
      <vt:lpstr>汎化の成功と失敗</vt:lpstr>
      <vt:lpstr>学習曲線</vt:lpstr>
      <vt:lpstr>過学習なし</vt:lpstr>
      <vt:lpstr>過学習あり</vt:lpstr>
      <vt:lpstr>学習曲線の有用性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人工知能（AI）と機械学習（AI演習）</dc:title>
  <dc:creator>kunihiko</dc:creator>
  <cp:lastModifiedBy>金子　邦彦</cp:lastModifiedBy>
  <cp:revision>131</cp:revision>
  <cp:lastPrinted>2020-05-07T11:56:39Z</cp:lastPrinted>
  <dcterms:created xsi:type="dcterms:W3CDTF">2020-05-07T06:42:29Z</dcterms:created>
  <dcterms:modified xsi:type="dcterms:W3CDTF">2025-03-25T04:40:42Z</dcterms:modified>
</cp:coreProperties>
</file>