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4"/>
  </p:notesMasterIdLst>
  <p:sldIdLst>
    <p:sldId id="1037" r:id="rId3"/>
    <p:sldId id="1194" r:id="rId4"/>
    <p:sldId id="1397" r:id="rId5"/>
    <p:sldId id="814" r:id="rId6"/>
    <p:sldId id="1440" r:id="rId7"/>
    <p:sldId id="1435" r:id="rId8"/>
    <p:sldId id="1398" r:id="rId9"/>
    <p:sldId id="1672" r:id="rId10"/>
    <p:sldId id="1673" r:id="rId11"/>
    <p:sldId id="1678" r:id="rId12"/>
    <p:sldId id="1680" r:id="rId13"/>
    <p:sldId id="1679" r:id="rId14"/>
    <p:sldId id="1671" r:id="rId15"/>
    <p:sldId id="1682" r:id="rId16"/>
    <p:sldId id="1683" r:id="rId17"/>
    <p:sldId id="1684" r:id="rId18"/>
    <p:sldId id="1685" r:id="rId19"/>
    <p:sldId id="1686" r:id="rId20"/>
    <p:sldId id="1687" r:id="rId21"/>
    <p:sldId id="1688" r:id="rId22"/>
    <p:sldId id="1689" r:id="rId2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2" autoAdjust="0"/>
    <p:restoredTop sz="94660"/>
  </p:normalViewPr>
  <p:slideViewPr>
    <p:cSldViewPr snapToGrid="0">
      <p:cViewPr varScale="1">
        <p:scale>
          <a:sx n="44" d="100"/>
          <a:sy n="44" d="100"/>
        </p:scale>
        <p:origin x="44" y="406"/>
      </p:cViewPr>
      <p:guideLst/>
    </p:cSldViewPr>
  </p:slideViewPr>
  <p:notesTextViewPr>
    <p:cViewPr>
      <p:scale>
        <a:sx n="3" d="2"/>
        <a:sy n="3" d="2"/>
      </p:scale>
      <p:origin x="0" y="0"/>
    </p:cViewPr>
  </p:notesTextViewPr>
  <p:sorterViewPr>
    <p:cViewPr varScale="1">
      <p:scale>
        <a:sx n="1" d="1"/>
        <a:sy n="1" d="1"/>
      </p:scale>
      <p:origin x="0" y="-4334"/>
    </p:cViewPr>
  </p:sorterViewPr>
  <p:notesViewPr>
    <p:cSldViewPr snapToGrid="0">
      <p:cViewPr varScale="1">
        <p:scale>
          <a:sx n="45" d="100"/>
          <a:sy n="45" d="100"/>
        </p:scale>
        <p:origin x="2830" y="30"/>
      </p:cViewPr>
      <p:guideLst/>
    </p:cSldViewPr>
  </p:notes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23927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33223C1-63D0-4CA4-8D67-2118CF2CB847}" type="slidenum">
              <a:rPr kumimoji="1" lang="ja-JP" altLang="en-US" smtClean="0"/>
              <a:t>2</a:t>
            </a:fld>
            <a:endParaRPr kumimoji="1" lang="ja-JP" altLang="en-US"/>
          </a:p>
        </p:txBody>
      </p:sp>
    </p:spTree>
    <p:extLst>
      <p:ext uri="{BB962C8B-B14F-4D97-AF65-F5344CB8AC3E}">
        <p14:creationId xmlns:p14="http://schemas.microsoft.com/office/powerpoint/2010/main" val="2015243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33223C1-63D0-4CA4-8D67-2118CF2CB847}" type="slidenum">
              <a:rPr kumimoji="1" lang="ja-JP" altLang="en-US" smtClean="0"/>
              <a:t>3</a:t>
            </a:fld>
            <a:endParaRPr kumimoji="1" lang="ja-JP" altLang="en-US"/>
          </a:p>
        </p:txBody>
      </p:sp>
    </p:spTree>
    <p:extLst>
      <p:ext uri="{BB962C8B-B14F-4D97-AF65-F5344CB8AC3E}">
        <p14:creationId xmlns:p14="http://schemas.microsoft.com/office/powerpoint/2010/main" val="128666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a:p>
            <a:r>
              <a:rPr lang="ja-JP" altLang="en-US" dirty="0"/>
              <a:t>画像分類は，画像に対して，ラベルとその確率を得ることです．</a:t>
            </a:r>
          </a:p>
          <a:p>
            <a:endParaRPr lang="ja-JP" altLang="en-US" dirty="0"/>
          </a:p>
          <a:p>
            <a:r>
              <a:rPr lang="ja-JP" altLang="en-US" dirty="0"/>
              <a:t>ラベルというのは，画像分類した結果の，画像の種類を表すキーワードのことです．</a:t>
            </a:r>
          </a:p>
          <a:p>
            <a:endParaRPr lang="ja-JP" altLang="en-US" dirty="0"/>
          </a:p>
          <a:p>
            <a:r>
              <a:rPr lang="ja-JP" altLang="en-US" dirty="0"/>
              <a:t>このラベルと確率を精度よく自動で求めるために，人工知能を使うことができます．</a:t>
            </a:r>
            <a:endParaRPr kumimoji="1" lang="ja-JP" altLang="en-US" dirty="0"/>
          </a:p>
        </p:txBody>
      </p:sp>
      <p:sp>
        <p:nvSpPr>
          <p:cNvPr id="4" name="スライド番号プレースホルダー 3"/>
          <p:cNvSpPr>
            <a:spLocks noGrp="1"/>
          </p:cNvSpPr>
          <p:nvPr>
            <p:ph type="sldNum" sz="quarter" idx="5"/>
          </p:nvPr>
        </p:nvSpPr>
        <p:spPr/>
        <p:txBody>
          <a:bodyPr/>
          <a:lstStyle/>
          <a:p>
            <a:fld id="{F33223C1-63D0-4CA4-8D67-2118CF2CB847}" type="slidenum">
              <a:rPr kumimoji="1" lang="ja-JP" altLang="en-US" smtClean="0"/>
              <a:t>4</a:t>
            </a:fld>
            <a:endParaRPr kumimoji="1" lang="ja-JP" altLang="en-US"/>
          </a:p>
        </p:txBody>
      </p:sp>
    </p:spTree>
    <p:extLst>
      <p:ext uri="{BB962C8B-B14F-4D97-AF65-F5344CB8AC3E}">
        <p14:creationId xmlns:p14="http://schemas.microsoft.com/office/powerpoint/2010/main" val="587490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画像分類の例</a:t>
            </a:r>
          </a:p>
          <a:p>
            <a:endParaRPr lang="ja-JP" altLang="en-US" dirty="0"/>
          </a:p>
          <a:p>
            <a:r>
              <a:rPr lang="ja-JP" altLang="en-US" dirty="0"/>
              <a:t>画像に対して，いくつかのラベル，</a:t>
            </a:r>
          </a:p>
          <a:p>
            <a:r>
              <a:rPr lang="ja-JP" altLang="en-US" dirty="0"/>
              <a:t>それぞれのラベルに対しての確率が得られています．</a:t>
            </a:r>
          </a:p>
          <a:p>
            <a:endParaRPr lang="ja-JP" altLang="en-US" dirty="0"/>
          </a:p>
          <a:p>
            <a:r>
              <a:rPr lang="ja-JP" altLang="en-US" dirty="0"/>
              <a:t>例えば，この結果を見ると，この画像，ラベルが </a:t>
            </a:r>
            <a:r>
              <a:rPr lang="en-US" altLang="ja-JP" dirty="0" err="1"/>
              <a:t>lab_coat</a:t>
            </a:r>
            <a:r>
              <a:rPr lang="en-US" altLang="ja-JP" dirty="0"/>
              <a:t> </a:t>
            </a:r>
            <a:r>
              <a:rPr lang="ja-JP" altLang="en-US" dirty="0"/>
              <a:t>である確率が，約 </a:t>
            </a:r>
            <a:r>
              <a:rPr lang="en-US" altLang="ja-JP" dirty="0"/>
              <a:t>0.98 </a:t>
            </a:r>
            <a:r>
              <a:rPr lang="ja-JP" altLang="en-US" dirty="0" err="1"/>
              <a:t>のように</a:t>
            </a:r>
            <a:r>
              <a:rPr lang="ja-JP" altLang="en-US" dirty="0"/>
              <a:t>結果が得られています．</a:t>
            </a:r>
          </a:p>
          <a:p>
            <a:endParaRPr lang="ja-JP" altLang="en-US" dirty="0"/>
          </a:p>
          <a:p>
            <a:r>
              <a:rPr lang="ja-JP" altLang="en-US" dirty="0"/>
              <a:t>このように，１枚の画像に対して，複数のラベルとそれぞれの確率を得ること．</a:t>
            </a:r>
          </a:p>
          <a:p>
            <a:r>
              <a:rPr lang="ja-JP" altLang="en-US" dirty="0"/>
              <a:t>それが画像分類です．</a:t>
            </a:r>
          </a:p>
          <a:p>
            <a:endParaRPr lang="ja-JP" altLang="en-US" dirty="0"/>
          </a:p>
          <a:p>
            <a:r>
              <a:rPr lang="ja-JP" altLang="en-US" dirty="0"/>
              <a:t>画像分類は，画像を扱う他の人工知能，例えば，物体検出などの基礎になっています．</a:t>
            </a:r>
          </a:p>
          <a:p>
            <a:endParaRPr lang="ja-JP" altLang="en-US" dirty="0"/>
          </a:p>
          <a:p>
            <a:r>
              <a:rPr lang="ja-JP" altLang="en-US" dirty="0"/>
              <a:t>画像分類の説明は以上です．</a:t>
            </a:r>
          </a:p>
          <a:p>
            <a:r>
              <a:rPr lang="ja-JP" altLang="en-US" dirty="0"/>
              <a:t>視聴ありがとうございました．</a:t>
            </a:r>
            <a:endParaRPr kumimoji="1" lang="ja-JP" altLang="en-US" dirty="0"/>
          </a:p>
        </p:txBody>
      </p:sp>
      <p:sp>
        <p:nvSpPr>
          <p:cNvPr id="4" name="スライド番号プレースホルダー 3"/>
          <p:cNvSpPr>
            <a:spLocks noGrp="1"/>
          </p:cNvSpPr>
          <p:nvPr>
            <p:ph type="sldNum" sz="quarter" idx="5"/>
          </p:nvPr>
        </p:nvSpPr>
        <p:spPr/>
        <p:txBody>
          <a:bodyPr/>
          <a:lstStyle/>
          <a:p>
            <a:fld id="{F33223C1-63D0-4CA4-8D67-2118CF2CB847}" type="slidenum">
              <a:rPr kumimoji="1" lang="ja-JP" altLang="en-US" smtClean="0"/>
              <a:t>6</a:t>
            </a:fld>
            <a:endParaRPr kumimoji="1" lang="ja-JP" altLang="en-US"/>
          </a:p>
        </p:txBody>
      </p:sp>
    </p:spTree>
    <p:extLst>
      <p:ext uri="{BB962C8B-B14F-4D97-AF65-F5344CB8AC3E}">
        <p14:creationId xmlns:p14="http://schemas.microsoft.com/office/powerpoint/2010/main" val="323307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a:extLst>
              <a:ext uri="{FF2B5EF4-FFF2-40B4-BE49-F238E27FC236}">
                <a16:creationId xmlns:a16="http://schemas.microsoft.com/office/drawing/2014/main" id="{F8BD96AB-812E-4ABA-8B22-1740768883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ー 2">
            <a:extLst>
              <a:ext uri="{FF2B5EF4-FFF2-40B4-BE49-F238E27FC236}">
                <a16:creationId xmlns:a16="http://schemas.microsoft.com/office/drawing/2014/main" id="{D947AD56-BFE1-4871-B0FF-FC1F0695FA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
        <p:nvSpPr>
          <p:cNvPr id="4" name="スライド番号プレースホルダー 3">
            <a:extLst>
              <a:ext uri="{FF2B5EF4-FFF2-40B4-BE49-F238E27FC236}">
                <a16:creationId xmlns:a16="http://schemas.microsoft.com/office/drawing/2014/main" id="{61F73115-8809-4C18-9E28-84149F8244BC}"/>
              </a:ext>
            </a:extLst>
          </p:cNvPr>
          <p:cNvSpPr>
            <a:spLocks noGrp="1"/>
          </p:cNvSpPr>
          <p:nvPr>
            <p:ph type="sldNum" sz="quarter" idx="5"/>
          </p:nvPr>
        </p:nvSpPr>
        <p:spPr/>
        <p:txBody>
          <a:bodyPr/>
          <a:lstStyle/>
          <a:p>
            <a:pPr>
              <a:defRPr/>
            </a:pPr>
            <a:fld id="{BF7B7646-3A11-4E2B-AD17-4386BE5FD6CA}" type="slidenum">
              <a:rPr lang="ja-JP" altLang="en-US" smtClean="0"/>
              <a:pPr>
                <a:defRPr/>
              </a:pPr>
              <a:t>13</a:t>
            </a:fld>
            <a:endParaRPr lang="ja-JP" altLang="en-US"/>
          </a:p>
        </p:txBody>
      </p:sp>
    </p:spTree>
    <p:extLst>
      <p:ext uri="{BB962C8B-B14F-4D97-AF65-F5344CB8AC3E}">
        <p14:creationId xmlns:p14="http://schemas.microsoft.com/office/powerpoint/2010/main" val="134724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a:extLst>
              <a:ext uri="{FF2B5EF4-FFF2-40B4-BE49-F238E27FC236}">
                <a16:creationId xmlns:a16="http://schemas.microsoft.com/office/drawing/2014/main" id="{F8BD96AB-812E-4ABA-8B22-1740768883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ー 2">
            <a:extLst>
              <a:ext uri="{FF2B5EF4-FFF2-40B4-BE49-F238E27FC236}">
                <a16:creationId xmlns:a16="http://schemas.microsoft.com/office/drawing/2014/main" id="{D947AD56-BFE1-4871-B0FF-FC1F0695FA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p>
        </p:txBody>
      </p:sp>
      <p:sp>
        <p:nvSpPr>
          <p:cNvPr id="4" name="スライド番号プレースホルダー 3">
            <a:extLst>
              <a:ext uri="{FF2B5EF4-FFF2-40B4-BE49-F238E27FC236}">
                <a16:creationId xmlns:a16="http://schemas.microsoft.com/office/drawing/2014/main" id="{61F73115-8809-4C18-9E28-84149F8244BC}"/>
              </a:ext>
            </a:extLst>
          </p:cNvPr>
          <p:cNvSpPr>
            <a:spLocks noGrp="1"/>
          </p:cNvSpPr>
          <p:nvPr>
            <p:ph type="sldNum" sz="quarter" idx="5"/>
          </p:nvPr>
        </p:nvSpPr>
        <p:spPr/>
        <p:txBody>
          <a:bodyPr/>
          <a:lstStyle/>
          <a:p>
            <a:pPr>
              <a:defRPr/>
            </a:pPr>
            <a:fld id="{BF7B7646-3A11-4E2B-AD17-4386BE5FD6CA}" type="slidenum">
              <a:rPr lang="ja-JP" altLang="en-US" smtClean="0"/>
              <a:pPr>
                <a:defRPr/>
              </a:pPr>
              <a:t>15</a:t>
            </a:fld>
            <a:endParaRPr lang="ja-JP" altLang="en-US"/>
          </a:p>
        </p:txBody>
      </p:sp>
    </p:spTree>
    <p:extLst>
      <p:ext uri="{BB962C8B-B14F-4D97-AF65-F5344CB8AC3E}">
        <p14:creationId xmlns:p14="http://schemas.microsoft.com/office/powerpoint/2010/main" val="2744223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EBF8F6E-A61D-4F4B-A02A-32A375CBD654}"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E9FC89E5-970E-4E43-B109-FA73DDD3F5FC}"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464105C0-43AD-4913-9290-D69A215DC36E}"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E3386-A21B-4F0F-B11C-3FC9324127B8}"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06276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2712912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672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2025/3/25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52190173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E6DA0-13F0-4131-A74D-D600C97A2AE8}"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a:p>
        </p:txBody>
      </p:sp>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2025/3/25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202020204" pitchFamily="34" charset="0"/>
                <a:ea typeface="メイリオ" panose="020B0604030504040204" pitchFamily="50" charset="-128"/>
              </a:defRPr>
            </a:lvl1pPr>
          </a:lstStyle>
          <a:p>
            <a:endParaRPr kumimoji="1" lang="ja-JP" altLang="en-US" dirty="0"/>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24917784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50157" y="1122363"/>
            <a:ext cx="8243685" cy="2387600"/>
          </a:xfrm>
        </p:spPr>
        <p:txBody>
          <a:bodyPr>
            <a:noAutofit/>
          </a:bodyPr>
          <a:lstStyle/>
          <a:p>
            <a:r>
              <a:rPr lang="ja-JP" altLang="en-US" sz="4400" dirty="0">
                <a:latin typeface="メイリオ" panose="020B0604030504040204" pitchFamily="50" charset="-128"/>
              </a:rPr>
              <a:t>画像理解システムの演習</a:t>
            </a:r>
            <a:br>
              <a:rPr lang="en-US" altLang="ja-JP" sz="4400" dirty="0">
                <a:latin typeface="メイリオ" panose="020B0604030504040204" pitchFamily="50" charset="-128"/>
              </a:rPr>
            </a:br>
            <a:endParaRPr lang="ja-JP" altLang="en-US" dirty="0"/>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正方形/長方形 8"/>
          <p:cNvSpPr/>
          <p:nvPr/>
        </p:nvSpPr>
        <p:spPr>
          <a:xfrm>
            <a:off x="3875482" y="4869762"/>
            <a:ext cx="1415772" cy="461665"/>
          </a:xfrm>
          <a:prstGeom prst="rect">
            <a:avLst/>
          </a:prstGeom>
        </p:spPr>
        <p:txBody>
          <a:bodyPr wrap="none">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金子邦彦</a:t>
            </a:r>
          </a:p>
        </p:txBody>
      </p:sp>
      <p:pic>
        <p:nvPicPr>
          <p:cNvPr id="7" name="Picture 2" descr="https://mirrors.creativecommons.org/presskit/buttons/88x31/png/by-nc-sa.eu.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5105" y="5928126"/>
            <a:ext cx="1433790" cy="50164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メガネをかけた男性&#10;&#10;自動的に生成された説明">
            <a:extLst>
              <a:ext uri="{FF2B5EF4-FFF2-40B4-BE49-F238E27FC236}">
                <a16:creationId xmlns:a16="http://schemas.microsoft.com/office/drawing/2014/main" id="{1C3B59FE-4A47-434A-A600-E43D38ADCC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9428" y="4610382"/>
            <a:ext cx="710957" cy="937036"/>
          </a:xfrm>
          <a:prstGeom prst="rect">
            <a:avLst/>
          </a:prstGeom>
        </p:spPr>
      </p:pic>
      <p:sp>
        <p:nvSpPr>
          <p:cNvPr id="10" name="字幕 7">
            <a:extLst>
              <a:ext uri="{FF2B5EF4-FFF2-40B4-BE49-F238E27FC236}">
                <a16:creationId xmlns:a16="http://schemas.microsoft.com/office/drawing/2014/main" id="{E246CD48-9EDC-44F7-8CDD-2B1DAA1CE26F}"/>
              </a:ext>
            </a:extLst>
          </p:cNvPr>
          <p:cNvSpPr>
            <a:spLocks noGrp="1"/>
          </p:cNvSpPr>
          <p:nvPr>
            <p:ph type="subTitle" idx="1"/>
          </p:nvPr>
        </p:nvSpPr>
        <p:spPr>
          <a:xfrm>
            <a:off x="450157" y="3150100"/>
            <a:ext cx="8266421" cy="1506085"/>
          </a:xfrm>
        </p:spPr>
        <p:txBody>
          <a:bodyPr>
            <a:normAutofit/>
          </a:bodyPr>
          <a:lstStyle/>
          <a:p>
            <a:r>
              <a:rPr lang="en-US" altLang="ja-JP" dirty="0"/>
              <a:t>https://www.kkaneko.jp/ai/ae/index.html</a:t>
            </a:r>
          </a:p>
          <a:p>
            <a:endParaRPr lang="en-US" altLang="ja-JP" dirty="0"/>
          </a:p>
          <a:p>
            <a:endParaRPr lang="en-US" altLang="ja-JP" dirty="0"/>
          </a:p>
        </p:txBody>
      </p:sp>
    </p:spTree>
    <p:extLst>
      <p:ext uri="{BB962C8B-B14F-4D97-AF65-F5344CB8AC3E}">
        <p14:creationId xmlns:p14="http://schemas.microsoft.com/office/powerpoint/2010/main" val="670952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08C4F4-8531-48F9-95C9-C07FCB9FB381}"/>
              </a:ext>
            </a:extLst>
          </p:cNvPr>
          <p:cNvSpPr>
            <a:spLocks noGrp="1"/>
          </p:cNvSpPr>
          <p:nvPr>
            <p:ph type="title"/>
          </p:nvPr>
        </p:nvSpPr>
        <p:spPr/>
        <p:txBody>
          <a:bodyPr>
            <a:normAutofit fontScale="90000"/>
          </a:bodyPr>
          <a:lstStyle/>
          <a:p>
            <a:r>
              <a:rPr kumimoji="1" lang="en-US" altLang="ja-JP" dirty="0" err="1"/>
              <a:t>ADE</a:t>
            </a:r>
            <a:r>
              <a:rPr lang="en-US" altLang="ja-JP" dirty="0" err="1"/>
              <a:t>20K</a:t>
            </a:r>
            <a:endParaRPr kumimoji="1" lang="ja-JP" altLang="en-US" dirty="0"/>
          </a:p>
        </p:txBody>
      </p:sp>
      <p:sp>
        <p:nvSpPr>
          <p:cNvPr id="3" name="コンテンツ プレースホルダー 2">
            <a:extLst>
              <a:ext uri="{FF2B5EF4-FFF2-40B4-BE49-F238E27FC236}">
                <a16:creationId xmlns:a16="http://schemas.microsoft.com/office/drawing/2014/main" id="{E2766DD4-0109-4803-AB5C-28FBC433F8EC}"/>
              </a:ext>
            </a:extLst>
          </p:cNvPr>
          <p:cNvSpPr>
            <a:spLocks noGrp="1"/>
          </p:cNvSpPr>
          <p:nvPr>
            <p:ph idx="1"/>
          </p:nvPr>
        </p:nvSpPr>
        <p:spPr>
          <a:xfrm>
            <a:off x="321845" y="846253"/>
            <a:ext cx="8461208" cy="3129846"/>
          </a:xfrm>
        </p:spPr>
        <p:txBody>
          <a:bodyPr/>
          <a:lstStyle/>
          <a:p>
            <a:r>
              <a:rPr lang="ja-JP" altLang="en-US" dirty="0"/>
              <a:t>アノテーション済みの画像データ</a:t>
            </a:r>
            <a:endParaRPr lang="en-US" altLang="ja-JP" dirty="0"/>
          </a:p>
          <a:p>
            <a:r>
              <a:rPr lang="ja-JP" altLang="en-US" dirty="0"/>
              <a:t>オブジェクト</a:t>
            </a:r>
            <a:r>
              <a:rPr lang="en-US" altLang="ja-JP" dirty="0"/>
              <a:t>(car </a:t>
            </a:r>
            <a:r>
              <a:rPr lang="ja-JP" altLang="en-US" dirty="0"/>
              <a:t>や </a:t>
            </a:r>
            <a:r>
              <a:rPr lang="en-US" altLang="ja-JP" dirty="0"/>
              <a:t>person </a:t>
            </a:r>
            <a:r>
              <a:rPr lang="ja-JP" altLang="en-US" dirty="0"/>
              <a:t>など</a:t>
            </a:r>
            <a:r>
              <a:rPr lang="en-US" altLang="ja-JP" dirty="0"/>
              <a:t>) </a:t>
            </a:r>
            <a:r>
              <a:rPr lang="ja-JP" altLang="en-US" dirty="0"/>
              <a:t>も，背景領域も</a:t>
            </a:r>
            <a:r>
              <a:rPr lang="en-US" altLang="ja-JP" dirty="0"/>
              <a:t>(grass, sky </a:t>
            </a:r>
            <a:r>
              <a:rPr lang="ja-JP" altLang="en-US" dirty="0"/>
              <a:t>など</a:t>
            </a:r>
            <a:r>
              <a:rPr lang="en-US" altLang="ja-JP" dirty="0"/>
              <a:t>) </a:t>
            </a:r>
            <a:r>
              <a:rPr lang="ja-JP" altLang="en-US" dirty="0" err="1"/>
              <a:t>，</a:t>
            </a:r>
            <a:r>
              <a:rPr lang="ja-JP" altLang="en-US" dirty="0"/>
              <a:t>画素単位でアノテーションされている</a:t>
            </a:r>
            <a:endParaRPr lang="en-US" altLang="ja-JP" dirty="0"/>
          </a:p>
          <a:p>
            <a:r>
              <a:rPr kumimoji="1" lang="ja-JP" altLang="en-US" dirty="0"/>
              <a:t>画像数： </a:t>
            </a:r>
            <a:r>
              <a:rPr lang="en-US" altLang="ja-JP" dirty="0"/>
              <a:t>3</a:t>
            </a:r>
            <a:r>
              <a:rPr kumimoji="1" lang="en-US" altLang="ja-JP" dirty="0"/>
              <a:t>0,574</a:t>
            </a:r>
          </a:p>
          <a:p>
            <a:r>
              <a:rPr lang="ja-JP" altLang="en-US" dirty="0"/>
              <a:t>クラス数</a:t>
            </a:r>
            <a:r>
              <a:rPr lang="en-US" altLang="ja-JP" dirty="0"/>
              <a:t>: 3,688</a:t>
            </a:r>
          </a:p>
          <a:p>
            <a:pPr marL="0" indent="0">
              <a:buNone/>
            </a:pP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54127E8B-AB2E-4273-83F4-E88C8F584683}"/>
              </a:ext>
            </a:extLst>
          </p:cNvPr>
          <p:cNvSpPr>
            <a:spLocks noGrp="1"/>
          </p:cNvSpPr>
          <p:nvPr>
            <p:ph type="sldNum" sz="quarter" idx="12"/>
          </p:nvPr>
        </p:nvSpPr>
        <p:spPr/>
        <p:txBody>
          <a:bodyPr/>
          <a:lstStyle/>
          <a:p>
            <a:fld id="{E205D82C-95A1-431E-8E38-AA614A14CDCF}" type="slidenum">
              <a:rPr kumimoji="1" lang="ja-JP" altLang="en-US" smtClean="0"/>
              <a:t>10</a:t>
            </a:fld>
            <a:endParaRPr kumimoji="1" lang="ja-JP" altLang="en-US"/>
          </a:p>
        </p:txBody>
      </p:sp>
      <p:sp>
        <p:nvSpPr>
          <p:cNvPr id="5" name="正方形/長方形 4">
            <a:extLst>
              <a:ext uri="{FF2B5EF4-FFF2-40B4-BE49-F238E27FC236}">
                <a16:creationId xmlns:a16="http://schemas.microsoft.com/office/drawing/2014/main" id="{02F5C19B-6A02-44DF-B71D-4AB1FA69C52B}"/>
              </a:ext>
            </a:extLst>
          </p:cNvPr>
          <p:cNvSpPr/>
          <p:nvPr/>
        </p:nvSpPr>
        <p:spPr>
          <a:xfrm>
            <a:off x="662682" y="4177459"/>
            <a:ext cx="7510409" cy="2308324"/>
          </a:xfrm>
          <a:prstGeom prst="rect">
            <a:avLst/>
          </a:prstGeom>
        </p:spPr>
        <p:txBody>
          <a:bodyPr wrap="square">
            <a:spAutoFit/>
          </a:bodyPr>
          <a:lstStyle/>
          <a:p>
            <a:r>
              <a:rPr lang="ja-JP" altLang="en-US" dirty="0">
                <a:latin typeface="Times New Roman" panose="02020603050405020304" pitchFamily="18" charset="0"/>
                <a:cs typeface="Times New Roman" panose="02020603050405020304" pitchFamily="18" charset="0"/>
              </a:rPr>
              <a:t>ADE20K データセットの URL: http://groups.csail.mit.edu/vision/datasets/ADE20K/</a:t>
            </a:r>
          </a:p>
          <a:p>
            <a:endParaRPr lang="ja-JP" altLang="en-US" dirty="0">
              <a:latin typeface="Times New Roman" panose="02020603050405020304" pitchFamily="18" charset="0"/>
              <a:cs typeface="Times New Roman" panose="02020603050405020304" pitchFamily="18" charset="0"/>
            </a:endParaRPr>
          </a:p>
          <a:p>
            <a:endParaRPr lang="en-US" altLang="ja-JP" dirty="0">
              <a:latin typeface="Times New Roman" panose="02020603050405020304" pitchFamily="18" charset="0"/>
              <a:cs typeface="Times New Roman" panose="02020603050405020304" pitchFamily="18" charset="0"/>
            </a:endParaRPr>
          </a:p>
          <a:p>
            <a:r>
              <a:rPr lang="ja-JP" altLang="en-US" dirty="0">
                <a:latin typeface="Times New Roman" panose="02020603050405020304" pitchFamily="18" charset="0"/>
                <a:cs typeface="Times New Roman" panose="02020603050405020304" pitchFamily="18" charset="0"/>
              </a:rPr>
              <a:t>文献</a:t>
            </a:r>
            <a:r>
              <a:rPr lang="en-US" altLang="ja-JP" dirty="0">
                <a:latin typeface="Times New Roman" panose="02020603050405020304" pitchFamily="18" charset="0"/>
                <a:cs typeface="Times New Roman" panose="02020603050405020304" pitchFamily="18" charset="0"/>
              </a:rPr>
              <a:t>: </a:t>
            </a:r>
            <a:r>
              <a:rPr lang="ja-JP" altLang="en-US" dirty="0">
                <a:latin typeface="Times New Roman" panose="02020603050405020304" pitchFamily="18" charset="0"/>
                <a:cs typeface="Times New Roman" panose="02020603050405020304" pitchFamily="18" charset="0"/>
              </a:rPr>
              <a:t>Bolei Zhou, Hang Zhao, Xavier Puig, Sanja Fidler, Adela Barriuso, Antonio Torralba,</a:t>
            </a:r>
          </a:p>
          <a:p>
            <a:r>
              <a:rPr lang="ja-JP" altLang="en-US" dirty="0">
                <a:latin typeface="Times New Roman" panose="02020603050405020304" pitchFamily="18" charset="0"/>
                <a:cs typeface="Times New Roman" panose="02020603050405020304" pitchFamily="18" charset="0"/>
              </a:rPr>
              <a:t>Scene Parsing Through ADE20K Dataset,</a:t>
            </a:r>
          </a:p>
          <a:p>
            <a:r>
              <a:rPr lang="ja-JP" altLang="en-US" dirty="0">
                <a:latin typeface="Times New Roman" panose="02020603050405020304" pitchFamily="18" charset="0"/>
                <a:cs typeface="Times New Roman" panose="02020603050405020304" pitchFamily="18" charset="0"/>
              </a:rPr>
              <a:t>CVPR 2017, also CoRR, abs/1608.05442, 2017.</a:t>
            </a:r>
          </a:p>
        </p:txBody>
      </p:sp>
    </p:spTree>
    <p:extLst>
      <p:ext uri="{BB962C8B-B14F-4D97-AF65-F5344CB8AC3E}">
        <p14:creationId xmlns:p14="http://schemas.microsoft.com/office/powerpoint/2010/main" val="135550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08C4F4-8531-48F9-95C9-C07FCB9FB381}"/>
              </a:ext>
            </a:extLst>
          </p:cNvPr>
          <p:cNvSpPr>
            <a:spLocks noGrp="1"/>
          </p:cNvSpPr>
          <p:nvPr>
            <p:ph type="title"/>
          </p:nvPr>
        </p:nvSpPr>
        <p:spPr/>
        <p:txBody>
          <a:bodyPr>
            <a:normAutofit fontScale="90000"/>
          </a:bodyPr>
          <a:lstStyle/>
          <a:p>
            <a:r>
              <a:rPr kumimoji="1" lang="en-US" altLang="ja-JP" dirty="0" err="1"/>
              <a:t>CityScapes</a:t>
            </a:r>
            <a:endParaRPr kumimoji="1" lang="ja-JP" altLang="en-US" dirty="0"/>
          </a:p>
        </p:txBody>
      </p:sp>
      <p:sp>
        <p:nvSpPr>
          <p:cNvPr id="3" name="コンテンツ プレースホルダー 2">
            <a:extLst>
              <a:ext uri="{FF2B5EF4-FFF2-40B4-BE49-F238E27FC236}">
                <a16:creationId xmlns:a16="http://schemas.microsoft.com/office/drawing/2014/main" id="{E2766DD4-0109-4803-AB5C-28FBC433F8EC}"/>
              </a:ext>
            </a:extLst>
          </p:cNvPr>
          <p:cNvSpPr>
            <a:spLocks noGrp="1"/>
          </p:cNvSpPr>
          <p:nvPr>
            <p:ph idx="1"/>
          </p:nvPr>
        </p:nvSpPr>
        <p:spPr>
          <a:xfrm>
            <a:off x="321845" y="846253"/>
            <a:ext cx="8461208" cy="3129846"/>
          </a:xfrm>
        </p:spPr>
        <p:txBody>
          <a:bodyPr>
            <a:normAutofit lnSpcReduction="10000"/>
          </a:bodyPr>
          <a:lstStyle/>
          <a:p>
            <a:r>
              <a:rPr lang="ja-JP" altLang="en-US" dirty="0"/>
              <a:t>アノテーション済みの画像データ</a:t>
            </a:r>
            <a:endParaRPr lang="en-US" altLang="ja-JP" dirty="0"/>
          </a:p>
          <a:p>
            <a:r>
              <a:rPr lang="en-US" altLang="ja-JP" dirty="0"/>
              <a:t>50</a:t>
            </a:r>
            <a:r>
              <a:rPr lang="ja-JP" altLang="en-US" dirty="0"/>
              <a:t>都市の数ヶ月間（春，夏，秋）の日中，良好な</a:t>
            </a:r>
            <a:r>
              <a:rPr lang="en-US" altLang="ja-JP" dirty="0"/>
              <a:t>/</a:t>
            </a:r>
            <a:r>
              <a:rPr lang="ja-JP" altLang="en-US" dirty="0"/>
              <a:t>中程度の天候のもとで撮影，計測</a:t>
            </a:r>
            <a:endParaRPr lang="en-US" altLang="ja-JP" dirty="0"/>
          </a:p>
          <a:p>
            <a:r>
              <a:rPr lang="ja-JP" altLang="en-US" dirty="0"/>
              <a:t>画像数</a:t>
            </a:r>
            <a:r>
              <a:rPr kumimoji="1" lang="ja-JP" altLang="en-US" dirty="0"/>
              <a:t>： </a:t>
            </a:r>
            <a:r>
              <a:rPr kumimoji="1" lang="en-US" altLang="ja-JP" dirty="0"/>
              <a:t>24,998</a:t>
            </a:r>
          </a:p>
          <a:p>
            <a:r>
              <a:rPr lang="ja-JP" altLang="en-US" dirty="0"/>
              <a:t>クラス数</a:t>
            </a:r>
            <a:r>
              <a:rPr lang="en-US" altLang="ja-JP" dirty="0"/>
              <a:t>: 30</a:t>
            </a:r>
          </a:p>
          <a:p>
            <a:pPr marL="0" indent="0">
              <a:buNone/>
            </a:pPr>
            <a:r>
              <a:rPr lang="en-US" altLang="ja-JP" sz="1400" dirty="0"/>
              <a:t>road, sidewalk, parking, rail track, person, rider, car, truck, bus, on rails, motorcycle, bicycle, caravan, trailer, building, wall, fence, guard rail, bridge, tunnel, pole, pole group, traffic sign, traffic light, vegetation, terrain, sky, ground, dynamic, static</a:t>
            </a:r>
          </a:p>
          <a:p>
            <a:pPr marL="0" indent="0">
              <a:buNone/>
            </a:pPr>
            <a:endParaRPr lang="en-US" altLang="ja-JP" dirty="0"/>
          </a:p>
          <a:p>
            <a:pPr marL="0" indent="0">
              <a:buNone/>
            </a:pP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54127E8B-AB2E-4273-83F4-E88C8F584683}"/>
              </a:ext>
            </a:extLst>
          </p:cNvPr>
          <p:cNvSpPr>
            <a:spLocks noGrp="1"/>
          </p:cNvSpPr>
          <p:nvPr>
            <p:ph type="sldNum" sz="quarter" idx="12"/>
          </p:nvPr>
        </p:nvSpPr>
        <p:spPr/>
        <p:txBody>
          <a:bodyPr/>
          <a:lstStyle/>
          <a:p>
            <a:fld id="{E205D82C-95A1-431E-8E38-AA614A14CDCF}" type="slidenum">
              <a:rPr kumimoji="1" lang="ja-JP" altLang="en-US" smtClean="0"/>
              <a:t>11</a:t>
            </a:fld>
            <a:endParaRPr kumimoji="1" lang="ja-JP" altLang="en-US"/>
          </a:p>
        </p:txBody>
      </p:sp>
      <p:sp>
        <p:nvSpPr>
          <p:cNvPr id="5" name="正方形/長方形 4">
            <a:extLst>
              <a:ext uri="{FF2B5EF4-FFF2-40B4-BE49-F238E27FC236}">
                <a16:creationId xmlns:a16="http://schemas.microsoft.com/office/drawing/2014/main" id="{02F5C19B-6A02-44DF-B71D-4AB1FA69C52B}"/>
              </a:ext>
            </a:extLst>
          </p:cNvPr>
          <p:cNvSpPr/>
          <p:nvPr/>
        </p:nvSpPr>
        <p:spPr>
          <a:xfrm>
            <a:off x="698641" y="4434313"/>
            <a:ext cx="7510409" cy="2585323"/>
          </a:xfrm>
          <a:prstGeom prst="rect">
            <a:avLst/>
          </a:prstGeom>
        </p:spPr>
        <p:txBody>
          <a:bodyPr wrap="square">
            <a:spAutoFit/>
          </a:bodyPr>
          <a:lstStyle/>
          <a:p>
            <a:r>
              <a:rPr lang="en-US" altLang="ja-JP" dirty="0" err="1">
                <a:latin typeface="Times New Roman" panose="02020603050405020304" pitchFamily="18" charset="0"/>
                <a:cs typeface="Times New Roman" panose="02020603050405020304" pitchFamily="18" charset="0"/>
              </a:rPr>
              <a:t>CityScapes</a:t>
            </a:r>
            <a:r>
              <a:rPr lang="ja-JP" altLang="en-US" dirty="0">
                <a:latin typeface="Times New Roman" panose="02020603050405020304" pitchFamily="18" charset="0"/>
                <a:cs typeface="Times New Roman" panose="02020603050405020304" pitchFamily="18" charset="0"/>
              </a:rPr>
              <a:t> データセットの URL:</a:t>
            </a:r>
            <a:endParaRPr lang="en-US" altLang="ja-JP" dirty="0">
              <a:latin typeface="Times New Roman" panose="02020603050405020304" pitchFamily="18" charset="0"/>
              <a:cs typeface="Times New Roman" panose="02020603050405020304" pitchFamily="18" charset="0"/>
            </a:endParaRPr>
          </a:p>
          <a:p>
            <a:r>
              <a:rPr lang="en-US" altLang="ja-JP" dirty="0">
                <a:latin typeface="Times New Roman" panose="02020603050405020304" pitchFamily="18" charset="0"/>
                <a:cs typeface="Times New Roman" panose="02020603050405020304" pitchFamily="18" charset="0"/>
              </a:rPr>
              <a:t>https://</a:t>
            </a:r>
            <a:r>
              <a:rPr lang="en-US" altLang="ja-JP" dirty="0" err="1">
                <a:latin typeface="Times New Roman" panose="02020603050405020304" pitchFamily="18" charset="0"/>
                <a:cs typeface="Times New Roman" panose="02020603050405020304" pitchFamily="18" charset="0"/>
              </a:rPr>
              <a:t>www.cityscapes-dataset.com</a:t>
            </a:r>
            <a:r>
              <a:rPr lang="en-US" altLang="ja-JP" dirty="0">
                <a:latin typeface="Times New Roman" panose="02020603050405020304" pitchFamily="18" charset="0"/>
                <a:cs typeface="Times New Roman" panose="02020603050405020304" pitchFamily="18" charset="0"/>
              </a:rPr>
              <a:t>/</a:t>
            </a:r>
            <a:endParaRPr lang="ja-JP" altLang="en-US" dirty="0">
              <a:latin typeface="Times New Roman" panose="02020603050405020304" pitchFamily="18" charset="0"/>
              <a:cs typeface="Times New Roman" panose="02020603050405020304" pitchFamily="18" charset="0"/>
            </a:endParaRPr>
          </a:p>
          <a:p>
            <a:endParaRPr lang="en-US" altLang="ja-JP" dirty="0">
              <a:latin typeface="Times New Roman" panose="02020603050405020304" pitchFamily="18" charset="0"/>
              <a:cs typeface="Times New Roman" panose="02020603050405020304" pitchFamily="18" charset="0"/>
            </a:endParaRPr>
          </a:p>
          <a:p>
            <a:r>
              <a:rPr lang="ja-JP" altLang="en-US" dirty="0">
                <a:latin typeface="Times New Roman" panose="02020603050405020304" pitchFamily="18" charset="0"/>
                <a:cs typeface="Times New Roman" panose="02020603050405020304" pitchFamily="18" charset="0"/>
              </a:rPr>
              <a:t>文献</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Marius </a:t>
            </a:r>
            <a:r>
              <a:rPr lang="en-US" altLang="ja-JP" dirty="0" err="1">
                <a:latin typeface="Times New Roman" panose="02020603050405020304" pitchFamily="18" charset="0"/>
                <a:cs typeface="Times New Roman" panose="02020603050405020304" pitchFamily="18" charset="0"/>
              </a:rPr>
              <a:t>Cordts</a:t>
            </a:r>
            <a:r>
              <a:rPr lang="en-US" altLang="ja-JP" dirty="0">
                <a:latin typeface="Times New Roman" panose="02020603050405020304" pitchFamily="18" charset="0"/>
                <a:cs typeface="Times New Roman" panose="02020603050405020304" pitchFamily="18" charset="0"/>
              </a:rPr>
              <a:t>, Mohamed </a:t>
            </a:r>
            <a:r>
              <a:rPr lang="en-US" altLang="ja-JP" dirty="0" err="1">
                <a:latin typeface="Times New Roman" panose="02020603050405020304" pitchFamily="18" charset="0"/>
                <a:cs typeface="Times New Roman" panose="02020603050405020304" pitchFamily="18" charset="0"/>
              </a:rPr>
              <a:t>Omran</a:t>
            </a:r>
            <a:r>
              <a:rPr lang="en-US" altLang="ja-JP" dirty="0">
                <a:latin typeface="Times New Roman" panose="02020603050405020304" pitchFamily="18" charset="0"/>
                <a:cs typeface="Times New Roman" panose="02020603050405020304" pitchFamily="18" charset="0"/>
              </a:rPr>
              <a:t>, Sebastian Ramos, Timo </a:t>
            </a:r>
            <a:r>
              <a:rPr lang="en-US" altLang="ja-JP" dirty="0" err="1">
                <a:latin typeface="Times New Roman" panose="02020603050405020304" pitchFamily="18" charset="0"/>
                <a:cs typeface="Times New Roman" panose="02020603050405020304" pitchFamily="18" charset="0"/>
              </a:rPr>
              <a:t>Rehfeld</a:t>
            </a:r>
            <a:r>
              <a:rPr lang="en-US" altLang="ja-JP" dirty="0">
                <a:latin typeface="Times New Roman" panose="02020603050405020304" pitchFamily="18" charset="0"/>
                <a:cs typeface="Times New Roman" panose="02020603050405020304" pitchFamily="18" charset="0"/>
              </a:rPr>
              <a:t>, Markus </a:t>
            </a:r>
            <a:r>
              <a:rPr lang="en-US" altLang="ja-JP" dirty="0" err="1">
                <a:latin typeface="Times New Roman" panose="02020603050405020304" pitchFamily="18" charset="0"/>
                <a:cs typeface="Times New Roman" panose="02020603050405020304" pitchFamily="18" charset="0"/>
              </a:rPr>
              <a:t>Enzweiler</a:t>
            </a:r>
            <a:r>
              <a:rPr lang="en-US" altLang="ja-JP" dirty="0">
                <a:latin typeface="Times New Roman" panose="02020603050405020304" pitchFamily="18" charset="0"/>
                <a:cs typeface="Times New Roman" panose="02020603050405020304" pitchFamily="18" charset="0"/>
              </a:rPr>
              <a:t>, Rodrigo </a:t>
            </a:r>
            <a:r>
              <a:rPr lang="en-US" altLang="ja-JP" dirty="0" err="1">
                <a:latin typeface="Times New Roman" panose="02020603050405020304" pitchFamily="18" charset="0"/>
                <a:cs typeface="Times New Roman" panose="02020603050405020304" pitchFamily="18" charset="0"/>
              </a:rPr>
              <a:t>Benenson</a:t>
            </a:r>
            <a:r>
              <a:rPr lang="en-US" altLang="ja-JP" dirty="0">
                <a:latin typeface="Times New Roman" panose="02020603050405020304" pitchFamily="18" charset="0"/>
                <a:cs typeface="Times New Roman" panose="02020603050405020304" pitchFamily="18" charset="0"/>
              </a:rPr>
              <a:t>, Uwe Frank\</a:t>
            </a:r>
          </a:p>
          <a:p>
            <a:r>
              <a:rPr lang="en-US" altLang="ja-JP" dirty="0">
                <a:latin typeface="Times New Roman" panose="02020603050405020304" pitchFamily="18" charset="0"/>
                <a:cs typeface="Times New Roman" panose="02020603050405020304" pitchFamily="18" charset="0"/>
              </a:rPr>
              <a:t>e, Stefan Roth, </a:t>
            </a:r>
            <a:r>
              <a:rPr lang="en-US" altLang="ja-JP" dirty="0" err="1">
                <a:latin typeface="Times New Roman" panose="02020603050405020304" pitchFamily="18" charset="0"/>
                <a:cs typeface="Times New Roman" panose="02020603050405020304" pitchFamily="18" charset="0"/>
              </a:rPr>
              <a:t>Bernt</a:t>
            </a:r>
            <a:r>
              <a:rPr lang="en-US" altLang="ja-JP" dirty="0">
                <a:latin typeface="Times New Roman" panose="02020603050405020304" pitchFamily="18" charset="0"/>
                <a:cs typeface="Times New Roman" panose="02020603050405020304" pitchFamily="18" charset="0"/>
              </a:rPr>
              <a:t> Schiele</a:t>
            </a:r>
            <a:r>
              <a:rPr lang="ja-JP" altLang="en-US" dirty="0" err="1">
                <a:latin typeface="Times New Roman" panose="02020603050405020304" pitchFamily="18" charset="0"/>
                <a:cs typeface="Times New Roman" panose="02020603050405020304" pitchFamily="18" charset="0"/>
              </a:rPr>
              <a:t>，</a:t>
            </a:r>
            <a:endParaRPr lang="ja-JP" altLang="en-US" dirty="0">
              <a:latin typeface="Times New Roman" panose="02020603050405020304" pitchFamily="18" charset="0"/>
              <a:cs typeface="Times New Roman" panose="02020603050405020304" pitchFamily="18" charset="0"/>
            </a:endParaRPr>
          </a:p>
          <a:p>
            <a:r>
              <a:rPr lang="en-US" altLang="ja-JP" dirty="0">
                <a:latin typeface="Times New Roman" panose="02020603050405020304" pitchFamily="18" charset="0"/>
                <a:cs typeface="Times New Roman" panose="02020603050405020304" pitchFamily="18" charset="0"/>
              </a:rPr>
              <a:t>The Cityscapes Dataset for Semantic Urban Scene Understanding,</a:t>
            </a:r>
          </a:p>
          <a:p>
            <a:r>
              <a:rPr lang="en-US" altLang="ja-JP" dirty="0" err="1">
                <a:latin typeface="Times New Roman" panose="02020603050405020304" pitchFamily="18" charset="0"/>
                <a:cs typeface="Times New Roman" panose="02020603050405020304" pitchFamily="18" charset="0"/>
              </a:rPr>
              <a:t>CVPR</a:t>
            </a:r>
            <a:r>
              <a:rPr lang="en-US" altLang="ja-JP" dirty="0">
                <a:latin typeface="Times New Roman" panose="02020603050405020304" pitchFamily="18" charset="0"/>
                <a:cs typeface="Times New Roman" panose="02020603050405020304" pitchFamily="18" charset="0"/>
              </a:rPr>
              <a:t> 2016, also </a:t>
            </a:r>
            <a:r>
              <a:rPr lang="en-US" altLang="ja-JP" dirty="0" err="1">
                <a:latin typeface="Times New Roman" panose="02020603050405020304" pitchFamily="18" charset="0"/>
                <a:cs typeface="Times New Roman" panose="02020603050405020304" pitchFamily="18" charset="0"/>
              </a:rPr>
              <a:t>CoRR</a:t>
            </a:r>
            <a:r>
              <a:rPr lang="en-US" altLang="ja-JP" dirty="0">
                <a:latin typeface="Times New Roman" panose="02020603050405020304" pitchFamily="18" charset="0"/>
                <a:cs typeface="Times New Roman" panose="02020603050405020304" pitchFamily="18" charset="0"/>
              </a:rPr>
              <a:t>, abs/1604.01685, 2016.</a:t>
            </a:r>
          </a:p>
          <a:p>
            <a:endParaRPr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8731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08C4F4-8531-48F9-95C9-C07FCB9FB381}"/>
              </a:ext>
            </a:extLst>
          </p:cNvPr>
          <p:cNvSpPr>
            <a:spLocks noGrp="1"/>
          </p:cNvSpPr>
          <p:nvPr>
            <p:ph type="title"/>
          </p:nvPr>
        </p:nvSpPr>
        <p:spPr/>
        <p:txBody>
          <a:bodyPr>
            <a:normAutofit fontScale="90000"/>
          </a:bodyPr>
          <a:lstStyle/>
          <a:p>
            <a:r>
              <a:rPr lang="en-US" altLang="ja-JP" dirty="0"/>
              <a:t>COCO</a:t>
            </a:r>
            <a:endParaRPr kumimoji="1" lang="ja-JP" altLang="en-US" dirty="0"/>
          </a:p>
        </p:txBody>
      </p:sp>
      <p:sp>
        <p:nvSpPr>
          <p:cNvPr id="3" name="コンテンツ プレースホルダー 2">
            <a:extLst>
              <a:ext uri="{FF2B5EF4-FFF2-40B4-BE49-F238E27FC236}">
                <a16:creationId xmlns:a16="http://schemas.microsoft.com/office/drawing/2014/main" id="{E2766DD4-0109-4803-AB5C-28FBC433F8EC}"/>
              </a:ext>
            </a:extLst>
          </p:cNvPr>
          <p:cNvSpPr>
            <a:spLocks noGrp="1"/>
          </p:cNvSpPr>
          <p:nvPr>
            <p:ph idx="1"/>
          </p:nvPr>
        </p:nvSpPr>
        <p:spPr>
          <a:xfrm>
            <a:off x="321845" y="846253"/>
            <a:ext cx="8461208" cy="3129846"/>
          </a:xfrm>
        </p:spPr>
        <p:txBody>
          <a:bodyPr/>
          <a:lstStyle/>
          <a:p>
            <a:r>
              <a:rPr lang="ja-JP" altLang="en-US" dirty="0"/>
              <a:t>画像データ，人体のランドマーク，人体姿勢のデータ</a:t>
            </a:r>
            <a:endParaRPr lang="en-US" altLang="ja-JP" dirty="0"/>
          </a:p>
          <a:p>
            <a:r>
              <a:rPr lang="ja-JP" altLang="en-US" dirty="0"/>
              <a:t>ラベル付け済みの</a:t>
            </a:r>
            <a:r>
              <a:rPr kumimoji="1" lang="ja-JP" altLang="en-US" dirty="0"/>
              <a:t>画像数： </a:t>
            </a:r>
            <a:r>
              <a:rPr kumimoji="1" lang="en-US" altLang="ja-JP" dirty="0"/>
              <a:t>200,000</a:t>
            </a:r>
            <a:r>
              <a:rPr kumimoji="1" lang="ja-JP" altLang="en-US" dirty="0"/>
              <a:t>以上</a:t>
            </a:r>
            <a:endParaRPr kumimoji="1" lang="en-US" altLang="ja-JP" dirty="0"/>
          </a:p>
          <a:p>
            <a:r>
              <a:rPr lang="ja-JP" altLang="en-US" dirty="0"/>
              <a:t>オブジェクトのクラス数</a:t>
            </a:r>
            <a:r>
              <a:rPr lang="en-US" altLang="ja-JP" dirty="0"/>
              <a:t>: 80</a:t>
            </a:r>
          </a:p>
          <a:p>
            <a:r>
              <a:rPr lang="ja-JP" altLang="en-US" dirty="0"/>
              <a:t>ランドマーク：左目、鼻、右腰、右足首などの </a:t>
            </a:r>
            <a:r>
              <a:rPr lang="en-US" altLang="ja-JP" dirty="0"/>
              <a:t>17</a:t>
            </a:r>
            <a:r>
              <a:rPr lang="ja-JP" altLang="en-US" dirty="0"/>
              <a:t>のキーポイント</a:t>
            </a:r>
            <a:endParaRPr lang="en-US" altLang="ja-JP" dirty="0"/>
          </a:p>
          <a:p>
            <a:pPr marL="0" indent="0">
              <a:buNone/>
            </a:pP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54127E8B-AB2E-4273-83F4-E88C8F584683}"/>
              </a:ext>
            </a:extLst>
          </p:cNvPr>
          <p:cNvSpPr>
            <a:spLocks noGrp="1"/>
          </p:cNvSpPr>
          <p:nvPr>
            <p:ph type="sldNum" sz="quarter" idx="12"/>
          </p:nvPr>
        </p:nvSpPr>
        <p:spPr/>
        <p:txBody>
          <a:bodyPr/>
          <a:lstStyle/>
          <a:p>
            <a:fld id="{E205D82C-95A1-431E-8E38-AA614A14CDCF}" type="slidenum">
              <a:rPr kumimoji="1" lang="ja-JP" altLang="en-US" smtClean="0"/>
              <a:t>12</a:t>
            </a:fld>
            <a:endParaRPr kumimoji="1" lang="ja-JP" altLang="en-US"/>
          </a:p>
        </p:txBody>
      </p:sp>
      <p:sp>
        <p:nvSpPr>
          <p:cNvPr id="5" name="正方形/長方形 4">
            <a:extLst>
              <a:ext uri="{FF2B5EF4-FFF2-40B4-BE49-F238E27FC236}">
                <a16:creationId xmlns:a16="http://schemas.microsoft.com/office/drawing/2014/main" id="{02F5C19B-6A02-44DF-B71D-4AB1FA69C52B}"/>
              </a:ext>
            </a:extLst>
          </p:cNvPr>
          <p:cNvSpPr/>
          <p:nvPr/>
        </p:nvSpPr>
        <p:spPr>
          <a:xfrm>
            <a:off x="662682" y="4177459"/>
            <a:ext cx="7510409" cy="2585323"/>
          </a:xfrm>
          <a:prstGeom prst="rect">
            <a:avLst/>
          </a:prstGeom>
        </p:spPr>
        <p:txBody>
          <a:bodyPr wrap="square">
            <a:spAutoFit/>
          </a:bodyPr>
          <a:lstStyle/>
          <a:p>
            <a:r>
              <a:rPr lang="en-US" altLang="ja-JP" dirty="0">
                <a:latin typeface="Times New Roman" panose="02020603050405020304" pitchFamily="18" charset="0"/>
                <a:cs typeface="Times New Roman" panose="02020603050405020304" pitchFamily="18" charset="0"/>
              </a:rPr>
              <a:t>COCO </a:t>
            </a:r>
            <a:r>
              <a:rPr lang="ja-JP" altLang="en-US" dirty="0">
                <a:latin typeface="Times New Roman" panose="02020603050405020304" pitchFamily="18" charset="0"/>
                <a:cs typeface="Times New Roman" panose="02020603050405020304" pitchFamily="18" charset="0"/>
              </a:rPr>
              <a:t>データセットの</a:t>
            </a:r>
            <a:r>
              <a:rPr lang="en-US" altLang="ja-JP" dirty="0">
                <a:latin typeface="Times New Roman" panose="02020603050405020304" pitchFamily="18" charset="0"/>
                <a:cs typeface="Times New Roman" panose="02020603050405020304" pitchFamily="18" charset="0"/>
              </a:rPr>
              <a:t>URL: https://</a:t>
            </a:r>
            <a:r>
              <a:rPr lang="en-US" altLang="ja-JP" dirty="0" err="1">
                <a:latin typeface="Times New Roman" panose="02020603050405020304" pitchFamily="18" charset="0"/>
                <a:cs typeface="Times New Roman" panose="02020603050405020304" pitchFamily="18" charset="0"/>
              </a:rPr>
              <a:t>cocodataset.org</a:t>
            </a:r>
            <a:r>
              <a:rPr lang="en-US" altLang="ja-JP" dirty="0">
                <a:latin typeface="Times New Roman" panose="02020603050405020304" pitchFamily="18" charset="0"/>
                <a:cs typeface="Times New Roman" panose="02020603050405020304" pitchFamily="18" charset="0"/>
              </a:rPr>
              <a:t>/</a:t>
            </a:r>
            <a:endParaRPr lang="ja-JP" altLang="en-US" dirty="0">
              <a:latin typeface="Times New Roman" panose="02020603050405020304" pitchFamily="18" charset="0"/>
              <a:cs typeface="Times New Roman" panose="02020603050405020304" pitchFamily="18" charset="0"/>
            </a:endParaRPr>
          </a:p>
          <a:p>
            <a:endParaRPr lang="en-US" altLang="ja-JP" dirty="0">
              <a:latin typeface="Times New Roman" panose="02020603050405020304" pitchFamily="18" charset="0"/>
              <a:cs typeface="Times New Roman" panose="02020603050405020304" pitchFamily="18" charset="0"/>
            </a:endParaRPr>
          </a:p>
          <a:p>
            <a:r>
              <a:rPr lang="ja-JP" altLang="en-US" dirty="0">
                <a:latin typeface="Times New Roman" panose="02020603050405020304" pitchFamily="18" charset="0"/>
                <a:cs typeface="Times New Roman" panose="02020603050405020304" pitchFamily="18" charset="0"/>
              </a:rPr>
              <a:t>文献</a:t>
            </a:r>
            <a:r>
              <a:rPr lang="en-US" altLang="ja-JP" dirty="0">
                <a:latin typeface="Times New Roman" panose="02020603050405020304" pitchFamily="18" charset="0"/>
                <a:cs typeface="Times New Roman" panose="02020603050405020304" pitchFamily="18" charset="0"/>
              </a:rPr>
              <a:t>:</a:t>
            </a:r>
            <a:r>
              <a:rPr lang="ja-JP" altLang="en-US" dirty="0">
                <a:latin typeface="Times New Roman" panose="02020603050405020304" pitchFamily="18" charset="0"/>
                <a:cs typeface="Times New Roman" panose="02020603050405020304" pitchFamily="18" charset="0"/>
              </a:rPr>
              <a:t> </a:t>
            </a:r>
            <a:r>
              <a:rPr lang="en-US" altLang="ja-JP" dirty="0">
                <a:latin typeface="Times New Roman" panose="02020603050405020304" pitchFamily="18" charset="0"/>
                <a:cs typeface="Times New Roman" panose="02020603050405020304" pitchFamily="18" charset="0"/>
              </a:rPr>
              <a:t>Tsung-Yi Lin, Michael Maire, Serge </a:t>
            </a:r>
            <a:r>
              <a:rPr lang="en-US" altLang="ja-JP" dirty="0" err="1">
                <a:latin typeface="Times New Roman" panose="02020603050405020304" pitchFamily="18" charset="0"/>
                <a:cs typeface="Times New Roman" panose="02020603050405020304" pitchFamily="18" charset="0"/>
              </a:rPr>
              <a:t>Belongie</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Lubomir</a:t>
            </a:r>
            <a:r>
              <a:rPr lang="en-US" altLang="ja-JP" dirty="0">
                <a:latin typeface="Times New Roman" panose="02020603050405020304" pitchFamily="18" charset="0"/>
                <a:cs typeface="Times New Roman" panose="02020603050405020304" pitchFamily="18" charset="0"/>
              </a:rPr>
              <a:t> </a:t>
            </a:r>
            <a:r>
              <a:rPr lang="en-US" altLang="ja-JP" dirty="0" err="1">
                <a:latin typeface="Times New Roman" panose="02020603050405020304" pitchFamily="18" charset="0"/>
                <a:cs typeface="Times New Roman" panose="02020603050405020304" pitchFamily="18" charset="0"/>
              </a:rPr>
              <a:t>Bourdev</a:t>
            </a:r>
            <a:r>
              <a:rPr lang="en-US" altLang="ja-JP" dirty="0">
                <a:latin typeface="Times New Roman" panose="02020603050405020304" pitchFamily="18" charset="0"/>
                <a:cs typeface="Times New Roman" panose="02020603050405020304" pitchFamily="18" charset="0"/>
              </a:rPr>
              <a:t>, Ross </a:t>
            </a:r>
            <a:r>
              <a:rPr lang="en-US" altLang="ja-JP" dirty="0" err="1">
                <a:latin typeface="Times New Roman" panose="02020603050405020304" pitchFamily="18" charset="0"/>
                <a:cs typeface="Times New Roman" panose="02020603050405020304" pitchFamily="18" charset="0"/>
              </a:rPr>
              <a:t>Girshick</a:t>
            </a:r>
            <a:r>
              <a:rPr lang="en-US" altLang="ja-JP" dirty="0">
                <a:latin typeface="Times New Roman" panose="02020603050405020304" pitchFamily="18" charset="0"/>
                <a:cs typeface="Times New Roman" panose="02020603050405020304" pitchFamily="18" charset="0"/>
              </a:rPr>
              <a:t>, James Hays, Pietro </a:t>
            </a:r>
            <a:r>
              <a:rPr lang="en-US" altLang="ja-JP" dirty="0" err="1">
                <a:latin typeface="Times New Roman" panose="02020603050405020304" pitchFamily="18" charset="0"/>
                <a:cs typeface="Times New Roman" panose="02020603050405020304" pitchFamily="18" charset="0"/>
              </a:rPr>
              <a:t>Perona</a:t>
            </a:r>
            <a:r>
              <a:rPr lang="en-US" altLang="ja-JP" dirty="0">
                <a:latin typeface="Times New Roman" panose="02020603050405020304" pitchFamily="18" charset="0"/>
                <a:cs typeface="Times New Roman" panose="02020603050405020304" pitchFamily="18" charset="0"/>
              </a:rPr>
              <a:t>, Deva Ramanan, C. Lawrence </a:t>
            </a:r>
            <a:r>
              <a:rPr lang="en-US" altLang="ja-JP" dirty="0" err="1">
                <a:latin typeface="Times New Roman" panose="02020603050405020304" pitchFamily="18" charset="0"/>
                <a:cs typeface="Times New Roman" panose="02020603050405020304" pitchFamily="18" charset="0"/>
              </a:rPr>
              <a:t>Zitnick</a:t>
            </a:r>
            <a:r>
              <a:rPr lang="en-US" altLang="ja-JP" dirty="0">
                <a:latin typeface="Times New Roman" panose="02020603050405020304" pitchFamily="18" charset="0"/>
                <a:cs typeface="Times New Roman" panose="02020603050405020304" pitchFamily="18" charset="0"/>
              </a:rPr>
              <a:t>, Piotr </a:t>
            </a:r>
            <a:r>
              <a:rPr lang="en-US" altLang="ja-JP" dirty="0" err="1">
                <a:latin typeface="Times New Roman" panose="02020603050405020304" pitchFamily="18" charset="0"/>
                <a:cs typeface="Times New Roman" panose="02020603050405020304" pitchFamily="18" charset="0"/>
              </a:rPr>
              <a:t>Dollr</a:t>
            </a:r>
            <a:r>
              <a:rPr lang="en-US" altLang="ja-JP" dirty="0">
                <a:latin typeface="Times New Roman" panose="02020603050405020304" pitchFamily="18" charset="0"/>
                <a:cs typeface="Times New Roman" panose="02020603050405020304" pitchFamily="18" charset="0"/>
              </a:rPr>
              <a:t>,</a:t>
            </a:r>
          </a:p>
          <a:p>
            <a:r>
              <a:rPr lang="en-US" altLang="ja-JP" dirty="0">
                <a:latin typeface="Times New Roman" panose="02020603050405020304" pitchFamily="18" charset="0"/>
                <a:cs typeface="Times New Roman" panose="02020603050405020304" pitchFamily="18" charset="0"/>
              </a:rPr>
              <a:t>Microsoft COCO: Common Objects in Context,</a:t>
            </a:r>
          </a:p>
          <a:p>
            <a:r>
              <a:rPr lang="en-US" altLang="ja-JP" dirty="0" err="1">
                <a:latin typeface="Times New Roman" panose="02020603050405020304" pitchFamily="18" charset="0"/>
                <a:cs typeface="Times New Roman" panose="02020603050405020304" pitchFamily="18" charset="0"/>
              </a:rPr>
              <a:t>CoRR</a:t>
            </a:r>
            <a:r>
              <a:rPr lang="en-US" altLang="ja-JP" dirty="0">
                <a:latin typeface="Times New Roman" panose="02020603050405020304" pitchFamily="18" charset="0"/>
                <a:cs typeface="Times New Roman" panose="02020603050405020304" pitchFamily="18" charset="0"/>
              </a:rPr>
              <a:t>, abs/1405.0312, 2014.</a:t>
            </a:r>
          </a:p>
          <a:p>
            <a:endParaRPr lang="en-US" altLang="ja-JP" dirty="0">
              <a:latin typeface="Times New Roman" panose="02020603050405020304" pitchFamily="18" charset="0"/>
              <a:cs typeface="Times New Roman" panose="02020603050405020304" pitchFamily="18" charset="0"/>
            </a:endParaRPr>
          </a:p>
          <a:p>
            <a:endParaRPr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208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37C88082-E4C7-436D-B940-BCC09C905501}"/>
              </a:ext>
            </a:extLst>
          </p:cNvPr>
          <p:cNvSpPr>
            <a:spLocks noGrp="1"/>
          </p:cNvSpPr>
          <p:nvPr>
            <p:ph type="ctrTitle"/>
          </p:nvPr>
        </p:nvSpPr>
        <p:spPr/>
        <p:txBody>
          <a:bodyPr>
            <a:normAutofit/>
          </a:bodyPr>
          <a:lstStyle/>
          <a:p>
            <a:pPr eaLnBrk="1" hangingPunct="1"/>
            <a:r>
              <a:rPr lang="en-US" altLang="ja-JP" dirty="0"/>
              <a:t>1. </a:t>
            </a:r>
            <a:r>
              <a:rPr lang="ja-JP" altLang="en-US" dirty="0"/>
              <a:t>画像理解の応用例</a:t>
            </a:r>
          </a:p>
        </p:txBody>
      </p:sp>
      <p:sp>
        <p:nvSpPr>
          <p:cNvPr id="2" name="スライド番号プレースホルダー 1">
            <a:extLst>
              <a:ext uri="{FF2B5EF4-FFF2-40B4-BE49-F238E27FC236}">
                <a16:creationId xmlns:a16="http://schemas.microsoft.com/office/drawing/2014/main" id="{6C55EA51-9070-4602-B0BA-B1839A37082B}"/>
              </a:ext>
            </a:extLst>
          </p:cNvPr>
          <p:cNvSpPr>
            <a:spLocks noGrp="1"/>
          </p:cNvSpPr>
          <p:nvPr>
            <p:ph type="sldNum" sz="quarter" idx="12"/>
          </p:nvPr>
        </p:nvSpPr>
        <p:spPr/>
        <p:txBody>
          <a:bodyPr/>
          <a:lstStyle/>
          <a:p>
            <a:fld id="{E205D82C-95A1-431E-8E38-AA614A14CDCF}" type="slidenum">
              <a:rPr kumimoji="1" lang="ja-JP" altLang="en-US" smtClean="0"/>
              <a:t>13</a:t>
            </a:fld>
            <a:endParaRPr kumimoji="1" lang="ja-JP" altLang="en-US"/>
          </a:p>
        </p:txBody>
      </p:sp>
      <p:sp>
        <p:nvSpPr>
          <p:cNvPr id="4" name="字幕 3">
            <a:extLst>
              <a:ext uri="{FF2B5EF4-FFF2-40B4-BE49-F238E27FC236}">
                <a16:creationId xmlns:a16="http://schemas.microsoft.com/office/drawing/2014/main" id="{9FFD449D-5B01-436C-BA35-7AF444F4204A}"/>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291073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11EFD481-B7A4-4279-971A-D3008AB53D4A}"/>
              </a:ext>
            </a:extLst>
          </p:cNvPr>
          <p:cNvSpPr>
            <a:spLocks noGrp="1"/>
          </p:cNvSpPr>
          <p:nvPr>
            <p:ph idx="1"/>
          </p:nvPr>
        </p:nvSpPr>
        <p:spPr/>
        <p:txBody>
          <a:bodyPr/>
          <a:lstStyle/>
          <a:p>
            <a:pPr marL="0" indent="0">
              <a:buNone/>
            </a:pPr>
            <a:r>
              <a:rPr lang="ja-JP" altLang="en-US" dirty="0"/>
              <a:t>計測（寸法，面積，角度など）</a:t>
            </a:r>
            <a:endParaRPr lang="en-US" altLang="ja-JP" dirty="0"/>
          </a:p>
          <a:p>
            <a:pPr marL="0" indent="0">
              <a:buNone/>
            </a:pPr>
            <a:endParaRPr kumimoji="1" lang="en-US" altLang="ja-JP" dirty="0"/>
          </a:p>
          <a:p>
            <a:pPr marL="0" indent="0">
              <a:buNone/>
            </a:pPr>
            <a:r>
              <a:rPr lang="ja-JP" altLang="en-US" dirty="0"/>
              <a:t>数の数え上げ</a:t>
            </a:r>
            <a:endParaRPr lang="en-US" altLang="ja-JP" dirty="0"/>
          </a:p>
          <a:p>
            <a:pPr marL="0" indent="0">
              <a:buNone/>
            </a:pPr>
            <a:endParaRPr lang="en-US" altLang="ja-JP" dirty="0"/>
          </a:p>
          <a:p>
            <a:pPr marL="0" indent="0">
              <a:buNone/>
            </a:pPr>
            <a:r>
              <a:rPr lang="ja-JP" altLang="en-US" dirty="0"/>
              <a:t>異物の発見</a:t>
            </a:r>
            <a:endParaRPr lang="en-US" altLang="ja-JP" dirty="0"/>
          </a:p>
          <a:p>
            <a:pPr marL="0" indent="0">
              <a:buNone/>
            </a:pPr>
            <a:endParaRPr kumimoji="1" lang="en-US" altLang="ja-JP" dirty="0"/>
          </a:p>
          <a:p>
            <a:pPr marL="0" indent="0">
              <a:buNone/>
            </a:pPr>
            <a:r>
              <a:rPr lang="ja-JP" altLang="en-US" dirty="0"/>
              <a:t>動画での利用（動きの把握，監視，変化の発見）</a:t>
            </a:r>
            <a:endParaRPr kumimoji="1" lang="ja-JP" altLang="en-US" dirty="0"/>
          </a:p>
        </p:txBody>
      </p:sp>
      <p:sp>
        <p:nvSpPr>
          <p:cNvPr id="4" name="スライド番号プレースホルダー 3">
            <a:extLst>
              <a:ext uri="{FF2B5EF4-FFF2-40B4-BE49-F238E27FC236}">
                <a16:creationId xmlns:a16="http://schemas.microsoft.com/office/drawing/2014/main" id="{986481C9-C164-441D-A21C-5E92DD9B0263}"/>
              </a:ext>
            </a:extLst>
          </p:cNvPr>
          <p:cNvSpPr>
            <a:spLocks noGrp="1"/>
          </p:cNvSpPr>
          <p:nvPr>
            <p:ph type="sldNum" sz="quarter" idx="12"/>
          </p:nvPr>
        </p:nvSpPr>
        <p:spPr/>
        <p:txBody>
          <a:bodyPr/>
          <a:lstStyle/>
          <a:p>
            <a:fld id="{E205D82C-95A1-431E-8E38-AA614A14CDCF}" type="slidenum">
              <a:rPr kumimoji="1" lang="ja-JP" altLang="en-US" smtClean="0"/>
              <a:t>14</a:t>
            </a:fld>
            <a:endParaRPr kumimoji="1" lang="ja-JP" altLang="en-US"/>
          </a:p>
        </p:txBody>
      </p:sp>
      <p:sp>
        <p:nvSpPr>
          <p:cNvPr id="5" name="タイトル 4"/>
          <p:cNvSpPr>
            <a:spLocks noGrp="1"/>
          </p:cNvSpPr>
          <p:nvPr>
            <p:ph type="title"/>
          </p:nvPr>
        </p:nvSpPr>
        <p:spPr/>
        <p:txBody>
          <a:bodyPr>
            <a:normAutofit fontScale="90000"/>
          </a:bodyPr>
          <a:lstStyle/>
          <a:p>
            <a:endParaRPr kumimoji="1" lang="ja-JP" altLang="en-US"/>
          </a:p>
        </p:txBody>
      </p:sp>
    </p:spTree>
    <p:extLst>
      <p:ext uri="{BB962C8B-B14F-4D97-AF65-F5344CB8AC3E}">
        <p14:creationId xmlns:p14="http://schemas.microsoft.com/office/powerpoint/2010/main" val="2276089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37C88082-E4C7-436D-B940-BCC09C905501}"/>
              </a:ext>
            </a:extLst>
          </p:cNvPr>
          <p:cNvSpPr>
            <a:spLocks noGrp="1"/>
          </p:cNvSpPr>
          <p:nvPr>
            <p:ph type="ctrTitle"/>
          </p:nvPr>
        </p:nvSpPr>
        <p:spPr/>
        <p:txBody>
          <a:bodyPr>
            <a:normAutofit/>
          </a:bodyPr>
          <a:lstStyle/>
          <a:p>
            <a:pPr eaLnBrk="1" hangingPunct="1"/>
            <a:r>
              <a:rPr lang="en-US" altLang="ja-JP" dirty="0"/>
              <a:t>2. </a:t>
            </a:r>
            <a:r>
              <a:rPr lang="ja-JP" altLang="en-US" dirty="0"/>
              <a:t>画像理解システムの構築</a:t>
            </a:r>
          </a:p>
        </p:txBody>
      </p:sp>
      <p:sp>
        <p:nvSpPr>
          <p:cNvPr id="2" name="スライド番号プレースホルダー 1">
            <a:extLst>
              <a:ext uri="{FF2B5EF4-FFF2-40B4-BE49-F238E27FC236}">
                <a16:creationId xmlns:a16="http://schemas.microsoft.com/office/drawing/2014/main" id="{6C55EA51-9070-4602-B0BA-B1839A37082B}"/>
              </a:ext>
            </a:extLst>
          </p:cNvPr>
          <p:cNvSpPr>
            <a:spLocks noGrp="1"/>
          </p:cNvSpPr>
          <p:nvPr>
            <p:ph type="sldNum" sz="quarter" idx="12"/>
          </p:nvPr>
        </p:nvSpPr>
        <p:spPr/>
        <p:txBody>
          <a:bodyPr/>
          <a:lstStyle/>
          <a:p>
            <a:fld id="{E205D82C-95A1-431E-8E38-AA614A14CDCF}" type="slidenum">
              <a:rPr kumimoji="1" lang="ja-JP" altLang="en-US" smtClean="0"/>
              <a:t>15</a:t>
            </a:fld>
            <a:endParaRPr kumimoji="1" lang="ja-JP" altLang="en-US"/>
          </a:p>
        </p:txBody>
      </p:sp>
      <p:sp>
        <p:nvSpPr>
          <p:cNvPr id="4" name="字幕 3">
            <a:extLst>
              <a:ext uri="{FF2B5EF4-FFF2-40B4-BE49-F238E27FC236}">
                <a16:creationId xmlns:a16="http://schemas.microsoft.com/office/drawing/2014/main" id="{9FFD449D-5B01-436C-BA35-7AF444F4204A}"/>
              </a:ext>
            </a:extLst>
          </p:cNvPr>
          <p:cNvSpPr>
            <a:spLocks noGrp="1"/>
          </p:cNvSpPr>
          <p:nvPr>
            <p:ph type="subTitle" idx="1"/>
          </p:nvPr>
        </p:nvSpPr>
        <p:spPr/>
        <p:txBody>
          <a:bodyPr/>
          <a:lstStyle/>
          <a:p>
            <a:endParaRPr lang="ja-JP" altLang="en-US"/>
          </a:p>
        </p:txBody>
      </p:sp>
    </p:spTree>
    <p:extLst>
      <p:ext uri="{BB962C8B-B14F-4D97-AF65-F5344CB8AC3E}">
        <p14:creationId xmlns:p14="http://schemas.microsoft.com/office/powerpoint/2010/main" val="2107197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7255F9-C3C5-4311-970D-758847EE29BB}"/>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A26A7DBD-BB81-4798-BAE5-067AD93C6AF2}"/>
              </a:ext>
            </a:extLst>
          </p:cNvPr>
          <p:cNvSpPr>
            <a:spLocks noGrp="1"/>
          </p:cNvSpPr>
          <p:nvPr>
            <p:ph idx="1"/>
          </p:nvPr>
        </p:nvSpPr>
        <p:spPr/>
        <p:txBody>
          <a:bodyPr>
            <a:normAutofit lnSpcReduction="10000"/>
          </a:bodyPr>
          <a:lstStyle/>
          <a:p>
            <a:pPr marL="0" indent="0">
              <a:buNone/>
            </a:pPr>
            <a:r>
              <a:rPr kumimoji="1" lang="ja-JP" altLang="en-US" dirty="0"/>
              <a:t>①　前準備</a:t>
            </a:r>
            <a:endParaRPr kumimoji="1" lang="en-US" altLang="ja-JP" dirty="0"/>
          </a:p>
          <a:p>
            <a:pPr marL="0" indent="0">
              <a:buNone/>
            </a:pPr>
            <a:r>
              <a:rPr lang="ja-JP" altLang="en-US" dirty="0"/>
              <a:t>　・</a:t>
            </a:r>
            <a:r>
              <a:rPr lang="ja-JP" altLang="en-US" b="1" dirty="0"/>
              <a:t>既存の技術の利用・評価</a:t>
            </a:r>
            <a:endParaRPr lang="en-US" altLang="ja-JP" b="1" dirty="0"/>
          </a:p>
          <a:p>
            <a:pPr marL="0" indent="0">
              <a:buNone/>
            </a:pPr>
            <a:r>
              <a:rPr lang="ja-JP" altLang="en-US" dirty="0"/>
              <a:t>　・</a:t>
            </a:r>
            <a:r>
              <a:rPr lang="ja-JP" altLang="en-US" b="1" dirty="0"/>
              <a:t>学習済みモデルの利用・評価</a:t>
            </a:r>
            <a:endParaRPr lang="en-US" altLang="ja-JP" b="1" dirty="0"/>
          </a:p>
          <a:p>
            <a:pPr marL="0" indent="0">
              <a:buNone/>
            </a:pPr>
            <a:endParaRPr kumimoji="1" lang="en-US" altLang="ja-JP" dirty="0"/>
          </a:p>
          <a:p>
            <a:pPr marL="0" indent="0">
              <a:buNone/>
            </a:pPr>
            <a:r>
              <a:rPr lang="ja-JP" altLang="en-US" dirty="0"/>
              <a:t>②　応用・展開</a:t>
            </a:r>
            <a:endParaRPr lang="en-US" altLang="ja-JP" dirty="0"/>
          </a:p>
          <a:p>
            <a:pPr marL="0" indent="0">
              <a:buNone/>
            </a:pPr>
            <a:r>
              <a:rPr kumimoji="1" lang="ja-JP" altLang="en-US" dirty="0"/>
              <a:t>　・①で「どこまで役に立つか（性能，機能）」を</a:t>
            </a:r>
            <a:endParaRPr kumimoji="1" lang="en-US" altLang="ja-JP" dirty="0"/>
          </a:p>
          <a:p>
            <a:pPr marL="0" indent="0">
              <a:buNone/>
            </a:pPr>
            <a:r>
              <a:rPr lang="ja-JP" altLang="en-US" dirty="0"/>
              <a:t>　　</a:t>
            </a:r>
            <a:r>
              <a:rPr kumimoji="1" lang="ja-JP" altLang="en-US" dirty="0"/>
              <a:t>考察，十分に検証</a:t>
            </a:r>
            <a:endParaRPr kumimoji="1" lang="en-US" altLang="ja-JP" dirty="0"/>
          </a:p>
          <a:p>
            <a:pPr marL="0" indent="0">
              <a:buNone/>
            </a:pPr>
            <a:r>
              <a:rPr lang="ja-JP" altLang="en-US" dirty="0"/>
              <a:t>　・不足があれば改良</a:t>
            </a:r>
            <a:endParaRPr lang="en-US" altLang="ja-JP" dirty="0"/>
          </a:p>
          <a:p>
            <a:pPr marL="0" indent="0">
              <a:buNone/>
            </a:pPr>
            <a:r>
              <a:rPr kumimoji="1" lang="ja-JP" altLang="en-US" dirty="0"/>
              <a:t>　・既存の記述の適切な利用（利用条件，著作権</a:t>
            </a:r>
            <a:endParaRPr kumimoji="1" lang="en-US" altLang="ja-JP" dirty="0"/>
          </a:p>
          <a:p>
            <a:pPr marL="0" indent="0">
              <a:buNone/>
            </a:pPr>
            <a:r>
              <a:rPr lang="ja-JP" altLang="en-US" dirty="0"/>
              <a:t>　　</a:t>
            </a:r>
            <a:r>
              <a:rPr kumimoji="1" lang="ja-JP" altLang="en-US" dirty="0"/>
              <a:t>等）の再確認</a:t>
            </a:r>
          </a:p>
        </p:txBody>
      </p:sp>
      <p:sp>
        <p:nvSpPr>
          <p:cNvPr id="4" name="スライド番号プレースホルダー 3">
            <a:extLst>
              <a:ext uri="{FF2B5EF4-FFF2-40B4-BE49-F238E27FC236}">
                <a16:creationId xmlns:a16="http://schemas.microsoft.com/office/drawing/2014/main" id="{10FEC7D1-4AD3-45EE-B92A-01DB7B8D25EA}"/>
              </a:ext>
            </a:extLst>
          </p:cNvPr>
          <p:cNvSpPr>
            <a:spLocks noGrp="1"/>
          </p:cNvSpPr>
          <p:nvPr>
            <p:ph type="sldNum" sz="quarter" idx="12"/>
          </p:nvPr>
        </p:nvSpPr>
        <p:spPr/>
        <p:txBody>
          <a:bodyPr/>
          <a:lstStyle/>
          <a:p>
            <a:fld id="{E205D82C-95A1-431E-8E38-AA614A14CDCF}" type="slidenum">
              <a:rPr kumimoji="1" lang="ja-JP" altLang="en-US" smtClean="0"/>
              <a:t>16</a:t>
            </a:fld>
            <a:endParaRPr kumimoji="1" lang="ja-JP" altLang="en-US"/>
          </a:p>
        </p:txBody>
      </p:sp>
    </p:spTree>
    <p:extLst>
      <p:ext uri="{BB962C8B-B14F-4D97-AF65-F5344CB8AC3E}">
        <p14:creationId xmlns:p14="http://schemas.microsoft.com/office/powerpoint/2010/main" val="3362598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D7B70E-08D6-43C2-A7F1-14FDCF56BFE3}"/>
              </a:ext>
            </a:extLst>
          </p:cNvPr>
          <p:cNvSpPr>
            <a:spLocks noGrp="1"/>
          </p:cNvSpPr>
          <p:nvPr>
            <p:ph type="title"/>
          </p:nvPr>
        </p:nvSpPr>
        <p:spPr/>
        <p:txBody>
          <a:bodyPr>
            <a:normAutofit fontScale="90000"/>
          </a:bodyPr>
          <a:lstStyle/>
          <a:p>
            <a:r>
              <a:rPr kumimoji="1" lang="ja-JP" altLang="en-US" dirty="0"/>
              <a:t>演習</a:t>
            </a:r>
          </a:p>
        </p:txBody>
      </p:sp>
      <p:sp>
        <p:nvSpPr>
          <p:cNvPr id="3" name="コンテンツ プレースホルダー 2">
            <a:extLst>
              <a:ext uri="{FF2B5EF4-FFF2-40B4-BE49-F238E27FC236}">
                <a16:creationId xmlns:a16="http://schemas.microsoft.com/office/drawing/2014/main" id="{FA7ED413-7C6F-41C6-86BE-D7DD5748D398}"/>
              </a:ext>
            </a:extLst>
          </p:cNvPr>
          <p:cNvSpPr>
            <a:spLocks noGrp="1"/>
          </p:cNvSpPr>
          <p:nvPr>
            <p:ph idx="1"/>
          </p:nvPr>
        </p:nvSpPr>
        <p:spPr/>
        <p:txBody>
          <a:bodyPr/>
          <a:lstStyle/>
          <a:p>
            <a:pPr marL="0" indent="0">
              <a:buNone/>
            </a:pPr>
            <a:r>
              <a:rPr kumimoji="1" lang="ja-JP" altLang="en-US" dirty="0"/>
              <a:t>① 目的</a:t>
            </a:r>
            <a:endParaRPr kumimoji="1" lang="en-US" altLang="ja-JP" dirty="0"/>
          </a:p>
          <a:p>
            <a:pPr marL="0" indent="0">
              <a:buNone/>
            </a:pPr>
            <a:r>
              <a:rPr lang="ja-JP" altLang="en-US" dirty="0"/>
              <a:t>画像理解システムの「前準備」の部分．</a:t>
            </a:r>
            <a:endParaRPr lang="en-US" altLang="ja-JP" dirty="0"/>
          </a:p>
          <a:p>
            <a:pPr marL="0" indent="0">
              <a:buNone/>
            </a:pPr>
            <a:r>
              <a:rPr kumimoji="1" lang="ja-JP" altLang="en-US" b="1" dirty="0"/>
              <a:t>　・既存の技術の利用</a:t>
            </a:r>
            <a:endParaRPr kumimoji="1" lang="en-US" altLang="ja-JP" b="1" dirty="0"/>
          </a:p>
          <a:p>
            <a:pPr marL="0" indent="0">
              <a:buNone/>
            </a:pPr>
            <a:r>
              <a:rPr lang="ja-JP" altLang="en-US" b="1" dirty="0"/>
              <a:t>　・学習済みモデルの利用</a:t>
            </a:r>
            <a:endParaRPr lang="en-US" altLang="ja-JP" b="1" dirty="0"/>
          </a:p>
          <a:p>
            <a:pPr marL="0" indent="0">
              <a:buNone/>
            </a:pPr>
            <a:r>
              <a:rPr kumimoji="1" lang="ja-JP" altLang="en-US" dirty="0"/>
              <a:t>について，実際に各自で体験すること．</a:t>
            </a:r>
            <a:endParaRPr kumimoji="1" lang="en-US" altLang="ja-JP" dirty="0"/>
          </a:p>
          <a:p>
            <a:pPr marL="0" indent="0">
              <a:buNone/>
            </a:pPr>
            <a:endParaRPr lang="en-US" altLang="ja-JP" dirty="0"/>
          </a:p>
          <a:p>
            <a:pPr marL="0" indent="0">
              <a:buNone/>
            </a:pPr>
            <a:r>
              <a:rPr kumimoji="1" lang="ja-JP" altLang="en-US" dirty="0"/>
              <a:t>画像理解システムの構築について理解を深め，スキルを高めること</a:t>
            </a:r>
          </a:p>
        </p:txBody>
      </p:sp>
      <p:sp>
        <p:nvSpPr>
          <p:cNvPr id="4" name="スライド番号プレースホルダー 3">
            <a:extLst>
              <a:ext uri="{FF2B5EF4-FFF2-40B4-BE49-F238E27FC236}">
                <a16:creationId xmlns:a16="http://schemas.microsoft.com/office/drawing/2014/main" id="{0B89C35F-CB6C-40A4-A16A-EFD1E804F246}"/>
              </a:ext>
            </a:extLst>
          </p:cNvPr>
          <p:cNvSpPr>
            <a:spLocks noGrp="1"/>
          </p:cNvSpPr>
          <p:nvPr>
            <p:ph type="sldNum" sz="quarter" idx="12"/>
          </p:nvPr>
        </p:nvSpPr>
        <p:spPr/>
        <p:txBody>
          <a:bodyPr/>
          <a:lstStyle/>
          <a:p>
            <a:fld id="{E205D82C-95A1-431E-8E38-AA614A14CDCF}" type="slidenum">
              <a:rPr kumimoji="1" lang="ja-JP" altLang="en-US" smtClean="0"/>
              <a:t>17</a:t>
            </a:fld>
            <a:endParaRPr kumimoji="1" lang="ja-JP" altLang="en-US"/>
          </a:p>
        </p:txBody>
      </p:sp>
    </p:spTree>
    <p:extLst>
      <p:ext uri="{BB962C8B-B14F-4D97-AF65-F5344CB8AC3E}">
        <p14:creationId xmlns:p14="http://schemas.microsoft.com/office/powerpoint/2010/main" val="2320074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A0CD50-D18E-4F1E-A52A-EC4A3D52EFB9}"/>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F800ABA5-4F51-488A-B030-014050FDCD23}"/>
              </a:ext>
            </a:extLst>
          </p:cNvPr>
          <p:cNvSpPr>
            <a:spLocks noGrp="1"/>
          </p:cNvSpPr>
          <p:nvPr>
            <p:ph idx="1"/>
          </p:nvPr>
        </p:nvSpPr>
        <p:spPr/>
        <p:txBody>
          <a:bodyPr/>
          <a:lstStyle/>
          <a:p>
            <a:pPr marL="0" indent="0">
              <a:buNone/>
            </a:pPr>
            <a:r>
              <a:rPr kumimoji="1" lang="ja-JP" altLang="en-US" dirty="0"/>
              <a:t>② 注意点</a:t>
            </a:r>
            <a:endParaRPr kumimoji="1" lang="en-US" altLang="ja-JP" dirty="0"/>
          </a:p>
          <a:p>
            <a:pPr marL="514350" indent="-514350">
              <a:buFont typeface="+mj-lt"/>
              <a:buAutoNum type="arabicPeriod"/>
            </a:pPr>
            <a:r>
              <a:rPr lang="ja-JP" altLang="en-US" dirty="0"/>
              <a:t>どのような用途で役立てるかは，各自で，自由に想像すること</a:t>
            </a:r>
            <a:endParaRPr lang="en-US" altLang="ja-JP" dirty="0"/>
          </a:p>
          <a:p>
            <a:pPr marL="514350" indent="-514350">
              <a:buFont typeface="+mj-lt"/>
              <a:buAutoNum type="arabicPeriod"/>
            </a:pPr>
            <a:r>
              <a:rPr lang="ja-JP" altLang="en-US" b="1" u="sng" dirty="0"/>
              <a:t>画像は各自で準備すること</a:t>
            </a:r>
            <a:endParaRPr lang="en-US" altLang="ja-JP" b="1" u="sng" dirty="0"/>
          </a:p>
          <a:p>
            <a:pPr marL="514350" indent="-514350">
              <a:buFont typeface="+mj-lt"/>
              <a:buAutoNum type="arabicPeriod"/>
            </a:pPr>
            <a:r>
              <a:rPr kumimoji="1" lang="ja-JP" altLang="en-US" dirty="0"/>
              <a:t>必ずしも完璧な精度で結果が得られるわけではない．</a:t>
            </a:r>
            <a:r>
              <a:rPr kumimoji="1" lang="ja-JP" altLang="en-US" b="1" u="sng" dirty="0"/>
              <a:t>誤りや誤差を含む</a:t>
            </a:r>
            <a:r>
              <a:rPr kumimoji="1" lang="ja-JP" altLang="en-US" dirty="0"/>
              <a:t>ものである．</a:t>
            </a:r>
            <a:endParaRPr kumimoji="1" lang="en-US" altLang="ja-JP" dirty="0"/>
          </a:p>
          <a:p>
            <a:pPr marL="514350" indent="-514350">
              <a:buFont typeface="+mj-lt"/>
              <a:buAutoNum type="arabicPeriod"/>
            </a:pPr>
            <a:endParaRPr kumimoji="1" lang="en-US" altLang="ja-JP" dirty="0"/>
          </a:p>
          <a:p>
            <a:pPr marL="514350" indent="-514350">
              <a:buFont typeface="+mj-lt"/>
              <a:buAutoNum type="arabicPeriod"/>
            </a:pPr>
            <a:r>
              <a:rPr kumimoji="1" lang="ja-JP" altLang="en-US" b="1" u="sng" dirty="0"/>
              <a:t>得られた結果で何に役に立つか</a:t>
            </a:r>
            <a:r>
              <a:rPr kumimoji="1" lang="ja-JP" altLang="en-US" dirty="0"/>
              <a:t>の考察も大切である．</a:t>
            </a:r>
          </a:p>
        </p:txBody>
      </p:sp>
      <p:sp>
        <p:nvSpPr>
          <p:cNvPr id="4" name="スライド番号プレースホルダー 3">
            <a:extLst>
              <a:ext uri="{FF2B5EF4-FFF2-40B4-BE49-F238E27FC236}">
                <a16:creationId xmlns:a16="http://schemas.microsoft.com/office/drawing/2014/main" id="{47E6F10C-EF51-4E71-98A5-620CBB6967FA}"/>
              </a:ext>
            </a:extLst>
          </p:cNvPr>
          <p:cNvSpPr>
            <a:spLocks noGrp="1"/>
          </p:cNvSpPr>
          <p:nvPr>
            <p:ph type="sldNum" sz="quarter" idx="12"/>
          </p:nvPr>
        </p:nvSpPr>
        <p:spPr/>
        <p:txBody>
          <a:bodyPr/>
          <a:lstStyle/>
          <a:p>
            <a:fld id="{E205D82C-95A1-431E-8E38-AA614A14CDCF}" type="slidenum">
              <a:rPr kumimoji="1" lang="ja-JP" altLang="en-US" smtClean="0"/>
              <a:t>18</a:t>
            </a:fld>
            <a:endParaRPr kumimoji="1" lang="ja-JP" altLang="en-US"/>
          </a:p>
        </p:txBody>
      </p:sp>
    </p:spTree>
    <p:extLst>
      <p:ext uri="{BB962C8B-B14F-4D97-AF65-F5344CB8AC3E}">
        <p14:creationId xmlns:p14="http://schemas.microsoft.com/office/powerpoint/2010/main" val="2715615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1F59F0-83D4-49A4-A8A5-C4A0B70C72CF}"/>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0DBF1A47-C7FC-4E94-8DD8-DAB241380AD2}"/>
              </a:ext>
            </a:extLst>
          </p:cNvPr>
          <p:cNvSpPr>
            <a:spLocks noGrp="1"/>
          </p:cNvSpPr>
          <p:nvPr>
            <p:ph idx="1"/>
          </p:nvPr>
        </p:nvSpPr>
        <p:spPr/>
        <p:txBody>
          <a:bodyPr/>
          <a:lstStyle/>
          <a:p>
            <a:pPr marL="0" indent="0">
              <a:buNone/>
            </a:pPr>
            <a:r>
              <a:rPr kumimoji="1" lang="ja-JP" altLang="en-US" dirty="0"/>
              <a:t>③実験の基礎</a:t>
            </a:r>
            <a:endParaRPr kumimoji="1" lang="en-US" altLang="ja-JP" dirty="0"/>
          </a:p>
          <a:p>
            <a:pPr marL="0" indent="0">
              <a:buNone/>
            </a:pPr>
            <a:r>
              <a:rPr kumimoji="1" lang="ja-JP" altLang="en-US" b="1" dirty="0"/>
              <a:t>セグメンテーションの種類</a:t>
            </a:r>
            <a:r>
              <a:rPr kumimoji="1" lang="ja-JP" altLang="en-US" dirty="0"/>
              <a:t>：</a:t>
            </a:r>
            <a:endParaRPr kumimoji="1" lang="en-US" altLang="ja-JP" dirty="0"/>
          </a:p>
          <a:p>
            <a:pPr marL="0" indent="0">
              <a:buNone/>
            </a:pPr>
            <a:r>
              <a:rPr lang="ja-JP" altLang="en-US" dirty="0"/>
              <a:t>　パノプティック </a:t>
            </a:r>
            <a:r>
              <a:rPr lang="en-US" altLang="ja-JP" dirty="0"/>
              <a:t>(panoptic)</a:t>
            </a:r>
          </a:p>
          <a:p>
            <a:pPr marL="0" indent="0">
              <a:buNone/>
            </a:pPr>
            <a:r>
              <a:rPr lang="ja-JP" altLang="en-US" dirty="0"/>
              <a:t>　セマンティック </a:t>
            </a:r>
            <a:r>
              <a:rPr lang="en-US" altLang="ja-JP" dirty="0"/>
              <a:t>(semantic)</a:t>
            </a:r>
          </a:p>
          <a:p>
            <a:pPr marL="0" indent="0">
              <a:buNone/>
            </a:pPr>
            <a:r>
              <a:rPr lang="ja-JP" altLang="en-US" dirty="0"/>
              <a:t>    インスタンス </a:t>
            </a:r>
            <a:r>
              <a:rPr lang="en-US" altLang="ja-JP" dirty="0"/>
              <a:t>(instance)</a:t>
            </a:r>
          </a:p>
          <a:p>
            <a:pPr marL="0" indent="0">
              <a:buNone/>
            </a:pPr>
            <a:endParaRPr kumimoji="1" lang="en-US" altLang="ja-JP" dirty="0"/>
          </a:p>
          <a:p>
            <a:pPr marL="0" indent="0">
              <a:buNone/>
            </a:pPr>
            <a:r>
              <a:rPr lang="ja-JP" altLang="en-US" b="1" dirty="0"/>
              <a:t>学習済みモデルのバリエーション：</a:t>
            </a:r>
            <a:endParaRPr lang="en-US" altLang="ja-JP" b="1" dirty="0"/>
          </a:p>
          <a:p>
            <a:pPr marL="0" indent="0">
              <a:buNone/>
            </a:pPr>
            <a:r>
              <a:rPr kumimoji="1" lang="en-US" altLang="ja-JP" dirty="0"/>
              <a:t>    COCO, Cityscapes, </a:t>
            </a:r>
            <a:r>
              <a:rPr kumimoji="1" lang="en-US" altLang="ja-JP" dirty="0" err="1"/>
              <a:t>ADK20K</a:t>
            </a:r>
            <a:r>
              <a:rPr kumimoji="1" lang="en-US" altLang="ja-JP" dirty="0"/>
              <a:t> </a:t>
            </a:r>
            <a:r>
              <a:rPr kumimoji="1" lang="ja-JP" altLang="en-US" dirty="0"/>
              <a:t>など</a:t>
            </a:r>
          </a:p>
        </p:txBody>
      </p:sp>
      <p:sp>
        <p:nvSpPr>
          <p:cNvPr id="4" name="スライド番号プレースホルダー 3">
            <a:extLst>
              <a:ext uri="{FF2B5EF4-FFF2-40B4-BE49-F238E27FC236}">
                <a16:creationId xmlns:a16="http://schemas.microsoft.com/office/drawing/2014/main" id="{9D6474E3-EC3E-4F70-B4A9-C6D1F1980001}"/>
              </a:ext>
            </a:extLst>
          </p:cNvPr>
          <p:cNvSpPr>
            <a:spLocks noGrp="1"/>
          </p:cNvSpPr>
          <p:nvPr>
            <p:ph type="sldNum" sz="quarter" idx="12"/>
          </p:nvPr>
        </p:nvSpPr>
        <p:spPr/>
        <p:txBody>
          <a:bodyPr/>
          <a:lstStyle/>
          <a:p>
            <a:fld id="{E205D82C-95A1-431E-8E38-AA614A14CDCF}" type="slidenum">
              <a:rPr kumimoji="1" lang="ja-JP" altLang="en-US" smtClean="0"/>
              <a:t>19</a:t>
            </a:fld>
            <a:endParaRPr kumimoji="1" lang="ja-JP" altLang="en-US"/>
          </a:p>
        </p:txBody>
      </p:sp>
    </p:spTree>
    <p:extLst>
      <p:ext uri="{BB962C8B-B14F-4D97-AF65-F5344CB8AC3E}">
        <p14:creationId xmlns:p14="http://schemas.microsoft.com/office/powerpoint/2010/main" val="600306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EE57B-D19F-463E-B4D5-C69386CB64BD}"/>
              </a:ext>
            </a:extLst>
          </p:cNvPr>
          <p:cNvSpPr>
            <a:spLocks noGrp="1"/>
          </p:cNvSpPr>
          <p:nvPr>
            <p:ph type="title"/>
          </p:nvPr>
        </p:nvSpPr>
        <p:spPr>
          <a:xfrm>
            <a:off x="341396" y="136524"/>
            <a:ext cx="8461208" cy="469865"/>
          </a:xfrm>
        </p:spPr>
        <p:txBody>
          <a:bodyPr>
            <a:normAutofit fontScale="90000"/>
          </a:bodyPr>
          <a:lstStyle/>
          <a:p>
            <a:r>
              <a:rPr kumimoji="1" lang="ja-JP" altLang="en-US"/>
              <a:t>アウトライン</a:t>
            </a:r>
          </a:p>
        </p:txBody>
      </p:sp>
      <p:sp>
        <p:nvSpPr>
          <p:cNvPr id="4" name="スライド番号プレースホルダー 3">
            <a:extLst>
              <a:ext uri="{FF2B5EF4-FFF2-40B4-BE49-F238E27FC236}">
                <a16:creationId xmlns:a16="http://schemas.microsoft.com/office/drawing/2014/main" id="{EF035BEC-B19B-4591-91F6-08865F592F31}"/>
              </a:ext>
            </a:extLst>
          </p:cNvPr>
          <p:cNvSpPr>
            <a:spLocks noGrp="1"/>
          </p:cNvSpPr>
          <p:nvPr>
            <p:ph type="sldNum" sz="quarter" idx="12"/>
          </p:nvPr>
        </p:nvSpPr>
        <p:spPr/>
        <p:txBody>
          <a:bodyPr/>
          <a:lstStyle/>
          <a:p>
            <a:fld id="{E205D82C-95A1-431E-8E38-AA614A14CDCF}" type="slidenum">
              <a:rPr kumimoji="1" lang="ja-JP" altLang="en-US" smtClean="0"/>
              <a:t>2</a:t>
            </a:fld>
            <a:endParaRPr kumimoji="1" lang="ja-JP" altLang="en-US"/>
          </a:p>
        </p:txBody>
      </p:sp>
      <p:graphicFrame>
        <p:nvGraphicFramePr>
          <p:cNvPr id="5" name="表 4">
            <a:extLst>
              <a:ext uri="{FF2B5EF4-FFF2-40B4-BE49-F238E27FC236}">
                <a16:creationId xmlns:a16="http://schemas.microsoft.com/office/drawing/2014/main" id="{EC19BA5D-E942-4717-A6D4-8E0870FDD235}"/>
              </a:ext>
            </a:extLst>
          </p:cNvPr>
          <p:cNvGraphicFramePr>
            <a:graphicFrameLocks noGrp="1"/>
          </p:cNvGraphicFramePr>
          <p:nvPr>
            <p:extLst>
              <p:ext uri="{D42A27DB-BD31-4B8C-83A1-F6EECF244321}">
                <p14:modId xmlns:p14="http://schemas.microsoft.com/office/powerpoint/2010/main" val="3686107015"/>
              </p:ext>
            </p:extLst>
          </p:nvPr>
        </p:nvGraphicFramePr>
        <p:xfrm>
          <a:off x="417443" y="795190"/>
          <a:ext cx="8577582" cy="1739405"/>
        </p:xfrm>
        <a:graphic>
          <a:graphicData uri="http://schemas.openxmlformats.org/drawingml/2006/table">
            <a:tbl>
              <a:tblPr firstRow="1" bandRow="1">
                <a:tableStyleId>{5C22544A-7EE6-4342-B048-85BDC9FD1C3A}</a:tableStyleId>
              </a:tblPr>
              <a:tblGrid>
                <a:gridCol w="1799661">
                  <a:extLst>
                    <a:ext uri="{9D8B030D-6E8A-4147-A177-3AD203B41FA5}">
                      <a16:colId xmlns:a16="http://schemas.microsoft.com/office/drawing/2014/main" val="3103978802"/>
                    </a:ext>
                  </a:extLst>
                </a:gridCol>
                <a:gridCol w="6777921">
                  <a:extLst>
                    <a:ext uri="{9D8B030D-6E8A-4147-A177-3AD203B41FA5}">
                      <a16:colId xmlns:a16="http://schemas.microsoft.com/office/drawing/2014/main" val="3168508019"/>
                    </a:ext>
                  </a:extLst>
                </a:gridCol>
              </a:tblGrid>
              <a:tr h="367805">
                <a:tc>
                  <a:txBody>
                    <a:bodyPr/>
                    <a:lstStyle/>
                    <a:p>
                      <a:r>
                        <a:rPr kumimoji="1" lang="ja-JP" altLang="en-US" dirty="0"/>
                        <a:t>番号</a:t>
                      </a:r>
                    </a:p>
                  </a:txBody>
                  <a:tcPr/>
                </a:tc>
                <a:tc>
                  <a:txBody>
                    <a:bodyPr/>
                    <a:lstStyle/>
                    <a:p>
                      <a:r>
                        <a:rPr kumimoji="1" lang="ja-JP" altLang="en-US" dirty="0"/>
                        <a:t>項目</a:t>
                      </a:r>
                    </a:p>
                  </a:txBody>
                  <a:tcPr/>
                </a:tc>
                <a:extLst>
                  <a:ext uri="{0D108BD9-81ED-4DB2-BD59-A6C34878D82A}">
                    <a16:rowId xmlns:a16="http://schemas.microsoft.com/office/drawing/2014/main" val="2644250238"/>
                  </a:ext>
                </a:extLst>
              </a:tr>
              <a:tr h="262718">
                <a:tc>
                  <a:txBody>
                    <a:bodyPr/>
                    <a:lstStyle/>
                    <a:p>
                      <a:endParaRPr kumimoji="1" lang="ja-JP" altLang="en-US" sz="2400" dirty="0"/>
                    </a:p>
                  </a:txBody>
                  <a:tcPr/>
                </a:tc>
                <a:tc>
                  <a:txBody>
                    <a:bodyPr/>
                    <a:lstStyle/>
                    <a:p>
                      <a:r>
                        <a:rPr kumimoji="1" lang="ja-JP" altLang="en-US" sz="2400" dirty="0"/>
                        <a:t>復習</a:t>
                      </a:r>
                    </a:p>
                  </a:txBody>
                  <a:tcPr/>
                </a:tc>
                <a:extLst>
                  <a:ext uri="{0D108BD9-81ED-4DB2-BD59-A6C34878D82A}">
                    <a16:rowId xmlns:a16="http://schemas.microsoft.com/office/drawing/2014/main" val="1369902989"/>
                  </a:ext>
                </a:extLst>
              </a:tr>
              <a:tr h="299873">
                <a:tc>
                  <a:txBody>
                    <a:bodyPr/>
                    <a:lstStyle/>
                    <a:p>
                      <a:r>
                        <a:rPr kumimoji="1" lang="en-US" altLang="ja-JP" sz="2400" dirty="0"/>
                        <a:t>1</a:t>
                      </a:r>
                      <a:endParaRPr kumimoji="1" lang="ja-JP" altLang="en-US" sz="2400" dirty="0"/>
                    </a:p>
                  </a:txBody>
                  <a:tcPr/>
                </a:tc>
                <a:tc>
                  <a:txBody>
                    <a:bodyPr/>
                    <a:lstStyle/>
                    <a:p>
                      <a:r>
                        <a:rPr kumimoji="1" lang="ja-JP" altLang="en-US" sz="2400" dirty="0"/>
                        <a:t>画像理解の応用例</a:t>
                      </a:r>
                    </a:p>
                  </a:txBody>
                  <a:tcPr/>
                </a:tc>
                <a:extLst>
                  <a:ext uri="{0D108BD9-81ED-4DB2-BD59-A6C34878D82A}">
                    <a16:rowId xmlns:a16="http://schemas.microsoft.com/office/drawing/2014/main" val="386583339"/>
                  </a:ext>
                </a:extLst>
              </a:tr>
              <a:tr h="262718">
                <a:tc>
                  <a:txBody>
                    <a:bodyPr/>
                    <a:lstStyle/>
                    <a:p>
                      <a:r>
                        <a:rPr kumimoji="1" lang="en-US" altLang="ja-JP" sz="2400" dirty="0"/>
                        <a:t>2</a:t>
                      </a:r>
                      <a:endParaRPr kumimoji="1" lang="ja-JP" alt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t>演習</a:t>
                      </a:r>
                    </a:p>
                  </a:txBody>
                  <a:tcPr/>
                </a:tc>
                <a:extLst>
                  <a:ext uri="{0D108BD9-81ED-4DB2-BD59-A6C34878D82A}">
                    <a16:rowId xmlns:a16="http://schemas.microsoft.com/office/drawing/2014/main" val="2735431435"/>
                  </a:ext>
                </a:extLst>
              </a:tr>
            </a:tbl>
          </a:graphicData>
        </a:graphic>
      </p:graphicFrame>
      <p:sp>
        <p:nvSpPr>
          <p:cNvPr id="3" name="テキスト ボックス 2">
            <a:extLst>
              <a:ext uri="{FF2B5EF4-FFF2-40B4-BE49-F238E27FC236}">
                <a16:creationId xmlns:a16="http://schemas.microsoft.com/office/drawing/2014/main" id="{C83E4A11-384D-4420-8463-2600FCCCBA4B}"/>
              </a:ext>
            </a:extLst>
          </p:cNvPr>
          <p:cNvSpPr txBox="1"/>
          <p:nvPr/>
        </p:nvSpPr>
        <p:spPr>
          <a:xfrm>
            <a:off x="1466189" y="5892582"/>
            <a:ext cx="5955476" cy="646331"/>
          </a:xfrm>
          <a:prstGeom prst="rect">
            <a:avLst/>
          </a:prstGeom>
          <a:noFill/>
        </p:spPr>
        <p:txBody>
          <a:bodyPr wrap="none" rtlCol="0">
            <a:spAutoFit/>
          </a:bodyPr>
          <a:lstStyle/>
          <a:p>
            <a:endParaRPr kumimoji="1" lang="en-US" altLang="ja-JP" b="1" dirty="0"/>
          </a:p>
          <a:p>
            <a:r>
              <a:rPr kumimoji="1" lang="ja-JP" altLang="en-US" b="1" dirty="0"/>
              <a:t>各自、資料を読み返したり、課題に取り組んだりも行う</a:t>
            </a:r>
          </a:p>
        </p:txBody>
      </p:sp>
    </p:spTree>
    <p:extLst>
      <p:ext uri="{BB962C8B-B14F-4D97-AF65-F5344CB8AC3E}">
        <p14:creationId xmlns:p14="http://schemas.microsoft.com/office/powerpoint/2010/main" val="1163206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D1201C-854B-4D8A-868C-125979B1439D}"/>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A32C8087-D2FE-4DE5-9259-A1C5E28B5823}"/>
              </a:ext>
            </a:extLst>
          </p:cNvPr>
          <p:cNvSpPr>
            <a:spLocks noGrp="1"/>
          </p:cNvSpPr>
          <p:nvPr>
            <p:ph idx="1"/>
          </p:nvPr>
        </p:nvSpPr>
        <p:spPr>
          <a:xfrm>
            <a:off x="321845" y="136524"/>
            <a:ext cx="8620626" cy="6042895"/>
          </a:xfrm>
        </p:spPr>
        <p:txBody>
          <a:bodyPr/>
          <a:lstStyle/>
          <a:p>
            <a:pPr marL="0" indent="0">
              <a:buNone/>
            </a:pPr>
            <a:r>
              <a:rPr kumimoji="1" lang="ja-JP" altLang="en-US" dirty="0"/>
              <a:t>④ 手順</a:t>
            </a:r>
            <a:endParaRPr kumimoji="1" lang="en-US" altLang="ja-JP" dirty="0"/>
          </a:p>
          <a:p>
            <a:pPr marL="0" indent="0">
              <a:buNone/>
            </a:pPr>
            <a:r>
              <a:rPr lang="ja-JP" altLang="en-US" dirty="0"/>
              <a:t>（１）次のページで公開されているページを利用</a:t>
            </a:r>
            <a:endParaRPr lang="en-US" altLang="ja-JP" dirty="0"/>
          </a:p>
          <a:p>
            <a:r>
              <a:rPr lang="en-US" altLang="ja-JP" dirty="0" err="1"/>
              <a:t>OneFormer</a:t>
            </a:r>
            <a:r>
              <a:rPr lang="en-US" altLang="ja-JP" dirty="0"/>
              <a:t> </a:t>
            </a:r>
            <a:r>
              <a:rPr lang="ja-JP" altLang="en-US" dirty="0"/>
              <a:t>のデモサイト</a:t>
            </a:r>
            <a:endParaRPr lang="en-US" altLang="ja-JP" dirty="0"/>
          </a:p>
          <a:p>
            <a:r>
              <a:rPr lang="en-US" altLang="ja-JP" dirty="0"/>
              <a:t>URL: </a:t>
            </a:r>
            <a:r>
              <a:rPr lang="en-US" altLang="ja-JP" b="1" dirty="0"/>
              <a:t>https://</a:t>
            </a:r>
            <a:r>
              <a:rPr lang="en-US" altLang="ja-JP" b="1" dirty="0" err="1"/>
              <a:t>huggingface.co</a:t>
            </a:r>
            <a:r>
              <a:rPr lang="en-US" altLang="ja-JP" b="1" dirty="0"/>
              <a:t>/spaces/</a:t>
            </a:r>
            <a:r>
              <a:rPr lang="en-US" altLang="ja-JP" b="1" dirty="0" err="1"/>
              <a:t>shi</a:t>
            </a:r>
            <a:r>
              <a:rPr lang="en-US" altLang="ja-JP" b="1" dirty="0"/>
              <a:t>-labs/</a:t>
            </a:r>
            <a:r>
              <a:rPr lang="en-US" altLang="ja-JP" b="1" dirty="0" err="1"/>
              <a:t>OneFormer</a:t>
            </a:r>
            <a:endParaRPr kumimoji="1" lang="en-US" altLang="ja-JP" dirty="0"/>
          </a:p>
          <a:p>
            <a:pPr marL="0" indent="0">
              <a:buNone/>
            </a:pPr>
            <a:r>
              <a:rPr lang="ja-JP" altLang="en-US" dirty="0"/>
              <a:t>（２）画像は各自で準備</a:t>
            </a:r>
            <a:endParaRPr kumimoji="1" lang="en-US" altLang="ja-JP" dirty="0"/>
          </a:p>
          <a:p>
            <a:pPr marL="0" indent="0">
              <a:buNone/>
            </a:pPr>
            <a:r>
              <a:rPr lang="ja-JP" altLang="en-US" dirty="0"/>
              <a:t>（３）このサイトで，</a:t>
            </a:r>
            <a:endParaRPr lang="en-US" altLang="ja-JP" dirty="0"/>
          </a:p>
          <a:p>
            <a:pPr marL="0" indent="0">
              <a:buNone/>
            </a:pPr>
            <a:r>
              <a:rPr lang="en-US" altLang="ja-JP" dirty="0"/>
              <a:t>panoptic, instance, semantic</a:t>
            </a:r>
            <a:r>
              <a:rPr lang="ja-JP" altLang="en-US" dirty="0"/>
              <a:t>（</a:t>
            </a:r>
            <a:r>
              <a:rPr lang="en-US" altLang="ja-JP" dirty="0"/>
              <a:t>3</a:t>
            </a:r>
            <a:r>
              <a:rPr lang="ja-JP" altLang="en-US" dirty="0"/>
              <a:t>通り）</a:t>
            </a:r>
            <a:endParaRPr lang="en-US" altLang="ja-JP" dirty="0"/>
          </a:p>
          <a:p>
            <a:pPr marL="0" indent="0">
              <a:buNone/>
            </a:pPr>
            <a:r>
              <a:rPr kumimoji="1" lang="en-US" altLang="ja-JP" dirty="0"/>
              <a:t>COCO, Cityscapes, </a:t>
            </a:r>
            <a:r>
              <a:rPr kumimoji="1" lang="en-US" altLang="ja-JP" dirty="0" err="1"/>
              <a:t>ADK2</a:t>
            </a:r>
            <a:r>
              <a:rPr lang="en-US" altLang="ja-JP" dirty="0" err="1"/>
              <a:t>0K</a:t>
            </a:r>
            <a:r>
              <a:rPr lang="ja-JP" altLang="en-US" dirty="0"/>
              <a:t>（</a:t>
            </a:r>
            <a:r>
              <a:rPr lang="en-US" altLang="ja-JP" dirty="0"/>
              <a:t>3</a:t>
            </a:r>
            <a:r>
              <a:rPr lang="ja-JP" altLang="en-US" dirty="0"/>
              <a:t>通り）の組み合わせ</a:t>
            </a:r>
            <a:endParaRPr lang="en-US" altLang="ja-JP" dirty="0"/>
          </a:p>
          <a:p>
            <a:pPr marL="0" indent="0">
              <a:buNone/>
            </a:pPr>
            <a:r>
              <a:rPr kumimoji="1" lang="ja-JP" altLang="en-US" dirty="0"/>
              <a:t>計</a:t>
            </a:r>
            <a:r>
              <a:rPr kumimoji="1" lang="en-US" altLang="ja-JP" b="1" dirty="0"/>
              <a:t>9</a:t>
            </a:r>
            <a:r>
              <a:rPr kumimoji="1" lang="ja-JP" altLang="en-US" b="1" dirty="0"/>
              <a:t>通り</a:t>
            </a:r>
            <a:r>
              <a:rPr kumimoji="1" lang="ja-JP" altLang="en-US" dirty="0"/>
              <a:t>を試す</a:t>
            </a:r>
            <a:endParaRPr kumimoji="1" lang="en-US" altLang="ja-JP" dirty="0"/>
          </a:p>
          <a:p>
            <a:pPr marL="0" indent="0">
              <a:buNone/>
            </a:pPr>
            <a:r>
              <a:rPr lang="ja-JP" altLang="en-US" dirty="0"/>
              <a:t>（４）</a:t>
            </a:r>
            <a:r>
              <a:rPr lang="en-US" altLang="ja-JP" dirty="0"/>
              <a:t>Backbone </a:t>
            </a:r>
            <a:r>
              <a:rPr lang="ja-JP" altLang="en-US" dirty="0"/>
              <a:t>のところは「</a:t>
            </a:r>
            <a:r>
              <a:rPr lang="en-US" altLang="ja-JP" dirty="0" err="1"/>
              <a:t>DiNAT</a:t>
            </a:r>
            <a:r>
              <a:rPr lang="en-US" altLang="ja-JP" dirty="0"/>
              <a:t>-L</a:t>
            </a:r>
            <a:r>
              <a:rPr lang="ja-JP" altLang="en-US" dirty="0"/>
              <a:t>」で実施</a:t>
            </a:r>
            <a:endParaRPr kumimoji="1" lang="ja-JP" altLang="en-US" dirty="0"/>
          </a:p>
        </p:txBody>
      </p:sp>
      <p:sp>
        <p:nvSpPr>
          <p:cNvPr id="4" name="スライド番号プレースホルダー 3">
            <a:extLst>
              <a:ext uri="{FF2B5EF4-FFF2-40B4-BE49-F238E27FC236}">
                <a16:creationId xmlns:a16="http://schemas.microsoft.com/office/drawing/2014/main" id="{F1D56C4A-3F48-4DE6-8563-93553C3725BE}"/>
              </a:ext>
            </a:extLst>
          </p:cNvPr>
          <p:cNvSpPr>
            <a:spLocks noGrp="1"/>
          </p:cNvSpPr>
          <p:nvPr>
            <p:ph type="sldNum" sz="quarter" idx="12"/>
          </p:nvPr>
        </p:nvSpPr>
        <p:spPr/>
        <p:txBody>
          <a:bodyPr/>
          <a:lstStyle/>
          <a:p>
            <a:fld id="{E205D82C-95A1-431E-8E38-AA614A14CDCF}" type="slidenum">
              <a:rPr kumimoji="1" lang="ja-JP" altLang="en-US" smtClean="0"/>
              <a:t>20</a:t>
            </a:fld>
            <a:endParaRPr kumimoji="1" lang="ja-JP" altLang="en-US"/>
          </a:p>
        </p:txBody>
      </p:sp>
    </p:spTree>
    <p:extLst>
      <p:ext uri="{BB962C8B-B14F-4D97-AF65-F5344CB8AC3E}">
        <p14:creationId xmlns:p14="http://schemas.microsoft.com/office/powerpoint/2010/main" val="1238270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7A0BF9-77C1-466B-92E4-F68C9EBC70AB}"/>
              </a:ext>
            </a:extLst>
          </p:cNvPr>
          <p:cNvSpPr>
            <a:spLocks noGrp="1"/>
          </p:cNvSpPr>
          <p:nvPr>
            <p:ph type="title"/>
          </p:nvPr>
        </p:nvSpPr>
        <p:spPr/>
        <p:txBody>
          <a:bodyPr>
            <a:normAutofit fontScale="90000"/>
          </a:bodyPr>
          <a:lstStyle/>
          <a:p>
            <a:endParaRPr kumimoji="1" lang="ja-JP" altLang="en-US"/>
          </a:p>
        </p:txBody>
      </p:sp>
      <p:sp>
        <p:nvSpPr>
          <p:cNvPr id="3" name="コンテンツ プレースホルダー 2">
            <a:extLst>
              <a:ext uri="{FF2B5EF4-FFF2-40B4-BE49-F238E27FC236}">
                <a16:creationId xmlns:a16="http://schemas.microsoft.com/office/drawing/2014/main" id="{E2B1406B-C6AC-49E4-AF0B-6F6C5A4549A9}"/>
              </a:ext>
            </a:extLst>
          </p:cNvPr>
          <p:cNvSpPr>
            <a:spLocks noGrp="1"/>
          </p:cNvSpPr>
          <p:nvPr>
            <p:ph idx="1"/>
          </p:nvPr>
        </p:nvSpPr>
        <p:spPr/>
        <p:txBody>
          <a:bodyPr/>
          <a:lstStyle/>
          <a:p>
            <a:pPr marL="0" indent="0">
              <a:buNone/>
            </a:pPr>
            <a:r>
              <a:rPr kumimoji="1" lang="ja-JP" altLang="en-US" dirty="0"/>
              <a:t>⑤各自で考察して欲しいこと</a:t>
            </a:r>
            <a:endParaRPr kumimoji="1" lang="en-US" altLang="ja-JP" dirty="0"/>
          </a:p>
          <a:p>
            <a:r>
              <a:rPr lang="en-US" altLang="ja-JP" dirty="0"/>
              <a:t>panoptic, instance, semantic</a:t>
            </a:r>
            <a:r>
              <a:rPr lang="ja-JP" altLang="en-US" dirty="0"/>
              <a:t>（</a:t>
            </a:r>
            <a:r>
              <a:rPr lang="en-US" altLang="ja-JP" dirty="0"/>
              <a:t>3</a:t>
            </a:r>
            <a:r>
              <a:rPr lang="ja-JP" altLang="en-US" dirty="0"/>
              <a:t>通り）での違い</a:t>
            </a:r>
            <a:endParaRPr lang="en-US" altLang="ja-JP" dirty="0"/>
          </a:p>
          <a:p>
            <a:r>
              <a:rPr lang="en-US" altLang="ja-JP" dirty="0"/>
              <a:t>COCO, Cityscapes, </a:t>
            </a:r>
            <a:r>
              <a:rPr lang="en-US" altLang="ja-JP" dirty="0" err="1"/>
              <a:t>ADK20K</a:t>
            </a:r>
            <a:r>
              <a:rPr lang="ja-JP" altLang="en-US" dirty="0"/>
              <a:t>（</a:t>
            </a:r>
            <a:r>
              <a:rPr lang="en-US" altLang="ja-JP" dirty="0"/>
              <a:t>3</a:t>
            </a:r>
            <a:r>
              <a:rPr lang="ja-JP" altLang="en-US" dirty="0"/>
              <a:t>通り）での違い</a:t>
            </a:r>
            <a:endParaRPr lang="en-US" altLang="ja-JP" dirty="0"/>
          </a:p>
          <a:p>
            <a:r>
              <a:rPr lang="ja-JP" altLang="en-US" dirty="0"/>
              <a:t>実行は簡単だったか，難しかったか</a:t>
            </a:r>
            <a:endParaRPr lang="en-US" altLang="ja-JP" dirty="0"/>
          </a:p>
          <a:p>
            <a:r>
              <a:rPr lang="ja-JP" altLang="en-US" dirty="0"/>
              <a:t>「どのような用途で役立てるか」を想像してください．役に立ちそうですか？　</a:t>
            </a:r>
            <a:r>
              <a:rPr lang="en-US" altLang="ja-JP" dirty="0"/>
              <a:t>AI</a:t>
            </a:r>
            <a:r>
              <a:rPr lang="ja-JP" altLang="en-US" dirty="0"/>
              <a:t>を全く使わずに，人間による作業だけで行った場合と比べて，良いところはありそうですか？</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E1C97441-FF5F-4A32-8137-45605FFAB663}"/>
              </a:ext>
            </a:extLst>
          </p:cNvPr>
          <p:cNvSpPr>
            <a:spLocks noGrp="1"/>
          </p:cNvSpPr>
          <p:nvPr>
            <p:ph type="sldNum" sz="quarter" idx="12"/>
          </p:nvPr>
        </p:nvSpPr>
        <p:spPr/>
        <p:txBody>
          <a:bodyPr/>
          <a:lstStyle/>
          <a:p>
            <a:fld id="{E205D82C-95A1-431E-8E38-AA614A14CDCF}" type="slidenum">
              <a:rPr kumimoji="1" lang="ja-JP" altLang="en-US" smtClean="0"/>
              <a:t>21</a:t>
            </a:fld>
            <a:endParaRPr kumimoji="1" lang="ja-JP" altLang="en-US"/>
          </a:p>
        </p:txBody>
      </p:sp>
    </p:spTree>
    <p:extLst>
      <p:ext uri="{BB962C8B-B14F-4D97-AF65-F5344CB8AC3E}">
        <p14:creationId xmlns:p14="http://schemas.microsoft.com/office/powerpoint/2010/main" val="265895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EC4A95-35CC-4E8D-B9AD-3B9F46FE6FC3}"/>
              </a:ext>
            </a:extLst>
          </p:cNvPr>
          <p:cNvSpPr>
            <a:spLocks noGrp="1"/>
          </p:cNvSpPr>
          <p:nvPr>
            <p:ph type="title"/>
          </p:nvPr>
        </p:nvSpPr>
        <p:spPr/>
        <p:txBody>
          <a:bodyPr>
            <a:normAutofit fontScale="90000"/>
          </a:bodyPr>
          <a:lstStyle/>
          <a:p>
            <a:r>
              <a:rPr kumimoji="1" lang="ja-JP" altLang="en-US" dirty="0"/>
              <a:t>コンピュータによる画像理解</a:t>
            </a:r>
          </a:p>
        </p:txBody>
      </p:sp>
      <p:sp>
        <p:nvSpPr>
          <p:cNvPr id="3" name="コンテンツ プレースホルダー 2">
            <a:extLst>
              <a:ext uri="{FF2B5EF4-FFF2-40B4-BE49-F238E27FC236}">
                <a16:creationId xmlns:a16="http://schemas.microsoft.com/office/drawing/2014/main" id="{35E918C7-15C9-4C2F-BD3A-3FD316AFA85A}"/>
              </a:ext>
            </a:extLst>
          </p:cNvPr>
          <p:cNvSpPr>
            <a:spLocks noGrp="1"/>
          </p:cNvSpPr>
          <p:nvPr>
            <p:ph idx="1"/>
          </p:nvPr>
        </p:nvSpPr>
        <p:spPr>
          <a:xfrm>
            <a:off x="477375" y="820853"/>
            <a:ext cx="8461208" cy="5333166"/>
          </a:xfrm>
        </p:spPr>
        <p:txBody>
          <a:bodyPr/>
          <a:lstStyle/>
          <a:p>
            <a:r>
              <a:rPr kumimoji="1" lang="ja-JP" altLang="en-US" dirty="0"/>
              <a:t>コンピュータが</a:t>
            </a:r>
            <a:r>
              <a:rPr kumimoji="1" lang="ja-JP" altLang="en-US" u="sng" dirty="0">
                <a:solidFill>
                  <a:srgbClr val="FF0000"/>
                </a:solidFill>
              </a:rPr>
              <a:t>画像を理解</a:t>
            </a:r>
            <a:r>
              <a:rPr kumimoji="1" lang="ja-JP" altLang="en-US" dirty="0"/>
              <a:t>する</a:t>
            </a:r>
            <a:endParaRPr kumimoji="1" lang="en-US" altLang="ja-JP" dirty="0"/>
          </a:p>
          <a:p>
            <a:pPr marL="0" indent="0">
              <a:buNone/>
            </a:pPr>
            <a:endParaRPr lang="en-US" altLang="ja-JP" dirty="0"/>
          </a:p>
          <a:p>
            <a:pPr marL="0" indent="0">
              <a:buNone/>
            </a:pPr>
            <a:r>
              <a:rPr kumimoji="1" lang="ja-JP" altLang="en-US" dirty="0"/>
              <a:t>画像が何であるか，物体がどこに，どういう大きさ，形で，いくつあるか，をコンピュータが説明できる能力を持つ</a:t>
            </a:r>
            <a:endParaRPr kumimoji="1" lang="en-US" altLang="ja-JP" dirty="0"/>
          </a:p>
          <a:p>
            <a:pPr marL="0" indent="0">
              <a:buNone/>
            </a:pPr>
            <a:endParaRPr kumimoji="1" lang="en-US" altLang="ja-JP" dirty="0"/>
          </a:p>
        </p:txBody>
      </p:sp>
      <p:sp>
        <p:nvSpPr>
          <p:cNvPr id="4" name="スライド番号プレースホルダー 3">
            <a:extLst>
              <a:ext uri="{FF2B5EF4-FFF2-40B4-BE49-F238E27FC236}">
                <a16:creationId xmlns:a16="http://schemas.microsoft.com/office/drawing/2014/main" id="{EDD7EEDB-090F-4BAD-B07C-384F0B42BCCA}"/>
              </a:ext>
            </a:extLst>
          </p:cNvPr>
          <p:cNvSpPr>
            <a:spLocks noGrp="1"/>
          </p:cNvSpPr>
          <p:nvPr>
            <p:ph type="sldNum" sz="quarter" idx="12"/>
          </p:nvPr>
        </p:nvSpPr>
        <p:spPr/>
        <p:txBody>
          <a:bodyPr/>
          <a:lstStyle/>
          <a:p>
            <a:fld id="{E205D82C-95A1-431E-8E38-AA614A14CDCF}" type="slidenum">
              <a:rPr kumimoji="1" lang="ja-JP" altLang="en-US" smtClean="0"/>
              <a:t>3</a:t>
            </a:fld>
            <a:endParaRPr kumimoji="1" lang="ja-JP" altLang="en-US"/>
          </a:p>
        </p:txBody>
      </p:sp>
      <p:sp>
        <p:nvSpPr>
          <p:cNvPr id="11" name="矢印: 右 10">
            <a:extLst>
              <a:ext uri="{FF2B5EF4-FFF2-40B4-BE49-F238E27FC236}">
                <a16:creationId xmlns:a16="http://schemas.microsoft.com/office/drawing/2014/main" id="{2C166878-1E5E-46D8-93FC-C656A9FC8833}"/>
              </a:ext>
            </a:extLst>
          </p:cNvPr>
          <p:cNvSpPr/>
          <p:nvPr/>
        </p:nvSpPr>
        <p:spPr>
          <a:xfrm>
            <a:off x="4493447" y="4420287"/>
            <a:ext cx="114300" cy="501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354E0FF9-D02A-4829-85A3-043312776AAF}"/>
              </a:ext>
            </a:extLst>
          </p:cNvPr>
          <p:cNvPicPr>
            <a:picLocks noChangeAspect="1"/>
          </p:cNvPicPr>
          <p:nvPr/>
        </p:nvPicPr>
        <p:blipFill>
          <a:blip r:embed="rId3"/>
          <a:stretch>
            <a:fillRect/>
          </a:stretch>
        </p:blipFill>
        <p:spPr>
          <a:xfrm>
            <a:off x="-78638" y="3543034"/>
            <a:ext cx="4550491" cy="2256155"/>
          </a:xfrm>
          <a:prstGeom prst="rect">
            <a:avLst/>
          </a:prstGeom>
        </p:spPr>
      </p:pic>
      <p:pic>
        <p:nvPicPr>
          <p:cNvPr id="5" name="図 4">
            <a:extLst>
              <a:ext uri="{FF2B5EF4-FFF2-40B4-BE49-F238E27FC236}">
                <a16:creationId xmlns:a16="http://schemas.microsoft.com/office/drawing/2014/main" id="{510D69BE-A2C3-4F09-A673-671FA7B1FED8}"/>
              </a:ext>
            </a:extLst>
          </p:cNvPr>
          <p:cNvPicPr>
            <a:picLocks noChangeAspect="1"/>
          </p:cNvPicPr>
          <p:nvPr/>
        </p:nvPicPr>
        <p:blipFill>
          <a:blip r:embed="rId4"/>
          <a:stretch>
            <a:fillRect/>
          </a:stretch>
        </p:blipFill>
        <p:spPr>
          <a:xfrm>
            <a:off x="4631689" y="3429000"/>
            <a:ext cx="4512311" cy="2256155"/>
          </a:xfrm>
          <a:prstGeom prst="rect">
            <a:avLst/>
          </a:prstGeom>
        </p:spPr>
      </p:pic>
    </p:spTree>
    <p:extLst>
      <p:ext uri="{BB962C8B-B14F-4D97-AF65-F5344CB8AC3E}">
        <p14:creationId xmlns:p14="http://schemas.microsoft.com/office/powerpoint/2010/main" val="2418196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72765C-CB59-436A-A927-CF73C7B1D42F}"/>
              </a:ext>
            </a:extLst>
          </p:cNvPr>
          <p:cNvSpPr>
            <a:spLocks noGrp="1"/>
          </p:cNvSpPr>
          <p:nvPr>
            <p:ph type="title"/>
          </p:nvPr>
        </p:nvSpPr>
        <p:spPr/>
        <p:txBody>
          <a:bodyPr>
            <a:normAutofit fontScale="90000"/>
          </a:bodyPr>
          <a:lstStyle/>
          <a:p>
            <a:r>
              <a:rPr lang="ja-JP" altLang="en-US" dirty="0"/>
              <a:t>① 画像分類</a:t>
            </a:r>
            <a:endParaRPr kumimoji="1" lang="ja-JP" altLang="en-US" dirty="0"/>
          </a:p>
        </p:txBody>
      </p:sp>
      <p:sp>
        <p:nvSpPr>
          <p:cNvPr id="4" name="スライド番号プレースホルダー 3">
            <a:extLst>
              <a:ext uri="{FF2B5EF4-FFF2-40B4-BE49-F238E27FC236}">
                <a16:creationId xmlns:a16="http://schemas.microsoft.com/office/drawing/2014/main" id="{A0504E33-58EA-4C98-902C-716C377E0CC6}"/>
              </a:ext>
            </a:extLst>
          </p:cNvPr>
          <p:cNvSpPr>
            <a:spLocks noGrp="1"/>
          </p:cNvSpPr>
          <p:nvPr>
            <p:ph type="sldNum" sz="quarter" idx="12"/>
          </p:nvPr>
        </p:nvSpPr>
        <p:spPr/>
        <p:txBody>
          <a:bodyPr/>
          <a:lstStyle/>
          <a:p>
            <a:fld id="{E205D82C-95A1-431E-8E38-AA614A14CDCF}" type="slidenum">
              <a:rPr kumimoji="1" lang="ja-JP" altLang="en-US" smtClean="0"/>
              <a:t>4</a:t>
            </a:fld>
            <a:endParaRPr kumimoji="1" lang="ja-JP" altLang="en-US"/>
          </a:p>
        </p:txBody>
      </p:sp>
      <p:pic>
        <p:nvPicPr>
          <p:cNvPr id="11" name="図 10" descr="ネクタイを締めた男性&#10;&#10;自動的に生成された説明">
            <a:extLst>
              <a:ext uri="{FF2B5EF4-FFF2-40B4-BE49-F238E27FC236}">
                <a16:creationId xmlns:a16="http://schemas.microsoft.com/office/drawing/2014/main" id="{13F805D7-B720-4A46-A85D-01933F168B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2" y="826985"/>
            <a:ext cx="2772371" cy="2068615"/>
          </a:xfrm>
          <a:prstGeom prst="rect">
            <a:avLst/>
          </a:prstGeom>
        </p:spPr>
      </p:pic>
      <p:pic>
        <p:nvPicPr>
          <p:cNvPr id="12" name="図 11">
            <a:extLst>
              <a:ext uri="{FF2B5EF4-FFF2-40B4-BE49-F238E27FC236}">
                <a16:creationId xmlns:a16="http://schemas.microsoft.com/office/drawing/2014/main" id="{F6261987-CC9E-45BA-AA51-9D4C8E999E81}"/>
              </a:ext>
            </a:extLst>
          </p:cNvPr>
          <p:cNvPicPr>
            <a:picLocks noChangeAspect="1"/>
          </p:cNvPicPr>
          <p:nvPr/>
        </p:nvPicPr>
        <p:blipFill>
          <a:blip r:embed="rId4"/>
          <a:stretch>
            <a:fillRect/>
          </a:stretch>
        </p:blipFill>
        <p:spPr>
          <a:xfrm>
            <a:off x="3076502" y="1003440"/>
            <a:ext cx="6067498" cy="1635072"/>
          </a:xfrm>
          <a:prstGeom prst="rect">
            <a:avLst/>
          </a:prstGeom>
        </p:spPr>
      </p:pic>
      <p:sp>
        <p:nvSpPr>
          <p:cNvPr id="13" name="テキスト ボックス 12">
            <a:extLst>
              <a:ext uri="{FF2B5EF4-FFF2-40B4-BE49-F238E27FC236}">
                <a16:creationId xmlns:a16="http://schemas.microsoft.com/office/drawing/2014/main" id="{C30698F0-1C17-47BD-ABAC-B2C04CB718C3}"/>
              </a:ext>
            </a:extLst>
          </p:cNvPr>
          <p:cNvSpPr txBox="1"/>
          <p:nvPr/>
        </p:nvSpPr>
        <p:spPr>
          <a:xfrm>
            <a:off x="3667864" y="3297102"/>
            <a:ext cx="4884774" cy="1200329"/>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画像分類の結果は，ラベル</a:t>
            </a:r>
            <a:r>
              <a:rPr kumimoji="1" lang="ja-JP" altLang="en-US" sz="2400" dirty="0">
                <a:latin typeface="メイリオ" panose="020B0604030504040204" pitchFamily="50" charset="-128"/>
                <a:ea typeface="メイリオ" panose="020B0604030504040204" pitchFamily="50" charset="-128"/>
              </a:rPr>
              <a:t>と</a:t>
            </a:r>
            <a:r>
              <a:rPr kumimoji="1" lang="ja-JP" altLang="en-US" sz="2400" b="1" dirty="0">
                <a:latin typeface="メイリオ" panose="020B0604030504040204" pitchFamily="50" charset="-128"/>
                <a:ea typeface="メイリオ" panose="020B0604030504040204" pitchFamily="50" charset="-128"/>
              </a:rPr>
              <a:t>確率</a:t>
            </a:r>
            <a:endParaRPr kumimoji="1" lang="en-US" altLang="ja-JP" sz="2400" b="1" dirty="0">
              <a:latin typeface="メイリオ" panose="020B0604030504040204" pitchFamily="50" charset="-128"/>
              <a:ea typeface="メイリオ" panose="020B0604030504040204" pitchFamily="50" charset="-128"/>
            </a:endParaRPr>
          </a:p>
          <a:p>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 ５つの候補 </a:t>
            </a:r>
            <a:r>
              <a:rPr kumimoji="1" lang="en-US" altLang="ja-JP" sz="2400" dirty="0">
                <a:latin typeface="メイリオ" panose="020B0604030504040204" pitchFamily="50" charset="-128"/>
                <a:ea typeface="メイリオ" panose="020B0604030504040204" pitchFamily="50" charset="-128"/>
              </a:rPr>
              <a:t>(top 5) </a:t>
            </a:r>
            <a:r>
              <a:rPr kumimoji="1" lang="ja-JP" altLang="en-US" sz="2400" dirty="0">
                <a:latin typeface="メイリオ" panose="020B0604030504040204" pitchFamily="50" charset="-128"/>
                <a:ea typeface="メイリオ" panose="020B0604030504040204" pitchFamily="50" charset="-128"/>
              </a:rPr>
              <a:t>が表示されている</a:t>
            </a:r>
          </a:p>
        </p:txBody>
      </p:sp>
      <p:sp>
        <p:nvSpPr>
          <p:cNvPr id="14" name="矢印: 右 13">
            <a:extLst>
              <a:ext uri="{FF2B5EF4-FFF2-40B4-BE49-F238E27FC236}">
                <a16:creationId xmlns:a16="http://schemas.microsoft.com/office/drawing/2014/main" id="{0E8B969D-DD12-4CAD-815E-25F853BB32D3}"/>
              </a:ext>
            </a:extLst>
          </p:cNvPr>
          <p:cNvSpPr/>
          <p:nvPr/>
        </p:nvSpPr>
        <p:spPr>
          <a:xfrm>
            <a:off x="2914651" y="1625600"/>
            <a:ext cx="114300" cy="501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5003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77D304-4E80-4E1C-BCD7-2E6BEA1A4CE4}"/>
              </a:ext>
            </a:extLst>
          </p:cNvPr>
          <p:cNvSpPr>
            <a:spLocks noGrp="1"/>
          </p:cNvSpPr>
          <p:nvPr>
            <p:ph type="title"/>
          </p:nvPr>
        </p:nvSpPr>
        <p:spPr/>
        <p:txBody>
          <a:bodyPr>
            <a:normAutofit fontScale="90000"/>
          </a:bodyPr>
          <a:lstStyle/>
          <a:p>
            <a:r>
              <a:rPr kumimoji="1" lang="ja-JP" altLang="en-US" dirty="0"/>
              <a:t>② 物体検出</a:t>
            </a:r>
          </a:p>
        </p:txBody>
      </p:sp>
      <p:sp>
        <p:nvSpPr>
          <p:cNvPr id="4" name="スライド番号プレースホルダー 3">
            <a:extLst>
              <a:ext uri="{FF2B5EF4-FFF2-40B4-BE49-F238E27FC236}">
                <a16:creationId xmlns:a16="http://schemas.microsoft.com/office/drawing/2014/main" id="{30E28734-965B-4960-8324-37167895227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11" name="図 10">
            <a:extLst>
              <a:ext uri="{FF2B5EF4-FFF2-40B4-BE49-F238E27FC236}">
                <a16:creationId xmlns:a16="http://schemas.microsoft.com/office/drawing/2014/main" id="{28EBFAF6-BE77-4527-93AA-1CDCCA421449}"/>
              </a:ext>
            </a:extLst>
          </p:cNvPr>
          <p:cNvPicPr>
            <a:picLocks noChangeAspect="1"/>
          </p:cNvPicPr>
          <p:nvPr/>
        </p:nvPicPr>
        <p:blipFill>
          <a:blip r:embed="rId2"/>
          <a:stretch>
            <a:fillRect/>
          </a:stretch>
        </p:blipFill>
        <p:spPr>
          <a:xfrm>
            <a:off x="4687212" y="2190643"/>
            <a:ext cx="1752690" cy="1581231"/>
          </a:xfrm>
          <a:prstGeom prst="rect">
            <a:avLst/>
          </a:prstGeom>
        </p:spPr>
      </p:pic>
      <p:sp>
        <p:nvSpPr>
          <p:cNvPr id="13" name="矢印: 右 12">
            <a:extLst>
              <a:ext uri="{FF2B5EF4-FFF2-40B4-BE49-F238E27FC236}">
                <a16:creationId xmlns:a16="http://schemas.microsoft.com/office/drawing/2014/main" id="{9115178E-8940-46A0-A144-89BA551E28E8}"/>
              </a:ext>
            </a:extLst>
          </p:cNvPr>
          <p:cNvSpPr/>
          <p:nvPr/>
        </p:nvSpPr>
        <p:spPr>
          <a:xfrm>
            <a:off x="6565900" y="2737059"/>
            <a:ext cx="1905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6" name="図 15">
            <a:extLst>
              <a:ext uri="{FF2B5EF4-FFF2-40B4-BE49-F238E27FC236}">
                <a16:creationId xmlns:a16="http://schemas.microsoft.com/office/drawing/2014/main" id="{6C84EEB7-F84C-49C2-A53C-CC66416D53BB}"/>
              </a:ext>
            </a:extLst>
          </p:cNvPr>
          <p:cNvPicPr>
            <a:picLocks noChangeAspect="1"/>
          </p:cNvPicPr>
          <p:nvPr/>
        </p:nvPicPr>
        <p:blipFill>
          <a:blip r:embed="rId2"/>
          <a:stretch>
            <a:fillRect/>
          </a:stretch>
        </p:blipFill>
        <p:spPr>
          <a:xfrm>
            <a:off x="6952062" y="2190643"/>
            <a:ext cx="1752690" cy="1581231"/>
          </a:xfrm>
          <a:prstGeom prst="rect">
            <a:avLst/>
          </a:prstGeom>
        </p:spPr>
      </p:pic>
      <p:sp>
        <p:nvSpPr>
          <p:cNvPr id="17" name="正方形/長方形 16">
            <a:extLst>
              <a:ext uri="{FF2B5EF4-FFF2-40B4-BE49-F238E27FC236}">
                <a16:creationId xmlns:a16="http://schemas.microsoft.com/office/drawing/2014/main" id="{40507AB2-612A-486D-B2E8-41E6AA2B1BA0}"/>
              </a:ext>
            </a:extLst>
          </p:cNvPr>
          <p:cNvSpPr/>
          <p:nvPr/>
        </p:nvSpPr>
        <p:spPr>
          <a:xfrm>
            <a:off x="7058212" y="2817771"/>
            <a:ext cx="1397582" cy="8686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8" name="正方形/長方形 17">
            <a:extLst>
              <a:ext uri="{FF2B5EF4-FFF2-40B4-BE49-F238E27FC236}">
                <a16:creationId xmlns:a16="http://schemas.microsoft.com/office/drawing/2014/main" id="{9178AF9D-FF65-40B6-ACEA-6592E316D191}"/>
              </a:ext>
            </a:extLst>
          </p:cNvPr>
          <p:cNvSpPr/>
          <p:nvPr/>
        </p:nvSpPr>
        <p:spPr>
          <a:xfrm>
            <a:off x="7494590" y="2298007"/>
            <a:ext cx="667633" cy="12488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3F714831-2206-465B-B64B-BD92B25C1031}"/>
              </a:ext>
            </a:extLst>
          </p:cNvPr>
          <p:cNvSpPr txBox="1"/>
          <p:nvPr/>
        </p:nvSpPr>
        <p:spPr>
          <a:xfrm>
            <a:off x="8006214" y="1568158"/>
            <a:ext cx="1190006"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person</a:t>
            </a:r>
          </a:p>
        </p:txBody>
      </p:sp>
      <p:sp>
        <p:nvSpPr>
          <p:cNvPr id="20" name="テキスト ボックス 19">
            <a:extLst>
              <a:ext uri="{FF2B5EF4-FFF2-40B4-BE49-F238E27FC236}">
                <a16:creationId xmlns:a16="http://schemas.microsoft.com/office/drawing/2014/main" id="{316A258D-726A-40CE-9CDC-4CC4A863035E}"/>
              </a:ext>
            </a:extLst>
          </p:cNvPr>
          <p:cNvSpPr txBox="1"/>
          <p:nvPr/>
        </p:nvSpPr>
        <p:spPr>
          <a:xfrm>
            <a:off x="7998599" y="3686451"/>
            <a:ext cx="1177182"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bicycle</a:t>
            </a:r>
            <a:endParaRPr kumimoji="1" lang="ja-JP" altLang="en-US"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22" name="直線矢印コネクタ 21">
            <a:extLst>
              <a:ext uri="{FF2B5EF4-FFF2-40B4-BE49-F238E27FC236}">
                <a16:creationId xmlns:a16="http://schemas.microsoft.com/office/drawing/2014/main" id="{D3DF48C8-FE07-43A5-A317-C498662256B2}"/>
              </a:ext>
            </a:extLst>
          </p:cNvPr>
          <p:cNvCxnSpPr>
            <a:endCxn id="18" idx="0"/>
          </p:cNvCxnSpPr>
          <p:nvPr/>
        </p:nvCxnSpPr>
        <p:spPr>
          <a:xfrm flipH="1">
            <a:off x="7828407" y="1948919"/>
            <a:ext cx="194250" cy="3490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EF46A05C-9108-4636-821B-362019BFE9B0}"/>
              </a:ext>
            </a:extLst>
          </p:cNvPr>
          <p:cNvCxnSpPr>
            <a:cxnSpLocks/>
          </p:cNvCxnSpPr>
          <p:nvPr/>
        </p:nvCxnSpPr>
        <p:spPr>
          <a:xfrm flipH="1" flipV="1">
            <a:off x="7925533" y="3681065"/>
            <a:ext cx="198189" cy="280217"/>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pic>
        <p:nvPicPr>
          <p:cNvPr id="24" name="図 23">
            <a:extLst>
              <a:ext uri="{FF2B5EF4-FFF2-40B4-BE49-F238E27FC236}">
                <a16:creationId xmlns:a16="http://schemas.microsoft.com/office/drawing/2014/main" id="{424B6F6B-9D38-4493-BB44-FEF55BAEC3C7}"/>
              </a:ext>
            </a:extLst>
          </p:cNvPr>
          <p:cNvPicPr>
            <a:picLocks noChangeAspect="1"/>
          </p:cNvPicPr>
          <p:nvPr/>
        </p:nvPicPr>
        <p:blipFill>
          <a:blip r:embed="rId3"/>
          <a:stretch>
            <a:fillRect/>
          </a:stretch>
        </p:blipFill>
        <p:spPr>
          <a:xfrm>
            <a:off x="51846" y="830877"/>
            <a:ext cx="4495800" cy="2229039"/>
          </a:xfrm>
          <a:prstGeom prst="rect">
            <a:avLst/>
          </a:prstGeom>
        </p:spPr>
      </p:pic>
      <p:sp>
        <p:nvSpPr>
          <p:cNvPr id="3" name="テキスト ボックス 2">
            <a:extLst>
              <a:ext uri="{FF2B5EF4-FFF2-40B4-BE49-F238E27FC236}">
                <a16:creationId xmlns:a16="http://schemas.microsoft.com/office/drawing/2014/main" id="{9906979B-08F8-481E-8D28-2D3BCD2A9C88}"/>
              </a:ext>
            </a:extLst>
          </p:cNvPr>
          <p:cNvSpPr txBox="1"/>
          <p:nvPr/>
        </p:nvSpPr>
        <p:spPr>
          <a:xfrm>
            <a:off x="1834821" y="5728865"/>
            <a:ext cx="6288901" cy="954107"/>
          </a:xfrm>
          <a:prstGeom prst="rect">
            <a:avLst/>
          </a:prstGeom>
          <a:noFill/>
        </p:spPr>
        <p:txBody>
          <a:bodyPr wrap="none" rtlCol="0">
            <a:spAutoFit/>
          </a:bodyPr>
          <a:lstStyle/>
          <a:p>
            <a:r>
              <a:rPr kumimoji="1" lang="ja-JP" altLang="en-US" sz="2800" b="1" dirty="0">
                <a:solidFill>
                  <a:srgbClr val="C00000"/>
                </a:solidFill>
                <a:latin typeface="メイリオ" panose="020B0604030504040204" pitchFamily="50" charset="-128"/>
                <a:ea typeface="メイリオ" panose="020B0604030504040204" pitchFamily="50" charset="-128"/>
              </a:rPr>
              <a:t>バウンディングボックス</a:t>
            </a:r>
            <a:r>
              <a:rPr kumimoji="1" lang="ja-JP" altLang="en-US" sz="2800" dirty="0">
                <a:latin typeface="メイリオ" panose="020B0604030504040204" pitchFamily="50" charset="-128"/>
                <a:ea typeface="メイリオ" panose="020B0604030504040204" pitchFamily="50" charset="-128"/>
              </a:rPr>
              <a:t>は，</a:t>
            </a:r>
            <a:endParaRPr kumimoji="1" lang="en-US" altLang="ja-JP" sz="2800" dirty="0">
              <a:latin typeface="メイリオ" panose="020B0604030504040204" pitchFamily="50" charset="-128"/>
              <a:ea typeface="メイリオ" panose="020B0604030504040204" pitchFamily="50" charset="-128"/>
            </a:endParaRPr>
          </a:p>
          <a:p>
            <a:r>
              <a:rPr kumimoji="1" lang="ja-JP" altLang="en-US" sz="2800" u="sng" dirty="0">
                <a:solidFill>
                  <a:srgbClr val="FF0000"/>
                </a:solidFill>
                <a:latin typeface="メイリオ" panose="020B0604030504040204" pitchFamily="50" charset="-128"/>
                <a:ea typeface="メイリオ" panose="020B0604030504040204" pitchFamily="50" charset="-128"/>
              </a:rPr>
              <a:t>物体を囲む</a:t>
            </a:r>
            <a:r>
              <a:rPr kumimoji="1" lang="ja-JP" altLang="en-US" sz="2800" dirty="0">
                <a:latin typeface="メイリオ" panose="020B0604030504040204" pitchFamily="50" charset="-128"/>
                <a:ea typeface="メイリオ" panose="020B0604030504040204" pitchFamily="50" charset="-128"/>
              </a:rPr>
              <a:t>最小のボックス（四角形）</a:t>
            </a:r>
          </a:p>
        </p:txBody>
      </p:sp>
      <p:sp>
        <p:nvSpPr>
          <p:cNvPr id="21" name="正方形/長方形 20">
            <a:extLst>
              <a:ext uri="{FF2B5EF4-FFF2-40B4-BE49-F238E27FC236}">
                <a16:creationId xmlns:a16="http://schemas.microsoft.com/office/drawing/2014/main" id="{CF7123F4-E98B-4F17-84D5-9D024158EC9B}"/>
              </a:ext>
            </a:extLst>
          </p:cNvPr>
          <p:cNvSpPr/>
          <p:nvPr/>
        </p:nvSpPr>
        <p:spPr>
          <a:xfrm>
            <a:off x="8371233" y="2431058"/>
            <a:ext cx="234732" cy="4629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5" name="直線矢印コネクタ 24">
            <a:extLst>
              <a:ext uri="{FF2B5EF4-FFF2-40B4-BE49-F238E27FC236}">
                <a16:creationId xmlns:a16="http://schemas.microsoft.com/office/drawing/2014/main" id="{F96AF8CA-8603-460D-BA81-DBC07B7959D4}"/>
              </a:ext>
            </a:extLst>
          </p:cNvPr>
          <p:cNvCxnSpPr>
            <a:cxnSpLocks/>
          </p:cNvCxnSpPr>
          <p:nvPr/>
        </p:nvCxnSpPr>
        <p:spPr>
          <a:xfrm>
            <a:off x="8313865" y="2049618"/>
            <a:ext cx="141929" cy="33035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正方形/長方形 27">
            <a:extLst>
              <a:ext uri="{FF2B5EF4-FFF2-40B4-BE49-F238E27FC236}">
                <a16:creationId xmlns:a16="http://schemas.microsoft.com/office/drawing/2014/main" id="{83008ED8-CB6D-497A-A314-3D0F0ADC0F86}"/>
              </a:ext>
            </a:extLst>
          </p:cNvPr>
          <p:cNvSpPr/>
          <p:nvPr/>
        </p:nvSpPr>
        <p:spPr>
          <a:xfrm>
            <a:off x="7158057" y="2617700"/>
            <a:ext cx="468294" cy="3651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29" name="直線矢印コネクタ 28">
            <a:extLst>
              <a:ext uri="{FF2B5EF4-FFF2-40B4-BE49-F238E27FC236}">
                <a16:creationId xmlns:a16="http://schemas.microsoft.com/office/drawing/2014/main" id="{EE087379-F3F5-4142-99E8-837BEE05BDDE}"/>
              </a:ext>
            </a:extLst>
          </p:cNvPr>
          <p:cNvCxnSpPr>
            <a:cxnSpLocks/>
          </p:cNvCxnSpPr>
          <p:nvPr/>
        </p:nvCxnSpPr>
        <p:spPr>
          <a:xfrm>
            <a:off x="7342948" y="1707817"/>
            <a:ext cx="1" cy="8319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3ECFCB07-DC33-46E0-87F3-8DD569B0ED64}"/>
              </a:ext>
            </a:extLst>
          </p:cNvPr>
          <p:cNvSpPr txBox="1"/>
          <p:nvPr/>
        </p:nvSpPr>
        <p:spPr>
          <a:xfrm>
            <a:off x="6797201" y="1232343"/>
            <a:ext cx="630557"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car</a:t>
            </a:r>
          </a:p>
        </p:txBody>
      </p:sp>
      <p:sp>
        <p:nvSpPr>
          <p:cNvPr id="26" name="テキスト ボックス 13">
            <a:extLst>
              <a:ext uri="{FF2B5EF4-FFF2-40B4-BE49-F238E27FC236}">
                <a16:creationId xmlns:a16="http://schemas.microsoft.com/office/drawing/2014/main" id="{0E7977EE-791D-4311-B194-C45F986DC15E}"/>
              </a:ext>
            </a:extLst>
          </p:cNvPr>
          <p:cNvSpPr txBox="1"/>
          <p:nvPr/>
        </p:nvSpPr>
        <p:spPr>
          <a:xfrm>
            <a:off x="4900561" y="4438461"/>
            <a:ext cx="4884774" cy="83099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400" b="1" dirty="0">
                <a:latin typeface="メイリオ" panose="020B0604030504040204" pitchFamily="50" charset="-128"/>
                <a:ea typeface="メイリオ" panose="020B0604030504040204" pitchFamily="50" charset="-128"/>
              </a:rPr>
              <a:t>バウンディングボックス，</a:t>
            </a:r>
            <a:endParaRPr kumimoji="1" lang="en-US" altLang="ja-JP" sz="2400" b="1" dirty="0">
              <a:latin typeface="メイリオ" panose="020B0604030504040204" pitchFamily="50" charset="-128"/>
              <a:ea typeface="メイリオ" panose="020B0604030504040204" pitchFamily="50" charset="-128"/>
            </a:endParaRPr>
          </a:p>
          <a:p>
            <a:r>
              <a:rPr kumimoji="1" lang="ja-JP" altLang="en-US" sz="2400" b="1" dirty="0">
                <a:latin typeface="メイリオ" panose="020B0604030504040204" pitchFamily="50" charset="-128"/>
                <a:ea typeface="メイリオ" panose="020B0604030504040204" pitchFamily="50" charset="-128"/>
              </a:rPr>
              <a:t>ラベルを得る</a:t>
            </a:r>
            <a:endParaRPr kumimoji="1" lang="en-US" altLang="ja-JP"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75554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9E45BB-49B3-40E1-A138-A5F6CCB28559}"/>
              </a:ext>
            </a:extLst>
          </p:cNvPr>
          <p:cNvSpPr>
            <a:spLocks noGrp="1"/>
          </p:cNvSpPr>
          <p:nvPr>
            <p:ph type="title"/>
          </p:nvPr>
        </p:nvSpPr>
        <p:spPr/>
        <p:txBody>
          <a:bodyPr>
            <a:normAutofit fontScale="90000"/>
          </a:bodyPr>
          <a:lstStyle/>
          <a:p>
            <a:r>
              <a:rPr lang="ja-JP" altLang="en-US" dirty="0"/>
              <a:t>③ セグメンテーション</a:t>
            </a:r>
            <a:endParaRPr kumimoji="1" lang="ja-JP" altLang="en-US" dirty="0"/>
          </a:p>
        </p:txBody>
      </p:sp>
      <p:sp>
        <p:nvSpPr>
          <p:cNvPr id="4" name="スライド番号プレースホルダー 3">
            <a:extLst>
              <a:ext uri="{FF2B5EF4-FFF2-40B4-BE49-F238E27FC236}">
                <a16:creationId xmlns:a16="http://schemas.microsoft.com/office/drawing/2014/main" id="{3044A1EE-9308-4000-B949-B0E19E5349A5}"/>
              </a:ext>
            </a:extLst>
          </p:cNvPr>
          <p:cNvSpPr>
            <a:spLocks noGrp="1"/>
          </p:cNvSpPr>
          <p:nvPr>
            <p:ph type="sldNum" sz="quarter" idx="12"/>
          </p:nvPr>
        </p:nvSpPr>
        <p:spPr/>
        <p:txBody>
          <a:bodyPr/>
          <a:lstStyle/>
          <a:p>
            <a:fld id="{E205D82C-95A1-431E-8E38-AA614A14CDCF}" type="slidenum">
              <a:rPr kumimoji="1" lang="ja-JP" altLang="en-US" smtClean="0"/>
              <a:t>6</a:t>
            </a:fld>
            <a:endParaRPr kumimoji="1" lang="ja-JP" altLang="en-US"/>
          </a:p>
        </p:txBody>
      </p:sp>
      <p:sp>
        <p:nvSpPr>
          <p:cNvPr id="11" name="テキスト ボックス 13">
            <a:extLst>
              <a:ext uri="{FF2B5EF4-FFF2-40B4-BE49-F238E27FC236}">
                <a16:creationId xmlns:a16="http://schemas.microsoft.com/office/drawing/2014/main" id="{230A5AB8-8E28-4FF7-9A61-F8482F75F8C5}"/>
              </a:ext>
            </a:extLst>
          </p:cNvPr>
          <p:cNvSpPr txBox="1"/>
          <p:nvPr/>
        </p:nvSpPr>
        <p:spPr>
          <a:xfrm>
            <a:off x="4800604" y="2997359"/>
            <a:ext cx="4884774"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400" b="1" dirty="0">
                <a:latin typeface="メイリオ" panose="020B0604030504040204" pitchFamily="50" charset="-128"/>
                <a:ea typeface="メイリオ" panose="020B0604030504040204" pitchFamily="50" charset="-128"/>
              </a:rPr>
              <a:t>物体の形を画素単位で抜き出し</a:t>
            </a:r>
            <a:endParaRPr kumimoji="1" lang="en-US" altLang="ja-JP" sz="2400" b="1"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A5E0ACE-CEB1-4BF1-A40E-A45B7CF065EA}"/>
              </a:ext>
            </a:extLst>
          </p:cNvPr>
          <p:cNvPicPr>
            <a:picLocks noChangeAspect="1"/>
          </p:cNvPicPr>
          <p:nvPr/>
        </p:nvPicPr>
        <p:blipFill>
          <a:blip r:embed="rId3"/>
          <a:stretch>
            <a:fillRect/>
          </a:stretch>
        </p:blipFill>
        <p:spPr>
          <a:xfrm>
            <a:off x="0" y="2424125"/>
            <a:ext cx="4495800" cy="2229039"/>
          </a:xfrm>
          <a:prstGeom prst="rect">
            <a:avLst/>
          </a:prstGeom>
        </p:spPr>
      </p:pic>
      <p:sp>
        <p:nvSpPr>
          <p:cNvPr id="14" name="矢印: 右 13">
            <a:extLst>
              <a:ext uri="{FF2B5EF4-FFF2-40B4-BE49-F238E27FC236}">
                <a16:creationId xmlns:a16="http://schemas.microsoft.com/office/drawing/2014/main" id="{F3E1FD31-6385-4B6F-93AF-A371DD79110E}"/>
              </a:ext>
            </a:extLst>
          </p:cNvPr>
          <p:cNvSpPr/>
          <p:nvPr/>
        </p:nvSpPr>
        <p:spPr>
          <a:xfrm>
            <a:off x="4591052" y="3178175"/>
            <a:ext cx="114300" cy="501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A1EB9D81-21F0-491D-85F1-5EC5C22D4D1C}"/>
              </a:ext>
            </a:extLst>
          </p:cNvPr>
          <p:cNvPicPr>
            <a:picLocks noChangeAspect="1"/>
          </p:cNvPicPr>
          <p:nvPr/>
        </p:nvPicPr>
        <p:blipFill>
          <a:blip r:embed="rId4"/>
          <a:stretch>
            <a:fillRect/>
          </a:stretch>
        </p:blipFill>
        <p:spPr>
          <a:xfrm>
            <a:off x="4847246" y="799862"/>
            <a:ext cx="4273770" cy="2184512"/>
          </a:xfrm>
          <a:prstGeom prst="rect">
            <a:avLst/>
          </a:prstGeom>
        </p:spPr>
      </p:pic>
      <p:pic>
        <p:nvPicPr>
          <p:cNvPr id="5" name="図 4">
            <a:extLst>
              <a:ext uri="{FF2B5EF4-FFF2-40B4-BE49-F238E27FC236}">
                <a16:creationId xmlns:a16="http://schemas.microsoft.com/office/drawing/2014/main" id="{5A41BB87-0D48-4596-8422-FF6D133165D0}"/>
              </a:ext>
            </a:extLst>
          </p:cNvPr>
          <p:cNvPicPr>
            <a:picLocks noChangeAspect="1"/>
          </p:cNvPicPr>
          <p:nvPr/>
        </p:nvPicPr>
        <p:blipFill>
          <a:blip r:embed="rId5"/>
          <a:stretch>
            <a:fillRect/>
          </a:stretch>
        </p:blipFill>
        <p:spPr>
          <a:xfrm>
            <a:off x="4847246" y="3587897"/>
            <a:ext cx="4280120" cy="2130534"/>
          </a:xfrm>
          <a:prstGeom prst="rect">
            <a:avLst/>
          </a:prstGeom>
        </p:spPr>
      </p:pic>
      <p:sp>
        <p:nvSpPr>
          <p:cNvPr id="10" name="テキスト ボックス 13">
            <a:extLst>
              <a:ext uri="{FF2B5EF4-FFF2-40B4-BE49-F238E27FC236}">
                <a16:creationId xmlns:a16="http://schemas.microsoft.com/office/drawing/2014/main" id="{ECB2E3EB-2246-4E2C-A85B-08325A515C97}"/>
              </a:ext>
            </a:extLst>
          </p:cNvPr>
          <p:cNvSpPr txBox="1"/>
          <p:nvPr/>
        </p:nvSpPr>
        <p:spPr>
          <a:xfrm>
            <a:off x="4800604" y="5806558"/>
            <a:ext cx="4884774" cy="46166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400" b="1" dirty="0">
                <a:latin typeface="メイリオ" panose="020B0604030504040204" pitchFamily="50" charset="-128"/>
                <a:ea typeface="メイリオ" panose="020B0604030504040204" pitchFamily="50" charset="-128"/>
              </a:rPr>
              <a:t>ラベルを得ることもできる</a:t>
            </a:r>
            <a:endParaRPr kumimoji="1" lang="en-US" altLang="ja-JP" sz="2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75092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E77D304-4E80-4E1C-BCD7-2E6BEA1A4CE4}"/>
              </a:ext>
            </a:extLst>
          </p:cNvPr>
          <p:cNvSpPr>
            <a:spLocks noGrp="1"/>
          </p:cNvSpPr>
          <p:nvPr>
            <p:ph type="title"/>
          </p:nvPr>
        </p:nvSpPr>
        <p:spPr/>
        <p:txBody>
          <a:bodyPr>
            <a:normAutofit fontScale="90000"/>
          </a:bodyPr>
          <a:lstStyle/>
          <a:p>
            <a:r>
              <a:rPr kumimoji="1" lang="ja-JP" altLang="en-US" dirty="0"/>
              <a:t>画像理解の主な種類</a:t>
            </a:r>
          </a:p>
        </p:txBody>
      </p:sp>
      <p:sp>
        <p:nvSpPr>
          <p:cNvPr id="3" name="コンテンツ プレースホルダー 2">
            <a:extLst>
              <a:ext uri="{FF2B5EF4-FFF2-40B4-BE49-F238E27FC236}">
                <a16:creationId xmlns:a16="http://schemas.microsoft.com/office/drawing/2014/main" id="{2A6A7986-E1A6-4993-BF6D-5B521D884A80}"/>
              </a:ext>
            </a:extLst>
          </p:cNvPr>
          <p:cNvSpPr>
            <a:spLocks noGrp="1"/>
          </p:cNvSpPr>
          <p:nvPr>
            <p:ph idx="1"/>
          </p:nvPr>
        </p:nvSpPr>
        <p:spPr>
          <a:xfrm>
            <a:off x="430964" y="689164"/>
            <a:ext cx="8461208" cy="5333166"/>
          </a:xfrm>
        </p:spPr>
        <p:txBody>
          <a:bodyPr>
            <a:normAutofit lnSpcReduction="10000"/>
          </a:bodyPr>
          <a:lstStyle/>
          <a:p>
            <a:pPr marL="0" indent="0">
              <a:buNone/>
            </a:pPr>
            <a:r>
              <a:rPr kumimoji="1" lang="ja-JP" altLang="en-US" dirty="0"/>
              <a:t>① </a:t>
            </a:r>
            <a:r>
              <a:rPr kumimoji="1" lang="ja-JP" altLang="en-US" b="1" dirty="0"/>
              <a:t>画像分類</a:t>
            </a:r>
            <a:endParaRPr kumimoji="1" lang="en-US" altLang="ja-JP" b="1" dirty="0"/>
          </a:p>
          <a:p>
            <a:pPr marL="0" indent="0">
              <a:buNone/>
            </a:pPr>
            <a:r>
              <a:rPr lang="ja-JP" altLang="en-US" dirty="0"/>
              <a:t>　「何があるか」を理解</a:t>
            </a:r>
            <a:endParaRPr lang="en-US" altLang="ja-JP" dirty="0"/>
          </a:p>
          <a:p>
            <a:pPr marL="0" indent="0">
              <a:buNone/>
            </a:pPr>
            <a:endParaRPr kumimoji="1" lang="en-US" altLang="ja-JP" dirty="0"/>
          </a:p>
          <a:p>
            <a:pPr marL="0" indent="0">
              <a:buNone/>
            </a:pPr>
            <a:endParaRPr kumimoji="1" lang="en-US" altLang="ja-JP" dirty="0"/>
          </a:p>
          <a:p>
            <a:pPr marL="0" indent="0">
              <a:buNone/>
            </a:pPr>
            <a:r>
              <a:rPr lang="ja-JP" altLang="en-US" dirty="0"/>
              <a:t>② </a:t>
            </a:r>
            <a:r>
              <a:rPr lang="ja-JP" altLang="en-US" b="1" dirty="0"/>
              <a:t>物体検出</a:t>
            </a:r>
            <a:endParaRPr lang="en-US" altLang="ja-JP" b="1" dirty="0"/>
          </a:p>
          <a:p>
            <a:pPr marL="0" indent="0">
              <a:buNone/>
            </a:pPr>
            <a:r>
              <a:rPr kumimoji="1" lang="ja-JP" altLang="en-US" dirty="0"/>
              <a:t>　</a:t>
            </a:r>
            <a:r>
              <a:rPr lang="ja-JP" altLang="en-US" dirty="0"/>
              <a:t>場所と大きさも理解</a:t>
            </a:r>
            <a:endParaRPr lang="en-US" altLang="ja-JP" dirty="0"/>
          </a:p>
          <a:p>
            <a:pPr marL="0" indent="0">
              <a:buNone/>
            </a:pPr>
            <a:endParaRPr kumimoji="1" lang="en-US" altLang="ja-JP" dirty="0"/>
          </a:p>
          <a:p>
            <a:pPr marL="0" indent="0">
              <a:buNone/>
            </a:pPr>
            <a:endParaRPr kumimoji="1" lang="en-US" altLang="ja-JP" dirty="0"/>
          </a:p>
          <a:p>
            <a:pPr marL="0" indent="0">
              <a:buNone/>
            </a:pPr>
            <a:r>
              <a:rPr lang="ja-JP" altLang="en-US" dirty="0"/>
              <a:t>③ </a:t>
            </a:r>
            <a:r>
              <a:rPr lang="ja-JP" altLang="en-US" b="1" dirty="0"/>
              <a:t>セグメンテーション</a:t>
            </a:r>
            <a:endParaRPr lang="en-US" altLang="ja-JP" b="1" dirty="0"/>
          </a:p>
          <a:p>
            <a:pPr marL="0" indent="0">
              <a:buNone/>
            </a:pPr>
            <a:r>
              <a:rPr kumimoji="1" lang="ja-JP" altLang="en-US" dirty="0"/>
              <a:t>　画素単位で領域を理解</a:t>
            </a:r>
          </a:p>
        </p:txBody>
      </p:sp>
      <p:sp>
        <p:nvSpPr>
          <p:cNvPr id="4" name="スライド番号プレースホルダー 3">
            <a:extLst>
              <a:ext uri="{FF2B5EF4-FFF2-40B4-BE49-F238E27FC236}">
                <a16:creationId xmlns:a16="http://schemas.microsoft.com/office/drawing/2014/main" id="{30E28734-965B-4960-8324-37167895227B}"/>
              </a:ext>
            </a:extLst>
          </p:cNvPr>
          <p:cNvSpPr>
            <a:spLocks noGrp="1"/>
          </p:cNvSpPr>
          <p:nvPr>
            <p:ph type="sldNum" sz="quarter" idx="12"/>
          </p:nvPr>
        </p:nvSpPr>
        <p:spPr/>
        <p:txBody>
          <a:bodyPr/>
          <a:lstStyle/>
          <a:p>
            <a:fld id="{E205D82C-95A1-431E-8E38-AA614A14CDCF}" type="slidenum">
              <a:rPr kumimoji="1" lang="ja-JP" altLang="en-US" smtClean="0"/>
              <a:t>7</a:t>
            </a:fld>
            <a:endParaRPr kumimoji="1" lang="ja-JP" altLang="en-US"/>
          </a:p>
        </p:txBody>
      </p:sp>
      <p:sp>
        <p:nvSpPr>
          <p:cNvPr id="6" name="矢印: 上下 5">
            <a:extLst>
              <a:ext uri="{FF2B5EF4-FFF2-40B4-BE49-F238E27FC236}">
                <a16:creationId xmlns:a16="http://schemas.microsoft.com/office/drawing/2014/main" id="{99362720-41F6-494A-A43A-4BA1EA824879}"/>
              </a:ext>
            </a:extLst>
          </p:cNvPr>
          <p:cNvSpPr/>
          <p:nvPr/>
        </p:nvSpPr>
        <p:spPr>
          <a:xfrm>
            <a:off x="147470" y="743256"/>
            <a:ext cx="283493" cy="5613095"/>
          </a:xfrm>
          <a:prstGeom prst="up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BA515375-69B1-4C05-9835-C482075EDF2A}"/>
              </a:ext>
            </a:extLst>
          </p:cNvPr>
          <p:cNvPicPr>
            <a:picLocks noChangeAspect="1"/>
          </p:cNvPicPr>
          <p:nvPr/>
        </p:nvPicPr>
        <p:blipFill>
          <a:blip r:embed="rId2"/>
          <a:stretch>
            <a:fillRect/>
          </a:stretch>
        </p:blipFill>
        <p:spPr>
          <a:xfrm>
            <a:off x="4661568" y="4856378"/>
            <a:ext cx="1752690" cy="1581231"/>
          </a:xfrm>
          <a:prstGeom prst="rect">
            <a:avLst/>
          </a:prstGeom>
        </p:spPr>
      </p:pic>
      <p:pic>
        <p:nvPicPr>
          <p:cNvPr id="9" name="図 8">
            <a:extLst>
              <a:ext uri="{FF2B5EF4-FFF2-40B4-BE49-F238E27FC236}">
                <a16:creationId xmlns:a16="http://schemas.microsoft.com/office/drawing/2014/main" id="{A4074452-B341-4AF0-AC82-8225C8950CF8}"/>
              </a:ext>
            </a:extLst>
          </p:cNvPr>
          <p:cNvPicPr>
            <a:picLocks noChangeAspect="1"/>
          </p:cNvPicPr>
          <p:nvPr/>
        </p:nvPicPr>
        <p:blipFill>
          <a:blip r:embed="rId3"/>
          <a:stretch>
            <a:fillRect/>
          </a:stretch>
        </p:blipFill>
        <p:spPr>
          <a:xfrm>
            <a:off x="6885071" y="4856378"/>
            <a:ext cx="1746340" cy="1581231"/>
          </a:xfrm>
          <a:prstGeom prst="rect">
            <a:avLst/>
          </a:prstGeom>
        </p:spPr>
      </p:pic>
      <p:sp>
        <p:nvSpPr>
          <p:cNvPr id="10" name="矢印: 右 9">
            <a:extLst>
              <a:ext uri="{FF2B5EF4-FFF2-40B4-BE49-F238E27FC236}">
                <a16:creationId xmlns:a16="http://schemas.microsoft.com/office/drawing/2014/main" id="{85D47AB2-662F-4D28-BFBC-356F3C627AF1}"/>
              </a:ext>
            </a:extLst>
          </p:cNvPr>
          <p:cNvSpPr/>
          <p:nvPr/>
        </p:nvSpPr>
        <p:spPr>
          <a:xfrm>
            <a:off x="6565900" y="5428141"/>
            <a:ext cx="1905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28EBFAF6-BE77-4527-93AA-1CDCCA421449}"/>
              </a:ext>
            </a:extLst>
          </p:cNvPr>
          <p:cNvPicPr>
            <a:picLocks noChangeAspect="1"/>
          </p:cNvPicPr>
          <p:nvPr/>
        </p:nvPicPr>
        <p:blipFill>
          <a:blip r:embed="rId2"/>
          <a:stretch>
            <a:fillRect/>
          </a:stretch>
        </p:blipFill>
        <p:spPr>
          <a:xfrm>
            <a:off x="4661568" y="2799817"/>
            <a:ext cx="1752690" cy="1581231"/>
          </a:xfrm>
          <a:prstGeom prst="rect">
            <a:avLst/>
          </a:prstGeom>
        </p:spPr>
      </p:pic>
      <p:pic>
        <p:nvPicPr>
          <p:cNvPr id="12" name="図 11">
            <a:extLst>
              <a:ext uri="{FF2B5EF4-FFF2-40B4-BE49-F238E27FC236}">
                <a16:creationId xmlns:a16="http://schemas.microsoft.com/office/drawing/2014/main" id="{BB1F05BE-4A47-4628-BF2A-AF8C6F9EBBE2}"/>
              </a:ext>
            </a:extLst>
          </p:cNvPr>
          <p:cNvPicPr>
            <a:picLocks noChangeAspect="1"/>
          </p:cNvPicPr>
          <p:nvPr/>
        </p:nvPicPr>
        <p:blipFill>
          <a:blip r:embed="rId2"/>
          <a:stretch>
            <a:fillRect/>
          </a:stretch>
        </p:blipFill>
        <p:spPr>
          <a:xfrm>
            <a:off x="4661568" y="743256"/>
            <a:ext cx="1752690" cy="1581231"/>
          </a:xfrm>
          <a:prstGeom prst="rect">
            <a:avLst/>
          </a:prstGeom>
        </p:spPr>
      </p:pic>
      <p:sp>
        <p:nvSpPr>
          <p:cNvPr id="13" name="矢印: 右 12">
            <a:extLst>
              <a:ext uri="{FF2B5EF4-FFF2-40B4-BE49-F238E27FC236}">
                <a16:creationId xmlns:a16="http://schemas.microsoft.com/office/drawing/2014/main" id="{9115178E-8940-46A0-A144-89BA551E28E8}"/>
              </a:ext>
            </a:extLst>
          </p:cNvPr>
          <p:cNvSpPr/>
          <p:nvPr/>
        </p:nvSpPr>
        <p:spPr>
          <a:xfrm>
            <a:off x="6565900" y="3348288"/>
            <a:ext cx="1905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矢印: 右 13">
            <a:extLst>
              <a:ext uri="{FF2B5EF4-FFF2-40B4-BE49-F238E27FC236}">
                <a16:creationId xmlns:a16="http://schemas.microsoft.com/office/drawing/2014/main" id="{EC65B982-7418-4003-8B83-04A4BDBAD40F}"/>
              </a:ext>
            </a:extLst>
          </p:cNvPr>
          <p:cNvSpPr/>
          <p:nvPr/>
        </p:nvSpPr>
        <p:spPr>
          <a:xfrm>
            <a:off x="6565900" y="1268435"/>
            <a:ext cx="1905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DB0DDC5-571F-4511-BB42-C8AB4AF8CE9E}"/>
              </a:ext>
            </a:extLst>
          </p:cNvPr>
          <p:cNvSpPr txBox="1"/>
          <p:nvPr/>
        </p:nvSpPr>
        <p:spPr>
          <a:xfrm>
            <a:off x="7058212" y="978914"/>
            <a:ext cx="1190006" cy="954107"/>
          </a:xfrm>
          <a:prstGeom prst="rect">
            <a:avLst/>
          </a:prstGeom>
          <a:noFill/>
        </p:spPr>
        <p:txBody>
          <a:bodyPr wrap="none" rtlCol="0">
            <a:spAutoFit/>
          </a:bodyPr>
          <a:lstStyle/>
          <a:p>
            <a:r>
              <a:rPr kumimoji="1" lang="en-US" altLang="ja-JP" sz="2800" dirty="0"/>
              <a:t>person</a:t>
            </a:r>
          </a:p>
          <a:p>
            <a:r>
              <a:rPr kumimoji="1" lang="en-US" altLang="ja-JP" sz="2800" dirty="0"/>
              <a:t>bicycle</a:t>
            </a:r>
            <a:endParaRPr kumimoji="1" lang="ja-JP" altLang="en-US" sz="2800" dirty="0"/>
          </a:p>
        </p:txBody>
      </p:sp>
      <p:pic>
        <p:nvPicPr>
          <p:cNvPr id="16" name="図 15">
            <a:extLst>
              <a:ext uri="{FF2B5EF4-FFF2-40B4-BE49-F238E27FC236}">
                <a16:creationId xmlns:a16="http://schemas.microsoft.com/office/drawing/2014/main" id="{6C84EEB7-F84C-49C2-A53C-CC66416D53BB}"/>
              </a:ext>
            </a:extLst>
          </p:cNvPr>
          <p:cNvPicPr>
            <a:picLocks noChangeAspect="1"/>
          </p:cNvPicPr>
          <p:nvPr/>
        </p:nvPicPr>
        <p:blipFill>
          <a:blip r:embed="rId2"/>
          <a:stretch>
            <a:fillRect/>
          </a:stretch>
        </p:blipFill>
        <p:spPr>
          <a:xfrm>
            <a:off x="6908042" y="2801873"/>
            <a:ext cx="1752690" cy="1581231"/>
          </a:xfrm>
          <a:prstGeom prst="rect">
            <a:avLst/>
          </a:prstGeom>
        </p:spPr>
      </p:pic>
      <p:sp>
        <p:nvSpPr>
          <p:cNvPr id="17" name="正方形/長方形 16">
            <a:extLst>
              <a:ext uri="{FF2B5EF4-FFF2-40B4-BE49-F238E27FC236}">
                <a16:creationId xmlns:a16="http://schemas.microsoft.com/office/drawing/2014/main" id="{40507AB2-612A-486D-B2E8-41E6AA2B1BA0}"/>
              </a:ext>
            </a:extLst>
          </p:cNvPr>
          <p:cNvSpPr/>
          <p:nvPr/>
        </p:nvSpPr>
        <p:spPr>
          <a:xfrm>
            <a:off x="7058212" y="3429000"/>
            <a:ext cx="1397582" cy="8686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9178AF9D-FF65-40B6-ACEA-6592E316D191}"/>
              </a:ext>
            </a:extLst>
          </p:cNvPr>
          <p:cNvSpPr/>
          <p:nvPr/>
        </p:nvSpPr>
        <p:spPr>
          <a:xfrm>
            <a:off x="7494590" y="2909236"/>
            <a:ext cx="667633" cy="124887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3F714831-2206-465B-B64B-BD92B25C1031}"/>
              </a:ext>
            </a:extLst>
          </p:cNvPr>
          <p:cNvSpPr txBox="1"/>
          <p:nvPr/>
        </p:nvSpPr>
        <p:spPr>
          <a:xfrm>
            <a:off x="8006214" y="2179387"/>
            <a:ext cx="1190006" cy="523220"/>
          </a:xfrm>
          <a:prstGeom prst="rect">
            <a:avLst/>
          </a:prstGeom>
          <a:noFill/>
        </p:spPr>
        <p:txBody>
          <a:bodyPr wrap="none" rtlCol="0">
            <a:spAutoFit/>
          </a:bodyPr>
          <a:lstStyle/>
          <a:p>
            <a:r>
              <a:rPr kumimoji="1" lang="en-US" altLang="ja-JP" sz="2800" dirty="0"/>
              <a:t>person</a:t>
            </a:r>
          </a:p>
        </p:txBody>
      </p:sp>
      <p:sp>
        <p:nvSpPr>
          <p:cNvPr id="20" name="テキスト ボックス 19">
            <a:extLst>
              <a:ext uri="{FF2B5EF4-FFF2-40B4-BE49-F238E27FC236}">
                <a16:creationId xmlns:a16="http://schemas.microsoft.com/office/drawing/2014/main" id="{316A258D-726A-40CE-9CDC-4CC4A863035E}"/>
              </a:ext>
            </a:extLst>
          </p:cNvPr>
          <p:cNvSpPr txBox="1"/>
          <p:nvPr/>
        </p:nvSpPr>
        <p:spPr>
          <a:xfrm>
            <a:off x="7998599" y="4297680"/>
            <a:ext cx="1177182" cy="523220"/>
          </a:xfrm>
          <a:prstGeom prst="rect">
            <a:avLst/>
          </a:prstGeom>
          <a:noFill/>
        </p:spPr>
        <p:txBody>
          <a:bodyPr wrap="none" rtlCol="0">
            <a:spAutoFit/>
          </a:bodyPr>
          <a:lstStyle/>
          <a:p>
            <a:r>
              <a:rPr kumimoji="1" lang="en-US" altLang="ja-JP" sz="2800" dirty="0"/>
              <a:t>bicycle</a:t>
            </a:r>
            <a:endParaRPr kumimoji="1" lang="ja-JP" altLang="en-US" sz="2800" dirty="0"/>
          </a:p>
        </p:txBody>
      </p:sp>
      <p:cxnSp>
        <p:nvCxnSpPr>
          <p:cNvPr id="22" name="直線矢印コネクタ 21">
            <a:extLst>
              <a:ext uri="{FF2B5EF4-FFF2-40B4-BE49-F238E27FC236}">
                <a16:creationId xmlns:a16="http://schemas.microsoft.com/office/drawing/2014/main" id="{D3DF48C8-FE07-43A5-A317-C498662256B2}"/>
              </a:ext>
            </a:extLst>
          </p:cNvPr>
          <p:cNvCxnSpPr>
            <a:endCxn id="18" idx="0"/>
          </p:cNvCxnSpPr>
          <p:nvPr/>
        </p:nvCxnSpPr>
        <p:spPr>
          <a:xfrm flipH="1">
            <a:off x="7828407" y="2560148"/>
            <a:ext cx="194250" cy="349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EF46A05C-9108-4636-821B-362019BFE9B0}"/>
              </a:ext>
            </a:extLst>
          </p:cNvPr>
          <p:cNvCxnSpPr>
            <a:cxnSpLocks/>
          </p:cNvCxnSpPr>
          <p:nvPr/>
        </p:nvCxnSpPr>
        <p:spPr>
          <a:xfrm flipH="1" flipV="1">
            <a:off x="7925533" y="4292294"/>
            <a:ext cx="198189" cy="2802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780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CBAC0C-0595-4AA1-ACCF-CA8FF5983CD3}"/>
              </a:ext>
            </a:extLst>
          </p:cNvPr>
          <p:cNvSpPr>
            <a:spLocks noGrp="1"/>
          </p:cNvSpPr>
          <p:nvPr>
            <p:ph type="title"/>
          </p:nvPr>
        </p:nvSpPr>
        <p:spPr>
          <a:xfrm>
            <a:off x="321845" y="175028"/>
            <a:ext cx="8461208" cy="790172"/>
          </a:xfrm>
        </p:spPr>
        <p:txBody>
          <a:bodyPr>
            <a:normAutofit fontScale="90000"/>
          </a:bodyPr>
          <a:lstStyle/>
          <a:p>
            <a:r>
              <a:rPr kumimoji="1" lang="ja-JP" altLang="en-US" dirty="0"/>
              <a:t>セグメンテーションを試すことができるオンラインのサイト</a:t>
            </a:r>
          </a:p>
        </p:txBody>
      </p:sp>
      <p:sp>
        <p:nvSpPr>
          <p:cNvPr id="3" name="コンテンツ プレースホルダー 2">
            <a:extLst>
              <a:ext uri="{FF2B5EF4-FFF2-40B4-BE49-F238E27FC236}">
                <a16:creationId xmlns:a16="http://schemas.microsoft.com/office/drawing/2014/main" id="{963E797F-D351-4337-93EC-348C75A61CA8}"/>
              </a:ext>
            </a:extLst>
          </p:cNvPr>
          <p:cNvSpPr>
            <a:spLocks noGrp="1"/>
          </p:cNvSpPr>
          <p:nvPr>
            <p:ph idx="1"/>
          </p:nvPr>
        </p:nvSpPr>
        <p:spPr>
          <a:xfrm>
            <a:off x="321845" y="1117699"/>
            <a:ext cx="8461208" cy="2990851"/>
          </a:xfrm>
        </p:spPr>
        <p:txBody>
          <a:bodyPr>
            <a:normAutofit lnSpcReduction="10000"/>
          </a:bodyPr>
          <a:lstStyle/>
          <a:p>
            <a:r>
              <a:rPr lang="en-US" altLang="ja-JP" sz="2400" dirty="0" err="1"/>
              <a:t>OneFormer</a:t>
            </a:r>
            <a:r>
              <a:rPr lang="en-US" altLang="ja-JP" sz="2400" dirty="0"/>
              <a:t> </a:t>
            </a:r>
            <a:r>
              <a:rPr lang="ja-JP" altLang="en-US" sz="2400" dirty="0"/>
              <a:t>のデモサイト</a:t>
            </a:r>
            <a:endParaRPr lang="en-US" altLang="ja-JP" sz="2400" dirty="0"/>
          </a:p>
          <a:p>
            <a:r>
              <a:rPr lang="en-US" altLang="ja-JP" sz="2400" dirty="0"/>
              <a:t>URL: </a:t>
            </a:r>
            <a:r>
              <a:rPr lang="en-US" altLang="ja-JP" sz="2400" b="1" dirty="0"/>
              <a:t>https://</a:t>
            </a:r>
            <a:r>
              <a:rPr lang="en-US" altLang="ja-JP" sz="2400" b="1" dirty="0" err="1"/>
              <a:t>huggingface.co</a:t>
            </a:r>
            <a:r>
              <a:rPr lang="en-US" altLang="ja-JP" sz="2400" b="1" dirty="0"/>
              <a:t>/spaces/</a:t>
            </a:r>
            <a:r>
              <a:rPr lang="en-US" altLang="ja-JP" sz="2400" b="1" dirty="0" err="1"/>
              <a:t>shi</a:t>
            </a:r>
            <a:r>
              <a:rPr lang="en-US" altLang="ja-JP" sz="2400" b="1" dirty="0"/>
              <a:t>-labs/</a:t>
            </a:r>
            <a:r>
              <a:rPr lang="en-US" altLang="ja-JP" sz="2400" b="1" dirty="0" err="1"/>
              <a:t>OneFormer</a:t>
            </a:r>
            <a:endParaRPr lang="en-US" altLang="ja-JP" sz="2400" b="1" dirty="0"/>
          </a:p>
          <a:p>
            <a:r>
              <a:rPr lang="ja-JP" altLang="ja-JP" sz="2400" dirty="0"/>
              <a:t>セグメンテーションの種類：</a:t>
            </a:r>
            <a:r>
              <a:rPr lang="ja-JP" altLang="ja-JP" sz="2400" b="1" dirty="0"/>
              <a:t>パノプティック</a:t>
            </a:r>
            <a:r>
              <a:rPr lang="ja-JP" altLang="ja-JP" sz="2400" dirty="0"/>
              <a:t>，</a:t>
            </a:r>
            <a:r>
              <a:rPr lang="ja-JP" altLang="ja-JP" sz="2400" b="1" dirty="0"/>
              <a:t>インスタンス</a:t>
            </a:r>
            <a:r>
              <a:rPr lang="ja-JP" altLang="ja-JP" sz="2400" dirty="0"/>
              <a:t>，</a:t>
            </a:r>
            <a:r>
              <a:rPr lang="ja-JP" altLang="ja-JP" sz="2400" b="1" dirty="0"/>
              <a:t>セマンティック</a:t>
            </a:r>
            <a:r>
              <a:rPr lang="en-US" altLang="ja-JP" sz="2400" b="1" dirty="0"/>
              <a:t> </a:t>
            </a:r>
            <a:endParaRPr lang="ja-JP" altLang="ja-JP" sz="2400" b="1" dirty="0"/>
          </a:p>
          <a:p>
            <a:r>
              <a:rPr lang="ja-JP" altLang="ja-JP" sz="2400" dirty="0"/>
              <a:t>データセット：</a:t>
            </a:r>
            <a:r>
              <a:rPr lang="en-US" altLang="ja-JP" sz="2400" b="1" dirty="0"/>
              <a:t>COCO</a:t>
            </a:r>
            <a:r>
              <a:rPr lang="ja-JP" altLang="ja-JP" sz="2400" dirty="0"/>
              <a:t>（</a:t>
            </a:r>
            <a:r>
              <a:rPr lang="en-US" altLang="ja-JP" sz="2400" dirty="0"/>
              <a:t>133 </a:t>
            </a:r>
            <a:r>
              <a:rPr lang="ja-JP" altLang="ja-JP" sz="2400" dirty="0"/>
              <a:t>クラス</a:t>
            </a:r>
            <a:r>
              <a:rPr lang="ja-JP" altLang="en-US" sz="2400" dirty="0"/>
              <a:t>），</a:t>
            </a:r>
            <a:r>
              <a:rPr lang="en-US" altLang="ja-JP" sz="2400" b="1" dirty="0"/>
              <a:t>Cityscapes</a:t>
            </a:r>
            <a:r>
              <a:rPr lang="ja-JP" altLang="ja-JP" sz="2400" dirty="0"/>
              <a:t>（</a:t>
            </a:r>
            <a:r>
              <a:rPr lang="en-US" altLang="ja-JP" sz="2400" dirty="0"/>
              <a:t>19 </a:t>
            </a:r>
            <a:r>
              <a:rPr lang="ja-JP" altLang="ja-JP" sz="2400" dirty="0"/>
              <a:t>クラス）</a:t>
            </a:r>
            <a:r>
              <a:rPr lang="ja-JP" altLang="en-US" sz="2400" dirty="0"/>
              <a:t>，</a:t>
            </a:r>
            <a:r>
              <a:rPr lang="en-US" altLang="ja-JP" sz="2400" b="1" dirty="0" err="1"/>
              <a:t>ADE20K</a:t>
            </a:r>
            <a:r>
              <a:rPr lang="en-US" altLang="ja-JP" sz="2400" dirty="0"/>
              <a:t> </a:t>
            </a:r>
            <a:r>
              <a:rPr lang="ja-JP" altLang="ja-JP" sz="2400" dirty="0"/>
              <a:t>（</a:t>
            </a:r>
            <a:r>
              <a:rPr lang="en-US" altLang="ja-JP" sz="2400" dirty="0"/>
              <a:t>150</a:t>
            </a:r>
            <a:r>
              <a:rPr lang="ja-JP" altLang="ja-JP" sz="2400" dirty="0"/>
              <a:t>クラス）</a:t>
            </a:r>
          </a:p>
          <a:p>
            <a:endParaRPr lang="ja-JP" altLang="ja-JP" sz="2400" dirty="0"/>
          </a:p>
          <a:p>
            <a:endParaRPr kumimoji="1" lang="ja-JP" altLang="en-US" dirty="0"/>
          </a:p>
        </p:txBody>
      </p:sp>
      <p:sp>
        <p:nvSpPr>
          <p:cNvPr id="4" name="スライド番号プレースホルダー 3">
            <a:extLst>
              <a:ext uri="{FF2B5EF4-FFF2-40B4-BE49-F238E27FC236}">
                <a16:creationId xmlns:a16="http://schemas.microsoft.com/office/drawing/2014/main" id="{909D5963-29FD-4A88-B2D9-9FB62845377B}"/>
              </a:ext>
            </a:extLst>
          </p:cNvPr>
          <p:cNvSpPr>
            <a:spLocks noGrp="1"/>
          </p:cNvSpPr>
          <p:nvPr>
            <p:ph type="sldNum" sz="quarter" idx="12"/>
          </p:nvPr>
        </p:nvSpPr>
        <p:spPr/>
        <p:txBody>
          <a:bodyPr/>
          <a:lstStyle/>
          <a:p>
            <a:fld id="{E205D82C-95A1-431E-8E38-AA614A14CDCF}" type="slidenum">
              <a:rPr kumimoji="1" lang="ja-JP" altLang="en-US" smtClean="0"/>
              <a:t>8</a:t>
            </a:fld>
            <a:endParaRPr kumimoji="1" lang="ja-JP" altLang="en-US"/>
          </a:p>
        </p:txBody>
      </p:sp>
      <p:pic>
        <p:nvPicPr>
          <p:cNvPr id="5" name="図 4">
            <a:extLst>
              <a:ext uri="{FF2B5EF4-FFF2-40B4-BE49-F238E27FC236}">
                <a16:creationId xmlns:a16="http://schemas.microsoft.com/office/drawing/2014/main" id="{A10F0EB7-AA29-45F1-BF83-A573AD93663D}"/>
              </a:ext>
            </a:extLst>
          </p:cNvPr>
          <p:cNvPicPr>
            <a:picLocks noChangeAspect="1"/>
          </p:cNvPicPr>
          <p:nvPr/>
        </p:nvPicPr>
        <p:blipFill>
          <a:blip r:embed="rId2"/>
          <a:stretch>
            <a:fillRect/>
          </a:stretch>
        </p:blipFill>
        <p:spPr>
          <a:xfrm>
            <a:off x="107827" y="4261050"/>
            <a:ext cx="3708523" cy="2596950"/>
          </a:xfrm>
          <a:prstGeom prst="rect">
            <a:avLst/>
          </a:prstGeom>
        </p:spPr>
      </p:pic>
      <p:sp>
        <p:nvSpPr>
          <p:cNvPr id="6" name="正方形/長方形 5">
            <a:extLst>
              <a:ext uri="{FF2B5EF4-FFF2-40B4-BE49-F238E27FC236}">
                <a16:creationId xmlns:a16="http://schemas.microsoft.com/office/drawing/2014/main" id="{6A793B04-50C9-4974-AEC7-C21647865D5C}"/>
              </a:ext>
            </a:extLst>
          </p:cNvPr>
          <p:cNvSpPr/>
          <p:nvPr/>
        </p:nvSpPr>
        <p:spPr>
          <a:xfrm>
            <a:off x="4122153" y="4975136"/>
            <a:ext cx="4572000" cy="954107"/>
          </a:xfrm>
          <a:prstGeom prst="rect">
            <a:avLst/>
          </a:prstGeom>
        </p:spPr>
        <p:txBody>
          <a:bodyPr>
            <a:spAutoFit/>
          </a:bodyPr>
          <a:lstStyle/>
          <a:p>
            <a:r>
              <a:rPr lang="ja-JP" altLang="en-US" sz="1400" dirty="0">
                <a:latin typeface="Times New Roman" panose="02020603050405020304" pitchFamily="18" charset="0"/>
                <a:cs typeface="Times New Roman" panose="02020603050405020304" pitchFamily="18" charset="0"/>
              </a:rPr>
              <a:t>文献: Jitesh Jain, Jiachen Li, MangTik Chiu, Ali Hassani, Nikita Orlov, Humphrey Shi, OneFormer: One Transformer to Rule Universal Image Segmentation, arXiv:2211.06220, 2022.</a:t>
            </a:r>
          </a:p>
        </p:txBody>
      </p:sp>
    </p:spTree>
    <p:extLst>
      <p:ext uri="{BB962C8B-B14F-4D97-AF65-F5344CB8AC3E}">
        <p14:creationId xmlns:p14="http://schemas.microsoft.com/office/powerpoint/2010/main" val="1069873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50898F-FD76-4919-B66B-6EC5ADDCAE72}"/>
              </a:ext>
            </a:extLst>
          </p:cNvPr>
          <p:cNvSpPr>
            <a:spLocks noGrp="1"/>
          </p:cNvSpPr>
          <p:nvPr>
            <p:ph type="title"/>
          </p:nvPr>
        </p:nvSpPr>
        <p:spPr/>
        <p:txBody>
          <a:bodyPr>
            <a:normAutofit fontScale="90000"/>
          </a:bodyPr>
          <a:lstStyle/>
          <a:p>
            <a:r>
              <a:rPr kumimoji="1" lang="ja-JP" altLang="en-US" dirty="0"/>
              <a:t>訓練データにより結果が変わってくる</a:t>
            </a:r>
          </a:p>
        </p:txBody>
      </p:sp>
      <p:pic>
        <p:nvPicPr>
          <p:cNvPr id="6" name="コンテンツ プレースホルダー 5">
            <a:extLst>
              <a:ext uri="{FF2B5EF4-FFF2-40B4-BE49-F238E27FC236}">
                <a16:creationId xmlns:a16="http://schemas.microsoft.com/office/drawing/2014/main" id="{B2D093E6-3D33-4FC1-A275-766A6021D4B7}"/>
              </a:ext>
            </a:extLst>
          </p:cNvPr>
          <p:cNvPicPr>
            <a:picLocks noGrp="1" noChangeAspect="1"/>
          </p:cNvPicPr>
          <p:nvPr>
            <p:ph idx="1"/>
          </p:nvPr>
        </p:nvPicPr>
        <p:blipFill>
          <a:blip r:embed="rId2"/>
          <a:stretch>
            <a:fillRect/>
          </a:stretch>
        </p:blipFill>
        <p:spPr>
          <a:xfrm>
            <a:off x="416623" y="688634"/>
            <a:ext cx="2989246" cy="2033141"/>
          </a:xfrm>
          <a:prstGeom prst="rect">
            <a:avLst/>
          </a:prstGeom>
        </p:spPr>
      </p:pic>
      <p:sp>
        <p:nvSpPr>
          <p:cNvPr id="4" name="スライド番号プレースホルダー 3">
            <a:extLst>
              <a:ext uri="{FF2B5EF4-FFF2-40B4-BE49-F238E27FC236}">
                <a16:creationId xmlns:a16="http://schemas.microsoft.com/office/drawing/2014/main" id="{96133948-2F2C-4083-993E-88E3656ED180}"/>
              </a:ext>
            </a:extLst>
          </p:cNvPr>
          <p:cNvSpPr>
            <a:spLocks noGrp="1"/>
          </p:cNvSpPr>
          <p:nvPr>
            <p:ph type="sldNum" sz="quarter" idx="12"/>
          </p:nvPr>
        </p:nvSpPr>
        <p:spPr/>
        <p:txBody>
          <a:bodyPr/>
          <a:lstStyle/>
          <a:p>
            <a:fld id="{E205D82C-95A1-431E-8E38-AA614A14CDCF}" type="slidenum">
              <a:rPr kumimoji="1" lang="ja-JP" altLang="en-US" smtClean="0"/>
              <a:t>9</a:t>
            </a:fld>
            <a:endParaRPr kumimoji="1" lang="ja-JP" altLang="en-US"/>
          </a:p>
        </p:txBody>
      </p:sp>
      <p:sp>
        <p:nvSpPr>
          <p:cNvPr id="5" name="正方形/長方形 4">
            <a:extLst>
              <a:ext uri="{FF2B5EF4-FFF2-40B4-BE49-F238E27FC236}">
                <a16:creationId xmlns:a16="http://schemas.microsoft.com/office/drawing/2014/main" id="{963A9A11-85F1-4B11-99C7-3C638CE53B38}"/>
              </a:ext>
            </a:extLst>
          </p:cNvPr>
          <p:cNvSpPr/>
          <p:nvPr/>
        </p:nvSpPr>
        <p:spPr>
          <a:xfrm>
            <a:off x="162427" y="5288340"/>
            <a:ext cx="8620626" cy="1569660"/>
          </a:xfrm>
          <a:prstGeom prst="rect">
            <a:avLst/>
          </a:prstGeom>
        </p:spPr>
        <p:txBody>
          <a:bodyPr wrap="square">
            <a:spAutoFit/>
          </a:bodyPr>
          <a:lstStyle/>
          <a:p>
            <a:pPr marL="285750" indent="-285750">
              <a:buFont typeface="Arial" panose="020B0604020202020204" pitchFamily="34" charset="0"/>
              <a:buChar char="•"/>
            </a:pPr>
            <a:r>
              <a:rPr lang="en-US" altLang="ja-JP" sz="2400" dirty="0" err="1"/>
              <a:t>OneFormer</a:t>
            </a:r>
            <a:r>
              <a:rPr lang="en-US" altLang="ja-JP" sz="2400" dirty="0"/>
              <a:t> </a:t>
            </a:r>
            <a:r>
              <a:rPr lang="ja-JP" altLang="en-US" sz="2400" dirty="0"/>
              <a:t>のデモサイトを使用</a:t>
            </a:r>
            <a:endParaRPr lang="en-US" altLang="ja-JP" sz="2400" dirty="0"/>
          </a:p>
          <a:p>
            <a:pPr marL="285750" indent="-285750">
              <a:buFont typeface="Arial" panose="020B0604020202020204" pitchFamily="34" charset="0"/>
              <a:buChar char="•"/>
            </a:pPr>
            <a:r>
              <a:rPr lang="en-US" altLang="ja-JP" sz="2400" dirty="0"/>
              <a:t>URL: </a:t>
            </a:r>
            <a:r>
              <a:rPr lang="en-US" altLang="ja-JP" sz="2400" b="1" dirty="0"/>
              <a:t>https://</a:t>
            </a:r>
            <a:r>
              <a:rPr lang="en-US" altLang="ja-JP" sz="2400" b="1" dirty="0" err="1"/>
              <a:t>huggingface.co</a:t>
            </a:r>
            <a:r>
              <a:rPr lang="en-US" altLang="ja-JP" sz="2400" b="1" dirty="0"/>
              <a:t>/spaces/</a:t>
            </a:r>
            <a:r>
              <a:rPr lang="en-US" altLang="ja-JP" sz="2400" b="1" dirty="0" err="1"/>
              <a:t>shi</a:t>
            </a:r>
            <a:r>
              <a:rPr lang="en-US" altLang="ja-JP" sz="2400" b="1" dirty="0"/>
              <a:t>-labs/</a:t>
            </a:r>
            <a:r>
              <a:rPr lang="en-US" altLang="ja-JP" sz="2400" b="1" dirty="0" err="1"/>
              <a:t>OneFormer</a:t>
            </a:r>
            <a:endParaRPr lang="en-US" altLang="ja-JP" sz="2400" b="1" dirty="0"/>
          </a:p>
          <a:p>
            <a:pPr marL="285750" indent="-285750">
              <a:buFont typeface="Arial" panose="020B0604020202020204" pitchFamily="34" charset="0"/>
              <a:buChar char="•"/>
            </a:pPr>
            <a:r>
              <a:rPr lang="ja-JP" altLang="en-US" sz="2400" dirty="0"/>
              <a:t>パノプティック・セグメンテーションを実行</a:t>
            </a:r>
            <a:endParaRPr lang="en-US" altLang="ja-JP" sz="2400" dirty="0"/>
          </a:p>
          <a:p>
            <a:pPr marL="285750" indent="-285750">
              <a:buFont typeface="Arial" panose="020B0604020202020204" pitchFamily="34" charset="0"/>
              <a:buChar char="•"/>
            </a:pPr>
            <a:r>
              <a:rPr lang="ja-JP" altLang="en-US" sz="2400" dirty="0"/>
              <a:t>バックボーンは </a:t>
            </a:r>
            <a:r>
              <a:rPr lang="en-US" altLang="ja-JP" sz="2400" dirty="0" err="1"/>
              <a:t>DiNAT</a:t>
            </a:r>
            <a:r>
              <a:rPr lang="en-US" altLang="ja-JP" sz="2400" dirty="0"/>
              <a:t>-L </a:t>
            </a:r>
            <a:r>
              <a:rPr lang="ja-JP" altLang="en-US" sz="2400" dirty="0"/>
              <a:t>を使用</a:t>
            </a:r>
            <a:endParaRPr lang="en-US" altLang="ja-JP" sz="2400" dirty="0"/>
          </a:p>
        </p:txBody>
      </p:sp>
      <p:sp>
        <p:nvSpPr>
          <p:cNvPr id="7" name="テキスト ボックス 6">
            <a:extLst>
              <a:ext uri="{FF2B5EF4-FFF2-40B4-BE49-F238E27FC236}">
                <a16:creationId xmlns:a16="http://schemas.microsoft.com/office/drawing/2014/main" id="{4B71C73A-D52A-424D-9740-A191DFBA4E4D}"/>
              </a:ext>
            </a:extLst>
          </p:cNvPr>
          <p:cNvSpPr txBox="1"/>
          <p:nvPr/>
        </p:nvSpPr>
        <p:spPr>
          <a:xfrm>
            <a:off x="1472665" y="2722675"/>
            <a:ext cx="877163" cy="369332"/>
          </a:xfrm>
          <a:prstGeom prst="rect">
            <a:avLst/>
          </a:prstGeom>
          <a:noFill/>
        </p:spPr>
        <p:txBody>
          <a:bodyPr wrap="none" rtlCol="0">
            <a:spAutoFit/>
          </a:bodyPr>
          <a:lstStyle/>
          <a:p>
            <a:r>
              <a:rPr kumimoji="1" lang="ja-JP" altLang="en-US" dirty="0"/>
              <a:t>元画像</a:t>
            </a:r>
          </a:p>
        </p:txBody>
      </p:sp>
      <p:sp>
        <p:nvSpPr>
          <p:cNvPr id="8" name="テキスト ボックス 7">
            <a:extLst>
              <a:ext uri="{FF2B5EF4-FFF2-40B4-BE49-F238E27FC236}">
                <a16:creationId xmlns:a16="http://schemas.microsoft.com/office/drawing/2014/main" id="{FFCBB178-3216-4E53-831B-470C98C7D829}"/>
              </a:ext>
            </a:extLst>
          </p:cNvPr>
          <p:cNvSpPr txBox="1"/>
          <p:nvPr/>
        </p:nvSpPr>
        <p:spPr>
          <a:xfrm>
            <a:off x="915631" y="5061796"/>
            <a:ext cx="2569947" cy="369332"/>
          </a:xfrm>
          <a:prstGeom prst="rect">
            <a:avLst/>
          </a:prstGeom>
          <a:noFill/>
        </p:spPr>
        <p:txBody>
          <a:bodyPr wrap="square" rtlCol="0">
            <a:spAutoFit/>
          </a:bodyPr>
          <a:lstStyle/>
          <a:p>
            <a:r>
              <a:rPr kumimoji="1" lang="ja-JP" altLang="en-US" dirty="0"/>
              <a:t>訓練データは </a:t>
            </a:r>
            <a:r>
              <a:rPr kumimoji="1" lang="en-US" altLang="ja-JP" dirty="0"/>
              <a:t>COCO</a:t>
            </a:r>
            <a:endParaRPr kumimoji="1" lang="ja-JP" altLang="en-US" dirty="0"/>
          </a:p>
        </p:txBody>
      </p:sp>
      <p:pic>
        <p:nvPicPr>
          <p:cNvPr id="9" name="図 8">
            <a:extLst>
              <a:ext uri="{FF2B5EF4-FFF2-40B4-BE49-F238E27FC236}">
                <a16:creationId xmlns:a16="http://schemas.microsoft.com/office/drawing/2014/main" id="{1FA3DEA3-9584-4E88-9283-75B95DA10C8A}"/>
              </a:ext>
            </a:extLst>
          </p:cNvPr>
          <p:cNvPicPr>
            <a:picLocks noChangeAspect="1"/>
          </p:cNvPicPr>
          <p:nvPr/>
        </p:nvPicPr>
        <p:blipFill>
          <a:blip r:embed="rId3"/>
          <a:stretch>
            <a:fillRect/>
          </a:stretch>
        </p:blipFill>
        <p:spPr>
          <a:xfrm>
            <a:off x="416623" y="3056937"/>
            <a:ext cx="2989246" cy="2039929"/>
          </a:xfrm>
          <a:prstGeom prst="rect">
            <a:avLst/>
          </a:prstGeom>
        </p:spPr>
      </p:pic>
      <p:pic>
        <p:nvPicPr>
          <p:cNvPr id="10" name="図 9">
            <a:extLst>
              <a:ext uri="{FF2B5EF4-FFF2-40B4-BE49-F238E27FC236}">
                <a16:creationId xmlns:a16="http://schemas.microsoft.com/office/drawing/2014/main" id="{CCB128DF-39C5-4E3E-A24A-7D3E3E81F7BD}"/>
              </a:ext>
            </a:extLst>
          </p:cNvPr>
          <p:cNvPicPr>
            <a:picLocks noChangeAspect="1"/>
          </p:cNvPicPr>
          <p:nvPr/>
        </p:nvPicPr>
        <p:blipFill>
          <a:blip r:embed="rId4"/>
          <a:stretch>
            <a:fillRect/>
          </a:stretch>
        </p:blipFill>
        <p:spPr>
          <a:xfrm>
            <a:off x="4180563" y="688634"/>
            <a:ext cx="2989246" cy="2037116"/>
          </a:xfrm>
          <a:prstGeom prst="rect">
            <a:avLst/>
          </a:prstGeom>
        </p:spPr>
      </p:pic>
      <p:sp>
        <p:nvSpPr>
          <p:cNvPr id="11" name="テキスト ボックス 10">
            <a:extLst>
              <a:ext uri="{FF2B5EF4-FFF2-40B4-BE49-F238E27FC236}">
                <a16:creationId xmlns:a16="http://schemas.microsoft.com/office/drawing/2014/main" id="{69DA5D3B-5CB9-45CC-8E49-BE62C97C72C7}"/>
              </a:ext>
            </a:extLst>
          </p:cNvPr>
          <p:cNvSpPr txBox="1"/>
          <p:nvPr/>
        </p:nvSpPr>
        <p:spPr>
          <a:xfrm>
            <a:off x="4472740" y="2668678"/>
            <a:ext cx="3987866" cy="369332"/>
          </a:xfrm>
          <a:prstGeom prst="rect">
            <a:avLst/>
          </a:prstGeom>
          <a:noFill/>
        </p:spPr>
        <p:txBody>
          <a:bodyPr wrap="square" rtlCol="0">
            <a:spAutoFit/>
          </a:bodyPr>
          <a:lstStyle/>
          <a:p>
            <a:r>
              <a:rPr kumimoji="1" lang="ja-JP" altLang="en-US" dirty="0"/>
              <a:t>訓練データは </a:t>
            </a:r>
            <a:r>
              <a:rPr kumimoji="1" lang="en-US" altLang="ja-JP" dirty="0"/>
              <a:t>Cityscapes</a:t>
            </a:r>
            <a:endParaRPr kumimoji="1" lang="ja-JP" altLang="en-US" dirty="0"/>
          </a:p>
        </p:txBody>
      </p:sp>
      <p:sp>
        <p:nvSpPr>
          <p:cNvPr id="13" name="テキスト ボックス 12">
            <a:extLst>
              <a:ext uri="{FF2B5EF4-FFF2-40B4-BE49-F238E27FC236}">
                <a16:creationId xmlns:a16="http://schemas.microsoft.com/office/drawing/2014/main" id="{3CFD2480-D455-47CD-A471-D698D6A36136}"/>
              </a:ext>
            </a:extLst>
          </p:cNvPr>
          <p:cNvSpPr txBox="1"/>
          <p:nvPr/>
        </p:nvSpPr>
        <p:spPr>
          <a:xfrm>
            <a:off x="4414989" y="5018054"/>
            <a:ext cx="3987866" cy="369332"/>
          </a:xfrm>
          <a:prstGeom prst="rect">
            <a:avLst/>
          </a:prstGeom>
          <a:noFill/>
        </p:spPr>
        <p:txBody>
          <a:bodyPr wrap="square" rtlCol="0">
            <a:spAutoFit/>
          </a:bodyPr>
          <a:lstStyle/>
          <a:p>
            <a:r>
              <a:rPr kumimoji="1" lang="ja-JP" altLang="en-US" dirty="0"/>
              <a:t>訓練データは </a:t>
            </a:r>
            <a:r>
              <a:rPr kumimoji="1" lang="en-US" altLang="ja-JP" dirty="0" err="1"/>
              <a:t>ADE20K</a:t>
            </a:r>
            <a:endParaRPr kumimoji="1" lang="ja-JP" altLang="en-US" dirty="0"/>
          </a:p>
        </p:txBody>
      </p:sp>
      <p:pic>
        <p:nvPicPr>
          <p:cNvPr id="14" name="図 13">
            <a:extLst>
              <a:ext uri="{FF2B5EF4-FFF2-40B4-BE49-F238E27FC236}">
                <a16:creationId xmlns:a16="http://schemas.microsoft.com/office/drawing/2014/main" id="{D7E2A3D6-3A45-4AF6-BE23-27ED5C1092C5}"/>
              </a:ext>
            </a:extLst>
          </p:cNvPr>
          <p:cNvPicPr>
            <a:picLocks noChangeAspect="1"/>
          </p:cNvPicPr>
          <p:nvPr/>
        </p:nvPicPr>
        <p:blipFill>
          <a:blip r:embed="rId5"/>
          <a:stretch>
            <a:fillRect/>
          </a:stretch>
        </p:blipFill>
        <p:spPr>
          <a:xfrm>
            <a:off x="4159073" y="3038011"/>
            <a:ext cx="2989246" cy="2039720"/>
          </a:xfrm>
          <a:prstGeom prst="rect">
            <a:avLst/>
          </a:prstGeom>
        </p:spPr>
      </p:pic>
    </p:spTree>
    <p:extLst>
      <p:ext uri="{BB962C8B-B14F-4D97-AF65-F5344CB8AC3E}">
        <p14:creationId xmlns:p14="http://schemas.microsoft.com/office/powerpoint/2010/main" val="3846761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4544</TotalTime>
  <Words>1326</Words>
  <Application>Microsoft Office PowerPoint</Application>
  <PresentationFormat>画面に合わせる (4:3)</PresentationFormat>
  <Paragraphs>200</Paragraphs>
  <Slides>21</Slides>
  <Notes>7</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21</vt:i4>
      </vt:variant>
    </vt:vector>
  </HeadingPairs>
  <TitlesOfParts>
    <vt:vector size="29" baseType="lpstr">
      <vt:lpstr>メイリオ</vt:lpstr>
      <vt:lpstr>游ゴシック</vt:lpstr>
      <vt:lpstr>Abadi</vt:lpstr>
      <vt:lpstr>Arial</vt:lpstr>
      <vt:lpstr>Calibri</vt:lpstr>
      <vt:lpstr>Times New Roman</vt:lpstr>
      <vt:lpstr>Office テーマ</vt:lpstr>
      <vt:lpstr>1_Office テーマ</vt:lpstr>
      <vt:lpstr>画像理解システムの演習 </vt:lpstr>
      <vt:lpstr>アウトライン</vt:lpstr>
      <vt:lpstr>コンピュータによる画像理解</vt:lpstr>
      <vt:lpstr>① 画像分類</vt:lpstr>
      <vt:lpstr>② 物体検出</vt:lpstr>
      <vt:lpstr>③ セグメンテーション</vt:lpstr>
      <vt:lpstr>画像理解の主な種類</vt:lpstr>
      <vt:lpstr>セグメンテーションを試すことができるオンラインのサイト</vt:lpstr>
      <vt:lpstr>訓練データにより結果が変わってくる</vt:lpstr>
      <vt:lpstr>ADE20K</vt:lpstr>
      <vt:lpstr>CityScapes</vt:lpstr>
      <vt:lpstr>COCO</vt:lpstr>
      <vt:lpstr>1. 画像理解の応用例</vt:lpstr>
      <vt:lpstr>PowerPoint プレゼンテーション</vt:lpstr>
      <vt:lpstr>2. 画像理解システムの構築</vt:lpstr>
      <vt:lpstr>PowerPoint プレゼンテーション</vt:lpstr>
      <vt:lpstr>演習</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画像理解システムの演習（AI演習）</dc:title>
  <dc:creator>kaneko kunihiko</dc:creator>
  <cp:lastModifiedBy>金子　邦彦</cp:lastModifiedBy>
  <cp:revision>445</cp:revision>
  <dcterms:created xsi:type="dcterms:W3CDTF">2019-11-02T00:06:04Z</dcterms:created>
  <dcterms:modified xsi:type="dcterms:W3CDTF">2025-03-25T04:47:23Z</dcterms:modified>
</cp:coreProperties>
</file>