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3" r:id="rId3"/>
    <p:sldMasterId id="2147483688" r:id="rId4"/>
  </p:sldMasterIdLst>
  <p:notesMasterIdLst>
    <p:notesMasterId r:id="rId43"/>
  </p:notesMasterIdLst>
  <p:handoutMasterIdLst>
    <p:handoutMasterId r:id="rId44"/>
  </p:handoutMasterIdLst>
  <p:sldIdLst>
    <p:sldId id="1037" r:id="rId5"/>
    <p:sldId id="1783" r:id="rId6"/>
    <p:sldId id="1890" r:id="rId7"/>
    <p:sldId id="1939" r:id="rId8"/>
    <p:sldId id="1726" r:id="rId9"/>
    <p:sldId id="1744" r:id="rId10"/>
    <p:sldId id="1089" r:id="rId11"/>
    <p:sldId id="1833" r:id="rId12"/>
    <p:sldId id="1897" r:id="rId13"/>
    <p:sldId id="1905" r:id="rId14"/>
    <p:sldId id="1834" r:id="rId15"/>
    <p:sldId id="1830" r:id="rId16"/>
    <p:sldId id="1831" r:id="rId17"/>
    <p:sldId id="1930" r:id="rId18"/>
    <p:sldId id="1832" r:id="rId19"/>
    <p:sldId id="1931" r:id="rId20"/>
    <p:sldId id="1932" r:id="rId21"/>
    <p:sldId id="1038" r:id="rId22"/>
    <p:sldId id="1039" r:id="rId23"/>
    <p:sldId id="1938" r:id="rId24"/>
    <p:sldId id="1921" r:id="rId25"/>
    <p:sldId id="1919" r:id="rId26"/>
    <p:sldId id="1933" r:id="rId27"/>
    <p:sldId id="1935" r:id="rId28"/>
    <p:sldId id="1934" r:id="rId29"/>
    <p:sldId id="1937" r:id="rId30"/>
    <p:sldId id="1925" r:id="rId31"/>
    <p:sldId id="1940" r:id="rId32"/>
    <p:sldId id="1941" r:id="rId33"/>
    <p:sldId id="1942" r:id="rId34"/>
    <p:sldId id="1096" r:id="rId35"/>
    <p:sldId id="1097" r:id="rId36"/>
    <p:sldId id="1098" r:id="rId37"/>
    <p:sldId id="1099" r:id="rId38"/>
    <p:sldId id="1100" r:id="rId39"/>
    <p:sldId id="1101" r:id="rId40"/>
    <p:sldId id="1835" r:id="rId41"/>
    <p:sldId id="1847"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1"/>
    <a:srgbClr val="000000"/>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87239" autoAdjust="0"/>
  </p:normalViewPr>
  <p:slideViewPr>
    <p:cSldViewPr snapToGrid="0">
      <p:cViewPr varScale="1">
        <p:scale>
          <a:sx n="53" d="100"/>
          <a:sy n="53" d="100"/>
        </p:scale>
        <p:origin x="1238" y="20"/>
      </p:cViewPr>
      <p:guideLst/>
    </p:cSldViewPr>
  </p:slideViewPr>
  <p:notesTextViewPr>
    <p:cViewPr>
      <p:scale>
        <a:sx n="3" d="2"/>
        <a:sy n="3" d="2"/>
      </p:scale>
      <p:origin x="0" y="0"/>
    </p:cViewPr>
  </p:notesTextViewPr>
  <p:sorterViewPr>
    <p:cViewPr varScale="1">
      <p:scale>
        <a:sx n="1" d="1"/>
        <a:sy n="1" d="1"/>
      </p:scale>
      <p:origin x="0" y="-250"/>
    </p:cViewPr>
  </p:sorterViewPr>
  <p:notesViewPr>
    <p:cSldViewPr snapToGrid="0">
      <p:cViewPr varScale="1">
        <p:scale>
          <a:sx n="36" d="100"/>
          <a:sy n="36" d="100"/>
        </p:scale>
        <p:origin x="1568" y="24"/>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2763BF-D648-4028-9754-3615FF609D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B10CE5D-8673-4CA7-9090-03259476253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5FF2E0-C691-4652-BD93-B8DB4314A43F}"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C2FF5B21-A326-4B36-82F5-4E6EA1A9FF6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BE679C3-E509-4B6D-8BC5-8667FC746E2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6BFD2C-F54A-4665-824F-63737EEC6896}" type="slidenum">
              <a:rPr kumimoji="1" lang="ja-JP" altLang="en-US" smtClean="0"/>
              <a:t>‹#›</a:t>
            </a:fld>
            <a:endParaRPr kumimoji="1" lang="ja-JP" altLang="en-US"/>
          </a:p>
        </p:txBody>
      </p:sp>
    </p:spTree>
    <p:extLst>
      <p:ext uri="{BB962C8B-B14F-4D97-AF65-F5344CB8AC3E}">
        <p14:creationId xmlns:p14="http://schemas.microsoft.com/office/powerpoint/2010/main" val="226197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3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14</a:t>
            </a:fld>
            <a:endParaRPr kumimoji="1" lang="ja-JP" altLang="en-US"/>
          </a:p>
        </p:txBody>
      </p:sp>
    </p:spTree>
    <p:extLst>
      <p:ext uri="{BB962C8B-B14F-4D97-AF65-F5344CB8AC3E}">
        <p14:creationId xmlns:p14="http://schemas.microsoft.com/office/powerpoint/2010/main" val="187419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892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atin typeface="Abadi" panose="020B0604020104020204"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2051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56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32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309336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21135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210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15966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atin typeface="Abadi" panose="020B0604020104020204" pitchFamily="34" charset="0"/>
              </a:defRPr>
            </a:lvl1pPr>
            <a:lvl2pPr>
              <a:spcBef>
                <a:spcPts val="0"/>
              </a:spcBef>
              <a:defRPr>
                <a:latin typeface="Abadi" panose="020B0604020104020204" pitchFamily="34" charset="0"/>
              </a:defRPr>
            </a:lvl2pPr>
            <a:lvl3pPr>
              <a:spcBef>
                <a:spcPts val="0"/>
              </a:spcBef>
              <a:defRPr>
                <a:latin typeface="Abadi" panose="020B0604020104020204" pitchFamily="34" charset="0"/>
              </a:defRPr>
            </a:lvl3pPr>
            <a:lvl4pPr>
              <a:spcBef>
                <a:spcPts val="0"/>
              </a:spcBef>
              <a:defRPr>
                <a:latin typeface="Abadi" panose="020B0604020104020204" pitchFamily="34" charset="0"/>
              </a:defRPr>
            </a:lvl4pPr>
            <a:lvl5pPr>
              <a:spcBef>
                <a:spcPts val="0"/>
              </a:spcBef>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4" name="Slide Number Placeholder 3"/>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782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7847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9504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6583807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 Id="rId6"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4.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a:p>
        </p:txBody>
      </p:sp>
    </p:spTree>
    <p:extLst>
      <p:ext uri="{BB962C8B-B14F-4D97-AF65-F5344CB8AC3E}">
        <p14:creationId xmlns:p14="http://schemas.microsoft.com/office/powerpoint/2010/main" val="5175131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7130296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4719325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kkaneko.jp/ai/ae/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chat.openai.com/" TargetMode="External"/><Relationship Id="rId3" Type="http://schemas.openxmlformats.org/officeDocument/2006/relationships/hyperlink" Target="https://weblangchain.vercel.ap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eblangchain.vercel.app/" TargetMode="External"/><Relationship Id="rId3" Type="http://schemas.openxmlformats.org/officeDocument/2006/relationships/image" Target="../media/image2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talkai.info/ja/" TargetMode="Externa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hat.openai.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talkai.info/ja/" TargetMode="Externa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sz="4400">
                <a:latin typeface="メイリオ" panose="020B0604030504040204" pitchFamily="50" charset="-128"/>
              </a:rPr>
              <a:t>チャットボット</a:t>
            </a:r>
            <a:r>
              <a:rPr lang="ja-JP" altLang="en-US" sz="4400" dirty="0">
                <a:latin typeface="メイリオ" panose="020B0604030504040204" pitchFamily="50" charset="-128"/>
              </a:rPr>
              <a:t>との対話による問題解決</a:t>
            </a:r>
            <a:br>
              <a:rPr lang="en-US" altLang="ja-JP" sz="4400" dirty="0">
                <a:latin typeface="メイリオ" panose="020B0604030504040204" pitchFamily="50" charset="-128"/>
              </a:rPr>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badi" panose="020B0604020104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150100"/>
            <a:ext cx="8266421" cy="1506085"/>
          </a:xfrm>
        </p:spPr>
        <p:txBody>
          <a:bodyPr>
            <a:normAutofit/>
          </a:bodyPr>
          <a:lstStyle/>
          <a:p>
            <a:r>
              <a:rPr lang="en-US" altLang="ja-JP" sz="2800" dirty="0"/>
              <a:t>AI </a:t>
            </a:r>
            <a:r>
              <a:rPr lang="ja-JP" altLang="en-US" sz="2800" dirty="0"/>
              <a:t>演習</a:t>
            </a:r>
          </a:p>
          <a:p>
            <a:r>
              <a:rPr lang="en-US" altLang="ja-JP" dirty="0">
                <a:hlinkClick r:id="rId5"/>
              </a:rPr>
              <a:t>https://www.kkaneko.jp/ai/ae/index.html</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D35A3-6200-3796-3723-FEA28F4E17E6}"/>
              </a:ext>
            </a:extLst>
          </p:cNvPr>
          <p:cNvSpPr>
            <a:spLocks noGrp="1"/>
          </p:cNvSpPr>
          <p:nvPr>
            <p:ph type="title"/>
          </p:nvPr>
        </p:nvSpPr>
        <p:spPr/>
        <p:txBody>
          <a:bodyPr>
            <a:normAutofit fontScale="90000"/>
          </a:bodyPr>
          <a:lstStyle/>
          <a:p>
            <a:r>
              <a:rPr kumimoji="1" lang="ja-JP" altLang="en-US" dirty="0"/>
              <a:t>チャットボットを学ぶメリット</a:t>
            </a:r>
          </a:p>
        </p:txBody>
      </p:sp>
      <p:sp>
        <p:nvSpPr>
          <p:cNvPr id="3" name="コンテンツ プレースホルダー 2">
            <a:extLst>
              <a:ext uri="{FF2B5EF4-FFF2-40B4-BE49-F238E27FC236}">
                <a16:creationId xmlns:a16="http://schemas.microsoft.com/office/drawing/2014/main" id="{66E47073-D02A-EF3B-4C14-C841ECDFEE51}"/>
              </a:ext>
            </a:extLst>
          </p:cNvPr>
          <p:cNvSpPr>
            <a:spLocks noGrp="1"/>
          </p:cNvSpPr>
          <p:nvPr>
            <p:ph idx="1"/>
          </p:nvPr>
        </p:nvSpPr>
        <p:spPr>
          <a:xfrm>
            <a:off x="321845" y="846252"/>
            <a:ext cx="8461208" cy="5836719"/>
          </a:xfrm>
        </p:spPr>
        <p:txBody>
          <a:bodyPr>
            <a:normAutofit/>
          </a:bodyPr>
          <a:lstStyle/>
          <a:p>
            <a:r>
              <a:rPr lang="en-US" altLang="ja-JP" sz="2400" b="1" dirty="0"/>
              <a:t>AI </a:t>
            </a:r>
            <a:r>
              <a:rPr lang="ja-JP" altLang="en-US" sz="2400" b="1" dirty="0"/>
              <a:t>とのコミュニケーション能力</a:t>
            </a:r>
            <a:endParaRPr lang="en-US" altLang="ja-JP" sz="2400" b="1" dirty="0"/>
          </a:p>
          <a:p>
            <a:pPr marL="0" indent="0">
              <a:buNone/>
            </a:pPr>
            <a:r>
              <a:rPr lang="ja-JP" altLang="en-US" sz="2400" dirty="0"/>
              <a:t>チャットボットへのプロンプトの与え方の工夫により、より効果的にチャットボットを利用</a:t>
            </a:r>
            <a:endParaRPr kumimoji="1" lang="ja-JP" altLang="en-US" sz="2400" dirty="0"/>
          </a:p>
          <a:p>
            <a:r>
              <a:rPr lang="en-US" altLang="ja-JP" sz="2400" b="1" dirty="0"/>
              <a:t>AI </a:t>
            </a:r>
            <a:r>
              <a:rPr lang="ja-JP" altLang="en-US" sz="2400" b="1" dirty="0"/>
              <a:t>技術の把握</a:t>
            </a:r>
            <a:endParaRPr lang="en-US" altLang="ja-JP" sz="2400" b="1" dirty="0"/>
          </a:p>
          <a:p>
            <a:pPr marL="0" indent="0">
              <a:buNone/>
            </a:pPr>
            <a:r>
              <a:rPr kumimoji="1" lang="ja-JP" altLang="en-US" sz="2400" dirty="0"/>
              <a:t>チャットボットの対話経験を重ねることで、</a:t>
            </a:r>
            <a:r>
              <a:rPr kumimoji="1" lang="en-US" altLang="ja-JP" sz="2400" dirty="0"/>
              <a:t>AI</a:t>
            </a:r>
            <a:r>
              <a:rPr kumimoji="1" lang="ja-JP" altLang="en-US" sz="2400" dirty="0"/>
              <a:t>の限界を理解。</a:t>
            </a:r>
            <a:r>
              <a:rPr kumimoji="1" lang="en-US" altLang="ja-JP" sz="2400" dirty="0"/>
              <a:t>AI</a:t>
            </a:r>
            <a:r>
              <a:rPr kumimoji="1" lang="ja-JP" altLang="en-US" sz="2400" dirty="0"/>
              <a:t>を</a:t>
            </a:r>
            <a:r>
              <a:rPr lang="ja-JP" altLang="en-US" sz="2400" dirty="0"/>
              <a:t>活用するスキルが向上する。</a:t>
            </a:r>
            <a:endParaRPr lang="en-US" altLang="ja-JP" sz="2400" dirty="0"/>
          </a:p>
          <a:p>
            <a:r>
              <a:rPr lang="ja-JP" altLang="en-US" sz="2400" b="1" dirty="0"/>
              <a:t>課題解決スキル</a:t>
            </a:r>
            <a:endParaRPr lang="en-US" altLang="ja-JP" sz="2400" b="1" dirty="0"/>
          </a:p>
          <a:p>
            <a:pPr marL="0" indent="0">
              <a:buNone/>
            </a:pPr>
            <a:r>
              <a:rPr kumimoji="1" lang="ja-JP" altLang="en-US" sz="2400" dirty="0"/>
              <a:t>チャットボット経由でさまざまな操作が可能になり、迅速</a:t>
            </a:r>
            <a:r>
              <a:rPr lang="ja-JP" altLang="en-US" sz="2400" dirty="0"/>
              <a:t>なタスクの</a:t>
            </a:r>
            <a:r>
              <a:rPr kumimoji="1" lang="ja-JP" altLang="en-US" sz="2400" dirty="0"/>
              <a:t>実行</a:t>
            </a:r>
            <a:r>
              <a:rPr lang="ja-JP" altLang="en-US" sz="2400" dirty="0"/>
              <a:t>と</a:t>
            </a:r>
            <a:r>
              <a:rPr kumimoji="1" lang="ja-JP" altLang="en-US" sz="2400" dirty="0"/>
              <a:t>、課題解決につながる</a:t>
            </a:r>
          </a:p>
          <a:p>
            <a:pPr marL="0" indent="0">
              <a:buNone/>
            </a:pPr>
            <a:endParaRPr lang="en-US" altLang="ja-JP" b="1" dirty="0"/>
          </a:p>
        </p:txBody>
      </p:sp>
      <p:sp>
        <p:nvSpPr>
          <p:cNvPr id="4" name="スライド番号プレースホルダー 3">
            <a:extLst>
              <a:ext uri="{FF2B5EF4-FFF2-40B4-BE49-F238E27FC236}">
                <a16:creationId xmlns:a16="http://schemas.microsoft.com/office/drawing/2014/main" id="{BF80ABB6-BD5A-A1A2-361A-393A5ADDA3B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3858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7F7A3-6BBB-EE2B-DC2E-EBC950DC504E}"/>
              </a:ext>
            </a:extLst>
          </p:cNvPr>
          <p:cNvSpPr>
            <a:spLocks noGrp="1"/>
          </p:cNvSpPr>
          <p:nvPr>
            <p:ph type="title"/>
          </p:nvPr>
        </p:nvSpPr>
        <p:spPr/>
        <p:txBody>
          <a:bodyPr>
            <a:normAutofit fontScale="90000"/>
          </a:bodyPr>
          <a:lstStyle/>
          <a:p>
            <a:r>
              <a:rPr lang="ja-JP" altLang="en-US" dirty="0"/>
              <a:t>チャットボットへの期待</a:t>
            </a:r>
            <a:endParaRPr kumimoji="1" lang="ja-JP" altLang="en-US" dirty="0"/>
          </a:p>
        </p:txBody>
      </p:sp>
      <p:sp>
        <p:nvSpPr>
          <p:cNvPr id="3" name="コンテンツ プレースホルダー 2">
            <a:extLst>
              <a:ext uri="{FF2B5EF4-FFF2-40B4-BE49-F238E27FC236}">
                <a16:creationId xmlns:a16="http://schemas.microsoft.com/office/drawing/2014/main" id="{C2221CEC-E416-6897-8E8B-E1F1A460C232}"/>
              </a:ext>
            </a:extLst>
          </p:cNvPr>
          <p:cNvSpPr>
            <a:spLocks noGrp="1"/>
          </p:cNvSpPr>
          <p:nvPr>
            <p:ph idx="1"/>
          </p:nvPr>
        </p:nvSpPr>
        <p:spPr/>
        <p:txBody>
          <a:bodyPr>
            <a:normAutofit/>
          </a:bodyPr>
          <a:lstStyle/>
          <a:p>
            <a:pPr>
              <a:buFont typeface="Arial" panose="020B0604020202020204" pitchFamily="34" charset="0"/>
              <a:buChar char="•"/>
            </a:pPr>
            <a:r>
              <a:rPr lang="ja-JP" altLang="en-US" sz="2400" b="1" dirty="0"/>
              <a:t>サービス品質の向上</a:t>
            </a:r>
            <a:endParaRPr lang="en-US" altLang="ja-JP" sz="2400" b="1" dirty="0"/>
          </a:p>
          <a:p>
            <a:pPr marL="0" indent="0">
              <a:buNone/>
            </a:pPr>
            <a:r>
              <a:rPr lang="en-US" altLang="ja-JP" sz="2400" dirty="0"/>
              <a:t>AI </a:t>
            </a:r>
            <a:r>
              <a:rPr lang="ja-JP" altLang="en-US" sz="2400" dirty="0"/>
              <a:t>は、</a:t>
            </a:r>
            <a:r>
              <a:rPr lang="en-US" altLang="ja-JP" sz="2400" dirty="0"/>
              <a:t>24</a:t>
            </a:r>
            <a:r>
              <a:rPr lang="ja-JP" altLang="en-US" sz="2400" dirty="0"/>
              <a:t>時間常に利用可能。即時に利用可能。</a:t>
            </a:r>
          </a:p>
          <a:p>
            <a:pPr>
              <a:buFont typeface="Arial" panose="020B0604020202020204" pitchFamily="34" charset="0"/>
              <a:buChar char="•"/>
            </a:pPr>
            <a:r>
              <a:rPr lang="en-US" altLang="ja-JP" sz="2400" b="1" dirty="0"/>
              <a:t>AI</a:t>
            </a:r>
            <a:r>
              <a:rPr lang="ja-JP" altLang="en-US" sz="2400" b="1" dirty="0"/>
              <a:t>と人間の共同</a:t>
            </a:r>
            <a:endParaRPr lang="en-US" altLang="ja-JP" sz="2400" b="1" dirty="0"/>
          </a:p>
          <a:p>
            <a:pPr marL="0" indent="0">
              <a:buNone/>
            </a:pPr>
            <a:r>
              <a:rPr lang="ja-JP" altLang="en-US" sz="2400" dirty="0"/>
              <a:t>例：</a:t>
            </a:r>
            <a:r>
              <a:rPr lang="en-US" altLang="ja-JP" sz="2400" dirty="0"/>
              <a:t>AI</a:t>
            </a:r>
            <a:r>
              <a:rPr lang="ja-JP" altLang="en-US" sz="2400" dirty="0"/>
              <a:t>が過去の問い合わせに対する回答記録を学習し、それともとに人間をサポート</a:t>
            </a:r>
            <a:endParaRPr lang="en-US" altLang="ja-JP" sz="2400" dirty="0"/>
          </a:p>
          <a:p>
            <a:r>
              <a:rPr lang="ja-JP" altLang="en-US" sz="2400" b="1" dirty="0"/>
              <a:t>人間では気づきにくい過ちの発見</a:t>
            </a:r>
            <a:endParaRPr lang="en-US" altLang="ja-JP" sz="2400" dirty="0"/>
          </a:p>
          <a:p>
            <a:pPr marL="0" indent="0">
              <a:buNone/>
            </a:pPr>
            <a:r>
              <a:rPr lang="ja-JP" altLang="en-US" sz="2400" dirty="0"/>
              <a:t>文章やプログラム中の誤りの発見をサポート</a:t>
            </a:r>
          </a:p>
          <a:p>
            <a:pPr>
              <a:buFont typeface="Arial" panose="020B0604020202020204" pitchFamily="34" charset="0"/>
              <a:buChar char="•"/>
            </a:pPr>
            <a:r>
              <a:rPr lang="ja-JP" altLang="en-US" sz="2400" b="1" dirty="0"/>
              <a:t>多言語対応</a:t>
            </a:r>
            <a:endParaRPr lang="en-US" altLang="ja-JP" sz="2400" b="1" dirty="0"/>
          </a:p>
          <a:p>
            <a:pPr marL="0" indent="0">
              <a:buNone/>
            </a:pPr>
            <a:r>
              <a:rPr lang="en-US" altLang="ja-JP" sz="2400" dirty="0"/>
              <a:t>AI </a:t>
            </a:r>
            <a:r>
              <a:rPr lang="ja-JP" altLang="en-US" sz="2400" dirty="0"/>
              <a:t>は、日本語や英語の言語の壁を乗り越えることも可能</a:t>
            </a:r>
            <a:endParaRPr kumimoji="1" lang="ja-JP" altLang="en-US" sz="2400" dirty="0"/>
          </a:p>
        </p:txBody>
      </p:sp>
      <p:sp>
        <p:nvSpPr>
          <p:cNvPr id="4" name="スライド番号プレースホルダー 3">
            <a:extLst>
              <a:ext uri="{FF2B5EF4-FFF2-40B4-BE49-F238E27FC236}">
                <a16:creationId xmlns:a16="http://schemas.microsoft.com/office/drawing/2014/main" id="{896EDB85-2E20-546C-156C-C050DB9744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21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の実行例①</a:t>
            </a:r>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469865"/>
          </a:xfrm>
        </p:spPr>
        <p:txBody>
          <a:bodyPr>
            <a:normAutofit fontScale="92500" lnSpcReduction="10000"/>
          </a:bodyPr>
          <a:lstStyle/>
          <a:p>
            <a:r>
              <a:rPr kumimoji="1" lang="ja-JP" altLang="en-US" dirty="0"/>
              <a:t>間違い探しを人工知能に頼む</a:t>
            </a:r>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D346C1A-0446-6F38-5F30-A5757BD37A88}"/>
              </a:ext>
            </a:extLst>
          </p:cNvPr>
          <p:cNvPicPr>
            <a:picLocks noChangeAspect="1"/>
          </p:cNvPicPr>
          <p:nvPr/>
        </p:nvPicPr>
        <p:blipFill>
          <a:blip r:embed="rId2"/>
          <a:stretch>
            <a:fillRect/>
          </a:stretch>
        </p:blipFill>
        <p:spPr>
          <a:xfrm>
            <a:off x="399184" y="1430749"/>
            <a:ext cx="8543287" cy="4649068"/>
          </a:xfrm>
          <a:prstGeom prst="rect">
            <a:avLst/>
          </a:prstGeom>
        </p:spPr>
      </p:pic>
    </p:spTree>
    <p:extLst>
      <p:ext uri="{BB962C8B-B14F-4D97-AF65-F5344CB8AC3E}">
        <p14:creationId xmlns:p14="http://schemas.microsoft.com/office/powerpoint/2010/main" val="404606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の実行例②</a:t>
            </a:r>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469865"/>
          </a:xfrm>
        </p:spPr>
        <p:txBody>
          <a:bodyPr>
            <a:normAutofit fontScale="92500" lnSpcReduction="10000"/>
          </a:bodyPr>
          <a:lstStyle/>
          <a:p>
            <a:r>
              <a:rPr kumimoji="1" lang="ja-JP" altLang="en-US" dirty="0"/>
              <a:t>プログラム作成のアシスタントとして利用</a:t>
            </a:r>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259FBC83-817A-6694-7D9F-61ACBB25325C}"/>
              </a:ext>
            </a:extLst>
          </p:cNvPr>
          <p:cNvPicPr>
            <a:picLocks noChangeAspect="1"/>
          </p:cNvPicPr>
          <p:nvPr/>
        </p:nvPicPr>
        <p:blipFill>
          <a:blip r:embed="rId2"/>
          <a:stretch>
            <a:fillRect/>
          </a:stretch>
        </p:blipFill>
        <p:spPr>
          <a:xfrm>
            <a:off x="897803" y="1257005"/>
            <a:ext cx="6202279" cy="913515"/>
          </a:xfrm>
          <a:prstGeom prst="rect">
            <a:avLst/>
          </a:prstGeom>
        </p:spPr>
      </p:pic>
      <p:pic>
        <p:nvPicPr>
          <p:cNvPr id="8" name="図 7">
            <a:extLst>
              <a:ext uri="{FF2B5EF4-FFF2-40B4-BE49-F238E27FC236}">
                <a16:creationId xmlns:a16="http://schemas.microsoft.com/office/drawing/2014/main" id="{3409CF43-4AE4-AAAB-E367-10A72FB5C618}"/>
              </a:ext>
            </a:extLst>
          </p:cNvPr>
          <p:cNvPicPr>
            <a:picLocks noChangeAspect="1"/>
          </p:cNvPicPr>
          <p:nvPr/>
        </p:nvPicPr>
        <p:blipFill>
          <a:blip r:embed="rId3"/>
          <a:stretch>
            <a:fillRect/>
          </a:stretch>
        </p:blipFill>
        <p:spPr>
          <a:xfrm>
            <a:off x="897803" y="2244201"/>
            <a:ext cx="5074091" cy="4613799"/>
          </a:xfrm>
          <a:prstGeom prst="rect">
            <a:avLst/>
          </a:prstGeom>
        </p:spPr>
      </p:pic>
    </p:spTree>
    <p:extLst>
      <p:ext uri="{BB962C8B-B14F-4D97-AF65-F5344CB8AC3E}">
        <p14:creationId xmlns:p14="http://schemas.microsoft.com/office/powerpoint/2010/main" val="148095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の実行例③</a:t>
            </a:r>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469865"/>
          </a:xfrm>
        </p:spPr>
        <p:txBody>
          <a:bodyPr>
            <a:normAutofit fontScale="92500" lnSpcReduction="10000"/>
          </a:bodyPr>
          <a:lstStyle/>
          <a:p>
            <a:r>
              <a:rPr kumimoji="1" lang="ja-JP" altLang="en-US" dirty="0"/>
              <a:t>データ分析</a:t>
            </a:r>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972EAD4E-2B98-B451-3D0B-F9A67C80C11A}"/>
              </a:ext>
            </a:extLst>
          </p:cNvPr>
          <p:cNvPicPr>
            <a:picLocks noChangeAspect="1"/>
          </p:cNvPicPr>
          <p:nvPr/>
        </p:nvPicPr>
        <p:blipFill>
          <a:blip r:embed="rId3"/>
          <a:stretch>
            <a:fillRect/>
          </a:stretch>
        </p:blipFill>
        <p:spPr>
          <a:xfrm>
            <a:off x="211438" y="1517478"/>
            <a:ext cx="8977958" cy="2106497"/>
          </a:xfrm>
          <a:prstGeom prst="rect">
            <a:avLst/>
          </a:prstGeom>
        </p:spPr>
      </p:pic>
      <p:pic>
        <p:nvPicPr>
          <p:cNvPr id="9" name="図 8">
            <a:extLst>
              <a:ext uri="{FF2B5EF4-FFF2-40B4-BE49-F238E27FC236}">
                <a16:creationId xmlns:a16="http://schemas.microsoft.com/office/drawing/2014/main" id="{CEAE0972-82EF-8A4E-9D36-49B7EFC1E7DF}"/>
              </a:ext>
            </a:extLst>
          </p:cNvPr>
          <p:cNvPicPr>
            <a:picLocks noChangeAspect="1"/>
          </p:cNvPicPr>
          <p:nvPr/>
        </p:nvPicPr>
        <p:blipFill>
          <a:blip r:embed="rId4"/>
          <a:stretch>
            <a:fillRect/>
          </a:stretch>
        </p:blipFill>
        <p:spPr>
          <a:xfrm>
            <a:off x="166042" y="3775152"/>
            <a:ext cx="8367731" cy="3082847"/>
          </a:xfrm>
          <a:prstGeom prst="rect">
            <a:avLst/>
          </a:prstGeom>
        </p:spPr>
      </p:pic>
    </p:spTree>
    <p:extLst>
      <p:ext uri="{BB962C8B-B14F-4D97-AF65-F5344CB8AC3E}">
        <p14:creationId xmlns:p14="http://schemas.microsoft.com/office/powerpoint/2010/main" val="172637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の実行例④</a:t>
            </a:r>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838629"/>
          </a:xfrm>
        </p:spPr>
        <p:txBody>
          <a:bodyPr>
            <a:normAutofit fontScale="92500" lnSpcReduction="10000"/>
          </a:bodyPr>
          <a:lstStyle/>
          <a:p>
            <a:r>
              <a:rPr kumimoji="1" lang="ja-JP" altLang="en-US" dirty="0"/>
              <a:t>疑問に思ったことを相談（</a:t>
            </a:r>
            <a:r>
              <a:rPr kumimoji="1" lang="en-US" altLang="ja-JP" dirty="0"/>
              <a:t>Python </a:t>
            </a:r>
            <a:r>
              <a:rPr kumimoji="1" lang="ja-JP" altLang="en-US" dirty="0"/>
              <a:t>でのゲームプログラム例の見本）</a:t>
            </a:r>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252535-E15C-33F3-5B49-4B9C70BE0567}"/>
              </a:ext>
            </a:extLst>
          </p:cNvPr>
          <p:cNvPicPr>
            <a:picLocks noChangeAspect="1"/>
          </p:cNvPicPr>
          <p:nvPr/>
        </p:nvPicPr>
        <p:blipFill>
          <a:blip r:embed="rId2"/>
          <a:stretch>
            <a:fillRect/>
          </a:stretch>
        </p:blipFill>
        <p:spPr>
          <a:xfrm>
            <a:off x="523343" y="1684882"/>
            <a:ext cx="7070717" cy="4947693"/>
          </a:xfrm>
          <a:prstGeom prst="rect">
            <a:avLst/>
          </a:prstGeom>
        </p:spPr>
      </p:pic>
    </p:spTree>
    <p:extLst>
      <p:ext uri="{BB962C8B-B14F-4D97-AF65-F5344CB8AC3E}">
        <p14:creationId xmlns:p14="http://schemas.microsoft.com/office/powerpoint/2010/main" val="268844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の実行例</a:t>
            </a:r>
            <a:r>
              <a:rPr lang="ja-JP" altLang="en-US" dirty="0"/>
              <a:t>⑤</a:t>
            </a:r>
            <a:endParaRPr kumimoji="1" lang="ja-JP" altLang="en-US" dirty="0"/>
          </a:p>
        </p:txBody>
      </p:sp>
      <p:sp>
        <p:nvSpPr>
          <p:cNvPr id="3" name="コンテンツ プレースホルダー 2">
            <a:extLst>
              <a:ext uri="{FF2B5EF4-FFF2-40B4-BE49-F238E27FC236}">
                <a16:creationId xmlns:a16="http://schemas.microsoft.com/office/drawing/2014/main" id="{11F5DD7D-9255-E134-CB89-F14324D1CAB6}"/>
              </a:ext>
            </a:extLst>
          </p:cNvPr>
          <p:cNvSpPr>
            <a:spLocks noGrp="1"/>
          </p:cNvSpPr>
          <p:nvPr>
            <p:ph idx="1"/>
          </p:nvPr>
        </p:nvSpPr>
        <p:spPr>
          <a:xfrm>
            <a:off x="321845" y="846253"/>
            <a:ext cx="8461208" cy="469865"/>
          </a:xfrm>
        </p:spPr>
        <p:txBody>
          <a:bodyPr>
            <a:normAutofit fontScale="92500" lnSpcReduction="10000"/>
          </a:bodyPr>
          <a:lstStyle/>
          <a:p>
            <a:r>
              <a:rPr lang="ja-JP" altLang="en-US" dirty="0"/>
              <a:t>文章の要約</a:t>
            </a:r>
            <a:endParaRPr kumimoji="1" lang="ja-JP" altLang="en-US" dirty="0"/>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3AF49275-221E-0479-9EF3-92E5F02EF832}"/>
              </a:ext>
            </a:extLst>
          </p:cNvPr>
          <p:cNvPicPr>
            <a:picLocks noChangeAspect="1"/>
          </p:cNvPicPr>
          <p:nvPr/>
        </p:nvPicPr>
        <p:blipFill>
          <a:blip r:embed="rId2"/>
          <a:stretch>
            <a:fillRect/>
          </a:stretch>
        </p:blipFill>
        <p:spPr>
          <a:xfrm>
            <a:off x="360947" y="1324204"/>
            <a:ext cx="6474355" cy="3715643"/>
          </a:xfrm>
          <a:prstGeom prst="rect">
            <a:avLst/>
          </a:prstGeom>
        </p:spPr>
      </p:pic>
      <p:pic>
        <p:nvPicPr>
          <p:cNvPr id="10" name="図 9">
            <a:extLst>
              <a:ext uri="{FF2B5EF4-FFF2-40B4-BE49-F238E27FC236}">
                <a16:creationId xmlns:a16="http://schemas.microsoft.com/office/drawing/2014/main" id="{A52A7232-1263-6788-C20C-638233FDAD99}"/>
              </a:ext>
            </a:extLst>
          </p:cNvPr>
          <p:cNvPicPr>
            <a:picLocks noChangeAspect="1"/>
          </p:cNvPicPr>
          <p:nvPr/>
        </p:nvPicPr>
        <p:blipFill>
          <a:blip r:embed="rId3"/>
          <a:stretch>
            <a:fillRect/>
          </a:stretch>
        </p:blipFill>
        <p:spPr>
          <a:xfrm>
            <a:off x="360947" y="5176372"/>
            <a:ext cx="7676996" cy="1681628"/>
          </a:xfrm>
          <a:prstGeom prst="rect">
            <a:avLst/>
          </a:prstGeom>
        </p:spPr>
      </p:pic>
    </p:spTree>
    <p:extLst>
      <p:ext uri="{BB962C8B-B14F-4D97-AF65-F5344CB8AC3E}">
        <p14:creationId xmlns:p14="http://schemas.microsoft.com/office/powerpoint/2010/main" val="291675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A9467-67FD-C9C2-7B32-EE7051BC47CD}"/>
              </a:ext>
            </a:extLst>
          </p:cNvPr>
          <p:cNvSpPr>
            <a:spLocks noGrp="1"/>
          </p:cNvSpPr>
          <p:nvPr>
            <p:ph type="title"/>
          </p:nvPr>
        </p:nvSpPr>
        <p:spPr/>
        <p:txBody>
          <a:bodyPr>
            <a:normAutofit fontScale="90000"/>
          </a:bodyPr>
          <a:lstStyle/>
          <a:p>
            <a:r>
              <a:rPr kumimoji="1" lang="ja-JP" altLang="en-US" dirty="0"/>
              <a:t>チャットボットの利用上の注意点</a:t>
            </a:r>
          </a:p>
        </p:txBody>
      </p:sp>
      <p:sp>
        <p:nvSpPr>
          <p:cNvPr id="3" name="コンテンツ プレースホルダー 2">
            <a:extLst>
              <a:ext uri="{FF2B5EF4-FFF2-40B4-BE49-F238E27FC236}">
                <a16:creationId xmlns:a16="http://schemas.microsoft.com/office/drawing/2014/main" id="{040AAE29-F661-A62D-03A1-0770E0C8F6D5}"/>
              </a:ext>
            </a:extLst>
          </p:cNvPr>
          <p:cNvSpPr>
            <a:spLocks noGrp="1"/>
          </p:cNvSpPr>
          <p:nvPr>
            <p:ph idx="1"/>
          </p:nvPr>
        </p:nvSpPr>
        <p:spPr/>
        <p:txBody>
          <a:bodyPr>
            <a:normAutofit lnSpcReduction="10000"/>
          </a:bodyPr>
          <a:lstStyle/>
          <a:p>
            <a:pPr>
              <a:lnSpc>
                <a:spcPct val="100000"/>
              </a:lnSpc>
              <a:spcBef>
                <a:spcPts val="1200"/>
              </a:spcBef>
            </a:pPr>
            <a:r>
              <a:rPr lang="ja-JP" altLang="en-US" sz="2400" b="1" dirty="0"/>
              <a:t>情報漏洩：個人情報や秘密にしたい情報を投稿しない</a:t>
            </a:r>
            <a:endParaRPr lang="en-US" altLang="ja-JP" sz="2400" b="1" dirty="0"/>
          </a:p>
          <a:p>
            <a:pPr>
              <a:lnSpc>
                <a:spcPct val="100000"/>
              </a:lnSpc>
              <a:spcBef>
                <a:spcPts val="1200"/>
              </a:spcBef>
            </a:pPr>
            <a:r>
              <a:rPr lang="ja-JP" altLang="en-US" sz="2400" b="1" dirty="0"/>
              <a:t>正確性</a:t>
            </a:r>
            <a:r>
              <a:rPr lang="ja-JP" altLang="en-US" sz="2400" dirty="0"/>
              <a:t>：</a:t>
            </a:r>
            <a:endParaRPr lang="en-US" altLang="ja-JP" sz="2400" dirty="0"/>
          </a:p>
          <a:p>
            <a:pPr marL="0" indent="0">
              <a:lnSpc>
                <a:spcPct val="100000"/>
              </a:lnSpc>
              <a:spcBef>
                <a:spcPts val="1200"/>
              </a:spcBef>
              <a:buNone/>
            </a:pPr>
            <a:r>
              <a:rPr lang="ja-JP" altLang="en-US" sz="2400" dirty="0"/>
              <a:t>チャットボットは、</a:t>
            </a:r>
            <a:r>
              <a:rPr lang="ja-JP" altLang="en-US" sz="2400" b="1" dirty="0"/>
              <a:t>不正確な回答を行う可能性がある</a:t>
            </a:r>
            <a:r>
              <a:rPr lang="en-US" altLang="ja-JP" sz="2400" dirty="0"/>
              <a:t> </a:t>
            </a:r>
          </a:p>
          <a:p>
            <a:pPr marL="0" indent="0">
              <a:lnSpc>
                <a:spcPct val="100000"/>
              </a:lnSpc>
              <a:spcBef>
                <a:spcPts val="1200"/>
              </a:spcBef>
              <a:buNone/>
            </a:pPr>
            <a:r>
              <a:rPr lang="ja-JP" altLang="en-US" sz="2400" dirty="0"/>
              <a:t>提供される回答は、参考にとどめ、</a:t>
            </a:r>
            <a:r>
              <a:rPr lang="ja-JP" altLang="en-US" sz="2400" b="1" dirty="0"/>
              <a:t>他の信頼性の高い情報源などを確認</a:t>
            </a:r>
            <a:endParaRPr lang="en-US" altLang="ja-JP" sz="2400" b="1" dirty="0"/>
          </a:p>
          <a:p>
            <a:pPr>
              <a:lnSpc>
                <a:spcPct val="100000"/>
              </a:lnSpc>
              <a:spcBef>
                <a:spcPts val="1200"/>
              </a:spcBef>
            </a:pPr>
            <a:r>
              <a:rPr lang="ja-JP" altLang="en-US" sz="2400" b="1" dirty="0"/>
              <a:t>著作権違反コンテンツの可能性</a:t>
            </a:r>
            <a:r>
              <a:rPr lang="ja-JP" altLang="en-US" sz="2400" dirty="0"/>
              <a:t>：</a:t>
            </a:r>
            <a:endParaRPr lang="en-US" altLang="ja-JP" sz="2400" dirty="0"/>
          </a:p>
          <a:p>
            <a:pPr marL="0" indent="0">
              <a:lnSpc>
                <a:spcPct val="100000"/>
              </a:lnSpc>
              <a:spcBef>
                <a:spcPts val="1200"/>
              </a:spcBef>
              <a:buNone/>
            </a:pPr>
            <a:r>
              <a:rPr lang="ja-JP" altLang="en-US" sz="2400" dirty="0"/>
              <a:t>チャットボットは著作権に違反するコンテンツを回答する場合がある</a:t>
            </a:r>
            <a:endParaRPr lang="en-US" altLang="ja-JP" sz="2400" dirty="0"/>
          </a:p>
          <a:p>
            <a:pPr>
              <a:lnSpc>
                <a:spcPct val="100000"/>
              </a:lnSpc>
              <a:spcBef>
                <a:spcPts val="1200"/>
              </a:spcBef>
            </a:pPr>
            <a:r>
              <a:rPr lang="ja-JP" altLang="en-US" sz="2400" b="1" dirty="0"/>
              <a:t>情報倫理：</a:t>
            </a:r>
            <a:endParaRPr lang="en-US" altLang="ja-JP" sz="2400" b="1" dirty="0"/>
          </a:p>
          <a:p>
            <a:pPr marL="0" indent="0">
              <a:lnSpc>
                <a:spcPct val="100000"/>
              </a:lnSpc>
              <a:spcBef>
                <a:spcPts val="1200"/>
              </a:spcBef>
              <a:buNone/>
            </a:pPr>
            <a:r>
              <a:rPr lang="ja-JP" altLang="en-US" sz="2400" dirty="0"/>
              <a:t>チャットボットは、相談相手として、自習などにも役立つ。しかし、</a:t>
            </a:r>
            <a:r>
              <a:rPr lang="ja-JP" altLang="en-US" sz="2400" b="1" dirty="0"/>
              <a:t>チャットボットの回答を、そのまま大学のレポートなどで提出してはいけない</a:t>
            </a:r>
            <a:r>
              <a:rPr lang="ja-JP" altLang="en-US" sz="2400" dirty="0"/>
              <a:t>。</a:t>
            </a:r>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C5E763BA-1669-9D73-C76A-BEE608F0E4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6973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1023C-606A-AAAB-B72A-5F66AA17542F}"/>
              </a:ext>
            </a:extLst>
          </p:cNvPr>
          <p:cNvSpPr>
            <a:spLocks noGrp="1"/>
          </p:cNvSpPr>
          <p:nvPr>
            <p:ph type="title"/>
          </p:nvPr>
        </p:nvSpPr>
        <p:spPr/>
        <p:txBody>
          <a:bodyPr>
            <a:normAutofit fontScale="90000"/>
          </a:bodyPr>
          <a:lstStyle/>
          <a:p>
            <a:r>
              <a:rPr lang="ja-JP" altLang="en-US" dirty="0"/>
              <a:t>チャットボットを活用するための指針</a:t>
            </a:r>
            <a:endParaRPr kumimoji="1" lang="ja-JP" altLang="en-US" dirty="0"/>
          </a:p>
        </p:txBody>
      </p:sp>
      <p:sp>
        <p:nvSpPr>
          <p:cNvPr id="3" name="コンテンツ プレースホルダー 2">
            <a:extLst>
              <a:ext uri="{FF2B5EF4-FFF2-40B4-BE49-F238E27FC236}">
                <a16:creationId xmlns:a16="http://schemas.microsoft.com/office/drawing/2014/main" id="{1B3A9687-11F9-DE25-567A-F09B54BB7F3D}"/>
              </a:ext>
            </a:extLst>
          </p:cNvPr>
          <p:cNvSpPr>
            <a:spLocks noGrp="1"/>
          </p:cNvSpPr>
          <p:nvPr>
            <p:ph idx="1"/>
          </p:nvPr>
        </p:nvSpPr>
        <p:spPr>
          <a:xfrm>
            <a:off x="321845" y="846252"/>
            <a:ext cx="8461208" cy="5947144"/>
          </a:xfrm>
        </p:spPr>
        <p:txBody>
          <a:bodyPr>
            <a:normAutofit fontScale="77500" lnSpcReduction="20000"/>
          </a:bodyPr>
          <a:lstStyle/>
          <a:p>
            <a:pPr marL="0" indent="0">
              <a:buNone/>
            </a:pPr>
            <a:r>
              <a:rPr kumimoji="1" lang="ja-JP" altLang="en-US" b="1" u="sng" dirty="0"/>
              <a:t>プロンプト</a:t>
            </a:r>
            <a:endParaRPr kumimoji="1" lang="en-US" altLang="ja-JP" b="1" u="sng" dirty="0"/>
          </a:p>
          <a:p>
            <a:r>
              <a:rPr kumimoji="1" lang="ja-JP" altLang="en-US" b="1" dirty="0"/>
              <a:t>プロンプト</a:t>
            </a:r>
            <a:r>
              <a:rPr lang="ja-JP" altLang="en-US" dirty="0"/>
              <a:t>は、</a:t>
            </a:r>
            <a:r>
              <a:rPr lang="ja-JP" altLang="en-US" b="1" dirty="0"/>
              <a:t>チャットボット</a:t>
            </a:r>
            <a:r>
              <a:rPr lang="ja-JP" altLang="en-US" dirty="0"/>
              <a:t>への</a:t>
            </a:r>
            <a:r>
              <a:rPr kumimoji="1" lang="ja-JP" altLang="en-US" b="1" dirty="0"/>
              <a:t>質問や要求</a:t>
            </a:r>
            <a:r>
              <a:rPr kumimoji="1" lang="ja-JP" altLang="en-US" dirty="0"/>
              <a:t>を、</a:t>
            </a:r>
            <a:r>
              <a:rPr kumimoji="1" lang="ja-JP" altLang="en-US" b="1" dirty="0"/>
              <a:t>明確</a:t>
            </a:r>
            <a:r>
              <a:rPr kumimoji="1" lang="ja-JP" altLang="en-US" dirty="0"/>
              <a:t>かつ</a:t>
            </a:r>
            <a:r>
              <a:rPr kumimoji="1" lang="ja-JP" altLang="en-US" b="1" dirty="0"/>
              <a:t>具体的</a:t>
            </a:r>
            <a:r>
              <a:rPr kumimoji="1" lang="ja-JP" altLang="en-US" dirty="0"/>
              <a:t>に</a:t>
            </a:r>
            <a:endParaRPr kumimoji="1" lang="en-US" altLang="ja-JP" dirty="0"/>
          </a:p>
          <a:p>
            <a:r>
              <a:rPr kumimoji="1" lang="ja-JP" altLang="en-US" b="1" dirty="0"/>
              <a:t>以前の </a:t>
            </a:r>
            <a:r>
              <a:rPr kumimoji="1" lang="en-US" altLang="ja-JP" b="1" dirty="0"/>
              <a:t>AI </a:t>
            </a:r>
            <a:r>
              <a:rPr kumimoji="1" lang="ja-JP" altLang="en-US" b="1" dirty="0"/>
              <a:t>の</a:t>
            </a:r>
            <a:r>
              <a:rPr lang="ja-JP" altLang="en-US" b="1" dirty="0"/>
              <a:t>対話</a:t>
            </a:r>
            <a:r>
              <a:rPr kumimoji="1" lang="ja-JP" altLang="en-US" dirty="0"/>
              <a:t>に対する</a:t>
            </a:r>
            <a:r>
              <a:rPr kumimoji="1" lang="ja-JP" altLang="en-US" b="1" dirty="0"/>
              <a:t>追加要求</a:t>
            </a:r>
            <a:r>
              <a:rPr lang="ja-JP" altLang="en-US" dirty="0"/>
              <a:t>（</a:t>
            </a:r>
            <a:r>
              <a:rPr kumimoji="1" lang="ja-JP" altLang="en-US" b="1" dirty="0"/>
              <a:t>明確化、追加情報の要求</a:t>
            </a:r>
            <a:r>
              <a:rPr kumimoji="1" lang="ja-JP" altLang="en-US" dirty="0"/>
              <a:t>など）も可能</a:t>
            </a:r>
            <a:endParaRPr kumimoji="1" lang="en-US" altLang="ja-JP" dirty="0"/>
          </a:p>
          <a:p>
            <a:endParaRPr kumimoji="1" lang="ja-JP" altLang="en-US" dirty="0"/>
          </a:p>
          <a:p>
            <a:pPr marL="0" indent="0">
              <a:buNone/>
            </a:pPr>
            <a:r>
              <a:rPr kumimoji="1" lang="ja-JP" altLang="en-US" b="1" u="sng" dirty="0"/>
              <a:t>適切な追加データを与える</a:t>
            </a:r>
            <a:endParaRPr kumimoji="1" lang="en-US" altLang="ja-JP" b="1" u="sng" dirty="0"/>
          </a:p>
          <a:p>
            <a:r>
              <a:rPr kumimoji="1" lang="ja-JP" altLang="en-US" b="1" dirty="0"/>
              <a:t>追加データ（</a:t>
            </a:r>
            <a:r>
              <a:rPr kumimoji="1" lang="ja-JP" altLang="en-US" sz="2800" b="1" dirty="0"/>
              <a:t>関連情報、事例、データ</a:t>
            </a:r>
            <a:r>
              <a:rPr kumimoji="1" lang="ja-JP" altLang="en-US" sz="2800" dirty="0"/>
              <a:t>など</a:t>
            </a:r>
            <a:r>
              <a:rPr kumimoji="1" lang="ja-JP" altLang="en-US" dirty="0"/>
              <a:t>）をプロンプトとして与えることで、回答の改善を行う</a:t>
            </a:r>
          </a:p>
          <a:p>
            <a:endParaRPr kumimoji="1" lang="ja-JP" altLang="en-US" dirty="0"/>
          </a:p>
          <a:p>
            <a:pPr marL="0" indent="0">
              <a:buNone/>
            </a:pPr>
            <a:r>
              <a:rPr kumimoji="1" lang="ja-JP" altLang="en-US" b="1" u="sng" dirty="0"/>
              <a:t>回答の根拠の確認</a:t>
            </a:r>
            <a:endParaRPr kumimoji="1" lang="en-US" altLang="ja-JP" b="1" u="sng" dirty="0"/>
          </a:p>
          <a:p>
            <a:r>
              <a:rPr lang="en-US" altLang="ja-JP" dirty="0"/>
              <a:t>AI </a:t>
            </a:r>
            <a:r>
              <a:rPr lang="ja-JP" altLang="en-US" dirty="0"/>
              <a:t>の回答について、</a:t>
            </a:r>
            <a:r>
              <a:rPr kumimoji="1" lang="ja-JP" altLang="en-US" dirty="0"/>
              <a:t>正確性</a:t>
            </a:r>
            <a:r>
              <a:rPr lang="ja-JP" altLang="en-US" dirty="0"/>
              <a:t>や根拠を確認</a:t>
            </a:r>
            <a:endParaRPr kumimoji="1" lang="en-US" altLang="ja-JP" dirty="0"/>
          </a:p>
          <a:p>
            <a:r>
              <a:rPr kumimoji="1" lang="ja-JP" altLang="en-US" b="1" dirty="0"/>
              <a:t>チャットボット</a:t>
            </a:r>
            <a:r>
              <a:rPr kumimoji="1" lang="ja-JP" altLang="en-US" dirty="0"/>
              <a:t>と</a:t>
            </a:r>
            <a:r>
              <a:rPr kumimoji="1" lang="ja-JP" altLang="en-US" b="1" dirty="0"/>
              <a:t>インターネット検索を統合したサービス</a:t>
            </a:r>
            <a:r>
              <a:rPr kumimoji="1" lang="ja-JP" altLang="en-US" dirty="0"/>
              <a:t>は、</a:t>
            </a:r>
            <a:r>
              <a:rPr lang="ja-JP" altLang="en-US" dirty="0"/>
              <a:t>回答の根拠の確認</a:t>
            </a:r>
            <a:r>
              <a:rPr kumimoji="1" lang="ja-JP" altLang="en-US" dirty="0"/>
              <a:t>をサポート</a:t>
            </a:r>
            <a:endParaRPr kumimoji="1" lang="en-US" altLang="ja-JP" dirty="0"/>
          </a:p>
          <a:p>
            <a:pPr marL="0" indent="0">
              <a:buNone/>
            </a:pPr>
            <a:r>
              <a:rPr kumimoji="1" lang="en-US" altLang="ja-JP" dirty="0"/>
              <a:t>ChatGPT</a:t>
            </a:r>
            <a:r>
              <a:rPr lang="en-US" altLang="ja-JP" dirty="0"/>
              <a:t> </a:t>
            </a:r>
            <a:r>
              <a:rPr kumimoji="1" lang="en-US" altLang="ja-JP" dirty="0"/>
              <a:t>(</a:t>
            </a:r>
            <a:r>
              <a:rPr kumimoji="1" lang="en-US" altLang="ja-JP" dirty="0">
                <a:hlinkClick r:id="rId2"/>
              </a:rPr>
              <a:t>https://chat.openai.com/</a:t>
            </a:r>
            <a:r>
              <a:rPr kumimoji="1" lang="en-US" altLang="ja-JP" dirty="0"/>
              <a:t>)</a:t>
            </a:r>
          </a:p>
          <a:p>
            <a:pPr marL="0" indent="0">
              <a:buNone/>
            </a:pPr>
            <a:r>
              <a:rPr kumimoji="1" lang="en-US" altLang="ja-JP" dirty="0" err="1"/>
              <a:t>WebLangChain</a:t>
            </a:r>
            <a:r>
              <a:rPr kumimoji="1" lang="en-US" altLang="ja-JP" dirty="0"/>
              <a:t> (</a:t>
            </a:r>
            <a:r>
              <a:rPr lang="en-US" altLang="ja-JP" b="0" i="0" dirty="0">
                <a:effectLst/>
                <a:latin typeface="Aptos" panose="020B0004020202020204" pitchFamily="34" charset="0"/>
                <a:hlinkClick r:id="rId3"/>
              </a:rPr>
              <a:t>https://weblangchain.vercel.app/</a:t>
            </a:r>
            <a:r>
              <a:rPr kumimoji="1" lang="en-US" altLang="ja-JP" dirty="0"/>
              <a:t>)</a:t>
            </a:r>
          </a:p>
          <a:p>
            <a:endParaRPr kumimoji="1" lang="ja-JP" altLang="en-US" dirty="0"/>
          </a:p>
        </p:txBody>
      </p:sp>
      <p:sp>
        <p:nvSpPr>
          <p:cNvPr id="4" name="スライド番号プレースホルダー 3">
            <a:extLst>
              <a:ext uri="{FF2B5EF4-FFF2-40B4-BE49-F238E27FC236}">
                <a16:creationId xmlns:a16="http://schemas.microsoft.com/office/drawing/2014/main" id="{904746FD-E8DA-B6A6-D4D5-145D9C066B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3308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CEA98-8735-F492-A59C-B2744705B77E}"/>
              </a:ext>
            </a:extLst>
          </p:cNvPr>
          <p:cNvSpPr>
            <a:spLocks noGrp="1"/>
          </p:cNvSpPr>
          <p:nvPr>
            <p:ph type="title"/>
          </p:nvPr>
        </p:nvSpPr>
        <p:spPr/>
        <p:txBody>
          <a:bodyPr>
            <a:normAutofit fontScale="90000"/>
          </a:bodyPr>
          <a:lstStyle/>
          <a:p>
            <a:r>
              <a:rPr kumimoji="1" lang="ja-JP" altLang="en-US" dirty="0"/>
              <a:t>プロンプトの例</a:t>
            </a:r>
          </a:p>
        </p:txBody>
      </p:sp>
      <p:sp>
        <p:nvSpPr>
          <p:cNvPr id="3" name="コンテンツ プレースホルダー 2">
            <a:extLst>
              <a:ext uri="{FF2B5EF4-FFF2-40B4-BE49-F238E27FC236}">
                <a16:creationId xmlns:a16="http://schemas.microsoft.com/office/drawing/2014/main" id="{5B068C95-2D09-65A0-050F-CE536ACEF9A5}"/>
              </a:ext>
            </a:extLst>
          </p:cNvPr>
          <p:cNvSpPr>
            <a:spLocks noGrp="1"/>
          </p:cNvSpPr>
          <p:nvPr>
            <p:ph idx="1"/>
          </p:nvPr>
        </p:nvSpPr>
        <p:spPr>
          <a:xfrm>
            <a:off x="321845" y="846252"/>
            <a:ext cx="8461208" cy="5927265"/>
          </a:xfrm>
        </p:spPr>
        <p:txBody>
          <a:bodyPr>
            <a:normAutofit fontScale="92500" lnSpcReduction="10000"/>
          </a:bodyPr>
          <a:lstStyle/>
          <a:p>
            <a:pPr marL="0" indent="0">
              <a:buNone/>
            </a:pPr>
            <a:r>
              <a:rPr kumimoji="1" lang="en-US" altLang="ja-JP" sz="2400" dirty="0"/>
              <a:t>AI </a:t>
            </a:r>
            <a:r>
              <a:rPr kumimoji="1" lang="ja-JP" altLang="en-US" sz="2400" dirty="0"/>
              <a:t>に解かせたい問題と、追加データを書く</a:t>
            </a:r>
            <a:endParaRPr kumimoji="1" lang="en-US" altLang="ja-JP" sz="2400" dirty="0"/>
          </a:p>
          <a:p>
            <a:pPr marL="0" indent="0">
              <a:buNone/>
            </a:pPr>
            <a:endParaRPr lang="en-US" altLang="ja-JP" sz="2400" dirty="0"/>
          </a:p>
          <a:p>
            <a:pPr marL="0" indent="0">
              <a:buNone/>
            </a:pPr>
            <a:r>
              <a:rPr kumimoji="1" lang="ja-JP" altLang="en-US" sz="2400" dirty="0"/>
              <a:t>解か</a:t>
            </a:r>
            <a:r>
              <a:rPr lang="ja-JP" altLang="en-US" sz="2400" dirty="0"/>
              <a:t>せたい</a:t>
            </a:r>
            <a:r>
              <a:rPr kumimoji="1" lang="ja-JP" altLang="en-US" sz="2400" dirty="0"/>
              <a:t>問題</a:t>
            </a:r>
            <a:endParaRPr kumimoji="1" lang="en-US" altLang="ja-JP" sz="2400" dirty="0"/>
          </a:p>
          <a:p>
            <a:r>
              <a:rPr kumimoji="1" lang="ja-JP" altLang="en-US" sz="2400" b="1" dirty="0"/>
              <a:t>ディナーの料理のアイデア、調理手順、健康的な理由の説明</a:t>
            </a:r>
            <a:endParaRPr kumimoji="1" lang="ja-JP" altLang="en-US" sz="2400" dirty="0"/>
          </a:p>
          <a:p>
            <a:pPr marL="0" indent="0">
              <a:buNone/>
            </a:pPr>
            <a:endParaRPr lang="en-US" altLang="ja-JP" sz="2400" dirty="0"/>
          </a:p>
          <a:p>
            <a:pPr marL="0" indent="0">
              <a:buNone/>
            </a:pPr>
            <a:r>
              <a:rPr kumimoji="1" lang="ja-JP" altLang="en-US" sz="2400" dirty="0"/>
              <a:t>追加データ</a:t>
            </a:r>
            <a:endParaRPr kumimoji="1" lang="en-US" altLang="ja-JP" sz="2400" dirty="0"/>
          </a:p>
          <a:p>
            <a:r>
              <a:rPr kumimoji="1" lang="ja-JP" altLang="en-US" sz="2400" dirty="0"/>
              <a:t>利用可能な材料</a:t>
            </a:r>
            <a:r>
              <a:rPr kumimoji="1" lang="en-US" altLang="ja-JP" sz="2400" dirty="0"/>
              <a:t>: </a:t>
            </a:r>
            <a:r>
              <a:rPr kumimoji="1" lang="ja-JP" altLang="en-US" sz="2400" b="1" dirty="0"/>
              <a:t>トマト、鶏胸肉、玉ねぎ、にんにく</a:t>
            </a:r>
          </a:p>
          <a:p>
            <a:r>
              <a:rPr kumimoji="1" lang="ja-JP" altLang="en-US" sz="2400" dirty="0"/>
              <a:t>要件</a:t>
            </a:r>
            <a:r>
              <a:rPr kumimoji="1" lang="en-US" altLang="ja-JP" sz="2400" dirty="0"/>
              <a:t>: </a:t>
            </a:r>
            <a:r>
              <a:rPr kumimoji="1" lang="ja-JP" altLang="en-US" sz="2400" b="1" dirty="0"/>
              <a:t>簡単で健康的</a:t>
            </a:r>
          </a:p>
          <a:p>
            <a:pPr marL="0" indent="0">
              <a:buNone/>
            </a:pPr>
            <a:endParaRPr kumimoji="1" lang="ja-JP" altLang="en-US" sz="2400" dirty="0"/>
          </a:p>
          <a:p>
            <a:pPr marL="0" indent="0">
              <a:buNone/>
            </a:pPr>
            <a:r>
              <a:rPr kumimoji="1" lang="en-US" altLang="ja-JP" sz="2400" dirty="0"/>
              <a:t>AI</a:t>
            </a:r>
            <a:r>
              <a:rPr kumimoji="1" lang="ja-JP" altLang="en-US" sz="2400" dirty="0"/>
              <a:t>へのプロンプト</a:t>
            </a:r>
            <a:endParaRPr kumimoji="1" lang="en-US" altLang="ja-JP" sz="2400" dirty="0"/>
          </a:p>
          <a:p>
            <a:pPr marL="0" indent="0">
              <a:buNone/>
            </a:pPr>
            <a:r>
              <a:rPr lang="ja-JP" altLang="en-US" sz="2400" b="1" dirty="0"/>
              <a:t>ディナーの料理のレシピを検索して下さい。材料は、</a:t>
            </a:r>
            <a:r>
              <a:rPr kumimoji="1" lang="ja-JP" altLang="en-US" sz="2400" b="1" dirty="0"/>
              <a:t>トマト、鶏胸肉、玉ねぎ、にんにくです。簡単で健康的なディナーを希望します。材料を使って、どのようなディナー料理が作れますか？料理のアイデアと、その簡単な調理手順を教えてください。また、その料理が健康的である理由も説明してください。</a:t>
            </a:r>
          </a:p>
        </p:txBody>
      </p:sp>
      <p:sp>
        <p:nvSpPr>
          <p:cNvPr id="4" name="スライド番号プレースホルダー 3">
            <a:extLst>
              <a:ext uri="{FF2B5EF4-FFF2-40B4-BE49-F238E27FC236}">
                <a16:creationId xmlns:a16="http://schemas.microsoft.com/office/drawing/2014/main" id="{9F85E350-317B-66B1-D210-5E112E1FE4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8261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474686" y="2158678"/>
            <a:ext cx="6355868" cy="4259483"/>
          </a:xfrm>
        </p:spPr>
        <p:txBody>
          <a:bodyPr>
            <a:noAutofit/>
          </a:bodyPr>
          <a:lstStyle/>
          <a:p>
            <a:pPr marL="0" indent="0">
              <a:buNone/>
            </a:pPr>
            <a:r>
              <a:rPr lang="ja-JP" altLang="en-US" sz="2400" b="1" dirty="0">
                <a:solidFill>
                  <a:srgbClr val="374151"/>
                </a:solidFill>
                <a:latin typeface="Söhne"/>
              </a:rPr>
              <a:t>①チャットボットの深い理解</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②チャットボットの利用上の注意の理解</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③チャットボット活用スキルの向上</a:t>
            </a:r>
            <a:endParaRPr lang="en-US" altLang="ja-JP" sz="24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7219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05D11-275A-6948-18F8-876957307329}"/>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の回答</a:t>
            </a:r>
          </a:p>
        </p:txBody>
      </p:sp>
      <p:sp>
        <p:nvSpPr>
          <p:cNvPr id="3" name="コンテンツ プレースホルダー 2">
            <a:extLst>
              <a:ext uri="{FF2B5EF4-FFF2-40B4-BE49-F238E27FC236}">
                <a16:creationId xmlns:a16="http://schemas.microsoft.com/office/drawing/2014/main" id="{5D15EB5C-3737-5E75-0370-8CFACA4E87DC}"/>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FC6A3FB-5E83-686D-26BF-E41D3601F4FF}"/>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6C529ABF-855F-0E01-33CC-1F0B8713F1C8}"/>
              </a:ext>
            </a:extLst>
          </p:cNvPr>
          <p:cNvPicPr>
            <a:picLocks noChangeAspect="1"/>
          </p:cNvPicPr>
          <p:nvPr/>
        </p:nvPicPr>
        <p:blipFill>
          <a:blip r:embed="rId2"/>
          <a:stretch>
            <a:fillRect/>
          </a:stretch>
        </p:blipFill>
        <p:spPr>
          <a:xfrm>
            <a:off x="59107" y="603627"/>
            <a:ext cx="9127562" cy="1387301"/>
          </a:xfrm>
          <a:prstGeom prst="rect">
            <a:avLst/>
          </a:prstGeom>
        </p:spPr>
      </p:pic>
      <p:pic>
        <p:nvPicPr>
          <p:cNvPr id="8" name="図 7">
            <a:extLst>
              <a:ext uri="{FF2B5EF4-FFF2-40B4-BE49-F238E27FC236}">
                <a16:creationId xmlns:a16="http://schemas.microsoft.com/office/drawing/2014/main" id="{BBAA29A3-AE52-04B5-B465-6A238CE5F50F}"/>
              </a:ext>
            </a:extLst>
          </p:cNvPr>
          <p:cNvPicPr>
            <a:picLocks noChangeAspect="1"/>
          </p:cNvPicPr>
          <p:nvPr/>
        </p:nvPicPr>
        <p:blipFill>
          <a:blip r:embed="rId3"/>
          <a:stretch>
            <a:fillRect/>
          </a:stretch>
        </p:blipFill>
        <p:spPr>
          <a:xfrm>
            <a:off x="59107" y="2042650"/>
            <a:ext cx="6957778" cy="4730087"/>
          </a:xfrm>
          <a:prstGeom prst="rect">
            <a:avLst/>
          </a:prstGeom>
        </p:spPr>
      </p:pic>
    </p:spTree>
    <p:extLst>
      <p:ext uri="{BB962C8B-B14F-4D97-AF65-F5344CB8AC3E}">
        <p14:creationId xmlns:p14="http://schemas.microsoft.com/office/powerpoint/2010/main" val="128255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DB6BD9-651A-F585-4E36-95D67752052E}"/>
              </a:ext>
            </a:extLst>
          </p:cNvPr>
          <p:cNvSpPr>
            <a:spLocks noGrp="1"/>
          </p:cNvSpPr>
          <p:nvPr>
            <p:ph type="title"/>
          </p:nvPr>
        </p:nvSpPr>
        <p:spPr>
          <a:xfrm>
            <a:off x="341396" y="136524"/>
            <a:ext cx="8461208" cy="283266"/>
          </a:xfrm>
        </p:spPr>
        <p:txBody>
          <a:bodyPr>
            <a:normAutofit fontScale="90000"/>
          </a:bodyPr>
          <a:lstStyle/>
          <a:p>
            <a:r>
              <a:rPr kumimoji="1" lang="en-US" altLang="ja-JP" dirty="0" err="1"/>
              <a:t>WebLangChain</a:t>
            </a:r>
            <a:r>
              <a:rPr lang="ja-JP" altLang="en-US" dirty="0"/>
              <a:t> の回答</a:t>
            </a:r>
            <a:endParaRPr kumimoji="1" lang="ja-JP" altLang="en-US" dirty="0"/>
          </a:p>
        </p:txBody>
      </p:sp>
      <p:sp>
        <p:nvSpPr>
          <p:cNvPr id="4" name="スライド番号プレースホルダー 3">
            <a:extLst>
              <a:ext uri="{FF2B5EF4-FFF2-40B4-BE49-F238E27FC236}">
                <a16:creationId xmlns:a16="http://schemas.microsoft.com/office/drawing/2014/main" id="{C9113221-C5EF-3FA0-B2B3-BA2E5D5BEE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7AF8B581-E05E-A578-8117-F160A7313D41}"/>
              </a:ext>
            </a:extLst>
          </p:cNvPr>
          <p:cNvSpPr txBox="1"/>
          <p:nvPr/>
        </p:nvSpPr>
        <p:spPr>
          <a:xfrm>
            <a:off x="4370471" y="93491"/>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Aptos" panose="020B0004020202020204" pitchFamily="34" charset="0"/>
                <a:ea typeface="游ゴシック" panose="020B0400000000000000" pitchFamily="50" charset="-128"/>
                <a:cs typeface="+mn-cs"/>
                <a:hlinkClick r:id="rId2"/>
              </a:rPr>
              <a:t>https://weblangchain.vercel.app/</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8088F715-670B-CEF7-6D44-D41620BD67FE}"/>
              </a:ext>
            </a:extLst>
          </p:cNvPr>
          <p:cNvPicPr>
            <a:picLocks noChangeAspect="1"/>
          </p:cNvPicPr>
          <p:nvPr/>
        </p:nvPicPr>
        <p:blipFill>
          <a:blip r:embed="rId3"/>
          <a:stretch>
            <a:fillRect/>
          </a:stretch>
        </p:blipFill>
        <p:spPr>
          <a:xfrm>
            <a:off x="470093" y="419789"/>
            <a:ext cx="5389427" cy="3864565"/>
          </a:xfrm>
          <a:prstGeom prst="rect">
            <a:avLst/>
          </a:prstGeom>
        </p:spPr>
      </p:pic>
      <p:pic>
        <p:nvPicPr>
          <p:cNvPr id="20" name="図 19">
            <a:extLst>
              <a:ext uri="{FF2B5EF4-FFF2-40B4-BE49-F238E27FC236}">
                <a16:creationId xmlns:a16="http://schemas.microsoft.com/office/drawing/2014/main" id="{635C2003-628A-B3EE-7E75-E4674CA5C392}"/>
              </a:ext>
            </a:extLst>
          </p:cNvPr>
          <p:cNvPicPr>
            <a:picLocks noChangeAspect="1"/>
          </p:cNvPicPr>
          <p:nvPr/>
        </p:nvPicPr>
        <p:blipFill>
          <a:blip r:embed="rId4"/>
          <a:stretch>
            <a:fillRect/>
          </a:stretch>
        </p:blipFill>
        <p:spPr>
          <a:xfrm>
            <a:off x="470092" y="4284354"/>
            <a:ext cx="5389428" cy="2510561"/>
          </a:xfrm>
          <a:prstGeom prst="rect">
            <a:avLst/>
          </a:prstGeom>
        </p:spPr>
      </p:pic>
      <p:sp>
        <p:nvSpPr>
          <p:cNvPr id="3" name="テキスト ボックス 2">
            <a:extLst>
              <a:ext uri="{FF2B5EF4-FFF2-40B4-BE49-F238E27FC236}">
                <a16:creationId xmlns:a16="http://schemas.microsoft.com/office/drawing/2014/main" id="{59D8E1BE-8E94-AFB0-8F4D-80489AFF996F}"/>
              </a:ext>
            </a:extLst>
          </p:cNvPr>
          <p:cNvSpPr txBox="1"/>
          <p:nvPr/>
        </p:nvSpPr>
        <p:spPr>
          <a:xfrm>
            <a:off x="6186791" y="1498060"/>
            <a:ext cx="3185487" cy="923330"/>
          </a:xfrm>
          <a:prstGeom prst="rect">
            <a:avLst/>
          </a:prstGeom>
          <a:noFill/>
        </p:spPr>
        <p:txBody>
          <a:bodyPr wrap="none" rtlCol="0">
            <a:spAutoFit/>
          </a:bodyPr>
          <a:lstStyle/>
          <a:p>
            <a:r>
              <a:rPr kumimoji="1" lang="ja-JP" altLang="en-US" dirty="0"/>
              <a:t>チャットボットの回答時に、</a:t>
            </a:r>
            <a:endParaRPr kumimoji="1" lang="en-US" altLang="ja-JP" dirty="0"/>
          </a:p>
          <a:p>
            <a:r>
              <a:rPr kumimoji="1" lang="ja-JP" altLang="en-US" dirty="0"/>
              <a:t>回答の根拠とした </a:t>
            </a:r>
            <a:r>
              <a:rPr kumimoji="1" lang="en-US" altLang="ja-JP" dirty="0"/>
              <a:t>URL </a:t>
            </a:r>
            <a:r>
              <a:rPr kumimoji="1" lang="ja-JP" altLang="en-US" dirty="0"/>
              <a:t>も</a:t>
            </a:r>
            <a:endParaRPr kumimoji="1" lang="en-US" altLang="ja-JP" dirty="0"/>
          </a:p>
          <a:p>
            <a:r>
              <a:rPr kumimoji="1" lang="ja-JP" altLang="en-US" dirty="0"/>
              <a:t>表示</a:t>
            </a:r>
          </a:p>
        </p:txBody>
      </p:sp>
    </p:spTree>
    <p:extLst>
      <p:ext uri="{BB962C8B-B14F-4D97-AF65-F5344CB8AC3E}">
        <p14:creationId xmlns:p14="http://schemas.microsoft.com/office/powerpoint/2010/main" val="169627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014881" cy="2387918"/>
          </a:xfrm>
        </p:spPr>
        <p:txBody>
          <a:bodyPr anchor="b">
            <a:normAutofit/>
          </a:bodyPr>
          <a:lstStyle/>
          <a:p>
            <a:r>
              <a:rPr lang="en-US" altLang="ja-JP" sz="4500" dirty="0">
                <a:solidFill>
                  <a:schemeClr val="tx2"/>
                </a:solidFill>
              </a:rPr>
              <a:t>14-2. </a:t>
            </a:r>
            <a:r>
              <a:rPr lang="ja-JP" altLang="en-US" sz="4500" dirty="0">
                <a:solidFill>
                  <a:schemeClr val="tx2"/>
                </a:solidFill>
              </a:rPr>
              <a:t>チャットボットの適切な活用</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22</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820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に、疑問に思ったことを相談する</a:t>
            </a:r>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36B30FFF-E663-F981-1DF1-9B6909B329E9}"/>
              </a:ext>
            </a:extLst>
          </p:cNvPr>
          <p:cNvPicPr>
            <a:picLocks noChangeAspect="1"/>
          </p:cNvPicPr>
          <p:nvPr/>
        </p:nvPicPr>
        <p:blipFill>
          <a:blip r:embed="rId2"/>
          <a:stretch>
            <a:fillRect/>
          </a:stretch>
        </p:blipFill>
        <p:spPr>
          <a:xfrm>
            <a:off x="1242729" y="644893"/>
            <a:ext cx="4846785" cy="1001668"/>
          </a:xfrm>
          <a:prstGeom prst="rect">
            <a:avLst/>
          </a:prstGeom>
        </p:spPr>
      </p:pic>
      <p:pic>
        <p:nvPicPr>
          <p:cNvPr id="12" name="図 11">
            <a:extLst>
              <a:ext uri="{FF2B5EF4-FFF2-40B4-BE49-F238E27FC236}">
                <a16:creationId xmlns:a16="http://schemas.microsoft.com/office/drawing/2014/main" id="{E6A007B1-F64B-7E45-C93A-1B4E0E393A63}"/>
              </a:ext>
            </a:extLst>
          </p:cNvPr>
          <p:cNvPicPr>
            <a:picLocks noChangeAspect="1"/>
          </p:cNvPicPr>
          <p:nvPr/>
        </p:nvPicPr>
        <p:blipFill>
          <a:blip r:embed="rId3"/>
          <a:stretch>
            <a:fillRect/>
          </a:stretch>
        </p:blipFill>
        <p:spPr>
          <a:xfrm>
            <a:off x="1242729" y="1739285"/>
            <a:ext cx="5509156" cy="5118715"/>
          </a:xfrm>
          <a:prstGeom prst="rect">
            <a:avLst/>
          </a:prstGeom>
        </p:spPr>
      </p:pic>
    </p:spTree>
    <p:extLst>
      <p:ext uri="{BB962C8B-B14F-4D97-AF65-F5344CB8AC3E}">
        <p14:creationId xmlns:p14="http://schemas.microsoft.com/office/powerpoint/2010/main" val="354376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に、</a:t>
            </a:r>
            <a:r>
              <a:rPr lang="ja-JP" altLang="en-US" dirty="0"/>
              <a:t>勉強用に確認問題の作成を頼む</a:t>
            </a:r>
            <a:endParaRPr kumimoji="1" lang="ja-JP" altLang="en-US" dirty="0"/>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1B680715-1448-495A-DE4B-42241CC8062F}"/>
              </a:ext>
            </a:extLst>
          </p:cNvPr>
          <p:cNvPicPr>
            <a:picLocks noChangeAspect="1"/>
          </p:cNvPicPr>
          <p:nvPr/>
        </p:nvPicPr>
        <p:blipFill>
          <a:blip r:embed="rId2"/>
          <a:stretch>
            <a:fillRect/>
          </a:stretch>
        </p:blipFill>
        <p:spPr>
          <a:xfrm>
            <a:off x="648178" y="644892"/>
            <a:ext cx="6284401" cy="1190727"/>
          </a:xfrm>
          <a:prstGeom prst="rect">
            <a:avLst/>
          </a:prstGeom>
        </p:spPr>
      </p:pic>
      <p:pic>
        <p:nvPicPr>
          <p:cNvPr id="9" name="図 8">
            <a:extLst>
              <a:ext uri="{FF2B5EF4-FFF2-40B4-BE49-F238E27FC236}">
                <a16:creationId xmlns:a16="http://schemas.microsoft.com/office/drawing/2014/main" id="{C0AAE0C9-C481-04CF-DA37-9DA5D0BABA8E}"/>
              </a:ext>
            </a:extLst>
          </p:cNvPr>
          <p:cNvPicPr>
            <a:picLocks noChangeAspect="1"/>
          </p:cNvPicPr>
          <p:nvPr/>
        </p:nvPicPr>
        <p:blipFill>
          <a:blip r:embed="rId3"/>
          <a:stretch>
            <a:fillRect/>
          </a:stretch>
        </p:blipFill>
        <p:spPr>
          <a:xfrm>
            <a:off x="758757" y="2012916"/>
            <a:ext cx="3696759" cy="3252989"/>
          </a:xfrm>
          <a:prstGeom prst="rect">
            <a:avLst/>
          </a:prstGeom>
        </p:spPr>
      </p:pic>
      <p:pic>
        <p:nvPicPr>
          <p:cNvPr id="11" name="図 10">
            <a:extLst>
              <a:ext uri="{FF2B5EF4-FFF2-40B4-BE49-F238E27FC236}">
                <a16:creationId xmlns:a16="http://schemas.microsoft.com/office/drawing/2014/main" id="{1F9A47B0-3E55-FD3A-44A8-A67B2EC3CD27}"/>
              </a:ext>
            </a:extLst>
          </p:cNvPr>
          <p:cNvPicPr>
            <a:picLocks noChangeAspect="1"/>
          </p:cNvPicPr>
          <p:nvPr/>
        </p:nvPicPr>
        <p:blipFill>
          <a:blip r:embed="rId4"/>
          <a:stretch>
            <a:fillRect/>
          </a:stretch>
        </p:blipFill>
        <p:spPr>
          <a:xfrm>
            <a:off x="4552449" y="2012916"/>
            <a:ext cx="3832794" cy="4798091"/>
          </a:xfrm>
          <a:prstGeom prst="rect">
            <a:avLst/>
          </a:prstGeom>
        </p:spPr>
      </p:pic>
    </p:spTree>
    <p:extLst>
      <p:ext uri="{BB962C8B-B14F-4D97-AF65-F5344CB8AC3E}">
        <p14:creationId xmlns:p14="http://schemas.microsoft.com/office/powerpoint/2010/main" val="152341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255-74E7-9871-EC01-E85D9ABCF0DB}"/>
              </a:ext>
            </a:extLst>
          </p:cNvPr>
          <p:cNvSpPr>
            <a:spLocks noGrp="1"/>
          </p:cNvSpPr>
          <p:nvPr>
            <p:ph type="title"/>
          </p:nvPr>
        </p:nvSpPr>
        <p:spPr/>
        <p:txBody>
          <a:bodyPr>
            <a:normAutofit fontScale="90000"/>
          </a:bodyPr>
          <a:lstStyle/>
          <a:p>
            <a:r>
              <a:rPr kumimoji="1" lang="en-US" altLang="ja-JP" dirty="0" err="1"/>
              <a:t>TalkAI</a:t>
            </a:r>
            <a:r>
              <a:rPr kumimoji="1" lang="en-US" altLang="ja-JP" dirty="0"/>
              <a:t> </a:t>
            </a:r>
            <a:r>
              <a:rPr kumimoji="1" lang="ja-JP" altLang="en-US" dirty="0"/>
              <a:t>に、</a:t>
            </a:r>
            <a:r>
              <a:rPr lang="ja-JP" altLang="en-US" dirty="0"/>
              <a:t>勉強用に要点の作成を頼む</a:t>
            </a:r>
            <a:endParaRPr kumimoji="1" lang="ja-JP" altLang="en-US" dirty="0"/>
          </a:p>
        </p:txBody>
      </p:sp>
      <p:sp>
        <p:nvSpPr>
          <p:cNvPr id="4" name="スライド番号プレースホルダー 3">
            <a:extLst>
              <a:ext uri="{FF2B5EF4-FFF2-40B4-BE49-F238E27FC236}">
                <a16:creationId xmlns:a16="http://schemas.microsoft.com/office/drawing/2014/main" id="{BC7A70E0-173E-B59B-939D-4B0193D459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892C817-5F62-9CF7-552F-91FA20C6B004}"/>
              </a:ext>
            </a:extLst>
          </p:cNvPr>
          <p:cNvPicPr>
            <a:picLocks noChangeAspect="1"/>
          </p:cNvPicPr>
          <p:nvPr/>
        </p:nvPicPr>
        <p:blipFill>
          <a:blip r:embed="rId2"/>
          <a:stretch>
            <a:fillRect/>
          </a:stretch>
        </p:blipFill>
        <p:spPr>
          <a:xfrm>
            <a:off x="842836" y="644893"/>
            <a:ext cx="6167564" cy="1164505"/>
          </a:xfrm>
          <a:prstGeom prst="rect">
            <a:avLst/>
          </a:prstGeom>
        </p:spPr>
      </p:pic>
      <p:pic>
        <p:nvPicPr>
          <p:cNvPr id="8" name="図 7">
            <a:extLst>
              <a:ext uri="{FF2B5EF4-FFF2-40B4-BE49-F238E27FC236}">
                <a16:creationId xmlns:a16="http://schemas.microsoft.com/office/drawing/2014/main" id="{A2F349AB-400F-D295-148E-878DADDA0811}"/>
              </a:ext>
            </a:extLst>
          </p:cNvPr>
          <p:cNvPicPr>
            <a:picLocks noChangeAspect="1"/>
          </p:cNvPicPr>
          <p:nvPr/>
        </p:nvPicPr>
        <p:blipFill>
          <a:blip r:embed="rId3"/>
          <a:stretch>
            <a:fillRect/>
          </a:stretch>
        </p:blipFill>
        <p:spPr>
          <a:xfrm>
            <a:off x="842836" y="1935701"/>
            <a:ext cx="7998307" cy="4225149"/>
          </a:xfrm>
          <a:prstGeom prst="rect">
            <a:avLst/>
          </a:prstGeom>
        </p:spPr>
      </p:pic>
    </p:spTree>
    <p:extLst>
      <p:ext uri="{BB962C8B-B14F-4D97-AF65-F5344CB8AC3E}">
        <p14:creationId xmlns:p14="http://schemas.microsoft.com/office/powerpoint/2010/main" val="59739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23C9B-C761-B9F6-F1B0-DD50AC6084B9}"/>
              </a:ext>
            </a:extLst>
          </p:cNvPr>
          <p:cNvSpPr>
            <a:spLocks noGrp="1"/>
          </p:cNvSpPr>
          <p:nvPr>
            <p:ph type="title"/>
          </p:nvPr>
        </p:nvSpPr>
        <p:spPr>
          <a:xfrm>
            <a:off x="321845" y="175028"/>
            <a:ext cx="8461208" cy="817193"/>
          </a:xfrm>
        </p:spPr>
        <p:txBody>
          <a:bodyPr>
            <a:normAutofit fontScale="90000"/>
          </a:bodyPr>
          <a:lstStyle/>
          <a:p>
            <a:r>
              <a:rPr kumimoji="1" lang="ja-JP" altLang="en-US" dirty="0"/>
              <a:t>チャットボットでは、同じ質問でも、異なる回答を返す</a:t>
            </a:r>
          </a:p>
        </p:txBody>
      </p:sp>
      <p:sp>
        <p:nvSpPr>
          <p:cNvPr id="3" name="コンテンツ プレースホルダー 2">
            <a:extLst>
              <a:ext uri="{FF2B5EF4-FFF2-40B4-BE49-F238E27FC236}">
                <a16:creationId xmlns:a16="http://schemas.microsoft.com/office/drawing/2014/main" id="{FE5C9453-2215-1D76-77FD-50ADE19DF4BD}"/>
              </a:ext>
            </a:extLst>
          </p:cNvPr>
          <p:cNvSpPr>
            <a:spLocks noGrp="1"/>
          </p:cNvSpPr>
          <p:nvPr>
            <p:ph idx="1"/>
          </p:nvPr>
        </p:nvSpPr>
        <p:spPr>
          <a:xfrm>
            <a:off x="788772" y="5175115"/>
            <a:ext cx="3874019" cy="342822"/>
          </a:xfrm>
        </p:spPr>
        <p:txBody>
          <a:bodyPr>
            <a:normAutofit fontScale="62500" lnSpcReduction="20000"/>
          </a:bodyPr>
          <a:lstStyle/>
          <a:p>
            <a:pPr marL="0" indent="0">
              <a:buNone/>
            </a:pPr>
            <a:r>
              <a:rPr kumimoji="1" lang="ja-JP" altLang="en-US" dirty="0"/>
              <a:t>２回目の質問に対する回答</a:t>
            </a:r>
          </a:p>
        </p:txBody>
      </p:sp>
      <p:sp>
        <p:nvSpPr>
          <p:cNvPr id="4" name="スライド番号プレースホルダー 3">
            <a:extLst>
              <a:ext uri="{FF2B5EF4-FFF2-40B4-BE49-F238E27FC236}">
                <a16:creationId xmlns:a16="http://schemas.microsoft.com/office/drawing/2014/main" id="{5D2758F6-E42B-644B-FBCF-196DCB31AB51}"/>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pic>
        <p:nvPicPr>
          <p:cNvPr id="6" name="図 5">
            <a:extLst>
              <a:ext uri="{FF2B5EF4-FFF2-40B4-BE49-F238E27FC236}">
                <a16:creationId xmlns:a16="http://schemas.microsoft.com/office/drawing/2014/main" id="{5D71FD73-E492-7E2E-A540-807D4DAF1458}"/>
              </a:ext>
            </a:extLst>
          </p:cNvPr>
          <p:cNvPicPr>
            <a:picLocks noChangeAspect="1"/>
          </p:cNvPicPr>
          <p:nvPr/>
        </p:nvPicPr>
        <p:blipFill>
          <a:blip r:embed="rId2"/>
          <a:stretch>
            <a:fillRect/>
          </a:stretch>
        </p:blipFill>
        <p:spPr>
          <a:xfrm>
            <a:off x="231813" y="1068206"/>
            <a:ext cx="5192251" cy="1195096"/>
          </a:xfrm>
          <a:prstGeom prst="rect">
            <a:avLst/>
          </a:prstGeom>
        </p:spPr>
      </p:pic>
      <p:sp>
        <p:nvSpPr>
          <p:cNvPr id="7" name="コンテンツ プレースホルダー 2">
            <a:extLst>
              <a:ext uri="{FF2B5EF4-FFF2-40B4-BE49-F238E27FC236}">
                <a16:creationId xmlns:a16="http://schemas.microsoft.com/office/drawing/2014/main" id="{70904812-15FC-56AB-82E0-56308AF1D339}"/>
              </a:ext>
            </a:extLst>
          </p:cNvPr>
          <p:cNvSpPr txBox="1">
            <a:spLocks/>
          </p:cNvSpPr>
          <p:nvPr/>
        </p:nvSpPr>
        <p:spPr>
          <a:xfrm>
            <a:off x="5424064" y="5175115"/>
            <a:ext cx="3874019" cy="34282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３回目の質問に対する回答</a:t>
            </a:r>
          </a:p>
        </p:txBody>
      </p:sp>
      <p:pic>
        <p:nvPicPr>
          <p:cNvPr id="9" name="図 8">
            <a:extLst>
              <a:ext uri="{FF2B5EF4-FFF2-40B4-BE49-F238E27FC236}">
                <a16:creationId xmlns:a16="http://schemas.microsoft.com/office/drawing/2014/main" id="{D310F1B6-04E9-E0F1-A9A1-9144A265A4D0}"/>
              </a:ext>
            </a:extLst>
          </p:cNvPr>
          <p:cNvPicPr>
            <a:picLocks noChangeAspect="1"/>
          </p:cNvPicPr>
          <p:nvPr/>
        </p:nvPicPr>
        <p:blipFill>
          <a:blip r:embed="rId3"/>
          <a:stretch>
            <a:fillRect/>
          </a:stretch>
        </p:blipFill>
        <p:spPr>
          <a:xfrm>
            <a:off x="115600" y="2753169"/>
            <a:ext cx="4322184" cy="2301727"/>
          </a:xfrm>
          <a:prstGeom prst="rect">
            <a:avLst/>
          </a:prstGeom>
        </p:spPr>
      </p:pic>
      <p:pic>
        <p:nvPicPr>
          <p:cNvPr id="11" name="図 10">
            <a:extLst>
              <a:ext uri="{FF2B5EF4-FFF2-40B4-BE49-F238E27FC236}">
                <a16:creationId xmlns:a16="http://schemas.microsoft.com/office/drawing/2014/main" id="{1EB40E20-E25A-3C88-3455-B4A4682B3A2C}"/>
              </a:ext>
            </a:extLst>
          </p:cNvPr>
          <p:cNvPicPr>
            <a:picLocks noChangeAspect="1"/>
          </p:cNvPicPr>
          <p:nvPr/>
        </p:nvPicPr>
        <p:blipFill>
          <a:blip r:embed="rId4"/>
          <a:stretch>
            <a:fillRect/>
          </a:stretch>
        </p:blipFill>
        <p:spPr>
          <a:xfrm>
            <a:off x="4741741" y="2753170"/>
            <a:ext cx="4286659" cy="2301728"/>
          </a:xfrm>
          <a:prstGeom prst="rect">
            <a:avLst/>
          </a:prstGeom>
        </p:spPr>
      </p:pic>
    </p:spTree>
    <p:extLst>
      <p:ext uri="{BB962C8B-B14F-4D97-AF65-F5344CB8AC3E}">
        <p14:creationId xmlns:p14="http://schemas.microsoft.com/office/powerpoint/2010/main" val="288890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r>
              <a:rPr lang="en-US" altLang="ja-JP" dirty="0" err="1"/>
              <a:t>TalkAI</a:t>
            </a:r>
            <a:r>
              <a:rPr lang="en-US" altLang="ja-JP" dirty="0"/>
              <a:t> </a:t>
            </a:r>
            <a:r>
              <a:rPr lang="ja-JP" altLang="en-US" dirty="0"/>
              <a:t>との対話</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25648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751BD85-D6DD-B2FC-C388-A82A4B1C6D5A}"/>
              </a:ext>
            </a:extLst>
          </p:cNvPr>
          <p:cNvSpPr>
            <a:spLocks noGrp="1"/>
          </p:cNvSpPr>
          <p:nvPr>
            <p:ph idx="1"/>
          </p:nvPr>
        </p:nvSpPr>
        <p:spPr>
          <a:xfrm>
            <a:off x="321844" y="846252"/>
            <a:ext cx="8745955" cy="5836719"/>
          </a:xfrm>
        </p:spPr>
        <p:txBody>
          <a:bodyPr>
            <a:normAutofit/>
          </a:bodyPr>
          <a:lstStyle/>
          <a:p>
            <a:pPr marL="0" indent="0">
              <a:buNone/>
            </a:pPr>
            <a:r>
              <a:rPr lang="en-US" altLang="ja-JP" sz="2400" b="1" dirty="0" err="1"/>
              <a:t>TalkAI</a:t>
            </a:r>
            <a:r>
              <a:rPr lang="en-US" altLang="ja-JP" sz="2400" b="1" dirty="0"/>
              <a:t> </a:t>
            </a:r>
            <a:r>
              <a:rPr lang="ja-JP" altLang="en-US" sz="2400" b="1" dirty="0"/>
              <a:t>は、登録不要で </a:t>
            </a:r>
            <a:r>
              <a:rPr lang="en-US" altLang="ja-JP" sz="2400" b="1" dirty="0"/>
              <a:t>ChatGPT 3.5 </a:t>
            </a:r>
            <a:r>
              <a:rPr lang="ja-JP" altLang="en-US" sz="2400" b="1" dirty="0"/>
              <a:t>を試す</a:t>
            </a:r>
            <a:r>
              <a:rPr lang="ja-JP" altLang="en-US" sz="2400" dirty="0"/>
              <a:t>ことができる</a:t>
            </a:r>
            <a:endParaRPr lang="en-US" altLang="ja-JP" sz="2400" dirty="0"/>
          </a:p>
          <a:p>
            <a:pPr marL="0" indent="0">
              <a:buNone/>
            </a:pPr>
            <a:r>
              <a:rPr kumimoji="1" lang="ja-JP" altLang="en-US" sz="2400" dirty="0"/>
              <a:t>オンラインサービス　</a:t>
            </a:r>
            <a:endParaRPr kumimoji="1" lang="en-US" altLang="ja-JP" sz="2400" dirty="0"/>
          </a:p>
          <a:p>
            <a:pPr marL="0" indent="0">
              <a:buNone/>
            </a:pPr>
            <a:r>
              <a:rPr kumimoji="1" lang="ja-JP" altLang="en-US" sz="2400" dirty="0"/>
              <a:t>① 次のページを開き、「</a:t>
            </a:r>
            <a:r>
              <a:rPr kumimoji="1" lang="en-US" altLang="ja-JP" sz="2400" dirty="0"/>
              <a:t>ChatGPT</a:t>
            </a:r>
            <a:r>
              <a:rPr kumimoji="1" lang="ja-JP" altLang="en-US" sz="2400" dirty="0"/>
              <a:t>を試す」をクリック</a:t>
            </a:r>
            <a:endParaRPr kumimoji="1" lang="en-US" altLang="ja-JP" sz="2400" dirty="0"/>
          </a:p>
          <a:p>
            <a:pPr marL="0" indent="0">
              <a:buNone/>
            </a:pPr>
            <a:r>
              <a:rPr kumimoji="1" lang="en-US" altLang="ja-JP" sz="2400" dirty="0">
                <a:hlinkClick r:id="rId2"/>
              </a:rPr>
              <a:t>https://talkai.info/ja/</a:t>
            </a:r>
            <a:endParaRPr kumimoji="1"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EC07D01A-9897-3824-896B-9A557454917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882F5A3-E15D-0CF5-E8CF-8BDC528CC481}"/>
              </a:ext>
            </a:extLst>
          </p:cNvPr>
          <p:cNvPicPr>
            <a:picLocks noChangeAspect="1"/>
          </p:cNvPicPr>
          <p:nvPr/>
        </p:nvPicPr>
        <p:blipFill>
          <a:blip r:embed="rId3"/>
          <a:stretch>
            <a:fillRect/>
          </a:stretch>
        </p:blipFill>
        <p:spPr>
          <a:xfrm>
            <a:off x="1822916" y="2908097"/>
            <a:ext cx="4788146" cy="3949903"/>
          </a:xfrm>
          <a:prstGeom prst="rect">
            <a:avLst/>
          </a:prstGeom>
        </p:spPr>
      </p:pic>
      <p:sp>
        <p:nvSpPr>
          <p:cNvPr id="7" name="正方形/長方形 6">
            <a:extLst>
              <a:ext uri="{FF2B5EF4-FFF2-40B4-BE49-F238E27FC236}">
                <a16:creationId xmlns:a16="http://schemas.microsoft.com/office/drawing/2014/main" id="{02EC2749-C3B0-7541-6C0A-011F491CB6D9}"/>
              </a:ext>
            </a:extLst>
          </p:cNvPr>
          <p:cNvSpPr/>
          <p:nvPr/>
        </p:nvSpPr>
        <p:spPr>
          <a:xfrm>
            <a:off x="2632953" y="6407285"/>
            <a:ext cx="1160834" cy="4507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a:extLst>
              <a:ext uri="{FF2B5EF4-FFF2-40B4-BE49-F238E27FC236}">
                <a16:creationId xmlns:a16="http://schemas.microsoft.com/office/drawing/2014/main" id="{1321E06F-99E3-28C0-D5BC-B4ACCC5372D5}"/>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3077729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86F39-C1E0-931E-3BC0-7FAA292D4E3D}"/>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53342FFC-3DF2-5FA8-B9C9-66166A068766}"/>
              </a:ext>
            </a:extLst>
          </p:cNvPr>
          <p:cNvSpPr>
            <a:spLocks noGrp="1"/>
          </p:cNvSpPr>
          <p:nvPr>
            <p:ph idx="1"/>
          </p:nvPr>
        </p:nvSpPr>
        <p:spPr/>
        <p:txBody>
          <a:bodyPr/>
          <a:lstStyle/>
          <a:p>
            <a:pPr marL="0" indent="0">
              <a:buNone/>
            </a:pPr>
            <a:r>
              <a:rPr kumimoji="1" lang="ja-JP" altLang="en-US" dirty="0"/>
              <a:t>②　次の質問（プロンプト）を各自考えて実行</a:t>
            </a:r>
            <a:endParaRPr kumimoji="1" lang="en-US" altLang="ja-JP" dirty="0"/>
          </a:p>
          <a:p>
            <a:pPr marL="0" indent="0">
              <a:buNone/>
            </a:pPr>
            <a:r>
              <a:rPr kumimoji="1" lang="ja-JP" altLang="en-US" b="1" dirty="0"/>
              <a:t>「●●　したいとき、どうしたらいいですか？　具体的に教えてください」</a:t>
            </a:r>
            <a:endParaRPr kumimoji="1" lang="en-US" altLang="ja-JP" b="1" dirty="0"/>
          </a:p>
          <a:p>
            <a:pPr marL="0" indent="0">
              <a:buNone/>
            </a:pPr>
            <a:r>
              <a:rPr lang="ja-JP" altLang="en-US" b="1" dirty="0"/>
              <a:t>「●●　の基礎を確認する、空間補充の問題を</a:t>
            </a:r>
            <a:r>
              <a:rPr lang="en-US" altLang="ja-JP" b="1" dirty="0"/>
              <a:t>7</a:t>
            </a:r>
            <a:r>
              <a:rPr lang="ja-JP" altLang="en-US" b="1" dirty="0"/>
              <a:t>問作成してください」</a:t>
            </a:r>
            <a:endParaRPr lang="en-US" altLang="ja-JP" b="1" dirty="0"/>
          </a:p>
          <a:p>
            <a:pPr marL="0" indent="0">
              <a:buNone/>
            </a:pPr>
            <a:r>
              <a:rPr kumimoji="1" lang="ja-JP" altLang="en-US" b="1" dirty="0"/>
              <a:t>「●●　の基礎を</a:t>
            </a:r>
            <a:r>
              <a:rPr kumimoji="1" lang="en-US" altLang="ja-JP" b="1" dirty="0"/>
              <a:t>7</a:t>
            </a:r>
            <a:r>
              <a:rPr kumimoji="1" lang="ja-JP" altLang="en-US" b="1" dirty="0"/>
              <a:t>行以内にまとめ、箇条書きで示してください」</a:t>
            </a:r>
          </a:p>
        </p:txBody>
      </p:sp>
      <p:sp>
        <p:nvSpPr>
          <p:cNvPr id="4" name="スライド番号プレースホルダー 3">
            <a:extLst>
              <a:ext uri="{FF2B5EF4-FFF2-40B4-BE49-F238E27FC236}">
                <a16:creationId xmlns:a16="http://schemas.microsoft.com/office/drawing/2014/main" id="{A762CF91-76F8-6595-7207-6C1F699561B7}"/>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Tree>
    <p:extLst>
      <p:ext uri="{BB962C8B-B14F-4D97-AF65-F5344CB8AC3E}">
        <p14:creationId xmlns:p14="http://schemas.microsoft.com/office/powerpoint/2010/main" val="215620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014881" cy="2387918"/>
          </a:xfrm>
        </p:spPr>
        <p:txBody>
          <a:bodyPr anchor="b">
            <a:normAutofit/>
          </a:bodyPr>
          <a:lstStyle/>
          <a:p>
            <a:r>
              <a:rPr lang="en-US" altLang="ja-JP" sz="4500" dirty="0">
                <a:solidFill>
                  <a:schemeClr val="tx2"/>
                </a:solidFill>
              </a:rPr>
              <a:t>14-1. </a:t>
            </a:r>
            <a:r>
              <a:rPr lang="ja-JP" altLang="en-US" sz="4500" dirty="0">
                <a:solidFill>
                  <a:schemeClr val="tx2"/>
                </a:solidFill>
              </a:rPr>
              <a:t>イントロダクション</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65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1023C-606A-AAAB-B72A-5F66AA17542F}"/>
              </a:ext>
            </a:extLst>
          </p:cNvPr>
          <p:cNvSpPr>
            <a:spLocks noGrp="1"/>
          </p:cNvSpPr>
          <p:nvPr>
            <p:ph type="title"/>
          </p:nvPr>
        </p:nvSpPr>
        <p:spPr/>
        <p:txBody>
          <a:bodyPr>
            <a:normAutofit fontScale="90000"/>
          </a:bodyPr>
          <a:lstStyle/>
          <a:p>
            <a:r>
              <a:rPr lang="ja-JP" altLang="en-US" dirty="0"/>
              <a:t>チャットボットを活用するための指針</a:t>
            </a:r>
            <a:endParaRPr kumimoji="1" lang="ja-JP" altLang="en-US" dirty="0"/>
          </a:p>
        </p:txBody>
      </p:sp>
      <p:sp>
        <p:nvSpPr>
          <p:cNvPr id="3" name="コンテンツ プレースホルダー 2">
            <a:extLst>
              <a:ext uri="{FF2B5EF4-FFF2-40B4-BE49-F238E27FC236}">
                <a16:creationId xmlns:a16="http://schemas.microsoft.com/office/drawing/2014/main" id="{1B3A9687-11F9-DE25-567A-F09B54BB7F3D}"/>
              </a:ext>
            </a:extLst>
          </p:cNvPr>
          <p:cNvSpPr>
            <a:spLocks noGrp="1"/>
          </p:cNvSpPr>
          <p:nvPr>
            <p:ph idx="1"/>
          </p:nvPr>
        </p:nvSpPr>
        <p:spPr>
          <a:xfrm>
            <a:off x="321845" y="846252"/>
            <a:ext cx="8461208" cy="5947144"/>
          </a:xfrm>
        </p:spPr>
        <p:txBody>
          <a:bodyPr>
            <a:normAutofit/>
          </a:bodyPr>
          <a:lstStyle/>
          <a:p>
            <a:pPr marL="0" indent="0">
              <a:buNone/>
            </a:pPr>
            <a:r>
              <a:rPr kumimoji="1" lang="ja-JP" altLang="en-US" sz="2400" b="1" dirty="0"/>
              <a:t>③　今度は、次を意識して、自由に質問してみる</a:t>
            </a:r>
            <a:endParaRPr kumimoji="1" lang="en-US" altLang="ja-JP" sz="2400" b="1" dirty="0"/>
          </a:p>
          <a:p>
            <a:pPr marL="0" indent="0">
              <a:buNone/>
            </a:pPr>
            <a:endParaRPr kumimoji="1" lang="en-US" altLang="ja-JP" sz="2400" b="1" u="sng" dirty="0"/>
          </a:p>
          <a:p>
            <a:pPr marL="0" indent="0">
              <a:buNone/>
            </a:pPr>
            <a:r>
              <a:rPr kumimoji="1" lang="ja-JP" altLang="en-US" sz="2400" b="1" u="sng" dirty="0"/>
              <a:t>プロンプト</a:t>
            </a:r>
            <a:endParaRPr kumimoji="1" lang="en-US" altLang="ja-JP" sz="2400" b="1" u="sng" dirty="0"/>
          </a:p>
          <a:p>
            <a:r>
              <a:rPr kumimoji="1" lang="ja-JP" altLang="en-US" sz="2400" b="1" dirty="0"/>
              <a:t>プロンプト</a:t>
            </a:r>
            <a:r>
              <a:rPr lang="ja-JP" altLang="en-US" sz="2400" dirty="0"/>
              <a:t>は、</a:t>
            </a:r>
            <a:r>
              <a:rPr lang="ja-JP" altLang="en-US" sz="2400" b="1" dirty="0"/>
              <a:t>チャットボット</a:t>
            </a:r>
            <a:r>
              <a:rPr lang="ja-JP" altLang="en-US" sz="2400" dirty="0"/>
              <a:t>への</a:t>
            </a:r>
            <a:r>
              <a:rPr kumimoji="1" lang="ja-JP" altLang="en-US" sz="2400" b="1" dirty="0"/>
              <a:t>質問や要求</a:t>
            </a:r>
            <a:r>
              <a:rPr kumimoji="1" lang="ja-JP" altLang="en-US" sz="2400" dirty="0"/>
              <a:t>を、</a:t>
            </a:r>
            <a:r>
              <a:rPr kumimoji="1" lang="ja-JP" altLang="en-US" sz="2400" b="1" dirty="0"/>
              <a:t>明確</a:t>
            </a:r>
            <a:r>
              <a:rPr kumimoji="1" lang="ja-JP" altLang="en-US" sz="2400" dirty="0"/>
              <a:t>かつ</a:t>
            </a:r>
            <a:r>
              <a:rPr kumimoji="1" lang="ja-JP" altLang="en-US" sz="2400" b="1" dirty="0"/>
              <a:t>具体的</a:t>
            </a:r>
            <a:r>
              <a:rPr kumimoji="1" lang="ja-JP" altLang="en-US" sz="2400" dirty="0"/>
              <a:t>に</a:t>
            </a:r>
            <a:endParaRPr kumimoji="1" lang="en-US" altLang="ja-JP" sz="2400" dirty="0"/>
          </a:p>
          <a:p>
            <a:r>
              <a:rPr kumimoji="1" lang="ja-JP" altLang="en-US" sz="2400" b="1" dirty="0"/>
              <a:t>以前の </a:t>
            </a:r>
            <a:r>
              <a:rPr kumimoji="1" lang="en-US" altLang="ja-JP" sz="2400" b="1" dirty="0"/>
              <a:t>AI </a:t>
            </a:r>
            <a:r>
              <a:rPr kumimoji="1" lang="ja-JP" altLang="en-US" sz="2400" b="1" dirty="0"/>
              <a:t>の</a:t>
            </a:r>
            <a:r>
              <a:rPr lang="ja-JP" altLang="en-US" sz="2400" b="1" dirty="0"/>
              <a:t>対話</a:t>
            </a:r>
            <a:r>
              <a:rPr kumimoji="1" lang="ja-JP" altLang="en-US" sz="2400" dirty="0"/>
              <a:t>に対する</a:t>
            </a:r>
            <a:r>
              <a:rPr kumimoji="1" lang="ja-JP" altLang="en-US" sz="2400" b="1" dirty="0"/>
              <a:t>追加要求</a:t>
            </a:r>
            <a:r>
              <a:rPr lang="ja-JP" altLang="en-US" sz="2400" dirty="0"/>
              <a:t>（</a:t>
            </a:r>
            <a:r>
              <a:rPr kumimoji="1" lang="ja-JP" altLang="en-US" sz="2400" b="1" dirty="0"/>
              <a:t>明確化、追加情報の要求</a:t>
            </a:r>
            <a:r>
              <a:rPr kumimoji="1" lang="ja-JP" altLang="en-US" sz="2400" dirty="0"/>
              <a:t>など）も可能</a:t>
            </a:r>
            <a:endParaRPr kumimoji="1" lang="en-US" altLang="ja-JP" sz="2400" dirty="0"/>
          </a:p>
          <a:p>
            <a:endParaRPr kumimoji="1" lang="ja-JP" altLang="en-US" sz="2400" dirty="0"/>
          </a:p>
          <a:p>
            <a:pPr marL="0" indent="0">
              <a:buNone/>
            </a:pPr>
            <a:r>
              <a:rPr kumimoji="1" lang="ja-JP" altLang="en-US" sz="2400" b="1" u="sng" dirty="0"/>
              <a:t>適切な追加データを与える</a:t>
            </a:r>
            <a:endParaRPr kumimoji="1" lang="en-US" altLang="ja-JP" sz="2400" b="1" u="sng" dirty="0"/>
          </a:p>
          <a:p>
            <a:r>
              <a:rPr kumimoji="1" lang="ja-JP" altLang="en-US" sz="2400" b="1" dirty="0"/>
              <a:t>追加データ（関連情報、事例、データ</a:t>
            </a:r>
            <a:r>
              <a:rPr kumimoji="1" lang="ja-JP" altLang="en-US" sz="2400" dirty="0"/>
              <a:t>など）をプロンプトとして与えることで、回答の改善を行う</a:t>
            </a:r>
          </a:p>
          <a:p>
            <a:endParaRPr kumimoji="1" lang="ja-JP" altLang="en-US" sz="2400" dirty="0"/>
          </a:p>
        </p:txBody>
      </p:sp>
      <p:sp>
        <p:nvSpPr>
          <p:cNvPr id="4" name="スライド番号プレースホルダー 3">
            <a:extLst>
              <a:ext uri="{FF2B5EF4-FFF2-40B4-BE49-F238E27FC236}">
                <a16:creationId xmlns:a16="http://schemas.microsoft.com/office/drawing/2014/main" id="{904746FD-E8DA-B6A6-D4D5-145D9C066B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9641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45774-B6EF-FD87-85FB-21002682E70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487A2150-5149-4794-4D73-E7D01C3B7F96}"/>
              </a:ext>
            </a:extLst>
          </p:cNvPr>
          <p:cNvSpPr>
            <a:spLocks noGrp="1"/>
          </p:cNvSpPr>
          <p:nvPr>
            <p:ph idx="1"/>
          </p:nvPr>
        </p:nvSpPr>
        <p:spPr/>
        <p:txBody>
          <a:bodyPr>
            <a:normAutofit/>
          </a:bodyPr>
          <a:lstStyle/>
          <a:p>
            <a:r>
              <a:rPr kumimoji="1" lang="ja-JP" altLang="en-US" sz="2400" dirty="0"/>
              <a:t>チャットボットは、</a:t>
            </a:r>
            <a:r>
              <a:rPr kumimoji="1" lang="ja-JP" altLang="en-US" sz="2400" b="1" dirty="0"/>
              <a:t>専門的な内容の学び</a:t>
            </a:r>
            <a:r>
              <a:rPr kumimoji="1" lang="ja-JP" altLang="en-US" sz="2400" dirty="0"/>
              <a:t>や、対話力、理解力、応用力などの能力向上に</a:t>
            </a:r>
            <a:r>
              <a:rPr kumimoji="1" lang="ja-JP" altLang="en-US" sz="2400" b="1" dirty="0"/>
              <a:t>役立つ</a:t>
            </a:r>
            <a:endParaRPr kumimoji="1" lang="en-US" altLang="ja-JP" sz="2400" dirty="0"/>
          </a:p>
          <a:p>
            <a:endParaRPr lang="en-US" altLang="ja-JP" sz="2400" dirty="0"/>
          </a:p>
          <a:p>
            <a:r>
              <a:rPr kumimoji="1" lang="ja-JP" altLang="en-US" sz="2400" dirty="0"/>
              <a:t>ただし、</a:t>
            </a:r>
            <a:r>
              <a:rPr kumimoji="1" lang="ja-JP" altLang="en-US" sz="2400" b="1" dirty="0"/>
              <a:t>正確性、情報倫理、情報漏洩に気をつける</a:t>
            </a:r>
            <a:r>
              <a:rPr kumimoji="1" lang="ja-JP" altLang="en-US" sz="2400" dirty="0"/>
              <a:t>がある</a:t>
            </a:r>
            <a:endParaRPr kumimoji="1" lang="en-US" altLang="ja-JP" sz="2400" dirty="0"/>
          </a:p>
          <a:p>
            <a:endParaRPr lang="en-US" altLang="ja-JP" sz="2400" dirty="0"/>
          </a:p>
          <a:p>
            <a:r>
              <a:rPr kumimoji="1" lang="ja-JP" altLang="en-US" sz="2400" dirty="0"/>
              <a:t>良い回答が得られるまで、辛抱強くプロンプトを工夫する場合もある</a:t>
            </a:r>
          </a:p>
        </p:txBody>
      </p:sp>
      <p:sp>
        <p:nvSpPr>
          <p:cNvPr id="4" name="スライド番号プレースホルダー 3">
            <a:extLst>
              <a:ext uri="{FF2B5EF4-FFF2-40B4-BE49-F238E27FC236}">
                <a16:creationId xmlns:a16="http://schemas.microsoft.com/office/drawing/2014/main" id="{60DA53A5-7759-3157-DBA3-ECE0022A18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18277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66CDE-ADC0-C1C6-BB58-CB1C87F9A94B}"/>
              </a:ext>
            </a:extLst>
          </p:cNvPr>
          <p:cNvSpPr>
            <a:spLocks noGrp="1"/>
          </p:cNvSpPr>
          <p:nvPr>
            <p:ph type="title"/>
          </p:nvPr>
        </p:nvSpPr>
        <p:spPr/>
        <p:txBody>
          <a:bodyPr>
            <a:normAutofit fontScale="90000"/>
          </a:bodyPr>
          <a:lstStyle/>
          <a:p>
            <a:r>
              <a:rPr kumimoji="1" lang="ja-JP" altLang="en-US" dirty="0"/>
              <a:t>①チャットボット、質問や相談ができる</a:t>
            </a:r>
            <a:r>
              <a:rPr kumimoji="1" lang="en-US" altLang="ja-JP" dirty="0"/>
              <a:t>AI</a:t>
            </a:r>
            <a:endParaRPr kumimoji="1" lang="ja-JP" altLang="en-US" dirty="0"/>
          </a:p>
        </p:txBody>
      </p:sp>
      <p:sp>
        <p:nvSpPr>
          <p:cNvPr id="3" name="コンテンツ プレースホルダー 2">
            <a:extLst>
              <a:ext uri="{FF2B5EF4-FFF2-40B4-BE49-F238E27FC236}">
                <a16:creationId xmlns:a16="http://schemas.microsoft.com/office/drawing/2014/main" id="{62F1B41D-9171-7AEF-E30C-1392853BF7E5}"/>
              </a:ext>
            </a:extLst>
          </p:cNvPr>
          <p:cNvSpPr>
            <a:spLocks noGrp="1"/>
          </p:cNvSpPr>
          <p:nvPr>
            <p:ph idx="1"/>
          </p:nvPr>
        </p:nvSpPr>
        <p:spPr>
          <a:xfrm>
            <a:off x="321845" y="846252"/>
            <a:ext cx="8461208" cy="5836719"/>
          </a:xfrm>
        </p:spPr>
        <p:txBody>
          <a:bodyPr>
            <a:normAutofit/>
          </a:bodyPr>
          <a:lstStyle/>
          <a:p>
            <a:r>
              <a:rPr lang="ja-JP" altLang="en-US" sz="2400" b="1" dirty="0"/>
              <a:t>チャットボット</a:t>
            </a:r>
            <a:r>
              <a:rPr kumimoji="1" lang="ja-JP" altLang="en-US" sz="2400" dirty="0"/>
              <a:t>は、</a:t>
            </a:r>
            <a:r>
              <a:rPr kumimoji="1" lang="ja-JP" altLang="en-US" sz="2400" b="1" dirty="0">
                <a:solidFill>
                  <a:srgbClr val="FF0000"/>
                </a:solidFill>
              </a:rPr>
              <a:t>「質問」や「相談」</a:t>
            </a:r>
            <a:r>
              <a:rPr kumimoji="1" lang="ja-JP" altLang="en-US" sz="2400" dirty="0"/>
              <a:t>ができる</a:t>
            </a:r>
            <a:endParaRPr kumimoji="1" lang="en-US" altLang="ja-JP" sz="2400" dirty="0"/>
          </a:p>
          <a:p>
            <a:endParaRPr lang="en-US" altLang="ja-JP" sz="2400" dirty="0"/>
          </a:p>
          <a:p>
            <a:r>
              <a:rPr lang="ja-JP" altLang="en-US" sz="2400" b="1" dirty="0"/>
              <a:t>チャットボット</a:t>
            </a:r>
            <a:r>
              <a:rPr kumimoji="1" lang="ja-JP" altLang="en-US" sz="2400" dirty="0"/>
              <a:t>は、</a:t>
            </a:r>
            <a:r>
              <a:rPr kumimoji="1" lang="ja-JP" altLang="en-US" sz="2400" b="1" dirty="0">
                <a:solidFill>
                  <a:srgbClr val="FF0000"/>
                </a:solidFill>
              </a:rPr>
              <a:t>文書の校正、言い換え、要約、翻訳</a:t>
            </a:r>
            <a:r>
              <a:rPr kumimoji="1" lang="ja-JP" altLang="en-US" sz="2400" dirty="0"/>
              <a:t>、さまざまな</a:t>
            </a:r>
            <a:r>
              <a:rPr kumimoji="1" lang="ja-JP" altLang="en-US" sz="2400" b="1" dirty="0">
                <a:solidFill>
                  <a:srgbClr val="FF0000"/>
                </a:solidFill>
              </a:rPr>
              <a:t>調査</a:t>
            </a:r>
            <a:r>
              <a:rPr kumimoji="1" lang="ja-JP" altLang="en-US" sz="2400" dirty="0"/>
              <a:t>や</a:t>
            </a:r>
            <a:r>
              <a:rPr kumimoji="1" lang="ja-JP" altLang="en-US" sz="2400" b="1" dirty="0">
                <a:solidFill>
                  <a:srgbClr val="FF0000"/>
                </a:solidFill>
              </a:rPr>
              <a:t>自由なアイデア出し</a:t>
            </a:r>
            <a:r>
              <a:rPr kumimoji="1" lang="ja-JP" altLang="en-US" sz="2400" dirty="0"/>
              <a:t>といった多様な目的で、人間の活動をサポートできる</a:t>
            </a:r>
            <a:endParaRPr kumimoji="1" lang="en-US" altLang="ja-JP" sz="2400" dirty="0"/>
          </a:p>
          <a:p>
            <a:endParaRPr lang="en-US" altLang="ja-JP" sz="2400" dirty="0"/>
          </a:p>
          <a:p>
            <a:r>
              <a:rPr kumimoji="1" lang="ja-JP" altLang="en-US" sz="2400" dirty="0"/>
              <a:t>新たなヒントを得たり、問題解決力を高めたり、予習復習を深めたり、</a:t>
            </a:r>
            <a:r>
              <a:rPr lang="ja-JP" altLang="en-US" sz="2400" dirty="0"/>
              <a:t>学習</a:t>
            </a:r>
            <a:r>
              <a:rPr kumimoji="1" lang="ja-JP" altLang="en-US" sz="2400" dirty="0"/>
              <a:t>の満足度を高めるために活用できる</a:t>
            </a:r>
          </a:p>
        </p:txBody>
      </p:sp>
      <p:sp>
        <p:nvSpPr>
          <p:cNvPr id="4" name="スライド番号プレースホルダー 3">
            <a:extLst>
              <a:ext uri="{FF2B5EF4-FFF2-40B4-BE49-F238E27FC236}">
                <a16:creationId xmlns:a16="http://schemas.microsoft.com/office/drawing/2014/main" id="{43AB400E-28BD-2C60-A4F3-49FFCEC3A7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80282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C32BC-EA95-7589-8D6D-9EEA8821A724}"/>
              </a:ext>
            </a:extLst>
          </p:cNvPr>
          <p:cNvSpPr>
            <a:spLocks noGrp="1"/>
          </p:cNvSpPr>
          <p:nvPr>
            <p:ph type="title"/>
          </p:nvPr>
        </p:nvSpPr>
        <p:spPr>
          <a:xfrm>
            <a:off x="321845" y="175028"/>
            <a:ext cx="7875428" cy="744914"/>
          </a:xfrm>
        </p:spPr>
        <p:txBody>
          <a:bodyPr>
            <a:normAutofit/>
          </a:bodyPr>
          <a:lstStyle/>
          <a:p>
            <a:r>
              <a:rPr kumimoji="1" lang="ja-JP" altLang="en-US" sz="2900" dirty="0"/>
              <a:t>②チャットボットの正確性に注意</a:t>
            </a:r>
          </a:p>
        </p:txBody>
      </p:sp>
      <p:sp>
        <p:nvSpPr>
          <p:cNvPr id="3" name="コンテンツ プレースホルダー 2">
            <a:extLst>
              <a:ext uri="{FF2B5EF4-FFF2-40B4-BE49-F238E27FC236}">
                <a16:creationId xmlns:a16="http://schemas.microsoft.com/office/drawing/2014/main" id="{6F27A2D4-868E-AF92-9ABC-07F4E5683A7D}"/>
              </a:ext>
            </a:extLst>
          </p:cNvPr>
          <p:cNvSpPr>
            <a:spLocks noGrp="1"/>
          </p:cNvSpPr>
          <p:nvPr>
            <p:ph idx="1"/>
          </p:nvPr>
        </p:nvSpPr>
        <p:spPr>
          <a:xfrm>
            <a:off x="321845" y="1119447"/>
            <a:ext cx="8461208" cy="5059972"/>
          </a:xfrm>
        </p:spPr>
        <p:txBody>
          <a:bodyPr>
            <a:normAutofit/>
          </a:bodyPr>
          <a:lstStyle/>
          <a:p>
            <a:r>
              <a:rPr lang="ja-JP" altLang="en-US" sz="2400" b="1" dirty="0"/>
              <a:t>チャットボットの回答</a:t>
            </a:r>
            <a:r>
              <a:rPr kumimoji="1" lang="ja-JP" altLang="en-US" sz="2400" dirty="0"/>
              <a:t>は</a:t>
            </a:r>
            <a:r>
              <a:rPr kumimoji="1" lang="ja-JP" altLang="en-US" sz="2400" b="1" u="sng" dirty="0">
                <a:solidFill>
                  <a:srgbClr val="FF0000"/>
                </a:solidFill>
              </a:rPr>
              <a:t>必ずしも正確ではないため、注意が必要</a:t>
            </a:r>
            <a:endParaRPr kumimoji="1" lang="en-US" altLang="ja-JP" sz="2400" dirty="0"/>
          </a:p>
          <a:p>
            <a:endParaRPr lang="en-US" altLang="ja-JP" sz="2400" dirty="0"/>
          </a:p>
          <a:p>
            <a:r>
              <a:rPr kumimoji="1" lang="ja-JP" altLang="en-US" sz="2400" dirty="0"/>
              <a:t>決して、</a:t>
            </a:r>
            <a:r>
              <a:rPr kumimoji="1" lang="en-US" altLang="ja-JP" sz="2400" dirty="0"/>
              <a:t>AI</a:t>
            </a:r>
            <a:r>
              <a:rPr kumimoji="1" lang="ja-JP" altLang="en-US" sz="2400" dirty="0"/>
              <a:t>の回答を鵜呑みにせず、自分で根拠を確認し</a:t>
            </a:r>
            <a:r>
              <a:rPr lang="ja-JP" altLang="en-US" sz="2400" dirty="0"/>
              <a:t>よう</a:t>
            </a:r>
            <a:endParaRPr kumimoji="1" lang="en-US" altLang="ja-JP" sz="2400" dirty="0"/>
          </a:p>
          <a:p>
            <a:endParaRPr lang="en-US" altLang="ja-JP" sz="2400" dirty="0"/>
          </a:p>
          <a:p>
            <a:r>
              <a:rPr kumimoji="1" lang="ja-JP" altLang="en-US" sz="2400" dirty="0"/>
              <a:t>仲間や教員との対話も大切にしよう</a:t>
            </a:r>
          </a:p>
        </p:txBody>
      </p:sp>
      <p:sp>
        <p:nvSpPr>
          <p:cNvPr id="4" name="スライド番号プレースホルダー 3">
            <a:extLst>
              <a:ext uri="{FF2B5EF4-FFF2-40B4-BE49-F238E27FC236}">
                <a16:creationId xmlns:a16="http://schemas.microsoft.com/office/drawing/2014/main" id="{52AE36B9-5580-61A2-81D7-47927FD993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621711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0811E-C99D-36FD-B499-BC4A5DC56706}"/>
              </a:ext>
            </a:extLst>
          </p:cNvPr>
          <p:cNvSpPr>
            <a:spLocks noGrp="1"/>
          </p:cNvSpPr>
          <p:nvPr>
            <p:ph type="title"/>
          </p:nvPr>
        </p:nvSpPr>
        <p:spPr>
          <a:xfrm>
            <a:off x="321845" y="175028"/>
            <a:ext cx="8024133" cy="833583"/>
          </a:xfrm>
        </p:spPr>
        <p:txBody>
          <a:bodyPr>
            <a:normAutofit/>
          </a:bodyPr>
          <a:lstStyle/>
          <a:p>
            <a:r>
              <a:rPr kumimoji="1" lang="ja-JP" altLang="en-US" sz="2900" dirty="0"/>
              <a:t>③</a:t>
            </a:r>
            <a:r>
              <a:rPr lang="ja-JP" altLang="en-US" sz="2900" dirty="0"/>
              <a:t>情報倫理</a:t>
            </a:r>
            <a:r>
              <a:rPr kumimoji="1" lang="ja-JP" altLang="en-US" sz="2900" dirty="0"/>
              <a:t>が重要</a:t>
            </a:r>
          </a:p>
        </p:txBody>
      </p:sp>
      <p:sp>
        <p:nvSpPr>
          <p:cNvPr id="3" name="コンテンツ プレースホルダー 2">
            <a:extLst>
              <a:ext uri="{FF2B5EF4-FFF2-40B4-BE49-F238E27FC236}">
                <a16:creationId xmlns:a16="http://schemas.microsoft.com/office/drawing/2014/main" id="{5F86AE3E-8F5E-2426-18F4-CB9FB167049C}"/>
              </a:ext>
            </a:extLst>
          </p:cNvPr>
          <p:cNvSpPr>
            <a:spLocks noGrp="1"/>
          </p:cNvSpPr>
          <p:nvPr>
            <p:ph idx="1"/>
          </p:nvPr>
        </p:nvSpPr>
        <p:spPr>
          <a:xfrm>
            <a:off x="321845" y="1241367"/>
            <a:ext cx="8461208" cy="5390342"/>
          </a:xfrm>
        </p:spPr>
        <p:txBody>
          <a:bodyPr>
            <a:normAutofit/>
          </a:bodyPr>
          <a:lstStyle/>
          <a:p>
            <a:r>
              <a:rPr kumimoji="1" lang="ja-JP" altLang="en-US" sz="2400" b="1" dirty="0"/>
              <a:t>対話型</a:t>
            </a:r>
            <a:r>
              <a:rPr kumimoji="1" lang="en-US" altLang="ja-JP" sz="2400" b="1" dirty="0"/>
              <a:t>AI</a:t>
            </a:r>
            <a:r>
              <a:rPr kumimoji="1" lang="ja-JP" altLang="en-US" sz="2400" dirty="0"/>
              <a:t>の</a:t>
            </a:r>
            <a:r>
              <a:rPr kumimoji="1" lang="ja-JP" altLang="en-US" sz="2400" b="1" dirty="0"/>
              <a:t>回答</a:t>
            </a:r>
            <a:r>
              <a:rPr kumimoji="1" lang="ja-JP" altLang="en-US" sz="2400" dirty="0"/>
              <a:t>を，</a:t>
            </a:r>
            <a:r>
              <a:rPr kumimoji="1" lang="ja-JP" altLang="en-US" sz="2400" b="1" u="sng" dirty="0">
                <a:solidFill>
                  <a:srgbClr val="FF0000"/>
                </a:solidFill>
              </a:rPr>
              <a:t>そのまま授業のレポートや感想文に使ったり、ソーシャルネットワークに投稿することなどは、自作で無いものを偽って自作として提示する行為であり、許されない</a:t>
            </a:r>
            <a:endParaRPr kumimoji="1" lang="en-US" altLang="ja-JP" sz="2400" dirty="0"/>
          </a:p>
          <a:p>
            <a:endParaRPr kumimoji="1" lang="en-US" altLang="ja-JP" sz="2400" dirty="0"/>
          </a:p>
          <a:p>
            <a:r>
              <a:rPr kumimoji="1" lang="ja-JP" altLang="en-US" sz="2400" dirty="0"/>
              <a:t>授業では、学生は自作の成果物（レポート、感想文、作品など）を作ることが求められる</a:t>
            </a:r>
            <a:endParaRPr kumimoji="1" lang="en-US" altLang="ja-JP" sz="2400" dirty="0"/>
          </a:p>
          <a:p>
            <a:endParaRPr kumimoji="1" lang="en-US" altLang="ja-JP" sz="2400" dirty="0"/>
          </a:p>
          <a:p>
            <a:r>
              <a:rPr kumimoji="1" lang="ja-JP" altLang="en-US" sz="2400" dirty="0"/>
              <a:t>授業によっては</a:t>
            </a:r>
            <a:r>
              <a:rPr kumimoji="1" lang="en-US" altLang="ja-JP" sz="2400" dirty="0"/>
              <a:t>AI</a:t>
            </a:r>
            <a:r>
              <a:rPr kumimoji="1" lang="ja-JP" altLang="en-US" sz="2400" dirty="0"/>
              <a:t>利用</a:t>
            </a:r>
            <a:r>
              <a:rPr lang="ja-JP" altLang="en-US" sz="2400" dirty="0"/>
              <a:t>の</a:t>
            </a:r>
            <a:r>
              <a:rPr kumimoji="1" lang="ja-JP" altLang="en-US" sz="2400" dirty="0"/>
              <a:t>禁止や、逆に、</a:t>
            </a:r>
            <a:r>
              <a:rPr kumimoji="1" lang="en-US" altLang="ja-JP" sz="2400" dirty="0"/>
              <a:t>AI</a:t>
            </a:r>
            <a:r>
              <a:rPr kumimoji="1" lang="ja-JP" altLang="en-US" sz="2400" dirty="0"/>
              <a:t>の積極的な利用が求められる場合がある</a:t>
            </a:r>
          </a:p>
        </p:txBody>
      </p:sp>
      <p:sp>
        <p:nvSpPr>
          <p:cNvPr id="4" name="スライド番号プレースホルダー 3">
            <a:extLst>
              <a:ext uri="{FF2B5EF4-FFF2-40B4-BE49-F238E27FC236}">
                <a16:creationId xmlns:a16="http://schemas.microsoft.com/office/drawing/2014/main" id="{EF5F87F5-FC3E-33AF-F564-8BEEFFA71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12978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DB2E3-4A40-C4D6-469E-18208528D553}"/>
              </a:ext>
            </a:extLst>
          </p:cNvPr>
          <p:cNvSpPr>
            <a:spLocks noGrp="1"/>
          </p:cNvSpPr>
          <p:nvPr>
            <p:ph type="title"/>
          </p:nvPr>
        </p:nvSpPr>
        <p:spPr>
          <a:xfrm>
            <a:off x="321845" y="175028"/>
            <a:ext cx="8461208" cy="778165"/>
          </a:xfrm>
        </p:spPr>
        <p:txBody>
          <a:bodyPr>
            <a:normAutofit fontScale="90000"/>
          </a:bodyPr>
          <a:lstStyle/>
          <a:p>
            <a:r>
              <a:rPr kumimoji="1" lang="ja-JP" altLang="en-US" dirty="0"/>
              <a:t>④情報漏洩に注意してオンラインサービスを利用</a:t>
            </a:r>
          </a:p>
        </p:txBody>
      </p:sp>
      <p:sp>
        <p:nvSpPr>
          <p:cNvPr id="3" name="コンテンツ プレースホルダー 2">
            <a:extLst>
              <a:ext uri="{FF2B5EF4-FFF2-40B4-BE49-F238E27FC236}">
                <a16:creationId xmlns:a16="http://schemas.microsoft.com/office/drawing/2014/main" id="{6C213E24-8E64-732A-5EEC-9106CA6499E3}"/>
              </a:ext>
            </a:extLst>
          </p:cNvPr>
          <p:cNvSpPr>
            <a:spLocks noGrp="1"/>
          </p:cNvSpPr>
          <p:nvPr>
            <p:ph idx="1"/>
          </p:nvPr>
        </p:nvSpPr>
        <p:spPr>
          <a:xfrm>
            <a:off x="321845" y="1075112"/>
            <a:ext cx="8461208" cy="5607859"/>
          </a:xfrm>
        </p:spPr>
        <p:txBody>
          <a:bodyPr>
            <a:normAutofit/>
          </a:bodyPr>
          <a:lstStyle/>
          <a:p>
            <a:r>
              <a:rPr kumimoji="1" lang="ja-JP" altLang="en-US" sz="2400" b="1" u="sng" dirty="0">
                <a:solidFill>
                  <a:srgbClr val="FF0000"/>
                </a:solidFill>
              </a:rPr>
              <a:t>個人情報、プライバシに関する情報、秘密情報（未発表の研究データ、研究アイデアなど）は、オンラインのサービスに投稿しない</a:t>
            </a:r>
            <a:endParaRPr kumimoji="1" lang="en-US" altLang="ja-JP" sz="2400" dirty="0"/>
          </a:p>
          <a:p>
            <a:endParaRPr lang="en-US" altLang="ja-JP" sz="2400" dirty="0"/>
          </a:p>
        </p:txBody>
      </p:sp>
      <p:sp>
        <p:nvSpPr>
          <p:cNvPr id="4" name="スライド番号プレースホルダー 3">
            <a:extLst>
              <a:ext uri="{FF2B5EF4-FFF2-40B4-BE49-F238E27FC236}">
                <a16:creationId xmlns:a16="http://schemas.microsoft.com/office/drawing/2014/main" id="{18602F37-3D82-E107-E638-629A481150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78601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F2E4F-9ABC-CC88-15C4-93C969D9DE3C}"/>
              </a:ext>
            </a:extLst>
          </p:cNvPr>
          <p:cNvSpPr>
            <a:spLocks noGrp="1"/>
          </p:cNvSpPr>
          <p:nvPr>
            <p:ph type="title"/>
          </p:nvPr>
        </p:nvSpPr>
        <p:spPr>
          <a:xfrm>
            <a:off x="321845" y="175028"/>
            <a:ext cx="8143282" cy="794790"/>
          </a:xfrm>
        </p:spPr>
        <p:txBody>
          <a:bodyPr>
            <a:normAutofit fontScale="90000"/>
          </a:bodyPr>
          <a:lstStyle/>
          <a:p>
            <a:r>
              <a:rPr kumimoji="1" lang="ja-JP" altLang="en-US" dirty="0"/>
              <a:t>⑤好奇心を持って、</a:t>
            </a:r>
            <a:r>
              <a:rPr kumimoji="1" lang="en-US" altLang="ja-JP" dirty="0"/>
              <a:t>AI</a:t>
            </a:r>
            <a:r>
              <a:rPr kumimoji="1" lang="ja-JP" altLang="en-US" dirty="0"/>
              <a:t>という新しい技術を試してみましょう</a:t>
            </a:r>
          </a:p>
        </p:txBody>
      </p:sp>
      <p:sp>
        <p:nvSpPr>
          <p:cNvPr id="3" name="コンテンツ プレースホルダー 2">
            <a:extLst>
              <a:ext uri="{FF2B5EF4-FFF2-40B4-BE49-F238E27FC236}">
                <a16:creationId xmlns:a16="http://schemas.microsoft.com/office/drawing/2014/main" id="{E6AA3DD8-5CDF-44B9-BC54-A0DB75CBB8AF}"/>
              </a:ext>
            </a:extLst>
          </p:cNvPr>
          <p:cNvSpPr>
            <a:spLocks noGrp="1"/>
          </p:cNvSpPr>
          <p:nvPr>
            <p:ph idx="1"/>
          </p:nvPr>
        </p:nvSpPr>
        <p:spPr>
          <a:xfrm>
            <a:off x="321845" y="1256145"/>
            <a:ext cx="8461208" cy="4923274"/>
          </a:xfrm>
        </p:spPr>
        <p:txBody>
          <a:bodyPr>
            <a:normAutofit/>
          </a:bodyPr>
          <a:lstStyle/>
          <a:p>
            <a:r>
              <a:rPr lang="ja-JP" altLang="en-US" sz="2400" b="1" dirty="0"/>
              <a:t>チャットボット</a:t>
            </a:r>
            <a:r>
              <a:rPr kumimoji="1" lang="ja-JP" altLang="en-US" sz="2400" dirty="0"/>
              <a:t>の効果的活用には、</a:t>
            </a:r>
            <a:r>
              <a:rPr kumimoji="1" lang="ja-JP" altLang="en-US" sz="2400" b="1" dirty="0"/>
              <a:t>質問文であるプロンプト</a:t>
            </a:r>
            <a:r>
              <a:rPr lang="ja-JP" altLang="en-US" sz="2400" b="1" dirty="0"/>
              <a:t>の</a:t>
            </a:r>
            <a:r>
              <a:rPr kumimoji="1" lang="ja-JP" altLang="en-US" sz="2400" b="1" dirty="0"/>
              <a:t>工夫</a:t>
            </a:r>
            <a:r>
              <a:rPr kumimoji="1" lang="ja-JP" altLang="en-US" sz="2400" dirty="0"/>
              <a:t>、</a:t>
            </a:r>
            <a:r>
              <a:rPr kumimoji="1" lang="ja-JP" altLang="en-US" sz="2400" b="1" dirty="0"/>
              <a:t>対話の繰り返し</a:t>
            </a:r>
            <a:r>
              <a:rPr kumimoji="1" lang="ja-JP" altLang="en-US" sz="2400" dirty="0"/>
              <a:t>が大切</a:t>
            </a:r>
            <a:endParaRPr kumimoji="1" lang="en-US" altLang="ja-JP" sz="2400" dirty="0"/>
          </a:p>
          <a:p>
            <a:endParaRPr lang="en-US" altLang="ja-JP" sz="2400" dirty="0"/>
          </a:p>
          <a:p>
            <a:r>
              <a:rPr kumimoji="1" lang="ja-JP" altLang="en-US" sz="2400" dirty="0"/>
              <a:t>好奇心を持ち、</a:t>
            </a:r>
            <a:r>
              <a:rPr kumimoji="1" lang="en-US" altLang="ja-JP" sz="2400" dirty="0"/>
              <a:t>AI</a:t>
            </a:r>
            <a:r>
              <a:rPr kumimoji="1" lang="ja-JP" altLang="en-US" sz="2400" dirty="0"/>
              <a:t>の能力を体験し、</a:t>
            </a:r>
            <a:r>
              <a:rPr kumimoji="1" lang="en-US" altLang="ja-JP" sz="2400" b="1" dirty="0"/>
              <a:t>AI</a:t>
            </a:r>
            <a:r>
              <a:rPr kumimoji="1" lang="ja-JP" altLang="en-US" sz="2400" b="1" dirty="0"/>
              <a:t>から良い回答を引き出す</a:t>
            </a:r>
            <a:r>
              <a:rPr lang="ja-JP" altLang="en-US" sz="2400" dirty="0"/>
              <a:t>ことに</a:t>
            </a:r>
            <a:r>
              <a:rPr kumimoji="1" lang="ja-JP" altLang="en-US" sz="2400" dirty="0"/>
              <a:t>慣れておくことは役に立ちます。</a:t>
            </a:r>
            <a:endParaRPr kumimoji="1" lang="en-US" altLang="ja-JP" sz="2400" dirty="0"/>
          </a:p>
          <a:p>
            <a:endParaRPr lang="en-US" altLang="ja-JP" sz="2400" dirty="0"/>
          </a:p>
          <a:p>
            <a:r>
              <a:rPr kumimoji="1" lang="ja-JP" altLang="en-US" sz="2400" dirty="0"/>
              <a:t>将来、</a:t>
            </a:r>
            <a:r>
              <a:rPr kumimoji="1" lang="ja-JP" altLang="en-US" sz="2400" b="1" u="sng" dirty="0">
                <a:solidFill>
                  <a:srgbClr val="FF0000"/>
                </a:solidFill>
              </a:rPr>
              <a:t>専門性の高い数多くの職業で</a:t>
            </a:r>
            <a:r>
              <a:rPr kumimoji="1" lang="en-US" altLang="ja-JP" sz="2400" b="1" u="sng" dirty="0">
                <a:solidFill>
                  <a:srgbClr val="FF0000"/>
                </a:solidFill>
              </a:rPr>
              <a:t>AI</a:t>
            </a:r>
            <a:r>
              <a:rPr kumimoji="1" lang="ja-JP" altLang="en-US" sz="2400" b="1" u="sng" dirty="0">
                <a:solidFill>
                  <a:srgbClr val="FF0000"/>
                </a:solidFill>
              </a:rPr>
              <a:t>活用スキルが必要になる可能性があり、将来に備えておくことができます</a:t>
            </a:r>
            <a:r>
              <a:rPr kumimoji="1" lang="ja-JP" altLang="en-US" sz="2400" dirty="0"/>
              <a:t>。</a:t>
            </a:r>
          </a:p>
        </p:txBody>
      </p:sp>
      <p:sp>
        <p:nvSpPr>
          <p:cNvPr id="4" name="スライド番号プレースホルダー 3">
            <a:extLst>
              <a:ext uri="{FF2B5EF4-FFF2-40B4-BE49-F238E27FC236}">
                <a16:creationId xmlns:a16="http://schemas.microsoft.com/office/drawing/2014/main" id="{E4C69032-61C4-BDC4-FB9E-316F188CF3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30260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7F7A3-6BBB-EE2B-DC2E-EBC950DC504E}"/>
              </a:ext>
            </a:extLst>
          </p:cNvPr>
          <p:cNvSpPr>
            <a:spLocks noGrp="1"/>
          </p:cNvSpPr>
          <p:nvPr>
            <p:ph type="title"/>
          </p:nvPr>
        </p:nvSpPr>
        <p:spPr/>
        <p:txBody>
          <a:bodyPr>
            <a:normAutofit fontScale="90000"/>
          </a:bodyPr>
          <a:lstStyle/>
          <a:p>
            <a:r>
              <a:rPr lang="ja-JP" altLang="en-US" dirty="0"/>
              <a:t>対話</a:t>
            </a:r>
            <a:r>
              <a:rPr lang="en-US" altLang="ja-JP" dirty="0"/>
              <a:t>AI</a:t>
            </a:r>
            <a:r>
              <a:rPr lang="ja-JP" altLang="en-US" dirty="0"/>
              <a:t>、チャットボットの想定用途</a:t>
            </a:r>
            <a:endParaRPr kumimoji="1" lang="ja-JP" altLang="en-US" dirty="0"/>
          </a:p>
        </p:txBody>
      </p:sp>
      <p:sp>
        <p:nvSpPr>
          <p:cNvPr id="3" name="コンテンツ プレースホルダー 2">
            <a:extLst>
              <a:ext uri="{FF2B5EF4-FFF2-40B4-BE49-F238E27FC236}">
                <a16:creationId xmlns:a16="http://schemas.microsoft.com/office/drawing/2014/main" id="{C2221CEC-E416-6897-8E8B-E1F1A460C232}"/>
              </a:ext>
            </a:extLst>
          </p:cNvPr>
          <p:cNvSpPr>
            <a:spLocks noGrp="1"/>
          </p:cNvSpPr>
          <p:nvPr>
            <p:ph idx="1"/>
          </p:nvPr>
        </p:nvSpPr>
        <p:spPr>
          <a:xfrm>
            <a:off x="321845" y="846252"/>
            <a:ext cx="8461208" cy="5875223"/>
          </a:xfrm>
        </p:spPr>
        <p:txBody>
          <a:bodyPr>
            <a:normAutofit fontScale="92500" lnSpcReduction="10000"/>
          </a:bodyPr>
          <a:lstStyle/>
          <a:p>
            <a:r>
              <a:rPr kumimoji="1" lang="ja-JP" altLang="en-US" sz="2400" b="1" dirty="0"/>
              <a:t>翻訳</a:t>
            </a:r>
            <a:r>
              <a:rPr kumimoji="1" lang="en-US" altLang="ja-JP" sz="2400" dirty="0"/>
              <a:t>: </a:t>
            </a:r>
            <a:r>
              <a:rPr kumimoji="1" lang="ja-JP" altLang="en-US" sz="2400" dirty="0"/>
              <a:t>即時翻訳でコミュニケーションの障壁を軽減</a:t>
            </a:r>
          </a:p>
          <a:p>
            <a:r>
              <a:rPr kumimoji="1" lang="ja-JP" altLang="en-US" sz="2400" b="1" dirty="0"/>
              <a:t>校正</a:t>
            </a:r>
            <a:r>
              <a:rPr kumimoji="1" lang="en-US" altLang="ja-JP" sz="2400" dirty="0"/>
              <a:t>: </a:t>
            </a:r>
            <a:r>
              <a:rPr kumimoji="1" lang="ja-JP" altLang="en-US" sz="2400" dirty="0"/>
              <a:t>文法・綴りの誤り検出と修正で、文章の品質向上</a:t>
            </a:r>
          </a:p>
          <a:p>
            <a:r>
              <a:rPr kumimoji="1" lang="ja-JP" altLang="en-US" sz="2400" b="1" dirty="0"/>
              <a:t>創造的支援</a:t>
            </a:r>
            <a:r>
              <a:rPr kumimoji="1" lang="en-US" altLang="ja-JP" sz="2400" dirty="0"/>
              <a:t>: </a:t>
            </a:r>
            <a:r>
              <a:rPr kumimoji="1" lang="ja-JP" altLang="en-US" sz="2400" dirty="0"/>
              <a:t>アイデア生成・ブレインストーミング促進</a:t>
            </a:r>
          </a:p>
          <a:p>
            <a:r>
              <a:rPr kumimoji="1" lang="ja-JP" altLang="en-US" sz="2400" b="1" dirty="0"/>
              <a:t>要約</a:t>
            </a:r>
            <a:r>
              <a:rPr kumimoji="1" lang="en-US" altLang="ja-JP" sz="2400" dirty="0"/>
              <a:t>: </a:t>
            </a:r>
            <a:r>
              <a:rPr kumimoji="1" lang="ja-JP" altLang="en-US" sz="2400" dirty="0"/>
              <a:t>長文テキストの簡潔化</a:t>
            </a:r>
          </a:p>
          <a:p>
            <a:r>
              <a:rPr kumimoji="1" lang="ja-JP" altLang="en-US" sz="2400" b="1" dirty="0"/>
              <a:t>プログラミング支援</a:t>
            </a:r>
            <a:r>
              <a:rPr kumimoji="1" lang="en-US" altLang="ja-JP" sz="2400" dirty="0"/>
              <a:t>: </a:t>
            </a:r>
            <a:r>
              <a:rPr kumimoji="1" lang="ja-JP" altLang="en-US" sz="2400" dirty="0"/>
              <a:t>コード生成・デバッグアドバイスで開発効率化</a:t>
            </a:r>
            <a:endParaRPr kumimoji="1" lang="en-US" altLang="ja-JP" sz="2400" dirty="0"/>
          </a:p>
          <a:p>
            <a:r>
              <a:rPr kumimoji="1" lang="ja-JP" altLang="en-US" sz="2400" b="1" dirty="0"/>
              <a:t>顧客サービス</a:t>
            </a:r>
            <a:r>
              <a:rPr kumimoji="1" lang="en-US" altLang="ja-JP" sz="2400" dirty="0"/>
              <a:t>: </a:t>
            </a:r>
            <a:r>
              <a:rPr kumimoji="1" lang="ja-JP" altLang="en-US" sz="2400" dirty="0"/>
              <a:t>問い合わせ対応・情報提供・問題解決</a:t>
            </a:r>
          </a:p>
          <a:p>
            <a:r>
              <a:rPr kumimoji="1" lang="ja-JP" altLang="en-US" sz="2400" b="1" dirty="0"/>
              <a:t>自学自習支援</a:t>
            </a:r>
            <a:r>
              <a:rPr kumimoji="1" lang="en-US" altLang="ja-JP" sz="2400" dirty="0"/>
              <a:t>: </a:t>
            </a:r>
            <a:r>
              <a:rPr kumimoji="1" lang="ja-JP" altLang="en-US" sz="2400" dirty="0"/>
              <a:t>個別指導（質問指導、学習計画アドバイス、質問対応）</a:t>
            </a:r>
          </a:p>
          <a:p>
            <a:r>
              <a:rPr kumimoji="1" lang="ja-JP" altLang="en-US" sz="2400" b="1" dirty="0"/>
              <a:t>予約システム</a:t>
            </a:r>
            <a:r>
              <a:rPr kumimoji="1" lang="en-US" altLang="ja-JP" sz="2400" dirty="0"/>
              <a:t>: </a:t>
            </a:r>
            <a:r>
              <a:rPr kumimoji="1" lang="ja-JP" altLang="en-US" sz="2400" dirty="0"/>
              <a:t>ホテル・レストランなどの施設予約受付</a:t>
            </a:r>
          </a:p>
          <a:p>
            <a:r>
              <a:rPr kumimoji="1" lang="ja-JP" altLang="en-US" sz="2400" b="1" dirty="0"/>
              <a:t>エンターテインメント</a:t>
            </a:r>
            <a:r>
              <a:rPr kumimoji="1" lang="en-US" altLang="ja-JP" sz="2400" dirty="0"/>
              <a:t>: </a:t>
            </a:r>
            <a:r>
              <a:rPr kumimoji="1" lang="ja-JP" altLang="en-US" sz="2400" dirty="0"/>
              <a:t>ゲーム・雑談・ストーリーテリングで娯楽提供</a:t>
            </a:r>
          </a:p>
          <a:p>
            <a:r>
              <a:rPr kumimoji="1" lang="ja-JP" altLang="en-US" sz="2400" b="1" dirty="0"/>
              <a:t>パーソナルアシスタント</a:t>
            </a:r>
            <a:r>
              <a:rPr kumimoji="1" lang="en-US" altLang="ja-JP" sz="2400" dirty="0"/>
              <a:t>: </a:t>
            </a:r>
            <a:r>
              <a:rPr kumimoji="1" lang="ja-JP" altLang="en-US" sz="2400" dirty="0"/>
              <a:t>スケジュール管理、リマインダーなど日常タスク支援</a:t>
            </a:r>
          </a:p>
        </p:txBody>
      </p:sp>
      <p:sp>
        <p:nvSpPr>
          <p:cNvPr id="4" name="スライド番号プレースホルダー 3">
            <a:extLst>
              <a:ext uri="{FF2B5EF4-FFF2-40B4-BE49-F238E27FC236}">
                <a16:creationId xmlns:a16="http://schemas.microsoft.com/office/drawing/2014/main" id="{896EDB85-2E20-546C-156C-C050DB9744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442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FE458-F575-C422-7145-2659F789570C}"/>
              </a:ext>
            </a:extLst>
          </p:cNvPr>
          <p:cNvSpPr>
            <a:spLocks noGrp="1"/>
          </p:cNvSpPr>
          <p:nvPr>
            <p:ph type="title"/>
          </p:nvPr>
        </p:nvSpPr>
        <p:spPr/>
        <p:txBody>
          <a:bodyPr>
            <a:noAutofit/>
          </a:bodyPr>
          <a:lstStyle/>
          <a:p>
            <a:r>
              <a:rPr kumimoji="1" lang="ja-JP" altLang="en-US" sz="2400" dirty="0"/>
              <a:t>まとめ</a:t>
            </a:r>
          </a:p>
        </p:txBody>
      </p:sp>
      <p:sp>
        <p:nvSpPr>
          <p:cNvPr id="3" name="コンテンツ プレースホルダー 2">
            <a:extLst>
              <a:ext uri="{FF2B5EF4-FFF2-40B4-BE49-F238E27FC236}">
                <a16:creationId xmlns:a16="http://schemas.microsoft.com/office/drawing/2014/main" id="{1550E1DB-14DE-AC77-B9DD-67764DF8069D}"/>
              </a:ext>
            </a:extLst>
          </p:cNvPr>
          <p:cNvSpPr>
            <a:spLocks noGrp="1"/>
          </p:cNvSpPr>
          <p:nvPr>
            <p:ph idx="1"/>
          </p:nvPr>
        </p:nvSpPr>
        <p:spPr>
          <a:xfrm>
            <a:off x="321845" y="908719"/>
            <a:ext cx="8461208" cy="5270699"/>
          </a:xfrm>
        </p:spPr>
        <p:txBody>
          <a:bodyPr>
            <a:normAutofit/>
          </a:bodyPr>
          <a:lstStyle/>
          <a:p>
            <a:pPr marL="0" indent="0">
              <a:buNone/>
            </a:pPr>
            <a:r>
              <a:rPr kumimoji="1" lang="ja-JP" altLang="en-US" sz="2400" b="1" dirty="0"/>
              <a:t>対話</a:t>
            </a:r>
            <a:r>
              <a:rPr kumimoji="1" lang="en-US" altLang="ja-JP" sz="2400" b="1" dirty="0"/>
              <a:t>AI</a:t>
            </a:r>
            <a:r>
              <a:rPr kumimoji="1" lang="ja-JP" altLang="en-US" sz="2400" b="1" dirty="0"/>
              <a:t>、チャットボットについて</a:t>
            </a:r>
            <a:endParaRPr kumimoji="1" lang="en-US" altLang="ja-JP" sz="2400" b="1" dirty="0"/>
          </a:p>
          <a:p>
            <a:r>
              <a:rPr kumimoji="1" lang="ja-JP" altLang="en-US" sz="2400" b="1" dirty="0"/>
              <a:t>用途</a:t>
            </a:r>
            <a:r>
              <a:rPr lang="ja-JP" altLang="en-US" sz="2400" dirty="0"/>
              <a:t>：</a:t>
            </a:r>
            <a:r>
              <a:rPr kumimoji="1" lang="ja-JP" altLang="en-US" sz="2400" dirty="0"/>
              <a:t>翻訳、校正、創造的支援、要約、プログラミング支援</a:t>
            </a:r>
            <a:r>
              <a:rPr lang="ja-JP" altLang="en-US" sz="2400" dirty="0"/>
              <a:t>、</a:t>
            </a:r>
            <a:r>
              <a:rPr kumimoji="1" lang="ja-JP" altLang="en-US" sz="2400" dirty="0"/>
              <a:t>顧客サービス</a:t>
            </a:r>
            <a:r>
              <a:rPr lang="ja-JP" altLang="en-US" sz="2400" dirty="0"/>
              <a:t>、</a:t>
            </a:r>
            <a:r>
              <a:rPr kumimoji="1" lang="ja-JP" altLang="en-US" sz="2400" dirty="0"/>
              <a:t>自学自習支援、予約システム</a:t>
            </a:r>
            <a:r>
              <a:rPr lang="ja-JP" altLang="en-US" sz="2400" dirty="0"/>
              <a:t>、</a:t>
            </a:r>
            <a:r>
              <a:rPr kumimoji="1" lang="ja-JP" altLang="en-US" sz="2400" dirty="0"/>
              <a:t>エンターテインメント</a:t>
            </a:r>
            <a:r>
              <a:rPr lang="ja-JP" altLang="en-US" sz="2400" dirty="0"/>
              <a:t>、</a:t>
            </a:r>
            <a:r>
              <a:rPr kumimoji="1" lang="ja-JP" altLang="en-US" sz="2400" dirty="0"/>
              <a:t>パーソナルアシスタント</a:t>
            </a:r>
            <a:r>
              <a:rPr lang="ja-JP" altLang="en-US" sz="2400" dirty="0"/>
              <a:t>などさまざま</a:t>
            </a:r>
            <a:endParaRPr lang="en-US" altLang="ja-JP" sz="2400" dirty="0"/>
          </a:p>
          <a:p>
            <a:r>
              <a:rPr lang="ja-JP" altLang="en-US" sz="2400" b="1" dirty="0"/>
              <a:t>期待される効果</a:t>
            </a:r>
            <a:r>
              <a:rPr lang="ja-JP" altLang="en-US" sz="2400" dirty="0"/>
              <a:t>：品質の向上、コストの削減、間違いの発見と修正、多言語対応など</a:t>
            </a:r>
          </a:p>
          <a:p>
            <a:r>
              <a:rPr lang="ja-JP" altLang="en-US" sz="2400" b="1" dirty="0"/>
              <a:t>利用上の注意点</a:t>
            </a:r>
            <a:endParaRPr lang="en-US" altLang="ja-JP" sz="2400" dirty="0"/>
          </a:p>
          <a:p>
            <a:pPr lvl="1"/>
            <a:r>
              <a:rPr lang="ja-JP" altLang="en-US" sz="2000" dirty="0"/>
              <a:t>不正確な情報を提供する可能性</a:t>
            </a:r>
          </a:p>
          <a:p>
            <a:pPr lvl="1"/>
            <a:r>
              <a:rPr lang="ja-JP" altLang="en-US" sz="2000" dirty="0"/>
              <a:t>著作権に違反するコンテンツを生成する可能性。</a:t>
            </a:r>
          </a:p>
          <a:p>
            <a:pPr lvl="1"/>
            <a:r>
              <a:rPr lang="ja-JP" altLang="en-US" sz="2000" dirty="0"/>
              <a:t>プライバシーを侵害</a:t>
            </a:r>
            <a:r>
              <a:rPr lang="ja-JP" altLang="en-US" sz="2000"/>
              <a:t>する情報や秘密情報を</a:t>
            </a:r>
            <a:r>
              <a:rPr lang="ja-JP" altLang="en-US" sz="2000" dirty="0"/>
              <a:t>オンラインサービスに与えないよう</a:t>
            </a:r>
            <a:r>
              <a:rPr lang="ja-JP" altLang="en-US" sz="2000"/>
              <a:t>に注意</a:t>
            </a:r>
            <a:endParaRPr lang="ja-JP" altLang="en-US" sz="2000" dirty="0"/>
          </a:p>
          <a:p>
            <a:pPr lvl="1"/>
            <a:r>
              <a:rPr lang="ja-JP" altLang="en-US" sz="2000" dirty="0"/>
              <a:t>大学の課題での丸写しは不適切。</a:t>
            </a:r>
          </a:p>
        </p:txBody>
      </p:sp>
      <p:sp>
        <p:nvSpPr>
          <p:cNvPr id="4" name="スライド番号プレースホルダー 3">
            <a:extLst>
              <a:ext uri="{FF2B5EF4-FFF2-40B4-BE49-F238E27FC236}">
                <a16:creationId xmlns:a16="http://schemas.microsoft.com/office/drawing/2014/main" id="{14ACC6AC-24ED-06F0-35FA-19F9F9FC5F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2562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0B353-0873-EE3C-1F73-0296A8F39A8A}"/>
              </a:ext>
            </a:extLst>
          </p:cNvPr>
          <p:cNvSpPr>
            <a:spLocks noGrp="1"/>
          </p:cNvSpPr>
          <p:nvPr>
            <p:ph type="title"/>
          </p:nvPr>
        </p:nvSpPr>
        <p:spPr/>
        <p:txBody>
          <a:bodyPr>
            <a:normAutofit fontScale="90000"/>
          </a:bodyPr>
          <a:lstStyle/>
          <a:p>
            <a:r>
              <a:rPr kumimoji="1" lang="ja-JP" altLang="en-US" dirty="0"/>
              <a:t>チャットボット</a:t>
            </a:r>
          </a:p>
        </p:txBody>
      </p:sp>
      <p:sp>
        <p:nvSpPr>
          <p:cNvPr id="3" name="コンテンツ プレースホルダー 2">
            <a:extLst>
              <a:ext uri="{FF2B5EF4-FFF2-40B4-BE49-F238E27FC236}">
                <a16:creationId xmlns:a16="http://schemas.microsoft.com/office/drawing/2014/main" id="{06DC0DB3-EB2B-AB0A-ABB1-A692E5E9156B}"/>
              </a:ext>
            </a:extLst>
          </p:cNvPr>
          <p:cNvSpPr>
            <a:spLocks noGrp="1"/>
          </p:cNvSpPr>
          <p:nvPr>
            <p:ph idx="1"/>
          </p:nvPr>
        </p:nvSpPr>
        <p:spPr/>
        <p:txBody>
          <a:bodyPr/>
          <a:lstStyle/>
          <a:p>
            <a:r>
              <a:rPr kumimoji="1" lang="ja-JP" altLang="en-US" b="1" dirty="0"/>
              <a:t>対話型の</a:t>
            </a:r>
            <a:r>
              <a:rPr lang="ja-JP" altLang="en-US" b="1" dirty="0"/>
              <a:t>人工知能（</a:t>
            </a:r>
            <a:r>
              <a:rPr lang="en-US" altLang="ja-JP" b="1" dirty="0"/>
              <a:t>AI</a:t>
            </a:r>
            <a:r>
              <a:rPr lang="ja-JP" altLang="en-US" b="1" dirty="0"/>
              <a:t>）</a:t>
            </a:r>
            <a:endParaRPr lang="en-US" altLang="ja-JP" b="1" dirty="0"/>
          </a:p>
          <a:p>
            <a:r>
              <a:rPr kumimoji="1" lang="ja-JP" altLang="en-US" b="1" dirty="0"/>
              <a:t>人間の言葉を理解</a:t>
            </a:r>
            <a:r>
              <a:rPr kumimoji="1" lang="ja-JP" altLang="en-US" dirty="0"/>
              <a:t>し、対話の能力を持つ</a:t>
            </a:r>
            <a:endParaRPr kumimoji="1" lang="en-US" altLang="ja-JP" dirty="0"/>
          </a:p>
          <a:p>
            <a:r>
              <a:rPr lang="ja-JP" altLang="en-US" dirty="0"/>
              <a:t>自然言語処理の技術を利用</a:t>
            </a:r>
            <a:endParaRPr lang="en-US" altLang="ja-JP" dirty="0"/>
          </a:p>
          <a:p>
            <a:r>
              <a:rPr kumimoji="1" lang="ja-JP" altLang="en-US" b="1" dirty="0"/>
              <a:t>大量のテキストデータを用いた学習</a:t>
            </a:r>
            <a:r>
              <a:rPr kumimoji="1" lang="ja-JP" altLang="en-US" dirty="0"/>
              <a:t>により人間からの質問（プロンプト）に対して回答する能力を獲得</a:t>
            </a:r>
          </a:p>
        </p:txBody>
      </p:sp>
      <p:sp>
        <p:nvSpPr>
          <p:cNvPr id="4" name="スライド番号プレースホルダー 3">
            <a:extLst>
              <a:ext uri="{FF2B5EF4-FFF2-40B4-BE49-F238E27FC236}">
                <a16:creationId xmlns:a16="http://schemas.microsoft.com/office/drawing/2014/main" id="{51DBB193-E3CB-DCF6-7A56-9FA764CF6F9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884252" y="3670528"/>
            <a:ext cx="2864446" cy="2318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5820954" y="4595032"/>
            <a:ext cx="12592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ChatGPT</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右矢印 6"/>
          <p:cNvSpPr/>
          <p:nvPr/>
        </p:nvSpPr>
        <p:spPr>
          <a:xfrm>
            <a:off x="3484867" y="4039129"/>
            <a:ext cx="939659" cy="428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1395302" y="4005689"/>
            <a:ext cx="172354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プロンプト</a:t>
            </a:r>
          </a:p>
        </p:txBody>
      </p:sp>
      <p:sp>
        <p:nvSpPr>
          <p:cNvPr id="9" name="右矢印 8"/>
          <p:cNvSpPr/>
          <p:nvPr/>
        </p:nvSpPr>
        <p:spPr>
          <a:xfrm flipH="1">
            <a:off x="3484866" y="5333266"/>
            <a:ext cx="894191" cy="428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2135646" y="5348422"/>
            <a:ext cx="116229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回答</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625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a:t>ChatGPT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OpenAI </a:t>
            </a:r>
            <a:r>
              <a:rPr kumimoji="1" lang="ja-JP" altLang="en-US" dirty="0"/>
              <a:t>による</a:t>
            </a:r>
            <a:r>
              <a:rPr lang="ja-JP" altLang="en-US" dirty="0"/>
              <a:t>対話の機能を持った人工知能</a:t>
            </a:r>
            <a:endParaRPr kumimoji="1" lang="en-US" altLang="ja-JP" dirty="0"/>
          </a:p>
          <a:p>
            <a:r>
              <a:rPr lang="ja-JP" altLang="en-US" sz="2800" dirty="0"/>
              <a:t>過去の対話やフィードバックから学び、より適切な回答を生成する能力も持つ</a:t>
            </a:r>
            <a:endParaRPr lang="en-US" altLang="ja-JP" dirty="0"/>
          </a:p>
          <a:p>
            <a:r>
              <a:rPr kumimoji="1" lang="en-US" altLang="ja-JP" dirty="0"/>
              <a:t>URL: </a:t>
            </a:r>
            <a:r>
              <a:rPr kumimoji="1" lang="en-US" altLang="ja-JP" dirty="0">
                <a:hlinkClick r:id="rId2"/>
              </a:rPr>
              <a:t>https://chat.openai.com/</a:t>
            </a:r>
            <a:endParaRPr kumimoji="1" lang="en-US" altLang="ja-JP" dirty="0"/>
          </a:p>
          <a:p>
            <a:r>
              <a:rPr kumimoji="1" lang="ja-JP" altLang="en-US" dirty="0"/>
              <a:t>登録必要</a:t>
            </a:r>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3462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ChatGPT </a:t>
            </a:r>
            <a:r>
              <a:rPr kumimoji="1" lang="ja-JP" altLang="en-US" dirty="0"/>
              <a:t>との対話</a:t>
            </a:r>
          </a:p>
        </p:txBody>
      </p:sp>
      <p:pic>
        <p:nvPicPr>
          <p:cNvPr id="4" name="図 3"/>
          <p:cNvPicPr>
            <a:picLocks noChangeAspect="1"/>
          </p:cNvPicPr>
          <p:nvPr/>
        </p:nvPicPr>
        <p:blipFill>
          <a:blip r:embed="rId2"/>
          <a:stretch>
            <a:fillRect/>
          </a:stretch>
        </p:blipFill>
        <p:spPr>
          <a:xfrm>
            <a:off x="72794" y="1690689"/>
            <a:ext cx="4499206" cy="3518081"/>
          </a:xfrm>
          <a:prstGeom prst="rect">
            <a:avLst/>
          </a:prstGeom>
        </p:spPr>
      </p:pic>
      <p:pic>
        <p:nvPicPr>
          <p:cNvPr id="5" name="図 4"/>
          <p:cNvPicPr>
            <a:picLocks noChangeAspect="1"/>
          </p:cNvPicPr>
          <p:nvPr/>
        </p:nvPicPr>
        <p:blipFill>
          <a:blip r:embed="rId3"/>
          <a:stretch>
            <a:fillRect/>
          </a:stretch>
        </p:blipFill>
        <p:spPr>
          <a:xfrm>
            <a:off x="4725891" y="1896960"/>
            <a:ext cx="3743517" cy="3978479"/>
          </a:xfrm>
          <a:prstGeom prst="rect">
            <a:avLst/>
          </a:prstGeom>
        </p:spPr>
      </p:pic>
      <p:sp>
        <p:nvSpPr>
          <p:cNvPr id="3" name="テキスト ボックス 2"/>
          <p:cNvSpPr txBox="1"/>
          <p:nvPr/>
        </p:nvSpPr>
        <p:spPr>
          <a:xfrm>
            <a:off x="141278" y="1086260"/>
            <a:ext cx="39204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Java</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うるう年の計算法 分からない</a:t>
            </a:r>
          </a:p>
        </p:txBody>
      </p:sp>
      <p:sp>
        <p:nvSpPr>
          <p:cNvPr id="6" name="テキスト ボックス 5"/>
          <p:cNvSpPr txBox="1"/>
          <p:nvPr/>
        </p:nvSpPr>
        <p:spPr>
          <a:xfrm>
            <a:off x="4764639" y="1086260"/>
            <a:ext cx="39204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曜日はどうなりますか</a:t>
            </a:r>
          </a:p>
        </p:txBody>
      </p:sp>
      <p:sp>
        <p:nvSpPr>
          <p:cNvPr id="7" name="コンテンツ プレースホルダー 2"/>
          <p:cNvSpPr>
            <a:spLocks noGrp="1"/>
          </p:cNvSpPr>
          <p:nvPr>
            <p:ph idx="1"/>
          </p:nvPr>
        </p:nvSpPr>
        <p:spPr>
          <a:xfrm>
            <a:off x="2951716" y="6328499"/>
            <a:ext cx="3887234" cy="446951"/>
          </a:xfrm>
        </p:spPr>
        <p:txBody>
          <a:bodyPr>
            <a:normAutofit fontScale="92500" lnSpcReduction="20000"/>
          </a:bodyPr>
          <a:lstStyle/>
          <a:p>
            <a:pPr marL="0" indent="0">
              <a:buNone/>
            </a:pPr>
            <a:r>
              <a:rPr kumimoji="1" lang="en-US" altLang="ja-JP" dirty="0" err="1"/>
              <a:t>ChatGPT</a:t>
            </a:r>
            <a:r>
              <a:rPr kumimoji="1" lang="en-US" altLang="ja-JP" dirty="0"/>
              <a:t> </a:t>
            </a:r>
            <a:r>
              <a:rPr kumimoji="1" lang="ja-JP" altLang="en-US" dirty="0"/>
              <a:t>との対話</a:t>
            </a:r>
          </a:p>
        </p:txBody>
      </p:sp>
    </p:spTree>
    <p:extLst>
      <p:ext uri="{BB962C8B-B14F-4D97-AF65-F5344CB8AC3E}">
        <p14:creationId xmlns:p14="http://schemas.microsoft.com/office/powerpoint/2010/main" val="165034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22042-1D55-1844-8214-690CD68F8EF8}"/>
              </a:ext>
            </a:extLst>
          </p:cNvPr>
          <p:cNvSpPr>
            <a:spLocks noGrp="1"/>
          </p:cNvSpPr>
          <p:nvPr>
            <p:ph type="title"/>
          </p:nvPr>
        </p:nvSpPr>
        <p:spPr>
          <a:xfrm>
            <a:off x="321845" y="175028"/>
            <a:ext cx="8189809" cy="671225"/>
          </a:xfrm>
        </p:spPr>
        <p:txBody>
          <a:bodyPr>
            <a:normAutofit fontScale="90000"/>
          </a:bodyPr>
          <a:lstStyle/>
          <a:p>
            <a:r>
              <a:rPr kumimoji="1" lang="en-US" altLang="ja-JP" dirty="0" err="1"/>
              <a:t>ChatGPT</a:t>
            </a:r>
            <a:r>
              <a:rPr kumimoji="1" lang="en-US" altLang="ja-JP" dirty="0"/>
              <a:t> </a:t>
            </a:r>
            <a:r>
              <a:rPr kumimoji="1" lang="ja-JP" altLang="en-US" dirty="0"/>
              <a:t>の登録手順（登録だけであればクレジットカード等は不要） </a:t>
            </a:r>
          </a:p>
        </p:txBody>
      </p:sp>
      <p:sp>
        <p:nvSpPr>
          <p:cNvPr id="3" name="コンテンツ プレースホルダー 2">
            <a:extLst>
              <a:ext uri="{FF2B5EF4-FFF2-40B4-BE49-F238E27FC236}">
                <a16:creationId xmlns:a16="http://schemas.microsoft.com/office/drawing/2014/main" id="{860964DE-CC04-7709-371E-81F24402F08D}"/>
              </a:ext>
            </a:extLst>
          </p:cNvPr>
          <p:cNvSpPr>
            <a:spLocks noGrp="1"/>
          </p:cNvSpPr>
          <p:nvPr>
            <p:ph idx="1"/>
          </p:nvPr>
        </p:nvSpPr>
        <p:spPr>
          <a:xfrm>
            <a:off x="321845" y="1105469"/>
            <a:ext cx="8461208" cy="5073950"/>
          </a:xfrm>
        </p:spPr>
        <p:txBody>
          <a:bodyPr>
            <a:normAutofit fontScale="85000" lnSpcReduction="20000"/>
          </a:bodyPr>
          <a:lstStyle/>
          <a:p>
            <a:pPr marL="514350" indent="-514350">
              <a:buFont typeface="+mj-ea"/>
              <a:buAutoNum type="circleNumDbPlain"/>
            </a:pPr>
            <a:r>
              <a:rPr kumimoji="1" lang="en-US" altLang="ja-JP" dirty="0" err="1"/>
              <a:t>ChatGPT</a:t>
            </a:r>
            <a:r>
              <a:rPr kumimoji="1" lang="en-US" altLang="ja-JP" dirty="0"/>
              <a:t> </a:t>
            </a:r>
            <a:r>
              <a:rPr kumimoji="1" lang="ja-JP" altLang="en-US" dirty="0"/>
              <a:t>の公式ページにアクセス </a:t>
            </a:r>
            <a:r>
              <a:rPr kumimoji="1" lang="en-US" altLang="ja-JP" b="1" dirty="0"/>
              <a:t>https://chat.openai.com/</a:t>
            </a:r>
          </a:p>
          <a:p>
            <a:pPr marL="514350" indent="-514350">
              <a:buFont typeface="+mj-ea"/>
              <a:buAutoNum type="circleNumDbPlain"/>
            </a:pPr>
            <a:r>
              <a:rPr kumimoji="1" lang="ja-JP" altLang="en-US" dirty="0"/>
              <a:t>「</a:t>
            </a:r>
            <a:r>
              <a:rPr kumimoji="1" lang="en-US" altLang="ja-JP" b="1" dirty="0"/>
              <a:t>Sign up</a:t>
            </a:r>
            <a:r>
              <a:rPr kumimoji="1" lang="ja-JP" altLang="en-US" dirty="0"/>
              <a:t>」をクリック</a:t>
            </a:r>
          </a:p>
          <a:p>
            <a:pPr marL="514350" indent="-514350">
              <a:buFont typeface="+mj-ea"/>
              <a:buAutoNum type="circleNumDbPlain"/>
            </a:pPr>
            <a:r>
              <a:rPr kumimoji="1" lang="ja-JP" altLang="en-US" b="1" dirty="0"/>
              <a:t>メールアドレス</a:t>
            </a:r>
            <a:r>
              <a:rPr kumimoji="1" lang="ja-JP" altLang="en-US" dirty="0"/>
              <a:t>と</a:t>
            </a:r>
            <a:r>
              <a:rPr kumimoji="1" lang="ja-JP" altLang="en-US" b="1" dirty="0"/>
              <a:t>パスワード</a:t>
            </a:r>
            <a:r>
              <a:rPr kumimoji="1" lang="ja-JP" altLang="en-US" dirty="0"/>
              <a:t>を各自で設定</a:t>
            </a:r>
          </a:p>
          <a:p>
            <a:pPr marL="514350" indent="-514350">
              <a:buFont typeface="+mj-ea"/>
              <a:buAutoNum type="circleNumDbPlain"/>
            </a:pPr>
            <a:r>
              <a:rPr kumimoji="1" lang="ja-JP" altLang="en-US" dirty="0"/>
              <a:t>「</a:t>
            </a:r>
            <a:r>
              <a:rPr kumimoji="1" lang="en-US" altLang="ja-JP" b="1" dirty="0"/>
              <a:t>Continue</a:t>
            </a:r>
            <a:r>
              <a:rPr kumimoji="1" lang="ja-JP" altLang="en-US" dirty="0"/>
              <a:t>」をクリック</a:t>
            </a:r>
          </a:p>
          <a:p>
            <a:pPr marL="514350" indent="-514350">
              <a:buFont typeface="+mj-ea"/>
              <a:buAutoNum type="circleNumDbPlain"/>
            </a:pPr>
            <a:r>
              <a:rPr kumimoji="1" lang="ja-JP" altLang="en-US" dirty="0"/>
              <a:t>③のメールアドレスに</a:t>
            </a:r>
            <a:r>
              <a:rPr kumimoji="1" lang="ja-JP" altLang="en-US" b="1" dirty="0"/>
              <a:t>確認メール</a:t>
            </a:r>
            <a:r>
              <a:rPr kumimoji="1" lang="ja-JP" altLang="en-US" dirty="0"/>
              <a:t>が届くので、確認メール内の「</a:t>
            </a:r>
            <a:r>
              <a:rPr kumimoji="1" lang="en-US" altLang="ja-JP" b="1" dirty="0"/>
              <a:t>Verify email address</a:t>
            </a:r>
            <a:r>
              <a:rPr kumimoji="1" lang="ja-JP" altLang="en-US" dirty="0"/>
              <a:t>」をクリック</a:t>
            </a:r>
          </a:p>
          <a:p>
            <a:pPr marL="514350" indent="-514350">
              <a:buFont typeface="+mj-ea"/>
              <a:buAutoNum type="circleNumDbPlain"/>
            </a:pPr>
            <a:r>
              <a:rPr kumimoji="1" lang="ja-JP" altLang="en-US" b="1" dirty="0"/>
              <a:t>氏名、誕生日、スマートフォンの電話番号を登録</a:t>
            </a:r>
            <a:r>
              <a:rPr kumimoji="1" lang="ja-JP" altLang="en-US" dirty="0"/>
              <a:t>（画面は閉じないこと）</a:t>
            </a:r>
          </a:p>
          <a:p>
            <a:pPr marL="514350" indent="-514350">
              <a:buFont typeface="+mj-ea"/>
              <a:buAutoNum type="circleNumDbPlain"/>
            </a:pPr>
            <a:r>
              <a:rPr kumimoji="1" lang="ja-JP" altLang="en-US" dirty="0"/>
              <a:t>⑥の電話番号の </a:t>
            </a:r>
            <a:r>
              <a:rPr kumimoji="1" lang="en-US" altLang="ja-JP" dirty="0"/>
              <a:t>SMS </a:t>
            </a:r>
            <a:r>
              <a:rPr kumimoji="1" lang="ja-JP" altLang="en-US" dirty="0"/>
              <a:t>に６桁の</a:t>
            </a:r>
            <a:r>
              <a:rPr kumimoji="1" lang="ja-JP" altLang="en-US" b="1" dirty="0"/>
              <a:t>認証コードが届く</a:t>
            </a:r>
            <a:r>
              <a:rPr kumimoji="1" lang="ja-JP" altLang="en-US" dirty="0"/>
              <a:t>ので、</a:t>
            </a:r>
            <a:r>
              <a:rPr kumimoji="1" lang="ja-JP" altLang="en-US" b="1" dirty="0"/>
              <a:t>画面に認証コードを入れる</a:t>
            </a:r>
          </a:p>
          <a:p>
            <a:pPr marL="514350" indent="-514350">
              <a:buFont typeface="+mj-ea"/>
              <a:buAutoNum type="circleNumDbPlain"/>
            </a:pPr>
            <a:r>
              <a:rPr kumimoji="1" lang="ja-JP" altLang="en-US" dirty="0"/>
              <a:t>「</a:t>
            </a:r>
            <a:r>
              <a:rPr kumimoji="1" lang="en-US" altLang="ja-JP" b="1" dirty="0"/>
              <a:t>Verity</a:t>
            </a:r>
            <a:r>
              <a:rPr kumimoji="1" lang="ja-JP" altLang="en-US" dirty="0"/>
              <a:t>」をクリック</a:t>
            </a:r>
          </a:p>
          <a:p>
            <a:pPr marL="514350" indent="-514350">
              <a:buFont typeface="+mj-ea"/>
              <a:buAutoNum type="circleNumDbPlain"/>
            </a:pPr>
            <a:r>
              <a:rPr kumimoji="1" lang="ja-JP" altLang="en-US" b="1" dirty="0"/>
              <a:t>使用目的</a:t>
            </a:r>
            <a:r>
              <a:rPr kumimoji="1" lang="ja-JP" altLang="en-US" dirty="0"/>
              <a:t>を</a:t>
            </a:r>
            <a:r>
              <a:rPr kumimoji="1" lang="ja-JP" altLang="en-US" b="1" dirty="0"/>
              <a:t>選択</a:t>
            </a:r>
          </a:p>
        </p:txBody>
      </p:sp>
      <p:sp>
        <p:nvSpPr>
          <p:cNvPr id="4" name="スライド番号プレースホルダー 3">
            <a:extLst>
              <a:ext uri="{FF2B5EF4-FFF2-40B4-BE49-F238E27FC236}">
                <a16:creationId xmlns:a16="http://schemas.microsoft.com/office/drawing/2014/main" id="{1DFBCB66-D153-DA0C-5851-172841CC6F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2298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353AA-6F66-AC53-6B1A-09E831CB379F}"/>
              </a:ext>
            </a:extLst>
          </p:cNvPr>
          <p:cNvSpPr>
            <a:spLocks noGrp="1"/>
          </p:cNvSpPr>
          <p:nvPr>
            <p:ph type="title"/>
          </p:nvPr>
        </p:nvSpPr>
        <p:spPr/>
        <p:txBody>
          <a:bodyPr>
            <a:normAutofit fontScale="90000"/>
          </a:bodyPr>
          <a:lstStyle/>
          <a:p>
            <a:r>
              <a:rPr kumimoji="1" lang="en-US" altLang="ja-JP" dirty="0" err="1"/>
              <a:t>TalkAI</a:t>
            </a:r>
            <a:endParaRPr kumimoji="1" lang="ja-JP" altLang="en-US" dirty="0"/>
          </a:p>
        </p:txBody>
      </p:sp>
      <p:sp>
        <p:nvSpPr>
          <p:cNvPr id="3" name="コンテンツ プレースホルダー 2">
            <a:extLst>
              <a:ext uri="{FF2B5EF4-FFF2-40B4-BE49-F238E27FC236}">
                <a16:creationId xmlns:a16="http://schemas.microsoft.com/office/drawing/2014/main" id="{D751BD85-D6DD-B2FC-C388-A82A4B1C6D5A}"/>
              </a:ext>
            </a:extLst>
          </p:cNvPr>
          <p:cNvSpPr>
            <a:spLocks noGrp="1"/>
          </p:cNvSpPr>
          <p:nvPr>
            <p:ph idx="1"/>
          </p:nvPr>
        </p:nvSpPr>
        <p:spPr>
          <a:xfrm>
            <a:off x="321844" y="846252"/>
            <a:ext cx="8745955" cy="5836719"/>
          </a:xfrm>
        </p:spPr>
        <p:txBody>
          <a:bodyPr>
            <a:normAutofit/>
          </a:bodyPr>
          <a:lstStyle/>
          <a:p>
            <a:pPr marL="0" indent="0">
              <a:buNone/>
            </a:pPr>
            <a:r>
              <a:rPr lang="en-US" altLang="ja-JP" sz="2400" b="1" dirty="0"/>
              <a:t> </a:t>
            </a:r>
            <a:r>
              <a:rPr lang="ja-JP" altLang="en-US" sz="2400" b="1" dirty="0"/>
              <a:t>登録不要で </a:t>
            </a:r>
            <a:r>
              <a:rPr lang="en-US" altLang="ja-JP" sz="2400" b="1" dirty="0"/>
              <a:t>ChatGPT 3.5 </a:t>
            </a:r>
            <a:r>
              <a:rPr lang="ja-JP" altLang="en-US" sz="2400" b="1" dirty="0"/>
              <a:t>を試す</a:t>
            </a:r>
            <a:r>
              <a:rPr lang="ja-JP" altLang="en-US" sz="2400" dirty="0"/>
              <a:t>ことができる</a:t>
            </a:r>
            <a:endParaRPr lang="en-US" altLang="ja-JP" sz="2400" dirty="0"/>
          </a:p>
          <a:p>
            <a:pPr marL="0" indent="0">
              <a:buNone/>
            </a:pPr>
            <a:r>
              <a:rPr kumimoji="1" lang="ja-JP" altLang="en-US" sz="2400" dirty="0"/>
              <a:t>オンラインサービス　</a:t>
            </a:r>
            <a:endParaRPr kumimoji="1" lang="en-US" altLang="ja-JP" sz="2400" dirty="0"/>
          </a:p>
          <a:p>
            <a:pPr marL="0" indent="0">
              <a:buNone/>
            </a:pPr>
            <a:endParaRPr kumimoji="1" lang="en-US" altLang="ja-JP" sz="2400" dirty="0"/>
          </a:p>
          <a:p>
            <a:pPr marL="0" indent="0">
              <a:buNone/>
            </a:pPr>
            <a:r>
              <a:rPr kumimoji="1" lang="en-US" altLang="ja-JP" sz="2400" dirty="0">
                <a:hlinkClick r:id="rId2"/>
              </a:rPr>
              <a:t>https://talkai.info/ja/</a:t>
            </a:r>
            <a:endParaRPr kumimoji="1"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EC07D01A-9897-3824-896B-9A557454917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882F5A3-E15D-0CF5-E8CF-8BDC528CC481}"/>
              </a:ext>
            </a:extLst>
          </p:cNvPr>
          <p:cNvPicPr>
            <a:picLocks noChangeAspect="1"/>
          </p:cNvPicPr>
          <p:nvPr/>
        </p:nvPicPr>
        <p:blipFill>
          <a:blip r:embed="rId3"/>
          <a:stretch>
            <a:fillRect/>
          </a:stretch>
        </p:blipFill>
        <p:spPr>
          <a:xfrm>
            <a:off x="1822916" y="2908097"/>
            <a:ext cx="4788146" cy="3949903"/>
          </a:xfrm>
          <a:prstGeom prst="rect">
            <a:avLst/>
          </a:prstGeom>
        </p:spPr>
      </p:pic>
      <p:sp>
        <p:nvSpPr>
          <p:cNvPr id="7" name="正方形/長方形 6">
            <a:extLst>
              <a:ext uri="{FF2B5EF4-FFF2-40B4-BE49-F238E27FC236}">
                <a16:creationId xmlns:a16="http://schemas.microsoft.com/office/drawing/2014/main" id="{02EC2749-C3B0-7541-6C0A-011F491CB6D9}"/>
              </a:ext>
            </a:extLst>
          </p:cNvPr>
          <p:cNvSpPr/>
          <p:nvPr/>
        </p:nvSpPr>
        <p:spPr>
          <a:xfrm>
            <a:off x="2632953" y="6407285"/>
            <a:ext cx="1160834" cy="4507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649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DA274-E469-62F5-435E-3EDCFE367D11}"/>
              </a:ext>
            </a:extLst>
          </p:cNvPr>
          <p:cNvSpPr>
            <a:spLocks noGrp="1"/>
          </p:cNvSpPr>
          <p:nvPr>
            <p:ph type="title"/>
          </p:nvPr>
        </p:nvSpPr>
        <p:spPr/>
        <p:txBody>
          <a:bodyPr>
            <a:normAutofit fontScale="90000"/>
          </a:bodyPr>
          <a:lstStyle/>
          <a:p>
            <a:r>
              <a:rPr lang="en-US" altLang="ja-JP" dirty="0" err="1"/>
              <a:t>TalkAI</a:t>
            </a:r>
            <a:r>
              <a:rPr lang="en-US" altLang="ja-JP" dirty="0"/>
              <a:t> </a:t>
            </a:r>
            <a:r>
              <a:rPr lang="ja-JP" altLang="en-US" dirty="0"/>
              <a:t>との対話</a:t>
            </a:r>
            <a:endParaRPr kumimoji="1" lang="ja-JP" altLang="en-US" dirty="0"/>
          </a:p>
        </p:txBody>
      </p:sp>
      <p:sp>
        <p:nvSpPr>
          <p:cNvPr id="4" name="スライド番号プレースホルダー 3">
            <a:extLst>
              <a:ext uri="{FF2B5EF4-FFF2-40B4-BE49-F238E27FC236}">
                <a16:creationId xmlns:a16="http://schemas.microsoft.com/office/drawing/2014/main" id="{F6FE1640-5119-D298-5E4E-6A2FE4676D80}"/>
              </a:ext>
            </a:extLst>
          </p:cNvPr>
          <p:cNvSpPr>
            <a:spLocks noGrp="1"/>
          </p:cNvSpPr>
          <p:nvPr>
            <p:ph type="sldNum" sz="quarter" idx="12"/>
          </p:nvPr>
        </p:nvSpPr>
        <p:spPr/>
        <p:txBody>
          <a:bodyPr/>
          <a:lstStyle/>
          <a:p>
            <a:fld id="{E205D82C-95A1-431E-8E38-AA614A14CDCF}" type="slidenum">
              <a:rPr kumimoji="1" lang="ja-JP" altLang="en-US" smtClean="0"/>
              <a:pPr/>
              <a:t>9</a:t>
            </a:fld>
            <a:endParaRPr kumimoji="1" lang="ja-JP" altLang="en-US" dirty="0"/>
          </a:p>
        </p:txBody>
      </p:sp>
      <p:pic>
        <p:nvPicPr>
          <p:cNvPr id="5" name="図 4">
            <a:extLst>
              <a:ext uri="{FF2B5EF4-FFF2-40B4-BE49-F238E27FC236}">
                <a16:creationId xmlns:a16="http://schemas.microsoft.com/office/drawing/2014/main" id="{6D4F8AF7-C02D-4304-CEE1-8A99CA1E7569}"/>
              </a:ext>
            </a:extLst>
          </p:cNvPr>
          <p:cNvPicPr>
            <a:picLocks noChangeAspect="1"/>
          </p:cNvPicPr>
          <p:nvPr/>
        </p:nvPicPr>
        <p:blipFill>
          <a:blip r:embed="rId2"/>
          <a:stretch>
            <a:fillRect/>
          </a:stretch>
        </p:blipFill>
        <p:spPr>
          <a:xfrm>
            <a:off x="642860" y="555160"/>
            <a:ext cx="5848270" cy="876572"/>
          </a:xfrm>
          <a:prstGeom prst="rect">
            <a:avLst/>
          </a:prstGeom>
        </p:spPr>
      </p:pic>
      <p:pic>
        <p:nvPicPr>
          <p:cNvPr id="10" name="図 9">
            <a:extLst>
              <a:ext uri="{FF2B5EF4-FFF2-40B4-BE49-F238E27FC236}">
                <a16:creationId xmlns:a16="http://schemas.microsoft.com/office/drawing/2014/main" id="{D16A852D-A5D0-9F89-0EAA-40D4DBF047A3}"/>
              </a:ext>
            </a:extLst>
          </p:cNvPr>
          <p:cNvPicPr>
            <a:picLocks noChangeAspect="1"/>
          </p:cNvPicPr>
          <p:nvPr/>
        </p:nvPicPr>
        <p:blipFill>
          <a:blip r:embed="rId3"/>
          <a:stretch>
            <a:fillRect/>
          </a:stretch>
        </p:blipFill>
        <p:spPr>
          <a:xfrm>
            <a:off x="1188736" y="1466402"/>
            <a:ext cx="6591580" cy="1397751"/>
          </a:xfrm>
          <a:prstGeom prst="rect">
            <a:avLst/>
          </a:prstGeom>
        </p:spPr>
      </p:pic>
      <p:pic>
        <p:nvPicPr>
          <p:cNvPr id="12" name="図 11">
            <a:extLst>
              <a:ext uri="{FF2B5EF4-FFF2-40B4-BE49-F238E27FC236}">
                <a16:creationId xmlns:a16="http://schemas.microsoft.com/office/drawing/2014/main" id="{3A35E6D9-6AF3-8DE0-D2CE-61DA7DAB1156}"/>
              </a:ext>
            </a:extLst>
          </p:cNvPr>
          <p:cNvPicPr>
            <a:picLocks noChangeAspect="1"/>
          </p:cNvPicPr>
          <p:nvPr/>
        </p:nvPicPr>
        <p:blipFill>
          <a:blip r:embed="rId4"/>
          <a:stretch>
            <a:fillRect/>
          </a:stretch>
        </p:blipFill>
        <p:spPr>
          <a:xfrm>
            <a:off x="566132" y="2910326"/>
            <a:ext cx="5920980" cy="647342"/>
          </a:xfrm>
          <a:prstGeom prst="rect">
            <a:avLst/>
          </a:prstGeom>
        </p:spPr>
      </p:pic>
      <p:pic>
        <p:nvPicPr>
          <p:cNvPr id="14" name="図 13">
            <a:extLst>
              <a:ext uri="{FF2B5EF4-FFF2-40B4-BE49-F238E27FC236}">
                <a16:creationId xmlns:a16="http://schemas.microsoft.com/office/drawing/2014/main" id="{7E8474BC-5DD8-964D-499B-93AA13F65DF2}"/>
              </a:ext>
            </a:extLst>
          </p:cNvPr>
          <p:cNvPicPr>
            <a:picLocks noChangeAspect="1"/>
          </p:cNvPicPr>
          <p:nvPr/>
        </p:nvPicPr>
        <p:blipFill>
          <a:blip r:embed="rId5"/>
          <a:stretch>
            <a:fillRect/>
          </a:stretch>
        </p:blipFill>
        <p:spPr>
          <a:xfrm>
            <a:off x="1188736" y="3609486"/>
            <a:ext cx="6539214" cy="2927949"/>
          </a:xfrm>
          <a:prstGeom prst="rect">
            <a:avLst/>
          </a:prstGeom>
        </p:spPr>
      </p:pic>
      <p:sp>
        <p:nvSpPr>
          <p:cNvPr id="18" name="テキスト ボックス 17">
            <a:extLst>
              <a:ext uri="{FF2B5EF4-FFF2-40B4-BE49-F238E27FC236}">
                <a16:creationId xmlns:a16="http://schemas.microsoft.com/office/drawing/2014/main" id="{DF4DBB84-13AF-7A07-AB73-2560D7DD71CB}"/>
              </a:ext>
            </a:extLst>
          </p:cNvPr>
          <p:cNvSpPr txBox="1"/>
          <p:nvPr/>
        </p:nvSpPr>
        <p:spPr>
          <a:xfrm>
            <a:off x="996950" y="6498306"/>
            <a:ext cx="4572000" cy="369332"/>
          </a:xfrm>
          <a:prstGeom prst="rect">
            <a:avLst/>
          </a:prstGeom>
          <a:noFill/>
        </p:spPr>
        <p:txBody>
          <a:bodyPr wrap="square">
            <a:spAutoFit/>
          </a:bodyPr>
          <a:lstStyle/>
          <a:p>
            <a:r>
              <a:rPr lang="ja-JP" altLang="en-US" dirty="0"/>
              <a:t>https://talkai.info/ja/chat/</a:t>
            </a:r>
          </a:p>
        </p:txBody>
      </p:sp>
      <p:sp>
        <p:nvSpPr>
          <p:cNvPr id="19" name="テキスト ボックス 18">
            <a:extLst>
              <a:ext uri="{FF2B5EF4-FFF2-40B4-BE49-F238E27FC236}">
                <a16:creationId xmlns:a16="http://schemas.microsoft.com/office/drawing/2014/main" id="{8BD48409-C9FF-C753-7966-CFE677DC7505}"/>
              </a:ext>
            </a:extLst>
          </p:cNvPr>
          <p:cNvSpPr txBox="1"/>
          <p:nvPr/>
        </p:nvSpPr>
        <p:spPr>
          <a:xfrm>
            <a:off x="7727950" y="4842627"/>
            <a:ext cx="14318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AI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の回答</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757F31C-5085-FC8E-2524-3985FFAF8064}"/>
              </a:ext>
            </a:extLst>
          </p:cNvPr>
          <p:cNvSpPr txBox="1"/>
          <p:nvPr/>
        </p:nvSpPr>
        <p:spPr>
          <a:xfrm>
            <a:off x="7780316" y="1934444"/>
            <a:ext cx="14318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AI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の回答</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36421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8186</TotalTime>
  <Words>1821</Words>
  <Application>Microsoft Office PowerPoint</Application>
  <PresentationFormat>画面に合わせる (4:3)</PresentationFormat>
  <Paragraphs>231</Paragraphs>
  <Slides>38</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38</vt:i4>
      </vt:variant>
    </vt:vector>
  </HeadingPairs>
  <TitlesOfParts>
    <vt:vector size="49" baseType="lpstr">
      <vt:lpstr>Söhne</vt:lpstr>
      <vt:lpstr>メイリオ</vt:lpstr>
      <vt:lpstr>游ゴシック</vt:lpstr>
      <vt:lpstr>Abadi</vt:lpstr>
      <vt:lpstr>Aptos</vt:lpstr>
      <vt:lpstr>Arial</vt:lpstr>
      <vt:lpstr>Calibri</vt:lpstr>
      <vt:lpstr>Office テーマ</vt:lpstr>
      <vt:lpstr>2_Office テーマ</vt:lpstr>
      <vt:lpstr>3_Office テーマ</vt:lpstr>
      <vt:lpstr>5_Office テーマ</vt:lpstr>
      <vt:lpstr>チャットボットとの対話による問題解決 </vt:lpstr>
      <vt:lpstr>PowerPoint プレゼンテーション</vt:lpstr>
      <vt:lpstr>14-1. イントロダクション</vt:lpstr>
      <vt:lpstr>チャットボット</vt:lpstr>
      <vt:lpstr>ChatGPT</vt:lpstr>
      <vt:lpstr>ChatGPT との対話</vt:lpstr>
      <vt:lpstr>ChatGPT の登録手順（登録だけであればクレジットカード等は不要） </vt:lpstr>
      <vt:lpstr>TalkAI</vt:lpstr>
      <vt:lpstr>TalkAI との対話</vt:lpstr>
      <vt:lpstr>チャットボットを学ぶメリット</vt:lpstr>
      <vt:lpstr>チャットボットへの期待</vt:lpstr>
      <vt:lpstr>TalkAI の実行例①</vt:lpstr>
      <vt:lpstr>TalkAI の実行例②</vt:lpstr>
      <vt:lpstr>TalkAI の実行例③</vt:lpstr>
      <vt:lpstr>TalkAI の実行例④</vt:lpstr>
      <vt:lpstr>TalkAI の実行例⑤</vt:lpstr>
      <vt:lpstr>チャットボットの利用上の注意点</vt:lpstr>
      <vt:lpstr>チャットボットを活用するための指針</vt:lpstr>
      <vt:lpstr>プロンプトの例</vt:lpstr>
      <vt:lpstr>TalkAI の回答</vt:lpstr>
      <vt:lpstr>WebLangChain の回答</vt:lpstr>
      <vt:lpstr>14-2. チャットボットの適切な活用</vt:lpstr>
      <vt:lpstr>TalkAI に、疑問に思ったことを相談する</vt:lpstr>
      <vt:lpstr>TalkAI に、勉強用に確認問題の作成を頼む</vt:lpstr>
      <vt:lpstr>TalkAI に、勉強用に要点の作成を頼む</vt:lpstr>
      <vt:lpstr>チャットボットでは、同じ質問でも、異なる回答を返す</vt:lpstr>
      <vt:lpstr>演習１．TalkAI との対話</vt:lpstr>
      <vt:lpstr>PowerPoint プレゼンテーション</vt:lpstr>
      <vt:lpstr>PowerPoint プレゼンテーション</vt:lpstr>
      <vt:lpstr>チャットボットを活用するための指針</vt:lpstr>
      <vt:lpstr>PowerPoint プレゼンテーション</vt:lpstr>
      <vt:lpstr>①チャットボット、質問や相談ができるAI</vt:lpstr>
      <vt:lpstr>②チャットボットの正確性に注意</vt:lpstr>
      <vt:lpstr>③情報倫理が重要</vt:lpstr>
      <vt:lpstr>④情報漏洩に注意してオンラインサービスを利用</vt:lpstr>
      <vt:lpstr>⑤好奇心を持って、AIという新しい技術を試してみましょう</vt:lpstr>
      <vt:lpstr>対話AI、チャットボットの想定用途</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チャットボットとの対話による問題解決（AI演習）</dc:title>
  <dc:creator>kaneko kunihiko</dc:creator>
  <cp:lastModifiedBy>金子　邦彦</cp:lastModifiedBy>
  <cp:revision>718</cp:revision>
  <dcterms:created xsi:type="dcterms:W3CDTF">2019-11-02T00:06:04Z</dcterms:created>
  <dcterms:modified xsi:type="dcterms:W3CDTF">2025-03-25T04:50:08Z</dcterms:modified>
</cp:coreProperties>
</file>