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  <p:sldMasterId id="2147483684" r:id="rId4"/>
    <p:sldMasterId id="2147483689" r:id="rId5"/>
    <p:sldMasterId id="2147483694" r:id="rId6"/>
    <p:sldMasterId id="2147483706" r:id="rId7"/>
  </p:sldMasterIdLst>
  <p:notesMasterIdLst>
    <p:notesMasterId r:id="rId76"/>
  </p:notesMasterIdLst>
  <p:handoutMasterIdLst>
    <p:handoutMasterId r:id="rId77"/>
  </p:handoutMasterIdLst>
  <p:sldIdLst>
    <p:sldId id="1929" r:id="rId8"/>
    <p:sldId id="1005" r:id="rId9"/>
    <p:sldId id="1930" r:id="rId10"/>
    <p:sldId id="1815" r:id="rId11"/>
    <p:sldId id="1893" r:id="rId12"/>
    <p:sldId id="1758" r:id="rId13"/>
    <p:sldId id="1195" r:id="rId14"/>
    <p:sldId id="1406" r:id="rId15"/>
    <p:sldId id="1196" r:id="rId16"/>
    <p:sldId id="1405" r:id="rId17"/>
    <p:sldId id="1692" r:id="rId18"/>
    <p:sldId id="1407" r:id="rId19"/>
    <p:sldId id="1938" r:id="rId20"/>
    <p:sldId id="1673" r:id="rId21"/>
    <p:sldId id="1675" r:id="rId22"/>
    <p:sldId id="612" r:id="rId23"/>
    <p:sldId id="1942" r:id="rId24"/>
    <p:sldId id="1943" r:id="rId25"/>
    <p:sldId id="1945" r:id="rId26"/>
    <p:sldId id="1946" r:id="rId27"/>
    <p:sldId id="1947" r:id="rId28"/>
    <p:sldId id="1711" r:id="rId29"/>
    <p:sldId id="1715" r:id="rId30"/>
    <p:sldId id="1937" r:id="rId31"/>
    <p:sldId id="1713" r:id="rId32"/>
    <p:sldId id="1710" r:id="rId33"/>
    <p:sldId id="948" r:id="rId34"/>
    <p:sldId id="1759" r:id="rId35"/>
    <p:sldId id="1949" r:id="rId36"/>
    <p:sldId id="1924" r:id="rId37"/>
    <p:sldId id="1950" r:id="rId38"/>
    <p:sldId id="1951" r:id="rId39"/>
    <p:sldId id="1952" r:id="rId40"/>
    <p:sldId id="1728" r:id="rId41"/>
    <p:sldId id="1665" r:id="rId42"/>
    <p:sldId id="1761" r:id="rId43"/>
    <p:sldId id="1762" r:id="rId44"/>
    <p:sldId id="1763" r:id="rId45"/>
    <p:sldId id="1764" r:id="rId46"/>
    <p:sldId id="1765" r:id="rId47"/>
    <p:sldId id="1766" r:id="rId48"/>
    <p:sldId id="1767" r:id="rId49"/>
    <p:sldId id="1953" r:id="rId50"/>
    <p:sldId id="1954" r:id="rId51"/>
    <p:sldId id="1955" r:id="rId52"/>
    <p:sldId id="1956" r:id="rId53"/>
    <p:sldId id="1957" r:id="rId54"/>
    <p:sldId id="611" r:id="rId55"/>
    <p:sldId id="734" r:id="rId56"/>
    <p:sldId id="740" r:id="rId57"/>
    <p:sldId id="570" r:id="rId58"/>
    <p:sldId id="571" r:id="rId59"/>
    <p:sldId id="1691" r:id="rId60"/>
    <p:sldId id="1683" r:id="rId61"/>
    <p:sldId id="1939" r:id="rId62"/>
    <p:sldId id="1928" r:id="rId63"/>
    <p:sldId id="1689" r:id="rId64"/>
    <p:sldId id="1384" r:id="rId65"/>
    <p:sldId id="1707" r:id="rId66"/>
    <p:sldId id="1409" r:id="rId67"/>
    <p:sldId id="1745" r:id="rId68"/>
    <p:sldId id="1746" r:id="rId69"/>
    <p:sldId id="1410" r:id="rId70"/>
    <p:sldId id="1433" r:id="rId71"/>
    <p:sldId id="947" r:id="rId72"/>
    <p:sldId id="1935" r:id="rId73"/>
    <p:sldId id="1770" r:id="rId74"/>
    <p:sldId id="1771" r:id="rId7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200" y="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36" d="100"/>
          <a:sy n="36" d="100"/>
        </p:scale>
        <p:origin x="1568" y="2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notesMaster" Target="notesMasters/notesMaster1.xml"/><Relationship Id="rId77" Type="http://schemas.openxmlformats.org/officeDocument/2006/relationships/handoutMaster" Target="handoutMasters/handoutMaster1.xml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80" Type="http://schemas.openxmlformats.org/officeDocument/2006/relationships/theme" Target="theme/theme1.xml"/><Relationship Id="rId81" Type="http://schemas.openxmlformats.org/officeDocument/2006/relationships/tableStyles" Target="tableStyles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92763BF-D648-4028-9754-3615FF609D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10CE5D-8673-4CA7-9090-0325947625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FF2E0-C691-4652-BD93-B8DB4314A43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FF5B21-A326-4B36-82F5-4E6EA1A9FF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E679C3-E509-4B6D-8BC5-8667FC746E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FD2C-F54A-4665-824F-63737EEC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97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217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AI</a:t>
            </a:r>
            <a:r>
              <a:rPr lang="ja-JP" altLang="en-US" dirty="0"/>
              <a:t>が画像分類する時代　ただし，</a:t>
            </a:r>
            <a:r>
              <a:rPr lang="en-US" altLang="ja-JP" dirty="0"/>
              <a:t>ImageNet </a:t>
            </a:r>
            <a:r>
              <a:rPr lang="ja-JP" altLang="en-US" dirty="0"/>
              <a:t>にぴったりあてはまるものの限る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225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595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76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959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82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7DAAC-9461-6F4E-3C70-1E4A5CCDB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B13A70E-5EC3-4640-0CEC-DFE3F87FC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E1F9096-2617-A3F4-365B-ACB829D8E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BB82C0-7B52-4BC0-8F16-9CD964A348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288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B8611-8839-ED87-6C1F-06A6E6407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96749A1-35C7-98B3-2D59-F7A8EC0B70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20E5B99-3E94-839B-1029-6C47C36C6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69AF7E-5423-18DB-4F0C-19531EF8D8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78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良好な学習能力をもち，機械学習が脚光をあびるきっかけにも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機械学習を勉強するとき，ニューラルネットワークは良い手段と考える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機械学習では，ニューラルネットワークを使う場合もあれば，ニューラルネットワークではない他のものもある（あとで詳しく）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974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B8611-8839-ED87-6C1F-06A6E6407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96749A1-35C7-98B3-2D59-F7A8EC0B70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20E5B99-3E94-839B-1029-6C47C36C6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69AF7E-5423-18DB-4F0C-19531EF8D8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43675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8F6E-A61D-4F4B-A02A-32A375CBD65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BE10-6334-49AE-BC6E-A091FC9472C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82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FB8F-FB00-407B-BA97-C0939988274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024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650B-BD30-4C24-AAC6-291E7CDA79C1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1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215FC-07D1-407E-BF1F-9FA8F9281629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000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3700-ECA0-4650-B098-EE1D8F15E2A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269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52C4-D277-43DC-89CC-17031ECCBBE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090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BBF-D7BE-47DD-9C7C-7D8AE2361E5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787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A9B4-57BA-44AF-99F0-303BDE19016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291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356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70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89E5-970E-4E43-B109-FA73DDD3F5F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736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840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3B01-FDD5-48FC-9DF4-CBD3EC320CA6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0699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542E-A070-47A9-8301-7F423D451726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804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391D7-B3E6-4C2E-A6AF-B3873B98707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818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EBB0-3A02-4196-92F4-28F31FED4080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269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AEA1-8DBA-46F3-98DE-8B33FA54AE3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091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2D71-1D64-476B-BACD-8DE1D8972B80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024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87AC-518C-4179-9A49-CAEE06CC099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576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5D608-F676-4DBA-80D7-59347343183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89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5C0-43AD-4913-9290-D69A215DC36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9FD60-D6A8-49ED-A325-35CC948EEF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446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0514-49C6-4558-BF2D-0D2E266FD7A3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019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6A31-A524-4A30-B43C-3F1897E9D1C3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470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badi" panose="020B06040201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AFF7-F530-40AE-BC8F-C532FAB7D2E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4887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1194-32BE-4D41-984D-1E3A64CBE567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553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>
                <a:latin typeface="Abadi" panose="020B0604020104020204" pitchFamily="34" charset="0"/>
              </a:defRPr>
            </a:lvl1pPr>
            <a:lvl2pPr>
              <a:spcBef>
                <a:spcPts val="0"/>
              </a:spcBef>
              <a:defRPr>
                <a:latin typeface="Abadi" panose="020B0604020104020204" pitchFamily="34" charset="0"/>
              </a:defRPr>
            </a:lvl2pPr>
            <a:lvl3pPr>
              <a:spcBef>
                <a:spcPts val="0"/>
              </a:spcBef>
              <a:defRPr>
                <a:latin typeface="Abadi" panose="020B0604020104020204" pitchFamily="34" charset="0"/>
              </a:defRPr>
            </a:lvl3pPr>
            <a:lvl4pPr>
              <a:spcBef>
                <a:spcPts val="0"/>
              </a:spcBef>
              <a:defRPr>
                <a:latin typeface="Abadi" panose="020B0604020104020204" pitchFamily="34" charset="0"/>
              </a:defRPr>
            </a:lvl4pPr>
            <a:lvl5pPr>
              <a:spcBef>
                <a:spcPts val="0"/>
              </a:spcBef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F4AB-D094-46A2-9F26-704CB46BBAF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264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FDFE-9CF1-48C3-8612-C9CA97DC892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269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386-A21B-4F0F-B11C-3FC9324127B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6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16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55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90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CA13-7410-4A26-92E4-D0462DC4FEE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97365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7" Type="http://schemas.openxmlformats.org/officeDocument/2006/relationships/image" Target="../media/image1.png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4.xml"/><Relationship Id="rId6" Type="http://schemas.openxmlformats.org/officeDocument/2006/relationships/image" Target="../media/image1.png"/></Relationships>
</file>

<file path=ppt/slideMasters/_rels/slideMaster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theme" Target="../theme/theme5.xml"/><Relationship Id="rId6" Type="http://schemas.openxmlformats.org/officeDocument/2006/relationships/image" Target="../media/image1.png"/></Relationships>
</file>

<file path=ppt/slideMasters/_rels/slideMaster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/Relationships>
</file>

<file path=ppt/slideMasters/_rels/slideMaster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6DA0-13F0-4131-A74D-D600C97A2AE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254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2C118-0820-4F50-89DE-4B91D59C0E2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9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B99B-EB01-47C4-BFBC-FDB367D3D5E6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3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633215B8-D8EC-4E3B-96B8-448D5650DBCB}" type="datetime1">
              <a:rPr kumimoji="1" lang="ja-JP" altLang="en-US" smtClean="0"/>
              <a:t>2025/3/25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3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6B26-69E9-49ED-811B-62D94343878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827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www.kkaneko.jp/ai/ae/index.html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e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.jpe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hyperlink" Target="https://trinket.io/python/61c6503fcada" TargetMode="External"/><Relationship Id="rId3" Type="http://schemas.openxmlformats.org/officeDocument/2006/relationships/image" Target="../media/image11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.jpe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hyperlink" Target="https://trinket.io/python/1c339b660ee1" TargetMode="External"/><Relationship Id="rId3" Type="http://schemas.openxmlformats.org/officeDocument/2006/relationships/image" Target="../media/image12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.jpe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3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hyperlink" Target="https://trinket.io/python/3cbc3f3ed057" TargetMode="External"/><Relationship Id="rId3" Type="http://schemas.openxmlformats.org/officeDocument/2006/relationships/image" Target="../media/image14.pn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trinket.io/python/0fd59392c8" TargetMode="External"/><Relationship Id="rId3" Type="http://schemas.openxmlformats.org/officeDocument/2006/relationships/image" Target="../media/image5.pn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youtube.com/watch?v=5tvmMX8r_OM" TargetMode="External"/><Relationship Id="rId3" Type="http://schemas.openxmlformats.org/officeDocument/2006/relationships/image" Target="../media/image16.pn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sz="4400">
                <a:latin typeface="メイリオ" panose="020B0604030504040204" pitchFamily="50" charset="-128"/>
              </a:rPr>
              <a:t>ae-5.</a:t>
            </a:r>
            <a:r>
              <a:rPr lang="ja-JP" altLang="en-US" sz="4400">
                <a:latin typeface="メイリオ" panose="020B0604030504040204" pitchFamily="50" charset="-128"/>
              </a:rPr>
              <a:t>ニューラルネットワーク</a:t>
            </a:r>
            <a:r>
              <a:rPr lang="ja-JP" altLang="en-US" sz="4400" dirty="0">
                <a:latin typeface="メイリオ" panose="020B0604030504040204" pitchFamily="50" charset="-128"/>
              </a:rPr>
              <a:t>とディープラーニング入門：基礎理論から実践まで</a:t>
            </a:r>
            <a:br>
              <a:rPr lang="en-US" altLang="ja-JP" sz="4000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150100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（</a:t>
            </a:r>
            <a:r>
              <a:rPr lang="en-US" altLang="ja-JP" sz="2400" dirty="0"/>
              <a:t>AI </a:t>
            </a:r>
            <a:r>
              <a:rPr lang="ja-JP" altLang="en-US" sz="2400" dirty="0"/>
              <a:t>演習）（全１５回）</a:t>
            </a:r>
          </a:p>
          <a:p>
            <a:r>
              <a:rPr lang="en-US" altLang="ja-JP" dirty="0">
                <a:hlinkClick r:id="rId5"/>
              </a:rPr>
              <a:t>https://www.kkaneko.jp/ai/ae/index.html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370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0" b="6870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193597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ニューラルネットワーク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は，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入力の重みづけ，合計とバイアス，活性化関数の適用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を行う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ニューロン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が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ネットワーク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を形成する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>
              <a:spcBef>
                <a:spcPts val="1200"/>
              </a:spcBef>
            </a:pPr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FD0D2E-2994-EB9E-56C0-08110D62F731}"/>
              </a:ext>
            </a:extLst>
          </p:cNvPr>
          <p:cNvSpPr txBox="1"/>
          <p:nvPr/>
        </p:nvSpPr>
        <p:spPr>
          <a:xfrm>
            <a:off x="589868" y="3038956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各ニューロンは複数の入力を受け取り，重み付け，合計とバイアスを適用した後，活性化関数によって出力を決定</a:t>
            </a:r>
          </a:p>
        </p:txBody>
      </p:sp>
    </p:spTree>
    <p:extLst>
      <p:ext uri="{BB962C8B-B14F-4D97-AF65-F5344CB8AC3E}">
        <p14:creationId xmlns:p14="http://schemas.microsoft.com/office/powerpoint/2010/main" val="2807960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60E9FF-BBB0-4B65-A7C1-B9DEB653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ニューラルネットワークの歴史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7003E6-EBB1-4BF6-B2EE-DF5615FA7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1940</a:t>
            </a:r>
            <a:r>
              <a:rPr kumimoji="1" lang="ja-JP" altLang="en-US" sz="2400" dirty="0"/>
              <a:t>年代：</a:t>
            </a:r>
            <a:r>
              <a:rPr kumimoji="1" lang="en-US" altLang="ja-JP" sz="2400" dirty="0"/>
              <a:t> </a:t>
            </a:r>
            <a:r>
              <a:rPr kumimoji="1" lang="ja-JP" altLang="en-US" sz="2400" b="1" dirty="0"/>
              <a:t>ニューラルネットワークの誕生</a:t>
            </a:r>
            <a:endParaRPr kumimoji="1"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1960</a:t>
            </a:r>
            <a:r>
              <a:rPr kumimoji="1" lang="ja-JP" altLang="en-US" sz="2400" dirty="0"/>
              <a:t>年代：</a:t>
            </a:r>
            <a:r>
              <a:rPr kumimoji="1" lang="en-US" altLang="ja-JP" sz="2400" dirty="0"/>
              <a:t> </a:t>
            </a:r>
            <a:r>
              <a:rPr kumimoji="1" lang="ja-JP" altLang="en-US" sz="2400" b="1" dirty="0"/>
              <a:t>バックプロパゲーション</a:t>
            </a:r>
            <a:r>
              <a:rPr lang="ja-JP" altLang="en-US" sz="2400" b="1" dirty="0"/>
              <a:t>の誕生</a:t>
            </a:r>
            <a:r>
              <a:rPr kumimoji="1" lang="ja-JP" altLang="en-US" sz="2400" dirty="0"/>
              <a:t>（ニューラルネットワークの</a:t>
            </a:r>
            <a:r>
              <a:rPr kumimoji="1" lang="ja-JP" altLang="en-US" sz="2400" b="1" dirty="0"/>
              <a:t>学習の基本的な仕組み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1986</a:t>
            </a:r>
            <a:r>
              <a:rPr lang="ja-JP" altLang="en-US" sz="2400" dirty="0"/>
              <a:t>年：</a:t>
            </a:r>
            <a:r>
              <a:rPr lang="en-US" altLang="ja-JP" sz="2400" dirty="0" err="1"/>
              <a:t>Rumelhart</a:t>
            </a:r>
            <a:r>
              <a:rPr lang="ja-JP" altLang="en-US" sz="2400" dirty="0"/>
              <a:t>らによるバックプロパゲーションの再発見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2010</a:t>
            </a:r>
            <a:r>
              <a:rPr kumimoji="1" lang="ja-JP" altLang="en-US" sz="2400" dirty="0"/>
              <a:t>年代：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多層化，正規化，</a:t>
            </a:r>
            <a:r>
              <a:rPr kumimoji="1" lang="en-US" altLang="ja-JP" sz="2400" dirty="0" err="1"/>
              <a:t>ReLU</a:t>
            </a:r>
            <a:r>
              <a:rPr kumimoji="1" lang="ja-JP" altLang="en-US" sz="2400" dirty="0"/>
              <a:t>，ドロップアウト　　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　</a:t>
            </a:r>
            <a:r>
              <a:rPr kumimoji="1" lang="ja-JP" altLang="en-US" sz="2400" dirty="0"/>
              <a:t>など，ニューラルネットワークの</a:t>
            </a:r>
            <a:r>
              <a:rPr kumimoji="1" lang="ja-JP" altLang="en-US" sz="2400" b="1" dirty="0"/>
              <a:t>新技術の登場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	</a:t>
            </a:r>
            <a:r>
              <a:rPr lang="ja-JP" altLang="en-US" sz="2400" dirty="0"/>
              <a:t>　（コンピュータで扱えるニューロン数は年々増加）</a:t>
            </a:r>
            <a:endParaRPr kumimoji="1"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D0EFC4-720C-4963-8AFF-726A6C52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7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ED733A-4349-4430-B7E1-17F2397D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888705" cy="796845"/>
          </a:xfrm>
        </p:spPr>
        <p:txBody>
          <a:bodyPr>
            <a:normAutofit/>
          </a:bodyPr>
          <a:lstStyle/>
          <a:p>
            <a:r>
              <a:rPr lang="ja-JP" altLang="en-US" dirty="0"/>
              <a:t>ニューラルネットワークの進展傾向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1820CB-98AC-46FC-A770-A2560861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7BDE9043-BCAE-DA35-28D0-CC585FFC9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4260" y="1060449"/>
            <a:ext cx="4749740" cy="566102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【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将来傾向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】</a:t>
            </a:r>
          </a:p>
          <a:p>
            <a:pPr>
              <a:spcBef>
                <a:spcPts val="1200"/>
              </a:spcBef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規模は増加傾向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GPU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（プロセッサの一種），クラウドコンピューティング（大規模計算の基盤）の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発展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人間の脳の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約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860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～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1000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億個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のニューロンを模倣すること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も、あながち不可能ではないかも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46BFE0-26EC-F9F4-1775-849F369E9C54}"/>
              </a:ext>
            </a:extLst>
          </p:cNvPr>
          <p:cNvSpPr txBox="1">
            <a:spLocks/>
          </p:cNvSpPr>
          <p:nvPr/>
        </p:nvSpPr>
        <p:spPr>
          <a:xfrm>
            <a:off x="69910" y="5355706"/>
            <a:ext cx="4114739" cy="136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所説あります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2055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年ごろには</a:t>
            </a:r>
            <a:r>
              <a:rPr lang="en-US" altLang="ja-JP" sz="2000" dirty="0">
                <a:solidFill>
                  <a:prstClr val="black"/>
                </a:solidFill>
              </a:rPr>
              <a:t>100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憶を超えるかも？</a:t>
            </a:r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B2789667-93DD-B4DE-7B7B-B9AD04A96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911160"/>
              </p:ext>
            </p:extLst>
          </p:nvPr>
        </p:nvGraphicFramePr>
        <p:xfrm>
          <a:off x="0" y="1215482"/>
          <a:ext cx="4336093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450">
                  <a:extLst>
                    <a:ext uri="{9D8B030D-6E8A-4147-A177-3AD203B41FA5}">
                      <a16:colId xmlns:a16="http://schemas.microsoft.com/office/drawing/2014/main" val="421181015"/>
                    </a:ext>
                  </a:extLst>
                </a:gridCol>
                <a:gridCol w="3011643">
                  <a:extLst>
                    <a:ext uri="{9D8B030D-6E8A-4147-A177-3AD203B41FA5}">
                      <a16:colId xmlns:a16="http://schemas.microsoft.com/office/drawing/2014/main" val="1052280707"/>
                    </a:ext>
                  </a:extLst>
                </a:gridCol>
              </a:tblGrid>
              <a:tr h="840764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コンピュータで扱えるニューロン数の規模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030535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2010</a:t>
                      </a:r>
                      <a:r>
                        <a:rPr kumimoji="1" lang="ja-JP" altLang="en-US" sz="2800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100,000</a:t>
                      </a:r>
                      <a:r>
                        <a:rPr kumimoji="1" lang="ja-JP" altLang="en-US" sz="2800" dirty="0"/>
                        <a:t>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324349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2020</a:t>
                      </a:r>
                      <a:r>
                        <a:rPr kumimoji="1" lang="ja-JP" altLang="en-US" sz="2800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2,000,000</a:t>
                      </a:r>
                      <a:r>
                        <a:rPr kumimoji="1" lang="ja-JP" altLang="en-US" sz="2800" dirty="0"/>
                        <a:t>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261726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2030</a:t>
                      </a:r>
                      <a:r>
                        <a:rPr kumimoji="1" lang="ja-JP" altLang="en-US" sz="2800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50,000,000</a:t>
                      </a:r>
                      <a:r>
                        <a:rPr kumimoji="1" lang="ja-JP" altLang="en-US" sz="2800" dirty="0"/>
                        <a:t>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148945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2040</a:t>
                      </a:r>
                      <a:r>
                        <a:rPr kumimoji="1" lang="ja-JP" altLang="en-US" sz="2800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1,000,000,000</a:t>
                      </a:r>
                      <a:r>
                        <a:rPr kumimoji="1" lang="ja-JP" altLang="en-US" sz="2800" dirty="0"/>
                        <a:t>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138320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2050</a:t>
                      </a:r>
                      <a:r>
                        <a:rPr kumimoji="1" lang="ja-JP" altLang="en-US" sz="2800" dirty="0"/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/>
                        <a:t>20,000,000,000</a:t>
                      </a:r>
                      <a:r>
                        <a:rPr kumimoji="1" lang="ja-JP" altLang="en-US" sz="2800" dirty="0"/>
                        <a:t>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692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643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5-2. </a:t>
            </a:r>
            <a:r>
              <a:rPr lang="ja-JP" altLang="en-US" sz="4500" dirty="0">
                <a:solidFill>
                  <a:schemeClr val="tx2"/>
                </a:solidFill>
              </a:rPr>
              <a:t>ニューラルネットワークの基本構造</a:t>
            </a:r>
            <a:br>
              <a:rPr lang="ja-JP" altLang="en-US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6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718281-DFDB-54A8-4D8F-D45A16B3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</a:t>
            </a:r>
            <a:r>
              <a:rPr lang="ja-JP" altLang="en-US" dirty="0"/>
              <a:t>仕組み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B3742B-BD69-AA8D-CF84-3250FD429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75921" cy="533316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ニューラルネットワーク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は，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入力の重みづけ，合計とバイアス，活性化関数の適用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を行う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ニューロン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が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ネットワーク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を形成する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2FA242-0432-0A8A-0B86-871EFE7E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64ADB9-8BC7-9D69-96DF-E7F7F7405D3A}"/>
              </a:ext>
            </a:extLst>
          </p:cNvPr>
          <p:cNvSpPr/>
          <p:nvPr/>
        </p:nvSpPr>
        <p:spPr>
          <a:xfrm>
            <a:off x="1963268" y="2671378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D891E3-C253-92BB-D110-409F905AE2B5}"/>
              </a:ext>
            </a:extLst>
          </p:cNvPr>
          <p:cNvSpPr/>
          <p:nvPr/>
        </p:nvSpPr>
        <p:spPr>
          <a:xfrm>
            <a:off x="1963268" y="3549233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0EF4AC2-D835-0A73-ED06-3EA8EDE4F25A}"/>
              </a:ext>
            </a:extLst>
          </p:cNvPr>
          <p:cNvSpPr/>
          <p:nvPr/>
        </p:nvSpPr>
        <p:spPr>
          <a:xfrm>
            <a:off x="3756505" y="2671376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B1907D8-5D18-72EE-6CE1-1CC117CC2918}"/>
              </a:ext>
            </a:extLst>
          </p:cNvPr>
          <p:cNvSpPr/>
          <p:nvPr/>
        </p:nvSpPr>
        <p:spPr>
          <a:xfrm>
            <a:off x="3756505" y="344087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1F9E3DB-187D-9446-9400-D06A6E037276}"/>
              </a:ext>
            </a:extLst>
          </p:cNvPr>
          <p:cNvSpPr/>
          <p:nvPr/>
        </p:nvSpPr>
        <p:spPr>
          <a:xfrm>
            <a:off x="3756505" y="421036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F37CF47-BF03-A93E-224C-F2837F25FA8E}"/>
              </a:ext>
            </a:extLst>
          </p:cNvPr>
          <p:cNvSpPr/>
          <p:nvPr/>
        </p:nvSpPr>
        <p:spPr>
          <a:xfrm>
            <a:off x="3756505" y="4979864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A88F6EE-B386-6CAD-9CB8-7A56987E939E}"/>
              </a:ext>
            </a:extLst>
          </p:cNvPr>
          <p:cNvSpPr/>
          <p:nvPr/>
        </p:nvSpPr>
        <p:spPr>
          <a:xfrm>
            <a:off x="6410779" y="2671374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CB52557-D14D-3ADE-6E4D-B7D2C1FB3125}"/>
              </a:ext>
            </a:extLst>
          </p:cNvPr>
          <p:cNvSpPr/>
          <p:nvPr/>
        </p:nvSpPr>
        <p:spPr>
          <a:xfrm>
            <a:off x="6410779" y="3458302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5E20C402-8798-6081-F107-4CBFB3ABD284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2329629" y="2967759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C707B27-7193-4B79-5933-931511CD985A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29629" y="2967761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4131FA7-94C3-5CE5-41CC-354A310BDEBD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29629" y="2967763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047541D4-C7E9-80A2-1544-6E74C4059AD1}"/>
              </a:ext>
            </a:extLst>
          </p:cNvPr>
          <p:cNvCxnSpPr>
            <a:cxnSpLocks/>
          </p:cNvCxnSpPr>
          <p:nvPr/>
        </p:nvCxnSpPr>
        <p:spPr>
          <a:xfrm>
            <a:off x="2329629" y="2967765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953AA924-1A36-A2B4-B4ED-161264F4CAB1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329629" y="2967767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DB7A2C3-A189-ECE0-1743-28508C4D113A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329629" y="2967759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6F59C4A-6DE4-8265-695E-BAC3683B4C0F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329629" y="3737255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5F88DD48-0BBB-FF7C-4E73-553ED6326F0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329629" y="3845616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00389BD7-378A-A03C-E5FE-009887DF70B0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2329629" y="3845616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B96522CC-5A62-4945-DA8D-6FFBC2F2E4B4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4122866" y="2967757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46DB79D-F2BB-F126-9D39-13BBB579428B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22866" y="2977798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769F1B8-5729-70DE-35C9-C7A69564DE43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22866" y="2967757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331A44A-5D7B-A666-41F5-7ED9003A914B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22866" y="3688200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6D0BFB0-7550-75DE-5E73-2E79A5A2F2DC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10984" y="2967757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EA896A09-AE3D-E9C5-A181-DA1514270A2E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098075" y="2967757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5D3EAA4-3871-C9CB-BAC8-036E36F4E047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4122866" y="3754685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0473BC18-83D6-E2DA-920A-860D31DC7260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147657" y="3754685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DE6D7C9-9DAB-B90A-9761-56020A27F330}"/>
              </a:ext>
            </a:extLst>
          </p:cNvPr>
          <p:cNvSpPr txBox="1"/>
          <p:nvPr/>
        </p:nvSpPr>
        <p:spPr>
          <a:xfrm>
            <a:off x="1676726" y="215331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7B9BCD3-8318-C871-D5BB-039EFCEA5AA1}"/>
              </a:ext>
            </a:extLst>
          </p:cNvPr>
          <p:cNvSpPr txBox="1"/>
          <p:nvPr/>
        </p:nvSpPr>
        <p:spPr>
          <a:xfrm>
            <a:off x="3457670" y="215732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9555E53-2262-21D2-291C-654B103EC9D3}"/>
              </a:ext>
            </a:extLst>
          </p:cNvPr>
          <p:cNvSpPr txBox="1"/>
          <p:nvPr/>
        </p:nvSpPr>
        <p:spPr>
          <a:xfrm>
            <a:off x="6039961" y="214837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849F804-A371-A3FD-E166-0FE5AED49B2F}"/>
              </a:ext>
            </a:extLst>
          </p:cNvPr>
          <p:cNvSpPr txBox="1"/>
          <p:nvPr/>
        </p:nvSpPr>
        <p:spPr>
          <a:xfrm>
            <a:off x="2373744" y="2374986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BBD8B99-6794-0969-ED83-BE32F3AFE53F}"/>
              </a:ext>
            </a:extLst>
          </p:cNvPr>
          <p:cNvSpPr txBox="1"/>
          <p:nvPr/>
        </p:nvSpPr>
        <p:spPr>
          <a:xfrm>
            <a:off x="4673727" y="2375788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448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718281-DFDB-54A8-4D8F-D45A16B3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7984811" cy="744509"/>
          </a:xfrm>
        </p:spPr>
        <p:txBody>
          <a:bodyPr>
            <a:normAutofit fontScale="90000"/>
          </a:bodyPr>
          <a:lstStyle/>
          <a:p>
            <a:r>
              <a:rPr lang="ja-JP" altLang="en-US" sz="3200" i="0" dirty="0">
                <a:solidFill>
                  <a:srgbClr val="FF0000"/>
                </a:solidFill>
                <a:effectLst/>
                <a:latin typeface="Söhne"/>
              </a:rPr>
              <a:t>入力の重みづけ</a:t>
            </a:r>
            <a:r>
              <a:rPr lang="ja-JP" altLang="en-US" sz="3200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3200" i="0" dirty="0">
                <a:solidFill>
                  <a:srgbClr val="FF0000"/>
                </a:solidFill>
                <a:effectLst/>
                <a:latin typeface="Söhne"/>
              </a:rPr>
              <a:t>合計とバイアス</a:t>
            </a:r>
            <a:r>
              <a:rPr lang="ja-JP" altLang="en-US" sz="3200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sz="3200" dirty="0">
                <a:solidFill>
                  <a:srgbClr val="FF0000"/>
                </a:solidFill>
                <a:latin typeface="Söhne"/>
              </a:rPr>
              <a:t>活性化関数の適用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2FA242-0432-0A8A-0B86-871EFE7E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A8FF750F-0819-4C83-F7A7-C82B5FCD6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023185"/>
            <a:ext cx="8620626" cy="533316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入力の重みづけ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各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入力に対応する重み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を掛ける．例：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0.3×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 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-0.5×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0.8 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-0.5 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合計とバイアス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重みづけした値の合計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バイアス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（数値）を加える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．例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0.03  -0.4  -0.1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の合計は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-0.47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．これに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0.2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を加える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 </a:t>
            </a:r>
            <a:endParaRPr lang="ja-JP" altLang="en-US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u="sng" dirty="0">
                <a:solidFill>
                  <a:srgbClr val="FF0000"/>
                </a:solidFill>
                <a:latin typeface="Söhne"/>
              </a:rPr>
              <a:t>活性化関数の適用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 結果に，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活性化関数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を適用し，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活性度を決定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（</a:t>
            </a:r>
            <a:r>
              <a:rPr lang="ja-JP" altLang="en-US" sz="2400" b="1" i="0" u="sng" dirty="0">
                <a:solidFill>
                  <a:srgbClr val="374151"/>
                </a:solidFill>
                <a:effectLst/>
                <a:latin typeface="Söhne"/>
              </a:rPr>
              <a:t>活性度が高いほどニューロンが強く反応している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ことを示す→次のニューロンの入力になる）</a:t>
            </a:r>
          </a:p>
          <a:p>
            <a:endParaRPr kumimoji="1" lang="en-US" altLang="ja-JP" sz="2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E8B0E6A-4534-9374-F1AC-A9BB90316350}"/>
              </a:ext>
            </a:extLst>
          </p:cNvPr>
          <p:cNvSpPr txBox="1"/>
          <p:nvPr/>
        </p:nvSpPr>
        <p:spPr>
          <a:xfrm>
            <a:off x="295953" y="4447272"/>
            <a:ext cx="3892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0.3    ×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⇒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0.03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30B5A1B-47D7-CAC5-0AD2-A4D36B835C38}"/>
              </a:ext>
            </a:extLst>
          </p:cNvPr>
          <p:cNvSpPr txBox="1"/>
          <p:nvPr/>
        </p:nvSpPr>
        <p:spPr>
          <a:xfrm>
            <a:off x="262143" y="5016487"/>
            <a:ext cx="374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-0.5   ×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0.8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⇒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-0.4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9EFCDDA-50B8-64EB-CBF2-75D8C9BBB01C}"/>
              </a:ext>
            </a:extLst>
          </p:cNvPr>
          <p:cNvSpPr txBox="1"/>
          <p:nvPr/>
        </p:nvSpPr>
        <p:spPr>
          <a:xfrm>
            <a:off x="295953" y="5652807"/>
            <a:ext cx="374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    ×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-0.5   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⇒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7FCF343-D899-B877-30BE-ED5EE3339ED8}"/>
              </a:ext>
            </a:extLst>
          </p:cNvPr>
          <p:cNvSpPr txBox="1"/>
          <p:nvPr/>
        </p:nvSpPr>
        <p:spPr>
          <a:xfrm>
            <a:off x="4151598" y="4745403"/>
            <a:ext cx="11448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合計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-0.47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矢印: 右 39">
            <a:extLst>
              <a:ext uri="{FF2B5EF4-FFF2-40B4-BE49-F238E27FC236}">
                <a16:creationId xmlns:a16="http://schemas.microsoft.com/office/drawing/2014/main" id="{7084BEAC-CDAE-799C-1F4E-4641C811F61D}"/>
              </a:ext>
            </a:extLst>
          </p:cNvPr>
          <p:cNvSpPr/>
          <p:nvPr/>
        </p:nvSpPr>
        <p:spPr>
          <a:xfrm>
            <a:off x="6215016" y="5007896"/>
            <a:ext cx="490953" cy="469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CA1063E-8C91-A750-1DFD-BA96185E820B}"/>
              </a:ext>
            </a:extLst>
          </p:cNvPr>
          <p:cNvSpPr txBox="1"/>
          <p:nvPr/>
        </p:nvSpPr>
        <p:spPr>
          <a:xfrm>
            <a:off x="6813464" y="4550669"/>
            <a:ext cx="22365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-0.27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活性化関数</a:t>
            </a:r>
            <a:endParaRPr kumimoji="1" lang="en-US" altLang="ja-JP" sz="32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を適用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F3411E9-C2F2-2A69-2552-95B200924572}"/>
              </a:ext>
            </a:extLst>
          </p:cNvPr>
          <p:cNvSpPr txBox="1"/>
          <p:nvPr/>
        </p:nvSpPr>
        <p:spPr>
          <a:xfrm>
            <a:off x="112734" y="620653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DE6553D-92FB-67CF-EA32-E3C93DD45C1D}"/>
              </a:ext>
            </a:extLst>
          </p:cNvPr>
          <p:cNvSpPr txBox="1"/>
          <p:nvPr/>
        </p:nvSpPr>
        <p:spPr>
          <a:xfrm>
            <a:off x="1550799" y="618724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967456-4688-5916-D4A8-0A3989F8B921}"/>
              </a:ext>
            </a:extLst>
          </p:cNvPr>
          <p:cNvSpPr txBox="1"/>
          <p:nvPr/>
        </p:nvSpPr>
        <p:spPr>
          <a:xfrm>
            <a:off x="4572000" y="6095294"/>
            <a:ext cx="272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</a:t>
            </a:r>
          </a:p>
        </p:txBody>
      </p:sp>
    </p:spTree>
    <p:extLst>
      <p:ext uri="{BB962C8B-B14F-4D97-AF65-F5344CB8AC3E}">
        <p14:creationId xmlns:p14="http://schemas.microsoft.com/office/powerpoint/2010/main" val="1108689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360CFBB-2D9C-49E1-9903-BB47637A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D445A5C-8030-4E0E-AE1E-8D4E6F74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3" y="768292"/>
            <a:ext cx="8859005" cy="321315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11046D-9A03-4706-8C91-286356253884}"/>
              </a:ext>
            </a:extLst>
          </p:cNvPr>
          <p:cNvSpPr txBox="1"/>
          <p:nvPr/>
        </p:nvSpPr>
        <p:spPr>
          <a:xfrm>
            <a:off x="1924050" y="469900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669F14-7655-4841-9FB5-35529178A5EF}"/>
              </a:ext>
            </a:extLst>
          </p:cNvPr>
          <p:cNvSpPr txBox="1"/>
          <p:nvPr/>
        </p:nvSpPr>
        <p:spPr>
          <a:xfrm>
            <a:off x="4483100" y="469368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層目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305C3D-1BAE-4D28-9AAA-49AA044CE0BA}"/>
              </a:ext>
            </a:extLst>
          </p:cNvPr>
          <p:cNvSpPr txBox="1"/>
          <p:nvPr/>
        </p:nvSpPr>
        <p:spPr>
          <a:xfrm>
            <a:off x="3203575" y="469368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→結合→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A8A05C-F6B5-4F58-8A87-386494DB564C}"/>
              </a:ext>
            </a:extLst>
          </p:cNvPr>
          <p:cNvSpPr txBox="1"/>
          <p:nvPr/>
        </p:nvSpPr>
        <p:spPr>
          <a:xfrm>
            <a:off x="860938" y="4656693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→結合→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74D5ADB-DE51-4F9D-8592-16108A3A342F}"/>
              </a:ext>
            </a:extLst>
          </p:cNvPr>
          <p:cNvSpPr txBox="1"/>
          <p:nvPr/>
        </p:nvSpPr>
        <p:spPr>
          <a:xfrm>
            <a:off x="305861" y="3891845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前処理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（データが青い部分にあれば活性化）</a:t>
            </a: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1FABB553-AFFC-4758-B050-F245D74B2832}"/>
              </a:ext>
            </a:extLst>
          </p:cNvPr>
          <p:cNvSpPr/>
          <p:nvPr/>
        </p:nvSpPr>
        <p:spPr>
          <a:xfrm rot="5400000">
            <a:off x="3356390" y="3361821"/>
            <a:ext cx="356444" cy="38469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34ABDF-CA42-4B1E-8C70-907862F23C59}"/>
              </a:ext>
            </a:extLst>
          </p:cNvPr>
          <p:cNvSpPr txBox="1"/>
          <p:nvPr/>
        </p:nvSpPr>
        <p:spPr>
          <a:xfrm>
            <a:off x="2167401" y="554459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3531FDF-4B04-42CA-8551-D624C57B5DEC}"/>
              </a:ext>
            </a:extLst>
          </p:cNvPr>
          <p:cNvSpPr/>
          <p:nvPr/>
        </p:nvSpPr>
        <p:spPr>
          <a:xfrm>
            <a:off x="2643261" y="6352144"/>
            <a:ext cx="3962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URL: https://playground.tensorflow.org/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FCC4EB6-CF0A-4F2A-A2C6-4E6AD604D354}"/>
              </a:ext>
            </a:extLst>
          </p:cNvPr>
          <p:cNvSpPr txBox="1"/>
          <p:nvPr/>
        </p:nvSpPr>
        <p:spPr>
          <a:xfrm>
            <a:off x="5868621" y="428950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データが中央にあれば活性化</a:t>
            </a:r>
          </a:p>
        </p:txBody>
      </p:sp>
    </p:spTree>
    <p:extLst>
      <p:ext uri="{BB962C8B-B14F-4D97-AF65-F5344CB8AC3E}">
        <p14:creationId xmlns:p14="http://schemas.microsoft.com/office/powerpoint/2010/main" val="3146883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4C3258-F330-0209-61C9-69C68639A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4F94E56-FFFE-746A-A6E6-3F75C1A9F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5863EC-03D0-FAFD-885E-340789E89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E3721F2-D7EB-34CB-DD09-55C2E0010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5-3. </a:t>
            </a:r>
            <a:r>
              <a:rPr lang="ja-JP" altLang="en-US" sz="4500" dirty="0">
                <a:solidFill>
                  <a:schemeClr val="tx2"/>
                </a:solidFill>
              </a:rPr>
              <a:t>活性化関数とその役割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78B9FB8-2358-16B0-AE4E-527DDA294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801969-97E6-097D-9D5A-EF1A595E3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D554257-1030-3148-0119-0B0A6F632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1CA38CE-D0D1-7FB3-4928-772EF5058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64B5496-8927-93D6-6937-115642BE6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9EB7970-9E0F-017C-F15B-2778229D9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61ED6B-8CD7-92E8-FFA2-CC7155DF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A98B279-ABB0-EE41-0815-CA02E9BC0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57C6134-37D3-25BA-8CAA-9B9DE7FB0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B561ED7-377F-A578-91D4-BE7719EB5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EDFC9FA-E8CF-F28E-29DF-6E32C7341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722549C-0F09-24DB-31AF-16D8AC346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801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CEB61D-DAE0-E7DD-D71A-E0173CBF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活性化関数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EB4A41-36F0-6E78-476F-F7A9E1121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ニューロン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活性度を決定</a:t>
            </a:r>
            <a:r>
              <a:rPr kumimoji="1" lang="ja-JP" altLang="en-US" sz="2400" dirty="0"/>
              <a:t>する関数</a:t>
            </a:r>
            <a:endParaRPr kumimoji="1" lang="en-US" altLang="ja-JP" sz="2400" dirty="0"/>
          </a:p>
          <a:p>
            <a:r>
              <a:rPr kumimoji="1" lang="ja-JP" altLang="en-US" sz="2400" b="1" dirty="0"/>
              <a:t>入力の重みづけ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/>
              <a:t>合計とバイアス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結果</a:t>
            </a:r>
            <a:r>
              <a:rPr kumimoji="1" lang="ja-JP" altLang="en-US" sz="2400" dirty="0"/>
              <a:t>に，</a:t>
            </a:r>
            <a:r>
              <a:rPr kumimoji="1" lang="ja-JP" altLang="en-US" sz="2400" b="1" dirty="0"/>
              <a:t>活性化関数を適用</a:t>
            </a:r>
            <a:r>
              <a:rPr kumimoji="1" lang="ja-JP" altLang="en-US" sz="2400" dirty="0"/>
              <a:t>し，ニューロンの活性度を決定</a:t>
            </a:r>
            <a:endParaRPr kumimoji="1" lang="en-US" altLang="ja-JP" sz="2400" dirty="0"/>
          </a:p>
          <a:p>
            <a:r>
              <a:rPr kumimoji="1" lang="en-US" altLang="ja-JP" sz="2400" b="1" dirty="0" err="1"/>
              <a:t>ReLU</a:t>
            </a:r>
            <a:r>
              <a:rPr kumimoji="1" lang="ja-JP" altLang="en-US" sz="2400" dirty="0"/>
              <a:t>や</a:t>
            </a:r>
            <a:r>
              <a:rPr kumimoji="1" lang="ja-JP" altLang="en-US" sz="2400" b="1" dirty="0"/>
              <a:t>シグモイド</a:t>
            </a:r>
            <a:r>
              <a:rPr kumimoji="1" lang="ja-JP" altLang="en-US" sz="2400" dirty="0"/>
              <a:t>など，さまざまな種類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13BE5C-5B69-4B5B-796A-FC265B76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7FB725F-1F33-1756-AA40-4C07B2B28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535" y="3011961"/>
            <a:ext cx="1886818" cy="125185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0DAB33-B04A-66E2-DF5E-3B3CBF36A483}"/>
              </a:ext>
            </a:extLst>
          </p:cNvPr>
          <p:cNvSpPr txBox="1"/>
          <p:nvPr/>
        </p:nvSpPr>
        <p:spPr>
          <a:xfrm>
            <a:off x="4347627" y="348431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シグモイド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16AE24-E636-B33D-1D3E-BB06E32B3B94}"/>
              </a:ext>
            </a:extLst>
          </p:cNvPr>
          <p:cNvSpPr txBox="1"/>
          <p:nvPr/>
        </p:nvSpPr>
        <p:spPr>
          <a:xfrm>
            <a:off x="4502066" y="4862876"/>
            <a:ext cx="180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D61D12B-A7A7-AD53-63E4-7E3CF749E30C}"/>
              </a:ext>
            </a:extLst>
          </p:cNvPr>
          <p:cNvSpPr/>
          <p:nvPr/>
        </p:nvSpPr>
        <p:spPr>
          <a:xfrm>
            <a:off x="2809375" y="4671143"/>
            <a:ext cx="1615017" cy="1069450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6D8E57-8AE7-C9C3-F12B-4DB32C47C1A9}"/>
              </a:ext>
            </a:extLst>
          </p:cNvPr>
          <p:cNvSpPr txBox="1"/>
          <p:nvPr/>
        </p:nvSpPr>
        <p:spPr>
          <a:xfrm>
            <a:off x="2597954" y="4750918"/>
            <a:ext cx="264880" cy="1071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0.9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0.8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0.7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0.6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0.5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0.4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0.3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0.1</a:t>
            </a: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CFDBC15-6C85-A291-16F8-3137AB1D428B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2809375" y="5740593"/>
            <a:ext cx="807509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EB62840-D1B3-3E36-AE60-F91220222A29}"/>
              </a:ext>
            </a:extLst>
          </p:cNvPr>
          <p:cNvCxnSpPr>
            <a:cxnSpLocks/>
            <a:stCxn id="8" idx="2"/>
          </p:cNvCxnSpPr>
          <p:nvPr/>
        </p:nvCxnSpPr>
        <p:spPr>
          <a:xfrm flipV="1">
            <a:off x="3616884" y="4750918"/>
            <a:ext cx="786469" cy="989675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385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A5473-4D5B-6572-50CF-75387FF77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BB31E0-56DA-D5D1-DF03-4ABA44AA3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ReLU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969EDE-F640-E0F8-A3D0-B33C3607F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/>
              <a:t>2011</a:t>
            </a:r>
            <a:r>
              <a:rPr kumimoji="1" lang="ja-JP" altLang="en-US" sz="2400" b="1" dirty="0"/>
              <a:t>年に提案</a:t>
            </a:r>
            <a:r>
              <a:rPr kumimoji="1" lang="ja-JP" altLang="en-US" sz="2400" dirty="0"/>
              <a:t>された</a:t>
            </a:r>
            <a:r>
              <a:rPr kumimoji="1" lang="ja-JP" altLang="en-US" sz="2400" b="1" dirty="0"/>
              <a:t>活性化関数</a:t>
            </a:r>
            <a:endParaRPr kumimoji="1" lang="en-US" altLang="ja-JP" sz="2400" dirty="0"/>
          </a:p>
          <a:p>
            <a:r>
              <a:rPr kumimoji="1" lang="ja-JP" altLang="en-US" sz="2400" dirty="0"/>
              <a:t>入力が</a:t>
            </a:r>
            <a:r>
              <a:rPr kumimoji="1" lang="en-US" altLang="ja-JP" sz="2400" b="1" dirty="0"/>
              <a:t>0</a:t>
            </a:r>
            <a:r>
              <a:rPr kumimoji="1" lang="ja-JP" altLang="en-US" sz="2400" b="1" dirty="0"/>
              <a:t>以下の場合は</a:t>
            </a:r>
            <a:r>
              <a:rPr kumimoji="1" lang="en-US" altLang="ja-JP" sz="2400" b="1" dirty="0"/>
              <a:t>0</a:t>
            </a:r>
            <a:r>
              <a:rPr kumimoji="1" lang="ja-JP" altLang="en-US" sz="2400" b="1" dirty="0"/>
              <a:t>を返し</a:t>
            </a:r>
            <a:r>
              <a:rPr kumimoji="1" lang="ja-JP" altLang="en-US" sz="2400" dirty="0"/>
              <a:t>，</a:t>
            </a:r>
            <a:r>
              <a:rPr kumimoji="1" lang="en-US" altLang="ja-JP" sz="2400" b="1" dirty="0"/>
              <a:t>0</a:t>
            </a:r>
            <a:r>
              <a:rPr kumimoji="1" lang="ja-JP" altLang="en-US" sz="2400" b="1" dirty="0"/>
              <a:t>より大きい場合はその値をそのまま返す</a:t>
            </a:r>
            <a:r>
              <a:rPr kumimoji="1" lang="ja-JP" altLang="en-US" sz="2400" dirty="0"/>
              <a:t>特性を持つ</a:t>
            </a:r>
            <a:endParaRPr kumimoji="1" lang="en-US" altLang="ja-JP" sz="2400" dirty="0"/>
          </a:p>
          <a:p>
            <a:r>
              <a:rPr kumimoji="1" lang="ja-JP" altLang="en-US" sz="2400" dirty="0"/>
              <a:t>シンプルな構造ながら高い性能を示し，現代のディープラーニングで広く使用されている．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016F80-83CE-04A5-A4F1-3801A005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C4F8EC-DEFD-D02C-19FD-CDAD90067523}"/>
              </a:ext>
            </a:extLst>
          </p:cNvPr>
          <p:cNvSpPr txBox="1"/>
          <p:nvPr/>
        </p:nvSpPr>
        <p:spPr>
          <a:xfrm>
            <a:off x="6098706" y="4346622"/>
            <a:ext cx="1806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25A4F5A-340A-A6D6-E016-DE2EB917A572}"/>
              </a:ext>
            </a:extLst>
          </p:cNvPr>
          <p:cNvSpPr/>
          <p:nvPr/>
        </p:nvSpPr>
        <p:spPr>
          <a:xfrm>
            <a:off x="2437949" y="3127911"/>
            <a:ext cx="3372220" cy="3136576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757ACF4-1F32-B6DB-2739-FCB5E756EF18}"/>
              </a:ext>
            </a:extLst>
          </p:cNvPr>
          <p:cNvCxnSpPr>
            <a:cxnSpLocks/>
          </p:cNvCxnSpPr>
          <p:nvPr/>
        </p:nvCxnSpPr>
        <p:spPr>
          <a:xfrm>
            <a:off x="2465968" y="4989537"/>
            <a:ext cx="1686111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F942071-4330-CAE1-4727-47AFD312154E}"/>
              </a:ext>
            </a:extLst>
          </p:cNvPr>
          <p:cNvCxnSpPr>
            <a:cxnSpLocks/>
          </p:cNvCxnSpPr>
          <p:nvPr/>
        </p:nvCxnSpPr>
        <p:spPr>
          <a:xfrm flipV="1">
            <a:off x="4152079" y="3698998"/>
            <a:ext cx="1686109" cy="1290539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E200BA7-0DFC-D395-D421-0C0E93519A31}"/>
              </a:ext>
            </a:extLst>
          </p:cNvPr>
          <p:cNvSpPr txBox="1"/>
          <p:nvPr/>
        </p:nvSpPr>
        <p:spPr>
          <a:xfrm>
            <a:off x="1875963" y="6239036"/>
            <a:ext cx="5726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-2    -1    0     1     2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90A1771-E6B3-C4C5-D3DB-7892664F9EC2}"/>
              </a:ext>
            </a:extLst>
          </p:cNvPr>
          <p:cNvSpPr txBox="1"/>
          <p:nvPr/>
        </p:nvSpPr>
        <p:spPr>
          <a:xfrm>
            <a:off x="1539848" y="3423423"/>
            <a:ext cx="27734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出力</a:t>
            </a:r>
            <a:endParaRPr kumimoji="1" lang="en-US" altLang="ja-JP" sz="28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   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 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    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 -2</a:t>
            </a:r>
          </a:p>
        </p:txBody>
      </p:sp>
    </p:spTree>
    <p:extLst>
      <p:ext uri="{BB962C8B-B14F-4D97-AF65-F5344CB8AC3E}">
        <p14:creationId xmlns:p14="http://schemas.microsoft.com/office/powerpoint/2010/main" val="344528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人工知能</a:t>
            </a:r>
            <a:r>
              <a:rPr lang="ja-JP" altLang="en-US" dirty="0"/>
              <a:t>（</a:t>
            </a:r>
            <a:r>
              <a:rPr lang="en-US" altLang="ja-JP" dirty="0"/>
              <a:t>AI</a:t>
            </a:r>
            <a:r>
              <a:rPr lang="ja-JP" altLang="en-US" dirty="0"/>
              <a:t>）</a:t>
            </a:r>
            <a:r>
              <a:rPr kumimoji="1" lang="ja-JP" altLang="en-US" dirty="0"/>
              <a:t>の学習のための指針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実践重視</a:t>
            </a:r>
            <a:r>
              <a:rPr kumimoji="1" lang="ja-JP" altLang="en-US" sz="2400" dirty="0"/>
              <a:t>： </a:t>
            </a:r>
            <a:r>
              <a:rPr kumimoji="1" lang="en-US" altLang="ja-JP" sz="2400" dirty="0"/>
              <a:t>AI</a:t>
            </a:r>
            <a:r>
              <a:rPr kumimoji="1" lang="ja-JP" altLang="en-US" sz="2400" dirty="0"/>
              <a:t>ツールを実際に使用し、機能に慣れる</a:t>
            </a:r>
            <a:br>
              <a:rPr lang="en-US" altLang="ja-JP" sz="2400" dirty="0"/>
            </a:b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dirty="0"/>
              <a:t>エラーを恐れない</a:t>
            </a:r>
            <a:r>
              <a:rPr lang="ja-JP" altLang="en-US" sz="2400" dirty="0"/>
              <a:t>： 実行においては、エラーの発生の可能性がある．エラーを恐れず，むしろ学習の一部として捉えるポジティブさが大切．</a:t>
            </a: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dirty="0"/>
              <a:t>段階的学習</a:t>
            </a:r>
            <a:r>
              <a:rPr lang="ja-JP" altLang="en-US" sz="2400" dirty="0"/>
              <a:t>：基礎から応用へと段階的に学習を進め，</a:t>
            </a:r>
            <a:r>
              <a:rPr lang="en-US" altLang="ja-JP" sz="2400" dirty="0"/>
              <a:t>AI</a:t>
            </a:r>
            <a:r>
              <a:rPr lang="ja-JP" altLang="en-US" sz="2400" dirty="0"/>
              <a:t>の可能性を前向きに捉える</a:t>
            </a:r>
            <a:endParaRPr lang="en-US" altLang="ja-JP" sz="2400" b="1" dirty="0"/>
          </a:p>
          <a:p>
            <a:pPr marL="457200" indent="-457200">
              <a:buFont typeface="+mj-lt"/>
              <a:buAutoNum type="arabicPeriod"/>
            </a:pPr>
            <a:endParaRPr kumimoji="1" lang="en-US" altLang="ja-JP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039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7E5E34-A79B-1589-9D42-87890385A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B9F6CEE-41ED-1A00-A2E0-220CF673C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4D9457-52C4-CBF5-D767-6360B6E43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3F91455-0CFD-2CF4-260A-2A03EAD87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5-4. </a:t>
            </a:r>
            <a:r>
              <a:rPr lang="ja-JP" altLang="en-US" sz="4500" dirty="0">
                <a:solidFill>
                  <a:schemeClr val="tx2"/>
                </a:solidFill>
              </a:rPr>
              <a:t>フォワードプロパゲーション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ACC5BF1-9474-F962-F72A-33F9A6878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A71A24-E69F-5D4E-5001-3354F6F0B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CDB6F08-683D-9E19-D709-AE23D4D42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9D339F9-49E5-04C6-902C-378F5D6FC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FC9300B-F04F-CDB7-BB4A-B7A77B890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FAEC3F8-7535-B7F0-AA8F-D8D4C42B5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3EEF57-B006-6FA4-F594-3B59DD54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AE11E0-BB0A-F5C7-4E42-A0AA5669D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C4E5EAA-921A-6F1C-498A-052AD99817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E3E866C-CD5B-5E2D-289D-2D9104F64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2757902-72A6-BA05-AA96-48E80134A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15C1015-9FF9-C306-CE4C-C3B3710B2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2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4BA22-245B-ECC5-07E1-6168845D1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8170DF-C868-F7FC-173F-4134CFE1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フォワードプロパゲーション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983022-F2CE-F07A-4482-ECAB85562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75921" cy="533316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/>
              <a:t>フォワードプロパゲーション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データ</a:t>
            </a:r>
            <a:r>
              <a:rPr lang="ja-JP" altLang="en-US" sz="2400" dirty="0"/>
              <a:t>が</a:t>
            </a:r>
            <a:r>
              <a:rPr lang="ja-JP" altLang="en-US" sz="2400" b="1" dirty="0"/>
              <a:t>入力層</a:t>
            </a:r>
            <a:r>
              <a:rPr lang="ja-JP" altLang="en-US" sz="2400" dirty="0"/>
              <a:t>から</a:t>
            </a:r>
            <a:r>
              <a:rPr lang="ja-JP" altLang="en-US" sz="2400" b="1" dirty="0"/>
              <a:t>出力層</a:t>
            </a:r>
            <a:r>
              <a:rPr lang="ja-JP" altLang="en-US" sz="2400" dirty="0"/>
              <a:t>へと</a:t>
            </a:r>
            <a:r>
              <a:rPr lang="ja-JP" altLang="en-US" sz="2400" b="1" dirty="0"/>
              <a:t>順方向に伝播</a:t>
            </a:r>
            <a:r>
              <a:rPr lang="ja-JP" altLang="en-US" sz="2400" dirty="0"/>
              <a:t>する</a:t>
            </a:r>
            <a:r>
              <a:rPr lang="ja-JP" altLang="en-US" sz="2400" b="1" dirty="0"/>
              <a:t>基本的な処理過程</a:t>
            </a:r>
            <a:r>
              <a:rPr lang="ja-JP" altLang="en-US" sz="2400" dirty="0"/>
              <a:t>である．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各層のニューロンは，</a:t>
            </a:r>
            <a:r>
              <a:rPr lang="ja-JP" altLang="en-US" sz="2400" b="1" dirty="0"/>
              <a:t>前層からの入力を処理</a:t>
            </a:r>
            <a:r>
              <a:rPr lang="ja-JP" altLang="en-US" sz="2400" dirty="0"/>
              <a:t>し，その</a:t>
            </a:r>
            <a:r>
              <a:rPr lang="ja-JP" altLang="en-US" sz="2400" b="1" dirty="0"/>
              <a:t>結果を次層に伝達</a:t>
            </a:r>
            <a:r>
              <a:rPr lang="ja-JP" altLang="en-US" sz="2400" dirty="0"/>
              <a:t>する．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42F8B8-2FD9-3D2D-6C5A-BFBCD11E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7374" y="6367502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B8E0A3B-CD66-C73A-C48F-2A0C64AE9776}"/>
              </a:ext>
            </a:extLst>
          </p:cNvPr>
          <p:cNvSpPr/>
          <p:nvPr/>
        </p:nvSpPr>
        <p:spPr>
          <a:xfrm>
            <a:off x="1968843" y="3351602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47EC836-606D-F889-E190-5BB52893C30C}"/>
              </a:ext>
            </a:extLst>
          </p:cNvPr>
          <p:cNvSpPr/>
          <p:nvPr/>
        </p:nvSpPr>
        <p:spPr>
          <a:xfrm>
            <a:off x="1968843" y="4229457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5C7486C-DA6E-DBB9-EF65-9463457A2B5C}"/>
              </a:ext>
            </a:extLst>
          </p:cNvPr>
          <p:cNvSpPr/>
          <p:nvPr/>
        </p:nvSpPr>
        <p:spPr>
          <a:xfrm>
            <a:off x="3762080" y="3351600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A07FDEF-E95C-3B7D-E801-68DD314CEF44}"/>
              </a:ext>
            </a:extLst>
          </p:cNvPr>
          <p:cNvSpPr/>
          <p:nvPr/>
        </p:nvSpPr>
        <p:spPr>
          <a:xfrm>
            <a:off x="3762080" y="4121096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D728C34-C90C-0928-9D38-9F005BFB7C77}"/>
              </a:ext>
            </a:extLst>
          </p:cNvPr>
          <p:cNvSpPr/>
          <p:nvPr/>
        </p:nvSpPr>
        <p:spPr>
          <a:xfrm>
            <a:off x="3762080" y="489059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D3DAF4F-1345-F355-0F2B-43ED0BEC6198}"/>
              </a:ext>
            </a:extLst>
          </p:cNvPr>
          <p:cNvSpPr/>
          <p:nvPr/>
        </p:nvSpPr>
        <p:spPr>
          <a:xfrm>
            <a:off x="3762080" y="566008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FCC1E2D-BFD6-E76B-14A4-60B082D088CF}"/>
              </a:ext>
            </a:extLst>
          </p:cNvPr>
          <p:cNvSpPr/>
          <p:nvPr/>
        </p:nvSpPr>
        <p:spPr>
          <a:xfrm>
            <a:off x="6416354" y="335159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11A7E7E-FD49-3AA8-9AEE-EABE5AD15B93}"/>
              </a:ext>
            </a:extLst>
          </p:cNvPr>
          <p:cNvSpPr/>
          <p:nvPr/>
        </p:nvSpPr>
        <p:spPr>
          <a:xfrm>
            <a:off x="6416354" y="4138526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F2932F6-B314-7D17-E1A4-F56B6E348869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2335204" y="3647983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371F0124-6DE5-AB3B-4E15-B138B3D608AC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35204" y="3647985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05D37517-EA1B-0BB5-6856-9B798160A25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35204" y="3647987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39B293A2-AB5A-38EA-2B10-6FBA4BB79485}"/>
              </a:ext>
            </a:extLst>
          </p:cNvPr>
          <p:cNvCxnSpPr>
            <a:cxnSpLocks/>
          </p:cNvCxnSpPr>
          <p:nvPr/>
        </p:nvCxnSpPr>
        <p:spPr>
          <a:xfrm>
            <a:off x="2335204" y="364798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D4D1AB94-E92B-6E4F-BE05-753A875FFED8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335204" y="3647991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2F60D343-92F6-4F69-C4EB-C892C0971020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335204" y="3647983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D40255B4-E972-DF2F-55E2-1205F61C8121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2335204" y="4417479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886A1D0F-BA39-5F6B-E147-9C9A9C89B43E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335204" y="4525840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0FF545E-7DE8-9595-AD94-E0168077B538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2335204" y="4525840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73F68181-0694-5E86-F011-FC02AD63A924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4128441" y="3647981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3718EE7-3BF2-A320-6489-CBAA5A3530C5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28441" y="3658022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8C71A1E-52EA-A2B0-263E-E16D1060E63C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28441" y="3647981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09B8E19-C509-0F72-F11C-F3C30848A0C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128441" y="4368424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31EC3004-422B-D37A-9B41-1C427BC9C772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16559" y="3647981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119B028-53B5-63AD-50E7-8CCC78E88656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03650" y="3647981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A2758995-462B-6106-BA98-4E8F02565F6F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4128441" y="4434909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F6CAB756-4B10-24C7-A6D1-4FFC45A1FF50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153232" y="4434909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19F74AA-1885-3701-937D-3E1C5BD5ECCF}"/>
              </a:ext>
            </a:extLst>
          </p:cNvPr>
          <p:cNvSpPr txBox="1"/>
          <p:nvPr/>
        </p:nvSpPr>
        <p:spPr>
          <a:xfrm>
            <a:off x="1682301" y="283353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379852C-E558-A963-AF93-CD3358D55FEC}"/>
              </a:ext>
            </a:extLst>
          </p:cNvPr>
          <p:cNvSpPr txBox="1"/>
          <p:nvPr/>
        </p:nvSpPr>
        <p:spPr>
          <a:xfrm>
            <a:off x="3463245" y="283754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4ED684E-50DD-DD8D-69A1-6483DC9F6027}"/>
              </a:ext>
            </a:extLst>
          </p:cNvPr>
          <p:cNvSpPr txBox="1"/>
          <p:nvPr/>
        </p:nvSpPr>
        <p:spPr>
          <a:xfrm>
            <a:off x="6045536" y="282859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C1FF4FA-9F18-D83F-7B36-4E687D28A4C2}"/>
              </a:ext>
            </a:extLst>
          </p:cNvPr>
          <p:cNvSpPr txBox="1"/>
          <p:nvPr/>
        </p:nvSpPr>
        <p:spPr>
          <a:xfrm>
            <a:off x="2379319" y="3055210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4051210-EA95-1510-32EE-D164FFC27CB4}"/>
              </a:ext>
            </a:extLst>
          </p:cNvPr>
          <p:cNvSpPr txBox="1"/>
          <p:nvPr/>
        </p:nvSpPr>
        <p:spPr>
          <a:xfrm>
            <a:off x="4679302" y="3056012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1127B01-A0C1-47EC-DEC5-CA2A898C3AB9}"/>
              </a:ext>
            </a:extLst>
          </p:cNvPr>
          <p:cNvSpPr txBox="1"/>
          <p:nvPr/>
        </p:nvSpPr>
        <p:spPr>
          <a:xfrm>
            <a:off x="1616927" y="635891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入力層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95A67F4-4E8D-88DE-695E-2B3355805A3D}"/>
              </a:ext>
            </a:extLst>
          </p:cNvPr>
          <p:cNvSpPr txBox="1"/>
          <p:nvPr/>
        </p:nvSpPr>
        <p:spPr>
          <a:xfrm>
            <a:off x="6123878" y="632228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出力層</a:t>
            </a:r>
          </a:p>
        </p:txBody>
      </p:sp>
    </p:spTree>
    <p:extLst>
      <p:ext uri="{BB962C8B-B14F-4D97-AF65-F5344CB8AC3E}">
        <p14:creationId xmlns:p14="http://schemas.microsoft.com/office/powerpoint/2010/main" val="1214971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827E5B-CB5B-4E80-97E1-A8633FA6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162524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ニューラルネットワークの層構造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A48A0B-1A3E-4B5A-AD7F-FB06734F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7" name="タイトル 1">
            <a:extLst>
              <a:ext uri="{FF2B5EF4-FFF2-40B4-BE49-F238E27FC236}">
                <a16:creationId xmlns:a16="http://schemas.microsoft.com/office/drawing/2014/main" id="{81354D30-6C4B-4DAF-8966-878AC8655A72}"/>
              </a:ext>
            </a:extLst>
          </p:cNvPr>
          <p:cNvSpPr txBox="1">
            <a:spLocks/>
          </p:cNvSpPr>
          <p:nvPr/>
        </p:nvSpPr>
        <p:spPr>
          <a:xfrm>
            <a:off x="368300" y="915030"/>
            <a:ext cx="8461208" cy="859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80632" y="911327"/>
            <a:ext cx="8295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の基本構造であり，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複数の層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から成る．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データは入力から出力への一方向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に流れ，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各層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同じ種類のニューロンで構成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される．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F38C8C6-F8BD-3674-B165-40242C76E919}"/>
              </a:ext>
            </a:extLst>
          </p:cNvPr>
          <p:cNvSpPr/>
          <p:nvPr/>
        </p:nvSpPr>
        <p:spPr>
          <a:xfrm>
            <a:off x="2482073" y="3051693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C755C0A-A893-50B4-6DC4-C5FED19A99D7}"/>
              </a:ext>
            </a:extLst>
          </p:cNvPr>
          <p:cNvSpPr/>
          <p:nvPr/>
        </p:nvSpPr>
        <p:spPr>
          <a:xfrm>
            <a:off x="2482073" y="3929548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9F373EC-2BA8-FC73-F083-6DB3EB4FF284}"/>
              </a:ext>
            </a:extLst>
          </p:cNvPr>
          <p:cNvSpPr/>
          <p:nvPr/>
        </p:nvSpPr>
        <p:spPr>
          <a:xfrm>
            <a:off x="4275310" y="305169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E9767E3-087A-3542-9418-CB62FEDA79F4}"/>
              </a:ext>
            </a:extLst>
          </p:cNvPr>
          <p:cNvSpPr/>
          <p:nvPr/>
        </p:nvSpPr>
        <p:spPr>
          <a:xfrm>
            <a:off x="4275310" y="3821187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9C4C672-1F07-7BDC-CC44-A689A8C98A83}"/>
              </a:ext>
            </a:extLst>
          </p:cNvPr>
          <p:cNvSpPr/>
          <p:nvPr/>
        </p:nvSpPr>
        <p:spPr>
          <a:xfrm>
            <a:off x="4275310" y="4590683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C252C0A-7630-C72F-DD4C-C6C0C6515D89}"/>
              </a:ext>
            </a:extLst>
          </p:cNvPr>
          <p:cNvSpPr/>
          <p:nvPr/>
        </p:nvSpPr>
        <p:spPr>
          <a:xfrm>
            <a:off x="4275310" y="536017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08C4D98-EA56-117B-B2D5-D8DC3ACDB9E6}"/>
              </a:ext>
            </a:extLst>
          </p:cNvPr>
          <p:cNvSpPr/>
          <p:nvPr/>
        </p:nvSpPr>
        <p:spPr>
          <a:xfrm>
            <a:off x="6929584" y="3051689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D16AC22-837F-6397-5BBA-21A67427BE7D}"/>
              </a:ext>
            </a:extLst>
          </p:cNvPr>
          <p:cNvSpPr/>
          <p:nvPr/>
        </p:nvSpPr>
        <p:spPr>
          <a:xfrm>
            <a:off x="6929584" y="383861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82E7A5D3-D92F-C226-BCFB-9D6AB62DC058}"/>
              </a:ext>
            </a:extLst>
          </p:cNvPr>
          <p:cNvSpPr/>
          <p:nvPr/>
        </p:nvSpPr>
        <p:spPr>
          <a:xfrm>
            <a:off x="1046717" y="412572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A7C22DA9-B0D7-D712-3D99-F7104F2BAE9E}"/>
              </a:ext>
            </a:extLst>
          </p:cNvPr>
          <p:cNvSpPr/>
          <p:nvPr/>
        </p:nvSpPr>
        <p:spPr>
          <a:xfrm>
            <a:off x="8071865" y="4145264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3713CF-6AC1-CBF1-D54A-5ECC302DC321}"/>
              </a:ext>
            </a:extLst>
          </p:cNvPr>
          <p:cNvSpPr txBox="1"/>
          <p:nvPr/>
        </p:nvSpPr>
        <p:spPr>
          <a:xfrm>
            <a:off x="729220" y="497464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65A36AC-8A0C-D4F2-E2F0-306BC21354B2}"/>
              </a:ext>
            </a:extLst>
          </p:cNvPr>
          <p:cNvSpPr txBox="1"/>
          <p:nvPr/>
        </p:nvSpPr>
        <p:spPr>
          <a:xfrm>
            <a:off x="7754368" y="496926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0F9A210F-FDFB-3609-254E-BFC00E3953FC}"/>
              </a:ext>
            </a:extLst>
          </p:cNvPr>
          <p:cNvCxnSpPr>
            <a:stCxn id="3" idx="3"/>
            <a:endCxn id="9" idx="1"/>
          </p:cNvCxnSpPr>
          <p:nvPr/>
        </p:nvCxnSpPr>
        <p:spPr>
          <a:xfrm flipV="1">
            <a:off x="2848434" y="3348074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9D1B8B06-8C4D-24B8-674F-C10EAB908B45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848434" y="3348076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F91B762-FAB2-1D7F-8080-1C230E028B5D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848434" y="3348078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642596DF-1ED8-24CC-440F-5E30837E9AAF}"/>
              </a:ext>
            </a:extLst>
          </p:cNvPr>
          <p:cNvCxnSpPr>
            <a:cxnSpLocks/>
          </p:cNvCxnSpPr>
          <p:nvPr/>
        </p:nvCxnSpPr>
        <p:spPr>
          <a:xfrm>
            <a:off x="2848434" y="3348080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B9952B1F-75DF-8C05-9D9E-6C42E4A6AFF7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848434" y="3348082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6B5A7ECB-E01D-EB1F-CF38-A6EEEF91A5BC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2848434" y="3348074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9763A00-CF39-4839-33D6-083C7E35A0B5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848434" y="4117570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72ED73E0-F008-15EC-917D-13DF9777797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848434" y="4225931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FBD2A7FA-0CF8-5A1A-FDBC-247CB4CA74AF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2848434" y="4225931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DF0B45B2-51E7-4541-EC79-4103B353CAF0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 flipV="1">
            <a:off x="4641671" y="3348072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947F3790-E9B7-6E3B-FC73-B48ABDA6C0B9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641671" y="3358113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B0A03D35-A8A0-9643-DA7F-4ADA9D1E24C5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641671" y="3348072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B8546E7B-1A02-ECD4-E05C-E068BA6E083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641671" y="4068515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743612D3-8781-D17E-16B9-7CCA165BDB25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629789" y="3348072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7EA6C631-B2B4-D5FD-5988-D0C4E9D9EB4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616880" y="3348072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B017999F-6416-5C47-0506-DBA13C89B18E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 flipV="1">
            <a:off x="4641671" y="4135000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562F4958-3AAB-A877-50EC-4A5ABB2180EE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4666462" y="4135000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C9C0B0A-2355-F540-DB9E-8E6F1511FFC8}"/>
              </a:ext>
            </a:extLst>
          </p:cNvPr>
          <p:cNvSpPr txBox="1"/>
          <p:nvPr/>
        </p:nvSpPr>
        <p:spPr>
          <a:xfrm>
            <a:off x="2892549" y="2755301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A1D47ED-6FCC-2B1E-83EF-D532A6609E7A}"/>
              </a:ext>
            </a:extLst>
          </p:cNvPr>
          <p:cNvSpPr txBox="1"/>
          <p:nvPr/>
        </p:nvSpPr>
        <p:spPr>
          <a:xfrm>
            <a:off x="5192532" y="2756103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A7AB5D9-B087-9139-300E-8ECE400BB32A}"/>
              </a:ext>
            </a:extLst>
          </p:cNvPr>
          <p:cNvSpPr/>
          <p:nvPr/>
        </p:nvSpPr>
        <p:spPr>
          <a:xfrm>
            <a:off x="2205153" y="2838020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A463F44C-32CE-E9DC-E15F-59B79365BD8A}"/>
              </a:ext>
            </a:extLst>
          </p:cNvPr>
          <p:cNvSpPr/>
          <p:nvPr/>
        </p:nvSpPr>
        <p:spPr>
          <a:xfrm>
            <a:off x="4000772" y="2838020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165E724B-8D6B-833A-E5F7-EF7D627136FF}"/>
              </a:ext>
            </a:extLst>
          </p:cNvPr>
          <p:cNvSpPr/>
          <p:nvPr/>
        </p:nvSpPr>
        <p:spPr>
          <a:xfrm>
            <a:off x="6653794" y="2855019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F8C254B-7424-7CCE-0270-739F4660F9A3}"/>
              </a:ext>
            </a:extLst>
          </p:cNvPr>
          <p:cNvSpPr txBox="1"/>
          <p:nvPr/>
        </p:nvSpPr>
        <p:spPr>
          <a:xfrm>
            <a:off x="2178921" y="625797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一層目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AFF6BD5-75DF-4E61-8F2B-F9A289CFAC73}"/>
              </a:ext>
            </a:extLst>
          </p:cNvPr>
          <p:cNvSpPr txBox="1"/>
          <p:nvPr/>
        </p:nvSpPr>
        <p:spPr>
          <a:xfrm>
            <a:off x="3974540" y="624951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二層目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8FCFB391-6097-AFCB-ED0A-85A3299CBA4D}"/>
              </a:ext>
            </a:extLst>
          </p:cNvPr>
          <p:cNvSpPr txBox="1"/>
          <p:nvPr/>
        </p:nvSpPr>
        <p:spPr>
          <a:xfrm>
            <a:off x="6663111" y="62936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三層目</a:t>
            </a:r>
          </a:p>
        </p:txBody>
      </p:sp>
    </p:spTree>
    <p:extLst>
      <p:ext uri="{BB962C8B-B14F-4D97-AF65-F5344CB8AC3E}">
        <p14:creationId xmlns:p14="http://schemas.microsoft.com/office/powerpoint/2010/main" val="2263923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60C3023-844D-47E7-A96B-7EB9C307ED57}"/>
              </a:ext>
            </a:extLst>
          </p:cNvPr>
          <p:cNvSpPr/>
          <p:nvPr/>
        </p:nvSpPr>
        <p:spPr>
          <a:xfrm>
            <a:off x="1674339" y="3547626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①入力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数値，複数可　　例： </a:t>
            </a:r>
            <a:r>
              <a:rPr lang="en-US" altLang="ja-JP" sz="2400" b="1" dirty="0"/>
              <a:t>1  0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06289B6-E205-4107-B6C2-975BF96E3B41}"/>
              </a:ext>
            </a:extLst>
          </p:cNvPr>
          <p:cNvSpPr/>
          <p:nvPr/>
        </p:nvSpPr>
        <p:spPr>
          <a:xfrm>
            <a:off x="1330518" y="3554474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8ADA970-23F0-4886-BE69-224767AFC831}"/>
              </a:ext>
            </a:extLst>
          </p:cNvPr>
          <p:cNvSpPr/>
          <p:nvPr/>
        </p:nvSpPr>
        <p:spPr>
          <a:xfrm>
            <a:off x="1667068" y="3554474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790E32B-6D3B-4EE8-AAFD-59A373D87C51}"/>
              </a:ext>
            </a:extLst>
          </p:cNvPr>
          <p:cNvSpPr txBox="1"/>
          <p:nvPr/>
        </p:nvSpPr>
        <p:spPr>
          <a:xfrm>
            <a:off x="1302985" y="412285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12FD78A-7499-4E1A-AF81-76D12C4EC329}"/>
              </a:ext>
            </a:extLst>
          </p:cNvPr>
          <p:cNvSpPr txBox="1"/>
          <p:nvPr/>
        </p:nvSpPr>
        <p:spPr>
          <a:xfrm>
            <a:off x="1286813" y="3099794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40615" y="3256324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5708178" y="439726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F90B1EBC-BBA3-460E-88D4-290EF9024CA7}"/>
              </a:ext>
            </a:extLst>
          </p:cNvPr>
          <p:cNvCxnSpPr/>
          <p:nvPr/>
        </p:nvCxnSpPr>
        <p:spPr>
          <a:xfrm flipV="1">
            <a:off x="6797357" y="3830856"/>
            <a:ext cx="461625" cy="8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790E32B-6D3B-4EE8-AAFD-59A373D87C51}"/>
              </a:ext>
            </a:extLst>
          </p:cNvPr>
          <p:cNvSpPr txBox="1"/>
          <p:nvPr/>
        </p:nvSpPr>
        <p:spPr>
          <a:xfrm>
            <a:off x="2325528" y="4902537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白を１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黒を０とする</a:t>
            </a: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6179290" y="3559353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3695184" y="3554474"/>
            <a:ext cx="2484106" cy="2880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3702455" y="3842558"/>
            <a:ext cx="2476835" cy="264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790E32B-6D3B-4EE8-AAFD-59A373D87C51}"/>
              </a:ext>
            </a:extLst>
          </p:cNvPr>
          <p:cNvSpPr txBox="1"/>
          <p:nvPr/>
        </p:nvSpPr>
        <p:spPr>
          <a:xfrm>
            <a:off x="2781078" y="280603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</p:spTree>
    <p:extLst>
      <p:ext uri="{BB962C8B-B14F-4D97-AF65-F5344CB8AC3E}">
        <p14:creationId xmlns:p14="http://schemas.microsoft.com/office/powerpoint/2010/main" val="3931851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60C3023-844D-47E7-A96B-7EB9C307ED57}"/>
              </a:ext>
            </a:extLst>
          </p:cNvPr>
          <p:cNvSpPr/>
          <p:nvPr/>
        </p:nvSpPr>
        <p:spPr>
          <a:xfrm>
            <a:off x="1444173" y="4422759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②入力の重みづけ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ニューロン間の結合</a:t>
            </a:r>
            <a:r>
              <a:rPr lang="ja-JP" altLang="en-US" sz="2400" dirty="0"/>
              <a:t>には</a:t>
            </a:r>
            <a:r>
              <a:rPr lang="ja-JP" altLang="en-US" sz="2400" b="1" dirty="0"/>
              <a:t>重み</a:t>
            </a:r>
            <a:r>
              <a:rPr lang="ja-JP" altLang="en-US" sz="2400" dirty="0"/>
              <a:t>が設定され，</a:t>
            </a:r>
            <a:r>
              <a:rPr lang="ja-JP" altLang="en-US" sz="2400" b="1" dirty="0"/>
              <a:t>信号の伝達強度</a:t>
            </a:r>
            <a:r>
              <a:rPr lang="ja-JP" altLang="en-US" sz="2400" dirty="0"/>
              <a:t>を決定する．</a:t>
            </a:r>
            <a:endParaRPr lang="en-US" altLang="ja-JP" sz="2400" dirty="0"/>
          </a:p>
          <a:p>
            <a:r>
              <a:rPr lang="ja-JP" altLang="en-US" sz="2400" dirty="0"/>
              <a:t>各入力値に対して，それぞれの対応する</a:t>
            </a:r>
            <a:r>
              <a:rPr lang="ja-JP" altLang="en-US" sz="2400" b="1" dirty="0"/>
              <a:t>重みを掛ける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	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例：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lang="en-US" altLang="ja-JP" sz="2400" dirty="0"/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06289B6-E205-4107-B6C2-975BF96E3B41}"/>
              </a:ext>
            </a:extLst>
          </p:cNvPr>
          <p:cNvSpPr/>
          <p:nvPr/>
        </p:nvSpPr>
        <p:spPr>
          <a:xfrm>
            <a:off x="1100352" y="4429607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8ADA970-23F0-4886-BE69-224767AFC831}"/>
              </a:ext>
            </a:extLst>
          </p:cNvPr>
          <p:cNvSpPr/>
          <p:nvPr/>
        </p:nvSpPr>
        <p:spPr>
          <a:xfrm>
            <a:off x="1436902" y="4429607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790E32B-6D3B-4EE8-AAFD-59A373D87C51}"/>
              </a:ext>
            </a:extLst>
          </p:cNvPr>
          <p:cNvSpPr txBox="1"/>
          <p:nvPr/>
        </p:nvSpPr>
        <p:spPr>
          <a:xfrm>
            <a:off x="1072819" y="499798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12FD78A-7499-4E1A-AF81-76D12C4EC329}"/>
              </a:ext>
            </a:extLst>
          </p:cNvPr>
          <p:cNvSpPr txBox="1"/>
          <p:nvPr/>
        </p:nvSpPr>
        <p:spPr>
          <a:xfrm>
            <a:off x="1072819" y="3867262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710449" y="4131457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3259718" y="368117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F90B1EBC-BBA3-460E-88D4-290EF9024CA7}"/>
              </a:ext>
            </a:extLst>
          </p:cNvPr>
          <p:cNvCxnSpPr/>
          <p:nvPr/>
        </p:nvCxnSpPr>
        <p:spPr>
          <a:xfrm flipV="1">
            <a:off x="6567191" y="4705989"/>
            <a:ext cx="461625" cy="8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3975698" y="4194847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5949124" y="4434486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36" idx="2"/>
          </p:cNvCxnSpPr>
          <p:nvPr/>
        </p:nvCxnSpPr>
        <p:spPr>
          <a:xfrm>
            <a:off x="3465018" y="4429607"/>
            <a:ext cx="2484106" cy="2880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3472289" y="4717691"/>
            <a:ext cx="2476835" cy="264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564604" y="4248746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4000428" y="4758042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4017543" y="337820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重みとの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掛け算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4803876" y="4216512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790E32B-6D3B-4EE8-AAFD-59A373D87C51}"/>
              </a:ext>
            </a:extLst>
          </p:cNvPr>
          <p:cNvSpPr txBox="1"/>
          <p:nvPr/>
        </p:nvSpPr>
        <p:spPr>
          <a:xfrm>
            <a:off x="2550912" y="368117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F51D8D-2416-DB28-F9C6-CD678A20A812}"/>
              </a:ext>
            </a:extLst>
          </p:cNvPr>
          <p:cNvSpPr txBox="1"/>
          <p:nvPr/>
        </p:nvSpPr>
        <p:spPr>
          <a:xfrm>
            <a:off x="5478012" y="527239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641050-438D-9D10-BE98-9A1AE2576616}"/>
              </a:ext>
            </a:extLst>
          </p:cNvPr>
          <p:cNvSpPr txBox="1"/>
          <p:nvPr/>
        </p:nvSpPr>
        <p:spPr>
          <a:xfrm>
            <a:off x="2095362" y="5777670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白を１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黒を０とする</a:t>
            </a:r>
          </a:p>
        </p:txBody>
      </p:sp>
    </p:spTree>
    <p:extLst>
      <p:ext uri="{BB962C8B-B14F-4D97-AF65-F5344CB8AC3E}">
        <p14:creationId xmlns:p14="http://schemas.microsoft.com/office/powerpoint/2010/main" val="572342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③バイアス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9849" y="851386"/>
            <a:ext cx="8461208" cy="5333166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バイアスはニューロンの活性化のしやすさを調整する．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重みづけした値の合計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バイアス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（数値）を加える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．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	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例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1 0 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の合計は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1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．これに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-0.5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を加える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endParaRPr lang="ja-JP" altLang="en-US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A865015-0D22-A38C-BF85-D8E751A06D8F}"/>
              </a:ext>
            </a:extLst>
          </p:cNvPr>
          <p:cNvSpPr txBox="1"/>
          <p:nvPr/>
        </p:nvSpPr>
        <p:spPr>
          <a:xfrm>
            <a:off x="5686002" y="2873054"/>
            <a:ext cx="3457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の合計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である </a:t>
            </a:r>
            <a:r>
              <a:rPr kumimoji="1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 </a:t>
            </a:r>
            <a:r>
              <a:rPr kumimoji="1" lang="en-US" altLang="ja-JP" sz="2400" b="1" dirty="0">
                <a:solidFill>
                  <a:srgbClr val="00B050"/>
                </a:solidFill>
                <a:latin typeface="Calibri" panose="020F0502020204030204"/>
                <a:ea typeface="游ゴシック" panose="020B0400000000000000" pitchFamily="50" charset="-128"/>
              </a:rPr>
              <a:t>-0.5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を加算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68D6C3C-93D9-DC24-C5FE-6B6CFCF7357D}"/>
              </a:ext>
            </a:extLst>
          </p:cNvPr>
          <p:cNvSpPr txBox="1"/>
          <p:nvPr/>
        </p:nvSpPr>
        <p:spPr>
          <a:xfrm>
            <a:off x="6820405" y="3968425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 </a:t>
            </a:r>
            <a:r>
              <a:rPr kumimoji="1" lang="en-US" altLang="ja-JP" sz="2400" b="1" dirty="0">
                <a:solidFill>
                  <a:srgbClr val="00B050"/>
                </a:solidFill>
                <a:latin typeface="Calibri" panose="020F0502020204030204"/>
                <a:ea typeface="游ゴシック" panose="020B0400000000000000" pitchFamily="50" charset="-128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.5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3317981-3776-9CC8-E47D-B5EBF4DB8D2E}"/>
              </a:ext>
            </a:extLst>
          </p:cNvPr>
          <p:cNvSpPr/>
          <p:nvPr/>
        </p:nvSpPr>
        <p:spPr>
          <a:xfrm>
            <a:off x="1507735" y="4497064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B7015593-8B71-73A7-2E16-22717FE3E1BC}"/>
              </a:ext>
            </a:extLst>
          </p:cNvPr>
          <p:cNvSpPr/>
          <p:nvPr/>
        </p:nvSpPr>
        <p:spPr>
          <a:xfrm>
            <a:off x="1163914" y="450391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EA156E7-3303-78E8-2C8E-A4D17710EF38}"/>
              </a:ext>
            </a:extLst>
          </p:cNvPr>
          <p:cNvSpPr/>
          <p:nvPr/>
        </p:nvSpPr>
        <p:spPr>
          <a:xfrm>
            <a:off x="1500464" y="450391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20086F4-66B8-ECE0-ADF0-948441509407}"/>
              </a:ext>
            </a:extLst>
          </p:cNvPr>
          <p:cNvSpPr txBox="1"/>
          <p:nvPr/>
        </p:nvSpPr>
        <p:spPr>
          <a:xfrm>
            <a:off x="1136381" y="507229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8FF44B1-D4EF-3EAD-1AC9-9917C895F9D7}"/>
              </a:ext>
            </a:extLst>
          </p:cNvPr>
          <p:cNvSpPr txBox="1"/>
          <p:nvPr/>
        </p:nvSpPr>
        <p:spPr>
          <a:xfrm>
            <a:off x="1136381" y="3941567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8B499BF-82FC-4F4C-F5D4-EB5FCC84FFAB}"/>
              </a:ext>
            </a:extLst>
          </p:cNvPr>
          <p:cNvSpPr txBox="1"/>
          <p:nvPr/>
        </p:nvSpPr>
        <p:spPr>
          <a:xfrm>
            <a:off x="2774011" y="4205762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95FAB15-BB32-0E79-02D3-8B68DFB5E754}"/>
              </a:ext>
            </a:extLst>
          </p:cNvPr>
          <p:cNvSpPr txBox="1"/>
          <p:nvPr/>
        </p:nvSpPr>
        <p:spPr>
          <a:xfrm>
            <a:off x="3323280" y="375547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200A9A88-9CE0-1EB3-2372-695838C0150B}"/>
              </a:ext>
            </a:extLst>
          </p:cNvPr>
          <p:cNvCxnSpPr/>
          <p:nvPr/>
        </p:nvCxnSpPr>
        <p:spPr>
          <a:xfrm flipV="1">
            <a:off x="6630753" y="4780294"/>
            <a:ext cx="461625" cy="8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82686A5-DF8C-FEA6-E556-49E183EA801A}"/>
              </a:ext>
            </a:extLst>
          </p:cNvPr>
          <p:cNvSpPr txBox="1"/>
          <p:nvPr/>
        </p:nvSpPr>
        <p:spPr>
          <a:xfrm>
            <a:off x="4039260" y="4269152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443D5DBC-6D97-9858-F86D-D06F494EE68C}"/>
              </a:ext>
            </a:extLst>
          </p:cNvPr>
          <p:cNvSpPr/>
          <p:nvPr/>
        </p:nvSpPr>
        <p:spPr>
          <a:xfrm>
            <a:off x="6012686" y="4508791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30E31F7D-AD4A-C46A-3886-6A22338CA6CE}"/>
              </a:ext>
            </a:extLst>
          </p:cNvPr>
          <p:cNvCxnSpPr>
            <a:cxnSpLocks/>
            <a:endCxn id="44" idx="2"/>
          </p:cNvCxnSpPr>
          <p:nvPr/>
        </p:nvCxnSpPr>
        <p:spPr>
          <a:xfrm>
            <a:off x="3528580" y="4503912"/>
            <a:ext cx="2484106" cy="2880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9A03ED46-F53D-3304-34B0-E5F33368A592}"/>
              </a:ext>
            </a:extLst>
          </p:cNvPr>
          <p:cNvCxnSpPr>
            <a:cxnSpLocks/>
            <a:endCxn id="44" idx="2"/>
          </p:cNvCxnSpPr>
          <p:nvPr/>
        </p:nvCxnSpPr>
        <p:spPr>
          <a:xfrm flipV="1">
            <a:off x="3535851" y="4791996"/>
            <a:ext cx="2476835" cy="264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BF1DFDB-5101-FA59-FCF9-938DAF54BE76}"/>
              </a:ext>
            </a:extLst>
          </p:cNvPr>
          <p:cNvSpPr txBox="1"/>
          <p:nvPr/>
        </p:nvSpPr>
        <p:spPr>
          <a:xfrm>
            <a:off x="3628166" y="4323051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A91E904-B4EB-F8E2-BF59-53DF81CC4FC4}"/>
              </a:ext>
            </a:extLst>
          </p:cNvPr>
          <p:cNvSpPr txBox="1"/>
          <p:nvPr/>
        </p:nvSpPr>
        <p:spPr>
          <a:xfrm>
            <a:off x="4063990" y="4832347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5B6EA34-C49D-E2BC-B049-A5827815ECC9}"/>
              </a:ext>
            </a:extLst>
          </p:cNvPr>
          <p:cNvSpPr txBox="1"/>
          <p:nvPr/>
        </p:nvSpPr>
        <p:spPr>
          <a:xfrm>
            <a:off x="4081105" y="3452505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重みとの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掛け算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04023BD-99F3-BD1E-073E-9199574D9A26}"/>
              </a:ext>
            </a:extLst>
          </p:cNvPr>
          <p:cNvSpPr txBox="1"/>
          <p:nvPr/>
        </p:nvSpPr>
        <p:spPr>
          <a:xfrm>
            <a:off x="4867438" y="4290817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2D0C6D0-D267-6E99-C4E7-B57F67DC8973}"/>
              </a:ext>
            </a:extLst>
          </p:cNvPr>
          <p:cNvSpPr txBox="1"/>
          <p:nvPr/>
        </p:nvSpPr>
        <p:spPr>
          <a:xfrm>
            <a:off x="2614474" y="375547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1B5905E-137D-373E-D7B3-77F198D669AB}"/>
              </a:ext>
            </a:extLst>
          </p:cNvPr>
          <p:cNvSpPr txBox="1"/>
          <p:nvPr/>
        </p:nvSpPr>
        <p:spPr>
          <a:xfrm>
            <a:off x="5541574" y="534670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8285CFA-59E5-8C07-3ED5-948EF145546F}"/>
              </a:ext>
            </a:extLst>
          </p:cNvPr>
          <p:cNvSpPr txBox="1"/>
          <p:nvPr/>
        </p:nvSpPr>
        <p:spPr>
          <a:xfrm>
            <a:off x="2158924" y="5851975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白を１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黒を０とする</a:t>
            </a:r>
          </a:p>
        </p:txBody>
      </p:sp>
    </p:spTree>
    <p:extLst>
      <p:ext uri="{BB962C8B-B14F-4D97-AF65-F5344CB8AC3E}">
        <p14:creationId xmlns:p14="http://schemas.microsoft.com/office/powerpoint/2010/main" val="1133207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④活性化関数の適用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結果に，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活性化関数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を適用．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ニューロンの活性度</a:t>
            </a:r>
            <a:r>
              <a:rPr lang="ja-JP" altLang="en-US" sz="2400" i="0" dirty="0">
                <a:solidFill>
                  <a:srgbClr val="374151"/>
                </a:solidFill>
                <a:effectLst/>
                <a:latin typeface="Söhne"/>
              </a:rPr>
              <a:t>を得る（→次のニューロンの入力になる）</a:t>
            </a:r>
          </a:p>
          <a:p>
            <a:r>
              <a:rPr lang="ja-JP" altLang="en-US" sz="2400" b="1" dirty="0"/>
              <a:t>値が大きいほどニューロンが活性化している</a:t>
            </a:r>
            <a:r>
              <a:rPr lang="ja-JP" altLang="en-US" sz="2400" dirty="0"/>
              <a:t>ことを示す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65D14CB-6AE8-4E67-BDD0-D571467AAAFB}"/>
              </a:ext>
            </a:extLst>
          </p:cNvPr>
          <p:cNvSpPr txBox="1"/>
          <p:nvPr/>
        </p:nvSpPr>
        <p:spPr>
          <a:xfrm>
            <a:off x="8532927" y="5333435"/>
            <a:ext cx="71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EBF8BDF8-B41C-F21C-046C-0587F34F8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640" y="4595262"/>
            <a:ext cx="3201054" cy="1967939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1D76F08-4520-564C-F2C8-D36EF5002DC9}"/>
              </a:ext>
            </a:extLst>
          </p:cNvPr>
          <p:cNvSpPr/>
          <p:nvPr/>
        </p:nvSpPr>
        <p:spPr>
          <a:xfrm>
            <a:off x="572883" y="4197550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066A3305-B6F0-EA3B-BD12-785023D9F75E}"/>
              </a:ext>
            </a:extLst>
          </p:cNvPr>
          <p:cNvSpPr/>
          <p:nvPr/>
        </p:nvSpPr>
        <p:spPr>
          <a:xfrm>
            <a:off x="229062" y="4204398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0B8F653C-C0C0-8457-A7F4-6DC67059D523}"/>
              </a:ext>
            </a:extLst>
          </p:cNvPr>
          <p:cNvSpPr/>
          <p:nvPr/>
        </p:nvSpPr>
        <p:spPr>
          <a:xfrm>
            <a:off x="565612" y="4204398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5747D9B-E761-0988-DEE2-6D07F8F6B230}"/>
              </a:ext>
            </a:extLst>
          </p:cNvPr>
          <p:cNvSpPr txBox="1"/>
          <p:nvPr/>
        </p:nvSpPr>
        <p:spPr>
          <a:xfrm>
            <a:off x="201529" y="477277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4CD9B20-65DE-B68E-A2F4-640254B54E99}"/>
              </a:ext>
            </a:extLst>
          </p:cNvPr>
          <p:cNvSpPr txBox="1"/>
          <p:nvPr/>
        </p:nvSpPr>
        <p:spPr>
          <a:xfrm>
            <a:off x="201529" y="3642053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5DF6144-C7B8-D60F-C89E-C0A77C906CC3}"/>
              </a:ext>
            </a:extLst>
          </p:cNvPr>
          <p:cNvSpPr txBox="1"/>
          <p:nvPr/>
        </p:nvSpPr>
        <p:spPr>
          <a:xfrm>
            <a:off x="1839159" y="3906248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4BD02CF-237E-B91A-5BAF-2C54551E75DF}"/>
              </a:ext>
            </a:extLst>
          </p:cNvPr>
          <p:cNvSpPr txBox="1"/>
          <p:nvPr/>
        </p:nvSpPr>
        <p:spPr>
          <a:xfrm>
            <a:off x="2388428" y="345596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8F1E2F82-6AAC-FD45-C549-E1D57190F0D3}"/>
              </a:ext>
            </a:extLst>
          </p:cNvPr>
          <p:cNvCxnSpPr/>
          <p:nvPr/>
        </p:nvCxnSpPr>
        <p:spPr>
          <a:xfrm flipV="1">
            <a:off x="5695901" y="4480780"/>
            <a:ext cx="461625" cy="8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8BCA0C3-19B5-BEE4-0045-8839655B31D7}"/>
              </a:ext>
            </a:extLst>
          </p:cNvPr>
          <p:cNvSpPr txBox="1"/>
          <p:nvPr/>
        </p:nvSpPr>
        <p:spPr>
          <a:xfrm>
            <a:off x="3104408" y="3969638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7983FA01-82CE-A71F-6CE0-3E393FEA31D6}"/>
              </a:ext>
            </a:extLst>
          </p:cNvPr>
          <p:cNvSpPr/>
          <p:nvPr/>
        </p:nvSpPr>
        <p:spPr>
          <a:xfrm>
            <a:off x="5077834" y="4209277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5773FB14-90D2-97D8-2F58-E54C0526AADE}"/>
              </a:ext>
            </a:extLst>
          </p:cNvPr>
          <p:cNvCxnSpPr>
            <a:cxnSpLocks/>
            <a:endCxn id="52" idx="2"/>
          </p:cNvCxnSpPr>
          <p:nvPr/>
        </p:nvCxnSpPr>
        <p:spPr>
          <a:xfrm>
            <a:off x="2593728" y="4204398"/>
            <a:ext cx="2484106" cy="2880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10D5F6B5-4AEB-7B7A-6E4B-849888FC98A9}"/>
              </a:ext>
            </a:extLst>
          </p:cNvPr>
          <p:cNvCxnSpPr>
            <a:cxnSpLocks/>
            <a:endCxn id="52" idx="2"/>
          </p:cNvCxnSpPr>
          <p:nvPr/>
        </p:nvCxnSpPr>
        <p:spPr>
          <a:xfrm flipV="1">
            <a:off x="2600999" y="4492482"/>
            <a:ext cx="2476835" cy="264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E698851-FBA7-8E3A-3BCC-D9EB969DC23B}"/>
              </a:ext>
            </a:extLst>
          </p:cNvPr>
          <p:cNvSpPr txBox="1"/>
          <p:nvPr/>
        </p:nvSpPr>
        <p:spPr>
          <a:xfrm>
            <a:off x="2693314" y="4023537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84093B1-73E1-8417-6384-F6FD5A93AE0E}"/>
              </a:ext>
            </a:extLst>
          </p:cNvPr>
          <p:cNvSpPr txBox="1"/>
          <p:nvPr/>
        </p:nvSpPr>
        <p:spPr>
          <a:xfrm>
            <a:off x="3129138" y="4532833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BC3FA60-25F5-6538-2B5E-394290D7E932}"/>
              </a:ext>
            </a:extLst>
          </p:cNvPr>
          <p:cNvSpPr txBox="1"/>
          <p:nvPr/>
        </p:nvSpPr>
        <p:spPr>
          <a:xfrm>
            <a:off x="3146253" y="315299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重みとの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掛け算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9206A7A-8255-366F-B9A9-B3F1E866584B}"/>
              </a:ext>
            </a:extLst>
          </p:cNvPr>
          <p:cNvSpPr txBox="1"/>
          <p:nvPr/>
        </p:nvSpPr>
        <p:spPr>
          <a:xfrm>
            <a:off x="3932586" y="3991303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10D17BF-29ED-9D12-718E-11F0C3992375}"/>
              </a:ext>
            </a:extLst>
          </p:cNvPr>
          <p:cNvSpPr txBox="1"/>
          <p:nvPr/>
        </p:nvSpPr>
        <p:spPr>
          <a:xfrm>
            <a:off x="1679622" y="345596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D14BF67-ADA6-4F12-2320-E6C40E212AA8}"/>
              </a:ext>
            </a:extLst>
          </p:cNvPr>
          <p:cNvSpPr txBox="1"/>
          <p:nvPr/>
        </p:nvSpPr>
        <p:spPr>
          <a:xfrm>
            <a:off x="4606722" y="504719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6F394B5-E8CB-28A4-1960-0F2C46CC2CAC}"/>
              </a:ext>
            </a:extLst>
          </p:cNvPr>
          <p:cNvSpPr txBox="1"/>
          <p:nvPr/>
        </p:nvSpPr>
        <p:spPr>
          <a:xfrm>
            <a:off x="1224072" y="5552461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白を１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黒を０とする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2F120EE-75FD-0ECB-34F2-C61373C36E45}"/>
              </a:ext>
            </a:extLst>
          </p:cNvPr>
          <p:cNvSpPr txBox="1"/>
          <p:nvPr/>
        </p:nvSpPr>
        <p:spPr>
          <a:xfrm>
            <a:off x="7337247" y="3649783"/>
            <a:ext cx="175483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dirty="0" err="1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ReLU</a:t>
            </a:r>
            <a:r>
              <a:rPr kumimoji="1" lang="ja-JP" altLang="en-US" sz="2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を適用</a:t>
            </a:r>
            <a:endParaRPr kumimoji="1" lang="en-US" altLang="ja-JP" sz="2400" b="1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 </a:t>
            </a:r>
            <a:r>
              <a:rPr kumimoji="1" lang="en-US" altLang="ja-JP" sz="2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.5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54DBF25-BAA7-C32B-C75B-62CE4EBAB85B}"/>
              </a:ext>
            </a:extLst>
          </p:cNvPr>
          <p:cNvSpPr txBox="1"/>
          <p:nvPr/>
        </p:nvSpPr>
        <p:spPr>
          <a:xfrm>
            <a:off x="4665658" y="2676146"/>
            <a:ext cx="3457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の合計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である </a:t>
            </a:r>
            <a:r>
              <a:rPr kumimoji="1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 </a:t>
            </a:r>
            <a:r>
              <a:rPr kumimoji="1" lang="en-US" altLang="ja-JP" sz="2400" b="1" dirty="0">
                <a:solidFill>
                  <a:srgbClr val="00B050"/>
                </a:solidFill>
                <a:latin typeface="Calibri" panose="020F0502020204030204"/>
                <a:ea typeface="游ゴシック" panose="020B0400000000000000" pitchFamily="50" charset="-128"/>
              </a:rPr>
              <a:t>-0.5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を加算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9568CF-339B-EC51-B6FC-B7D318BEE274}"/>
              </a:ext>
            </a:extLst>
          </p:cNvPr>
          <p:cNvSpPr txBox="1"/>
          <p:nvPr/>
        </p:nvSpPr>
        <p:spPr>
          <a:xfrm>
            <a:off x="5784303" y="3547813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 </a:t>
            </a:r>
            <a:r>
              <a:rPr kumimoji="1" lang="en-US" altLang="ja-JP" sz="2400" b="1" dirty="0">
                <a:solidFill>
                  <a:srgbClr val="00B050"/>
                </a:solidFill>
                <a:latin typeface="Calibri" panose="020F0502020204030204"/>
                <a:ea typeface="游ゴシック" panose="020B0400000000000000" pitchFamily="50" charset="-128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.5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122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3F0A94-D1C1-4BC1-9E30-4597D65E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活性度（数値）は，次</a:t>
            </a:r>
            <a:r>
              <a:rPr lang="ja-JP" altLang="en-US" dirty="0"/>
              <a:t>のニューロンの入力になる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F5A01A-C55E-4597-8E1E-ADF0E7D1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50B7D1C-5FD2-4764-8871-60497B7E4681}"/>
              </a:ext>
            </a:extLst>
          </p:cNvPr>
          <p:cNvSpPr/>
          <p:nvPr/>
        </p:nvSpPr>
        <p:spPr>
          <a:xfrm>
            <a:off x="660729" y="2057379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4EA1F8A-65C5-4853-9D05-F0C12DEEDE0D}"/>
              </a:ext>
            </a:extLst>
          </p:cNvPr>
          <p:cNvSpPr/>
          <p:nvPr/>
        </p:nvSpPr>
        <p:spPr>
          <a:xfrm>
            <a:off x="2453966" y="1179522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145E56-2E0F-4D9D-8F29-D31AA6784873}"/>
              </a:ext>
            </a:extLst>
          </p:cNvPr>
          <p:cNvSpPr/>
          <p:nvPr/>
        </p:nvSpPr>
        <p:spPr>
          <a:xfrm>
            <a:off x="2453966" y="1949018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ECC8B9E-7D38-4CB2-AED7-9BD5B909AC17}"/>
              </a:ext>
            </a:extLst>
          </p:cNvPr>
          <p:cNvSpPr/>
          <p:nvPr/>
        </p:nvSpPr>
        <p:spPr>
          <a:xfrm>
            <a:off x="2453966" y="271851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10CF819-E5BA-4381-8F69-4A5C634286D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1027090" y="147590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7F46C9BA-9754-4C12-8A4C-29B7813407D9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1027090" y="224540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9928460-6517-4C2C-94C0-99DE4986E9D6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027090" y="235376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6C727731-A427-47A8-96D3-E505680E67BC}"/>
              </a:ext>
            </a:extLst>
          </p:cNvPr>
          <p:cNvCxnSpPr>
            <a:cxnSpLocks/>
          </p:cNvCxnSpPr>
          <p:nvPr/>
        </p:nvCxnSpPr>
        <p:spPr>
          <a:xfrm>
            <a:off x="1027090" y="2381227"/>
            <a:ext cx="1426876" cy="687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3A99FE-5379-4533-9174-AB3208F9F3A4}"/>
              </a:ext>
            </a:extLst>
          </p:cNvPr>
          <p:cNvSpPr/>
          <p:nvPr/>
        </p:nvSpPr>
        <p:spPr>
          <a:xfrm>
            <a:off x="2453966" y="3583867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36D57D4-85BC-4EDC-A999-0E0C32B71AFB}"/>
              </a:ext>
            </a:extLst>
          </p:cNvPr>
          <p:cNvSpPr txBox="1"/>
          <p:nvPr/>
        </p:nvSpPr>
        <p:spPr>
          <a:xfrm>
            <a:off x="123886" y="2901315"/>
            <a:ext cx="165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E6FF4F-F98A-45DA-B7B8-7DB901BE0FFA}"/>
              </a:ext>
            </a:extLst>
          </p:cNvPr>
          <p:cNvSpPr txBox="1"/>
          <p:nvPr/>
        </p:nvSpPr>
        <p:spPr>
          <a:xfrm>
            <a:off x="2966083" y="1291239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8A5BAE6-2E0D-4EDF-91B7-50A31EC1014D}"/>
              </a:ext>
            </a:extLst>
          </p:cNvPr>
          <p:cNvSpPr txBox="1"/>
          <p:nvPr/>
        </p:nvSpPr>
        <p:spPr>
          <a:xfrm>
            <a:off x="2966083" y="2060735"/>
            <a:ext cx="1664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A069927-8D9E-4F0F-9578-D52A541E5740}"/>
              </a:ext>
            </a:extLst>
          </p:cNvPr>
          <p:cNvSpPr txBox="1"/>
          <p:nvPr/>
        </p:nvSpPr>
        <p:spPr>
          <a:xfrm>
            <a:off x="2966083" y="2830231"/>
            <a:ext cx="166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95A3F05-7324-4215-B843-0DD19BCFE102}"/>
              </a:ext>
            </a:extLst>
          </p:cNvPr>
          <p:cNvSpPr txBox="1"/>
          <p:nvPr/>
        </p:nvSpPr>
        <p:spPr>
          <a:xfrm>
            <a:off x="2966083" y="3599727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22F254E-34C2-493E-9278-DCBFEE82A701}"/>
              </a:ext>
            </a:extLst>
          </p:cNvPr>
          <p:cNvSpPr txBox="1"/>
          <p:nvPr/>
        </p:nvSpPr>
        <p:spPr>
          <a:xfrm>
            <a:off x="1519955" y="140868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7D59AD4-81A3-4199-8D8B-8DE6F4C6A6C1}"/>
              </a:ext>
            </a:extLst>
          </p:cNvPr>
          <p:cNvSpPr txBox="1"/>
          <p:nvPr/>
        </p:nvSpPr>
        <p:spPr>
          <a:xfrm>
            <a:off x="1739405" y="19467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EBBE953-FA41-498C-837A-B14842C05A0F}"/>
              </a:ext>
            </a:extLst>
          </p:cNvPr>
          <p:cNvSpPr txBox="1"/>
          <p:nvPr/>
        </p:nvSpPr>
        <p:spPr>
          <a:xfrm>
            <a:off x="1829640" y="248876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B150140-D577-48FE-81CF-3B000CA7FF87}"/>
              </a:ext>
            </a:extLst>
          </p:cNvPr>
          <p:cNvSpPr txBox="1"/>
          <p:nvPr/>
        </p:nvSpPr>
        <p:spPr>
          <a:xfrm>
            <a:off x="1632199" y="338881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ー２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F905B96-D763-4993-AEF1-88E85A185AF4}"/>
              </a:ext>
            </a:extLst>
          </p:cNvPr>
          <p:cNvSpPr txBox="1"/>
          <p:nvPr/>
        </p:nvSpPr>
        <p:spPr>
          <a:xfrm>
            <a:off x="5064486" y="2023852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のニューロンの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＝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前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のニューロンの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出力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結合の重み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B5D1CF7-40B5-EF3D-592E-82F81553468A}"/>
              </a:ext>
            </a:extLst>
          </p:cNvPr>
          <p:cNvSpPr txBox="1"/>
          <p:nvPr/>
        </p:nvSpPr>
        <p:spPr>
          <a:xfrm>
            <a:off x="1313707" y="476362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結合の重み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結合ごとに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違う値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826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  </a:t>
            </a:r>
            <a:r>
              <a:rPr lang="en-US" altLang="ja-JP" dirty="0" err="1"/>
              <a:t>ReLU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234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CE53C0-743F-9560-9EB8-08F9082A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演習の狙い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389DDC-47C2-1C35-3964-FF1E59672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 err="1"/>
              <a:t>ReLU</a:t>
            </a:r>
            <a:r>
              <a:rPr kumimoji="1" lang="ja-JP" altLang="en-US" sz="2400" b="1" dirty="0"/>
              <a:t>関数の特徴</a:t>
            </a:r>
            <a:r>
              <a:rPr kumimoji="1" lang="ja-JP" altLang="en-US" sz="2400" dirty="0"/>
              <a:t>（負の入力を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に変換、正の入力はそのまま出力）を</a:t>
            </a:r>
            <a:r>
              <a:rPr kumimoji="1" lang="ja-JP" altLang="en-US" sz="2400" b="1" dirty="0"/>
              <a:t>直感的に理解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異なる入力値（負数、</a:t>
            </a:r>
            <a:r>
              <a:rPr kumimoji="1" lang="en-US" altLang="ja-JP" sz="2400" b="1" dirty="0"/>
              <a:t>0</a:t>
            </a:r>
            <a:r>
              <a:rPr kumimoji="1" lang="ja-JP" altLang="en-US" sz="2400" b="1" dirty="0"/>
              <a:t>、正数）</a:t>
            </a:r>
            <a:r>
              <a:rPr kumimoji="1" lang="ja-JP" altLang="en-US" sz="2400" dirty="0"/>
              <a:t>で実験して</a:t>
            </a:r>
            <a:r>
              <a:rPr kumimoji="1" lang="ja-JP" altLang="en-US" sz="2400" b="1" dirty="0"/>
              <a:t>結果を確認</a:t>
            </a:r>
            <a:r>
              <a:rPr kumimoji="1" lang="ja-JP" altLang="en-US" sz="2400" dirty="0"/>
              <a:t>する体験</a:t>
            </a:r>
            <a:endParaRPr kumimoji="1" lang="en-US" altLang="ja-JP" sz="2400" dirty="0"/>
          </a:p>
          <a:p>
            <a:r>
              <a:rPr kumimoji="1" lang="en-US" altLang="ja-JP" sz="2400" dirty="0"/>
              <a:t>if</a:t>
            </a:r>
            <a:r>
              <a:rPr lang="ja-JP" altLang="en-US" sz="2400" dirty="0"/>
              <a:t> と </a:t>
            </a:r>
            <a:r>
              <a:rPr kumimoji="1" lang="en-US" altLang="ja-JP" sz="2400" dirty="0"/>
              <a:t>else </a:t>
            </a:r>
            <a:r>
              <a:rPr kumimoji="1" lang="ja-JP" altLang="en-US" sz="2400" dirty="0"/>
              <a:t>を使うプログラミング（条件分岐）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690925-F360-C398-1C7D-A3948E82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890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2351314"/>
            <a:ext cx="5098010" cy="437016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イントロダクション（ニューロンと脳の構造）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ニューラルネットワークの基本構造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活性化関数とその役割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フォワードプロパゲーション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バックプロパゲーション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ディープラーニングの特徴と応用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734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https://trinket.io/python/61c6503fcada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CEB229B-285B-2254-22A7-45E10AAC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B05A6F4-37E8-1716-9F23-6A9A47D13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62" y="2713972"/>
            <a:ext cx="6054557" cy="29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5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684274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演習２  入力の重みづけ，合計とバイアス，活性化関数の適用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150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CE53C0-743F-9560-9EB8-08F9082A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演習の狙い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389DDC-47C2-1C35-3964-FF1E59672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重み，バイアス，活性化関数（</a:t>
            </a:r>
            <a:r>
              <a:rPr lang="en-US" altLang="ja-JP" sz="2400" b="1" dirty="0" err="1"/>
              <a:t>ReLU</a:t>
            </a:r>
            <a:r>
              <a:rPr lang="ja-JP" altLang="en-US" sz="2400" b="1" dirty="0"/>
              <a:t>）</a:t>
            </a:r>
            <a:r>
              <a:rPr lang="ja-JP" altLang="en-US" sz="2400" dirty="0"/>
              <a:t>という</a:t>
            </a:r>
            <a:r>
              <a:rPr lang="en-US" altLang="ja-JP" sz="2400" dirty="0"/>
              <a:t>3</a:t>
            </a:r>
            <a:r>
              <a:rPr lang="ja-JP" altLang="en-US" sz="2400" dirty="0"/>
              <a:t>つの基本要素の役割と連携を具体的に理解できる．</a:t>
            </a:r>
            <a:endParaRPr lang="en-US" altLang="ja-JP" sz="2400" dirty="0"/>
          </a:p>
          <a:p>
            <a:r>
              <a:rPr lang="ja-JP" altLang="en-US" sz="2400" dirty="0"/>
              <a:t>これは複雑なニューラルネットワークを理解するための重要な第一歩となる．</a:t>
            </a:r>
            <a:endParaRPr lang="en-US" altLang="ja-JP" sz="2400" dirty="0"/>
          </a:p>
          <a:p>
            <a:pPr marL="0" indent="0" algn="ctr"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入力が </a:t>
            </a:r>
            <a:r>
              <a:rPr lang="en-US" altLang="ja-JP" sz="2400" b="1" dirty="0"/>
              <a:t>1 0 </a:t>
            </a:r>
            <a:r>
              <a:rPr lang="ja-JP" altLang="en-US" sz="2400" b="1" dirty="0"/>
              <a:t>のとき</a:t>
            </a:r>
            <a:r>
              <a:rPr lang="en-US" altLang="ja-JP" sz="2400" b="1" dirty="0"/>
              <a:t>】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690925-F360-C398-1C7D-A3948E82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BA89E9-721E-CD21-BB14-55076588CC8F}"/>
              </a:ext>
            </a:extLst>
          </p:cNvPr>
          <p:cNvSpPr txBox="1"/>
          <p:nvPr/>
        </p:nvSpPr>
        <p:spPr>
          <a:xfrm>
            <a:off x="8439269" y="5807977"/>
            <a:ext cx="71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146208-5747-815C-43CE-D3B8B8F7E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640" y="4595262"/>
            <a:ext cx="3201054" cy="196793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A414FDE-CD6B-7700-2A0B-524CF5A6B70E}"/>
              </a:ext>
            </a:extLst>
          </p:cNvPr>
          <p:cNvSpPr/>
          <p:nvPr/>
        </p:nvSpPr>
        <p:spPr>
          <a:xfrm>
            <a:off x="479225" y="4672092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08F28EB-DA19-0492-DA99-BE2272BFA886}"/>
              </a:ext>
            </a:extLst>
          </p:cNvPr>
          <p:cNvSpPr/>
          <p:nvPr/>
        </p:nvSpPr>
        <p:spPr>
          <a:xfrm>
            <a:off x="135404" y="4678940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C9E43ED-A950-6290-0218-4206D96EA288}"/>
              </a:ext>
            </a:extLst>
          </p:cNvPr>
          <p:cNvSpPr/>
          <p:nvPr/>
        </p:nvSpPr>
        <p:spPr>
          <a:xfrm>
            <a:off x="471954" y="4678940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BA5C4F7-E692-DF7B-1E03-52996E2E8FB9}"/>
              </a:ext>
            </a:extLst>
          </p:cNvPr>
          <p:cNvSpPr txBox="1"/>
          <p:nvPr/>
        </p:nvSpPr>
        <p:spPr>
          <a:xfrm>
            <a:off x="107871" y="524732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BA667E-1FA2-AD91-DB15-B672D893078D}"/>
              </a:ext>
            </a:extLst>
          </p:cNvPr>
          <p:cNvSpPr txBox="1"/>
          <p:nvPr/>
        </p:nvSpPr>
        <p:spPr>
          <a:xfrm>
            <a:off x="107871" y="4116595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A477F64-CF93-AE8E-C984-3A5EE2D72CD2}"/>
              </a:ext>
            </a:extLst>
          </p:cNvPr>
          <p:cNvSpPr txBox="1"/>
          <p:nvPr/>
        </p:nvSpPr>
        <p:spPr>
          <a:xfrm>
            <a:off x="1745501" y="4380790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A2D68E4-91F2-C96B-C25E-B6B926B6FFDA}"/>
              </a:ext>
            </a:extLst>
          </p:cNvPr>
          <p:cNvSpPr txBox="1"/>
          <p:nvPr/>
        </p:nvSpPr>
        <p:spPr>
          <a:xfrm>
            <a:off x="2294770" y="393050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13C7B54F-24C5-B1EC-DE6A-6515D314CA3B}"/>
              </a:ext>
            </a:extLst>
          </p:cNvPr>
          <p:cNvCxnSpPr/>
          <p:nvPr/>
        </p:nvCxnSpPr>
        <p:spPr>
          <a:xfrm flipV="1">
            <a:off x="5602243" y="4955322"/>
            <a:ext cx="461625" cy="8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9A8CEF-27A2-5A41-766A-B8988EFE5D31}"/>
              </a:ext>
            </a:extLst>
          </p:cNvPr>
          <p:cNvSpPr txBox="1"/>
          <p:nvPr/>
        </p:nvSpPr>
        <p:spPr>
          <a:xfrm>
            <a:off x="3010750" y="4444180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D9C6FF7-BAC1-2ECB-57B9-F54F5BD7625E}"/>
              </a:ext>
            </a:extLst>
          </p:cNvPr>
          <p:cNvSpPr/>
          <p:nvPr/>
        </p:nvSpPr>
        <p:spPr>
          <a:xfrm>
            <a:off x="4984176" y="4683819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7F9E78C-C0A9-BFF7-8799-FE351AEB3984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2500070" y="4678940"/>
            <a:ext cx="2484106" cy="2880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CCB6CC2-C93E-7A23-B032-F95A3A8EB356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2507341" y="4967024"/>
            <a:ext cx="2476835" cy="264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C6B9F17-88C7-621B-7768-F32D499A082D}"/>
              </a:ext>
            </a:extLst>
          </p:cNvPr>
          <p:cNvSpPr txBox="1"/>
          <p:nvPr/>
        </p:nvSpPr>
        <p:spPr>
          <a:xfrm>
            <a:off x="2599656" y="4498079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2B93237-41D9-C591-DC99-DC47FCEF6896}"/>
              </a:ext>
            </a:extLst>
          </p:cNvPr>
          <p:cNvSpPr txBox="1"/>
          <p:nvPr/>
        </p:nvSpPr>
        <p:spPr>
          <a:xfrm>
            <a:off x="3035480" y="5007375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0×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EE59788-48DD-7355-CFB0-C7B07192C93D}"/>
              </a:ext>
            </a:extLst>
          </p:cNvPr>
          <p:cNvSpPr txBox="1"/>
          <p:nvPr/>
        </p:nvSpPr>
        <p:spPr>
          <a:xfrm>
            <a:off x="3052595" y="3627533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重みとの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掛け算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18988B2-FFE9-18C8-6E18-C8D89DB9DE4F}"/>
              </a:ext>
            </a:extLst>
          </p:cNvPr>
          <p:cNvSpPr txBox="1"/>
          <p:nvPr/>
        </p:nvSpPr>
        <p:spPr>
          <a:xfrm>
            <a:off x="3838928" y="4465845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41BF187-00F3-CF64-440D-BE4BCEC3644F}"/>
              </a:ext>
            </a:extLst>
          </p:cNvPr>
          <p:cNvSpPr txBox="1"/>
          <p:nvPr/>
        </p:nvSpPr>
        <p:spPr>
          <a:xfrm>
            <a:off x="1585964" y="393050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3CC80AA-6A2B-64A4-540F-062B332EC67F}"/>
              </a:ext>
            </a:extLst>
          </p:cNvPr>
          <p:cNvSpPr txBox="1"/>
          <p:nvPr/>
        </p:nvSpPr>
        <p:spPr>
          <a:xfrm>
            <a:off x="4513064" y="552173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698FF05-F2B9-141B-3E3C-2838C95FAE03}"/>
              </a:ext>
            </a:extLst>
          </p:cNvPr>
          <p:cNvSpPr txBox="1"/>
          <p:nvPr/>
        </p:nvSpPr>
        <p:spPr>
          <a:xfrm>
            <a:off x="1130414" y="6027003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白を１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黒を０とする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07212AE-A431-42EE-3756-80C624E78286}"/>
              </a:ext>
            </a:extLst>
          </p:cNvPr>
          <p:cNvSpPr txBox="1"/>
          <p:nvPr/>
        </p:nvSpPr>
        <p:spPr>
          <a:xfrm>
            <a:off x="7243589" y="4124325"/>
            <a:ext cx="175483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dirty="0" err="1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ReLU</a:t>
            </a:r>
            <a:r>
              <a:rPr kumimoji="1" lang="ja-JP" altLang="en-US" sz="2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を適用</a:t>
            </a:r>
            <a:endParaRPr kumimoji="1" lang="en-US" altLang="ja-JP" sz="2400" b="1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 </a:t>
            </a:r>
            <a:r>
              <a:rPr kumimoji="1" lang="en-US" altLang="ja-JP" sz="24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.5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2AD93B6-CAD0-A545-1751-7C9C943D9FCA}"/>
              </a:ext>
            </a:extLst>
          </p:cNvPr>
          <p:cNvSpPr txBox="1"/>
          <p:nvPr/>
        </p:nvSpPr>
        <p:spPr>
          <a:xfrm>
            <a:off x="4572000" y="3150688"/>
            <a:ext cx="3457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の合計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である </a:t>
            </a:r>
            <a:r>
              <a:rPr kumimoji="1" lang="en-US" altLang="ja-JP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 </a:t>
            </a:r>
            <a:r>
              <a:rPr kumimoji="1" lang="en-US" altLang="ja-JP" sz="2400" b="1" dirty="0">
                <a:solidFill>
                  <a:srgbClr val="00B050"/>
                </a:solidFill>
                <a:latin typeface="Calibri" panose="020F0502020204030204"/>
                <a:ea typeface="游ゴシック" panose="020B0400000000000000" pitchFamily="50" charset="-128"/>
              </a:rPr>
              <a:t>-0.5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を加算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1D2D733-A34F-D113-4487-91A6FFD3935B}"/>
              </a:ext>
            </a:extLst>
          </p:cNvPr>
          <p:cNvSpPr txBox="1"/>
          <p:nvPr/>
        </p:nvSpPr>
        <p:spPr>
          <a:xfrm>
            <a:off x="5690645" y="4022355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 </a:t>
            </a:r>
            <a:r>
              <a:rPr kumimoji="1" lang="en-US" altLang="ja-JP" sz="2400" b="1" dirty="0">
                <a:solidFill>
                  <a:srgbClr val="00B050"/>
                </a:solidFill>
                <a:latin typeface="Calibri" panose="020F0502020204030204"/>
                <a:ea typeface="游ゴシック" panose="020B0400000000000000" pitchFamily="50" charset="-128"/>
              </a:rPr>
              <a:t>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.5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267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https://trinket.io/python/1c339b660ee1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CEB229B-285B-2254-22A7-45E10AAC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A0025C6-995F-F1B4-28B7-12352C08B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63" y="2748709"/>
            <a:ext cx="5951538" cy="26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815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</a:t>
            </a:r>
            <a:r>
              <a:rPr lang="ja-JP" altLang="en-US" dirty="0"/>
              <a:t>基本</a:t>
            </a:r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/>
              <a:t>各</a:t>
            </a:r>
            <a:r>
              <a:rPr lang="ja-JP" altLang="en-US" sz="2400" b="1" dirty="0"/>
              <a:t>ニューロン</a:t>
            </a:r>
            <a:r>
              <a:rPr lang="ja-JP" altLang="en-US" sz="2400" dirty="0"/>
              <a:t>は、前の層からの</a:t>
            </a:r>
            <a:r>
              <a:rPr lang="ja-JP" altLang="en-US" sz="2400" b="1" dirty="0"/>
              <a:t>入力</a:t>
            </a:r>
            <a:r>
              <a:rPr lang="ja-JP" altLang="en-US" sz="2400" dirty="0"/>
              <a:t>を受け取る</a:t>
            </a:r>
            <a:endParaRPr lang="en-US" altLang="ja-JP" sz="2400" dirty="0"/>
          </a:p>
          <a:p>
            <a:r>
              <a:rPr lang="ja-JP" altLang="en-US" sz="2400" b="1" dirty="0"/>
              <a:t>入力</a:t>
            </a:r>
            <a:r>
              <a:rPr lang="ja-JP" altLang="en-US" sz="2400" dirty="0"/>
              <a:t>には</a:t>
            </a:r>
            <a:r>
              <a:rPr lang="ja-JP" altLang="en-US" sz="2400" b="1" dirty="0"/>
              <a:t>重み</a:t>
            </a:r>
            <a:r>
              <a:rPr lang="ja-JP" altLang="en-US" sz="2400" dirty="0"/>
              <a:t>が関連付けられており、</a:t>
            </a:r>
            <a:r>
              <a:rPr lang="ja-JP" altLang="en-US" sz="2400" b="1" u="sng" dirty="0">
                <a:solidFill>
                  <a:srgbClr val="FF0000"/>
                </a:solidFill>
              </a:rPr>
              <a:t>各データがニューロンの活性化に与える影響</a:t>
            </a:r>
            <a:r>
              <a:rPr lang="ja-JP" altLang="en-US" sz="2400" dirty="0"/>
              <a:t>を調整する</a:t>
            </a:r>
          </a:p>
          <a:p>
            <a:r>
              <a:rPr lang="ja-JP" altLang="en-US" sz="2400" b="1" dirty="0"/>
              <a:t>ニューロン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バイアス</a:t>
            </a:r>
            <a:r>
              <a:rPr lang="ja-JP" altLang="en-US" sz="2400" dirty="0"/>
              <a:t>を持ち、</a:t>
            </a:r>
            <a:r>
              <a:rPr lang="ja-JP" altLang="en-US" sz="2400" b="1" dirty="0"/>
              <a:t>入力</a:t>
            </a:r>
            <a:r>
              <a:rPr lang="ja-JP" altLang="en-US" sz="2400" dirty="0"/>
              <a:t>に</a:t>
            </a:r>
            <a:r>
              <a:rPr lang="ja-JP" altLang="en-US" sz="2400" b="1" dirty="0"/>
              <a:t>重み</a:t>
            </a:r>
            <a:r>
              <a:rPr lang="ja-JP" altLang="en-US" sz="2400" dirty="0"/>
              <a:t>をかけた</a:t>
            </a:r>
            <a:r>
              <a:rPr lang="ja-JP" altLang="en-US" sz="2400" b="1" dirty="0"/>
              <a:t>総和</a:t>
            </a:r>
            <a:r>
              <a:rPr lang="ja-JP" altLang="en-US" sz="2400" dirty="0"/>
              <a:t>に</a:t>
            </a:r>
            <a:r>
              <a:rPr lang="ja-JP" altLang="en-US" sz="2400" b="1" dirty="0"/>
              <a:t>バイアス</a:t>
            </a:r>
            <a:r>
              <a:rPr lang="ja-JP" altLang="en-US" sz="2400" dirty="0"/>
              <a:t>を</a:t>
            </a:r>
            <a:r>
              <a:rPr lang="ja-JP" altLang="en-US" sz="2400" b="1" dirty="0"/>
              <a:t>加算</a:t>
            </a:r>
            <a:r>
              <a:rPr lang="ja-JP" altLang="en-US" sz="2400" dirty="0"/>
              <a:t>する</a:t>
            </a:r>
          </a:p>
          <a:p>
            <a:r>
              <a:rPr lang="ja-JP" altLang="en-US" sz="2400" b="1" dirty="0"/>
              <a:t>活性化関数</a:t>
            </a:r>
            <a:r>
              <a:rPr lang="ja-JP" altLang="en-US" sz="2400" dirty="0"/>
              <a:t>による</a:t>
            </a:r>
            <a:r>
              <a:rPr lang="ja-JP" altLang="en-US" sz="2400" b="1" dirty="0"/>
              <a:t>処理</a:t>
            </a:r>
            <a:r>
              <a:rPr lang="ja-JP" altLang="en-US" sz="2400" dirty="0"/>
              <a:t>を行い、その結果を</a:t>
            </a:r>
            <a:r>
              <a:rPr lang="ja-JP" altLang="en-US" sz="2400" b="1" dirty="0"/>
              <a:t>次の層のニューロン</a:t>
            </a:r>
            <a:r>
              <a:rPr lang="ja-JP" altLang="en-US" sz="2400" dirty="0"/>
              <a:t>に伝える</a:t>
            </a:r>
            <a:endParaRPr lang="en-US" altLang="ja-JP" sz="2400" dirty="0"/>
          </a:p>
          <a:p>
            <a:r>
              <a:rPr lang="en-US" altLang="ja-JP" sz="2400" dirty="0" err="1"/>
              <a:t>ReLU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活性化関数</a:t>
            </a:r>
            <a:r>
              <a:rPr lang="ja-JP" altLang="en-US" sz="2400" dirty="0"/>
              <a:t>がある。</a:t>
            </a:r>
          </a:p>
          <a:p>
            <a:r>
              <a:rPr lang="ja-JP" altLang="en-US" sz="2400" b="1" dirty="0"/>
              <a:t>ニューロン</a:t>
            </a:r>
            <a:r>
              <a:rPr lang="ja-JP" altLang="en-US" sz="2400" dirty="0"/>
              <a:t>は</a:t>
            </a:r>
            <a:r>
              <a:rPr lang="ja-JP" altLang="en-US" sz="2400" b="1" dirty="0"/>
              <a:t>特定のパターン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入力</a:t>
            </a:r>
            <a:r>
              <a:rPr lang="ja-JP" altLang="en-US" sz="2400" dirty="0"/>
              <a:t>に対して</a:t>
            </a:r>
            <a:r>
              <a:rPr lang="ja-JP" altLang="en-US" sz="2400" b="1" dirty="0"/>
              <a:t>活性化</a:t>
            </a:r>
            <a:r>
              <a:rPr lang="ja-JP" altLang="en-US" sz="2400" dirty="0"/>
              <a:t>し、その</a:t>
            </a:r>
            <a:r>
              <a:rPr lang="ja-JP" altLang="en-US" sz="2400" b="1" dirty="0"/>
              <a:t>活性度</a:t>
            </a:r>
            <a:r>
              <a:rPr lang="ja-JP" altLang="en-US" sz="2400" dirty="0"/>
              <a:t>は</a:t>
            </a:r>
            <a:r>
              <a:rPr lang="ja-JP" altLang="en-US" sz="2400" b="1" dirty="0"/>
              <a:t>入力</a:t>
            </a:r>
            <a:r>
              <a:rPr lang="ja-JP" altLang="en-US" sz="2400" dirty="0"/>
              <a:t>、</a:t>
            </a:r>
            <a:r>
              <a:rPr lang="ja-JP" altLang="en-US" sz="2400" b="1" dirty="0"/>
              <a:t>重み</a:t>
            </a:r>
            <a:r>
              <a:rPr lang="ja-JP" altLang="en-US" sz="2400" dirty="0"/>
              <a:t>、</a:t>
            </a:r>
            <a:r>
              <a:rPr lang="ja-JP" altLang="en-US" sz="2400" b="1" dirty="0"/>
              <a:t>バイアス</a:t>
            </a:r>
            <a:r>
              <a:rPr lang="ja-JP" altLang="en-US" sz="2400" dirty="0"/>
              <a:t>、</a:t>
            </a:r>
            <a:r>
              <a:rPr lang="ja-JP" altLang="en-US" sz="2400" b="1" dirty="0"/>
              <a:t>活性化関数</a:t>
            </a:r>
            <a:r>
              <a:rPr lang="ja-JP" altLang="en-US" sz="2400" dirty="0"/>
              <a:t>によって決まる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465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57FAC2-3188-49BE-96D3-3D274586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01" y="118983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</a:t>
            </a:r>
            <a:r>
              <a:rPr lang="ja-JP" altLang="en-US" dirty="0"/>
              <a:t>によるパターン認識の例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E19C64-24F9-48B7-937F-B1129EFE2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626396"/>
            <a:ext cx="8461208" cy="285215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入力の重みづけ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 </a:t>
            </a:r>
            <a:br>
              <a:rPr lang="en-US" altLang="ja-JP" sz="2400" dirty="0">
                <a:solidFill>
                  <a:srgbClr val="374151"/>
                </a:solidFill>
                <a:latin typeface="Söhne"/>
              </a:rPr>
            </a:br>
            <a:r>
              <a:rPr kumimoji="1" lang="en-US" altLang="ja-JP" sz="1800" dirty="0"/>
              <a:t>1 × </a:t>
            </a:r>
            <a:r>
              <a:rPr kumimoji="1" lang="en-US" altLang="ja-JP" sz="1800" b="1" dirty="0">
                <a:solidFill>
                  <a:srgbClr val="7030A0"/>
                </a:solidFill>
              </a:rPr>
              <a:t>1</a:t>
            </a:r>
            <a:r>
              <a:rPr kumimoji="1" lang="en-US" altLang="ja-JP" sz="1800" dirty="0"/>
              <a:t>, 1 × </a:t>
            </a:r>
            <a:r>
              <a:rPr kumimoji="1" lang="en-US" altLang="ja-JP" sz="1800" b="1" dirty="0">
                <a:solidFill>
                  <a:srgbClr val="7030A0"/>
                </a:solidFill>
              </a:rPr>
              <a:t>1</a:t>
            </a:r>
            <a:r>
              <a:rPr kumimoji="1" lang="en-US" altLang="ja-JP" sz="1800" dirty="0"/>
              <a:t>, 1 × </a:t>
            </a:r>
            <a:r>
              <a:rPr lang="en-US" altLang="ja-JP" sz="1800" b="1" dirty="0">
                <a:solidFill>
                  <a:srgbClr val="7030A0"/>
                </a:solidFill>
              </a:rPr>
              <a:t>1</a:t>
            </a:r>
            <a:r>
              <a:rPr kumimoji="1" lang="en-US" altLang="ja-JP" sz="1800" dirty="0"/>
              <a:t>, 0 × </a:t>
            </a:r>
            <a:r>
              <a:rPr kumimoji="1" lang="en-US" altLang="ja-JP" sz="1800" b="1" dirty="0">
                <a:solidFill>
                  <a:srgbClr val="7030A0"/>
                </a:solidFill>
              </a:rPr>
              <a:t>0</a:t>
            </a:r>
            <a:r>
              <a:rPr kumimoji="1" lang="en-US" altLang="ja-JP" sz="1800" dirty="0"/>
              <a:t>, 1 × </a:t>
            </a:r>
            <a:r>
              <a:rPr lang="en-US" altLang="ja-JP" sz="1800" b="1" dirty="0">
                <a:solidFill>
                  <a:srgbClr val="7030A0"/>
                </a:solidFill>
              </a:rPr>
              <a:t>1</a:t>
            </a:r>
            <a:r>
              <a:rPr kumimoji="1" lang="en-US" altLang="ja-JP" sz="1800" dirty="0"/>
              <a:t>, 1 × </a:t>
            </a:r>
            <a:r>
              <a:rPr lang="en-US" altLang="ja-JP" sz="1800" b="1" dirty="0">
                <a:solidFill>
                  <a:srgbClr val="7030A0"/>
                </a:solidFill>
              </a:rPr>
              <a:t>1</a:t>
            </a:r>
            <a:r>
              <a:rPr kumimoji="1" lang="en-US" altLang="ja-JP" sz="1800" dirty="0"/>
              <a:t>, 0 × </a:t>
            </a:r>
            <a:r>
              <a:rPr lang="en-US" altLang="ja-JP" sz="1800" b="1" dirty="0">
                <a:solidFill>
                  <a:srgbClr val="7030A0"/>
                </a:solidFill>
              </a:rPr>
              <a:t>0</a:t>
            </a:r>
            <a:r>
              <a:rPr kumimoji="1" lang="en-US" altLang="ja-JP" sz="1800" dirty="0"/>
              <a:t>,  0 × </a:t>
            </a:r>
            <a:r>
              <a:rPr lang="en-US" altLang="ja-JP" sz="1800" b="1" dirty="0">
                <a:solidFill>
                  <a:srgbClr val="7030A0"/>
                </a:solidFill>
              </a:rPr>
              <a:t>0</a:t>
            </a:r>
            <a:r>
              <a:rPr kumimoji="1" lang="en-US" altLang="ja-JP" sz="1800" dirty="0"/>
              <a:t>, 1 × </a:t>
            </a:r>
            <a:r>
              <a:rPr lang="en-US" altLang="ja-JP" sz="1800" b="1" dirty="0">
                <a:solidFill>
                  <a:srgbClr val="7030A0"/>
                </a:solidFill>
              </a:rPr>
              <a:t>1</a:t>
            </a:r>
            <a:endParaRPr lang="en-US" altLang="ja-JP" sz="1800" b="1" dirty="0">
              <a:solidFill>
                <a:srgbClr val="7030A0"/>
              </a:solidFill>
              <a:latin typeface="Söhne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合計とバイアス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b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合計 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6 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にバイアス 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-5 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を足す．結果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endParaRPr kumimoji="1" lang="ja-JP" altLang="en-US" sz="1800" b="1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sz="2400" b="1" u="sng" dirty="0">
                <a:solidFill>
                  <a:srgbClr val="FF0000"/>
                </a:solidFill>
                <a:latin typeface="Söhne"/>
              </a:rPr>
              <a:t>活性化関数の適用</a:t>
            </a:r>
            <a:endParaRPr lang="en-US" altLang="ja-JP" sz="2400" b="1" u="sng" dirty="0">
              <a:solidFill>
                <a:srgbClr val="FF0000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　  結果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1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 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 </a:t>
            </a:r>
            <a:r>
              <a:rPr lang="en-US" altLang="ja-JP" sz="2400" b="1" dirty="0" err="1">
                <a:solidFill>
                  <a:srgbClr val="374151"/>
                </a:solidFill>
                <a:latin typeface="Söhne"/>
              </a:rPr>
              <a:t>ReLU</a:t>
            </a:r>
            <a:r>
              <a:rPr lang="en-US" altLang="ja-JP" sz="2400" dirty="0">
                <a:solidFill>
                  <a:srgbClr val="374151"/>
                </a:solidFill>
                <a:latin typeface="Söhne"/>
              </a:rPr>
              <a:t> 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を適用した場合は，活性度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1</a:t>
            </a:r>
            <a:endParaRPr kumimoji="1" lang="ja-JP" altLang="en-US" sz="1800" b="1" dirty="0"/>
          </a:p>
          <a:p>
            <a:pPr marL="0" indent="0">
              <a:buNone/>
            </a:pPr>
            <a:endParaRPr lang="en-US" altLang="ja-JP" sz="2400" dirty="0">
              <a:latin typeface="Söhne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ECB97B-CDE9-4408-936B-B3EADEE5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06289B6-E205-4107-B6C2-975BF96E3B41}"/>
              </a:ext>
            </a:extLst>
          </p:cNvPr>
          <p:cNvSpPr/>
          <p:nvPr/>
        </p:nvSpPr>
        <p:spPr>
          <a:xfrm>
            <a:off x="643944" y="423095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8ADA970-23F0-4886-BE69-224767AFC831}"/>
              </a:ext>
            </a:extLst>
          </p:cNvPr>
          <p:cNvSpPr/>
          <p:nvPr/>
        </p:nvSpPr>
        <p:spPr>
          <a:xfrm>
            <a:off x="980494" y="423095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1024536-562D-43F4-A622-33200EC274CB}"/>
              </a:ext>
            </a:extLst>
          </p:cNvPr>
          <p:cNvSpPr/>
          <p:nvPr/>
        </p:nvSpPr>
        <p:spPr>
          <a:xfrm>
            <a:off x="1317044" y="423095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85DCE57-89AE-4830-B2FB-6CBF4DCE5A3A}"/>
              </a:ext>
            </a:extLst>
          </p:cNvPr>
          <p:cNvSpPr/>
          <p:nvPr/>
        </p:nvSpPr>
        <p:spPr>
          <a:xfrm>
            <a:off x="643944" y="4584948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FADAADC-43AC-479D-B673-A26AD074A8E4}"/>
              </a:ext>
            </a:extLst>
          </p:cNvPr>
          <p:cNvSpPr/>
          <p:nvPr/>
        </p:nvSpPr>
        <p:spPr>
          <a:xfrm>
            <a:off x="980494" y="4584948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D207B7F-1999-4AFF-9B96-1A3412F51447}"/>
              </a:ext>
            </a:extLst>
          </p:cNvPr>
          <p:cNvSpPr/>
          <p:nvPr/>
        </p:nvSpPr>
        <p:spPr>
          <a:xfrm>
            <a:off x="1317044" y="4584948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578DF4C-8A52-4D78-9D85-C050436B579D}"/>
              </a:ext>
            </a:extLst>
          </p:cNvPr>
          <p:cNvSpPr/>
          <p:nvPr/>
        </p:nvSpPr>
        <p:spPr>
          <a:xfrm>
            <a:off x="643944" y="4938944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95CDD7A-AB76-4DCC-9751-A6E3D62B8225}"/>
              </a:ext>
            </a:extLst>
          </p:cNvPr>
          <p:cNvSpPr/>
          <p:nvPr/>
        </p:nvSpPr>
        <p:spPr>
          <a:xfrm>
            <a:off x="980494" y="4938944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A0ED95F-1CD2-413C-9749-26425EAE3DDB}"/>
              </a:ext>
            </a:extLst>
          </p:cNvPr>
          <p:cNvSpPr/>
          <p:nvPr/>
        </p:nvSpPr>
        <p:spPr>
          <a:xfrm>
            <a:off x="1317044" y="4938944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790E32B-6D3B-4EE8-AAFD-59A373D87C51}"/>
              </a:ext>
            </a:extLst>
          </p:cNvPr>
          <p:cNvSpPr txBox="1"/>
          <p:nvPr/>
        </p:nvSpPr>
        <p:spPr>
          <a:xfrm>
            <a:off x="769765" y="56541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12FD78A-7499-4E1A-AF81-76D12C4EC329}"/>
              </a:ext>
            </a:extLst>
          </p:cNvPr>
          <p:cNvSpPr txBox="1"/>
          <p:nvPr/>
        </p:nvSpPr>
        <p:spPr>
          <a:xfrm>
            <a:off x="616411" y="4190698"/>
            <a:ext cx="10647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1   2   3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4   5   6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7   8   9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1847904" y="3646282"/>
            <a:ext cx="5245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6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7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8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9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0BE313B-5CEC-4110-B93D-86BC6354F640}"/>
              </a:ext>
            </a:extLst>
          </p:cNvPr>
          <p:cNvSpPr txBox="1"/>
          <p:nvPr/>
        </p:nvSpPr>
        <p:spPr>
          <a:xfrm>
            <a:off x="-40719" y="6156177"/>
            <a:ext cx="2424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白黒の画像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（画素は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または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）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6C40609-6E0D-4EC4-90A2-CE22EA13B873}"/>
              </a:ext>
            </a:extLst>
          </p:cNvPr>
          <p:cNvSpPr/>
          <p:nvPr/>
        </p:nvSpPr>
        <p:spPr>
          <a:xfrm>
            <a:off x="3467113" y="4584948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8FFE164-28A0-4D57-99A1-6F33B95B956A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83343" y="3829040"/>
            <a:ext cx="1083770" cy="10391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990522B5-4C58-4031-A4F3-E566D7C2B17B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83343" y="4110727"/>
            <a:ext cx="1083770" cy="757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81C30FC-788F-4F48-A9E8-11FC714C457A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83343" y="4383588"/>
            <a:ext cx="1083770" cy="4845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FD85F97C-A704-4D58-B701-9C662CDEE9CB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2361471" y="4655740"/>
            <a:ext cx="1105642" cy="212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D709DE0A-CB9F-4B3F-998F-F9ED79DB87B8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2372407" y="4868154"/>
            <a:ext cx="1105642" cy="70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1789CE56-32F1-47F9-A033-C42591111413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350535" y="4868153"/>
            <a:ext cx="1116578" cy="318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C9C225B5-CF38-4BF9-9BC7-418D8ED94D79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372407" y="4868153"/>
            <a:ext cx="1094706" cy="566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9CC3136E-81A9-42B6-AE1D-5F05A04B2F7E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2358670" y="4868153"/>
            <a:ext cx="1108443" cy="852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2E7BEF77-4ED7-4E48-92B1-36694A58D089}"/>
              </a:ext>
            </a:extLst>
          </p:cNvPr>
          <p:cNvCxnSpPr>
            <a:cxnSpLocks/>
          </p:cNvCxnSpPr>
          <p:nvPr/>
        </p:nvCxnSpPr>
        <p:spPr>
          <a:xfrm flipV="1">
            <a:off x="2339599" y="4868153"/>
            <a:ext cx="1113777" cy="11366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3203533" y="520361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F90B1EBC-BBA3-460E-88D4-290EF9024CA7}"/>
              </a:ext>
            </a:extLst>
          </p:cNvPr>
          <p:cNvCxnSpPr>
            <a:stCxn id="22" idx="6"/>
          </p:cNvCxnSpPr>
          <p:nvPr/>
        </p:nvCxnSpPr>
        <p:spPr>
          <a:xfrm flipV="1">
            <a:off x="4085180" y="4859971"/>
            <a:ext cx="461625" cy="8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7C88FF4-06A6-4DA0-98FB-3B76FCF70D10}"/>
              </a:ext>
            </a:extLst>
          </p:cNvPr>
          <p:cNvSpPr txBox="1"/>
          <p:nvPr/>
        </p:nvSpPr>
        <p:spPr>
          <a:xfrm>
            <a:off x="6446703" y="3592787"/>
            <a:ext cx="714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36E774E-1B3A-F14E-AEC6-E90E95A42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718" y="4567586"/>
            <a:ext cx="3201054" cy="196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11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9"/>
            <a:ext cx="8461208" cy="81621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バラメータ（バイアス）の変化による出力の変化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159537" y="1941633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708806" y="149134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F90B1EBC-BBA3-460E-88D4-290EF9024CA7}"/>
              </a:ext>
            </a:extLst>
          </p:cNvPr>
          <p:cNvCxnSpPr/>
          <p:nvPr/>
        </p:nvCxnSpPr>
        <p:spPr>
          <a:xfrm flipV="1">
            <a:off x="4016279" y="2516165"/>
            <a:ext cx="461625" cy="8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1424786" y="2005023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1×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3398212" y="2244662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914106" y="2239783"/>
            <a:ext cx="2484106" cy="2880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921377" y="2527867"/>
            <a:ext cx="2476835" cy="264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1013692" y="2058922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1449516" y="2568218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0×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1466631" y="1188376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重みとの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掛け算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2252964" y="2026688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790E32B-6D3B-4EE8-AAFD-59A373D87C51}"/>
              </a:ext>
            </a:extLst>
          </p:cNvPr>
          <p:cNvSpPr txBox="1"/>
          <p:nvPr/>
        </p:nvSpPr>
        <p:spPr>
          <a:xfrm>
            <a:off x="0" y="149134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2471101" y="171080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2682099" y="2239783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642209" y="2983943"/>
            <a:ext cx="2632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+ 0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を加算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032911" y="2249092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H="1" flipV="1">
            <a:off x="3256695" y="2626852"/>
            <a:ext cx="450550" cy="412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4021283" y="2253063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3" name="直線矢印コネクタ 32"/>
          <p:cNvCxnSpPr>
            <a:endCxn id="31" idx="0"/>
          </p:cNvCxnSpPr>
          <p:nvPr/>
        </p:nvCxnSpPr>
        <p:spPr>
          <a:xfrm flipH="1">
            <a:off x="4191362" y="1813370"/>
            <a:ext cx="175083" cy="439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3887378" y="1000283"/>
            <a:ext cx="1798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適用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954988" y="2005022"/>
            <a:ext cx="3057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1, 1   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24573" y="4885486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0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773842" y="44351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F90B1EBC-BBA3-460E-88D4-290EF9024CA7}"/>
              </a:ext>
            </a:extLst>
          </p:cNvPr>
          <p:cNvCxnSpPr/>
          <p:nvPr/>
        </p:nvCxnSpPr>
        <p:spPr>
          <a:xfrm flipV="1">
            <a:off x="4081315" y="5460018"/>
            <a:ext cx="461625" cy="8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1489822" y="4948876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1×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3463248" y="5188515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62" idx="2"/>
          </p:cNvCxnSpPr>
          <p:nvPr/>
        </p:nvCxnSpPr>
        <p:spPr>
          <a:xfrm>
            <a:off x="979142" y="5183636"/>
            <a:ext cx="2484106" cy="2880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  <a:endCxn id="62" idx="2"/>
          </p:cNvCxnSpPr>
          <p:nvPr/>
        </p:nvCxnSpPr>
        <p:spPr>
          <a:xfrm flipV="1">
            <a:off x="986413" y="5471720"/>
            <a:ext cx="2476835" cy="264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1078728" y="5002775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1514552" y="5512071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0×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1531667" y="413222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重みとの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掛け算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2318000" y="4970541"/>
            <a:ext cx="409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790E32B-6D3B-4EE8-AAFD-59A373D87C51}"/>
              </a:ext>
            </a:extLst>
          </p:cNvPr>
          <p:cNvSpPr txBox="1"/>
          <p:nvPr/>
        </p:nvSpPr>
        <p:spPr>
          <a:xfrm>
            <a:off x="65036" y="44351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2536137" y="46546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2747135" y="5183636"/>
            <a:ext cx="434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707245" y="5927796"/>
            <a:ext cx="2727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+ 0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を加算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097947" y="5192945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4" name="直線矢印コネクタ 73"/>
          <p:cNvCxnSpPr/>
          <p:nvPr/>
        </p:nvCxnSpPr>
        <p:spPr>
          <a:xfrm flipH="1" flipV="1">
            <a:off x="3321731" y="5570705"/>
            <a:ext cx="450550" cy="412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4086319" y="5196916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6" name="直線矢印コネクタ 75"/>
          <p:cNvCxnSpPr>
            <a:endCxn id="75" idx="0"/>
          </p:cNvCxnSpPr>
          <p:nvPr/>
        </p:nvCxnSpPr>
        <p:spPr>
          <a:xfrm flipH="1">
            <a:off x="4256398" y="4757223"/>
            <a:ext cx="175087" cy="439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B2FA9A06-D70E-4609-811B-249D78B6ADEB}"/>
              </a:ext>
            </a:extLst>
          </p:cNvPr>
          <p:cNvSpPr txBox="1"/>
          <p:nvPr/>
        </p:nvSpPr>
        <p:spPr>
          <a:xfrm>
            <a:off x="3952414" y="3944136"/>
            <a:ext cx="1798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適用</a:t>
            </a: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6020024" y="4948875"/>
            <a:ext cx="3151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1, 1   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910469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2FF7E1-E7B6-4841-BD70-E068DDAE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601812" y="294615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889ABC2A-EB7B-441B-B6AE-BB237724D601}"/>
              </a:ext>
            </a:extLst>
          </p:cNvPr>
          <p:cNvSpPr/>
          <p:nvPr/>
        </p:nvSpPr>
        <p:spPr>
          <a:xfrm>
            <a:off x="386240" y="2486837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E8B775C9-A839-4E1A-82C4-DD1A970CCA65}"/>
              </a:ext>
            </a:extLst>
          </p:cNvPr>
          <p:cNvSpPr/>
          <p:nvPr/>
        </p:nvSpPr>
        <p:spPr>
          <a:xfrm>
            <a:off x="722790" y="2486837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1091774" y="2435118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4318172" y="1082905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71" idx="2"/>
          </p:cNvCxnSpPr>
          <p:nvPr/>
        </p:nvCxnSpPr>
        <p:spPr>
          <a:xfrm>
            <a:off x="3264269" y="1190199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3221458" y="1366112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296282" y="879714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71" idx="6"/>
            <a:endCxn id="97" idx="2"/>
          </p:cNvCxnSpPr>
          <p:nvPr/>
        </p:nvCxnSpPr>
        <p:spPr>
          <a:xfrm>
            <a:off x="4936239" y="1366110"/>
            <a:ext cx="1009483" cy="1231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4615AD0-7037-408F-A360-FC0CB1513337}"/>
              </a:ext>
            </a:extLst>
          </p:cNvPr>
          <p:cNvSpPr txBox="1"/>
          <p:nvPr/>
        </p:nvSpPr>
        <p:spPr>
          <a:xfrm>
            <a:off x="3032684" y="5398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89" name="楕円 88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4377740" y="3593472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89" idx="2"/>
          </p:cNvCxnSpPr>
          <p:nvPr/>
        </p:nvCxnSpPr>
        <p:spPr>
          <a:xfrm>
            <a:off x="3323837" y="3700766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3281026" y="3876679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58FF0D8-97CE-46A7-A941-365200123320}"/>
              </a:ext>
            </a:extLst>
          </p:cNvPr>
          <p:cNvSpPr txBox="1"/>
          <p:nvPr/>
        </p:nvSpPr>
        <p:spPr>
          <a:xfrm>
            <a:off x="3355850" y="3390281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89" idx="6"/>
            <a:endCxn id="97" idx="2"/>
          </p:cNvCxnSpPr>
          <p:nvPr/>
        </p:nvCxnSpPr>
        <p:spPr>
          <a:xfrm flipV="1">
            <a:off x="4995807" y="2597122"/>
            <a:ext cx="949915" cy="12795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BC1B3F9-1377-4978-88DF-1EBB8C63D408}"/>
              </a:ext>
            </a:extLst>
          </p:cNvPr>
          <p:cNvSpPr txBox="1"/>
          <p:nvPr/>
        </p:nvSpPr>
        <p:spPr>
          <a:xfrm>
            <a:off x="3128952" y="30312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97" name="楕円 96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5945722" y="2313917"/>
            <a:ext cx="618067" cy="5664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27D558BA-CCB2-4FBF-B52C-4EFF402B0A55}"/>
              </a:ext>
            </a:extLst>
          </p:cNvPr>
          <p:cNvSpPr txBox="1"/>
          <p:nvPr/>
        </p:nvSpPr>
        <p:spPr>
          <a:xfrm>
            <a:off x="2680332" y="5580031"/>
            <a:ext cx="48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３つのニューロンの活性化関数はすべて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8EB6E036-B43D-4F3E-8640-5EA1FE84087A}"/>
              </a:ext>
            </a:extLst>
          </p:cNvPr>
          <p:cNvGrpSpPr/>
          <p:nvPr/>
        </p:nvGrpSpPr>
        <p:grpSpPr>
          <a:xfrm>
            <a:off x="3671394" y="6042862"/>
            <a:ext cx="2724405" cy="789249"/>
            <a:chOff x="5722270" y="1709574"/>
            <a:chExt cx="2724405" cy="789249"/>
          </a:xfrm>
        </p:grpSpPr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F6F4CF41-2165-414D-B468-C8E492380705}"/>
                </a:ext>
              </a:extLst>
            </p:cNvPr>
            <p:cNvSpPr txBox="1"/>
            <p:nvPr/>
          </p:nvSpPr>
          <p:spPr>
            <a:xfrm>
              <a:off x="7732377" y="1819733"/>
              <a:ext cx="714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ReLU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6A1CAE97-17AB-4767-9E4B-6700CD419103}"/>
                </a:ext>
              </a:extLst>
            </p:cNvPr>
            <p:cNvSpPr/>
            <p:nvPr/>
          </p:nvSpPr>
          <p:spPr>
            <a:xfrm>
              <a:off x="6054227" y="1709574"/>
              <a:ext cx="1615017" cy="546290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01AC905B-FC10-416B-8ACD-AD263484BEFD}"/>
                </a:ext>
              </a:extLst>
            </p:cNvPr>
            <p:cNvSpPr txBox="1"/>
            <p:nvPr/>
          </p:nvSpPr>
          <p:spPr>
            <a:xfrm>
              <a:off x="5722270" y="1709574"/>
              <a:ext cx="364267" cy="681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2.0</a:t>
              </a: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1.0</a:t>
              </a: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FBCFB7FB-7009-43D9-8484-C2D06FAFD656}"/>
                </a:ext>
              </a:extLst>
            </p:cNvPr>
            <p:cNvSpPr txBox="1"/>
            <p:nvPr/>
          </p:nvSpPr>
          <p:spPr>
            <a:xfrm>
              <a:off x="5968586" y="2330764"/>
              <a:ext cx="1745992" cy="168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-2.0    -1.0    0.0     1.0     2.0</a:t>
              </a:r>
            </a:p>
          </p:txBody>
        </p: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55D8487F-06D4-430C-8035-A58A87C9A530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>
              <a:off x="6054227" y="2255864"/>
              <a:ext cx="807509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44BAD515-1E0B-4303-8DDE-0BFA4E653446}"/>
                </a:ext>
              </a:extLst>
            </p:cNvPr>
            <p:cNvCxnSpPr>
              <a:cxnSpLocks/>
              <a:stCxn id="106" idx="2"/>
            </p:cNvCxnSpPr>
            <p:nvPr/>
          </p:nvCxnSpPr>
          <p:spPr>
            <a:xfrm flipV="1">
              <a:off x="6861736" y="1709574"/>
              <a:ext cx="597684" cy="54629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DA3FEBDD-9854-472F-80CB-DC838DB8AEC8}"/>
              </a:ext>
            </a:extLst>
          </p:cNvPr>
          <p:cNvSpPr txBox="1"/>
          <p:nvPr/>
        </p:nvSpPr>
        <p:spPr>
          <a:xfrm>
            <a:off x="5277229" y="14794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CAEC4402-5AAC-48BF-A5BF-66F5FC102FA8}"/>
              </a:ext>
            </a:extLst>
          </p:cNvPr>
          <p:cNvSpPr txBox="1"/>
          <p:nvPr/>
        </p:nvSpPr>
        <p:spPr>
          <a:xfrm>
            <a:off x="5400386" y="1832465"/>
            <a:ext cx="3930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410124" y="2015703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3728068" y="5549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833083" y="101782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819764" y="3570982"/>
            <a:ext cx="434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3728068" y="31967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5239444" y="21102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5518343" y="236971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483857" y="724472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622555" y="3301954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947175" y="10417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5060228" y="36185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6657290" y="236628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C985A81B-1C9B-40DC-9408-66DB499A03BB}"/>
              </a:ext>
            </a:extLst>
          </p:cNvPr>
          <p:cNvSpPr txBox="1"/>
          <p:nvPr/>
        </p:nvSpPr>
        <p:spPr>
          <a:xfrm>
            <a:off x="6303119" y="275977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大きなプラスの値を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出力している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ニューロン＝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活性化</a:t>
            </a:r>
          </a:p>
        </p:txBody>
      </p:sp>
    </p:spTree>
    <p:extLst>
      <p:ext uri="{BB962C8B-B14F-4D97-AF65-F5344CB8AC3E}">
        <p14:creationId xmlns:p14="http://schemas.microsoft.com/office/powerpoint/2010/main" val="1243082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2FF7E1-E7B6-4841-BD70-E068DDAE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767649" y="293886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889ABC2A-EB7B-441B-B6AE-BB237724D601}"/>
              </a:ext>
            </a:extLst>
          </p:cNvPr>
          <p:cNvSpPr/>
          <p:nvPr/>
        </p:nvSpPr>
        <p:spPr>
          <a:xfrm>
            <a:off x="552077" y="2479552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1257611" y="2427833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4318172" y="1082905"/>
            <a:ext cx="618067" cy="5664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71" idx="2"/>
          </p:cNvCxnSpPr>
          <p:nvPr/>
        </p:nvCxnSpPr>
        <p:spPr>
          <a:xfrm>
            <a:off x="3264269" y="1190199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3221458" y="1366112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296282" y="879714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71" idx="6"/>
            <a:endCxn id="97" idx="2"/>
          </p:cNvCxnSpPr>
          <p:nvPr/>
        </p:nvCxnSpPr>
        <p:spPr>
          <a:xfrm>
            <a:off x="4936239" y="1366110"/>
            <a:ext cx="1009483" cy="1231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4615AD0-7037-408F-A360-FC0CB1513337}"/>
              </a:ext>
            </a:extLst>
          </p:cNvPr>
          <p:cNvSpPr txBox="1"/>
          <p:nvPr/>
        </p:nvSpPr>
        <p:spPr>
          <a:xfrm>
            <a:off x="3032684" y="5398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89" name="楕円 88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4377740" y="3593472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89" idx="2"/>
          </p:cNvCxnSpPr>
          <p:nvPr/>
        </p:nvCxnSpPr>
        <p:spPr>
          <a:xfrm>
            <a:off x="3323837" y="3700766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3281026" y="3876679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58FF0D8-97CE-46A7-A941-365200123320}"/>
              </a:ext>
            </a:extLst>
          </p:cNvPr>
          <p:cNvSpPr txBox="1"/>
          <p:nvPr/>
        </p:nvSpPr>
        <p:spPr>
          <a:xfrm>
            <a:off x="3355850" y="3390281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89" idx="6"/>
            <a:endCxn id="97" idx="2"/>
          </p:cNvCxnSpPr>
          <p:nvPr/>
        </p:nvCxnSpPr>
        <p:spPr>
          <a:xfrm flipV="1">
            <a:off x="4995807" y="2597122"/>
            <a:ext cx="949915" cy="12795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BC1B3F9-1377-4978-88DF-1EBB8C63D408}"/>
              </a:ext>
            </a:extLst>
          </p:cNvPr>
          <p:cNvSpPr txBox="1"/>
          <p:nvPr/>
        </p:nvSpPr>
        <p:spPr>
          <a:xfrm>
            <a:off x="3128952" y="30312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97" name="楕円 96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5945722" y="2313917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27D558BA-CCB2-4FBF-B52C-4EFF402B0A55}"/>
              </a:ext>
            </a:extLst>
          </p:cNvPr>
          <p:cNvSpPr txBox="1"/>
          <p:nvPr/>
        </p:nvSpPr>
        <p:spPr>
          <a:xfrm>
            <a:off x="2680332" y="5580031"/>
            <a:ext cx="48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３つのニューロンの活性化関数はすべて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8EB6E036-B43D-4F3E-8640-5EA1FE84087A}"/>
              </a:ext>
            </a:extLst>
          </p:cNvPr>
          <p:cNvGrpSpPr/>
          <p:nvPr/>
        </p:nvGrpSpPr>
        <p:grpSpPr>
          <a:xfrm>
            <a:off x="3671394" y="6042862"/>
            <a:ext cx="2724405" cy="789249"/>
            <a:chOff x="5722270" y="1709574"/>
            <a:chExt cx="2724405" cy="789249"/>
          </a:xfrm>
        </p:grpSpPr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F6F4CF41-2165-414D-B468-C8E492380705}"/>
                </a:ext>
              </a:extLst>
            </p:cNvPr>
            <p:cNvSpPr txBox="1"/>
            <p:nvPr/>
          </p:nvSpPr>
          <p:spPr>
            <a:xfrm>
              <a:off x="7732377" y="1819733"/>
              <a:ext cx="714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ReLU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6A1CAE97-17AB-4767-9E4B-6700CD419103}"/>
                </a:ext>
              </a:extLst>
            </p:cNvPr>
            <p:cNvSpPr/>
            <p:nvPr/>
          </p:nvSpPr>
          <p:spPr>
            <a:xfrm>
              <a:off x="6054227" y="1709574"/>
              <a:ext cx="1615017" cy="546290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01AC905B-FC10-416B-8ACD-AD263484BEFD}"/>
                </a:ext>
              </a:extLst>
            </p:cNvPr>
            <p:cNvSpPr txBox="1"/>
            <p:nvPr/>
          </p:nvSpPr>
          <p:spPr>
            <a:xfrm>
              <a:off x="5722270" y="1709574"/>
              <a:ext cx="364267" cy="681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2.0</a:t>
              </a: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1.0</a:t>
              </a: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FBCFB7FB-7009-43D9-8484-C2D06FAFD656}"/>
                </a:ext>
              </a:extLst>
            </p:cNvPr>
            <p:cNvSpPr txBox="1"/>
            <p:nvPr/>
          </p:nvSpPr>
          <p:spPr>
            <a:xfrm>
              <a:off x="5968586" y="2330764"/>
              <a:ext cx="1745992" cy="168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-2.0    -1.0    0.0     1.0     2.0</a:t>
              </a:r>
            </a:p>
          </p:txBody>
        </p: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55D8487F-06D4-430C-8035-A58A87C9A530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>
              <a:off x="6054227" y="2255864"/>
              <a:ext cx="807509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44BAD515-1E0B-4303-8DDE-0BFA4E653446}"/>
                </a:ext>
              </a:extLst>
            </p:cNvPr>
            <p:cNvCxnSpPr>
              <a:cxnSpLocks/>
              <a:stCxn id="106" idx="2"/>
            </p:cNvCxnSpPr>
            <p:nvPr/>
          </p:nvCxnSpPr>
          <p:spPr>
            <a:xfrm flipV="1">
              <a:off x="6861736" y="1709574"/>
              <a:ext cx="597684" cy="54629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DA3FEBDD-9854-472F-80CB-DC838DB8AEC8}"/>
              </a:ext>
            </a:extLst>
          </p:cNvPr>
          <p:cNvSpPr txBox="1"/>
          <p:nvPr/>
        </p:nvSpPr>
        <p:spPr>
          <a:xfrm>
            <a:off x="5277229" y="14794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CAEC4402-5AAC-48BF-A5BF-66F5FC102FA8}"/>
              </a:ext>
            </a:extLst>
          </p:cNvPr>
          <p:cNvSpPr txBox="1"/>
          <p:nvPr/>
        </p:nvSpPr>
        <p:spPr>
          <a:xfrm>
            <a:off x="5400386" y="1832465"/>
            <a:ext cx="3930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575961" y="2008418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3728068" y="5549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833083" y="101782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819764" y="3570982"/>
            <a:ext cx="434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3728068" y="31967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5239444" y="21102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5518343" y="236971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483857" y="724472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622555" y="3301954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947175" y="10417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5060228" y="36185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6657290" y="236628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881271" y="2479550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985A81B-1C9B-40DC-9408-66DB499A03BB}"/>
              </a:ext>
            </a:extLst>
          </p:cNvPr>
          <p:cNvSpPr txBox="1"/>
          <p:nvPr/>
        </p:nvSpPr>
        <p:spPr>
          <a:xfrm>
            <a:off x="6303119" y="275977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大きなプラスの値を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出力している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ニューロン＝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活性化</a:t>
            </a:r>
          </a:p>
        </p:txBody>
      </p:sp>
    </p:spTree>
    <p:extLst>
      <p:ext uri="{BB962C8B-B14F-4D97-AF65-F5344CB8AC3E}">
        <p14:creationId xmlns:p14="http://schemas.microsoft.com/office/powerpoint/2010/main" val="3305442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2FF7E1-E7B6-4841-BD70-E068DDAE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927369" y="288032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E8B775C9-A839-4E1A-82C4-DD1A970CCA65}"/>
              </a:ext>
            </a:extLst>
          </p:cNvPr>
          <p:cNvSpPr/>
          <p:nvPr/>
        </p:nvSpPr>
        <p:spPr>
          <a:xfrm>
            <a:off x="1048347" y="2421010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1417331" y="2369291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4318172" y="1082905"/>
            <a:ext cx="618067" cy="5664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71" idx="2"/>
          </p:cNvCxnSpPr>
          <p:nvPr/>
        </p:nvCxnSpPr>
        <p:spPr>
          <a:xfrm>
            <a:off x="3264269" y="1190199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3221458" y="1366112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296282" y="879714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71" idx="6"/>
            <a:endCxn id="97" idx="2"/>
          </p:cNvCxnSpPr>
          <p:nvPr/>
        </p:nvCxnSpPr>
        <p:spPr>
          <a:xfrm>
            <a:off x="4936239" y="1366110"/>
            <a:ext cx="1009483" cy="1231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4615AD0-7037-408F-A360-FC0CB1513337}"/>
              </a:ext>
            </a:extLst>
          </p:cNvPr>
          <p:cNvSpPr txBox="1"/>
          <p:nvPr/>
        </p:nvSpPr>
        <p:spPr>
          <a:xfrm>
            <a:off x="3032684" y="5398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89" name="楕円 88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4377740" y="3593472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89" idx="2"/>
          </p:cNvCxnSpPr>
          <p:nvPr/>
        </p:nvCxnSpPr>
        <p:spPr>
          <a:xfrm>
            <a:off x="3323837" y="3700766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3281026" y="3876679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58FF0D8-97CE-46A7-A941-365200123320}"/>
              </a:ext>
            </a:extLst>
          </p:cNvPr>
          <p:cNvSpPr txBox="1"/>
          <p:nvPr/>
        </p:nvSpPr>
        <p:spPr>
          <a:xfrm>
            <a:off x="3355850" y="3390281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89" idx="6"/>
            <a:endCxn id="97" idx="2"/>
          </p:cNvCxnSpPr>
          <p:nvPr/>
        </p:nvCxnSpPr>
        <p:spPr>
          <a:xfrm flipV="1">
            <a:off x="4995807" y="2597122"/>
            <a:ext cx="949915" cy="12795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BC1B3F9-1377-4978-88DF-1EBB8C63D408}"/>
              </a:ext>
            </a:extLst>
          </p:cNvPr>
          <p:cNvSpPr txBox="1"/>
          <p:nvPr/>
        </p:nvSpPr>
        <p:spPr>
          <a:xfrm>
            <a:off x="3128952" y="30312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97" name="楕円 96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5945722" y="2313917"/>
            <a:ext cx="618067" cy="5664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27D558BA-CCB2-4FBF-B52C-4EFF402B0A55}"/>
              </a:ext>
            </a:extLst>
          </p:cNvPr>
          <p:cNvSpPr txBox="1"/>
          <p:nvPr/>
        </p:nvSpPr>
        <p:spPr>
          <a:xfrm>
            <a:off x="2680332" y="5580031"/>
            <a:ext cx="48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３つのニューロンの活性化関数はすべて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8EB6E036-B43D-4F3E-8640-5EA1FE84087A}"/>
              </a:ext>
            </a:extLst>
          </p:cNvPr>
          <p:cNvGrpSpPr/>
          <p:nvPr/>
        </p:nvGrpSpPr>
        <p:grpSpPr>
          <a:xfrm>
            <a:off x="3671394" y="6042862"/>
            <a:ext cx="2724405" cy="789249"/>
            <a:chOff x="5722270" y="1709574"/>
            <a:chExt cx="2724405" cy="789249"/>
          </a:xfrm>
        </p:grpSpPr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F6F4CF41-2165-414D-B468-C8E492380705}"/>
                </a:ext>
              </a:extLst>
            </p:cNvPr>
            <p:cNvSpPr txBox="1"/>
            <p:nvPr/>
          </p:nvSpPr>
          <p:spPr>
            <a:xfrm>
              <a:off x="7732377" y="1819733"/>
              <a:ext cx="714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ReLU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6A1CAE97-17AB-4767-9E4B-6700CD419103}"/>
                </a:ext>
              </a:extLst>
            </p:cNvPr>
            <p:cNvSpPr/>
            <p:nvPr/>
          </p:nvSpPr>
          <p:spPr>
            <a:xfrm>
              <a:off x="6054227" y="1709574"/>
              <a:ext cx="1615017" cy="546290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01AC905B-FC10-416B-8ACD-AD263484BEFD}"/>
                </a:ext>
              </a:extLst>
            </p:cNvPr>
            <p:cNvSpPr txBox="1"/>
            <p:nvPr/>
          </p:nvSpPr>
          <p:spPr>
            <a:xfrm>
              <a:off x="5722270" y="1709574"/>
              <a:ext cx="364267" cy="681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2.0</a:t>
              </a: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1.0</a:t>
              </a: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FBCFB7FB-7009-43D9-8484-C2D06FAFD656}"/>
                </a:ext>
              </a:extLst>
            </p:cNvPr>
            <p:cNvSpPr txBox="1"/>
            <p:nvPr/>
          </p:nvSpPr>
          <p:spPr>
            <a:xfrm>
              <a:off x="5968586" y="2330764"/>
              <a:ext cx="1745992" cy="168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-2.0    -1.0    0.0     1.0     2.0</a:t>
              </a:r>
            </a:p>
          </p:txBody>
        </p: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55D8487F-06D4-430C-8035-A58A87C9A530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>
              <a:off x="6054227" y="2255864"/>
              <a:ext cx="807509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44BAD515-1E0B-4303-8DDE-0BFA4E653446}"/>
                </a:ext>
              </a:extLst>
            </p:cNvPr>
            <p:cNvCxnSpPr>
              <a:cxnSpLocks/>
              <a:stCxn id="106" idx="2"/>
            </p:cNvCxnSpPr>
            <p:nvPr/>
          </p:nvCxnSpPr>
          <p:spPr>
            <a:xfrm flipV="1">
              <a:off x="6861736" y="1709574"/>
              <a:ext cx="597684" cy="54629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DA3FEBDD-9854-472F-80CB-DC838DB8AEC8}"/>
              </a:ext>
            </a:extLst>
          </p:cNvPr>
          <p:cNvSpPr txBox="1"/>
          <p:nvPr/>
        </p:nvSpPr>
        <p:spPr>
          <a:xfrm>
            <a:off x="5277229" y="14794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CAEC4402-5AAC-48BF-A5BF-66F5FC102FA8}"/>
              </a:ext>
            </a:extLst>
          </p:cNvPr>
          <p:cNvSpPr txBox="1"/>
          <p:nvPr/>
        </p:nvSpPr>
        <p:spPr>
          <a:xfrm>
            <a:off x="5400386" y="1832465"/>
            <a:ext cx="3930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735681" y="1949876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3728068" y="5549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833083" y="101782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819764" y="3570982"/>
            <a:ext cx="434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3728068" y="31967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5239444" y="21102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5518343" y="236971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483857" y="724472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622555" y="3301954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947175" y="10417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5060228" y="36185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6657290" y="236628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985A81B-1C9B-40DC-9408-66DB499A03BB}"/>
              </a:ext>
            </a:extLst>
          </p:cNvPr>
          <p:cNvSpPr txBox="1"/>
          <p:nvPr/>
        </p:nvSpPr>
        <p:spPr>
          <a:xfrm>
            <a:off x="6303119" y="275977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大きなプラスの値を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出力している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ニューロン＝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活性化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704441" y="2421008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07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ブラウザで動作</a:t>
            </a:r>
            <a:endParaRPr lang="en-US" altLang="ja-JP" sz="2400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を登載、その他、次の外部ライブラリがインストール済み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processing, </a:t>
            </a:r>
            <a:r>
              <a:rPr lang="en-US" altLang="ja-JP" sz="2400" dirty="0" err="1"/>
              <a:t>pygal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295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2FF7E1-E7B6-4841-BD70-E068DDAE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863223" y="285930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1353185" y="2348265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4318172" y="1082905"/>
            <a:ext cx="618067" cy="5664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71" idx="2"/>
          </p:cNvCxnSpPr>
          <p:nvPr/>
        </p:nvCxnSpPr>
        <p:spPr>
          <a:xfrm>
            <a:off x="3264269" y="1190199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3221458" y="1366112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296282" y="879714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71" idx="6"/>
            <a:endCxn id="97" idx="2"/>
          </p:cNvCxnSpPr>
          <p:nvPr/>
        </p:nvCxnSpPr>
        <p:spPr>
          <a:xfrm>
            <a:off x="4936239" y="1366110"/>
            <a:ext cx="1009483" cy="1231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4615AD0-7037-408F-A360-FC0CB1513337}"/>
              </a:ext>
            </a:extLst>
          </p:cNvPr>
          <p:cNvSpPr txBox="1"/>
          <p:nvPr/>
        </p:nvSpPr>
        <p:spPr>
          <a:xfrm>
            <a:off x="3032684" y="5398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89" name="楕円 88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4377740" y="3593472"/>
            <a:ext cx="618067" cy="5664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89" idx="2"/>
          </p:cNvCxnSpPr>
          <p:nvPr/>
        </p:nvCxnSpPr>
        <p:spPr>
          <a:xfrm>
            <a:off x="3323837" y="3700766"/>
            <a:ext cx="1053903" cy="175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3281026" y="3876679"/>
            <a:ext cx="1107650" cy="1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58FF0D8-97CE-46A7-A941-365200123320}"/>
              </a:ext>
            </a:extLst>
          </p:cNvPr>
          <p:cNvSpPr txBox="1"/>
          <p:nvPr/>
        </p:nvSpPr>
        <p:spPr>
          <a:xfrm>
            <a:off x="3355850" y="3390281"/>
            <a:ext cx="3722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89" idx="6"/>
            <a:endCxn id="97" idx="2"/>
          </p:cNvCxnSpPr>
          <p:nvPr/>
        </p:nvCxnSpPr>
        <p:spPr>
          <a:xfrm flipV="1">
            <a:off x="4995807" y="2597122"/>
            <a:ext cx="949915" cy="12795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BC1B3F9-1377-4978-88DF-1EBB8C63D408}"/>
              </a:ext>
            </a:extLst>
          </p:cNvPr>
          <p:cNvSpPr txBox="1"/>
          <p:nvPr/>
        </p:nvSpPr>
        <p:spPr>
          <a:xfrm>
            <a:off x="3128952" y="30312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97" name="楕円 96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5945722" y="2313917"/>
            <a:ext cx="618067" cy="5664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27D558BA-CCB2-4FBF-B52C-4EFF402B0A55}"/>
              </a:ext>
            </a:extLst>
          </p:cNvPr>
          <p:cNvSpPr txBox="1"/>
          <p:nvPr/>
        </p:nvSpPr>
        <p:spPr>
          <a:xfrm>
            <a:off x="2680332" y="5580031"/>
            <a:ext cx="48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３つのニューロンの活性化関数はすべて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8EB6E036-B43D-4F3E-8640-5EA1FE84087A}"/>
              </a:ext>
            </a:extLst>
          </p:cNvPr>
          <p:cNvGrpSpPr/>
          <p:nvPr/>
        </p:nvGrpSpPr>
        <p:grpSpPr>
          <a:xfrm>
            <a:off x="3671394" y="6042862"/>
            <a:ext cx="2724405" cy="789249"/>
            <a:chOff x="5722270" y="1709574"/>
            <a:chExt cx="2724405" cy="789249"/>
          </a:xfrm>
        </p:grpSpPr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F6F4CF41-2165-414D-B468-C8E492380705}"/>
                </a:ext>
              </a:extLst>
            </p:cNvPr>
            <p:cNvSpPr txBox="1"/>
            <p:nvPr/>
          </p:nvSpPr>
          <p:spPr>
            <a:xfrm>
              <a:off x="7732377" y="1819733"/>
              <a:ext cx="714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ReLU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 </a:t>
              </a:r>
            </a:p>
          </p:txBody>
        </p:sp>
        <p:sp>
          <p:nvSpPr>
            <p:cNvPr id="106" name="正方形/長方形 105">
              <a:extLst>
                <a:ext uri="{FF2B5EF4-FFF2-40B4-BE49-F238E27FC236}">
                  <a16:creationId xmlns:a16="http://schemas.microsoft.com/office/drawing/2014/main" id="{6A1CAE97-17AB-4767-9E4B-6700CD419103}"/>
                </a:ext>
              </a:extLst>
            </p:cNvPr>
            <p:cNvSpPr/>
            <p:nvPr/>
          </p:nvSpPr>
          <p:spPr>
            <a:xfrm>
              <a:off x="6054227" y="1709574"/>
              <a:ext cx="1615017" cy="546290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01AC905B-FC10-416B-8ACD-AD263484BEFD}"/>
                </a:ext>
              </a:extLst>
            </p:cNvPr>
            <p:cNvSpPr txBox="1"/>
            <p:nvPr/>
          </p:nvSpPr>
          <p:spPr>
            <a:xfrm>
              <a:off x="5722270" y="1709574"/>
              <a:ext cx="364267" cy="681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2.0</a:t>
              </a: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1.0</a:t>
              </a: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0</a:t>
              </a: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FBCFB7FB-7009-43D9-8484-C2D06FAFD656}"/>
                </a:ext>
              </a:extLst>
            </p:cNvPr>
            <p:cNvSpPr txBox="1"/>
            <p:nvPr/>
          </p:nvSpPr>
          <p:spPr>
            <a:xfrm>
              <a:off x="5968586" y="2330764"/>
              <a:ext cx="1745992" cy="168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ts val="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-2.0    -1.0    0.0     1.0     2.0</a:t>
              </a:r>
            </a:p>
          </p:txBody>
        </p: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55D8487F-06D4-430C-8035-A58A87C9A530}"/>
                </a:ext>
              </a:extLst>
            </p:cNvPr>
            <p:cNvCxnSpPr>
              <a:cxnSpLocks/>
              <a:endCxn id="106" idx="2"/>
            </p:cNvCxnSpPr>
            <p:nvPr/>
          </p:nvCxnSpPr>
          <p:spPr>
            <a:xfrm>
              <a:off x="6054227" y="2255864"/>
              <a:ext cx="807509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44BAD515-1E0B-4303-8DDE-0BFA4E653446}"/>
                </a:ext>
              </a:extLst>
            </p:cNvPr>
            <p:cNvCxnSpPr>
              <a:cxnSpLocks/>
              <a:stCxn id="106" idx="2"/>
            </p:cNvCxnSpPr>
            <p:nvPr/>
          </p:nvCxnSpPr>
          <p:spPr>
            <a:xfrm flipV="1">
              <a:off x="6861736" y="1709574"/>
              <a:ext cx="597684" cy="54629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DA3FEBDD-9854-472F-80CB-DC838DB8AEC8}"/>
              </a:ext>
            </a:extLst>
          </p:cNvPr>
          <p:cNvSpPr txBox="1"/>
          <p:nvPr/>
        </p:nvSpPr>
        <p:spPr>
          <a:xfrm>
            <a:off x="5277229" y="14794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CAEC4402-5AAC-48BF-A5BF-66F5FC102FA8}"/>
              </a:ext>
            </a:extLst>
          </p:cNvPr>
          <p:cNvSpPr txBox="1"/>
          <p:nvPr/>
        </p:nvSpPr>
        <p:spPr>
          <a:xfrm>
            <a:off x="5400386" y="1832465"/>
            <a:ext cx="3930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671535" y="1928850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3728068" y="5549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833083" y="101782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3819764" y="3570982"/>
            <a:ext cx="434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3728068" y="31967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CF59EC56-43EF-4152-B44B-352FF4B10325}"/>
              </a:ext>
            </a:extLst>
          </p:cNvPr>
          <p:cNvSpPr txBox="1"/>
          <p:nvPr/>
        </p:nvSpPr>
        <p:spPr>
          <a:xfrm>
            <a:off x="5239444" y="21102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バイアス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E574F47D-541A-454F-B62D-358AFE518D13}"/>
              </a:ext>
            </a:extLst>
          </p:cNvPr>
          <p:cNvSpPr txBox="1"/>
          <p:nvPr/>
        </p:nvSpPr>
        <p:spPr>
          <a:xfrm>
            <a:off x="5518343" y="2369719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483857" y="724472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622555" y="3301954"/>
            <a:ext cx="633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947175" y="10417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5060228" y="36185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6657290" y="236628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985A81B-1C9B-40DC-9408-66DB499A03BB}"/>
              </a:ext>
            </a:extLst>
          </p:cNvPr>
          <p:cNvSpPr txBox="1"/>
          <p:nvPr/>
        </p:nvSpPr>
        <p:spPr>
          <a:xfrm>
            <a:off x="6303119" y="275977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大きなプラスの値を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出力している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ニューロン＝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活性化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640295" y="239998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975036" y="2399982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458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入力の変化による活性度の変化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391695" y="168964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9ABC2A-EB7B-441B-B6AE-BB237724D601}"/>
              </a:ext>
            </a:extLst>
          </p:cNvPr>
          <p:cNvSpPr/>
          <p:nvPr/>
        </p:nvSpPr>
        <p:spPr>
          <a:xfrm>
            <a:off x="176123" y="1230327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8B775C9-A839-4E1A-82C4-DD1A970CCA65}"/>
              </a:ext>
            </a:extLst>
          </p:cNvPr>
          <p:cNvSpPr/>
          <p:nvPr/>
        </p:nvSpPr>
        <p:spPr>
          <a:xfrm>
            <a:off x="512673" y="1230327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881657" y="1178608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200007" y="759193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2498757" y="945950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790842" y="1006977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1762085" y="1107035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9" idx="6"/>
            <a:endCxn id="23" idx="2"/>
          </p:cNvCxnSpPr>
          <p:nvPr/>
        </p:nvCxnSpPr>
        <p:spPr>
          <a:xfrm>
            <a:off x="2913918" y="1107035"/>
            <a:ext cx="678078" cy="421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2498757" y="1689644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1790842" y="1750672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1762085" y="1850730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16" idx="6"/>
            <a:endCxn id="23" idx="2"/>
          </p:cNvCxnSpPr>
          <p:nvPr/>
        </p:nvCxnSpPr>
        <p:spPr>
          <a:xfrm flipV="1">
            <a:off x="2913918" y="1528561"/>
            <a:ext cx="678078" cy="322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楕円 22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3591996" y="1367476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21264" y="922557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57190" y="1703883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069962" y="1397264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2491411" y="2417432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42" idx="2"/>
          </p:cNvCxnSpPr>
          <p:nvPr/>
        </p:nvCxnSpPr>
        <p:spPr>
          <a:xfrm>
            <a:off x="1783496" y="2478459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1754739" y="2578517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42" idx="6"/>
            <a:endCxn id="50" idx="2"/>
          </p:cNvCxnSpPr>
          <p:nvPr/>
        </p:nvCxnSpPr>
        <p:spPr>
          <a:xfrm>
            <a:off x="2906572" y="2578517"/>
            <a:ext cx="678078" cy="421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楕円 45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2491411" y="3161126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46" idx="2"/>
          </p:cNvCxnSpPr>
          <p:nvPr/>
        </p:nvCxnSpPr>
        <p:spPr>
          <a:xfrm>
            <a:off x="1783496" y="3222154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1754739" y="3322212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46" idx="6"/>
            <a:endCxn id="50" idx="2"/>
          </p:cNvCxnSpPr>
          <p:nvPr/>
        </p:nvCxnSpPr>
        <p:spPr>
          <a:xfrm flipV="1">
            <a:off x="2906572" y="3000043"/>
            <a:ext cx="678078" cy="322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楕円 49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3584650" y="2838958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13918" y="23940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49844" y="3175365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062616" y="28687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2484065" y="3888914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54" idx="2"/>
          </p:cNvCxnSpPr>
          <p:nvPr/>
        </p:nvCxnSpPr>
        <p:spPr>
          <a:xfrm>
            <a:off x="1776150" y="3949941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1747393" y="4049999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54" idx="6"/>
            <a:endCxn id="62" idx="2"/>
          </p:cNvCxnSpPr>
          <p:nvPr/>
        </p:nvCxnSpPr>
        <p:spPr>
          <a:xfrm>
            <a:off x="2899226" y="4049999"/>
            <a:ext cx="678078" cy="421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楕円 57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2484065" y="4632608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58" idx="2"/>
          </p:cNvCxnSpPr>
          <p:nvPr/>
        </p:nvCxnSpPr>
        <p:spPr>
          <a:xfrm>
            <a:off x="1776150" y="4693636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1747393" y="4793694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58" idx="6"/>
            <a:endCxn id="62" idx="2"/>
          </p:cNvCxnSpPr>
          <p:nvPr/>
        </p:nvCxnSpPr>
        <p:spPr>
          <a:xfrm flipV="1">
            <a:off x="2899226" y="4471525"/>
            <a:ext cx="678078" cy="322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楕円 61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3577304" y="4310440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06572" y="38655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42498" y="4646847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055270" y="43402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2476719" y="5360396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66" idx="2"/>
          </p:cNvCxnSpPr>
          <p:nvPr/>
        </p:nvCxnSpPr>
        <p:spPr>
          <a:xfrm>
            <a:off x="1768804" y="5421423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1740047" y="5521481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66" idx="6"/>
            <a:endCxn id="74" idx="2"/>
          </p:cNvCxnSpPr>
          <p:nvPr/>
        </p:nvCxnSpPr>
        <p:spPr>
          <a:xfrm>
            <a:off x="2891880" y="5521481"/>
            <a:ext cx="678078" cy="421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楕円 69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2476719" y="6104090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70" idx="2"/>
          </p:cNvCxnSpPr>
          <p:nvPr/>
        </p:nvCxnSpPr>
        <p:spPr>
          <a:xfrm>
            <a:off x="1768804" y="6165118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1740047" y="6265176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70" idx="6"/>
            <a:endCxn id="74" idx="2"/>
          </p:cNvCxnSpPr>
          <p:nvPr/>
        </p:nvCxnSpPr>
        <p:spPr>
          <a:xfrm flipV="1">
            <a:off x="2891880" y="5943007"/>
            <a:ext cx="678078" cy="322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楕円 73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3569958" y="5781922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899226" y="53370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35152" y="61183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047924" y="5811710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449113" y="325246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889ABC2A-EB7B-441B-B6AE-BB237724D601}"/>
              </a:ext>
            </a:extLst>
          </p:cNvPr>
          <p:cNvSpPr/>
          <p:nvPr/>
        </p:nvSpPr>
        <p:spPr>
          <a:xfrm>
            <a:off x="233541" y="2793145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939075" y="2741426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257425" y="2322011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562735" y="2793143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499175" y="473161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E8B775C9-A839-4E1A-82C4-DD1A970CCA65}"/>
              </a:ext>
            </a:extLst>
          </p:cNvPr>
          <p:cNvSpPr/>
          <p:nvPr/>
        </p:nvSpPr>
        <p:spPr>
          <a:xfrm>
            <a:off x="620153" y="4272299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989137" y="4220580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307487" y="3801165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276247" y="4272297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569755" y="614188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1059717" y="5630848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378067" y="5211433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346827" y="5682565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681568" y="5682565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099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ニューロンは特定のパターンに応じて活性化する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391695" y="168964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9ABC2A-EB7B-441B-B6AE-BB237724D601}"/>
              </a:ext>
            </a:extLst>
          </p:cNvPr>
          <p:cNvSpPr/>
          <p:nvPr/>
        </p:nvSpPr>
        <p:spPr>
          <a:xfrm>
            <a:off x="176123" y="1230327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8B775C9-A839-4E1A-82C4-DD1A970CCA65}"/>
              </a:ext>
            </a:extLst>
          </p:cNvPr>
          <p:cNvSpPr/>
          <p:nvPr/>
        </p:nvSpPr>
        <p:spPr>
          <a:xfrm>
            <a:off x="512673" y="1230327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881657" y="1178608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200007" y="759193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2498757" y="945950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790842" y="1006977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1762085" y="1107035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9" idx="6"/>
            <a:endCxn id="23" idx="2"/>
          </p:cNvCxnSpPr>
          <p:nvPr/>
        </p:nvCxnSpPr>
        <p:spPr>
          <a:xfrm>
            <a:off x="2913918" y="1107035"/>
            <a:ext cx="678078" cy="421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2498757" y="1689644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1790842" y="1750672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1762085" y="1850730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16" idx="6"/>
            <a:endCxn id="23" idx="2"/>
          </p:cNvCxnSpPr>
          <p:nvPr/>
        </p:nvCxnSpPr>
        <p:spPr>
          <a:xfrm flipV="1">
            <a:off x="2913918" y="1528561"/>
            <a:ext cx="678078" cy="322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楕円 22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3591996" y="1367476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21264" y="922557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57190" y="1703883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069962" y="1397264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2491411" y="2417432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42" idx="2"/>
          </p:cNvCxnSpPr>
          <p:nvPr/>
        </p:nvCxnSpPr>
        <p:spPr>
          <a:xfrm>
            <a:off x="1783496" y="2478459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1754739" y="2578517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42" idx="6"/>
            <a:endCxn id="50" idx="2"/>
          </p:cNvCxnSpPr>
          <p:nvPr/>
        </p:nvCxnSpPr>
        <p:spPr>
          <a:xfrm>
            <a:off x="2906572" y="2578517"/>
            <a:ext cx="678078" cy="421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楕円 45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2491411" y="3161126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46" idx="2"/>
          </p:cNvCxnSpPr>
          <p:nvPr/>
        </p:nvCxnSpPr>
        <p:spPr>
          <a:xfrm>
            <a:off x="1783496" y="3222154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1754739" y="3322212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46" idx="6"/>
            <a:endCxn id="50" idx="2"/>
          </p:cNvCxnSpPr>
          <p:nvPr/>
        </p:nvCxnSpPr>
        <p:spPr>
          <a:xfrm flipV="1">
            <a:off x="2906572" y="3000043"/>
            <a:ext cx="678078" cy="322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楕円 49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3584650" y="2838958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13918" y="23940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49844" y="3175365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062616" y="28687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2484065" y="3888914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54" idx="2"/>
          </p:cNvCxnSpPr>
          <p:nvPr/>
        </p:nvCxnSpPr>
        <p:spPr>
          <a:xfrm>
            <a:off x="1776150" y="3949941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1747393" y="4049999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54" idx="6"/>
            <a:endCxn id="62" idx="2"/>
          </p:cNvCxnSpPr>
          <p:nvPr/>
        </p:nvCxnSpPr>
        <p:spPr>
          <a:xfrm>
            <a:off x="2899226" y="4049999"/>
            <a:ext cx="678078" cy="421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楕円 57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2484065" y="4632608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58" idx="2"/>
          </p:cNvCxnSpPr>
          <p:nvPr/>
        </p:nvCxnSpPr>
        <p:spPr>
          <a:xfrm>
            <a:off x="1776150" y="4693636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1747393" y="4793694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58" idx="6"/>
            <a:endCxn id="62" idx="2"/>
          </p:cNvCxnSpPr>
          <p:nvPr/>
        </p:nvCxnSpPr>
        <p:spPr>
          <a:xfrm flipV="1">
            <a:off x="2899226" y="4471525"/>
            <a:ext cx="678078" cy="322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楕円 61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3577304" y="4310440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06572" y="38655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42498" y="4646847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055270" y="43402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2476719" y="5360396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66" idx="2"/>
          </p:cNvCxnSpPr>
          <p:nvPr/>
        </p:nvCxnSpPr>
        <p:spPr>
          <a:xfrm>
            <a:off x="1768804" y="5421423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1740047" y="5521481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66" idx="6"/>
            <a:endCxn id="74" idx="2"/>
          </p:cNvCxnSpPr>
          <p:nvPr/>
        </p:nvCxnSpPr>
        <p:spPr>
          <a:xfrm>
            <a:off x="2891880" y="5521481"/>
            <a:ext cx="678078" cy="421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楕円 69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2476719" y="6104090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70" idx="2"/>
          </p:cNvCxnSpPr>
          <p:nvPr/>
        </p:nvCxnSpPr>
        <p:spPr>
          <a:xfrm>
            <a:off x="1768804" y="6165118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1740047" y="6265176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70" idx="6"/>
            <a:endCxn id="74" idx="2"/>
          </p:cNvCxnSpPr>
          <p:nvPr/>
        </p:nvCxnSpPr>
        <p:spPr>
          <a:xfrm flipV="1">
            <a:off x="2891880" y="5943007"/>
            <a:ext cx="678078" cy="322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楕円 73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3569958" y="5781922"/>
            <a:ext cx="415161" cy="32216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899226" y="53370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2935152" y="61183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B7483E0-1DD4-4A62-B40A-E3198AF7C7E8}"/>
              </a:ext>
            </a:extLst>
          </p:cNvPr>
          <p:cNvSpPr txBox="1"/>
          <p:nvPr/>
        </p:nvSpPr>
        <p:spPr>
          <a:xfrm>
            <a:off x="4047924" y="5811710"/>
            <a:ext cx="228487" cy="262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449113" y="325246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889ABC2A-EB7B-441B-B6AE-BB237724D601}"/>
              </a:ext>
            </a:extLst>
          </p:cNvPr>
          <p:cNvSpPr/>
          <p:nvPr/>
        </p:nvSpPr>
        <p:spPr>
          <a:xfrm>
            <a:off x="233541" y="2793145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939075" y="2741426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257425" y="2322011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562735" y="2793143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499175" y="473161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E8B775C9-A839-4E1A-82C4-DD1A970CCA65}"/>
              </a:ext>
            </a:extLst>
          </p:cNvPr>
          <p:cNvSpPr/>
          <p:nvPr/>
        </p:nvSpPr>
        <p:spPr>
          <a:xfrm>
            <a:off x="620153" y="4272299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989137" y="4220580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307487" y="3801165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276247" y="4272297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A8AFC381-84F5-49F0-B207-CDF5C782E27E}"/>
              </a:ext>
            </a:extLst>
          </p:cNvPr>
          <p:cNvSpPr txBox="1"/>
          <p:nvPr/>
        </p:nvSpPr>
        <p:spPr>
          <a:xfrm>
            <a:off x="569755" y="614188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8F4AE24F-8681-4249-84EA-CA4E1A8AE1CF}"/>
              </a:ext>
            </a:extLst>
          </p:cNvPr>
          <p:cNvSpPr txBox="1"/>
          <p:nvPr/>
        </p:nvSpPr>
        <p:spPr>
          <a:xfrm>
            <a:off x="1059717" y="5630848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1,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8F7B904E-C88B-28DC-5AC7-2AF0B4F01264}"/>
              </a:ext>
            </a:extLst>
          </p:cNvPr>
          <p:cNvSpPr txBox="1"/>
          <p:nvPr/>
        </p:nvSpPr>
        <p:spPr>
          <a:xfrm>
            <a:off x="378067" y="5211433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1   2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346827" y="5682565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8D947B0D-688D-4136-B0E1-07A761E6DFA5}"/>
              </a:ext>
            </a:extLst>
          </p:cNvPr>
          <p:cNvSpPr/>
          <p:nvPr/>
        </p:nvSpPr>
        <p:spPr>
          <a:xfrm>
            <a:off x="681568" y="5682565"/>
            <a:ext cx="336550" cy="3582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3" name="楕円 92">
            <a:extLst>
              <a:ext uri="{FF2B5EF4-FFF2-40B4-BE49-F238E27FC236}">
                <a16:creationId xmlns:a16="http://schemas.microsoft.com/office/drawing/2014/main" id="{978165A8-706B-4123-94AB-D8355FE0831A}"/>
              </a:ext>
            </a:extLst>
          </p:cNvPr>
          <p:cNvSpPr/>
          <p:nvPr/>
        </p:nvSpPr>
        <p:spPr>
          <a:xfrm>
            <a:off x="6223530" y="2113893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F38B1F08-F12C-4D88-B353-F9B7A4969DB0}"/>
              </a:ext>
            </a:extLst>
          </p:cNvPr>
          <p:cNvCxnSpPr>
            <a:cxnSpLocks/>
            <a:endCxn id="93" idx="2"/>
          </p:cNvCxnSpPr>
          <p:nvPr/>
        </p:nvCxnSpPr>
        <p:spPr>
          <a:xfrm>
            <a:off x="5515615" y="2174920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4CFB6AD6-12E1-4F4E-99F1-855CBD2A2594}"/>
              </a:ext>
            </a:extLst>
          </p:cNvPr>
          <p:cNvCxnSpPr>
            <a:cxnSpLocks/>
          </p:cNvCxnSpPr>
          <p:nvPr/>
        </p:nvCxnSpPr>
        <p:spPr>
          <a:xfrm flipV="1">
            <a:off x="5486858" y="2274978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直線矢印コネクタ 95">
            <a:extLst>
              <a:ext uri="{FF2B5EF4-FFF2-40B4-BE49-F238E27FC236}">
                <a16:creationId xmlns:a16="http://schemas.microsoft.com/office/drawing/2014/main" id="{0756789D-4B48-4912-B56F-23D690FB6F75}"/>
              </a:ext>
            </a:extLst>
          </p:cNvPr>
          <p:cNvCxnSpPr>
            <a:cxnSpLocks/>
            <a:stCxn id="93" idx="6"/>
            <a:endCxn id="101" idx="2"/>
          </p:cNvCxnSpPr>
          <p:nvPr/>
        </p:nvCxnSpPr>
        <p:spPr>
          <a:xfrm>
            <a:off x="6638691" y="2274978"/>
            <a:ext cx="678078" cy="421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楕円 96">
            <a:extLst>
              <a:ext uri="{FF2B5EF4-FFF2-40B4-BE49-F238E27FC236}">
                <a16:creationId xmlns:a16="http://schemas.microsoft.com/office/drawing/2014/main" id="{298833EB-8DE2-4680-B183-86DB3987F0C2}"/>
              </a:ext>
            </a:extLst>
          </p:cNvPr>
          <p:cNvSpPr/>
          <p:nvPr/>
        </p:nvSpPr>
        <p:spPr>
          <a:xfrm>
            <a:off x="6223530" y="2857587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C2462722-31B1-4547-8310-286815CC9D98}"/>
              </a:ext>
            </a:extLst>
          </p:cNvPr>
          <p:cNvCxnSpPr>
            <a:cxnSpLocks/>
            <a:endCxn id="97" idx="2"/>
          </p:cNvCxnSpPr>
          <p:nvPr/>
        </p:nvCxnSpPr>
        <p:spPr>
          <a:xfrm>
            <a:off x="5515615" y="2918615"/>
            <a:ext cx="707915" cy="10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D452100D-F2FD-489D-BA73-B03A1F5D008F}"/>
              </a:ext>
            </a:extLst>
          </p:cNvPr>
          <p:cNvCxnSpPr>
            <a:cxnSpLocks/>
          </p:cNvCxnSpPr>
          <p:nvPr/>
        </p:nvCxnSpPr>
        <p:spPr>
          <a:xfrm flipV="1">
            <a:off x="5486858" y="3018673"/>
            <a:ext cx="744018" cy="1003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2BF270CC-52D9-4781-B379-DBCBC59A31DB}"/>
              </a:ext>
            </a:extLst>
          </p:cNvPr>
          <p:cNvCxnSpPr>
            <a:cxnSpLocks/>
            <a:stCxn id="97" idx="6"/>
            <a:endCxn id="101" idx="2"/>
          </p:cNvCxnSpPr>
          <p:nvPr/>
        </p:nvCxnSpPr>
        <p:spPr>
          <a:xfrm flipV="1">
            <a:off x="6638691" y="2696504"/>
            <a:ext cx="678078" cy="322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楕円 100">
            <a:extLst>
              <a:ext uri="{FF2B5EF4-FFF2-40B4-BE49-F238E27FC236}">
                <a16:creationId xmlns:a16="http://schemas.microsoft.com/office/drawing/2014/main" id="{F57755CC-94AF-4D5E-8A51-03A077CAC7B1}"/>
              </a:ext>
            </a:extLst>
          </p:cNvPr>
          <p:cNvSpPr/>
          <p:nvPr/>
        </p:nvSpPr>
        <p:spPr>
          <a:xfrm>
            <a:off x="7316769" y="2535419"/>
            <a:ext cx="415161" cy="3221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27B94F9C-7C40-9989-92C5-A607DE3DCB4F}"/>
              </a:ext>
            </a:extLst>
          </p:cNvPr>
          <p:cNvSpPr/>
          <p:nvPr/>
        </p:nvSpPr>
        <p:spPr>
          <a:xfrm>
            <a:off x="4768073" y="764258"/>
            <a:ext cx="2076175" cy="1280441"/>
          </a:xfrm>
          <a:prstGeom prst="rect">
            <a:avLst/>
          </a:prstGeom>
          <a:solidFill>
            <a:schemeClr val="accent4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13AE0EDE-DF7A-486E-919E-C8E88D8FB4BB}"/>
              </a:ext>
            </a:extLst>
          </p:cNvPr>
          <p:cNvSpPr/>
          <p:nvPr/>
        </p:nvSpPr>
        <p:spPr>
          <a:xfrm>
            <a:off x="6052387" y="807441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00F5B34E-7216-4398-8930-97E430E8FF26}"/>
              </a:ext>
            </a:extLst>
          </p:cNvPr>
          <p:cNvSpPr/>
          <p:nvPr/>
        </p:nvSpPr>
        <p:spPr>
          <a:xfrm>
            <a:off x="6388937" y="807441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F359C4B9-CD2D-4495-B05F-3A2DD4D300B4}"/>
              </a:ext>
            </a:extLst>
          </p:cNvPr>
          <p:cNvSpPr/>
          <p:nvPr/>
        </p:nvSpPr>
        <p:spPr>
          <a:xfrm>
            <a:off x="6045962" y="1209959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3F7DCFD6-6114-43A5-8024-57FDFB2103D3}"/>
              </a:ext>
            </a:extLst>
          </p:cNvPr>
          <p:cNvSpPr/>
          <p:nvPr/>
        </p:nvSpPr>
        <p:spPr>
          <a:xfrm>
            <a:off x="6382512" y="1209959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21FE34F0-FD53-4B40-8064-7B6A3B065C15}"/>
              </a:ext>
            </a:extLst>
          </p:cNvPr>
          <p:cNvSpPr/>
          <p:nvPr/>
        </p:nvSpPr>
        <p:spPr>
          <a:xfrm>
            <a:off x="6380600" y="1629140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9C88E2B2-4F9C-443D-BDFA-C0D45135CCEF}"/>
              </a:ext>
            </a:extLst>
          </p:cNvPr>
          <p:cNvSpPr/>
          <p:nvPr/>
        </p:nvSpPr>
        <p:spPr>
          <a:xfrm>
            <a:off x="6039548" y="1628009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F5FC0711-2354-4D6E-85D9-655D7D2E43E5}"/>
              </a:ext>
            </a:extLst>
          </p:cNvPr>
          <p:cNvSpPr txBox="1"/>
          <p:nvPr/>
        </p:nvSpPr>
        <p:spPr>
          <a:xfrm>
            <a:off x="4755164" y="927408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ニューロンが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識別する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パターン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BC4018EA-FAA9-F229-3726-440773718578}"/>
              </a:ext>
            </a:extLst>
          </p:cNvPr>
          <p:cNvSpPr/>
          <p:nvPr/>
        </p:nvSpPr>
        <p:spPr>
          <a:xfrm>
            <a:off x="4707114" y="3386258"/>
            <a:ext cx="2010036" cy="923326"/>
          </a:xfrm>
          <a:prstGeom prst="rect">
            <a:avLst/>
          </a:prstGeom>
          <a:solidFill>
            <a:schemeClr val="accent4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2FCB2EA5-EB93-4721-9A2B-C48A23942285}"/>
              </a:ext>
            </a:extLst>
          </p:cNvPr>
          <p:cNvSpPr txBox="1"/>
          <p:nvPr/>
        </p:nvSpPr>
        <p:spPr>
          <a:xfrm>
            <a:off x="4685235" y="3359346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ニューロンが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識別する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パターン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FD41C543-E8D3-4619-A05C-C0892BE0812B}"/>
              </a:ext>
            </a:extLst>
          </p:cNvPr>
          <p:cNvSpPr/>
          <p:nvPr/>
        </p:nvSpPr>
        <p:spPr>
          <a:xfrm>
            <a:off x="5976726" y="3632491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93FB7CD2-1F9E-4EAB-87C3-09712849EC4D}"/>
              </a:ext>
            </a:extLst>
          </p:cNvPr>
          <p:cNvSpPr/>
          <p:nvPr/>
        </p:nvSpPr>
        <p:spPr>
          <a:xfrm>
            <a:off x="6313276" y="3632491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5C56E89C-E6B2-07BE-B9D0-B763E21F1516}"/>
              </a:ext>
            </a:extLst>
          </p:cNvPr>
          <p:cNvSpPr/>
          <p:nvPr/>
        </p:nvSpPr>
        <p:spPr>
          <a:xfrm>
            <a:off x="7063266" y="2982403"/>
            <a:ext cx="2076175" cy="1228679"/>
          </a:xfrm>
          <a:prstGeom prst="rect">
            <a:avLst/>
          </a:prstGeom>
          <a:solidFill>
            <a:schemeClr val="accent4">
              <a:lumMod val="20000"/>
              <a:lumOff val="8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4F638CAA-6F41-4E47-9CFB-92703706FF1D}"/>
              </a:ext>
            </a:extLst>
          </p:cNvPr>
          <p:cNvSpPr txBox="1"/>
          <p:nvPr/>
        </p:nvSpPr>
        <p:spPr>
          <a:xfrm>
            <a:off x="7049948" y="3030927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ニューロンが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識別する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パターン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5338204B-9218-4FBB-8BA6-872505BBBB9A}"/>
              </a:ext>
            </a:extLst>
          </p:cNvPr>
          <p:cNvSpPr/>
          <p:nvPr/>
        </p:nvSpPr>
        <p:spPr>
          <a:xfrm>
            <a:off x="8335694" y="3363770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4278E6D5-BA17-405F-93C1-F92F08B177ED}"/>
              </a:ext>
            </a:extLst>
          </p:cNvPr>
          <p:cNvSpPr/>
          <p:nvPr/>
        </p:nvSpPr>
        <p:spPr>
          <a:xfrm>
            <a:off x="8672244" y="3363770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3D7B816D-293B-412E-B8A0-1A6FE2FE92CA}"/>
              </a:ext>
            </a:extLst>
          </p:cNvPr>
          <p:cNvSpPr/>
          <p:nvPr/>
        </p:nvSpPr>
        <p:spPr>
          <a:xfrm>
            <a:off x="8329280" y="3781820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3D7B816D-293B-412E-B8A0-1A6FE2FE92CA}"/>
              </a:ext>
            </a:extLst>
          </p:cNvPr>
          <p:cNvSpPr/>
          <p:nvPr/>
        </p:nvSpPr>
        <p:spPr>
          <a:xfrm>
            <a:off x="8665830" y="3779554"/>
            <a:ext cx="336550" cy="3582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5F9C0DF3-BAEE-4411-8C83-E0FE4129FB6B}"/>
              </a:ext>
            </a:extLst>
          </p:cNvPr>
          <p:cNvSpPr/>
          <p:nvPr/>
        </p:nvSpPr>
        <p:spPr>
          <a:xfrm>
            <a:off x="8665830" y="3777288"/>
            <a:ext cx="336550" cy="3582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50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684274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  ニューラルネットワーク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241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CE53C0-743F-9560-9EB8-08F9082A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演習の狙い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389DDC-47C2-1C35-3964-FF1E59672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複数のニューロンが層を形成</a:t>
            </a:r>
            <a:endParaRPr kumimoji="1" lang="en-US" altLang="ja-JP" sz="2400" dirty="0"/>
          </a:p>
          <a:p>
            <a:r>
              <a:rPr lang="ja-JP" altLang="en-US" sz="2400" dirty="0"/>
              <a:t>１層の場合</a:t>
            </a:r>
            <a:r>
              <a:rPr kumimoji="1" lang="ja-JP" altLang="en-US" sz="2400" dirty="0"/>
              <a:t>より複雑な判断が可能になる</a:t>
            </a:r>
            <a:endParaRPr kumimoji="1" lang="en-US" altLang="ja-JP" sz="2400" dirty="0"/>
          </a:p>
          <a:p>
            <a:r>
              <a:rPr lang="ja-JP" altLang="en-US" sz="2400" dirty="0"/>
              <a:t>ニューラルネットワークによる</a:t>
            </a:r>
            <a:r>
              <a:rPr kumimoji="1" lang="ja-JP" altLang="en-US" sz="2400" dirty="0"/>
              <a:t>高度な情報処理の基礎を体験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690925-F360-C398-1C7D-A3948E82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3" name="図 62">
            <a:extLst>
              <a:ext uri="{FF2B5EF4-FFF2-40B4-BE49-F238E27FC236}">
                <a16:creationId xmlns:a16="http://schemas.microsoft.com/office/drawing/2014/main" id="{66F1F7A7-23F2-582E-E8D3-481CED620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199" y="2587159"/>
            <a:ext cx="4367601" cy="413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799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549" y="551286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https://trinket.io/python/3cbc3f3ed057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4ED4EF91-3CF3-D455-8C60-95123455814E}"/>
              </a:ext>
            </a:extLst>
          </p:cNvPr>
          <p:cNvSpPr txBox="1">
            <a:spLocks/>
          </p:cNvSpPr>
          <p:nvPr/>
        </p:nvSpPr>
        <p:spPr>
          <a:xfrm>
            <a:off x="321844" y="5757591"/>
            <a:ext cx="8025743" cy="1020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実行が開始しないときは、「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実行ボタン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」で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実行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ソースコードを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書き替えて再度実行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することも可能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CCEB229B-285B-2254-22A7-45E10AAC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1CB7515-2E80-F696-D6B0-2C4A1912C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55" y="2784476"/>
            <a:ext cx="4426545" cy="27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637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7E5E34-A79B-1589-9D42-87890385A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B9F6CEE-41ED-1A00-A2E0-220CF673C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4D9457-52C4-CBF5-D767-6360B6E43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3F91455-0CFD-2CF4-260A-2A03EAD87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5-5. </a:t>
            </a:r>
            <a:r>
              <a:rPr lang="ja-JP" altLang="en-US" sz="4500" dirty="0">
                <a:solidFill>
                  <a:schemeClr val="tx2"/>
                </a:solidFill>
              </a:rPr>
              <a:t>バックプロパゲーション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ACC5BF1-9474-F962-F72A-33F9A6878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A71A24-E69F-5D4E-5001-3354F6F0B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CDB6F08-683D-9E19-D709-AE23D4D42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9D339F9-49E5-04C6-902C-378F5D6FC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FC9300B-F04F-CDB7-BB4A-B7A77B890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FAEC3F8-7535-B7F0-AA8F-D8D4C42B5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3EEF57-B006-6FA4-F594-3B59DD54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AE11E0-BB0A-F5C7-4E42-A0AA5669D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C4E5EAA-921A-6F1C-498A-052AD99817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E3E866C-CD5B-5E2D-289D-2D9104F64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2757902-72A6-BA05-AA96-48E80134A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15C1015-9FF9-C306-CE4C-C3B3710B2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04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C0FB75-D118-A1AD-766B-D38AEC8B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バックプロパゲーション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0D70AE-74E0-1F0B-8E0A-9F9417683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バックプロパゲーション</a:t>
            </a:r>
            <a:r>
              <a:rPr lang="ja-JP" altLang="en-US" sz="2400" dirty="0"/>
              <a:t>は，</a:t>
            </a:r>
            <a:r>
              <a:rPr lang="ja-JP" altLang="en-US" sz="2400" b="1" dirty="0"/>
              <a:t>出力の誤差</a:t>
            </a:r>
            <a:r>
              <a:rPr lang="ja-JP" altLang="en-US" sz="2400" dirty="0"/>
              <a:t>をもとに</a:t>
            </a:r>
            <a:r>
              <a:rPr lang="ja-JP" altLang="en-US" sz="2400" b="1" dirty="0"/>
              <a:t>出力層から入力層へ向かって結合の重みとバイアスを調整</a:t>
            </a:r>
            <a:r>
              <a:rPr lang="ja-JP" altLang="en-US" sz="2400" dirty="0"/>
              <a:t>する学習の仕組み．</a:t>
            </a:r>
            <a:endParaRPr lang="en-US" altLang="ja-JP" sz="2400" dirty="0"/>
          </a:p>
          <a:p>
            <a:r>
              <a:rPr lang="ja-JP" altLang="en-US" sz="2400" dirty="0"/>
              <a:t>誤差を最小化するように</a:t>
            </a:r>
            <a:r>
              <a:rPr lang="ja-JP" altLang="en-US" sz="2400" b="1" dirty="0"/>
              <a:t>結合の重みとバイアスを自動調整</a:t>
            </a:r>
            <a:r>
              <a:rPr lang="ja-JP" altLang="en-US" sz="2400" dirty="0"/>
              <a:t>する</a:t>
            </a:r>
            <a:endParaRPr lang="en-US" altLang="ja-JP" sz="2400" dirty="0"/>
          </a:p>
          <a:p>
            <a:r>
              <a:rPr lang="en-US" altLang="ja-JP" sz="2400" dirty="0"/>
              <a:t>1986</a:t>
            </a:r>
            <a:r>
              <a:rPr lang="ja-JP" altLang="en-US" sz="2400" dirty="0"/>
              <a:t>年に</a:t>
            </a:r>
            <a:r>
              <a:rPr lang="en-US" altLang="ja-JP" sz="2400" dirty="0" err="1"/>
              <a:t>Rumelhart</a:t>
            </a:r>
            <a:r>
              <a:rPr lang="ja-JP" altLang="en-US" sz="2400" dirty="0"/>
              <a:t>らによって効果的な学習手法として確立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F794D7-0BD5-248B-3A44-50D891AF1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533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</a:rPr>
              <a:t>ニューラルネットワークの動作イメージ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068DC3F-737B-4507-9967-31F060DA4365}"/>
              </a:ext>
            </a:extLst>
          </p:cNvPr>
          <p:cNvSpPr/>
          <p:nvPr/>
        </p:nvSpPr>
        <p:spPr>
          <a:xfrm>
            <a:off x="1905493" y="273695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496F9C3-DA84-4B5A-86A1-A7405FAE6FF0}"/>
              </a:ext>
            </a:extLst>
          </p:cNvPr>
          <p:cNvSpPr/>
          <p:nvPr/>
        </p:nvSpPr>
        <p:spPr>
          <a:xfrm>
            <a:off x="1905493" y="3614809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698730" y="2736952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698730" y="350644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698730" y="4275944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698730" y="5045440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75A1925E-E31B-4538-873D-E33A01352DD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271854" y="3033337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FF3482F-2CC0-4FA4-9D42-349709A93DF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271854" y="303333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242FE2F-7353-4C5A-9D80-E8AC1971059C}"/>
              </a:ext>
            </a:extLst>
          </p:cNvPr>
          <p:cNvCxnSpPr>
            <a:cxnSpLocks/>
          </p:cNvCxnSpPr>
          <p:nvPr/>
        </p:nvCxnSpPr>
        <p:spPr>
          <a:xfrm>
            <a:off x="2271854" y="3033341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E28BE466-F6A4-4213-9693-141C78C1A562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271854" y="3033343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DDA1807D-5DDB-453F-A54E-0D5AC44BDEA1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2271854" y="3033335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99ED851-C4C5-4046-B886-3E368B6C5ADE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2271854" y="3802831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BEE6A29-C264-4907-A5B1-E141518289C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71854" y="3911192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AE6611FF-47B6-4481-8852-E0378FACE3DD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>
            <a:off x="2271854" y="3911192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043374"/>
            <a:ext cx="2287913" cy="77688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65091" y="3033333"/>
            <a:ext cx="2287913" cy="7304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065091" y="3753776"/>
            <a:ext cx="2287913" cy="6648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53209" y="3033333"/>
            <a:ext cx="2299795" cy="15546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040300" y="3033333"/>
            <a:ext cx="2312704" cy="233322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4065091" y="3820261"/>
            <a:ext cx="2287913" cy="75206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089882" y="3820261"/>
            <a:ext cx="2263122" cy="153899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FEE8F8-2FF0-4518-AFD5-D564E9CCCE1D}"/>
              </a:ext>
            </a:extLst>
          </p:cNvPr>
          <p:cNvSpPr txBox="1"/>
          <p:nvPr/>
        </p:nvSpPr>
        <p:spPr>
          <a:xfrm>
            <a:off x="5970584" y="3181237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0.24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BA41558-B6DB-4DF0-B84C-0913756C7DD0}"/>
              </a:ext>
            </a:extLst>
          </p:cNvPr>
          <p:cNvSpPr txBox="1"/>
          <p:nvPr/>
        </p:nvSpPr>
        <p:spPr>
          <a:xfrm>
            <a:off x="5965776" y="4168148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0.83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8AF26ED-7555-4484-8668-6BA76AECC375}"/>
              </a:ext>
            </a:extLst>
          </p:cNvPr>
          <p:cNvSpPr txBox="1"/>
          <p:nvPr/>
        </p:nvSpPr>
        <p:spPr>
          <a:xfrm>
            <a:off x="7763821" y="227685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本来ある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べき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値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8609A0F-DC49-44C9-9435-7F5F9E6CC1F3}"/>
              </a:ext>
            </a:extLst>
          </p:cNvPr>
          <p:cNvSpPr txBox="1"/>
          <p:nvPr/>
        </p:nvSpPr>
        <p:spPr>
          <a:xfrm>
            <a:off x="7990605" y="318836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066E53A-F00F-4E76-A396-6C7481B099CA}"/>
              </a:ext>
            </a:extLst>
          </p:cNvPr>
          <p:cNvSpPr txBox="1"/>
          <p:nvPr/>
        </p:nvSpPr>
        <p:spPr>
          <a:xfrm>
            <a:off x="7990605" y="418654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D933CEA-ED7E-40EF-83A5-70839353D81D}"/>
              </a:ext>
            </a:extLst>
          </p:cNvPr>
          <p:cNvCxnSpPr>
            <a:stCxn id="4" idx="3"/>
          </p:cNvCxnSpPr>
          <p:nvPr/>
        </p:nvCxnSpPr>
        <p:spPr>
          <a:xfrm>
            <a:off x="7511390" y="3381292"/>
            <a:ext cx="483260" cy="32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F415E9E7-4774-4302-BA88-426B19A98AA4}"/>
              </a:ext>
            </a:extLst>
          </p:cNvPr>
          <p:cNvCxnSpPr/>
          <p:nvPr/>
        </p:nvCxnSpPr>
        <p:spPr>
          <a:xfrm>
            <a:off x="7500992" y="4364573"/>
            <a:ext cx="483260" cy="32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C3A50D-698B-4357-9AF7-3A1E0C8386A7}"/>
              </a:ext>
            </a:extLst>
          </p:cNvPr>
          <p:cNvSpPr txBox="1"/>
          <p:nvPr/>
        </p:nvSpPr>
        <p:spPr>
          <a:xfrm>
            <a:off x="7163245" y="3579454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0.24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A48F3A3-49B4-48E5-8F56-CB57911569D6}"/>
              </a:ext>
            </a:extLst>
          </p:cNvPr>
          <p:cNvSpPr txBox="1"/>
          <p:nvPr/>
        </p:nvSpPr>
        <p:spPr>
          <a:xfrm>
            <a:off x="7134602" y="4626507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-0.17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135193BF-90CC-4F61-96A5-5BD10B87AA93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2284087" y="3033335"/>
            <a:ext cx="1414643" cy="37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FAE22458-7838-4318-83A0-FC626B3888BF}"/>
              </a:ext>
            </a:extLst>
          </p:cNvPr>
          <p:cNvCxnSpPr>
            <a:cxnSpLocks/>
          </p:cNvCxnSpPr>
          <p:nvPr/>
        </p:nvCxnSpPr>
        <p:spPr>
          <a:xfrm flipV="1">
            <a:off x="4134231" y="3049009"/>
            <a:ext cx="2171319" cy="298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C0A9F41-F890-4AAC-B610-66B252DEB379}"/>
              </a:ext>
            </a:extLst>
          </p:cNvPr>
          <p:cNvSpPr txBox="1"/>
          <p:nvPr/>
        </p:nvSpPr>
        <p:spPr>
          <a:xfrm>
            <a:off x="4274026" y="233014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活性度が下がるように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結合の重みを調整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3D9372B-B3F3-445A-AC22-298AD09EFBA6}"/>
              </a:ext>
            </a:extLst>
          </p:cNvPr>
          <p:cNvSpPr txBox="1"/>
          <p:nvPr/>
        </p:nvSpPr>
        <p:spPr>
          <a:xfrm>
            <a:off x="4769326" y="492045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活性度が上がるように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結合の重みを調整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9865EE5-473D-49F3-BEDA-75F6F36D613D}"/>
              </a:ext>
            </a:extLst>
          </p:cNvPr>
          <p:cNvSpPr txBox="1"/>
          <p:nvPr/>
        </p:nvSpPr>
        <p:spPr>
          <a:xfrm>
            <a:off x="2126652" y="5139518"/>
            <a:ext cx="2236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より前の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層の結合の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重みも調整される</a:t>
            </a:r>
          </a:p>
        </p:txBody>
      </p:sp>
    </p:spTree>
    <p:extLst>
      <p:ext uri="{BB962C8B-B14F-4D97-AF65-F5344CB8AC3E}">
        <p14:creationId xmlns:p14="http://schemas.microsoft.com/office/powerpoint/2010/main" val="87984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8F20CD9-5980-45F6-B3AF-334D8F1A8244}"/>
              </a:ext>
            </a:extLst>
          </p:cNvPr>
          <p:cNvSpPr txBox="1"/>
          <p:nvPr/>
        </p:nvSpPr>
        <p:spPr>
          <a:xfrm flipH="1">
            <a:off x="388501" y="1917191"/>
            <a:ext cx="233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06065476-DABA-434F-A184-F8836B8E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正解と誤差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88CF70-183A-44E2-8E78-187474754BF0}"/>
              </a:ext>
            </a:extLst>
          </p:cNvPr>
          <p:cNvSpPr txBox="1"/>
          <p:nvPr/>
        </p:nvSpPr>
        <p:spPr>
          <a:xfrm flipH="1">
            <a:off x="360949" y="3142201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91B22F9-6BA1-4D6A-AB84-743D7EC3A574}"/>
              </a:ext>
            </a:extLst>
          </p:cNvPr>
          <p:cNvSpPr txBox="1"/>
          <p:nvPr/>
        </p:nvSpPr>
        <p:spPr>
          <a:xfrm flipH="1">
            <a:off x="360947" y="4367211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0.8340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E0FF6AD-173B-45DB-98A5-283A37573F05}"/>
              </a:ext>
            </a:extLst>
          </p:cNvPr>
          <p:cNvSpPr txBox="1"/>
          <p:nvPr/>
        </p:nvSpPr>
        <p:spPr>
          <a:xfrm flipH="1">
            <a:off x="5799746" y="456480"/>
            <a:ext cx="2238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正解は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であるとする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3DCED33-5EF8-4F47-AE56-727103FC6235}"/>
              </a:ext>
            </a:extLst>
          </p:cNvPr>
          <p:cNvSpPr txBox="1"/>
          <p:nvPr/>
        </p:nvSpPr>
        <p:spPr>
          <a:xfrm flipH="1">
            <a:off x="5588139" y="1816279"/>
            <a:ext cx="319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F80ABA1-AB7F-420C-B738-81F3E8C1AEB7}"/>
              </a:ext>
            </a:extLst>
          </p:cNvPr>
          <p:cNvSpPr txBox="1"/>
          <p:nvPr/>
        </p:nvSpPr>
        <p:spPr>
          <a:xfrm flipH="1">
            <a:off x="5588140" y="3041290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5FC37D8-DA0B-4761-823D-81404F4C079F}"/>
              </a:ext>
            </a:extLst>
          </p:cNvPr>
          <p:cNvSpPr txBox="1"/>
          <p:nvPr/>
        </p:nvSpPr>
        <p:spPr>
          <a:xfrm flipH="1">
            <a:off x="5588140" y="4261297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ABD0D00-DAE9-41CD-B6F6-16BBF3ADC222}"/>
              </a:ext>
            </a:extLst>
          </p:cNvPr>
          <p:cNvCxnSpPr>
            <a:cxnSpLocks/>
          </p:cNvCxnSpPr>
          <p:nvPr/>
        </p:nvCxnSpPr>
        <p:spPr>
          <a:xfrm flipV="1">
            <a:off x="4153550" y="2058190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6D9FC2B1-867A-4FEF-83A9-2E3278D561C6}"/>
              </a:ext>
            </a:extLst>
          </p:cNvPr>
          <p:cNvCxnSpPr/>
          <p:nvPr/>
        </p:nvCxnSpPr>
        <p:spPr>
          <a:xfrm flipV="1">
            <a:off x="4153550" y="3269411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16268875-6D6B-41CC-BA26-8ECDFF219B67}"/>
              </a:ext>
            </a:extLst>
          </p:cNvPr>
          <p:cNvCxnSpPr/>
          <p:nvPr/>
        </p:nvCxnSpPr>
        <p:spPr>
          <a:xfrm flipV="1">
            <a:off x="4133999" y="4491709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8B676B0-047E-435A-AE4F-082D464342CE}"/>
              </a:ext>
            </a:extLst>
          </p:cNvPr>
          <p:cNvSpPr txBox="1"/>
          <p:nvPr/>
        </p:nvSpPr>
        <p:spPr>
          <a:xfrm flipH="1">
            <a:off x="3895874" y="2612924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6681C5C-45D2-4B17-BC9B-964E2354F541}"/>
              </a:ext>
            </a:extLst>
          </p:cNvPr>
          <p:cNvSpPr txBox="1"/>
          <p:nvPr/>
        </p:nvSpPr>
        <p:spPr>
          <a:xfrm flipH="1">
            <a:off x="3911353" y="1319190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B3A7937-D2E1-401B-8816-7F48E138CF2B}"/>
              </a:ext>
            </a:extLst>
          </p:cNvPr>
          <p:cNvSpPr txBox="1"/>
          <p:nvPr/>
        </p:nvSpPr>
        <p:spPr>
          <a:xfrm flipH="1">
            <a:off x="3911353" y="3824145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- 0.1760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96884CD-69C3-4A7B-9A28-E7A22A5CF1B9}"/>
              </a:ext>
            </a:extLst>
          </p:cNvPr>
          <p:cNvSpPr txBox="1"/>
          <p:nvPr/>
        </p:nvSpPr>
        <p:spPr>
          <a:xfrm flipH="1">
            <a:off x="4840546" y="5525354"/>
            <a:ext cx="408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誤差をもとに、結合の重みを自動調節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FFF8F5E-3588-4BB7-8857-C90F13A52434}"/>
              </a:ext>
            </a:extLst>
          </p:cNvPr>
          <p:cNvGrpSpPr/>
          <p:nvPr/>
        </p:nvGrpSpPr>
        <p:grpSpPr>
          <a:xfrm>
            <a:off x="2711500" y="1550022"/>
            <a:ext cx="825354" cy="4589229"/>
            <a:chOff x="1724327" y="1595571"/>
            <a:chExt cx="584227" cy="3027857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3B62A7F0-700B-43DF-8D24-BEF90280E150}"/>
                </a:ext>
              </a:extLst>
            </p:cNvPr>
            <p:cNvSpPr/>
            <p:nvPr/>
          </p:nvSpPr>
          <p:spPr>
            <a:xfrm>
              <a:off x="1844617" y="1650779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C37F7733-C928-4839-9678-B3209E09D927}"/>
                </a:ext>
              </a:extLst>
            </p:cNvPr>
            <p:cNvSpPr/>
            <p:nvPr/>
          </p:nvSpPr>
          <p:spPr>
            <a:xfrm>
              <a:off x="1844617" y="2437707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ED268FB-9141-4D22-829A-3C289E274634}"/>
                </a:ext>
              </a:extLst>
            </p:cNvPr>
            <p:cNvSpPr/>
            <p:nvPr/>
          </p:nvSpPr>
          <p:spPr>
            <a:xfrm>
              <a:off x="1844617" y="3238179"/>
              <a:ext cx="366361" cy="59276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8E89DCB6-58C3-4EAD-A1DE-653BFBB8E4C6}"/>
                </a:ext>
              </a:extLst>
            </p:cNvPr>
            <p:cNvSpPr/>
            <p:nvPr/>
          </p:nvSpPr>
          <p:spPr>
            <a:xfrm>
              <a:off x="1724327" y="1595571"/>
              <a:ext cx="584227" cy="302785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0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dirty="0">
                <a:hlinkClick r:id="rId2"/>
              </a:rPr>
              <a:t>https://trinket.io/python/0fd59392c8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9264642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53C1B5E2-3392-4480-83E7-A82401793E70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3524329" y="2088474"/>
            <a:ext cx="1069811" cy="113260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8787A15E-A558-4E30-A81C-46FAB34105BD}"/>
              </a:ext>
            </a:extLst>
          </p:cNvPr>
          <p:cNvSpPr txBox="1"/>
          <p:nvPr/>
        </p:nvSpPr>
        <p:spPr>
          <a:xfrm flipH="1">
            <a:off x="5081031" y="2190109"/>
            <a:ext cx="2330459" cy="71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851952" y="6317847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06065476-DABA-434F-A184-F8836B8E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ニューラルネットワークの学習</a:t>
            </a:r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C96E674-A6AC-44BE-B456-7C226689E2C0}"/>
              </a:ext>
            </a:extLst>
          </p:cNvPr>
          <p:cNvSpPr txBox="1"/>
          <p:nvPr/>
        </p:nvSpPr>
        <p:spPr>
          <a:xfrm flipH="1">
            <a:off x="5990468" y="429524"/>
            <a:ext cx="2238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正解は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であるとする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BA8A907-8535-4FB1-884B-547D2B3D05E6}"/>
              </a:ext>
            </a:extLst>
          </p:cNvPr>
          <p:cNvSpPr txBox="1"/>
          <p:nvPr/>
        </p:nvSpPr>
        <p:spPr>
          <a:xfrm flipH="1">
            <a:off x="6757817" y="1883768"/>
            <a:ext cx="319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1F6FA74-863B-4C18-80E2-1E93F4652406}"/>
              </a:ext>
            </a:extLst>
          </p:cNvPr>
          <p:cNvSpPr txBox="1"/>
          <p:nvPr/>
        </p:nvSpPr>
        <p:spPr>
          <a:xfrm flipH="1">
            <a:off x="6757818" y="3108779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4565463-EA64-4DD1-B9D3-DD25B22DB29C}"/>
              </a:ext>
            </a:extLst>
          </p:cNvPr>
          <p:cNvSpPr txBox="1"/>
          <p:nvPr/>
        </p:nvSpPr>
        <p:spPr>
          <a:xfrm flipH="1">
            <a:off x="6757818" y="4328786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あるべき値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1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8E35E94-939B-464B-BADB-F11AA8D4F3C2}"/>
              </a:ext>
            </a:extLst>
          </p:cNvPr>
          <p:cNvCxnSpPr/>
          <p:nvPr/>
        </p:nvCxnSpPr>
        <p:spPr>
          <a:xfrm flipV="1">
            <a:off x="5303677" y="2114600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01872B49-8068-4700-89BA-EBA98E50976F}"/>
              </a:ext>
            </a:extLst>
          </p:cNvPr>
          <p:cNvCxnSpPr/>
          <p:nvPr/>
        </p:nvCxnSpPr>
        <p:spPr>
          <a:xfrm flipV="1">
            <a:off x="5323228" y="3336900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891AAF51-427E-4253-9A18-5DF792AE6878}"/>
              </a:ext>
            </a:extLst>
          </p:cNvPr>
          <p:cNvCxnSpPr/>
          <p:nvPr/>
        </p:nvCxnSpPr>
        <p:spPr>
          <a:xfrm flipV="1">
            <a:off x="5303677" y="4559198"/>
            <a:ext cx="1224370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402C688-FF4A-4CE3-9660-52CBFA5A92F1}"/>
              </a:ext>
            </a:extLst>
          </p:cNvPr>
          <p:cNvSpPr txBox="1"/>
          <p:nvPr/>
        </p:nvSpPr>
        <p:spPr>
          <a:xfrm flipH="1">
            <a:off x="5087578" y="2759418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0900227-584C-4F7C-A07C-279743353249}"/>
              </a:ext>
            </a:extLst>
          </p:cNvPr>
          <p:cNvSpPr txBox="1"/>
          <p:nvPr/>
        </p:nvSpPr>
        <p:spPr>
          <a:xfrm flipH="1">
            <a:off x="5088852" y="1583632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6A894F3-4D8A-4329-BF12-FF085DBE8D77}"/>
              </a:ext>
            </a:extLst>
          </p:cNvPr>
          <p:cNvSpPr txBox="1"/>
          <p:nvPr/>
        </p:nvSpPr>
        <p:spPr>
          <a:xfrm flipH="1">
            <a:off x="5062147" y="4033848"/>
            <a:ext cx="20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誤差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- 0.1760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43EA53C5-E7EE-4594-9BF6-81CE6B886E55}"/>
              </a:ext>
            </a:extLst>
          </p:cNvPr>
          <p:cNvSpPr/>
          <p:nvPr/>
        </p:nvSpPr>
        <p:spPr>
          <a:xfrm>
            <a:off x="4580941" y="1628935"/>
            <a:ext cx="366361" cy="9190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2AC0D14-C804-4449-9A2C-E042D5A3C5BF}"/>
              </a:ext>
            </a:extLst>
          </p:cNvPr>
          <p:cNvSpPr/>
          <p:nvPr/>
        </p:nvSpPr>
        <p:spPr>
          <a:xfrm>
            <a:off x="4580941" y="2849059"/>
            <a:ext cx="366361" cy="9190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矢印: 右 51">
            <a:extLst>
              <a:ext uri="{FF2B5EF4-FFF2-40B4-BE49-F238E27FC236}">
                <a16:creationId xmlns:a16="http://schemas.microsoft.com/office/drawing/2014/main" id="{FC329D91-55C2-4D17-911E-42DAEAF08DBC}"/>
              </a:ext>
            </a:extLst>
          </p:cNvPr>
          <p:cNvSpPr/>
          <p:nvPr/>
        </p:nvSpPr>
        <p:spPr>
          <a:xfrm>
            <a:off x="-1301926" y="3294213"/>
            <a:ext cx="703835" cy="8872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F75B7F3-766D-49C8-ACEE-D5021A15E798}"/>
              </a:ext>
            </a:extLst>
          </p:cNvPr>
          <p:cNvSpPr txBox="1"/>
          <p:nvPr/>
        </p:nvSpPr>
        <p:spPr>
          <a:xfrm>
            <a:off x="-1619423" y="461045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B399478-BB7F-4F43-8C95-DC56957A2BD2}"/>
              </a:ext>
            </a:extLst>
          </p:cNvPr>
          <p:cNvSpPr/>
          <p:nvPr/>
        </p:nvSpPr>
        <p:spPr>
          <a:xfrm>
            <a:off x="4575496" y="4091150"/>
            <a:ext cx="366361" cy="9190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52BDF271-3946-4254-8902-6EA9C22C517A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3524329" y="2088474"/>
            <a:ext cx="1069811" cy="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0F46EFF0-BCE6-4FCC-B236-B0DF8415CE7B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3524329" y="2104042"/>
            <a:ext cx="1069811" cy="12045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F9CC9235-4D37-4CE1-8196-421D427902E5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3524329" y="3205515"/>
            <a:ext cx="1069811" cy="10308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6D21F932-B0DB-4D32-B79D-E511E73718F6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3518773" y="2088474"/>
            <a:ext cx="1075367" cy="24105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E80411EF-B920-42BD-8541-C2BAFD14CD11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3512737" y="2088474"/>
            <a:ext cx="1081403" cy="36176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F95B88D1-CCC0-4E4A-B3E1-1BE9C3DD29B0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3524329" y="3308599"/>
            <a:ext cx="1069811" cy="11660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5E291B61-0F47-4034-90AB-16761655423D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3535921" y="3308599"/>
            <a:ext cx="1058219" cy="238619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89B1ECFB-E919-4F14-ACCC-28115CDE9DED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3518884" y="2089443"/>
            <a:ext cx="1069811" cy="246124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5F8CFE00-259B-4F06-A3E5-0162AE386055}"/>
              </a:ext>
            </a:extLst>
          </p:cNvPr>
          <p:cNvCxnSpPr>
            <a:cxnSpLocks/>
          </p:cNvCxnSpPr>
          <p:nvPr/>
        </p:nvCxnSpPr>
        <p:spPr>
          <a:xfrm>
            <a:off x="3538373" y="3239353"/>
            <a:ext cx="1081403" cy="126815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DD0E5CD0-EDB2-4FA2-B6F5-9ABC9C568BC6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3518884" y="4475637"/>
            <a:ext cx="1069811" cy="7505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DB587B19-0D86-4E10-B48A-6CD81E19870F}"/>
              </a:ext>
            </a:extLst>
          </p:cNvPr>
          <p:cNvCxnSpPr>
            <a:cxnSpLocks/>
            <a:endCxn id="55" idx="1"/>
          </p:cNvCxnSpPr>
          <p:nvPr/>
        </p:nvCxnSpPr>
        <p:spPr>
          <a:xfrm flipV="1">
            <a:off x="3518884" y="4550690"/>
            <a:ext cx="1069811" cy="111804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B8C99A2-FE88-487D-AA4E-684FA23F580C}"/>
              </a:ext>
            </a:extLst>
          </p:cNvPr>
          <p:cNvSpPr/>
          <p:nvPr/>
        </p:nvSpPr>
        <p:spPr>
          <a:xfrm>
            <a:off x="1094175" y="1465420"/>
            <a:ext cx="4018833" cy="48524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754BE8E-3EF1-49F0-8B07-56AA69A4A54D}"/>
              </a:ext>
            </a:extLst>
          </p:cNvPr>
          <p:cNvSpPr txBox="1"/>
          <p:nvPr/>
        </p:nvSpPr>
        <p:spPr>
          <a:xfrm flipH="1">
            <a:off x="5073037" y="3392278"/>
            <a:ext cx="2755231" cy="71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574DCBCA-FDB0-45A6-A5B5-006F2F97FE89}"/>
              </a:ext>
            </a:extLst>
          </p:cNvPr>
          <p:cNvSpPr txBox="1"/>
          <p:nvPr/>
        </p:nvSpPr>
        <p:spPr>
          <a:xfrm flipH="1">
            <a:off x="5073037" y="4779179"/>
            <a:ext cx="2755231" cy="71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0.8340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7" name="矢印: 右 76">
            <a:extLst>
              <a:ext uri="{FF2B5EF4-FFF2-40B4-BE49-F238E27FC236}">
                <a16:creationId xmlns:a16="http://schemas.microsoft.com/office/drawing/2014/main" id="{39B35848-20A5-431C-A47E-8C13DE83FE83}"/>
              </a:ext>
            </a:extLst>
          </p:cNvPr>
          <p:cNvSpPr/>
          <p:nvPr/>
        </p:nvSpPr>
        <p:spPr>
          <a:xfrm>
            <a:off x="300270" y="3482018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A50C973A-A27F-44D4-8F81-5359952613FA}"/>
              </a:ext>
            </a:extLst>
          </p:cNvPr>
          <p:cNvSpPr txBox="1"/>
          <p:nvPr/>
        </p:nvSpPr>
        <p:spPr>
          <a:xfrm>
            <a:off x="-17227" y="433093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9B84176A-EA8A-45D3-B7B2-80280E9CF4F8}"/>
              </a:ext>
            </a:extLst>
          </p:cNvPr>
          <p:cNvSpPr txBox="1"/>
          <p:nvPr/>
        </p:nvSpPr>
        <p:spPr>
          <a:xfrm>
            <a:off x="1785385" y="148876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活性度が下がるように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結合の重みを調整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E0AB780B-807A-40F5-B6F6-D1F391778669}"/>
              </a:ext>
            </a:extLst>
          </p:cNvPr>
          <p:cNvSpPr txBox="1"/>
          <p:nvPr/>
        </p:nvSpPr>
        <p:spPr>
          <a:xfrm>
            <a:off x="3769259" y="541063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活性度が上がるように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結合の重みを調整</a:t>
            </a:r>
          </a:p>
        </p:txBody>
      </p:sp>
    </p:spTree>
    <p:extLst>
      <p:ext uri="{BB962C8B-B14F-4D97-AF65-F5344CB8AC3E}">
        <p14:creationId xmlns:p14="http://schemas.microsoft.com/office/powerpoint/2010/main" val="19466253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sz="3500" dirty="0"/>
              <a:t>結合の重みの調整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0AFF2D7-C88C-4355-A277-9891359E7477}"/>
              </a:ext>
            </a:extLst>
          </p:cNvPr>
          <p:cNvSpPr txBox="1"/>
          <p:nvPr/>
        </p:nvSpPr>
        <p:spPr>
          <a:xfrm>
            <a:off x="4447734" y="2552999"/>
            <a:ext cx="47916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ニューロン間の結合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○○倍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は、学習の途中で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変化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ニューラルネットワーク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学習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望み通りの出力が得られるように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、「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○○倍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」のところ（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結合の重み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）を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調整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すること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9BD9E86-E68A-4E77-AF5E-2EA3B2AF64E2}"/>
              </a:ext>
            </a:extLst>
          </p:cNvPr>
          <p:cNvSpPr/>
          <p:nvPr/>
        </p:nvSpPr>
        <p:spPr>
          <a:xfrm>
            <a:off x="2851103" y="3528525"/>
            <a:ext cx="366361" cy="592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BDE0AC23-C951-4DE3-9075-3AE9AE0FE40F}"/>
              </a:ext>
            </a:extLst>
          </p:cNvPr>
          <p:cNvCxnSpPr>
            <a:cxnSpLocks/>
          </p:cNvCxnSpPr>
          <p:nvPr/>
        </p:nvCxnSpPr>
        <p:spPr>
          <a:xfrm>
            <a:off x="1536231" y="3204862"/>
            <a:ext cx="1328590" cy="69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0E6656E-92E2-4E8D-B207-F7E8847387D7}"/>
              </a:ext>
            </a:extLst>
          </p:cNvPr>
          <p:cNvSpPr txBox="1"/>
          <p:nvPr/>
        </p:nvSpPr>
        <p:spPr>
          <a:xfrm>
            <a:off x="2179204" y="427851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入り口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（入力）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6ED3FCBF-A239-4BD0-9ECF-1834D929289A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1466578" y="3824908"/>
            <a:ext cx="1384525" cy="43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01CD907-335A-430D-A0D3-2D6C402F9679}"/>
              </a:ext>
            </a:extLst>
          </p:cNvPr>
          <p:cNvSpPr txBox="1"/>
          <p:nvPr/>
        </p:nvSpPr>
        <p:spPr>
          <a:xfrm>
            <a:off x="953691" y="4631057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（出力）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D044555-87DD-40BC-B723-7B65414FCA33}"/>
              </a:ext>
            </a:extLst>
          </p:cNvPr>
          <p:cNvSpPr/>
          <p:nvPr/>
        </p:nvSpPr>
        <p:spPr>
          <a:xfrm>
            <a:off x="1169870" y="2874115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7CB1CD03-25A5-49C4-B942-B9517B99D1D3}"/>
              </a:ext>
            </a:extLst>
          </p:cNvPr>
          <p:cNvSpPr/>
          <p:nvPr/>
        </p:nvSpPr>
        <p:spPr>
          <a:xfrm>
            <a:off x="1143631" y="3953451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D3237CF-5CD1-4EEA-B673-8F0F5E887A0E}"/>
              </a:ext>
            </a:extLst>
          </p:cNvPr>
          <p:cNvSpPr txBox="1"/>
          <p:nvPr/>
        </p:nvSpPr>
        <p:spPr>
          <a:xfrm>
            <a:off x="1201625" y="24756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出力：３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8E13790-C847-4698-B7A0-6251B1374718}"/>
              </a:ext>
            </a:extLst>
          </p:cNvPr>
          <p:cNvSpPr txBox="1"/>
          <p:nvPr/>
        </p:nvSpPr>
        <p:spPr>
          <a:xfrm>
            <a:off x="1201625" y="364552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出力：２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AAC1308-B501-47AB-AAD0-D7C715CE9675}"/>
              </a:ext>
            </a:extLst>
          </p:cNvPr>
          <p:cNvSpPr txBox="1"/>
          <p:nvPr/>
        </p:nvSpPr>
        <p:spPr>
          <a:xfrm>
            <a:off x="1933147" y="31235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４倍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5D38F3E-8680-4ED0-8B61-312A17531760}"/>
              </a:ext>
            </a:extLst>
          </p:cNvPr>
          <p:cNvSpPr txBox="1"/>
          <p:nvPr/>
        </p:nvSpPr>
        <p:spPr>
          <a:xfrm>
            <a:off x="1708607" y="410044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２倍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3564E87-01EF-4520-8AC7-CBB97CE60D0E}"/>
              </a:ext>
            </a:extLst>
          </p:cNvPr>
          <p:cNvSpPr txBox="1"/>
          <p:nvPr/>
        </p:nvSpPr>
        <p:spPr>
          <a:xfrm>
            <a:off x="2300141" y="338921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2480EE6-5449-476C-B5DD-BA86CF44C05E}"/>
              </a:ext>
            </a:extLst>
          </p:cNvPr>
          <p:cNvSpPr txBox="1"/>
          <p:nvPr/>
        </p:nvSpPr>
        <p:spPr>
          <a:xfrm>
            <a:off x="2447674" y="387298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BB90AED-BA24-4E50-A6D4-76B9CE15A5B4}"/>
              </a:ext>
            </a:extLst>
          </p:cNvPr>
          <p:cNvSpPr txBox="1"/>
          <p:nvPr/>
        </p:nvSpPr>
        <p:spPr>
          <a:xfrm>
            <a:off x="666204" y="295256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4ED5A0E-9A03-47A7-9AF9-05C20B068F1E}"/>
              </a:ext>
            </a:extLst>
          </p:cNvPr>
          <p:cNvSpPr txBox="1"/>
          <p:nvPr/>
        </p:nvSpPr>
        <p:spPr>
          <a:xfrm>
            <a:off x="666740" y="3999592"/>
            <a:ext cx="351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6BA9084-4917-48C5-8017-A78C7ACB77A0}"/>
              </a:ext>
            </a:extLst>
          </p:cNvPr>
          <p:cNvSpPr txBox="1"/>
          <p:nvPr/>
        </p:nvSpPr>
        <p:spPr>
          <a:xfrm>
            <a:off x="3234323" y="362566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1239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2F07D6-2E46-4890-AFE4-1F8A0B344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確認問題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B43927-C5A7-4AE5-9BF0-CB4039C7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EBDFD77-3E38-43EC-B666-21CB33CACF21}"/>
              </a:ext>
            </a:extLst>
          </p:cNvPr>
          <p:cNvSpPr txBox="1"/>
          <p:nvPr/>
        </p:nvSpPr>
        <p:spPr>
          <a:xfrm>
            <a:off x="3371715" y="1063423"/>
            <a:ext cx="521168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次のような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ニューロン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がある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・入力の合計が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０以上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のとき、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を出力する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・入力の合計が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０未満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のとき、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非活性化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０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を出力する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F6708FB-638A-400D-9C9F-8BB9A6E2E3FB}"/>
              </a:ext>
            </a:extLst>
          </p:cNvPr>
          <p:cNvSpPr txBox="1"/>
          <p:nvPr/>
        </p:nvSpPr>
        <p:spPr>
          <a:xfrm>
            <a:off x="1260421" y="3996457"/>
            <a:ext cx="670370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の出力は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であるとする。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の出力が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以下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のとき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ニューロン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活性化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の出力が少しでも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を超えたとき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ニューロン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非活性化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にしたい。結合の重みをどう調整するか？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（答え）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「－２倍」を「－６倍」へ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DEF0680-AD50-464F-98C8-046122B9AEBF}"/>
              </a:ext>
            </a:extLst>
          </p:cNvPr>
          <p:cNvSpPr/>
          <p:nvPr/>
        </p:nvSpPr>
        <p:spPr>
          <a:xfrm>
            <a:off x="2449947" y="1746920"/>
            <a:ext cx="366361" cy="592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FAF95AEC-4368-4E81-B6B2-EA98E076AECF}"/>
              </a:ext>
            </a:extLst>
          </p:cNvPr>
          <p:cNvCxnSpPr>
            <a:cxnSpLocks/>
          </p:cNvCxnSpPr>
          <p:nvPr/>
        </p:nvCxnSpPr>
        <p:spPr>
          <a:xfrm>
            <a:off x="1135075" y="1423257"/>
            <a:ext cx="1328590" cy="69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1BDCA02-1E50-497A-AA43-F04B9FF90730}"/>
              </a:ext>
            </a:extLst>
          </p:cNvPr>
          <p:cNvSpPr txBox="1"/>
          <p:nvPr/>
        </p:nvSpPr>
        <p:spPr>
          <a:xfrm>
            <a:off x="1778048" y="249690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入り口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（入力）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61D2289-B994-4129-9BB0-263B0345BC1A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1065422" y="2043303"/>
            <a:ext cx="1384525" cy="437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90AA318-305E-48AF-B31F-C3A8C7BD8C15}"/>
              </a:ext>
            </a:extLst>
          </p:cNvPr>
          <p:cNvSpPr txBox="1"/>
          <p:nvPr/>
        </p:nvSpPr>
        <p:spPr>
          <a:xfrm>
            <a:off x="552535" y="2849452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出口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（出力）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A7A956F-F0CC-4B5D-B2DF-E1919CE03D39}"/>
              </a:ext>
            </a:extLst>
          </p:cNvPr>
          <p:cNvSpPr/>
          <p:nvPr/>
        </p:nvSpPr>
        <p:spPr>
          <a:xfrm>
            <a:off x="768714" y="1092510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E59BA7B-F61B-478E-87F2-9870A6E064A4}"/>
              </a:ext>
            </a:extLst>
          </p:cNvPr>
          <p:cNvSpPr/>
          <p:nvPr/>
        </p:nvSpPr>
        <p:spPr>
          <a:xfrm>
            <a:off x="742475" y="2171846"/>
            <a:ext cx="366361" cy="5927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45FB118-B5FE-438E-B1EB-35D7E38059D3}"/>
              </a:ext>
            </a:extLst>
          </p:cNvPr>
          <p:cNvSpPr txBox="1"/>
          <p:nvPr/>
        </p:nvSpPr>
        <p:spPr>
          <a:xfrm>
            <a:off x="800469" y="6940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D4F9B2-1315-43FD-A73B-9D33F011AF66}"/>
              </a:ext>
            </a:extLst>
          </p:cNvPr>
          <p:cNvSpPr txBox="1"/>
          <p:nvPr/>
        </p:nvSpPr>
        <p:spPr>
          <a:xfrm>
            <a:off x="800469" y="18639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出力：２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38DCB7D-A31B-4F8D-965F-FE4D1B5094F1}"/>
              </a:ext>
            </a:extLst>
          </p:cNvPr>
          <p:cNvSpPr txBox="1"/>
          <p:nvPr/>
        </p:nvSpPr>
        <p:spPr>
          <a:xfrm>
            <a:off x="1531991" y="13419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４倍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06D11F0-3BC2-464E-AB83-351D79D16362}"/>
              </a:ext>
            </a:extLst>
          </p:cNvPr>
          <p:cNvSpPr txBox="1"/>
          <p:nvPr/>
        </p:nvSpPr>
        <p:spPr>
          <a:xfrm>
            <a:off x="1307451" y="2318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２倍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3859C2D-F361-499D-8FC7-E68FFD1B16ED}"/>
              </a:ext>
            </a:extLst>
          </p:cNvPr>
          <p:cNvSpPr txBox="1"/>
          <p:nvPr/>
        </p:nvSpPr>
        <p:spPr>
          <a:xfrm>
            <a:off x="1898985" y="16076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１２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CD0660A-BE09-408C-A7EA-C53831DF4B9A}"/>
              </a:ext>
            </a:extLst>
          </p:cNvPr>
          <p:cNvSpPr txBox="1"/>
          <p:nvPr/>
        </p:nvSpPr>
        <p:spPr>
          <a:xfrm>
            <a:off x="2046518" y="209137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―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D8EF14-5F7F-4BA9-9D1B-6E67384C9871}"/>
              </a:ext>
            </a:extLst>
          </p:cNvPr>
          <p:cNvSpPr txBox="1"/>
          <p:nvPr/>
        </p:nvSpPr>
        <p:spPr>
          <a:xfrm>
            <a:off x="265048" y="1170958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C764E2F-52DF-485B-AAAA-93A0920E6E4F}"/>
              </a:ext>
            </a:extLst>
          </p:cNvPr>
          <p:cNvSpPr txBox="1"/>
          <p:nvPr/>
        </p:nvSpPr>
        <p:spPr>
          <a:xfrm>
            <a:off x="265584" y="2217987"/>
            <a:ext cx="351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282A80C-E847-485C-93EB-76A85C1448C5}"/>
              </a:ext>
            </a:extLst>
          </p:cNvPr>
          <p:cNvSpPr txBox="1"/>
          <p:nvPr/>
        </p:nvSpPr>
        <p:spPr>
          <a:xfrm>
            <a:off x="2833167" y="184406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1371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780F4C-070A-8BF0-C0A8-2D786EB2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6D21B1-09E1-C808-E3DA-24DF7F9AB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URL: </a:t>
            </a:r>
            <a:r>
              <a:rPr lang="en-US" altLang="ja-JP" b="0" i="0" dirty="0">
                <a:effectLst/>
                <a:latin typeface="Merriweather" panose="00000500000000000000" pitchFamily="2" charset="0"/>
              </a:rPr>
              <a:t>https://trinket.io/python/b1f04a9758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911A15-A701-FDAC-8F44-01CE8BFB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9D701B-59AA-08F8-9507-3048697FA1A2}"/>
              </a:ext>
            </a:extLst>
          </p:cNvPr>
          <p:cNvSpPr txBox="1"/>
          <p:nvPr/>
        </p:nvSpPr>
        <p:spPr>
          <a:xfrm>
            <a:off x="892629" y="6052457"/>
            <a:ext cx="427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-2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-6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に変えて、変化を見る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40A1572-3688-7514-3609-B0124BBA4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98" y="1746739"/>
            <a:ext cx="7083404" cy="33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324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D4EAE5-58D5-597E-9133-07E4AA01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FEECA4-4715-EE79-E9CD-3E1A828FD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は，単純な原理で動く</a:t>
            </a:r>
            <a:endParaRPr lang="en-US" altLang="ja-JP" sz="2400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ニューロン</a:t>
            </a:r>
            <a:r>
              <a:rPr lang="ja-JP" altLang="en-US" sz="2400" dirty="0"/>
              <a:t>は</a:t>
            </a:r>
            <a:r>
              <a:rPr lang="ja-JP" altLang="en-US" sz="2400" b="1" dirty="0"/>
              <a:t>複数の入力</a:t>
            </a:r>
            <a:r>
              <a:rPr lang="ja-JP" altLang="en-US" sz="2400" dirty="0"/>
              <a:t>を受け取る．中では，</a:t>
            </a:r>
            <a:r>
              <a:rPr lang="ja-JP" altLang="en-US" sz="2400" b="1" dirty="0"/>
              <a:t>活性化関数</a:t>
            </a:r>
            <a:r>
              <a:rPr lang="ja-JP" altLang="en-US" sz="2400" dirty="0"/>
              <a:t>を用いた</a:t>
            </a:r>
            <a:r>
              <a:rPr lang="ja-JP" altLang="en-US" sz="2400" b="1" dirty="0"/>
              <a:t>値の変換</a:t>
            </a:r>
            <a:r>
              <a:rPr lang="ja-JP" altLang="en-US" sz="2400" dirty="0"/>
              <a:t>を行う．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層構造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全結合</a:t>
            </a:r>
            <a:r>
              <a:rPr lang="ja-JP" altLang="en-US" sz="2400" dirty="0"/>
              <a:t>のニューラルネットワークが最もシンプルである．</a:t>
            </a:r>
            <a:r>
              <a:rPr lang="ja-JP" altLang="en-US" sz="2400" b="1" dirty="0"/>
              <a:t>入力から出力の方向</a:t>
            </a:r>
            <a:r>
              <a:rPr lang="ja-JP" altLang="en-US" sz="2400" dirty="0"/>
              <a:t>へ</a:t>
            </a:r>
            <a:r>
              <a:rPr lang="ja-JP" altLang="en-US" sz="2400" b="1" dirty="0"/>
              <a:t>一方向にデータが流れる</a:t>
            </a:r>
            <a:r>
              <a:rPr lang="ja-JP" altLang="en-US" sz="2400" dirty="0"/>
              <a:t>．</a:t>
            </a:r>
            <a:r>
              <a:rPr lang="ja-JP" altLang="en-US" sz="2400" b="1" dirty="0"/>
              <a:t>２つの層の間のニューロン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すべて結合</a:t>
            </a:r>
            <a:r>
              <a:rPr lang="ja-JP" altLang="en-US" sz="2400" dirty="0"/>
              <a:t>．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は，</a:t>
            </a:r>
            <a:r>
              <a:rPr lang="ja-JP" altLang="en-US" sz="2400" b="1" dirty="0">
                <a:solidFill>
                  <a:srgbClr val="FF0000"/>
                </a:solidFill>
              </a:rPr>
              <a:t>結合の重み</a:t>
            </a:r>
            <a:r>
              <a:rPr lang="ja-JP" altLang="en-US" sz="2400" dirty="0">
                <a:solidFill>
                  <a:srgbClr val="FF0000"/>
                </a:solidFill>
              </a:rPr>
              <a:t>と</a:t>
            </a:r>
            <a:r>
              <a:rPr lang="ja-JP" altLang="en-US" sz="2400" b="1" dirty="0">
                <a:solidFill>
                  <a:srgbClr val="FF0000"/>
                </a:solidFill>
              </a:rPr>
              <a:t>バイアス</a:t>
            </a:r>
            <a:r>
              <a:rPr lang="ja-JP" altLang="en-US" sz="2400" dirty="0">
                <a:solidFill>
                  <a:srgbClr val="FF0000"/>
                </a:solidFill>
              </a:rPr>
              <a:t>を</a:t>
            </a:r>
            <a:r>
              <a:rPr lang="ja-JP" altLang="en-US" sz="2400" b="1" dirty="0">
                <a:solidFill>
                  <a:srgbClr val="FF0000"/>
                </a:solidFill>
              </a:rPr>
              <a:t>調整</a:t>
            </a:r>
            <a:r>
              <a:rPr lang="ja-JP" altLang="en-US" sz="2400" dirty="0">
                <a:solidFill>
                  <a:srgbClr val="FF0000"/>
                </a:solidFill>
              </a:rPr>
              <a:t>して，</a:t>
            </a:r>
            <a:r>
              <a:rPr lang="ja-JP" altLang="en-US" sz="2400" b="1" dirty="0">
                <a:solidFill>
                  <a:srgbClr val="FF0000"/>
                </a:solidFill>
              </a:rPr>
              <a:t>望みの出力を得る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lang="en-US" altLang="ja-JP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FF0000"/>
                </a:solidFill>
              </a:rPr>
              <a:t>学習</a:t>
            </a:r>
            <a:r>
              <a:rPr lang="ja-JP" altLang="en-US" sz="2400" dirty="0"/>
              <a:t>では，</a:t>
            </a:r>
            <a:r>
              <a:rPr lang="ja-JP" altLang="en-US" sz="2400" b="1" dirty="0">
                <a:solidFill>
                  <a:srgbClr val="FF0000"/>
                </a:solidFill>
              </a:rPr>
              <a:t>データを利用</a:t>
            </a:r>
            <a:r>
              <a:rPr lang="ja-JP" altLang="en-US" sz="2400" dirty="0">
                <a:solidFill>
                  <a:srgbClr val="FF0000"/>
                </a:solidFill>
              </a:rPr>
              <a:t>して，</a:t>
            </a:r>
            <a:r>
              <a:rPr lang="ja-JP" altLang="en-US" sz="2400" b="1" dirty="0">
                <a:solidFill>
                  <a:srgbClr val="FF0000"/>
                </a:solidFill>
              </a:rPr>
              <a:t>望みの出力が得られるよう</a:t>
            </a:r>
            <a:r>
              <a:rPr lang="ja-JP" altLang="en-US" sz="2400" dirty="0">
                <a:solidFill>
                  <a:srgbClr val="FF0000"/>
                </a:solidFill>
              </a:rPr>
              <a:t>に，</a:t>
            </a:r>
            <a:r>
              <a:rPr lang="ja-JP" altLang="en-US" sz="2400" b="1" dirty="0">
                <a:solidFill>
                  <a:srgbClr val="FF0000"/>
                </a:solidFill>
              </a:rPr>
              <a:t>結合の重みとバイアスの調整</a:t>
            </a:r>
            <a:r>
              <a:rPr lang="ja-JP" altLang="en-US" sz="2400" dirty="0"/>
              <a:t>が行われる．画像認識や自然言語処理などに広く利用されている．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FF6FE1-0E54-1F3A-3CA6-FF73BE69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5692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5-5. </a:t>
            </a:r>
            <a:r>
              <a:rPr lang="ja-JP" altLang="en-US" sz="4500" dirty="0">
                <a:solidFill>
                  <a:schemeClr val="tx2"/>
                </a:solidFill>
              </a:rPr>
              <a:t>ディープラーニングの特徴と応用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79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AD88448-5387-4E74-054E-FE4A6FF1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8C52FDA-87AF-9D72-9259-A41E1F8A2557}"/>
              </a:ext>
            </a:extLst>
          </p:cNvPr>
          <p:cNvSpPr/>
          <p:nvPr/>
        </p:nvSpPr>
        <p:spPr>
          <a:xfrm>
            <a:off x="397042" y="511342"/>
            <a:ext cx="7760369" cy="612407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21E9C86-3AAD-96FF-7762-AF28CE5C1859}"/>
              </a:ext>
            </a:extLst>
          </p:cNvPr>
          <p:cNvSpPr/>
          <p:nvPr/>
        </p:nvSpPr>
        <p:spPr>
          <a:xfrm>
            <a:off x="986589" y="1822785"/>
            <a:ext cx="6671511" cy="459004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知的な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IT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システム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6B81A2B0-10EA-896E-F9E1-584D80B29865}"/>
              </a:ext>
            </a:extLst>
          </p:cNvPr>
          <p:cNvSpPr/>
          <p:nvPr/>
        </p:nvSpPr>
        <p:spPr>
          <a:xfrm>
            <a:off x="1576136" y="3200400"/>
            <a:ext cx="5528511" cy="306989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E15F69-62D3-E941-EB06-2A332BD1C6E9}"/>
              </a:ext>
            </a:extLst>
          </p:cNvPr>
          <p:cNvSpPr txBox="1"/>
          <p:nvPr/>
        </p:nvSpPr>
        <p:spPr>
          <a:xfrm>
            <a:off x="2992855" y="100939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知的なITシステム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94A4BDA-D25E-4F04-E9DB-68EF07375D91}"/>
              </a:ext>
            </a:extLst>
          </p:cNvPr>
          <p:cNvSpPr txBox="1"/>
          <p:nvPr/>
        </p:nvSpPr>
        <p:spPr>
          <a:xfrm>
            <a:off x="3519236" y="356877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人工知能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B3AF90-AED7-A1EF-F91B-E539F950854D}"/>
              </a:ext>
            </a:extLst>
          </p:cNvPr>
          <p:cNvSpPr txBox="1"/>
          <p:nvPr/>
        </p:nvSpPr>
        <p:spPr>
          <a:xfrm>
            <a:off x="3569340" y="1678750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機械学習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863FEF5-D42A-F289-05F0-8D2DB1334356}"/>
              </a:ext>
            </a:extLst>
          </p:cNvPr>
          <p:cNvSpPr txBox="1"/>
          <p:nvPr/>
        </p:nvSpPr>
        <p:spPr>
          <a:xfrm>
            <a:off x="2195763" y="2316409"/>
            <a:ext cx="4565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データから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し、知的能力を向上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B32A786-4DB9-526E-EE94-0404FBED5B11}"/>
              </a:ext>
            </a:extLst>
          </p:cNvPr>
          <p:cNvSpPr txBox="1"/>
          <p:nvPr/>
        </p:nvSpPr>
        <p:spPr>
          <a:xfrm>
            <a:off x="2845016" y="3111713"/>
            <a:ext cx="29546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ディープラーニング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1669F09-56C6-8A47-4557-C3ED0AC72B6E}"/>
              </a:ext>
            </a:extLst>
          </p:cNvPr>
          <p:cNvSpPr txBox="1"/>
          <p:nvPr/>
        </p:nvSpPr>
        <p:spPr>
          <a:xfrm>
            <a:off x="2189747" y="397892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データから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し、複雑なタスクを実行。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多層のニューラルネットワーク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を使用</a:t>
            </a:r>
          </a:p>
        </p:txBody>
      </p:sp>
    </p:spTree>
    <p:extLst>
      <p:ext uri="{BB962C8B-B14F-4D97-AF65-F5344CB8AC3E}">
        <p14:creationId xmlns:p14="http://schemas.microsoft.com/office/powerpoint/2010/main" val="11570935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B03FEC-EE9E-45F5-A865-933C4769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ディープニューラルネットワーク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61AFA3-DC87-46CB-822A-AA40C11F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10807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/>
              <a:t>ディープラーニング</a:t>
            </a:r>
            <a:r>
              <a:rPr lang="ja-JP" altLang="en-US" dirty="0"/>
              <a:t>は</a:t>
            </a:r>
            <a:r>
              <a:rPr lang="ja-JP" altLang="en-US" b="1" dirty="0"/>
              <a:t>多層のニューラルネットワーク</a:t>
            </a:r>
            <a:r>
              <a:rPr lang="ja-JP" altLang="en-US" dirty="0"/>
              <a:t>を用いた機械学習</a:t>
            </a:r>
            <a:endParaRPr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8DC6D6-17C0-4DAF-85A1-0093061E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513BFA3-5439-41CE-BD82-E0D6FC400AB4}"/>
              </a:ext>
            </a:extLst>
          </p:cNvPr>
          <p:cNvSpPr txBox="1">
            <a:spLocks/>
          </p:cNvSpPr>
          <p:nvPr/>
        </p:nvSpPr>
        <p:spPr>
          <a:xfrm>
            <a:off x="407904" y="2397868"/>
            <a:ext cx="8620626" cy="108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6CD0BD-0177-427C-BDB3-5F463FF2B67B}"/>
              </a:ext>
            </a:extLst>
          </p:cNvPr>
          <p:cNvSpPr txBox="1"/>
          <p:nvPr/>
        </p:nvSpPr>
        <p:spPr>
          <a:xfrm>
            <a:off x="856093" y="5419896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層の数が少ない（浅い）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1486206-1AC5-45F5-94FD-DB1F37662932}"/>
              </a:ext>
            </a:extLst>
          </p:cNvPr>
          <p:cNvSpPr txBox="1"/>
          <p:nvPr/>
        </p:nvSpPr>
        <p:spPr>
          <a:xfrm>
            <a:off x="5341751" y="55330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層の数が多い（深い）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DC369F1-3A61-4D63-8EA4-B478BD8F2950}"/>
              </a:ext>
            </a:extLst>
          </p:cNvPr>
          <p:cNvSpPr/>
          <p:nvPr/>
        </p:nvSpPr>
        <p:spPr>
          <a:xfrm>
            <a:off x="1582153" y="3254542"/>
            <a:ext cx="270710" cy="1894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2F51FA1-2904-45DD-B13A-05D1157AC4A8}"/>
              </a:ext>
            </a:extLst>
          </p:cNvPr>
          <p:cNvSpPr/>
          <p:nvPr/>
        </p:nvSpPr>
        <p:spPr>
          <a:xfrm>
            <a:off x="1927831" y="3560567"/>
            <a:ext cx="270710" cy="12633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3B939A-78D7-4C32-9063-7A420F0C952E}"/>
              </a:ext>
            </a:extLst>
          </p:cNvPr>
          <p:cNvSpPr/>
          <p:nvPr/>
        </p:nvSpPr>
        <p:spPr>
          <a:xfrm>
            <a:off x="2273509" y="3429000"/>
            <a:ext cx="270710" cy="149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3D64FA4-062E-41F8-99F3-234479FB1D2C}"/>
              </a:ext>
            </a:extLst>
          </p:cNvPr>
          <p:cNvSpPr/>
          <p:nvPr/>
        </p:nvSpPr>
        <p:spPr>
          <a:xfrm>
            <a:off x="5167564" y="3389338"/>
            <a:ext cx="270710" cy="1894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4F41FB1-94DB-4591-BB81-20D868402759}"/>
              </a:ext>
            </a:extLst>
          </p:cNvPr>
          <p:cNvSpPr/>
          <p:nvPr/>
        </p:nvSpPr>
        <p:spPr>
          <a:xfrm>
            <a:off x="5513242" y="3521506"/>
            <a:ext cx="270710" cy="16227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1FBB16C-DEA7-4049-BE60-F4393E838B52}"/>
              </a:ext>
            </a:extLst>
          </p:cNvPr>
          <p:cNvSpPr/>
          <p:nvPr/>
        </p:nvSpPr>
        <p:spPr>
          <a:xfrm>
            <a:off x="5858920" y="3661607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0251E1A-B984-474F-B659-5B3E73D3E3CF}"/>
              </a:ext>
            </a:extLst>
          </p:cNvPr>
          <p:cNvSpPr/>
          <p:nvPr/>
        </p:nvSpPr>
        <p:spPr>
          <a:xfrm>
            <a:off x="6204598" y="3985124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FDABD12-23DE-4FE0-B071-04BFB9FFE8AA}"/>
              </a:ext>
            </a:extLst>
          </p:cNvPr>
          <p:cNvSpPr/>
          <p:nvPr/>
        </p:nvSpPr>
        <p:spPr>
          <a:xfrm>
            <a:off x="6563227" y="3707062"/>
            <a:ext cx="270710" cy="12537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32ED5DF-3DED-44B1-BDB8-22DBCFE01176}"/>
              </a:ext>
            </a:extLst>
          </p:cNvPr>
          <p:cNvSpPr/>
          <p:nvPr/>
        </p:nvSpPr>
        <p:spPr>
          <a:xfrm>
            <a:off x="6921856" y="3429000"/>
            <a:ext cx="270710" cy="1855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F18B233-29CD-4716-9160-BBD28502222B}"/>
              </a:ext>
            </a:extLst>
          </p:cNvPr>
          <p:cNvSpPr/>
          <p:nvPr/>
        </p:nvSpPr>
        <p:spPr>
          <a:xfrm>
            <a:off x="7280485" y="3707062"/>
            <a:ext cx="270710" cy="1299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4589AE5-3D71-452D-91A9-DEE9E3CC156E}"/>
              </a:ext>
            </a:extLst>
          </p:cNvPr>
          <p:cNvSpPr/>
          <p:nvPr/>
        </p:nvSpPr>
        <p:spPr>
          <a:xfrm>
            <a:off x="7639114" y="3985124"/>
            <a:ext cx="270710" cy="8719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65CA097-D6C8-41F4-ADB4-6456BE855401}"/>
              </a:ext>
            </a:extLst>
          </p:cNvPr>
          <p:cNvSpPr/>
          <p:nvPr/>
        </p:nvSpPr>
        <p:spPr>
          <a:xfrm>
            <a:off x="7997743" y="3429000"/>
            <a:ext cx="270710" cy="18553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5656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B03FEC-EE9E-45F5-A865-933C4769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ディープニューラルネットワーク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8DC6D6-17C0-4DAF-85A1-0093061E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513BFA3-5439-41CE-BD82-E0D6FC400AB4}"/>
              </a:ext>
            </a:extLst>
          </p:cNvPr>
          <p:cNvSpPr txBox="1">
            <a:spLocks/>
          </p:cNvSpPr>
          <p:nvPr/>
        </p:nvSpPr>
        <p:spPr>
          <a:xfrm>
            <a:off x="-431321" y="2258386"/>
            <a:ext cx="8620626" cy="108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EEAC7A-246C-4000-8511-AE082D2F202F}"/>
              </a:ext>
            </a:extLst>
          </p:cNvPr>
          <p:cNvSpPr txBox="1"/>
          <p:nvPr/>
        </p:nvSpPr>
        <p:spPr>
          <a:xfrm>
            <a:off x="1503723" y="2419611"/>
            <a:ext cx="923330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３層の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40C183-E7B4-4FAC-A2CA-BA4FC7586018}"/>
              </a:ext>
            </a:extLst>
          </p:cNvPr>
          <p:cNvSpPr txBox="1"/>
          <p:nvPr/>
        </p:nvSpPr>
        <p:spPr>
          <a:xfrm>
            <a:off x="2489303" y="2419612"/>
            <a:ext cx="923330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３層の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B9AFC7D-2B8E-4D6E-8B6D-DF173916181F}"/>
              </a:ext>
            </a:extLst>
          </p:cNvPr>
          <p:cNvSpPr txBox="1"/>
          <p:nvPr/>
        </p:nvSpPr>
        <p:spPr>
          <a:xfrm>
            <a:off x="3474883" y="2419610"/>
            <a:ext cx="92333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eaVert"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２層の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D66E380-7508-4666-AE3F-5882E18DD3D8}"/>
              </a:ext>
            </a:extLst>
          </p:cNvPr>
          <p:cNvSpPr txBox="1"/>
          <p:nvPr/>
        </p:nvSpPr>
        <p:spPr>
          <a:xfrm>
            <a:off x="5064486" y="392580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合計で８層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E4CCC332-5E3D-4212-ACAD-CEA97B4A74B7}"/>
              </a:ext>
            </a:extLst>
          </p:cNvPr>
          <p:cNvSpPr txBox="1">
            <a:spLocks/>
          </p:cNvSpPr>
          <p:nvPr/>
        </p:nvSpPr>
        <p:spPr>
          <a:xfrm>
            <a:off x="242136" y="960513"/>
            <a:ext cx="8620626" cy="108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層が浅い（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層の数が少ない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ニューラルネットワーク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組み合わせる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こともある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8955CED-52A0-44F6-8B2E-990760EBA0A9}"/>
              </a:ext>
            </a:extLst>
          </p:cNvPr>
          <p:cNvSpPr txBox="1"/>
          <p:nvPr/>
        </p:nvSpPr>
        <p:spPr>
          <a:xfrm>
            <a:off x="4905068" y="4642979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（さまざまな組み合わせが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ありえる）</a:t>
            </a:r>
          </a:p>
        </p:txBody>
      </p:sp>
    </p:spTree>
    <p:extLst>
      <p:ext uri="{BB962C8B-B14F-4D97-AF65-F5344CB8AC3E}">
        <p14:creationId xmlns:p14="http://schemas.microsoft.com/office/powerpoint/2010/main" val="42452405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ディープラーニングが広く利用されている理由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多様なデータへの対応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例：画像、テキスト、音声、動画など</a:t>
            </a:r>
            <a:endParaRPr lang="en-US" altLang="ja-JP" sz="2400" dirty="0"/>
          </a:p>
          <a:p>
            <a:r>
              <a:rPr lang="ja-JP" altLang="en-US" sz="2400" b="1" dirty="0"/>
              <a:t>広範な応用分野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例：画像認識、自然言語処理、音声認識など</a:t>
            </a:r>
            <a:endParaRPr lang="en-US" altLang="ja-JP" sz="2400" dirty="0"/>
          </a:p>
          <a:p>
            <a:r>
              <a:rPr lang="ja-JP" altLang="en-US" sz="2400" b="1" dirty="0"/>
              <a:t>優れたパターン抽出能力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複雑なパターンを抽出する能力に優れる。</a:t>
            </a:r>
          </a:p>
          <a:p>
            <a:r>
              <a:rPr lang="ja-JP" altLang="en-US" sz="2400" b="1" dirty="0"/>
              <a:t>タスクの自動実行能力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パターン抽出ならびにタスク実行は自動で行われる。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5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 fontScale="90000"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5-1. </a:t>
            </a:r>
            <a:r>
              <a:rPr lang="ja-JP" altLang="en-US" sz="4500" dirty="0">
                <a:solidFill>
                  <a:schemeClr val="tx2"/>
                </a:solidFill>
              </a:rPr>
              <a:t>イントロダクション（ニューロンと脳の構造）</a:t>
            </a:r>
            <a:br>
              <a:rPr lang="ja-JP" altLang="en-US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27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B03FEC-EE9E-45F5-A865-933C4769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ディープラーニングへの期待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8DC6D6-17C0-4DAF-85A1-0093061E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5184DFCE-24CD-460A-8B3A-8B0E9ACBB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さまざまなレベルのパターン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8165AEE-4EDB-44FE-B66E-503A62168838}"/>
              </a:ext>
            </a:extLst>
          </p:cNvPr>
          <p:cNvSpPr txBox="1"/>
          <p:nvPr/>
        </p:nvSpPr>
        <p:spPr>
          <a:xfrm>
            <a:off x="2002949" y="6043923"/>
            <a:ext cx="5310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MIT Introduction to Deep Learning | 6.S191,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  <a:hlinkClick r:id="rId2"/>
              </a:rPr>
              <a:t>https://www.youtube.com/watch?v=5tvmMX8r_OM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の「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Why Deep Learning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」のページ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82EDF588-8FBF-4297-995E-B3BD6E296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47" y="1496202"/>
            <a:ext cx="8525306" cy="395410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D81421A-914D-4B45-BA2D-3C1F9482D5DC}"/>
              </a:ext>
            </a:extLst>
          </p:cNvPr>
          <p:cNvSpPr txBox="1"/>
          <p:nvPr/>
        </p:nvSpPr>
        <p:spPr>
          <a:xfrm>
            <a:off x="539364" y="5550991"/>
            <a:ext cx="7679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線や点のレベル　目，鼻，耳のレベル　顔の構造のレベル</a:t>
            </a:r>
          </a:p>
        </p:txBody>
      </p:sp>
    </p:spTree>
    <p:extLst>
      <p:ext uri="{BB962C8B-B14F-4D97-AF65-F5344CB8AC3E}">
        <p14:creationId xmlns:p14="http://schemas.microsoft.com/office/powerpoint/2010/main" val="19941360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81F10F-71F0-733E-FD0B-982CD1A9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教師なし学習のニュース </a:t>
            </a:r>
            <a:r>
              <a:rPr kumimoji="1" lang="en-US" altLang="ja-JP" dirty="0"/>
              <a:t>(2011</a:t>
            </a:r>
            <a:r>
              <a:rPr kumimoji="1" lang="ja-JP" altLang="en-US" dirty="0"/>
              <a:t>年）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60118D-688D-45E6-18D4-DF5E5343F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88" y="644893"/>
            <a:ext cx="8861912" cy="533316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教師なし学習</a:t>
            </a:r>
            <a:r>
              <a:rPr kumimoji="1" lang="ja-JP" altLang="en-US" sz="2400" dirty="0"/>
              <a:t>（この画像が「人の画像である」，「猫である」という</a:t>
            </a:r>
            <a:r>
              <a:rPr kumimoji="1" lang="ja-JP" altLang="en-US" sz="2400" b="1" dirty="0"/>
              <a:t>正解がない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r>
              <a:rPr lang="ja-JP" altLang="en-US" sz="2400" dirty="0"/>
              <a:t>訓練データ</a:t>
            </a:r>
            <a:r>
              <a:rPr lang="en-US" altLang="ja-JP" sz="2400" dirty="0"/>
              <a:t>: YouTube </a:t>
            </a:r>
            <a:r>
              <a:rPr lang="ja-JP" altLang="en-US" sz="2400" dirty="0"/>
              <a:t>から</a:t>
            </a:r>
            <a:r>
              <a:rPr lang="ja-JP" altLang="en-US" sz="2400" b="1" dirty="0"/>
              <a:t>ランダムに選ばれた画像 </a:t>
            </a:r>
            <a:r>
              <a:rPr lang="en-US" altLang="ja-JP" sz="2400" b="1" dirty="0"/>
              <a:t>1000</a:t>
            </a:r>
            <a:r>
              <a:rPr lang="ja-JP" altLang="en-US" sz="2400" b="1" dirty="0"/>
              <a:t>万枚</a:t>
            </a:r>
            <a:endParaRPr lang="en-US" altLang="ja-JP" sz="2400" b="1" dirty="0"/>
          </a:p>
          <a:p>
            <a:r>
              <a:rPr lang="en-US" altLang="ja-JP" sz="2400" b="1" dirty="0"/>
              <a:t>1000</a:t>
            </a:r>
            <a:r>
              <a:rPr lang="ja-JP" altLang="en-US" sz="2400" b="1" dirty="0"/>
              <a:t>台のマシンで，</a:t>
            </a:r>
            <a:r>
              <a:rPr lang="en-US" altLang="ja-JP" sz="2400" b="1" dirty="0"/>
              <a:t>3</a:t>
            </a:r>
            <a:r>
              <a:rPr lang="ja-JP" altLang="en-US" sz="2400" b="1" dirty="0"/>
              <a:t>日間の学習</a:t>
            </a:r>
            <a:endParaRPr lang="en-US" altLang="ja-JP" sz="2400" b="1" dirty="0"/>
          </a:p>
          <a:p>
            <a:r>
              <a:rPr lang="en-US" altLang="ja-JP" sz="2400" b="1" dirty="0"/>
              <a:t>9</a:t>
            </a:r>
            <a:r>
              <a:rPr lang="ja-JP" altLang="en-US" sz="2400" b="1" dirty="0"/>
              <a:t>層のニューラルネットワーク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AD4EED-02A4-DD67-25A0-7D2AC649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02BEE2A-B78A-E00D-8821-0B6691027BE8}"/>
              </a:ext>
            </a:extLst>
          </p:cNvPr>
          <p:cNvSpPr txBox="1"/>
          <p:nvPr/>
        </p:nvSpPr>
        <p:spPr>
          <a:xfrm>
            <a:off x="152578" y="6020734"/>
            <a:ext cx="86226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文献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Building high-level features using large scale unsupervised learning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Quoc V. Le, </a:t>
            </a: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Marc'Aurelio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Ranzato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Rajat Monga, Matthieu Devin, Kai Chen, Greg S. </a:t>
            </a: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Corrado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Jeff Dean, Andrew Y. Ng,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arXiv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1112.6209, 2011, last revised 2012.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937DB7C-1157-A4E9-E39A-A147FC6A5761}"/>
              </a:ext>
            </a:extLst>
          </p:cNvPr>
          <p:cNvSpPr/>
          <p:nvPr/>
        </p:nvSpPr>
        <p:spPr>
          <a:xfrm>
            <a:off x="2377827" y="3377887"/>
            <a:ext cx="270710" cy="1894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A1D1888-B6FC-D30D-BDCB-B4BD5D8FA79B}"/>
              </a:ext>
            </a:extLst>
          </p:cNvPr>
          <p:cNvSpPr/>
          <p:nvPr/>
        </p:nvSpPr>
        <p:spPr>
          <a:xfrm>
            <a:off x="2736456" y="3650156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AB808E3-3519-A66B-0DC9-A5047C25A7CB}"/>
              </a:ext>
            </a:extLst>
          </p:cNvPr>
          <p:cNvSpPr/>
          <p:nvPr/>
        </p:nvSpPr>
        <p:spPr>
          <a:xfrm>
            <a:off x="3095085" y="4049151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EC854A1-C6BD-2BFB-FE14-5696C39B946C}"/>
              </a:ext>
            </a:extLst>
          </p:cNvPr>
          <p:cNvSpPr/>
          <p:nvPr/>
        </p:nvSpPr>
        <p:spPr>
          <a:xfrm>
            <a:off x="3478247" y="3372094"/>
            <a:ext cx="270710" cy="1855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B6F4CDC-EB8F-9F45-EE91-258622D25B2C}"/>
              </a:ext>
            </a:extLst>
          </p:cNvPr>
          <p:cNvSpPr/>
          <p:nvPr/>
        </p:nvSpPr>
        <p:spPr>
          <a:xfrm>
            <a:off x="1770656" y="3174751"/>
            <a:ext cx="4167402" cy="2205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6AC6C18-5649-D7A0-A3A8-421B0BDB4BA0}"/>
              </a:ext>
            </a:extLst>
          </p:cNvPr>
          <p:cNvSpPr/>
          <p:nvPr/>
        </p:nvSpPr>
        <p:spPr>
          <a:xfrm>
            <a:off x="3836876" y="3638668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8CA433A-D0D1-5AD1-E951-426D958CF4C6}"/>
              </a:ext>
            </a:extLst>
          </p:cNvPr>
          <p:cNvSpPr/>
          <p:nvPr/>
        </p:nvSpPr>
        <p:spPr>
          <a:xfrm>
            <a:off x="4195505" y="4037663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105EFB5-05FC-BAD7-63AD-CB512CA109C4}"/>
              </a:ext>
            </a:extLst>
          </p:cNvPr>
          <p:cNvSpPr/>
          <p:nvPr/>
        </p:nvSpPr>
        <p:spPr>
          <a:xfrm>
            <a:off x="4937296" y="3627180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8C39522-C01C-4DB6-CFDE-5957AC151A7E}"/>
              </a:ext>
            </a:extLst>
          </p:cNvPr>
          <p:cNvSpPr/>
          <p:nvPr/>
        </p:nvSpPr>
        <p:spPr>
          <a:xfrm>
            <a:off x="5295925" y="4026175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59F152F-A354-8123-133C-5085841930F6}"/>
              </a:ext>
            </a:extLst>
          </p:cNvPr>
          <p:cNvSpPr/>
          <p:nvPr/>
        </p:nvSpPr>
        <p:spPr>
          <a:xfrm>
            <a:off x="4561205" y="3360606"/>
            <a:ext cx="270710" cy="1855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673E971D-D259-7534-F5DC-72B011211598}"/>
              </a:ext>
            </a:extLst>
          </p:cNvPr>
          <p:cNvSpPr/>
          <p:nvPr/>
        </p:nvSpPr>
        <p:spPr>
          <a:xfrm>
            <a:off x="5482396" y="4117640"/>
            <a:ext cx="67244" cy="73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D2D1528B-FA23-4503-0318-D2A37DBFCB64}"/>
              </a:ext>
            </a:extLst>
          </p:cNvPr>
          <p:cNvSpPr/>
          <p:nvPr/>
        </p:nvSpPr>
        <p:spPr>
          <a:xfrm>
            <a:off x="5475768" y="4270040"/>
            <a:ext cx="67244" cy="73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DF55320-EBBD-3F81-72A1-27D6A9185793}"/>
              </a:ext>
            </a:extLst>
          </p:cNvPr>
          <p:cNvCxnSpPr/>
          <p:nvPr/>
        </p:nvCxnSpPr>
        <p:spPr>
          <a:xfrm flipH="1">
            <a:off x="5566635" y="3572408"/>
            <a:ext cx="1016674" cy="54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483927EA-52DA-FB99-F39D-D34694A7B567}"/>
              </a:ext>
            </a:extLst>
          </p:cNvPr>
          <p:cNvCxnSpPr>
            <a:cxnSpLocks/>
          </p:cNvCxnSpPr>
          <p:nvPr/>
        </p:nvCxnSpPr>
        <p:spPr>
          <a:xfrm flipH="1" flipV="1">
            <a:off x="5543012" y="4314811"/>
            <a:ext cx="690104" cy="290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0430D5E-3994-A93E-3158-ECF19B412AAD}"/>
              </a:ext>
            </a:extLst>
          </p:cNvPr>
          <p:cNvSpPr txBox="1"/>
          <p:nvPr/>
        </p:nvSpPr>
        <p:spPr>
          <a:xfrm>
            <a:off x="6567156" y="332699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人の顔のみに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反応するニューロン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9C72A00-D9DA-C1E0-9F2F-4D23767DBD9B}"/>
              </a:ext>
            </a:extLst>
          </p:cNvPr>
          <p:cNvSpPr txBox="1"/>
          <p:nvPr/>
        </p:nvSpPr>
        <p:spPr>
          <a:xfrm>
            <a:off x="6241101" y="4335214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猫の顔のみに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反応するニューロン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671CC36-8A9C-D5F7-9A97-4FFCC09181EB}"/>
              </a:ext>
            </a:extLst>
          </p:cNvPr>
          <p:cNvSpPr txBox="1"/>
          <p:nvPr/>
        </p:nvSpPr>
        <p:spPr>
          <a:xfrm>
            <a:off x="6278814" y="257443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高次のパターンを認識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できる能力を獲得</a:t>
            </a: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08481C47-C7A6-1E10-79CD-68BF96565B8A}"/>
              </a:ext>
            </a:extLst>
          </p:cNvPr>
          <p:cNvCxnSpPr>
            <a:cxnSpLocks/>
          </p:cNvCxnSpPr>
          <p:nvPr/>
        </p:nvCxnSpPr>
        <p:spPr>
          <a:xfrm flipV="1">
            <a:off x="2495375" y="4436590"/>
            <a:ext cx="730556" cy="1039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E6CC4D04-5D07-08D0-9FC7-B7684D23DBB5}"/>
              </a:ext>
            </a:extLst>
          </p:cNvPr>
          <p:cNvCxnSpPr>
            <a:cxnSpLocks/>
          </p:cNvCxnSpPr>
          <p:nvPr/>
        </p:nvCxnSpPr>
        <p:spPr>
          <a:xfrm flipH="1" flipV="1">
            <a:off x="4376016" y="4415271"/>
            <a:ext cx="13805" cy="1162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1EEFC92-3E81-A9B4-1830-462910BF469E}"/>
              </a:ext>
            </a:extLst>
          </p:cNvPr>
          <p:cNvSpPr txBox="1"/>
          <p:nvPr/>
        </p:nvSpPr>
        <p:spPr>
          <a:xfrm>
            <a:off x="1334470" y="5444268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特定の線や点に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反応するニューロン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C82A028-8882-270C-0B59-2C0D4C491006}"/>
              </a:ext>
            </a:extLst>
          </p:cNvPr>
          <p:cNvSpPr txBox="1"/>
          <p:nvPr/>
        </p:nvSpPr>
        <p:spPr>
          <a:xfrm>
            <a:off x="3556337" y="5454534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目や鼻や口に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反応するニューロン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9063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81F10F-71F0-733E-FD0B-982CD1A9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教師あり学習のニュース </a:t>
            </a:r>
            <a:r>
              <a:rPr kumimoji="1" lang="en-US" altLang="ja-JP" dirty="0"/>
              <a:t>(2012</a:t>
            </a:r>
            <a:r>
              <a:rPr kumimoji="1" lang="ja-JP" altLang="en-US" dirty="0"/>
              <a:t>年）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60118D-688D-45E6-18D4-DF5E5343F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88" y="644893"/>
            <a:ext cx="8861912" cy="533316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教師</a:t>
            </a:r>
            <a:r>
              <a:rPr lang="ja-JP" altLang="en-US" sz="2400" b="1" dirty="0"/>
              <a:t>あり</a:t>
            </a:r>
            <a:r>
              <a:rPr kumimoji="1" lang="ja-JP" altLang="en-US" sz="2400" b="1" dirty="0"/>
              <a:t>学習</a:t>
            </a:r>
            <a:r>
              <a:rPr lang="ja-JP" altLang="en-US" sz="2400" dirty="0"/>
              <a:t>の </a:t>
            </a:r>
            <a:r>
              <a:rPr lang="en-US" altLang="ja-JP" sz="2400" dirty="0" err="1"/>
              <a:t>AlexNet</a:t>
            </a:r>
            <a:r>
              <a:rPr lang="en-US" altLang="ja-JP" sz="2400" dirty="0"/>
              <a:t> </a:t>
            </a:r>
            <a:r>
              <a:rPr lang="ja-JP" altLang="en-US" sz="2400" dirty="0"/>
              <a:t>で</a:t>
            </a:r>
            <a:r>
              <a:rPr kumimoji="1" lang="ja-JP" altLang="en-US" sz="2400" b="1" dirty="0"/>
              <a:t>画像分類</a:t>
            </a:r>
            <a:r>
              <a:rPr kumimoji="1" lang="ja-JP" altLang="en-US" sz="2400" dirty="0"/>
              <a:t>を行う</a:t>
            </a:r>
            <a:endParaRPr kumimoji="1" lang="en-US" altLang="ja-JP" sz="2400" dirty="0"/>
          </a:p>
          <a:p>
            <a:r>
              <a:rPr lang="ja-JP" altLang="en-US" sz="2400" b="1" dirty="0"/>
              <a:t>訓練データ</a:t>
            </a:r>
            <a:r>
              <a:rPr lang="en-US" altLang="ja-JP" sz="2400" b="1" dirty="0"/>
              <a:t>: </a:t>
            </a:r>
            <a:r>
              <a:rPr lang="ja-JP" altLang="en-US" sz="2400" b="1" dirty="0"/>
              <a:t>画像約 </a:t>
            </a:r>
            <a:r>
              <a:rPr lang="en-US" altLang="ja-JP" sz="2400" b="1" dirty="0"/>
              <a:t>100</a:t>
            </a:r>
            <a:r>
              <a:rPr lang="ja-JP" altLang="en-US" sz="2400" b="1" dirty="0"/>
              <a:t>万枚以上</a:t>
            </a:r>
            <a:r>
              <a:rPr lang="ja-JP" altLang="en-US" sz="2400" dirty="0"/>
              <a:t>（</a:t>
            </a:r>
            <a:r>
              <a:rPr lang="en-US" altLang="ja-JP" sz="2400" dirty="0"/>
              <a:t>ImageNet </a:t>
            </a:r>
            <a:r>
              <a:rPr lang="ja-JP" altLang="en-US" sz="2400" dirty="0"/>
              <a:t>データセット，</a:t>
            </a:r>
            <a:r>
              <a:rPr lang="en-US" altLang="ja-JP" sz="2400" dirty="0"/>
              <a:t>22000</a:t>
            </a:r>
            <a:r>
              <a:rPr lang="ja-JP" altLang="en-US" sz="2400" dirty="0"/>
              <a:t>種類に</a:t>
            </a:r>
            <a:r>
              <a:rPr lang="ja-JP" altLang="en-US" sz="2400" dirty="0">
                <a:solidFill>
                  <a:srgbClr val="FF0000"/>
                </a:solidFill>
              </a:rPr>
              <a:t>分類済み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r>
              <a:rPr lang="en-US" altLang="ja-JP" sz="2400" dirty="0" err="1"/>
              <a:t>ILSVRC</a:t>
            </a:r>
            <a:r>
              <a:rPr lang="ja-JP" altLang="en-US" sz="2400" dirty="0"/>
              <a:t>コンペティション</a:t>
            </a:r>
            <a:r>
              <a:rPr lang="en-US" altLang="ja-JP" sz="2400" dirty="0"/>
              <a:t>: </a:t>
            </a:r>
            <a:r>
              <a:rPr lang="ja-JP" altLang="en-US" sz="2400" dirty="0"/>
              <a:t>画像を </a:t>
            </a:r>
            <a:r>
              <a:rPr lang="en-US" altLang="ja-JP" sz="2400" b="1" dirty="0"/>
              <a:t>1000 </a:t>
            </a:r>
            <a:r>
              <a:rPr lang="ja-JP" altLang="en-US" sz="2400" b="1" dirty="0"/>
              <a:t>種類</a:t>
            </a:r>
            <a:r>
              <a:rPr lang="ja-JP" altLang="en-US" sz="2400" dirty="0"/>
              <a:t>に</a:t>
            </a:r>
            <a:r>
              <a:rPr lang="ja-JP" altLang="en-US" sz="2400" b="1" dirty="0"/>
              <a:t>分類</a:t>
            </a:r>
            <a:endParaRPr lang="en-US" altLang="ja-JP" sz="2400" b="1" dirty="0"/>
          </a:p>
          <a:p>
            <a:r>
              <a:rPr lang="ja-JP" altLang="en-US" sz="2400" b="1" dirty="0"/>
              <a:t>ディープニューラルネットワーク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000" dirty="0"/>
              <a:t>畳み込み</a:t>
            </a:r>
            <a:r>
              <a:rPr lang="en-US" altLang="ja-JP" sz="2000" dirty="0"/>
              <a:t>, max pooling, </a:t>
            </a:r>
            <a:r>
              <a:rPr lang="ja-JP" altLang="en-US" sz="2000" dirty="0"/>
              <a:t>正規化</a:t>
            </a:r>
            <a:r>
              <a:rPr lang="en-US" altLang="ja-JP" sz="2000" dirty="0"/>
              <a:t>(LCN), </a:t>
            </a:r>
            <a:r>
              <a:rPr lang="en-US" altLang="ja-JP" sz="2000" dirty="0" err="1"/>
              <a:t>softmax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ReLU</a:t>
            </a:r>
            <a:r>
              <a:rPr lang="en-US" altLang="ja-JP" sz="2000" dirty="0"/>
              <a:t>, </a:t>
            </a:r>
            <a:r>
              <a:rPr lang="ja-JP" altLang="en-US" sz="2000" dirty="0"/>
              <a:t>ドロップアウト</a:t>
            </a:r>
            <a:endParaRPr lang="en-US" altLang="ja-JP" sz="20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AD4EED-02A4-DD67-25A0-7D2AC649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02BEE2A-B78A-E00D-8821-0B6691027BE8}"/>
              </a:ext>
            </a:extLst>
          </p:cNvPr>
          <p:cNvSpPr txBox="1"/>
          <p:nvPr/>
        </p:nvSpPr>
        <p:spPr>
          <a:xfrm>
            <a:off x="696713" y="6322006"/>
            <a:ext cx="535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文献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ImageNet classification with deep convolutional neural networks,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Alex </a:t>
            </a: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Krizhevsky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Ilya </a:t>
            </a: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Sutskever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Geoffrey E. Hinton, NIPS'12, 2012.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C12725A-C32E-B60A-DE02-5AE9CD7C3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72" y="4584244"/>
            <a:ext cx="5304704" cy="1806696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1E6BEFA-03CA-0BFC-30C5-43441DF07523}"/>
              </a:ext>
            </a:extLst>
          </p:cNvPr>
          <p:cNvSpPr txBox="1"/>
          <p:nvPr/>
        </p:nvSpPr>
        <p:spPr>
          <a:xfrm>
            <a:off x="6818241" y="3625333"/>
            <a:ext cx="461665" cy="791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全結合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DDF42D1-A0B7-F9DF-9501-7F8ECEB7BE4A}"/>
              </a:ext>
            </a:extLst>
          </p:cNvPr>
          <p:cNvSpPr txBox="1"/>
          <p:nvPr/>
        </p:nvSpPr>
        <p:spPr>
          <a:xfrm>
            <a:off x="6202826" y="3625333"/>
            <a:ext cx="461665" cy="791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全結合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0FA0A0-7ED9-8437-A9E8-6119ABCDEE18}"/>
              </a:ext>
            </a:extLst>
          </p:cNvPr>
          <p:cNvSpPr txBox="1"/>
          <p:nvPr/>
        </p:nvSpPr>
        <p:spPr>
          <a:xfrm>
            <a:off x="5587411" y="3625333"/>
            <a:ext cx="461665" cy="791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全結合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8914DE9-67D2-54CA-E8DA-14280799DD10}"/>
              </a:ext>
            </a:extLst>
          </p:cNvPr>
          <p:cNvSpPr txBox="1"/>
          <p:nvPr/>
        </p:nvSpPr>
        <p:spPr>
          <a:xfrm>
            <a:off x="2103616" y="3444947"/>
            <a:ext cx="41549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込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2F10C12-DAB3-CDBE-9EFC-9D5EF4B5F585}"/>
              </a:ext>
            </a:extLst>
          </p:cNvPr>
          <p:cNvSpPr txBox="1"/>
          <p:nvPr/>
        </p:nvSpPr>
        <p:spPr>
          <a:xfrm>
            <a:off x="4568163" y="3475792"/>
            <a:ext cx="41549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込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3A0C5D5-2C03-8A48-0581-4A6889AFE228}"/>
              </a:ext>
            </a:extLst>
          </p:cNvPr>
          <p:cNvSpPr txBox="1"/>
          <p:nvPr/>
        </p:nvSpPr>
        <p:spPr>
          <a:xfrm>
            <a:off x="4071441" y="3473745"/>
            <a:ext cx="41549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込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DB2F4E0-4DF9-B21C-726E-FC6BEB72702C}"/>
              </a:ext>
            </a:extLst>
          </p:cNvPr>
          <p:cNvSpPr txBox="1"/>
          <p:nvPr/>
        </p:nvSpPr>
        <p:spPr>
          <a:xfrm>
            <a:off x="3571127" y="3473745"/>
            <a:ext cx="41549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込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FF9A69B-E3D9-0EDB-480E-A15377451A68}"/>
              </a:ext>
            </a:extLst>
          </p:cNvPr>
          <p:cNvSpPr txBox="1"/>
          <p:nvPr/>
        </p:nvSpPr>
        <p:spPr>
          <a:xfrm>
            <a:off x="5065260" y="3448518"/>
            <a:ext cx="461665" cy="1250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max pooling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C48AC99-FB4F-6FBE-2848-C791613F9AAD}"/>
              </a:ext>
            </a:extLst>
          </p:cNvPr>
          <p:cNvSpPr txBox="1"/>
          <p:nvPr/>
        </p:nvSpPr>
        <p:spPr>
          <a:xfrm>
            <a:off x="3015478" y="3425077"/>
            <a:ext cx="461665" cy="1250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max pooling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AF9E498-B99C-0B2D-9788-959D6820D5A0}"/>
              </a:ext>
            </a:extLst>
          </p:cNvPr>
          <p:cNvSpPr txBox="1"/>
          <p:nvPr/>
        </p:nvSpPr>
        <p:spPr>
          <a:xfrm>
            <a:off x="1537470" y="3423292"/>
            <a:ext cx="461665" cy="1250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max pooling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5358B39-E43D-34BF-3B5E-3121879246BE}"/>
              </a:ext>
            </a:extLst>
          </p:cNvPr>
          <p:cNvSpPr txBox="1"/>
          <p:nvPr/>
        </p:nvSpPr>
        <p:spPr>
          <a:xfrm>
            <a:off x="529911" y="3473745"/>
            <a:ext cx="41549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畳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込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7E7C730-1D57-1492-AA88-4327EA869819}"/>
              </a:ext>
            </a:extLst>
          </p:cNvPr>
          <p:cNvSpPr txBox="1"/>
          <p:nvPr/>
        </p:nvSpPr>
        <p:spPr>
          <a:xfrm>
            <a:off x="1045572" y="3583447"/>
            <a:ext cx="3337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0749621-603E-6BD7-E471-296FC001A0B4}"/>
              </a:ext>
            </a:extLst>
          </p:cNvPr>
          <p:cNvSpPr txBox="1"/>
          <p:nvPr/>
        </p:nvSpPr>
        <p:spPr>
          <a:xfrm>
            <a:off x="2590583" y="3566725"/>
            <a:ext cx="3337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0140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EA6A1F8C-2558-4ACF-9211-852949B26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626" y="1969685"/>
            <a:ext cx="4936619" cy="228964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B03FEC-EE9E-45F5-A865-933C4769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ディープラーニングへの期待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8DC6D6-17C0-4DAF-85A1-0093061E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2430877-6C0D-4511-A675-A84F96B0A8DE}"/>
              </a:ext>
            </a:extLst>
          </p:cNvPr>
          <p:cNvSpPr txBox="1"/>
          <p:nvPr/>
        </p:nvSpPr>
        <p:spPr>
          <a:xfrm>
            <a:off x="356736" y="783457"/>
            <a:ext cx="8585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さまざまなレベルのパターン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抽出・認識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できるようになる」という考える場合も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AD7EC0F6-D44E-4F23-B5BE-6269E1AC001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2369138" y="3963543"/>
            <a:ext cx="468652" cy="1427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C7586733-0550-42A8-96A8-4A4DE35E7422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3593043" y="3961344"/>
            <a:ext cx="345167" cy="14177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2949D1E4-65CE-4621-9EEE-0F60C17BE70B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4728162" y="4011885"/>
            <a:ext cx="310468" cy="13557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4215EA5-19D7-4552-81DB-7B326BA558C5}"/>
              </a:ext>
            </a:extLst>
          </p:cNvPr>
          <p:cNvSpPr txBox="1"/>
          <p:nvPr/>
        </p:nvSpPr>
        <p:spPr>
          <a:xfrm>
            <a:off x="5593570" y="4712378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「より出力に近い層では，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より高次のパターン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認識したい」という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考え方も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6A74D0-75CB-E124-5387-272CB97CAF77}"/>
              </a:ext>
            </a:extLst>
          </p:cNvPr>
          <p:cNvSpPr/>
          <p:nvPr/>
        </p:nvSpPr>
        <p:spPr>
          <a:xfrm>
            <a:off x="1985177" y="4719367"/>
            <a:ext cx="270710" cy="1894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54A21FD-CA98-DC87-DBF9-C2DC2ADEEEB0}"/>
              </a:ext>
            </a:extLst>
          </p:cNvPr>
          <p:cNvSpPr/>
          <p:nvPr/>
        </p:nvSpPr>
        <p:spPr>
          <a:xfrm>
            <a:off x="2343806" y="4991636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7411B4A-8F8F-6485-A0C0-64B1D981D78C}"/>
              </a:ext>
            </a:extLst>
          </p:cNvPr>
          <p:cNvSpPr/>
          <p:nvPr/>
        </p:nvSpPr>
        <p:spPr>
          <a:xfrm>
            <a:off x="2702435" y="5390631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8E0D9A0-E56E-921D-AA7B-6EC087829B75}"/>
              </a:ext>
            </a:extLst>
          </p:cNvPr>
          <p:cNvSpPr/>
          <p:nvPr/>
        </p:nvSpPr>
        <p:spPr>
          <a:xfrm>
            <a:off x="3085597" y="4713574"/>
            <a:ext cx="270710" cy="1855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7F0848B-F19E-DD71-FF0D-8FAF8AA5C5DB}"/>
              </a:ext>
            </a:extLst>
          </p:cNvPr>
          <p:cNvSpPr/>
          <p:nvPr/>
        </p:nvSpPr>
        <p:spPr>
          <a:xfrm>
            <a:off x="1378006" y="4516231"/>
            <a:ext cx="4167402" cy="2205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0B72E66-0E00-958A-C06F-F726FB281EB5}"/>
              </a:ext>
            </a:extLst>
          </p:cNvPr>
          <p:cNvSpPr/>
          <p:nvPr/>
        </p:nvSpPr>
        <p:spPr>
          <a:xfrm>
            <a:off x="3444226" y="4980148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8102EF3-A7E9-A96B-AB93-1A25F4B989B4}"/>
              </a:ext>
            </a:extLst>
          </p:cNvPr>
          <p:cNvSpPr/>
          <p:nvPr/>
        </p:nvSpPr>
        <p:spPr>
          <a:xfrm>
            <a:off x="3802855" y="5379143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E6CE741-1387-273D-2D87-79D7943F45F6}"/>
              </a:ext>
            </a:extLst>
          </p:cNvPr>
          <p:cNvSpPr/>
          <p:nvPr/>
        </p:nvSpPr>
        <p:spPr>
          <a:xfrm>
            <a:off x="4544646" y="4968660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2090B21-AE93-FE10-FFF7-E8E725C81F3F}"/>
              </a:ext>
            </a:extLst>
          </p:cNvPr>
          <p:cNvSpPr/>
          <p:nvPr/>
        </p:nvSpPr>
        <p:spPr>
          <a:xfrm>
            <a:off x="4903275" y="5367655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4842B8C-C95A-7326-573C-9784FD6F044B}"/>
              </a:ext>
            </a:extLst>
          </p:cNvPr>
          <p:cNvSpPr/>
          <p:nvPr/>
        </p:nvSpPr>
        <p:spPr>
          <a:xfrm>
            <a:off x="4168555" y="4702086"/>
            <a:ext cx="270710" cy="1855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1836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BBF466-DE8F-4410-9DB8-86FCE265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576534"/>
          </a:xfrm>
        </p:spPr>
        <p:txBody>
          <a:bodyPr/>
          <a:lstStyle/>
          <a:p>
            <a:r>
              <a:rPr kumimoji="1" lang="ja-JP" altLang="en-US" dirty="0"/>
              <a:t>画像分類の精度の向上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B5D30A-4BA3-470B-B32F-4CC99B58E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169" y="981597"/>
            <a:ext cx="5601831" cy="4268069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ディープラーニング</a:t>
            </a:r>
            <a:r>
              <a:rPr kumimoji="1" lang="ja-JP" altLang="en-US" dirty="0"/>
              <a:t>の進展</a:t>
            </a:r>
            <a:endParaRPr kumimoji="1" lang="en-US" altLang="ja-JP" dirty="0"/>
          </a:p>
          <a:p>
            <a:r>
              <a:rPr lang="ja-JP" altLang="en-US" b="1" dirty="0"/>
              <a:t>画像分類は，場合によっては，</a:t>
            </a:r>
            <a:r>
              <a:rPr lang="en-US" altLang="ja-JP" b="1" dirty="0"/>
              <a:t>AI </a:t>
            </a:r>
            <a:r>
              <a:rPr lang="ja-JP" altLang="en-US" b="1" dirty="0"/>
              <a:t>が</a:t>
            </a:r>
            <a:r>
              <a:rPr kumimoji="1" lang="ja-JP" altLang="en-US" b="1" dirty="0"/>
              <a:t>人間と同等の精度　</a:t>
            </a:r>
            <a:r>
              <a:rPr kumimoji="1" lang="ja-JP" altLang="en-US" dirty="0"/>
              <a:t>とも</a:t>
            </a:r>
            <a:r>
              <a:rPr kumimoji="1" lang="ja-JP" altLang="en-US" dirty="0" err="1"/>
              <a:t>考えらるように</a:t>
            </a:r>
            <a:endParaRPr kumimoji="1" lang="en-US" altLang="ja-JP" dirty="0"/>
          </a:p>
          <a:p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dirty="0"/>
              <a:t>画像分類の誤り率 </a:t>
            </a:r>
            <a:r>
              <a:rPr lang="en-US" altLang="ja-JP" dirty="0"/>
              <a:t>(top 5</a:t>
            </a:r>
            <a:r>
              <a:rPr lang="ja-JP" altLang="en-US" dirty="0"/>
              <a:t> </a:t>
            </a:r>
            <a:r>
              <a:rPr lang="en-US" altLang="ja-JP" dirty="0"/>
              <a:t>error)</a:t>
            </a:r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dirty="0"/>
              <a:t>人間</a:t>
            </a:r>
            <a:r>
              <a:rPr lang="en-US" altLang="ja-JP" b="1" dirty="0"/>
              <a:t>: 5.1</a:t>
            </a:r>
            <a:r>
              <a:rPr lang="ja-JP" altLang="en-US" b="1" dirty="0"/>
              <a:t> </a:t>
            </a:r>
            <a:r>
              <a:rPr lang="en-US" altLang="ja-JP" b="1" dirty="0"/>
              <a:t>%</a:t>
            </a:r>
          </a:p>
          <a:p>
            <a:pPr marL="0" indent="0">
              <a:buNone/>
            </a:pPr>
            <a:r>
              <a:rPr lang="en-US" altLang="ja-JP" b="1" dirty="0"/>
              <a:t>     </a:t>
            </a:r>
            <a:r>
              <a:rPr lang="en-US" altLang="ja-JP" b="1" dirty="0" err="1"/>
              <a:t>PReLU</a:t>
            </a:r>
            <a:r>
              <a:rPr lang="en-US" altLang="ja-JP" b="1" dirty="0"/>
              <a:t> </a:t>
            </a:r>
            <a:r>
              <a:rPr lang="ja-JP" altLang="en-US" b="1" dirty="0"/>
              <a:t>による画像分類</a:t>
            </a:r>
            <a:r>
              <a:rPr lang="en-US" altLang="ja-JP" b="1" dirty="0"/>
              <a:t>: 4.9 %</a:t>
            </a:r>
          </a:p>
          <a:p>
            <a:pPr marL="0" indent="0">
              <a:buNone/>
            </a:pPr>
            <a:r>
              <a:rPr lang="en-US" altLang="ja-JP" b="1" dirty="0"/>
              <a:t>     </a:t>
            </a:r>
            <a:r>
              <a:rPr lang="ja-JP" altLang="en-US" b="1" dirty="0"/>
              <a:t>（</a:t>
            </a:r>
            <a:r>
              <a:rPr lang="en-US" altLang="ja-JP" b="1" dirty="0"/>
              <a:t>2015</a:t>
            </a:r>
            <a:r>
              <a:rPr lang="ja-JP" altLang="en-US" b="1" dirty="0"/>
              <a:t>年発表）</a:t>
            </a:r>
            <a:endParaRPr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371EAC-C819-4EA9-93AF-79ADAC2E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E3215A-882B-4D45-857C-D09502DB92A2}"/>
              </a:ext>
            </a:extLst>
          </p:cNvPr>
          <p:cNvSpPr/>
          <p:nvPr/>
        </p:nvSpPr>
        <p:spPr>
          <a:xfrm>
            <a:off x="334808" y="4528252"/>
            <a:ext cx="33451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ImageNet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データセット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の画像分類の結果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87B59C-CF60-4F69-810F-50FF3AC203FB}"/>
              </a:ext>
            </a:extLst>
          </p:cNvPr>
          <p:cNvSpPr txBox="1"/>
          <p:nvPr/>
        </p:nvSpPr>
        <p:spPr>
          <a:xfrm>
            <a:off x="334808" y="5885784"/>
            <a:ext cx="8053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文献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Kaiming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He,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Xiangyu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Zhang,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Shaoqing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Ren, Jian Sun,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Delving Deep into Rectifiers: Surpassing Human-Level Performance on ImageNet Classification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arXiv:1502.01852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2015.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8639F11-3AAB-4784-B773-0486FF1E3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8075"/>
            <a:ext cx="3544866" cy="28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871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6482B0-CDF3-AC94-E4B3-A7CCE258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ディープラーニングの応用と未来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9A741E-7C0B-BCE8-DB6F-509889CE4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ディープラーニングの研究は急速に進展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400" dirty="0"/>
              <a:t>2011</a:t>
            </a:r>
            <a:r>
              <a:rPr lang="ja-JP" altLang="en-US" sz="2400" dirty="0"/>
              <a:t>年：教師なし学習による顔認識の成功（</a:t>
            </a:r>
            <a:r>
              <a:rPr lang="en-US" altLang="ja-JP" sz="2400" dirty="0"/>
              <a:t>YouTube</a:t>
            </a:r>
            <a:r>
              <a:rPr lang="ja-JP" altLang="en-US" sz="2400" dirty="0"/>
              <a:t>画像</a:t>
            </a:r>
            <a:r>
              <a:rPr lang="en-US" altLang="ja-JP" sz="2400" dirty="0"/>
              <a:t>1000</a:t>
            </a:r>
            <a:r>
              <a:rPr lang="ja-JP" altLang="en-US" sz="2400" dirty="0"/>
              <a:t>万枚使用）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400" dirty="0"/>
              <a:t>2012</a:t>
            </a:r>
            <a:r>
              <a:rPr lang="ja-JP" altLang="en-US" sz="2400" dirty="0"/>
              <a:t>年：</a:t>
            </a:r>
            <a:r>
              <a:rPr lang="en-US" altLang="ja-JP" sz="2400" dirty="0" err="1"/>
              <a:t>AlexNet</a:t>
            </a:r>
            <a:r>
              <a:rPr lang="ja-JP" altLang="en-US" sz="2400" dirty="0"/>
              <a:t>による画像分類の革新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400" dirty="0"/>
              <a:t>2015</a:t>
            </a:r>
            <a:r>
              <a:rPr lang="ja-JP" altLang="en-US" sz="2400" dirty="0"/>
              <a:t>年：人間の精度を上回る画像認識の達成（誤り率</a:t>
            </a:r>
            <a:r>
              <a:rPr lang="en-US" altLang="ja-JP" sz="2400" dirty="0"/>
              <a:t>4.9%</a:t>
            </a:r>
            <a:r>
              <a:rPr lang="ja-JP" altLang="en-US" sz="2400" dirty="0"/>
              <a:t>）</a:t>
            </a:r>
          </a:p>
          <a:p>
            <a:pPr marL="0" indent="0">
              <a:buNone/>
            </a:pPr>
            <a:r>
              <a:rPr lang="ja-JP" altLang="en-US" sz="2400" dirty="0"/>
              <a:t>ディープラーニングを支える要素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b="1" dirty="0"/>
              <a:t>活性化関数</a:t>
            </a:r>
            <a:r>
              <a:rPr lang="ja-JP" altLang="en-US" sz="2400" dirty="0"/>
              <a:t>（</a:t>
            </a:r>
            <a:r>
              <a:rPr lang="en-US" altLang="ja-JP" sz="2400" dirty="0" err="1"/>
              <a:t>ReLU</a:t>
            </a:r>
            <a:r>
              <a:rPr lang="ja-JP" altLang="en-US" sz="2400" dirty="0"/>
              <a:t>など）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b="1" dirty="0"/>
              <a:t>ドロップアウト</a:t>
            </a:r>
            <a:r>
              <a:rPr lang="ja-JP" altLang="en-US" sz="2400" dirty="0"/>
              <a:t>や</a:t>
            </a:r>
            <a:r>
              <a:rPr lang="ja-JP" altLang="en-US" sz="2400" b="1" dirty="0"/>
              <a:t>初期化手法</a:t>
            </a:r>
            <a:r>
              <a:rPr lang="ja-JP" altLang="en-US" sz="2400" dirty="0"/>
              <a:t>の開発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b="1" dirty="0"/>
              <a:t>大規模データ</a:t>
            </a:r>
            <a:r>
              <a:rPr lang="ja-JP" altLang="en-US" sz="2400" dirty="0"/>
              <a:t>の活用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b="1" dirty="0"/>
              <a:t>高性能コンピュータ</a:t>
            </a:r>
            <a:r>
              <a:rPr lang="ja-JP" altLang="en-US" sz="2400" dirty="0"/>
              <a:t>の発展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b="1" dirty="0"/>
              <a:t>データ拡張技術</a:t>
            </a:r>
            <a:r>
              <a:rPr lang="ja-JP" altLang="en-US" sz="2400" dirty="0"/>
              <a:t>の進歩</a:t>
            </a:r>
          </a:p>
          <a:p>
            <a:pPr marL="457200" lvl="1" indent="0">
              <a:buNone/>
            </a:pP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8FE282-CFF8-DB69-31E2-3E0FD55A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6847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ディープラーニングの応用と特徴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ディープラーニング</a:t>
            </a:r>
            <a:r>
              <a:rPr lang="ja-JP" altLang="en-US" sz="2400" dirty="0"/>
              <a:t>は</a:t>
            </a:r>
            <a:r>
              <a:rPr lang="ja-JP" altLang="en-US" sz="2400" b="1" dirty="0"/>
              <a:t>機械学習</a:t>
            </a:r>
            <a:r>
              <a:rPr lang="ja-JP" altLang="en-US" sz="2400" dirty="0"/>
              <a:t>の一種であり、人工</a:t>
            </a: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を使用して</a:t>
            </a:r>
            <a:r>
              <a:rPr lang="ja-JP" altLang="en-US" sz="2400" b="1" dirty="0"/>
              <a:t>データから学習</a:t>
            </a:r>
            <a:r>
              <a:rPr lang="ja-JP" altLang="en-US" sz="2400" dirty="0"/>
              <a:t>し、複雑な</a:t>
            </a:r>
            <a:r>
              <a:rPr lang="ja-JP" altLang="en-US" sz="2400" b="1" dirty="0"/>
              <a:t>タスクを実行</a:t>
            </a:r>
            <a:r>
              <a:rPr lang="ja-JP" altLang="en-US" sz="2400" dirty="0"/>
              <a:t>する技術</a:t>
            </a:r>
          </a:p>
          <a:p>
            <a:endParaRPr lang="ja-JP" altLang="en-US" sz="2400" dirty="0"/>
          </a:p>
          <a:p>
            <a:r>
              <a:rPr lang="ja-JP" altLang="en-US" sz="2400" dirty="0"/>
              <a:t>「ディープ」の名前は、</a:t>
            </a:r>
            <a:r>
              <a:rPr lang="ja-JP" altLang="en-US" sz="2400" b="1" dirty="0"/>
              <a:t>多層のニューラルネットワーク</a:t>
            </a:r>
            <a:r>
              <a:rPr lang="ja-JP" altLang="en-US" sz="2400" dirty="0"/>
              <a:t>を使用することに由来</a:t>
            </a:r>
          </a:p>
          <a:p>
            <a:endParaRPr lang="ja-JP" altLang="en-US" sz="2400" dirty="0"/>
          </a:p>
          <a:p>
            <a:r>
              <a:rPr lang="ja-JP" altLang="en-US" sz="2400" dirty="0"/>
              <a:t>ディープラーニングが広く利用される理由は、</a:t>
            </a:r>
            <a:r>
              <a:rPr lang="ja-JP" altLang="en-US" sz="2400" b="1" dirty="0"/>
              <a:t>多様なデータに適用</a:t>
            </a:r>
            <a:r>
              <a:rPr lang="ja-JP" altLang="en-US" sz="2400" dirty="0"/>
              <a:t>でき、</a:t>
            </a:r>
            <a:r>
              <a:rPr lang="ja-JP" altLang="en-US" sz="2400" b="1" dirty="0"/>
              <a:t>さまざまなタスク</a:t>
            </a:r>
            <a:r>
              <a:rPr lang="ja-JP" altLang="en-US" sz="2400" dirty="0"/>
              <a:t>で高性能を発揮するため。例えば、</a:t>
            </a:r>
            <a:r>
              <a:rPr lang="ja-JP" altLang="en-US" sz="2400" b="1" dirty="0"/>
              <a:t>画像認識</a:t>
            </a:r>
            <a:r>
              <a:rPr lang="ja-JP" altLang="en-US" sz="2400" dirty="0"/>
              <a:t>、</a:t>
            </a:r>
            <a:r>
              <a:rPr lang="ja-JP" altLang="en-US" sz="2400" b="1" dirty="0"/>
              <a:t>自然言語処理</a:t>
            </a:r>
            <a:r>
              <a:rPr lang="ja-JP" altLang="en-US" sz="2400" dirty="0"/>
              <a:t>、</a:t>
            </a:r>
            <a:r>
              <a:rPr lang="ja-JP" altLang="en-US" sz="2400" b="1" dirty="0"/>
              <a:t>音声認識</a:t>
            </a:r>
            <a:r>
              <a:rPr lang="ja-JP" altLang="en-US" sz="2400" dirty="0"/>
              <a:t>など。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3228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92504"/>
            <a:ext cx="8170025" cy="64813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dirty="0"/>
              <a:t>自習１．「</a:t>
            </a:r>
            <a:r>
              <a:rPr lang="ja-JP" altLang="en-US" sz="2000" b="1" dirty="0"/>
              <a:t>１．活性化関数 </a:t>
            </a:r>
            <a:r>
              <a:rPr lang="en-US" altLang="ja-JP" sz="2000" b="1" dirty="0" err="1"/>
              <a:t>ReLU</a:t>
            </a:r>
            <a:r>
              <a:rPr lang="ja-JP" altLang="en-US" sz="2000" dirty="0"/>
              <a:t>」について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目的</a:t>
            </a:r>
            <a:r>
              <a:rPr lang="en-US" altLang="ja-JP" sz="2000" dirty="0"/>
              <a:t>: </a:t>
            </a:r>
            <a:r>
              <a:rPr lang="ja-JP" altLang="en-US" sz="2000" i="1" dirty="0"/>
              <a:t>この自習問題の目的は、</a:t>
            </a:r>
            <a:r>
              <a:rPr lang="ja-JP" altLang="en-US" sz="2000" b="1" dirty="0"/>
              <a:t>活性化関数 </a:t>
            </a:r>
            <a:r>
              <a:rPr lang="en-US" altLang="ja-JP" sz="2000" b="1" dirty="0" err="1"/>
              <a:t>ReLU</a:t>
            </a:r>
            <a:r>
              <a:rPr lang="ja-JP" altLang="en-US" sz="2000" i="1" dirty="0"/>
              <a:t>がどのように動作するかを理解し、プログラム内で実際に実行してみることです</a:t>
            </a:r>
            <a:r>
              <a:rPr lang="ja-JP" altLang="en-US" sz="2000" dirty="0"/>
              <a:t>。</a:t>
            </a:r>
          </a:p>
          <a:p>
            <a:r>
              <a:rPr lang="ja-JP" altLang="en-US" sz="2000" dirty="0"/>
              <a:t>プログラムを読んで、それが何をしているのか理解してください。</a:t>
            </a:r>
            <a:endParaRPr lang="en-US" altLang="ja-JP" sz="2000" dirty="0"/>
          </a:p>
          <a:p>
            <a:r>
              <a:rPr lang="en-US" altLang="ja-JP" sz="2000" b="1" dirty="0" err="1"/>
              <a:t>relu</a:t>
            </a:r>
            <a:r>
              <a:rPr lang="en-US" altLang="ja-JP" sz="2000" b="1" dirty="0"/>
              <a:t> </a:t>
            </a:r>
            <a:r>
              <a:rPr lang="ja-JP" altLang="en-US" sz="2000" b="1" dirty="0"/>
              <a:t>関数がどのように動作するか</a:t>
            </a:r>
            <a:r>
              <a:rPr lang="ja-JP" altLang="en-US" sz="2000" dirty="0"/>
              <a:t>を特に注意して理解しましょう。</a:t>
            </a:r>
          </a:p>
          <a:p>
            <a:r>
              <a:rPr lang="ja-JP" altLang="en-US" sz="2000" b="1" dirty="0"/>
              <a:t>プログラムを書き換えて、</a:t>
            </a:r>
            <a:r>
              <a:rPr lang="en-US" altLang="ja-JP" sz="2000" b="1" dirty="0"/>
              <a:t>-3 </a:t>
            </a:r>
            <a:r>
              <a:rPr lang="ja-JP" altLang="en-US" sz="2000" b="1" dirty="0"/>
              <a:t>や </a:t>
            </a:r>
            <a:r>
              <a:rPr lang="en-US" altLang="ja-JP" sz="2000" b="1" dirty="0"/>
              <a:t>3 </a:t>
            </a:r>
            <a:r>
              <a:rPr lang="ja-JP" altLang="en-US" sz="2000" b="1" dirty="0"/>
              <a:t>のときの </a:t>
            </a:r>
            <a:r>
              <a:rPr lang="en-US" altLang="ja-JP" sz="2000" b="1" dirty="0" err="1"/>
              <a:t>ReLU</a:t>
            </a:r>
            <a:r>
              <a:rPr lang="en-US" altLang="ja-JP" sz="2000" b="1" dirty="0"/>
              <a:t> </a:t>
            </a:r>
            <a:r>
              <a:rPr lang="ja-JP" altLang="en-US" sz="2000" b="1" dirty="0"/>
              <a:t>の値を計算</a:t>
            </a:r>
            <a:r>
              <a:rPr lang="ja-JP" altLang="en-US" sz="2000" dirty="0"/>
              <a:t>させてみましょう。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ヒント</a:t>
            </a:r>
            <a:r>
              <a:rPr lang="en-US" altLang="ja-JP" sz="2000" dirty="0"/>
              <a:t>:</a:t>
            </a:r>
          </a:p>
          <a:p>
            <a:r>
              <a:rPr lang="en-US" altLang="ja-JP" sz="2000" dirty="0" err="1"/>
              <a:t>relu</a:t>
            </a:r>
            <a:r>
              <a:rPr lang="en-US" altLang="ja-JP" sz="2000" dirty="0"/>
              <a:t> </a:t>
            </a:r>
            <a:r>
              <a:rPr lang="ja-JP" altLang="en-US" sz="2000" dirty="0"/>
              <a:t>関数は、与えられた </a:t>
            </a:r>
            <a:r>
              <a:rPr lang="en-US" altLang="ja-JP" sz="2000" dirty="0"/>
              <a:t>x </a:t>
            </a:r>
            <a:r>
              <a:rPr lang="ja-JP" altLang="en-US" sz="2000" dirty="0" err="1"/>
              <a:t>が負の</a:t>
            </a:r>
            <a:r>
              <a:rPr lang="ja-JP" altLang="en-US" sz="2000" dirty="0"/>
              <a:t>場合は </a:t>
            </a:r>
            <a:r>
              <a:rPr lang="en-US" altLang="ja-JP" sz="2000" dirty="0"/>
              <a:t>0 </a:t>
            </a:r>
            <a:r>
              <a:rPr lang="ja-JP" altLang="en-US" sz="2000" dirty="0"/>
              <a:t>を返し、それ以外の場合は </a:t>
            </a:r>
            <a:r>
              <a:rPr lang="en-US" altLang="ja-JP" sz="2000" dirty="0"/>
              <a:t>x </a:t>
            </a:r>
            <a:r>
              <a:rPr lang="ja-JP" altLang="en-US" sz="2000" dirty="0"/>
              <a:t>自体を返します。</a:t>
            </a:r>
            <a:endParaRPr lang="en-US" altLang="ja-JP" sz="2000" dirty="0"/>
          </a:p>
          <a:p>
            <a:r>
              <a:rPr lang="en-US" altLang="ja-JP" sz="2000" dirty="0"/>
              <a:t>x </a:t>
            </a:r>
            <a:r>
              <a:rPr lang="ja-JP" altLang="en-US" sz="2000" dirty="0"/>
              <a:t>の値を変更して、異なる </a:t>
            </a:r>
            <a:r>
              <a:rPr lang="en-US" altLang="ja-JP" sz="2000" dirty="0"/>
              <a:t>x </a:t>
            </a:r>
            <a:r>
              <a:rPr lang="ja-JP" altLang="en-US" sz="2000" dirty="0"/>
              <a:t>の値に対する </a:t>
            </a:r>
            <a:r>
              <a:rPr lang="en-US" altLang="ja-JP" sz="2000" dirty="0" err="1"/>
              <a:t>ReLU</a:t>
            </a:r>
            <a:r>
              <a:rPr lang="en-US" altLang="ja-JP" sz="2000" dirty="0"/>
              <a:t> </a:t>
            </a:r>
            <a:r>
              <a:rPr lang="ja-JP" altLang="en-US" sz="2000" dirty="0"/>
              <a:t>の値を計算させてみてください。</a:t>
            </a:r>
            <a:r>
              <a:rPr lang="en-US" altLang="ja-JP" sz="2000" dirty="0"/>
              <a:t>-3 </a:t>
            </a:r>
            <a:r>
              <a:rPr lang="ja-JP" altLang="en-US" sz="2000" dirty="0"/>
              <a:t>や </a:t>
            </a:r>
            <a:r>
              <a:rPr lang="en-US" altLang="ja-JP" sz="2000" dirty="0"/>
              <a:t>3 </a:t>
            </a:r>
            <a:r>
              <a:rPr lang="ja-JP" altLang="en-US" sz="2000" dirty="0"/>
              <a:t>などを試してみましょう。</a:t>
            </a:r>
          </a:p>
          <a:p>
            <a:pPr marL="0" indent="0">
              <a:buNone/>
            </a:pPr>
            <a:endParaRPr lang="ja-JP" altLang="en-US" sz="2000" dirty="0"/>
          </a:p>
          <a:p>
            <a:pPr marL="0" indent="0">
              <a:buNone/>
            </a:pPr>
            <a:r>
              <a:rPr lang="ja-JP" altLang="en-US" sz="2000" dirty="0"/>
              <a:t>    </a:t>
            </a:r>
            <a:r>
              <a:rPr lang="en-US" altLang="ja-JP" sz="2000" dirty="0" err="1"/>
              <a:t>ReLU</a:t>
            </a:r>
            <a:r>
              <a:rPr lang="en-US" altLang="ja-JP" sz="2000" dirty="0"/>
              <a:t> </a:t>
            </a:r>
            <a:r>
              <a:rPr lang="ja-JP" altLang="en-US" sz="2000" dirty="0"/>
              <a:t>関数は、ニューラルネットワークで広く使用されます。そのため重要です。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>
                <a:latin typeface="+mj-ea"/>
                <a:ea typeface="+mj-ea"/>
              </a:rPr>
              <a:t>自習は提出する必要はありません。</a:t>
            </a:r>
            <a:endParaRPr kumimoji="1" lang="en-US" altLang="ja-JP" sz="2000" dirty="0">
              <a:latin typeface="+mj-ea"/>
              <a:ea typeface="+mj-ea"/>
            </a:endParaRPr>
          </a:p>
          <a:p>
            <a:pPr marL="0" indent="0">
              <a:buNone/>
            </a:pP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9697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92504"/>
            <a:ext cx="8170025" cy="64813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dirty="0"/>
              <a:t>自習２．「</a:t>
            </a:r>
            <a:r>
              <a:rPr lang="ja-JP" altLang="en-US" sz="2000" b="1" dirty="0"/>
              <a:t>２．ニューロン、重み、バイアス、活性化関数、ニューロンの活性度</a:t>
            </a:r>
            <a:r>
              <a:rPr lang="ja-JP" altLang="en-US" sz="2000" dirty="0"/>
              <a:t>」について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目的</a:t>
            </a:r>
            <a:r>
              <a:rPr lang="en-US" altLang="ja-JP" sz="2000" dirty="0"/>
              <a:t>:</a:t>
            </a:r>
            <a:r>
              <a:rPr lang="ja-JP" altLang="en-US" sz="2000" dirty="0"/>
              <a:t>ニューラルネットワークのニューロンがどのように入力に対して活性度を計算し、</a:t>
            </a:r>
            <a:r>
              <a:rPr lang="en-US" altLang="ja-JP" sz="2000" dirty="0" err="1"/>
              <a:t>ReLU</a:t>
            </a:r>
            <a:r>
              <a:rPr lang="ja-JP" altLang="en-US" sz="2000" dirty="0"/>
              <a:t> 活性化関数を使用して活性度を処理するかを理解することです。</a:t>
            </a:r>
            <a:endParaRPr lang="en-US" altLang="ja-JP" sz="2000" dirty="0"/>
          </a:p>
          <a:p>
            <a:r>
              <a:rPr lang="ja-JP" altLang="en-US" sz="2000" dirty="0"/>
              <a:t>プログラムのコードを読んで、それが何をしているのか理解してください。</a:t>
            </a:r>
            <a:r>
              <a:rPr lang="en-US" altLang="ja-JP" sz="2000" dirty="0"/>
              <a:t>n </a:t>
            </a:r>
            <a:r>
              <a:rPr lang="ja-JP" altLang="en-US" sz="2000" dirty="0"/>
              <a:t>関数は、入力、重み、バイアス、活性化関数を用いて、活性度を計算するためのものです。</a:t>
            </a:r>
            <a:endParaRPr lang="en-US" altLang="ja-JP" sz="2000" dirty="0"/>
          </a:p>
          <a:p>
            <a:r>
              <a:rPr lang="ja-JP" altLang="en-US" sz="2000" b="1" dirty="0"/>
              <a:t>プログラムを書き換えて、異なる入力値 </a:t>
            </a:r>
            <a:r>
              <a:rPr lang="en-US" altLang="ja-JP" sz="2000" b="1" dirty="0"/>
              <a:t>(0.1, 0.8, -0.5)</a:t>
            </a:r>
            <a:r>
              <a:rPr lang="ja-JP" altLang="en-US" sz="2000" b="1" dirty="0" err="1"/>
              <a:t>、</a:t>
            </a:r>
            <a:r>
              <a:rPr lang="en-US" altLang="ja-JP" sz="2000" b="1" dirty="0"/>
              <a:t>(5.1, 0.8, -0.5)</a:t>
            </a:r>
            <a:r>
              <a:rPr lang="ja-JP" altLang="en-US" sz="2000" b="1" dirty="0" err="1"/>
              <a:t>、</a:t>
            </a:r>
            <a:r>
              <a:rPr lang="en-US" altLang="ja-JP" sz="2000" b="1" dirty="0"/>
              <a:t>(10.1, 0.8, -0.5)</a:t>
            </a:r>
            <a:r>
              <a:rPr lang="ja-JP" altLang="en-US" sz="2000" b="1" dirty="0" err="1"/>
              <a:t>、</a:t>
            </a:r>
            <a:r>
              <a:rPr lang="en-US" altLang="ja-JP" sz="2000" b="1" dirty="0"/>
              <a:t>(15.1, 0.8, -0.5) </a:t>
            </a:r>
            <a:r>
              <a:rPr lang="ja-JP" altLang="en-US" sz="2000" b="1" dirty="0"/>
              <a:t>を試してみましょう</a:t>
            </a:r>
            <a:r>
              <a:rPr lang="ja-JP" altLang="en-US" sz="2000" dirty="0"/>
              <a:t>。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ヒント</a:t>
            </a:r>
            <a:r>
              <a:rPr lang="en-US" altLang="ja-JP" sz="2000" dirty="0"/>
              <a:t>:</a:t>
            </a:r>
          </a:p>
          <a:p>
            <a:r>
              <a:rPr lang="en-US" altLang="ja-JP" sz="2000" dirty="0"/>
              <a:t>n </a:t>
            </a:r>
            <a:r>
              <a:rPr lang="ja-JP" altLang="en-US" sz="2000" dirty="0"/>
              <a:t>関数内で、</a:t>
            </a:r>
            <a:r>
              <a:rPr lang="en-US" altLang="ja-JP" sz="2000" dirty="0"/>
              <a:t>s </a:t>
            </a:r>
            <a:r>
              <a:rPr lang="ja-JP" altLang="en-US" sz="2000" dirty="0"/>
              <a:t>は重み付きの入力とバイアスを用いて計算された値です。この値を </a:t>
            </a:r>
            <a:r>
              <a:rPr lang="en-US" altLang="ja-JP" sz="2000" dirty="0" err="1"/>
              <a:t>relu</a:t>
            </a:r>
            <a:r>
              <a:rPr lang="en-US" altLang="ja-JP" sz="2000" dirty="0"/>
              <a:t> </a:t>
            </a:r>
            <a:r>
              <a:rPr lang="ja-JP" altLang="en-US" sz="2000" dirty="0"/>
              <a:t>関数に渡して、活性度を求めています。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ニューロンの活性度の計算は、ニューラルネットワークの重要な概念です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>
                <a:latin typeface="+mj-ea"/>
                <a:ea typeface="+mj-ea"/>
              </a:rPr>
              <a:t>自習は提出する必要はありません。</a:t>
            </a:r>
            <a:endParaRPr kumimoji="1" lang="en-US" altLang="ja-JP" sz="2000" dirty="0">
              <a:latin typeface="+mj-ea"/>
              <a:ea typeface="+mj-ea"/>
            </a:endParaRPr>
          </a:p>
          <a:p>
            <a:pPr marL="0" indent="0">
              <a:buNone/>
            </a:pP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75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33F45D-0FCB-469A-9FBD-0C3AA5DC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ニューロン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0FF00B-5F39-421F-9997-14D08F54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86" y="772250"/>
            <a:ext cx="8461208" cy="5848933"/>
          </a:xfrm>
        </p:spPr>
        <p:txBody>
          <a:bodyPr>
            <a:normAutofit/>
          </a:bodyPr>
          <a:lstStyle/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ニューロン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脳や神経系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において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，</a:t>
            </a:r>
            <a:r>
              <a:rPr kumimoji="1" lang="ja-JP" altLang="en-US" sz="2400" b="1" dirty="0"/>
              <a:t>情報伝達，記憶，情報処理</a:t>
            </a:r>
            <a:r>
              <a:rPr kumimoji="1" lang="ja-JP" altLang="en-US" sz="2400" dirty="0"/>
              <a:t>を行う基本要素．</a:t>
            </a:r>
            <a:endParaRPr kumimoji="1" lang="en-US" altLang="ja-JP" sz="2400" dirty="0"/>
          </a:p>
          <a:p>
            <a:r>
              <a:rPr lang="ja-JP" altLang="en-US" sz="2400" dirty="0"/>
              <a:t>ニューロン</a:t>
            </a:r>
            <a:r>
              <a:rPr lang="ja-JP" altLang="en-US" sz="2400" b="1" dirty="0"/>
              <a:t>は樹状突起で入力を受け取り</a:t>
            </a:r>
            <a:r>
              <a:rPr lang="ja-JP" altLang="en-US" sz="2400" dirty="0"/>
              <a:t>，</a:t>
            </a:r>
            <a:r>
              <a:rPr lang="ja-JP" altLang="en-US" sz="2400" b="1" dirty="0"/>
              <a:t>軸索で信号を伝達</a:t>
            </a:r>
            <a:r>
              <a:rPr lang="ja-JP" altLang="en-US" sz="2400" dirty="0"/>
              <a:t>する．核を中心に，入力部（樹状突起），情報処理部（細胞体），出力部（軸索）から構成される</a:t>
            </a:r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921525-89B7-44B1-BCF2-EBEF472F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72ABE43F-65E9-452F-A796-FEC76A633B0D}"/>
              </a:ext>
            </a:extLst>
          </p:cNvPr>
          <p:cNvSpPr/>
          <p:nvPr/>
        </p:nvSpPr>
        <p:spPr>
          <a:xfrm>
            <a:off x="1603446" y="3607147"/>
            <a:ext cx="4046541" cy="2413570"/>
          </a:xfrm>
          <a:custGeom>
            <a:avLst/>
            <a:gdLst>
              <a:gd name="connsiteX0" fmla="*/ 1340163 w 4046541"/>
              <a:gd name="connsiteY0" fmla="*/ 1400980 h 2413570"/>
              <a:gd name="connsiteX1" fmla="*/ 1315615 w 4046541"/>
              <a:gd name="connsiteY1" fmla="*/ 1493033 h 2413570"/>
              <a:gd name="connsiteX2" fmla="*/ 1297204 w 4046541"/>
              <a:gd name="connsiteY2" fmla="*/ 1523718 h 2413570"/>
              <a:gd name="connsiteX3" fmla="*/ 1260383 w 4046541"/>
              <a:gd name="connsiteY3" fmla="*/ 1578950 h 2413570"/>
              <a:gd name="connsiteX4" fmla="*/ 1278793 w 4046541"/>
              <a:gd name="connsiteY4" fmla="*/ 1591224 h 2413570"/>
              <a:gd name="connsiteX5" fmla="*/ 1297204 w 4046541"/>
              <a:gd name="connsiteY5" fmla="*/ 1597361 h 2413570"/>
              <a:gd name="connsiteX6" fmla="*/ 1321752 w 4046541"/>
              <a:gd name="connsiteY6" fmla="*/ 1609635 h 2413570"/>
              <a:gd name="connsiteX7" fmla="*/ 1370847 w 4046541"/>
              <a:gd name="connsiteY7" fmla="*/ 1640319 h 2413570"/>
              <a:gd name="connsiteX8" fmla="*/ 1395395 w 4046541"/>
              <a:gd name="connsiteY8" fmla="*/ 1652593 h 2413570"/>
              <a:gd name="connsiteX9" fmla="*/ 1438353 w 4046541"/>
              <a:gd name="connsiteY9" fmla="*/ 1683278 h 2413570"/>
              <a:gd name="connsiteX10" fmla="*/ 1456764 w 4046541"/>
              <a:gd name="connsiteY10" fmla="*/ 1695551 h 2413570"/>
              <a:gd name="connsiteX11" fmla="*/ 1493585 w 4046541"/>
              <a:gd name="connsiteY11" fmla="*/ 1732373 h 2413570"/>
              <a:gd name="connsiteX12" fmla="*/ 1548818 w 4046541"/>
              <a:gd name="connsiteY12" fmla="*/ 1750784 h 2413570"/>
              <a:gd name="connsiteX13" fmla="*/ 1567228 w 4046541"/>
              <a:gd name="connsiteY13" fmla="*/ 1769194 h 2413570"/>
              <a:gd name="connsiteX14" fmla="*/ 1573365 w 4046541"/>
              <a:gd name="connsiteY14" fmla="*/ 1793742 h 2413570"/>
              <a:gd name="connsiteX15" fmla="*/ 1554955 w 4046541"/>
              <a:gd name="connsiteY15" fmla="*/ 1787605 h 2413570"/>
              <a:gd name="connsiteX16" fmla="*/ 1530407 w 4046541"/>
              <a:gd name="connsiteY16" fmla="*/ 1775331 h 2413570"/>
              <a:gd name="connsiteX17" fmla="*/ 1499722 w 4046541"/>
              <a:gd name="connsiteY17" fmla="*/ 1769194 h 2413570"/>
              <a:gd name="connsiteX18" fmla="*/ 1481312 w 4046541"/>
              <a:gd name="connsiteY18" fmla="*/ 1756921 h 2413570"/>
              <a:gd name="connsiteX19" fmla="*/ 1462901 w 4046541"/>
              <a:gd name="connsiteY19" fmla="*/ 1738510 h 2413570"/>
              <a:gd name="connsiteX20" fmla="*/ 1481312 w 4046541"/>
              <a:gd name="connsiteY20" fmla="*/ 1781468 h 2413570"/>
              <a:gd name="connsiteX21" fmla="*/ 1456764 w 4046541"/>
              <a:gd name="connsiteY21" fmla="*/ 1830564 h 2413570"/>
              <a:gd name="connsiteX22" fmla="*/ 1426079 w 4046541"/>
              <a:gd name="connsiteY22" fmla="*/ 1781468 h 2413570"/>
              <a:gd name="connsiteX23" fmla="*/ 1401532 w 4046541"/>
              <a:gd name="connsiteY23" fmla="*/ 1744647 h 2413570"/>
              <a:gd name="connsiteX24" fmla="*/ 1346299 w 4046541"/>
              <a:gd name="connsiteY24" fmla="*/ 1683278 h 2413570"/>
              <a:gd name="connsiteX25" fmla="*/ 1327889 w 4046541"/>
              <a:gd name="connsiteY25" fmla="*/ 1640319 h 2413570"/>
              <a:gd name="connsiteX26" fmla="*/ 1315615 w 4046541"/>
              <a:gd name="connsiteY26" fmla="*/ 1615772 h 2413570"/>
              <a:gd name="connsiteX27" fmla="*/ 1297204 w 4046541"/>
              <a:gd name="connsiteY27" fmla="*/ 1597361 h 2413570"/>
              <a:gd name="connsiteX28" fmla="*/ 1272657 w 4046541"/>
              <a:gd name="connsiteY28" fmla="*/ 1554402 h 2413570"/>
              <a:gd name="connsiteX29" fmla="*/ 1254246 w 4046541"/>
              <a:gd name="connsiteY29" fmla="*/ 1542129 h 2413570"/>
              <a:gd name="connsiteX30" fmla="*/ 1229698 w 4046541"/>
              <a:gd name="connsiteY30" fmla="*/ 1517581 h 2413570"/>
              <a:gd name="connsiteX31" fmla="*/ 1211287 w 4046541"/>
              <a:gd name="connsiteY31" fmla="*/ 1523718 h 2413570"/>
              <a:gd name="connsiteX32" fmla="*/ 1168329 w 4046541"/>
              <a:gd name="connsiteY32" fmla="*/ 1566676 h 2413570"/>
              <a:gd name="connsiteX33" fmla="*/ 1119234 w 4046541"/>
              <a:gd name="connsiteY33" fmla="*/ 1578950 h 2413570"/>
              <a:gd name="connsiteX34" fmla="*/ 1131508 w 4046541"/>
              <a:gd name="connsiteY34" fmla="*/ 1707825 h 2413570"/>
              <a:gd name="connsiteX35" fmla="*/ 1156055 w 4046541"/>
              <a:gd name="connsiteY35" fmla="*/ 1769194 h 2413570"/>
              <a:gd name="connsiteX36" fmla="*/ 1192877 w 4046541"/>
              <a:gd name="connsiteY36" fmla="*/ 1848974 h 2413570"/>
              <a:gd name="connsiteX37" fmla="*/ 1211287 w 4046541"/>
              <a:gd name="connsiteY37" fmla="*/ 2088314 h 2413570"/>
              <a:gd name="connsiteX38" fmla="*/ 1223561 w 4046541"/>
              <a:gd name="connsiteY38" fmla="*/ 2112862 h 2413570"/>
              <a:gd name="connsiteX39" fmla="*/ 1266520 w 4046541"/>
              <a:gd name="connsiteY39" fmla="*/ 2155820 h 2413570"/>
              <a:gd name="connsiteX40" fmla="*/ 1272657 w 4046541"/>
              <a:gd name="connsiteY40" fmla="*/ 2174231 h 2413570"/>
              <a:gd name="connsiteX41" fmla="*/ 1229698 w 4046541"/>
              <a:gd name="connsiteY41" fmla="*/ 2137409 h 2413570"/>
              <a:gd name="connsiteX42" fmla="*/ 1192877 w 4046541"/>
              <a:gd name="connsiteY42" fmla="*/ 2155820 h 2413570"/>
              <a:gd name="connsiteX43" fmla="*/ 1180603 w 4046541"/>
              <a:gd name="connsiteY43" fmla="*/ 2272421 h 2413570"/>
              <a:gd name="connsiteX44" fmla="*/ 1174466 w 4046541"/>
              <a:gd name="connsiteY44" fmla="*/ 2290832 h 2413570"/>
              <a:gd name="connsiteX45" fmla="*/ 1162192 w 4046541"/>
              <a:gd name="connsiteY45" fmla="*/ 2333790 h 2413570"/>
              <a:gd name="connsiteX46" fmla="*/ 1137644 w 4046541"/>
              <a:gd name="connsiteY46" fmla="*/ 2339927 h 2413570"/>
              <a:gd name="connsiteX47" fmla="*/ 1131508 w 4046541"/>
              <a:gd name="connsiteY47" fmla="*/ 2155820 h 2413570"/>
              <a:gd name="connsiteX48" fmla="*/ 1119234 w 4046541"/>
              <a:gd name="connsiteY48" fmla="*/ 2174231 h 2413570"/>
              <a:gd name="connsiteX49" fmla="*/ 1076275 w 4046541"/>
              <a:gd name="connsiteY49" fmla="*/ 2241737 h 2413570"/>
              <a:gd name="connsiteX50" fmla="*/ 1064002 w 4046541"/>
              <a:gd name="connsiteY50" fmla="*/ 2278558 h 2413570"/>
              <a:gd name="connsiteX51" fmla="*/ 1051728 w 4046541"/>
              <a:gd name="connsiteY51" fmla="*/ 2296969 h 2413570"/>
              <a:gd name="connsiteX52" fmla="*/ 1021043 w 4046541"/>
              <a:gd name="connsiteY52" fmla="*/ 2364475 h 2413570"/>
              <a:gd name="connsiteX53" fmla="*/ 1027180 w 4046541"/>
              <a:gd name="connsiteY53" fmla="*/ 2346064 h 2413570"/>
              <a:gd name="connsiteX54" fmla="*/ 1039454 w 4046541"/>
              <a:gd name="connsiteY54" fmla="*/ 2321517 h 2413570"/>
              <a:gd name="connsiteX55" fmla="*/ 1064002 w 4046541"/>
              <a:gd name="connsiteY55" fmla="*/ 2247874 h 2413570"/>
              <a:gd name="connsiteX56" fmla="*/ 1076275 w 4046541"/>
              <a:gd name="connsiteY56" fmla="*/ 2137409 h 2413570"/>
              <a:gd name="connsiteX57" fmla="*/ 1082412 w 4046541"/>
              <a:gd name="connsiteY57" fmla="*/ 2106725 h 2413570"/>
              <a:gd name="connsiteX58" fmla="*/ 1106960 w 4046541"/>
              <a:gd name="connsiteY58" fmla="*/ 1965576 h 2413570"/>
              <a:gd name="connsiteX59" fmla="*/ 1100823 w 4046541"/>
              <a:gd name="connsiteY59" fmla="*/ 1652593 h 2413570"/>
              <a:gd name="connsiteX60" fmla="*/ 1082412 w 4046541"/>
              <a:gd name="connsiteY60" fmla="*/ 1634182 h 2413570"/>
              <a:gd name="connsiteX61" fmla="*/ 1014906 w 4046541"/>
              <a:gd name="connsiteY61" fmla="*/ 1658730 h 2413570"/>
              <a:gd name="connsiteX62" fmla="*/ 978085 w 4046541"/>
              <a:gd name="connsiteY62" fmla="*/ 1689415 h 2413570"/>
              <a:gd name="connsiteX63" fmla="*/ 953537 w 4046541"/>
              <a:gd name="connsiteY63" fmla="*/ 1701688 h 2413570"/>
              <a:gd name="connsiteX64" fmla="*/ 928989 w 4046541"/>
              <a:gd name="connsiteY64" fmla="*/ 1720099 h 2413570"/>
              <a:gd name="connsiteX65" fmla="*/ 873757 w 4046541"/>
              <a:gd name="connsiteY65" fmla="*/ 1744647 h 2413570"/>
              <a:gd name="connsiteX66" fmla="*/ 892168 w 4046541"/>
              <a:gd name="connsiteY66" fmla="*/ 1848974 h 2413570"/>
              <a:gd name="connsiteX67" fmla="*/ 898305 w 4046541"/>
              <a:gd name="connsiteY67" fmla="*/ 1928754 h 2413570"/>
              <a:gd name="connsiteX68" fmla="*/ 886031 w 4046541"/>
              <a:gd name="connsiteY68" fmla="*/ 2266284 h 2413570"/>
              <a:gd name="connsiteX69" fmla="*/ 861483 w 4046541"/>
              <a:gd name="connsiteY69" fmla="*/ 2284695 h 2413570"/>
              <a:gd name="connsiteX70" fmla="*/ 849210 w 4046541"/>
              <a:gd name="connsiteY70" fmla="*/ 2315380 h 2413570"/>
              <a:gd name="connsiteX71" fmla="*/ 843073 w 4046541"/>
              <a:gd name="connsiteY71" fmla="*/ 2370612 h 2413570"/>
              <a:gd name="connsiteX72" fmla="*/ 818525 w 4046541"/>
              <a:gd name="connsiteY72" fmla="*/ 2395160 h 2413570"/>
              <a:gd name="connsiteX73" fmla="*/ 806251 w 4046541"/>
              <a:gd name="connsiteY73" fmla="*/ 2413570 h 2413570"/>
              <a:gd name="connsiteX74" fmla="*/ 800114 w 4046541"/>
              <a:gd name="connsiteY74" fmla="*/ 2376749 h 2413570"/>
              <a:gd name="connsiteX75" fmla="*/ 787840 w 4046541"/>
              <a:gd name="connsiteY75" fmla="*/ 2309243 h 2413570"/>
              <a:gd name="connsiteX76" fmla="*/ 763293 w 4046541"/>
              <a:gd name="connsiteY76" fmla="*/ 2333790 h 2413570"/>
              <a:gd name="connsiteX77" fmla="*/ 757156 w 4046541"/>
              <a:gd name="connsiteY77" fmla="*/ 2352201 h 2413570"/>
              <a:gd name="connsiteX78" fmla="*/ 744882 w 4046541"/>
              <a:gd name="connsiteY78" fmla="*/ 2370612 h 2413570"/>
              <a:gd name="connsiteX79" fmla="*/ 726471 w 4046541"/>
              <a:gd name="connsiteY79" fmla="*/ 2413570 h 2413570"/>
              <a:gd name="connsiteX80" fmla="*/ 726471 w 4046541"/>
              <a:gd name="connsiteY80" fmla="*/ 2315380 h 2413570"/>
              <a:gd name="connsiteX81" fmla="*/ 714197 w 4046541"/>
              <a:gd name="connsiteY81" fmla="*/ 2296969 h 2413570"/>
              <a:gd name="connsiteX82" fmla="*/ 689650 w 4046541"/>
              <a:gd name="connsiteY82" fmla="*/ 2309243 h 2413570"/>
              <a:gd name="connsiteX83" fmla="*/ 671239 w 4046541"/>
              <a:gd name="connsiteY83" fmla="*/ 2333790 h 2413570"/>
              <a:gd name="connsiteX84" fmla="*/ 646691 w 4046541"/>
              <a:gd name="connsiteY84" fmla="*/ 2352201 h 2413570"/>
              <a:gd name="connsiteX85" fmla="*/ 634418 w 4046541"/>
              <a:gd name="connsiteY85" fmla="*/ 2376749 h 2413570"/>
              <a:gd name="connsiteX86" fmla="*/ 640555 w 4046541"/>
              <a:gd name="connsiteY86" fmla="*/ 2370612 h 2413570"/>
              <a:gd name="connsiteX87" fmla="*/ 677376 w 4046541"/>
              <a:gd name="connsiteY87" fmla="*/ 2358338 h 2413570"/>
              <a:gd name="connsiteX88" fmla="*/ 714197 w 4046541"/>
              <a:gd name="connsiteY88" fmla="*/ 2327653 h 2413570"/>
              <a:gd name="connsiteX89" fmla="*/ 738745 w 4046541"/>
              <a:gd name="connsiteY89" fmla="*/ 2309243 h 2413570"/>
              <a:gd name="connsiteX90" fmla="*/ 751019 w 4046541"/>
              <a:gd name="connsiteY90" fmla="*/ 2266284 h 2413570"/>
              <a:gd name="connsiteX91" fmla="*/ 769430 w 4046541"/>
              <a:gd name="connsiteY91" fmla="*/ 2241737 h 2413570"/>
              <a:gd name="connsiteX92" fmla="*/ 800114 w 4046541"/>
              <a:gd name="connsiteY92" fmla="*/ 2198778 h 2413570"/>
              <a:gd name="connsiteX93" fmla="*/ 824662 w 4046541"/>
              <a:gd name="connsiteY93" fmla="*/ 2180368 h 2413570"/>
              <a:gd name="connsiteX94" fmla="*/ 830799 w 4046541"/>
              <a:gd name="connsiteY94" fmla="*/ 2155820 h 2413570"/>
              <a:gd name="connsiteX95" fmla="*/ 843073 w 4046541"/>
              <a:gd name="connsiteY95" fmla="*/ 2137409 h 2413570"/>
              <a:gd name="connsiteX96" fmla="*/ 836936 w 4046541"/>
              <a:gd name="connsiteY96" fmla="*/ 1836700 h 2413570"/>
              <a:gd name="connsiteX97" fmla="*/ 818525 w 4046541"/>
              <a:gd name="connsiteY97" fmla="*/ 1787605 h 2413570"/>
              <a:gd name="connsiteX98" fmla="*/ 793977 w 4046541"/>
              <a:gd name="connsiteY98" fmla="*/ 1769194 h 2413570"/>
              <a:gd name="connsiteX99" fmla="*/ 775567 w 4046541"/>
              <a:gd name="connsiteY99" fmla="*/ 1756921 h 2413570"/>
              <a:gd name="connsiteX100" fmla="*/ 751019 w 4046541"/>
              <a:gd name="connsiteY100" fmla="*/ 1750784 h 2413570"/>
              <a:gd name="connsiteX101" fmla="*/ 732608 w 4046541"/>
              <a:gd name="connsiteY101" fmla="*/ 1726236 h 2413570"/>
              <a:gd name="connsiteX102" fmla="*/ 714197 w 4046541"/>
              <a:gd name="connsiteY102" fmla="*/ 1713962 h 2413570"/>
              <a:gd name="connsiteX103" fmla="*/ 689650 w 4046541"/>
              <a:gd name="connsiteY103" fmla="*/ 1695551 h 2413570"/>
              <a:gd name="connsiteX104" fmla="*/ 272340 w 4046541"/>
              <a:gd name="connsiteY104" fmla="*/ 1701688 h 2413570"/>
              <a:gd name="connsiteX105" fmla="*/ 180286 w 4046541"/>
              <a:gd name="connsiteY105" fmla="*/ 1720099 h 2413570"/>
              <a:gd name="connsiteX106" fmla="*/ 82095 w 4046541"/>
              <a:gd name="connsiteY106" fmla="*/ 1720099 h 2413570"/>
              <a:gd name="connsiteX107" fmla="*/ 33000 w 4046541"/>
              <a:gd name="connsiteY107" fmla="*/ 1732373 h 2413570"/>
              <a:gd name="connsiteX108" fmla="*/ 2316 w 4046541"/>
              <a:gd name="connsiteY108" fmla="*/ 1744647 h 2413570"/>
              <a:gd name="connsiteX109" fmla="*/ 137328 w 4046541"/>
              <a:gd name="connsiteY109" fmla="*/ 1726236 h 2413570"/>
              <a:gd name="connsiteX110" fmla="*/ 106643 w 4046541"/>
              <a:gd name="connsiteY110" fmla="*/ 1695551 h 2413570"/>
              <a:gd name="connsiteX111" fmla="*/ 69822 w 4046541"/>
              <a:gd name="connsiteY111" fmla="*/ 1658730 h 2413570"/>
              <a:gd name="connsiteX112" fmla="*/ 45274 w 4046541"/>
              <a:gd name="connsiteY112" fmla="*/ 1652593 h 2413570"/>
              <a:gd name="connsiteX113" fmla="*/ 20726 w 4046541"/>
              <a:gd name="connsiteY113" fmla="*/ 1640319 h 2413570"/>
              <a:gd name="connsiteX114" fmla="*/ 82095 w 4046541"/>
              <a:gd name="connsiteY114" fmla="*/ 1677141 h 2413570"/>
              <a:gd name="connsiteX115" fmla="*/ 100506 w 4046541"/>
              <a:gd name="connsiteY115" fmla="*/ 1683278 h 2413570"/>
              <a:gd name="connsiteX116" fmla="*/ 235518 w 4046541"/>
              <a:gd name="connsiteY116" fmla="*/ 1677141 h 2413570"/>
              <a:gd name="connsiteX117" fmla="*/ 266203 w 4046541"/>
              <a:gd name="connsiteY117" fmla="*/ 1671004 h 2413570"/>
              <a:gd name="connsiteX118" fmla="*/ 382804 w 4046541"/>
              <a:gd name="connsiteY118" fmla="*/ 1658730 h 2413570"/>
              <a:gd name="connsiteX119" fmla="*/ 456447 w 4046541"/>
              <a:gd name="connsiteY119" fmla="*/ 1640319 h 2413570"/>
              <a:gd name="connsiteX120" fmla="*/ 499406 w 4046541"/>
              <a:gd name="connsiteY120" fmla="*/ 1628045 h 2413570"/>
              <a:gd name="connsiteX121" fmla="*/ 523953 w 4046541"/>
              <a:gd name="connsiteY121" fmla="*/ 1603498 h 2413570"/>
              <a:gd name="connsiteX122" fmla="*/ 542364 w 4046541"/>
              <a:gd name="connsiteY122" fmla="*/ 1597361 h 2413570"/>
              <a:gd name="connsiteX123" fmla="*/ 566912 w 4046541"/>
              <a:gd name="connsiteY123" fmla="*/ 1585087 h 2413570"/>
              <a:gd name="connsiteX124" fmla="*/ 609870 w 4046541"/>
              <a:gd name="connsiteY124" fmla="*/ 1542129 h 2413570"/>
              <a:gd name="connsiteX125" fmla="*/ 616007 w 4046541"/>
              <a:gd name="connsiteY125" fmla="*/ 1523718 h 2413570"/>
              <a:gd name="connsiteX126" fmla="*/ 640555 w 4046541"/>
              <a:gd name="connsiteY126" fmla="*/ 1480760 h 2413570"/>
              <a:gd name="connsiteX127" fmla="*/ 646691 w 4046541"/>
              <a:gd name="connsiteY127" fmla="*/ 1462349 h 2413570"/>
              <a:gd name="connsiteX128" fmla="*/ 658965 w 4046541"/>
              <a:gd name="connsiteY128" fmla="*/ 1437801 h 2413570"/>
              <a:gd name="connsiteX129" fmla="*/ 652828 w 4046541"/>
              <a:gd name="connsiteY129" fmla="*/ 1321200 h 2413570"/>
              <a:gd name="connsiteX130" fmla="*/ 640555 w 4046541"/>
              <a:gd name="connsiteY130" fmla="*/ 1296652 h 2413570"/>
              <a:gd name="connsiteX131" fmla="*/ 622144 w 4046541"/>
              <a:gd name="connsiteY131" fmla="*/ 1253694 h 2413570"/>
              <a:gd name="connsiteX132" fmla="*/ 579185 w 4046541"/>
              <a:gd name="connsiteY132" fmla="*/ 1223009 h 2413570"/>
              <a:gd name="connsiteX133" fmla="*/ 560775 w 4046541"/>
              <a:gd name="connsiteY133" fmla="*/ 1216872 h 2413570"/>
              <a:gd name="connsiteX134" fmla="*/ 517816 w 4046541"/>
              <a:gd name="connsiteY134" fmla="*/ 1192325 h 2413570"/>
              <a:gd name="connsiteX135" fmla="*/ 493269 w 4046541"/>
              <a:gd name="connsiteY135" fmla="*/ 1180051 h 2413570"/>
              <a:gd name="connsiteX136" fmla="*/ 266203 w 4046541"/>
              <a:gd name="connsiteY136" fmla="*/ 1186188 h 2413570"/>
              <a:gd name="connsiteX137" fmla="*/ 217108 w 4046541"/>
              <a:gd name="connsiteY137" fmla="*/ 1204598 h 2413570"/>
              <a:gd name="connsiteX138" fmla="*/ 149602 w 4046541"/>
              <a:gd name="connsiteY138" fmla="*/ 1259831 h 2413570"/>
              <a:gd name="connsiteX139" fmla="*/ 137328 w 4046541"/>
              <a:gd name="connsiteY139" fmla="*/ 1284378 h 2413570"/>
              <a:gd name="connsiteX140" fmla="*/ 106643 w 4046541"/>
              <a:gd name="connsiteY140" fmla="*/ 1321200 h 2413570"/>
              <a:gd name="connsiteX141" fmla="*/ 82095 w 4046541"/>
              <a:gd name="connsiteY141" fmla="*/ 1370295 h 2413570"/>
              <a:gd name="connsiteX142" fmla="*/ 51411 w 4046541"/>
              <a:gd name="connsiteY142" fmla="*/ 1400980 h 2413570"/>
              <a:gd name="connsiteX143" fmla="*/ 39137 w 4046541"/>
              <a:gd name="connsiteY143" fmla="*/ 1443938 h 2413570"/>
              <a:gd name="connsiteX144" fmla="*/ 63685 w 4046541"/>
              <a:gd name="connsiteY144" fmla="*/ 1394843 h 2413570"/>
              <a:gd name="connsiteX145" fmla="*/ 75959 w 4046541"/>
              <a:gd name="connsiteY145" fmla="*/ 1376432 h 2413570"/>
              <a:gd name="connsiteX146" fmla="*/ 88232 w 4046541"/>
              <a:gd name="connsiteY146" fmla="*/ 1345747 h 2413570"/>
              <a:gd name="connsiteX147" fmla="*/ 131191 w 4046541"/>
              <a:gd name="connsiteY147" fmla="*/ 1302789 h 2413570"/>
              <a:gd name="connsiteX148" fmla="*/ 174149 w 4046541"/>
              <a:gd name="connsiteY148" fmla="*/ 1247557 h 2413570"/>
              <a:gd name="connsiteX149" fmla="*/ 180286 w 4046541"/>
              <a:gd name="connsiteY149" fmla="*/ 1002080 h 2413570"/>
              <a:gd name="connsiteX150" fmla="*/ 155738 w 4046541"/>
              <a:gd name="connsiteY150" fmla="*/ 952985 h 2413570"/>
              <a:gd name="connsiteX151" fmla="*/ 143465 w 4046541"/>
              <a:gd name="connsiteY151" fmla="*/ 934574 h 2413570"/>
              <a:gd name="connsiteX152" fmla="*/ 137328 w 4046541"/>
              <a:gd name="connsiteY152" fmla="*/ 916164 h 2413570"/>
              <a:gd name="connsiteX153" fmla="*/ 112780 w 4046541"/>
              <a:gd name="connsiteY153" fmla="*/ 891616 h 2413570"/>
              <a:gd name="connsiteX154" fmla="*/ 69822 w 4046541"/>
              <a:gd name="connsiteY154" fmla="*/ 848657 h 2413570"/>
              <a:gd name="connsiteX155" fmla="*/ 75959 w 4046541"/>
              <a:gd name="connsiteY155" fmla="*/ 928437 h 2413570"/>
              <a:gd name="connsiteX156" fmla="*/ 88232 w 4046541"/>
              <a:gd name="connsiteY156" fmla="*/ 971396 h 2413570"/>
              <a:gd name="connsiteX157" fmla="*/ 94369 w 4046541"/>
              <a:gd name="connsiteY157" fmla="*/ 989806 h 2413570"/>
              <a:gd name="connsiteX158" fmla="*/ 118917 w 4046541"/>
              <a:gd name="connsiteY158" fmla="*/ 1014354 h 2413570"/>
              <a:gd name="connsiteX159" fmla="*/ 131191 w 4046541"/>
              <a:gd name="connsiteY159" fmla="*/ 1032765 h 2413570"/>
              <a:gd name="connsiteX160" fmla="*/ 161875 w 4046541"/>
              <a:gd name="connsiteY160" fmla="*/ 1069586 h 2413570"/>
              <a:gd name="connsiteX161" fmla="*/ 180286 w 4046541"/>
              <a:gd name="connsiteY161" fmla="*/ 1087997 h 2413570"/>
              <a:gd name="connsiteX162" fmla="*/ 192560 w 4046541"/>
              <a:gd name="connsiteY162" fmla="*/ 1112545 h 2413570"/>
              <a:gd name="connsiteX163" fmla="*/ 223244 w 4046541"/>
              <a:gd name="connsiteY163" fmla="*/ 1155503 h 2413570"/>
              <a:gd name="connsiteX164" fmla="*/ 247792 w 4046541"/>
              <a:gd name="connsiteY164" fmla="*/ 1173914 h 2413570"/>
              <a:gd name="connsiteX165" fmla="*/ 272340 w 4046541"/>
              <a:gd name="connsiteY165" fmla="*/ 1198462 h 2413570"/>
              <a:gd name="connsiteX166" fmla="*/ 290751 w 4046541"/>
              <a:gd name="connsiteY166" fmla="*/ 1229146 h 2413570"/>
              <a:gd name="connsiteX167" fmla="*/ 327572 w 4046541"/>
              <a:gd name="connsiteY167" fmla="*/ 1241420 h 2413570"/>
              <a:gd name="connsiteX168" fmla="*/ 573048 w 4046541"/>
              <a:gd name="connsiteY168" fmla="*/ 1247557 h 2413570"/>
              <a:gd name="connsiteX169" fmla="*/ 591459 w 4046541"/>
              <a:gd name="connsiteY169" fmla="*/ 1235283 h 2413570"/>
              <a:gd name="connsiteX170" fmla="*/ 634418 w 4046541"/>
              <a:gd name="connsiteY170" fmla="*/ 1216872 h 2413570"/>
              <a:gd name="connsiteX171" fmla="*/ 646691 w 4046541"/>
              <a:gd name="connsiteY171" fmla="*/ 1192325 h 2413570"/>
              <a:gd name="connsiteX172" fmla="*/ 658965 w 4046541"/>
              <a:gd name="connsiteY172" fmla="*/ 1173914 h 2413570"/>
              <a:gd name="connsiteX173" fmla="*/ 652828 w 4046541"/>
              <a:gd name="connsiteY173" fmla="*/ 1002080 h 2413570"/>
              <a:gd name="connsiteX174" fmla="*/ 634418 w 4046541"/>
              <a:gd name="connsiteY174" fmla="*/ 897753 h 2413570"/>
              <a:gd name="connsiteX175" fmla="*/ 622144 w 4046541"/>
              <a:gd name="connsiteY175" fmla="*/ 854794 h 2413570"/>
              <a:gd name="connsiteX176" fmla="*/ 603733 w 4046541"/>
              <a:gd name="connsiteY176" fmla="*/ 830247 h 2413570"/>
              <a:gd name="connsiteX177" fmla="*/ 579185 w 4046541"/>
              <a:gd name="connsiteY177" fmla="*/ 781151 h 2413570"/>
              <a:gd name="connsiteX178" fmla="*/ 542364 w 4046541"/>
              <a:gd name="connsiteY178" fmla="*/ 762741 h 2413570"/>
              <a:gd name="connsiteX179" fmla="*/ 530090 w 4046541"/>
              <a:gd name="connsiteY179" fmla="*/ 738193 h 2413570"/>
              <a:gd name="connsiteX180" fmla="*/ 523953 w 4046541"/>
              <a:gd name="connsiteY180" fmla="*/ 719782 h 2413570"/>
              <a:gd name="connsiteX181" fmla="*/ 468721 w 4046541"/>
              <a:gd name="connsiteY181" fmla="*/ 664550 h 2413570"/>
              <a:gd name="connsiteX182" fmla="*/ 438036 w 4046541"/>
              <a:gd name="connsiteY182" fmla="*/ 621592 h 2413570"/>
              <a:gd name="connsiteX183" fmla="*/ 413489 w 4046541"/>
              <a:gd name="connsiteY183" fmla="*/ 609318 h 2413570"/>
              <a:gd name="connsiteX184" fmla="*/ 358257 w 4046541"/>
              <a:gd name="connsiteY184" fmla="*/ 554086 h 2413570"/>
              <a:gd name="connsiteX185" fmla="*/ 333709 w 4046541"/>
              <a:gd name="connsiteY185" fmla="*/ 535675 h 2413570"/>
              <a:gd name="connsiteX186" fmla="*/ 315298 w 4046541"/>
              <a:gd name="connsiteY186" fmla="*/ 511127 h 2413570"/>
              <a:gd name="connsiteX187" fmla="*/ 296887 w 4046541"/>
              <a:gd name="connsiteY187" fmla="*/ 492717 h 2413570"/>
              <a:gd name="connsiteX188" fmla="*/ 260066 w 4046541"/>
              <a:gd name="connsiteY188" fmla="*/ 449758 h 2413570"/>
              <a:gd name="connsiteX189" fmla="*/ 253929 w 4046541"/>
              <a:gd name="connsiteY189" fmla="*/ 431347 h 2413570"/>
              <a:gd name="connsiteX190" fmla="*/ 241655 w 4046541"/>
              <a:gd name="connsiteY190" fmla="*/ 406800 h 2413570"/>
              <a:gd name="connsiteX191" fmla="*/ 198697 w 4046541"/>
              <a:gd name="connsiteY191" fmla="*/ 363841 h 2413570"/>
              <a:gd name="connsiteX192" fmla="*/ 155738 w 4046541"/>
              <a:gd name="connsiteY192" fmla="*/ 320883 h 2413570"/>
              <a:gd name="connsiteX193" fmla="*/ 174149 w 4046541"/>
              <a:gd name="connsiteY193" fmla="*/ 339294 h 2413570"/>
              <a:gd name="connsiteX194" fmla="*/ 192560 w 4046541"/>
              <a:gd name="connsiteY194" fmla="*/ 357704 h 2413570"/>
              <a:gd name="connsiteX195" fmla="*/ 217108 w 4046541"/>
              <a:gd name="connsiteY195" fmla="*/ 394526 h 2413570"/>
              <a:gd name="connsiteX196" fmla="*/ 253929 w 4046541"/>
              <a:gd name="connsiteY196" fmla="*/ 449758 h 2413570"/>
              <a:gd name="connsiteX197" fmla="*/ 278477 w 4046541"/>
              <a:gd name="connsiteY197" fmla="*/ 462032 h 2413570"/>
              <a:gd name="connsiteX198" fmla="*/ 333709 w 4046541"/>
              <a:gd name="connsiteY198" fmla="*/ 517264 h 2413570"/>
              <a:gd name="connsiteX199" fmla="*/ 352120 w 4046541"/>
              <a:gd name="connsiteY199" fmla="*/ 541812 h 2413570"/>
              <a:gd name="connsiteX200" fmla="*/ 376667 w 4046541"/>
              <a:gd name="connsiteY200" fmla="*/ 560223 h 2413570"/>
              <a:gd name="connsiteX201" fmla="*/ 407352 w 4046541"/>
              <a:gd name="connsiteY201" fmla="*/ 615455 h 2413570"/>
              <a:gd name="connsiteX202" fmla="*/ 413489 w 4046541"/>
              <a:gd name="connsiteY202" fmla="*/ 633866 h 2413570"/>
              <a:gd name="connsiteX203" fmla="*/ 438036 w 4046541"/>
              <a:gd name="connsiteY203" fmla="*/ 670687 h 2413570"/>
              <a:gd name="connsiteX204" fmla="*/ 450310 w 4046541"/>
              <a:gd name="connsiteY204" fmla="*/ 695235 h 2413570"/>
              <a:gd name="connsiteX205" fmla="*/ 511679 w 4046541"/>
              <a:gd name="connsiteY205" fmla="*/ 725919 h 2413570"/>
              <a:gd name="connsiteX206" fmla="*/ 530090 w 4046541"/>
              <a:gd name="connsiteY206" fmla="*/ 222692 h 2413570"/>
              <a:gd name="connsiteX207" fmla="*/ 554638 w 4046541"/>
              <a:gd name="connsiteY207" fmla="*/ 173597 h 2413570"/>
              <a:gd name="connsiteX208" fmla="*/ 566912 w 4046541"/>
              <a:gd name="connsiteY208" fmla="*/ 149049 h 2413570"/>
              <a:gd name="connsiteX209" fmla="*/ 585322 w 4046541"/>
              <a:gd name="connsiteY209" fmla="*/ 603181 h 2413570"/>
              <a:gd name="connsiteX210" fmla="*/ 597596 w 4046541"/>
              <a:gd name="connsiteY210" fmla="*/ 744330 h 2413570"/>
              <a:gd name="connsiteX211" fmla="*/ 622144 w 4046541"/>
              <a:gd name="connsiteY211" fmla="*/ 738193 h 2413570"/>
              <a:gd name="connsiteX212" fmla="*/ 646691 w 4046541"/>
              <a:gd name="connsiteY212" fmla="*/ 633866 h 2413570"/>
              <a:gd name="connsiteX213" fmla="*/ 671239 w 4046541"/>
              <a:gd name="connsiteY213" fmla="*/ 572496 h 2413570"/>
              <a:gd name="connsiteX214" fmla="*/ 695787 w 4046541"/>
              <a:gd name="connsiteY214" fmla="*/ 480443 h 2413570"/>
              <a:gd name="connsiteX215" fmla="*/ 708061 w 4046541"/>
              <a:gd name="connsiteY215" fmla="*/ 462032 h 2413570"/>
              <a:gd name="connsiteX216" fmla="*/ 714197 w 4046541"/>
              <a:gd name="connsiteY216" fmla="*/ 419074 h 2413570"/>
              <a:gd name="connsiteX217" fmla="*/ 738745 w 4046541"/>
              <a:gd name="connsiteY217" fmla="*/ 400663 h 2413570"/>
              <a:gd name="connsiteX218" fmla="*/ 757156 w 4046541"/>
              <a:gd name="connsiteY218" fmla="*/ 376115 h 2413570"/>
              <a:gd name="connsiteX219" fmla="*/ 781704 w 4046541"/>
              <a:gd name="connsiteY219" fmla="*/ 363841 h 2413570"/>
              <a:gd name="connsiteX220" fmla="*/ 800114 w 4046541"/>
              <a:gd name="connsiteY220" fmla="*/ 345431 h 2413570"/>
              <a:gd name="connsiteX221" fmla="*/ 843073 w 4046541"/>
              <a:gd name="connsiteY221" fmla="*/ 314746 h 2413570"/>
              <a:gd name="connsiteX222" fmla="*/ 886031 w 4046541"/>
              <a:gd name="connsiteY222" fmla="*/ 320883 h 2413570"/>
              <a:gd name="connsiteX223" fmla="*/ 873757 w 4046541"/>
              <a:gd name="connsiteY223" fmla="*/ 339294 h 2413570"/>
              <a:gd name="connsiteX224" fmla="*/ 818525 w 4046541"/>
              <a:gd name="connsiteY224" fmla="*/ 388389 h 2413570"/>
              <a:gd name="connsiteX225" fmla="*/ 812388 w 4046541"/>
              <a:gd name="connsiteY225" fmla="*/ 412937 h 2413570"/>
              <a:gd name="connsiteX226" fmla="*/ 787840 w 4046541"/>
              <a:gd name="connsiteY226" fmla="*/ 431347 h 2413570"/>
              <a:gd name="connsiteX227" fmla="*/ 763293 w 4046541"/>
              <a:gd name="connsiteY227" fmla="*/ 455895 h 2413570"/>
              <a:gd name="connsiteX228" fmla="*/ 732608 w 4046541"/>
              <a:gd name="connsiteY228" fmla="*/ 498853 h 2413570"/>
              <a:gd name="connsiteX229" fmla="*/ 720334 w 4046541"/>
              <a:gd name="connsiteY229" fmla="*/ 523401 h 2413570"/>
              <a:gd name="connsiteX230" fmla="*/ 708061 w 4046541"/>
              <a:gd name="connsiteY230" fmla="*/ 541812 h 2413570"/>
              <a:gd name="connsiteX231" fmla="*/ 701924 w 4046541"/>
              <a:gd name="connsiteY231" fmla="*/ 615455 h 2413570"/>
              <a:gd name="connsiteX232" fmla="*/ 689650 w 4046541"/>
              <a:gd name="connsiteY232" fmla="*/ 811836 h 2413570"/>
              <a:gd name="connsiteX233" fmla="*/ 665102 w 4046541"/>
              <a:gd name="connsiteY233" fmla="*/ 952985 h 2413570"/>
              <a:gd name="connsiteX234" fmla="*/ 683513 w 4046541"/>
              <a:gd name="connsiteY234" fmla="*/ 1026628 h 2413570"/>
              <a:gd name="connsiteX235" fmla="*/ 695787 w 4046541"/>
              <a:gd name="connsiteY235" fmla="*/ 1063449 h 2413570"/>
              <a:gd name="connsiteX236" fmla="*/ 714197 w 4046541"/>
              <a:gd name="connsiteY236" fmla="*/ 1094134 h 2413570"/>
              <a:gd name="connsiteX237" fmla="*/ 726471 w 4046541"/>
              <a:gd name="connsiteY237" fmla="*/ 1118682 h 2413570"/>
              <a:gd name="connsiteX238" fmla="*/ 757156 w 4046541"/>
              <a:gd name="connsiteY238" fmla="*/ 1124819 h 2413570"/>
              <a:gd name="connsiteX239" fmla="*/ 812388 w 4046541"/>
              <a:gd name="connsiteY239" fmla="*/ 1112545 h 2413570"/>
              <a:gd name="connsiteX240" fmla="*/ 855346 w 4046541"/>
              <a:gd name="connsiteY240" fmla="*/ 1069586 h 2413570"/>
              <a:gd name="connsiteX241" fmla="*/ 873757 w 4046541"/>
              <a:gd name="connsiteY241" fmla="*/ 1051176 h 2413570"/>
              <a:gd name="connsiteX242" fmla="*/ 928989 w 4046541"/>
              <a:gd name="connsiteY242" fmla="*/ 1026628 h 2413570"/>
              <a:gd name="connsiteX243" fmla="*/ 990359 w 4046541"/>
              <a:gd name="connsiteY243" fmla="*/ 1032765 h 2413570"/>
              <a:gd name="connsiteX244" fmla="*/ 1057865 w 4046541"/>
              <a:gd name="connsiteY244" fmla="*/ 1038902 h 2413570"/>
              <a:gd name="connsiteX245" fmla="*/ 1039454 w 4046541"/>
              <a:gd name="connsiteY245" fmla="*/ 824110 h 2413570"/>
              <a:gd name="connsiteX246" fmla="*/ 1027180 w 4046541"/>
              <a:gd name="connsiteY246" fmla="*/ 781151 h 2413570"/>
              <a:gd name="connsiteX247" fmla="*/ 1014906 w 4046541"/>
              <a:gd name="connsiteY247" fmla="*/ 695235 h 2413570"/>
              <a:gd name="connsiteX248" fmla="*/ 1033317 w 4046541"/>
              <a:gd name="connsiteY248" fmla="*/ 504990 h 2413570"/>
              <a:gd name="connsiteX249" fmla="*/ 1051728 w 4046541"/>
              <a:gd name="connsiteY249" fmla="*/ 486580 h 2413570"/>
              <a:gd name="connsiteX250" fmla="*/ 1064002 w 4046541"/>
              <a:gd name="connsiteY250" fmla="*/ 462032 h 2413570"/>
              <a:gd name="connsiteX251" fmla="*/ 1076275 w 4046541"/>
              <a:gd name="connsiteY251" fmla="*/ 419074 h 2413570"/>
              <a:gd name="connsiteX252" fmla="*/ 1162192 w 4046541"/>
              <a:gd name="connsiteY252" fmla="*/ 345431 h 2413570"/>
              <a:gd name="connsiteX253" fmla="*/ 1180603 w 4046541"/>
              <a:gd name="connsiteY253" fmla="*/ 333157 h 2413570"/>
              <a:gd name="connsiteX254" fmla="*/ 1205151 w 4046541"/>
              <a:gd name="connsiteY254" fmla="*/ 320883 h 2413570"/>
              <a:gd name="connsiteX255" fmla="*/ 1266520 w 4046541"/>
              <a:gd name="connsiteY255" fmla="*/ 290198 h 2413570"/>
              <a:gd name="connsiteX256" fmla="*/ 1254246 w 4046541"/>
              <a:gd name="connsiteY256" fmla="*/ 161323 h 2413570"/>
              <a:gd name="connsiteX257" fmla="*/ 1241972 w 4046541"/>
              <a:gd name="connsiteY257" fmla="*/ 87680 h 2413570"/>
              <a:gd name="connsiteX258" fmla="*/ 1260383 w 4046541"/>
              <a:gd name="connsiteY258" fmla="*/ 222692 h 2413570"/>
              <a:gd name="connsiteX259" fmla="*/ 1272657 w 4046541"/>
              <a:gd name="connsiteY259" fmla="*/ 259514 h 2413570"/>
              <a:gd name="connsiteX260" fmla="*/ 1291067 w 4046541"/>
              <a:gd name="connsiteY260" fmla="*/ 308609 h 2413570"/>
              <a:gd name="connsiteX261" fmla="*/ 1315615 w 4046541"/>
              <a:gd name="connsiteY261" fmla="*/ 314746 h 2413570"/>
              <a:gd name="connsiteX262" fmla="*/ 1334026 w 4046541"/>
              <a:gd name="connsiteY262" fmla="*/ 296335 h 2413570"/>
              <a:gd name="connsiteX263" fmla="*/ 1389258 w 4046541"/>
              <a:gd name="connsiteY263" fmla="*/ 228829 h 2413570"/>
              <a:gd name="connsiteX264" fmla="*/ 1419942 w 4046541"/>
              <a:gd name="connsiteY264" fmla="*/ 222692 h 2413570"/>
              <a:gd name="connsiteX265" fmla="*/ 1438353 w 4046541"/>
              <a:gd name="connsiteY265" fmla="*/ 234966 h 2413570"/>
              <a:gd name="connsiteX266" fmla="*/ 1395395 w 4046541"/>
              <a:gd name="connsiteY266" fmla="*/ 253377 h 2413570"/>
              <a:gd name="connsiteX267" fmla="*/ 1352436 w 4046541"/>
              <a:gd name="connsiteY267" fmla="*/ 296335 h 2413570"/>
              <a:gd name="connsiteX268" fmla="*/ 1334026 w 4046541"/>
              <a:gd name="connsiteY268" fmla="*/ 320883 h 2413570"/>
              <a:gd name="connsiteX269" fmla="*/ 1321752 w 4046541"/>
              <a:gd name="connsiteY269" fmla="*/ 339294 h 2413570"/>
              <a:gd name="connsiteX270" fmla="*/ 1297204 w 4046541"/>
              <a:gd name="connsiteY270" fmla="*/ 351568 h 2413570"/>
              <a:gd name="connsiteX271" fmla="*/ 1272657 w 4046541"/>
              <a:gd name="connsiteY271" fmla="*/ 412937 h 2413570"/>
              <a:gd name="connsiteX272" fmla="*/ 1254246 w 4046541"/>
              <a:gd name="connsiteY272" fmla="*/ 419074 h 2413570"/>
              <a:gd name="connsiteX273" fmla="*/ 1419942 w 4046541"/>
              <a:gd name="connsiteY273" fmla="*/ 437484 h 2413570"/>
              <a:gd name="connsiteX274" fmla="*/ 1438353 w 4046541"/>
              <a:gd name="connsiteY274" fmla="*/ 455895 h 2413570"/>
              <a:gd name="connsiteX275" fmla="*/ 1106960 w 4046541"/>
              <a:gd name="connsiteY275" fmla="*/ 480443 h 2413570"/>
              <a:gd name="connsiteX276" fmla="*/ 1088549 w 4046541"/>
              <a:gd name="connsiteY276" fmla="*/ 498853 h 2413570"/>
              <a:gd name="connsiteX277" fmla="*/ 1076275 w 4046541"/>
              <a:gd name="connsiteY277" fmla="*/ 523401 h 2413570"/>
              <a:gd name="connsiteX278" fmla="*/ 1094686 w 4046541"/>
              <a:gd name="connsiteY278" fmla="*/ 738193 h 2413570"/>
              <a:gd name="connsiteX279" fmla="*/ 1100823 w 4046541"/>
              <a:gd name="connsiteY279" fmla="*/ 768878 h 2413570"/>
              <a:gd name="connsiteX280" fmla="*/ 1125371 w 4046541"/>
              <a:gd name="connsiteY280" fmla="*/ 848657 h 2413570"/>
              <a:gd name="connsiteX281" fmla="*/ 1137644 w 4046541"/>
              <a:gd name="connsiteY281" fmla="*/ 903890 h 2413570"/>
              <a:gd name="connsiteX282" fmla="*/ 1143781 w 4046541"/>
              <a:gd name="connsiteY282" fmla="*/ 928437 h 2413570"/>
              <a:gd name="connsiteX283" fmla="*/ 1156055 w 4046541"/>
              <a:gd name="connsiteY283" fmla="*/ 946848 h 2413570"/>
              <a:gd name="connsiteX284" fmla="*/ 1180603 w 4046541"/>
              <a:gd name="connsiteY284" fmla="*/ 1032765 h 2413570"/>
              <a:gd name="connsiteX285" fmla="*/ 1192877 w 4046541"/>
              <a:gd name="connsiteY285" fmla="*/ 1075723 h 2413570"/>
              <a:gd name="connsiteX286" fmla="*/ 1217424 w 4046541"/>
              <a:gd name="connsiteY286" fmla="*/ 1100271 h 2413570"/>
              <a:gd name="connsiteX287" fmla="*/ 1254246 w 4046541"/>
              <a:gd name="connsiteY287" fmla="*/ 1143229 h 2413570"/>
              <a:gd name="connsiteX288" fmla="*/ 1278793 w 4046541"/>
              <a:gd name="connsiteY288" fmla="*/ 1161640 h 2413570"/>
              <a:gd name="connsiteX289" fmla="*/ 1426079 w 4046541"/>
              <a:gd name="connsiteY289" fmla="*/ 1180051 h 2413570"/>
              <a:gd name="connsiteX290" fmla="*/ 1597913 w 4046541"/>
              <a:gd name="connsiteY290" fmla="*/ 1198462 h 2413570"/>
              <a:gd name="connsiteX291" fmla="*/ 2052044 w 4046541"/>
              <a:gd name="connsiteY291" fmla="*/ 1223009 h 2413570"/>
              <a:gd name="connsiteX292" fmla="*/ 2107277 w 4046541"/>
              <a:gd name="connsiteY292" fmla="*/ 1235283 h 2413570"/>
              <a:gd name="connsiteX293" fmla="*/ 2438670 w 4046541"/>
              <a:gd name="connsiteY293" fmla="*/ 1247557 h 2413570"/>
              <a:gd name="connsiteX294" fmla="*/ 2542997 w 4046541"/>
              <a:gd name="connsiteY294" fmla="*/ 1272104 h 2413570"/>
              <a:gd name="connsiteX295" fmla="*/ 2763926 w 4046541"/>
              <a:gd name="connsiteY295" fmla="*/ 1278241 h 2413570"/>
              <a:gd name="connsiteX296" fmla="*/ 2855980 w 4046541"/>
              <a:gd name="connsiteY296" fmla="*/ 1290515 h 2413570"/>
              <a:gd name="connsiteX297" fmla="*/ 3187373 w 4046541"/>
              <a:gd name="connsiteY297" fmla="*/ 1272104 h 2413570"/>
              <a:gd name="connsiteX298" fmla="*/ 3267153 w 4046541"/>
              <a:gd name="connsiteY298" fmla="*/ 1247557 h 2413570"/>
              <a:gd name="connsiteX299" fmla="*/ 3310112 w 4046541"/>
              <a:gd name="connsiteY299" fmla="*/ 1241420 h 2413570"/>
              <a:gd name="connsiteX300" fmla="*/ 3377618 w 4046541"/>
              <a:gd name="connsiteY300" fmla="*/ 1204598 h 2413570"/>
              <a:gd name="connsiteX301" fmla="*/ 3396028 w 4046541"/>
              <a:gd name="connsiteY301" fmla="*/ 1192325 h 2413570"/>
              <a:gd name="connsiteX302" fmla="*/ 3445124 w 4046541"/>
              <a:gd name="connsiteY302" fmla="*/ 1186188 h 2413570"/>
              <a:gd name="connsiteX303" fmla="*/ 3488082 w 4046541"/>
              <a:gd name="connsiteY303" fmla="*/ 1149366 h 2413570"/>
              <a:gd name="connsiteX304" fmla="*/ 3531040 w 4046541"/>
              <a:gd name="connsiteY304" fmla="*/ 1106408 h 2413570"/>
              <a:gd name="connsiteX305" fmla="*/ 3549451 w 4046541"/>
              <a:gd name="connsiteY305" fmla="*/ 1087997 h 2413570"/>
              <a:gd name="connsiteX306" fmla="*/ 3567862 w 4046541"/>
              <a:gd name="connsiteY306" fmla="*/ 1075723 h 2413570"/>
              <a:gd name="connsiteX307" fmla="*/ 3592410 w 4046541"/>
              <a:gd name="connsiteY307" fmla="*/ 1051176 h 2413570"/>
              <a:gd name="connsiteX308" fmla="*/ 3623094 w 4046541"/>
              <a:gd name="connsiteY308" fmla="*/ 1045039 h 2413570"/>
              <a:gd name="connsiteX309" fmla="*/ 3690600 w 4046541"/>
              <a:gd name="connsiteY309" fmla="*/ 977533 h 2413570"/>
              <a:gd name="connsiteX310" fmla="*/ 3709011 w 4046541"/>
              <a:gd name="connsiteY310" fmla="*/ 959122 h 2413570"/>
              <a:gd name="connsiteX311" fmla="*/ 3721285 w 4046541"/>
              <a:gd name="connsiteY311" fmla="*/ 934574 h 2413570"/>
              <a:gd name="connsiteX312" fmla="*/ 3745832 w 4046541"/>
              <a:gd name="connsiteY312" fmla="*/ 860931 h 2413570"/>
              <a:gd name="connsiteX313" fmla="*/ 3751969 w 4046541"/>
              <a:gd name="connsiteY313" fmla="*/ 830247 h 2413570"/>
              <a:gd name="connsiteX314" fmla="*/ 3788791 w 4046541"/>
              <a:gd name="connsiteY314" fmla="*/ 775015 h 2413570"/>
              <a:gd name="connsiteX315" fmla="*/ 3794928 w 4046541"/>
              <a:gd name="connsiteY315" fmla="*/ 658413 h 2413570"/>
              <a:gd name="connsiteX316" fmla="*/ 3825612 w 4046541"/>
              <a:gd name="connsiteY316" fmla="*/ 492717 h 2413570"/>
              <a:gd name="connsiteX317" fmla="*/ 3813338 w 4046541"/>
              <a:gd name="connsiteY317" fmla="*/ 228829 h 2413570"/>
              <a:gd name="connsiteX318" fmla="*/ 3788791 w 4046541"/>
              <a:gd name="connsiteY318" fmla="*/ 185871 h 2413570"/>
              <a:gd name="connsiteX319" fmla="*/ 3751969 w 4046541"/>
              <a:gd name="connsiteY319" fmla="*/ 142913 h 2413570"/>
              <a:gd name="connsiteX320" fmla="*/ 3715148 w 4046541"/>
              <a:gd name="connsiteY320" fmla="*/ 118365 h 2413570"/>
              <a:gd name="connsiteX321" fmla="*/ 3702874 w 4046541"/>
              <a:gd name="connsiteY321" fmla="*/ 99954 h 2413570"/>
              <a:gd name="connsiteX322" fmla="*/ 3684463 w 4046541"/>
              <a:gd name="connsiteY322" fmla="*/ 56996 h 2413570"/>
              <a:gd name="connsiteX323" fmla="*/ 3666053 w 4046541"/>
              <a:gd name="connsiteY323" fmla="*/ 44722 h 2413570"/>
              <a:gd name="connsiteX324" fmla="*/ 3641505 w 4046541"/>
              <a:gd name="connsiteY324" fmla="*/ 26311 h 2413570"/>
              <a:gd name="connsiteX325" fmla="*/ 3629231 w 4046541"/>
              <a:gd name="connsiteY325" fmla="*/ 1764 h 2413570"/>
              <a:gd name="connsiteX326" fmla="*/ 3666053 w 4046541"/>
              <a:gd name="connsiteY326" fmla="*/ 38585 h 2413570"/>
              <a:gd name="connsiteX327" fmla="*/ 3709011 w 4046541"/>
              <a:gd name="connsiteY327" fmla="*/ 106091 h 2413570"/>
              <a:gd name="connsiteX328" fmla="*/ 3745832 w 4046541"/>
              <a:gd name="connsiteY328" fmla="*/ 136776 h 2413570"/>
              <a:gd name="connsiteX329" fmla="*/ 3776517 w 4046541"/>
              <a:gd name="connsiteY329" fmla="*/ 149049 h 2413570"/>
              <a:gd name="connsiteX330" fmla="*/ 3831749 w 4046541"/>
              <a:gd name="connsiteY330" fmla="*/ 192008 h 2413570"/>
              <a:gd name="connsiteX331" fmla="*/ 3850160 w 4046541"/>
              <a:gd name="connsiteY331" fmla="*/ 216555 h 2413570"/>
              <a:gd name="connsiteX332" fmla="*/ 3874708 w 4046541"/>
              <a:gd name="connsiteY332" fmla="*/ 222692 h 2413570"/>
              <a:gd name="connsiteX333" fmla="*/ 3905392 w 4046541"/>
              <a:gd name="connsiteY333" fmla="*/ 265651 h 2413570"/>
              <a:gd name="connsiteX334" fmla="*/ 3923803 w 4046541"/>
              <a:gd name="connsiteY334" fmla="*/ 241103 h 2413570"/>
              <a:gd name="connsiteX335" fmla="*/ 3948351 w 4046541"/>
              <a:gd name="connsiteY335" fmla="*/ 228829 h 2413570"/>
              <a:gd name="connsiteX336" fmla="*/ 4009720 w 4046541"/>
              <a:gd name="connsiteY336" fmla="*/ 204282 h 2413570"/>
              <a:gd name="connsiteX337" fmla="*/ 4046541 w 4046541"/>
              <a:gd name="connsiteY337" fmla="*/ 179734 h 241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</a:cxnLst>
            <a:rect l="l" t="t" r="r" b="b"/>
            <a:pathLst>
              <a:path w="4046541" h="2413570">
                <a:moveTo>
                  <a:pt x="1340163" y="1400980"/>
                </a:moveTo>
                <a:cubicBezTo>
                  <a:pt x="1337444" y="1411856"/>
                  <a:pt x="1320899" y="1480352"/>
                  <a:pt x="1315615" y="1493033"/>
                </a:cubicBezTo>
                <a:cubicBezTo>
                  <a:pt x="1311027" y="1504044"/>
                  <a:pt x="1302140" y="1512859"/>
                  <a:pt x="1297204" y="1523718"/>
                </a:cubicBezTo>
                <a:cubicBezTo>
                  <a:pt x="1273139" y="1576660"/>
                  <a:pt x="1302044" y="1547703"/>
                  <a:pt x="1260383" y="1578950"/>
                </a:cubicBezTo>
                <a:cubicBezTo>
                  <a:pt x="1266520" y="1583041"/>
                  <a:pt x="1272196" y="1587926"/>
                  <a:pt x="1278793" y="1591224"/>
                </a:cubicBezTo>
                <a:cubicBezTo>
                  <a:pt x="1284579" y="1594117"/>
                  <a:pt x="1291258" y="1594813"/>
                  <a:pt x="1297204" y="1597361"/>
                </a:cubicBezTo>
                <a:cubicBezTo>
                  <a:pt x="1305613" y="1600965"/>
                  <a:pt x="1313569" y="1605544"/>
                  <a:pt x="1321752" y="1609635"/>
                </a:cubicBezTo>
                <a:cubicBezTo>
                  <a:pt x="1351745" y="1649624"/>
                  <a:pt x="1324705" y="1624938"/>
                  <a:pt x="1370847" y="1640319"/>
                </a:cubicBezTo>
                <a:cubicBezTo>
                  <a:pt x="1379526" y="1643212"/>
                  <a:pt x="1387452" y="1648054"/>
                  <a:pt x="1395395" y="1652593"/>
                </a:cubicBezTo>
                <a:cubicBezTo>
                  <a:pt x="1409863" y="1660860"/>
                  <a:pt x="1425175" y="1673865"/>
                  <a:pt x="1438353" y="1683278"/>
                </a:cubicBezTo>
                <a:cubicBezTo>
                  <a:pt x="1444355" y="1687565"/>
                  <a:pt x="1451251" y="1690651"/>
                  <a:pt x="1456764" y="1695551"/>
                </a:cubicBezTo>
                <a:cubicBezTo>
                  <a:pt x="1469737" y="1707083"/>
                  <a:pt x="1478701" y="1723442"/>
                  <a:pt x="1493585" y="1732373"/>
                </a:cubicBezTo>
                <a:cubicBezTo>
                  <a:pt x="1510226" y="1742358"/>
                  <a:pt x="1548818" y="1750784"/>
                  <a:pt x="1548818" y="1750784"/>
                </a:cubicBezTo>
                <a:cubicBezTo>
                  <a:pt x="1554955" y="1756921"/>
                  <a:pt x="1562922" y="1761659"/>
                  <a:pt x="1567228" y="1769194"/>
                </a:cubicBezTo>
                <a:cubicBezTo>
                  <a:pt x="1571413" y="1776517"/>
                  <a:pt x="1578043" y="1786724"/>
                  <a:pt x="1573365" y="1793742"/>
                </a:cubicBezTo>
                <a:cubicBezTo>
                  <a:pt x="1569777" y="1799124"/>
                  <a:pt x="1560901" y="1790153"/>
                  <a:pt x="1554955" y="1787605"/>
                </a:cubicBezTo>
                <a:cubicBezTo>
                  <a:pt x="1546546" y="1784001"/>
                  <a:pt x="1539086" y="1778224"/>
                  <a:pt x="1530407" y="1775331"/>
                </a:cubicBezTo>
                <a:cubicBezTo>
                  <a:pt x="1520511" y="1772032"/>
                  <a:pt x="1509950" y="1771240"/>
                  <a:pt x="1499722" y="1769194"/>
                </a:cubicBezTo>
                <a:cubicBezTo>
                  <a:pt x="1493585" y="1765103"/>
                  <a:pt x="1488052" y="1759916"/>
                  <a:pt x="1481312" y="1756921"/>
                </a:cubicBezTo>
                <a:cubicBezTo>
                  <a:pt x="1444490" y="1740556"/>
                  <a:pt x="1429148" y="1749761"/>
                  <a:pt x="1462901" y="1738510"/>
                </a:cubicBezTo>
                <a:cubicBezTo>
                  <a:pt x="1463045" y="1738797"/>
                  <a:pt x="1482906" y="1775625"/>
                  <a:pt x="1481312" y="1781468"/>
                </a:cubicBezTo>
                <a:cubicBezTo>
                  <a:pt x="1476498" y="1799120"/>
                  <a:pt x="1464947" y="1814199"/>
                  <a:pt x="1456764" y="1830564"/>
                </a:cubicBezTo>
                <a:cubicBezTo>
                  <a:pt x="1433441" y="1772258"/>
                  <a:pt x="1458445" y="1823081"/>
                  <a:pt x="1426079" y="1781468"/>
                </a:cubicBezTo>
                <a:cubicBezTo>
                  <a:pt x="1417023" y="1769824"/>
                  <a:pt x="1411060" y="1755908"/>
                  <a:pt x="1401532" y="1744647"/>
                </a:cubicBezTo>
                <a:cubicBezTo>
                  <a:pt x="1325822" y="1655171"/>
                  <a:pt x="1379835" y="1733580"/>
                  <a:pt x="1346299" y="1683278"/>
                </a:cubicBezTo>
                <a:cubicBezTo>
                  <a:pt x="1336221" y="1642961"/>
                  <a:pt x="1346724" y="1673280"/>
                  <a:pt x="1327889" y="1640319"/>
                </a:cubicBezTo>
                <a:cubicBezTo>
                  <a:pt x="1323350" y="1632376"/>
                  <a:pt x="1320932" y="1623216"/>
                  <a:pt x="1315615" y="1615772"/>
                </a:cubicBezTo>
                <a:cubicBezTo>
                  <a:pt x="1310570" y="1608710"/>
                  <a:pt x="1302249" y="1604423"/>
                  <a:pt x="1297204" y="1597361"/>
                </a:cubicBezTo>
                <a:cubicBezTo>
                  <a:pt x="1285176" y="1580522"/>
                  <a:pt x="1287147" y="1568892"/>
                  <a:pt x="1272657" y="1554402"/>
                </a:cubicBezTo>
                <a:cubicBezTo>
                  <a:pt x="1267442" y="1549187"/>
                  <a:pt x="1259846" y="1546929"/>
                  <a:pt x="1254246" y="1542129"/>
                </a:cubicBezTo>
                <a:cubicBezTo>
                  <a:pt x="1245460" y="1534598"/>
                  <a:pt x="1237881" y="1525764"/>
                  <a:pt x="1229698" y="1517581"/>
                </a:cubicBezTo>
                <a:cubicBezTo>
                  <a:pt x="1223561" y="1519627"/>
                  <a:pt x="1216257" y="1519577"/>
                  <a:pt x="1211287" y="1523718"/>
                </a:cubicBezTo>
                <a:cubicBezTo>
                  <a:pt x="1183464" y="1546905"/>
                  <a:pt x="1204336" y="1551673"/>
                  <a:pt x="1168329" y="1566676"/>
                </a:cubicBezTo>
                <a:cubicBezTo>
                  <a:pt x="1152758" y="1573164"/>
                  <a:pt x="1135599" y="1574859"/>
                  <a:pt x="1119234" y="1578950"/>
                </a:cubicBezTo>
                <a:cubicBezTo>
                  <a:pt x="1123325" y="1621908"/>
                  <a:pt x="1123308" y="1665459"/>
                  <a:pt x="1131508" y="1707825"/>
                </a:cubicBezTo>
                <a:cubicBezTo>
                  <a:pt x="1135695" y="1729456"/>
                  <a:pt x="1150711" y="1747820"/>
                  <a:pt x="1156055" y="1769194"/>
                </a:cubicBezTo>
                <a:cubicBezTo>
                  <a:pt x="1167300" y="1814174"/>
                  <a:pt x="1158096" y="1786369"/>
                  <a:pt x="1192877" y="1848974"/>
                </a:cubicBezTo>
                <a:cubicBezTo>
                  <a:pt x="1225019" y="1977540"/>
                  <a:pt x="1187760" y="1813821"/>
                  <a:pt x="1211287" y="2088314"/>
                </a:cubicBezTo>
                <a:cubicBezTo>
                  <a:pt x="1212068" y="2097429"/>
                  <a:pt x="1217768" y="2105781"/>
                  <a:pt x="1223561" y="2112862"/>
                </a:cubicBezTo>
                <a:cubicBezTo>
                  <a:pt x="1236385" y="2128535"/>
                  <a:pt x="1266520" y="2155820"/>
                  <a:pt x="1266520" y="2155820"/>
                </a:cubicBezTo>
                <a:cubicBezTo>
                  <a:pt x="1268566" y="2161957"/>
                  <a:pt x="1279126" y="2174231"/>
                  <a:pt x="1272657" y="2174231"/>
                </a:cubicBezTo>
                <a:cubicBezTo>
                  <a:pt x="1264784" y="2174231"/>
                  <a:pt x="1235301" y="2143012"/>
                  <a:pt x="1229698" y="2137409"/>
                </a:cubicBezTo>
                <a:cubicBezTo>
                  <a:pt x="1217424" y="2143546"/>
                  <a:pt x="1197567" y="2142924"/>
                  <a:pt x="1192877" y="2155820"/>
                </a:cubicBezTo>
                <a:cubicBezTo>
                  <a:pt x="1179521" y="2192549"/>
                  <a:pt x="1185884" y="2233698"/>
                  <a:pt x="1180603" y="2272421"/>
                </a:cubicBezTo>
                <a:cubicBezTo>
                  <a:pt x="1179729" y="2278831"/>
                  <a:pt x="1176325" y="2284636"/>
                  <a:pt x="1174466" y="2290832"/>
                </a:cubicBezTo>
                <a:cubicBezTo>
                  <a:pt x="1170187" y="2305096"/>
                  <a:pt x="1171128" y="2321876"/>
                  <a:pt x="1162192" y="2333790"/>
                </a:cubicBezTo>
                <a:cubicBezTo>
                  <a:pt x="1157131" y="2340538"/>
                  <a:pt x="1145827" y="2337881"/>
                  <a:pt x="1137644" y="2339927"/>
                </a:cubicBezTo>
                <a:cubicBezTo>
                  <a:pt x="1135599" y="2278558"/>
                  <a:pt x="1138289" y="2216848"/>
                  <a:pt x="1131508" y="2155820"/>
                </a:cubicBezTo>
                <a:cubicBezTo>
                  <a:pt x="1130694" y="2148489"/>
                  <a:pt x="1122766" y="2167756"/>
                  <a:pt x="1119234" y="2174231"/>
                </a:cubicBezTo>
                <a:cubicBezTo>
                  <a:pt x="1085119" y="2236774"/>
                  <a:pt x="1110321" y="2207691"/>
                  <a:pt x="1076275" y="2241737"/>
                </a:cubicBezTo>
                <a:cubicBezTo>
                  <a:pt x="1072184" y="2254011"/>
                  <a:pt x="1069256" y="2266736"/>
                  <a:pt x="1064002" y="2278558"/>
                </a:cubicBezTo>
                <a:cubicBezTo>
                  <a:pt x="1061006" y="2285298"/>
                  <a:pt x="1054467" y="2290121"/>
                  <a:pt x="1051728" y="2296969"/>
                </a:cubicBezTo>
                <a:cubicBezTo>
                  <a:pt x="1023715" y="2367001"/>
                  <a:pt x="1057269" y="2316173"/>
                  <a:pt x="1021043" y="2364475"/>
                </a:cubicBezTo>
                <a:cubicBezTo>
                  <a:pt x="1023089" y="2358338"/>
                  <a:pt x="1024632" y="2352010"/>
                  <a:pt x="1027180" y="2346064"/>
                </a:cubicBezTo>
                <a:cubicBezTo>
                  <a:pt x="1030784" y="2337656"/>
                  <a:pt x="1036561" y="2330196"/>
                  <a:pt x="1039454" y="2321517"/>
                </a:cubicBezTo>
                <a:cubicBezTo>
                  <a:pt x="1068440" y="2234562"/>
                  <a:pt x="1036324" y="2303227"/>
                  <a:pt x="1064002" y="2247874"/>
                </a:cubicBezTo>
                <a:cubicBezTo>
                  <a:pt x="1068093" y="2211052"/>
                  <a:pt x="1071483" y="2174146"/>
                  <a:pt x="1076275" y="2137409"/>
                </a:cubicBezTo>
                <a:cubicBezTo>
                  <a:pt x="1077624" y="2127066"/>
                  <a:pt x="1081063" y="2117068"/>
                  <a:pt x="1082412" y="2106725"/>
                </a:cubicBezTo>
                <a:cubicBezTo>
                  <a:pt x="1099384" y="1976608"/>
                  <a:pt x="1079891" y="2033246"/>
                  <a:pt x="1106960" y="1965576"/>
                </a:cubicBezTo>
                <a:cubicBezTo>
                  <a:pt x="1104914" y="1861248"/>
                  <a:pt x="1108531" y="1756656"/>
                  <a:pt x="1100823" y="1652593"/>
                </a:cubicBezTo>
                <a:cubicBezTo>
                  <a:pt x="1100182" y="1643938"/>
                  <a:pt x="1091069" y="1633564"/>
                  <a:pt x="1082412" y="1634182"/>
                </a:cubicBezTo>
                <a:cubicBezTo>
                  <a:pt x="1058529" y="1635888"/>
                  <a:pt x="1037408" y="1650547"/>
                  <a:pt x="1014906" y="1658730"/>
                </a:cubicBezTo>
                <a:cubicBezTo>
                  <a:pt x="997985" y="1675651"/>
                  <a:pt x="998018" y="1678025"/>
                  <a:pt x="978085" y="1689415"/>
                </a:cubicBezTo>
                <a:cubicBezTo>
                  <a:pt x="970142" y="1693954"/>
                  <a:pt x="961295" y="1696839"/>
                  <a:pt x="953537" y="1701688"/>
                </a:cubicBezTo>
                <a:cubicBezTo>
                  <a:pt x="944863" y="1707109"/>
                  <a:pt x="937663" y="1714678"/>
                  <a:pt x="928989" y="1720099"/>
                </a:cubicBezTo>
                <a:cubicBezTo>
                  <a:pt x="913698" y="1729656"/>
                  <a:pt x="889925" y="1738180"/>
                  <a:pt x="873757" y="1744647"/>
                </a:cubicBezTo>
                <a:cubicBezTo>
                  <a:pt x="884447" y="1787405"/>
                  <a:pt x="884905" y="1786033"/>
                  <a:pt x="892168" y="1848974"/>
                </a:cubicBezTo>
                <a:cubicBezTo>
                  <a:pt x="895225" y="1875470"/>
                  <a:pt x="896259" y="1902161"/>
                  <a:pt x="898305" y="1928754"/>
                </a:cubicBezTo>
                <a:cubicBezTo>
                  <a:pt x="894214" y="2041264"/>
                  <a:pt x="897616" y="2154297"/>
                  <a:pt x="886031" y="2266284"/>
                </a:cubicBezTo>
                <a:cubicBezTo>
                  <a:pt x="884978" y="2276458"/>
                  <a:pt x="867620" y="2276512"/>
                  <a:pt x="861483" y="2284695"/>
                </a:cubicBezTo>
                <a:cubicBezTo>
                  <a:pt x="854873" y="2293508"/>
                  <a:pt x="853301" y="2305152"/>
                  <a:pt x="849210" y="2315380"/>
                </a:cubicBezTo>
                <a:cubicBezTo>
                  <a:pt x="847164" y="2333791"/>
                  <a:pt x="849723" y="2353323"/>
                  <a:pt x="843073" y="2370612"/>
                </a:cubicBezTo>
                <a:cubicBezTo>
                  <a:pt x="838919" y="2381413"/>
                  <a:pt x="826056" y="2386374"/>
                  <a:pt x="818525" y="2395160"/>
                </a:cubicBezTo>
                <a:cubicBezTo>
                  <a:pt x="813725" y="2400760"/>
                  <a:pt x="810342" y="2407433"/>
                  <a:pt x="806251" y="2413570"/>
                </a:cubicBezTo>
                <a:cubicBezTo>
                  <a:pt x="804205" y="2401296"/>
                  <a:pt x="799424" y="2389173"/>
                  <a:pt x="800114" y="2376749"/>
                </a:cubicBezTo>
                <a:cubicBezTo>
                  <a:pt x="804539" y="2297095"/>
                  <a:pt x="839661" y="2296288"/>
                  <a:pt x="787840" y="2309243"/>
                </a:cubicBezTo>
                <a:cubicBezTo>
                  <a:pt x="779658" y="2317425"/>
                  <a:pt x="770019" y="2324374"/>
                  <a:pt x="763293" y="2333790"/>
                </a:cubicBezTo>
                <a:cubicBezTo>
                  <a:pt x="759533" y="2339054"/>
                  <a:pt x="760049" y="2346415"/>
                  <a:pt x="757156" y="2352201"/>
                </a:cubicBezTo>
                <a:cubicBezTo>
                  <a:pt x="753857" y="2358798"/>
                  <a:pt x="748541" y="2364208"/>
                  <a:pt x="744882" y="2370612"/>
                </a:cubicBezTo>
                <a:cubicBezTo>
                  <a:pt x="732749" y="2391845"/>
                  <a:pt x="733356" y="2392916"/>
                  <a:pt x="726471" y="2413570"/>
                </a:cubicBezTo>
                <a:cubicBezTo>
                  <a:pt x="708613" y="2342142"/>
                  <a:pt x="736416" y="2464556"/>
                  <a:pt x="726471" y="2315380"/>
                </a:cubicBezTo>
                <a:cubicBezTo>
                  <a:pt x="725980" y="2308021"/>
                  <a:pt x="718288" y="2303106"/>
                  <a:pt x="714197" y="2296969"/>
                </a:cubicBezTo>
                <a:cubicBezTo>
                  <a:pt x="706015" y="2301060"/>
                  <a:pt x="696596" y="2303289"/>
                  <a:pt x="689650" y="2309243"/>
                </a:cubicBezTo>
                <a:cubicBezTo>
                  <a:pt x="681884" y="2315899"/>
                  <a:pt x="678471" y="2326558"/>
                  <a:pt x="671239" y="2333790"/>
                </a:cubicBezTo>
                <a:cubicBezTo>
                  <a:pt x="664006" y="2341022"/>
                  <a:pt x="654874" y="2346064"/>
                  <a:pt x="646691" y="2352201"/>
                </a:cubicBezTo>
                <a:cubicBezTo>
                  <a:pt x="642600" y="2360384"/>
                  <a:pt x="637311" y="2368070"/>
                  <a:pt x="634418" y="2376749"/>
                </a:cubicBezTo>
                <a:cubicBezTo>
                  <a:pt x="633503" y="2379494"/>
                  <a:pt x="637810" y="2371527"/>
                  <a:pt x="640555" y="2370612"/>
                </a:cubicBezTo>
                <a:cubicBezTo>
                  <a:pt x="652829" y="2366521"/>
                  <a:pt x="665553" y="2363593"/>
                  <a:pt x="677376" y="2358338"/>
                </a:cubicBezTo>
                <a:cubicBezTo>
                  <a:pt x="696160" y="2349990"/>
                  <a:pt x="698630" y="2340996"/>
                  <a:pt x="714197" y="2327653"/>
                </a:cubicBezTo>
                <a:cubicBezTo>
                  <a:pt x="721963" y="2320997"/>
                  <a:pt x="730562" y="2315380"/>
                  <a:pt x="738745" y="2309243"/>
                </a:cubicBezTo>
                <a:cubicBezTo>
                  <a:pt x="742836" y="2294923"/>
                  <a:pt x="744856" y="2279842"/>
                  <a:pt x="751019" y="2266284"/>
                </a:cubicBezTo>
                <a:cubicBezTo>
                  <a:pt x="755251" y="2256973"/>
                  <a:pt x="763485" y="2250060"/>
                  <a:pt x="769430" y="2241737"/>
                </a:cubicBezTo>
                <a:cubicBezTo>
                  <a:pt x="778140" y="2229544"/>
                  <a:pt x="790089" y="2208803"/>
                  <a:pt x="800114" y="2198778"/>
                </a:cubicBezTo>
                <a:cubicBezTo>
                  <a:pt x="807346" y="2191546"/>
                  <a:pt x="816479" y="2186505"/>
                  <a:pt x="824662" y="2180368"/>
                </a:cubicBezTo>
                <a:cubicBezTo>
                  <a:pt x="826708" y="2172185"/>
                  <a:pt x="827476" y="2163573"/>
                  <a:pt x="830799" y="2155820"/>
                </a:cubicBezTo>
                <a:cubicBezTo>
                  <a:pt x="833704" y="2149041"/>
                  <a:pt x="842931" y="2144783"/>
                  <a:pt x="843073" y="2137409"/>
                </a:cubicBezTo>
                <a:cubicBezTo>
                  <a:pt x="845001" y="2037170"/>
                  <a:pt x="840717" y="1936886"/>
                  <a:pt x="836936" y="1836700"/>
                </a:cubicBezTo>
                <a:cubicBezTo>
                  <a:pt x="836488" y="1824831"/>
                  <a:pt x="825993" y="1796318"/>
                  <a:pt x="818525" y="1787605"/>
                </a:cubicBezTo>
                <a:cubicBezTo>
                  <a:pt x="811868" y="1779839"/>
                  <a:pt x="802300" y="1775139"/>
                  <a:pt x="793977" y="1769194"/>
                </a:cubicBezTo>
                <a:cubicBezTo>
                  <a:pt x="787975" y="1764907"/>
                  <a:pt x="782346" y="1759826"/>
                  <a:pt x="775567" y="1756921"/>
                </a:cubicBezTo>
                <a:cubicBezTo>
                  <a:pt x="767814" y="1753599"/>
                  <a:pt x="759202" y="1752830"/>
                  <a:pt x="751019" y="1750784"/>
                </a:cubicBezTo>
                <a:cubicBezTo>
                  <a:pt x="744882" y="1742601"/>
                  <a:pt x="739841" y="1733469"/>
                  <a:pt x="732608" y="1726236"/>
                </a:cubicBezTo>
                <a:cubicBezTo>
                  <a:pt x="727393" y="1721021"/>
                  <a:pt x="720199" y="1718249"/>
                  <a:pt x="714197" y="1713962"/>
                </a:cubicBezTo>
                <a:cubicBezTo>
                  <a:pt x="705874" y="1708017"/>
                  <a:pt x="697832" y="1701688"/>
                  <a:pt x="689650" y="1695551"/>
                </a:cubicBezTo>
                <a:lnTo>
                  <a:pt x="272340" y="1701688"/>
                </a:lnTo>
                <a:cubicBezTo>
                  <a:pt x="198710" y="1703529"/>
                  <a:pt x="216988" y="1695631"/>
                  <a:pt x="180286" y="1720099"/>
                </a:cubicBezTo>
                <a:cubicBezTo>
                  <a:pt x="136523" y="1709158"/>
                  <a:pt x="150468" y="1709843"/>
                  <a:pt x="82095" y="1720099"/>
                </a:cubicBezTo>
                <a:cubicBezTo>
                  <a:pt x="65413" y="1722601"/>
                  <a:pt x="49123" y="1727412"/>
                  <a:pt x="33000" y="1732373"/>
                </a:cubicBezTo>
                <a:cubicBezTo>
                  <a:pt x="22471" y="1735613"/>
                  <a:pt x="-8681" y="1745294"/>
                  <a:pt x="2316" y="1744647"/>
                </a:cubicBezTo>
                <a:cubicBezTo>
                  <a:pt x="47658" y="1741980"/>
                  <a:pt x="92324" y="1732373"/>
                  <a:pt x="137328" y="1726236"/>
                </a:cubicBezTo>
                <a:cubicBezTo>
                  <a:pt x="124521" y="1675006"/>
                  <a:pt x="143998" y="1722233"/>
                  <a:pt x="106643" y="1695551"/>
                </a:cubicBezTo>
                <a:cubicBezTo>
                  <a:pt x="65441" y="1666122"/>
                  <a:pt x="109985" y="1675943"/>
                  <a:pt x="69822" y="1658730"/>
                </a:cubicBezTo>
                <a:cubicBezTo>
                  <a:pt x="62069" y="1655407"/>
                  <a:pt x="53171" y="1655555"/>
                  <a:pt x="45274" y="1652593"/>
                </a:cubicBezTo>
                <a:cubicBezTo>
                  <a:pt x="36708" y="1649381"/>
                  <a:pt x="14257" y="1633850"/>
                  <a:pt x="20726" y="1640319"/>
                </a:cubicBezTo>
                <a:cubicBezTo>
                  <a:pt x="31631" y="1651224"/>
                  <a:pt x="65147" y="1669877"/>
                  <a:pt x="82095" y="1677141"/>
                </a:cubicBezTo>
                <a:cubicBezTo>
                  <a:pt x="88041" y="1679689"/>
                  <a:pt x="94369" y="1681232"/>
                  <a:pt x="100506" y="1683278"/>
                </a:cubicBezTo>
                <a:cubicBezTo>
                  <a:pt x="145510" y="1681232"/>
                  <a:pt x="190591" y="1680469"/>
                  <a:pt x="235518" y="1677141"/>
                </a:cubicBezTo>
                <a:cubicBezTo>
                  <a:pt x="245920" y="1676370"/>
                  <a:pt x="255853" y="1672298"/>
                  <a:pt x="266203" y="1671004"/>
                </a:cubicBezTo>
                <a:cubicBezTo>
                  <a:pt x="304983" y="1666156"/>
                  <a:pt x="343937" y="1662821"/>
                  <a:pt x="382804" y="1658730"/>
                </a:cubicBezTo>
                <a:cubicBezTo>
                  <a:pt x="430171" y="1635047"/>
                  <a:pt x="383731" y="1654862"/>
                  <a:pt x="456447" y="1640319"/>
                </a:cubicBezTo>
                <a:cubicBezTo>
                  <a:pt x="471050" y="1637398"/>
                  <a:pt x="485086" y="1632136"/>
                  <a:pt x="499406" y="1628045"/>
                </a:cubicBezTo>
                <a:cubicBezTo>
                  <a:pt x="507588" y="1619863"/>
                  <a:pt x="514537" y="1610224"/>
                  <a:pt x="523953" y="1603498"/>
                </a:cubicBezTo>
                <a:cubicBezTo>
                  <a:pt x="529217" y="1599738"/>
                  <a:pt x="536418" y="1599909"/>
                  <a:pt x="542364" y="1597361"/>
                </a:cubicBezTo>
                <a:cubicBezTo>
                  <a:pt x="550773" y="1593757"/>
                  <a:pt x="558729" y="1589178"/>
                  <a:pt x="566912" y="1585087"/>
                </a:cubicBezTo>
                <a:cubicBezTo>
                  <a:pt x="581231" y="1570768"/>
                  <a:pt x="603466" y="1561340"/>
                  <a:pt x="609870" y="1542129"/>
                </a:cubicBezTo>
                <a:cubicBezTo>
                  <a:pt x="611916" y="1535992"/>
                  <a:pt x="613459" y="1529664"/>
                  <a:pt x="616007" y="1523718"/>
                </a:cubicBezTo>
                <a:cubicBezTo>
                  <a:pt x="625351" y="1501915"/>
                  <a:pt x="628227" y="1499250"/>
                  <a:pt x="640555" y="1480760"/>
                </a:cubicBezTo>
                <a:cubicBezTo>
                  <a:pt x="642600" y="1474623"/>
                  <a:pt x="644143" y="1468295"/>
                  <a:pt x="646691" y="1462349"/>
                </a:cubicBezTo>
                <a:cubicBezTo>
                  <a:pt x="650295" y="1453940"/>
                  <a:pt x="658568" y="1446941"/>
                  <a:pt x="658965" y="1437801"/>
                </a:cubicBezTo>
                <a:cubicBezTo>
                  <a:pt x="660656" y="1398917"/>
                  <a:pt x="657862" y="1359794"/>
                  <a:pt x="652828" y="1321200"/>
                </a:cubicBezTo>
                <a:cubicBezTo>
                  <a:pt x="651645" y="1312128"/>
                  <a:pt x="644159" y="1305061"/>
                  <a:pt x="640555" y="1296652"/>
                </a:cubicBezTo>
                <a:cubicBezTo>
                  <a:pt x="631970" y="1276620"/>
                  <a:pt x="636681" y="1274046"/>
                  <a:pt x="622144" y="1253694"/>
                </a:cubicBezTo>
                <a:cubicBezTo>
                  <a:pt x="609762" y="1236360"/>
                  <a:pt x="598322" y="1231211"/>
                  <a:pt x="579185" y="1223009"/>
                </a:cubicBezTo>
                <a:cubicBezTo>
                  <a:pt x="573239" y="1220461"/>
                  <a:pt x="566561" y="1219765"/>
                  <a:pt x="560775" y="1216872"/>
                </a:cubicBezTo>
                <a:cubicBezTo>
                  <a:pt x="546024" y="1209496"/>
                  <a:pt x="532295" y="1200222"/>
                  <a:pt x="517816" y="1192325"/>
                </a:cubicBezTo>
                <a:cubicBezTo>
                  <a:pt x="509785" y="1187944"/>
                  <a:pt x="501451" y="1184142"/>
                  <a:pt x="493269" y="1180051"/>
                </a:cubicBezTo>
                <a:cubicBezTo>
                  <a:pt x="417580" y="1182097"/>
                  <a:pt x="341834" y="1182587"/>
                  <a:pt x="266203" y="1186188"/>
                </a:cubicBezTo>
                <a:cubicBezTo>
                  <a:pt x="240204" y="1187426"/>
                  <a:pt x="235770" y="1191026"/>
                  <a:pt x="217108" y="1204598"/>
                </a:cubicBezTo>
                <a:cubicBezTo>
                  <a:pt x="209031" y="1210472"/>
                  <a:pt x="162129" y="1242293"/>
                  <a:pt x="149602" y="1259831"/>
                </a:cubicBezTo>
                <a:cubicBezTo>
                  <a:pt x="144285" y="1267275"/>
                  <a:pt x="142645" y="1276934"/>
                  <a:pt x="137328" y="1284378"/>
                </a:cubicBezTo>
                <a:cubicBezTo>
                  <a:pt x="107361" y="1326331"/>
                  <a:pt x="129120" y="1279993"/>
                  <a:pt x="106643" y="1321200"/>
                </a:cubicBezTo>
                <a:cubicBezTo>
                  <a:pt x="97881" y="1337263"/>
                  <a:pt x="95033" y="1357357"/>
                  <a:pt x="82095" y="1370295"/>
                </a:cubicBezTo>
                <a:lnTo>
                  <a:pt x="51411" y="1400980"/>
                </a:lnTo>
                <a:cubicBezTo>
                  <a:pt x="47320" y="1415299"/>
                  <a:pt x="25817" y="1450598"/>
                  <a:pt x="39137" y="1443938"/>
                </a:cubicBezTo>
                <a:cubicBezTo>
                  <a:pt x="55502" y="1435755"/>
                  <a:pt x="53536" y="1410067"/>
                  <a:pt x="63685" y="1394843"/>
                </a:cubicBezTo>
                <a:cubicBezTo>
                  <a:pt x="67776" y="1388706"/>
                  <a:pt x="72661" y="1383029"/>
                  <a:pt x="75959" y="1376432"/>
                </a:cubicBezTo>
                <a:cubicBezTo>
                  <a:pt x="80885" y="1366579"/>
                  <a:pt x="82882" y="1355377"/>
                  <a:pt x="88232" y="1345747"/>
                </a:cubicBezTo>
                <a:cubicBezTo>
                  <a:pt x="108686" y="1308929"/>
                  <a:pt x="102555" y="1331425"/>
                  <a:pt x="131191" y="1302789"/>
                </a:cubicBezTo>
                <a:cubicBezTo>
                  <a:pt x="152434" y="1281546"/>
                  <a:pt x="159551" y="1269454"/>
                  <a:pt x="174149" y="1247557"/>
                </a:cubicBezTo>
                <a:cubicBezTo>
                  <a:pt x="189683" y="1146587"/>
                  <a:pt x="197986" y="1125979"/>
                  <a:pt x="180286" y="1002080"/>
                </a:cubicBezTo>
                <a:cubicBezTo>
                  <a:pt x="177698" y="983967"/>
                  <a:pt x="165887" y="968209"/>
                  <a:pt x="155738" y="952985"/>
                </a:cubicBezTo>
                <a:cubicBezTo>
                  <a:pt x="151647" y="946848"/>
                  <a:pt x="146763" y="941171"/>
                  <a:pt x="143465" y="934574"/>
                </a:cubicBezTo>
                <a:cubicBezTo>
                  <a:pt x="140572" y="928788"/>
                  <a:pt x="141088" y="921428"/>
                  <a:pt x="137328" y="916164"/>
                </a:cubicBezTo>
                <a:cubicBezTo>
                  <a:pt x="130602" y="906748"/>
                  <a:pt x="120400" y="900325"/>
                  <a:pt x="112780" y="891616"/>
                </a:cubicBezTo>
                <a:cubicBezTo>
                  <a:pt x="76329" y="849958"/>
                  <a:pt x="114454" y="882132"/>
                  <a:pt x="69822" y="848657"/>
                </a:cubicBezTo>
                <a:cubicBezTo>
                  <a:pt x="59505" y="889925"/>
                  <a:pt x="60974" y="868496"/>
                  <a:pt x="75959" y="928437"/>
                </a:cubicBezTo>
                <a:cubicBezTo>
                  <a:pt x="79571" y="942885"/>
                  <a:pt x="83953" y="957131"/>
                  <a:pt x="88232" y="971396"/>
                </a:cubicBezTo>
                <a:cubicBezTo>
                  <a:pt x="90091" y="977592"/>
                  <a:pt x="90609" y="984542"/>
                  <a:pt x="94369" y="989806"/>
                </a:cubicBezTo>
                <a:cubicBezTo>
                  <a:pt x="101095" y="999222"/>
                  <a:pt x="111386" y="1005568"/>
                  <a:pt x="118917" y="1014354"/>
                </a:cubicBezTo>
                <a:cubicBezTo>
                  <a:pt x="123717" y="1019954"/>
                  <a:pt x="126663" y="1026943"/>
                  <a:pt x="131191" y="1032765"/>
                </a:cubicBezTo>
                <a:cubicBezTo>
                  <a:pt x="141000" y="1045376"/>
                  <a:pt x="151261" y="1057645"/>
                  <a:pt x="161875" y="1069586"/>
                </a:cubicBezTo>
                <a:cubicBezTo>
                  <a:pt x="167641" y="1076073"/>
                  <a:pt x="175241" y="1080935"/>
                  <a:pt x="180286" y="1087997"/>
                </a:cubicBezTo>
                <a:cubicBezTo>
                  <a:pt x="185603" y="1095441"/>
                  <a:pt x="188021" y="1104602"/>
                  <a:pt x="192560" y="1112545"/>
                </a:cubicBezTo>
                <a:cubicBezTo>
                  <a:pt x="197204" y="1120671"/>
                  <a:pt x="218859" y="1151118"/>
                  <a:pt x="223244" y="1155503"/>
                </a:cubicBezTo>
                <a:cubicBezTo>
                  <a:pt x="230476" y="1162736"/>
                  <a:pt x="240094" y="1167179"/>
                  <a:pt x="247792" y="1173914"/>
                </a:cubicBezTo>
                <a:cubicBezTo>
                  <a:pt x="256501" y="1181534"/>
                  <a:pt x="265235" y="1189328"/>
                  <a:pt x="272340" y="1198462"/>
                </a:cubicBezTo>
                <a:cubicBezTo>
                  <a:pt x="279663" y="1207877"/>
                  <a:pt x="281336" y="1221823"/>
                  <a:pt x="290751" y="1229146"/>
                </a:cubicBezTo>
                <a:cubicBezTo>
                  <a:pt x="300963" y="1237089"/>
                  <a:pt x="315298" y="1237329"/>
                  <a:pt x="327572" y="1241420"/>
                </a:cubicBezTo>
                <a:cubicBezTo>
                  <a:pt x="398453" y="1312301"/>
                  <a:pt x="347163" y="1270146"/>
                  <a:pt x="573048" y="1247557"/>
                </a:cubicBezTo>
                <a:cubicBezTo>
                  <a:pt x="580387" y="1246823"/>
                  <a:pt x="585055" y="1238942"/>
                  <a:pt x="591459" y="1235283"/>
                </a:cubicBezTo>
                <a:cubicBezTo>
                  <a:pt x="612693" y="1223149"/>
                  <a:pt x="613763" y="1223757"/>
                  <a:pt x="634418" y="1216872"/>
                </a:cubicBezTo>
                <a:cubicBezTo>
                  <a:pt x="638509" y="1208690"/>
                  <a:pt x="642152" y="1200268"/>
                  <a:pt x="646691" y="1192325"/>
                </a:cubicBezTo>
                <a:cubicBezTo>
                  <a:pt x="650350" y="1185921"/>
                  <a:pt x="658727" y="1181286"/>
                  <a:pt x="658965" y="1173914"/>
                </a:cubicBezTo>
                <a:cubicBezTo>
                  <a:pt x="660813" y="1116629"/>
                  <a:pt x="656911" y="1059249"/>
                  <a:pt x="652828" y="1002080"/>
                </a:cubicBezTo>
                <a:cubicBezTo>
                  <a:pt x="646158" y="908702"/>
                  <a:pt x="648246" y="943845"/>
                  <a:pt x="634418" y="897753"/>
                </a:cubicBezTo>
                <a:cubicBezTo>
                  <a:pt x="630139" y="883488"/>
                  <a:pt x="628307" y="868352"/>
                  <a:pt x="622144" y="854794"/>
                </a:cubicBezTo>
                <a:cubicBezTo>
                  <a:pt x="617912" y="845483"/>
                  <a:pt x="608887" y="839082"/>
                  <a:pt x="603733" y="830247"/>
                </a:cubicBezTo>
                <a:cubicBezTo>
                  <a:pt x="594514" y="814442"/>
                  <a:pt x="595550" y="789333"/>
                  <a:pt x="579185" y="781151"/>
                </a:cubicBezTo>
                <a:lnTo>
                  <a:pt x="542364" y="762741"/>
                </a:lnTo>
                <a:cubicBezTo>
                  <a:pt x="538273" y="754558"/>
                  <a:pt x="533694" y="746602"/>
                  <a:pt x="530090" y="738193"/>
                </a:cubicBezTo>
                <a:cubicBezTo>
                  <a:pt x="527542" y="732247"/>
                  <a:pt x="528094" y="724752"/>
                  <a:pt x="523953" y="719782"/>
                </a:cubicBezTo>
                <a:cubicBezTo>
                  <a:pt x="507285" y="699780"/>
                  <a:pt x="480365" y="687838"/>
                  <a:pt x="468721" y="664550"/>
                </a:cubicBezTo>
                <a:cubicBezTo>
                  <a:pt x="458393" y="643894"/>
                  <a:pt x="457388" y="635415"/>
                  <a:pt x="438036" y="621592"/>
                </a:cubicBezTo>
                <a:cubicBezTo>
                  <a:pt x="430592" y="616275"/>
                  <a:pt x="420473" y="615227"/>
                  <a:pt x="413489" y="609318"/>
                </a:cubicBezTo>
                <a:cubicBezTo>
                  <a:pt x="393613" y="592500"/>
                  <a:pt x="379086" y="569708"/>
                  <a:pt x="358257" y="554086"/>
                </a:cubicBezTo>
                <a:cubicBezTo>
                  <a:pt x="350074" y="547949"/>
                  <a:pt x="340942" y="542908"/>
                  <a:pt x="333709" y="535675"/>
                </a:cubicBezTo>
                <a:cubicBezTo>
                  <a:pt x="326476" y="528442"/>
                  <a:pt x="321955" y="518893"/>
                  <a:pt x="315298" y="511127"/>
                </a:cubicBezTo>
                <a:cubicBezTo>
                  <a:pt x="309650" y="504538"/>
                  <a:pt x="303024" y="498854"/>
                  <a:pt x="296887" y="492717"/>
                </a:cubicBezTo>
                <a:cubicBezTo>
                  <a:pt x="264011" y="426960"/>
                  <a:pt x="309854" y="509504"/>
                  <a:pt x="260066" y="449758"/>
                </a:cubicBezTo>
                <a:cubicBezTo>
                  <a:pt x="255925" y="444788"/>
                  <a:pt x="256477" y="437293"/>
                  <a:pt x="253929" y="431347"/>
                </a:cubicBezTo>
                <a:cubicBezTo>
                  <a:pt x="250325" y="422939"/>
                  <a:pt x="247448" y="413880"/>
                  <a:pt x="241655" y="406800"/>
                </a:cubicBezTo>
                <a:cubicBezTo>
                  <a:pt x="228831" y="391127"/>
                  <a:pt x="213017" y="378161"/>
                  <a:pt x="198697" y="363841"/>
                </a:cubicBezTo>
                <a:lnTo>
                  <a:pt x="155738" y="320883"/>
                </a:lnTo>
                <a:lnTo>
                  <a:pt x="174149" y="339294"/>
                </a:lnTo>
                <a:cubicBezTo>
                  <a:pt x="180286" y="345431"/>
                  <a:pt x="187746" y="350483"/>
                  <a:pt x="192560" y="357704"/>
                </a:cubicBezTo>
                <a:cubicBezTo>
                  <a:pt x="200743" y="369978"/>
                  <a:pt x="209519" y="381877"/>
                  <a:pt x="217108" y="394526"/>
                </a:cubicBezTo>
                <a:cubicBezTo>
                  <a:pt x="232864" y="420786"/>
                  <a:pt x="227066" y="426254"/>
                  <a:pt x="253929" y="449758"/>
                </a:cubicBezTo>
                <a:cubicBezTo>
                  <a:pt x="260814" y="455782"/>
                  <a:pt x="270294" y="457941"/>
                  <a:pt x="278477" y="462032"/>
                </a:cubicBezTo>
                <a:cubicBezTo>
                  <a:pt x="320771" y="518427"/>
                  <a:pt x="266694" y="450251"/>
                  <a:pt x="333709" y="517264"/>
                </a:cubicBezTo>
                <a:cubicBezTo>
                  <a:pt x="340942" y="524496"/>
                  <a:pt x="344888" y="534579"/>
                  <a:pt x="352120" y="541812"/>
                </a:cubicBezTo>
                <a:cubicBezTo>
                  <a:pt x="359352" y="549044"/>
                  <a:pt x="369435" y="552991"/>
                  <a:pt x="376667" y="560223"/>
                </a:cubicBezTo>
                <a:cubicBezTo>
                  <a:pt x="395192" y="578748"/>
                  <a:pt x="398276" y="591251"/>
                  <a:pt x="407352" y="615455"/>
                </a:cubicBezTo>
                <a:cubicBezTo>
                  <a:pt x="409623" y="621512"/>
                  <a:pt x="410347" y="628211"/>
                  <a:pt x="413489" y="633866"/>
                </a:cubicBezTo>
                <a:cubicBezTo>
                  <a:pt x="420653" y="646761"/>
                  <a:pt x="430447" y="658038"/>
                  <a:pt x="438036" y="670687"/>
                </a:cubicBezTo>
                <a:cubicBezTo>
                  <a:pt x="442743" y="678532"/>
                  <a:pt x="442991" y="689746"/>
                  <a:pt x="450310" y="695235"/>
                </a:cubicBezTo>
                <a:cubicBezTo>
                  <a:pt x="468607" y="708957"/>
                  <a:pt x="511679" y="725919"/>
                  <a:pt x="511679" y="725919"/>
                </a:cubicBezTo>
                <a:cubicBezTo>
                  <a:pt x="603193" y="908948"/>
                  <a:pt x="513098" y="738117"/>
                  <a:pt x="530090" y="222692"/>
                </a:cubicBezTo>
                <a:cubicBezTo>
                  <a:pt x="530724" y="203459"/>
                  <a:pt x="545881" y="188921"/>
                  <a:pt x="554638" y="173597"/>
                </a:cubicBezTo>
                <a:cubicBezTo>
                  <a:pt x="559177" y="165654"/>
                  <a:pt x="562821" y="157232"/>
                  <a:pt x="566912" y="149049"/>
                </a:cubicBezTo>
                <a:cubicBezTo>
                  <a:pt x="586677" y="-127704"/>
                  <a:pt x="567365" y="104872"/>
                  <a:pt x="585322" y="603181"/>
                </a:cubicBezTo>
                <a:cubicBezTo>
                  <a:pt x="587023" y="650378"/>
                  <a:pt x="593505" y="697280"/>
                  <a:pt x="597596" y="744330"/>
                </a:cubicBezTo>
                <a:cubicBezTo>
                  <a:pt x="605779" y="742284"/>
                  <a:pt x="617083" y="744941"/>
                  <a:pt x="622144" y="738193"/>
                </a:cubicBezTo>
                <a:cubicBezTo>
                  <a:pt x="629684" y="728139"/>
                  <a:pt x="646157" y="635647"/>
                  <a:pt x="646691" y="633866"/>
                </a:cubicBezTo>
                <a:cubicBezTo>
                  <a:pt x="653022" y="612763"/>
                  <a:pt x="664272" y="593398"/>
                  <a:pt x="671239" y="572496"/>
                </a:cubicBezTo>
                <a:cubicBezTo>
                  <a:pt x="680593" y="544435"/>
                  <a:pt x="684646" y="508296"/>
                  <a:pt x="695787" y="480443"/>
                </a:cubicBezTo>
                <a:cubicBezTo>
                  <a:pt x="698526" y="473595"/>
                  <a:pt x="703970" y="468169"/>
                  <a:pt x="708061" y="462032"/>
                </a:cubicBezTo>
                <a:cubicBezTo>
                  <a:pt x="710106" y="447713"/>
                  <a:pt x="707728" y="432012"/>
                  <a:pt x="714197" y="419074"/>
                </a:cubicBezTo>
                <a:cubicBezTo>
                  <a:pt x="718771" y="409925"/>
                  <a:pt x="731512" y="407896"/>
                  <a:pt x="738745" y="400663"/>
                </a:cubicBezTo>
                <a:cubicBezTo>
                  <a:pt x="745978" y="393430"/>
                  <a:pt x="749390" y="382772"/>
                  <a:pt x="757156" y="376115"/>
                </a:cubicBezTo>
                <a:cubicBezTo>
                  <a:pt x="764102" y="370161"/>
                  <a:pt x="774260" y="369158"/>
                  <a:pt x="781704" y="363841"/>
                </a:cubicBezTo>
                <a:cubicBezTo>
                  <a:pt x="788766" y="358797"/>
                  <a:pt x="793052" y="350475"/>
                  <a:pt x="800114" y="345431"/>
                </a:cubicBezTo>
                <a:cubicBezTo>
                  <a:pt x="856657" y="305044"/>
                  <a:pt x="795205" y="362614"/>
                  <a:pt x="843073" y="314746"/>
                </a:cubicBezTo>
                <a:cubicBezTo>
                  <a:pt x="857392" y="316792"/>
                  <a:pt x="874736" y="311847"/>
                  <a:pt x="886031" y="320883"/>
                </a:cubicBezTo>
                <a:cubicBezTo>
                  <a:pt x="891790" y="325491"/>
                  <a:pt x="878557" y="333694"/>
                  <a:pt x="873757" y="339294"/>
                </a:cubicBezTo>
                <a:cubicBezTo>
                  <a:pt x="855316" y="360809"/>
                  <a:pt x="840850" y="370529"/>
                  <a:pt x="818525" y="388389"/>
                </a:cubicBezTo>
                <a:cubicBezTo>
                  <a:pt x="816479" y="396572"/>
                  <a:pt x="817291" y="406074"/>
                  <a:pt x="812388" y="412937"/>
                </a:cubicBezTo>
                <a:cubicBezTo>
                  <a:pt x="806443" y="421260"/>
                  <a:pt x="795537" y="424612"/>
                  <a:pt x="787840" y="431347"/>
                </a:cubicBezTo>
                <a:cubicBezTo>
                  <a:pt x="779131" y="438967"/>
                  <a:pt x="770621" y="446939"/>
                  <a:pt x="763293" y="455895"/>
                </a:cubicBezTo>
                <a:cubicBezTo>
                  <a:pt x="752150" y="469515"/>
                  <a:pt x="742056" y="484007"/>
                  <a:pt x="732608" y="498853"/>
                </a:cubicBezTo>
                <a:cubicBezTo>
                  <a:pt x="727696" y="506571"/>
                  <a:pt x="724873" y="515458"/>
                  <a:pt x="720334" y="523401"/>
                </a:cubicBezTo>
                <a:cubicBezTo>
                  <a:pt x="716675" y="529805"/>
                  <a:pt x="712152" y="535675"/>
                  <a:pt x="708061" y="541812"/>
                </a:cubicBezTo>
                <a:cubicBezTo>
                  <a:pt x="706015" y="566360"/>
                  <a:pt x="703600" y="590879"/>
                  <a:pt x="701924" y="615455"/>
                </a:cubicBezTo>
                <a:cubicBezTo>
                  <a:pt x="697462" y="680891"/>
                  <a:pt x="694880" y="746457"/>
                  <a:pt x="689650" y="811836"/>
                </a:cubicBezTo>
                <a:cubicBezTo>
                  <a:pt x="680881" y="921445"/>
                  <a:pt x="689731" y="891412"/>
                  <a:pt x="665102" y="952985"/>
                </a:cubicBezTo>
                <a:cubicBezTo>
                  <a:pt x="674160" y="1016388"/>
                  <a:pt x="664829" y="975248"/>
                  <a:pt x="683513" y="1026628"/>
                </a:cubicBezTo>
                <a:cubicBezTo>
                  <a:pt x="687934" y="1038787"/>
                  <a:pt x="690433" y="1051671"/>
                  <a:pt x="695787" y="1063449"/>
                </a:cubicBezTo>
                <a:cubicBezTo>
                  <a:pt x="700723" y="1074308"/>
                  <a:pt x="708404" y="1083707"/>
                  <a:pt x="714197" y="1094134"/>
                </a:cubicBezTo>
                <a:cubicBezTo>
                  <a:pt x="718640" y="1102131"/>
                  <a:pt x="719027" y="1113365"/>
                  <a:pt x="726471" y="1118682"/>
                </a:cubicBezTo>
                <a:cubicBezTo>
                  <a:pt x="734959" y="1124745"/>
                  <a:pt x="746928" y="1122773"/>
                  <a:pt x="757156" y="1124819"/>
                </a:cubicBezTo>
                <a:cubicBezTo>
                  <a:pt x="775567" y="1120728"/>
                  <a:pt x="795950" y="1121791"/>
                  <a:pt x="812388" y="1112545"/>
                </a:cubicBezTo>
                <a:cubicBezTo>
                  <a:pt x="830038" y="1102617"/>
                  <a:pt x="841026" y="1083906"/>
                  <a:pt x="855346" y="1069586"/>
                </a:cubicBezTo>
                <a:cubicBezTo>
                  <a:pt x="861483" y="1063449"/>
                  <a:pt x="865699" y="1054399"/>
                  <a:pt x="873757" y="1051176"/>
                </a:cubicBezTo>
                <a:cubicBezTo>
                  <a:pt x="912936" y="1035504"/>
                  <a:pt x="894589" y="1043829"/>
                  <a:pt x="928989" y="1026628"/>
                </a:cubicBezTo>
                <a:cubicBezTo>
                  <a:pt x="949446" y="1028674"/>
                  <a:pt x="970113" y="1029192"/>
                  <a:pt x="990359" y="1032765"/>
                </a:cubicBezTo>
                <a:cubicBezTo>
                  <a:pt x="1054509" y="1044086"/>
                  <a:pt x="1011460" y="1050503"/>
                  <a:pt x="1057865" y="1038902"/>
                </a:cubicBezTo>
                <a:cubicBezTo>
                  <a:pt x="1051728" y="967305"/>
                  <a:pt x="1047949" y="895466"/>
                  <a:pt x="1039454" y="824110"/>
                </a:cubicBezTo>
                <a:cubicBezTo>
                  <a:pt x="1037693" y="809322"/>
                  <a:pt x="1029967" y="795781"/>
                  <a:pt x="1027180" y="781151"/>
                </a:cubicBezTo>
                <a:cubicBezTo>
                  <a:pt x="1021767" y="752733"/>
                  <a:pt x="1018997" y="723874"/>
                  <a:pt x="1014906" y="695235"/>
                </a:cubicBezTo>
                <a:cubicBezTo>
                  <a:pt x="1017473" y="623369"/>
                  <a:pt x="989744" y="557276"/>
                  <a:pt x="1033317" y="504990"/>
                </a:cubicBezTo>
                <a:cubicBezTo>
                  <a:pt x="1038873" y="498323"/>
                  <a:pt x="1045591" y="492717"/>
                  <a:pt x="1051728" y="486580"/>
                </a:cubicBezTo>
                <a:cubicBezTo>
                  <a:pt x="1055819" y="478397"/>
                  <a:pt x="1060876" y="470630"/>
                  <a:pt x="1064002" y="462032"/>
                </a:cubicBezTo>
                <a:cubicBezTo>
                  <a:pt x="1069091" y="448036"/>
                  <a:pt x="1067838" y="431346"/>
                  <a:pt x="1076275" y="419074"/>
                </a:cubicBezTo>
                <a:cubicBezTo>
                  <a:pt x="1108544" y="372137"/>
                  <a:pt x="1123565" y="369573"/>
                  <a:pt x="1162192" y="345431"/>
                </a:cubicBezTo>
                <a:cubicBezTo>
                  <a:pt x="1168447" y="341522"/>
                  <a:pt x="1174199" y="336816"/>
                  <a:pt x="1180603" y="333157"/>
                </a:cubicBezTo>
                <a:cubicBezTo>
                  <a:pt x="1188546" y="328618"/>
                  <a:pt x="1197154" y="325326"/>
                  <a:pt x="1205151" y="320883"/>
                </a:cubicBezTo>
                <a:cubicBezTo>
                  <a:pt x="1256749" y="292217"/>
                  <a:pt x="1214169" y="311138"/>
                  <a:pt x="1266520" y="290198"/>
                </a:cubicBezTo>
                <a:cubicBezTo>
                  <a:pt x="1262429" y="247240"/>
                  <a:pt x="1259439" y="204162"/>
                  <a:pt x="1254246" y="161323"/>
                </a:cubicBezTo>
                <a:cubicBezTo>
                  <a:pt x="1251251" y="136618"/>
                  <a:pt x="1245491" y="63044"/>
                  <a:pt x="1241972" y="87680"/>
                </a:cubicBezTo>
                <a:cubicBezTo>
                  <a:pt x="1228539" y="181712"/>
                  <a:pt x="1230301" y="177571"/>
                  <a:pt x="1260383" y="222692"/>
                </a:cubicBezTo>
                <a:cubicBezTo>
                  <a:pt x="1264474" y="234966"/>
                  <a:pt x="1269253" y="247032"/>
                  <a:pt x="1272657" y="259514"/>
                </a:cubicBezTo>
                <a:cubicBezTo>
                  <a:pt x="1276516" y="273666"/>
                  <a:pt x="1275640" y="298324"/>
                  <a:pt x="1291067" y="308609"/>
                </a:cubicBezTo>
                <a:cubicBezTo>
                  <a:pt x="1298085" y="313288"/>
                  <a:pt x="1307432" y="312700"/>
                  <a:pt x="1315615" y="314746"/>
                </a:cubicBezTo>
                <a:cubicBezTo>
                  <a:pt x="1321752" y="308609"/>
                  <a:pt x="1328819" y="303278"/>
                  <a:pt x="1334026" y="296335"/>
                </a:cubicBezTo>
                <a:cubicBezTo>
                  <a:pt x="1348436" y="277122"/>
                  <a:pt x="1361271" y="239324"/>
                  <a:pt x="1389258" y="228829"/>
                </a:cubicBezTo>
                <a:cubicBezTo>
                  <a:pt x="1399024" y="225167"/>
                  <a:pt x="1409714" y="224738"/>
                  <a:pt x="1419942" y="222692"/>
                </a:cubicBezTo>
                <a:cubicBezTo>
                  <a:pt x="1426079" y="226783"/>
                  <a:pt x="1440142" y="227810"/>
                  <a:pt x="1438353" y="234966"/>
                </a:cubicBezTo>
                <a:cubicBezTo>
                  <a:pt x="1436974" y="240482"/>
                  <a:pt x="1402010" y="251172"/>
                  <a:pt x="1395395" y="253377"/>
                </a:cubicBezTo>
                <a:cubicBezTo>
                  <a:pt x="1346295" y="318844"/>
                  <a:pt x="1409719" y="239052"/>
                  <a:pt x="1352436" y="296335"/>
                </a:cubicBezTo>
                <a:cubicBezTo>
                  <a:pt x="1345204" y="303567"/>
                  <a:pt x="1339971" y="312560"/>
                  <a:pt x="1334026" y="320883"/>
                </a:cubicBezTo>
                <a:cubicBezTo>
                  <a:pt x="1329739" y="326885"/>
                  <a:pt x="1327418" y="334572"/>
                  <a:pt x="1321752" y="339294"/>
                </a:cubicBezTo>
                <a:cubicBezTo>
                  <a:pt x="1314724" y="345151"/>
                  <a:pt x="1305387" y="347477"/>
                  <a:pt x="1297204" y="351568"/>
                </a:cubicBezTo>
                <a:cubicBezTo>
                  <a:pt x="1294809" y="358754"/>
                  <a:pt x="1281685" y="403909"/>
                  <a:pt x="1272657" y="412937"/>
                </a:cubicBezTo>
                <a:cubicBezTo>
                  <a:pt x="1268083" y="417511"/>
                  <a:pt x="1260383" y="417028"/>
                  <a:pt x="1254246" y="419074"/>
                </a:cubicBezTo>
                <a:cubicBezTo>
                  <a:pt x="1283991" y="420561"/>
                  <a:pt x="1376811" y="415919"/>
                  <a:pt x="1419942" y="437484"/>
                </a:cubicBezTo>
                <a:cubicBezTo>
                  <a:pt x="1427705" y="441365"/>
                  <a:pt x="1432216" y="449758"/>
                  <a:pt x="1438353" y="455895"/>
                </a:cubicBezTo>
                <a:cubicBezTo>
                  <a:pt x="1330966" y="527487"/>
                  <a:pt x="1457097" y="448023"/>
                  <a:pt x="1106960" y="480443"/>
                </a:cubicBezTo>
                <a:cubicBezTo>
                  <a:pt x="1098318" y="481243"/>
                  <a:pt x="1094686" y="492716"/>
                  <a:pt x="1088549" y="498853"/>
                </a:cubicBezTo>
                <a:cubicBezTo>
                  <a:pt x="1084458" y="507036"/>
                  <a:pt x="1076529" y="514256"/>
                  <a:pt x="1076275" y="523401"/>
                </a:cubicBezTo>
                <a:cubicBezTo>
                  <a:pt x="1071096" y="709835"/>
                  <a:pt x="1047384" y="667240"/>
                  <a:pt x="1094686" y="738193"/>
                </a:cubicBezTo>
                <a:cubicBezTo>
                  <a:pt x="1096732" y="748421"/>
                  <a:pt x="1098078" y="758815"/>
                  <a:pt x="1100823" y="768878"/>
                </a:cubicBezTo>
                <a:cubicBezTo>
                  <a:pt x="1131133" y="880014"/>
                  <a:pt x="1094202" y="723978"/>
                  <a:pt x="1125371" y="848657"/>
                </a:cubicBezTo>
                <a:cubicBezTo>
                  <a:pt x="1129945" y="866954"/>
                  <a:pt x="1133403" y="885513"/>
                  <a:pt x="1137644" y="903890"/>
                </a:cubicBezTo>
                <a:cubicBezTo>
                  <a:pt x="1139540" y="912108"/>
                  <a:pt x="1140459" y="920685"/>
                  <a:pt x="1143781" y="928437"/>
                </a:cubicBezTo>
                <a:cubicBezTo>
                  <a:pt x="1146687" y="935216"/>
                  <a:pt x="1151964" y="940711"/>
                  <a:pt x="1156055" y="946848"/>
                </a:cubicBezTo>
                <a:cubicBezTo>
                  <a:pt x="1181720" y="1062337"/>
                  <a:pt x="1154899" y="955654"/>
                  <a:pt x="1180603" y="1032765"/>
                </a:cubicBezTo>
                <a:cubicBezTo>
                  <a:pt x="1185312" y="1046893"/>
                  <a:pt x="1185746" y="1062649"/>
                  <a:pt x="1192877" y="1075723"/>
                </a:cubicBezTo>
                <a:cubicBezTo>
                  <a:pt x="1198418" y="1085882"/>
                  <a:pt x="1209804" y="1091562"/>
                  <a:pt x="1217424" y="1100271"/>
                </a:cubicBezTo>
                <a:cubicBezTo>
                  <a:pt x="1241680" y="1127993"/>
                  <a:pt x="1228061" y="1120785"/>
                  <a:pt x="1254246" y="1143229"/>
                </a:cubicBezTo>
                <a:cubicBezTo>
                  <a:pt x="1262012" y="1149885"/>
                  <a:pt x="1268792" y="1159497"/>
                  <a:pt x="1278793" y="1161640"/>
                </a:cubicBezTo>
                <a:cubicBezTo>
                  <a:pt x="1327172" y="1172007"/>
                  <a:pt x="1377072" y="1173244"/>
                  <a:pt x="1426079" y="1180051"/>
                </a:cubicBezTo>
                <a:cubicBezTo>
                  <a:pt x="1570612" y="1200125"/>
                  <a:pt x="1424095" y="1187598"/>
                  <a:pt x="1597913" y="1198462"/>
                </a:cubicBezTo>
                <a:cubicBezTo>
                  <a:pt x="1784220" y="1245036"/>
                  <a:pt x="1580737" y="1197872"/>
                  <a:pt x="2052044" y="1223009"/>
                </a:cubicBezTo>
                <a:cubicBezTo>
                  <a:pt x="2070877" y="1224013"/>
                  <a:pt x="2088455" y="1234088"/>
                  <a:pt x="2107277" y="1235283"/>
                </a:cubicBezTo>
                <a:cubicBezTo>
                  <a:pt x="2217595" y="1242287"/>
                  <a:pt x="2328206" y="1243466"/>
                  <a:pt x="2438670" y="1247557"/>
                </a:cubicBezTo>
                <a:cubicBezTo>
                  <a:pt x="2473446" y="1255739"/>
                  <a:pt x="2507430" y="1268749"/>
                  <a:pt x="2542997" y="1272104"/>
                </a:cubicBezTo>
                <a:cubicBezTo>
                  <a:pt x="2616343" y="1279023"/>
                  <a:pt x="2690382" y="1273915"/>
                  <a:pt x="2763926" y="1278241"/>
                </a:cubicBezTo>
                <a:cubicBezTo>
                  <a:pt x="2794829" y="1280059"/>
                  <a:pt x="2825295" y="1286424"/>
                  <a:pt x="2855980" y="1290515"/>
                </a:cubicBezTo>
                <a:cubicBezTo>
                  <a:pt x="2966444" y="1284378"/>
                  <a:pt x="3077085" y="1280857"/>
                  <a:pt x="3187373" y="1272104"/>
                </a:cubicBezTo>
                <a:cubicBezTo>
                  <a:pt x="3304501" y="1262808"/>
                  <a:pt x="3200047" y="1265859"/>
                  <a:pt x="3267153" y="1247557"/>
                </a:cubicBezTo>
                <a:cubicBezTo>
                  <a:pt x="3281108" y="1243751"/>
                  <a:pt x="3295792" y="1243466"/>
                  <a:pt x="3310112" y="1241420"/>
                </a:cubicBezTo>
                <a:cubicBezTo>
                  <a:pt x="3391746" y="1186996"/>
                  <a:pt x="3306615" y="1240099"/>
                  <a:pt x="3377618" y="1204598"/>
                </a:cubicBezTo>
                <a:cubicBezTo>
                  <a:pt x="3384215" y="1201300"/>
                  <a:pt x="3388913" y="1194265"/>
                  <a:pt x="3396028" y="1192325"/>
                </a:cubicBezTo>
                <a:cubicBezTo>
                  <a:pt x="3411940" y="1187986"/>
                  <a:pt x="3428759" y="1188234"/>
                  <a:pt x="3445124" y="1186188"/>
                </a:cubicBezTo>
                <a:cubicBezTo>
                  <a:pt x="3492288" y="1123299"/>
                  <a:pt x="3433576" y="1193961"/>
                  <a:pt x="3488082" y="1149366"/>
                </a:cubicBezTo>
                <a:cubicBezTo>
                  <a:pt x="3503755" y="1136543"/>
                  <a:pt x="3516721" y="1120727"/>
                  <a:pt x="3531040" y="1106408"/>
                </a:cubicBezTo>
                <a:cubicBezTo>
                  <a:pt x="3537177" y="1100271"/>
                  <a:pt x="3542230" y="1092811"/>
                  <a:pt x="3549451" y="1087997"/>
                </a:cubicBezTo>
                <a:cubicBezTo>
                  <a:pt x="3555588" y="1083906"/>
                  <a:pt x="3562262" y="1080523"/>
                  <a:pt x="3567862" y="1075723"/>
                </a:cubicBezTo>
                <a:cubicBezTo>
                  <a:pt x="3576648" y="1068192"/>
                  <a:pt x="3582294" y="1056796"/>
                  <a:pt x="3592410" y="1051176"/>
                </a:cubicBezTo>
                <a:cubicBezTo>
                  <a:pt x="3601528" y="1046111"/>
                  <a:pt x="3612866" y="1047085"/>
                  <a:pt x="3623094" y="1045039"/>
                </a:cubicBezTo>
                <a:cubicBezTo>
                  <a:pt x="3679391" y="1016890"/>
                  <a:pt x="3614268" y="1053865"/>
                  <a:pt x="3690600" y="977533"/>
                </a:cubicBezTo>
                <a:cubicBezTo>
                  <a:pt x="3696737" y="971396"/>
                  <a:pt x="3703966" y="966184"/>
                  <a:pt x="3709011" y="959122"/>
                </a:cubicBezTo>
                <a:cubicBezTo>
                  <a:pt x="3714328" y="951678"/>
                  <a:pt x="3717569" y="942934"/>
                  <a:pt x="3721285" y="934574"/>
                </a:cubicBezTo>
                <a:cubicBezTo>
                  <a:pt x="3733315" y="907507"/>
                  <a:pt x="3738340" y="890899"/>
                  <a:pt x="3745832" y="860931"/>
                </a:cubicBezTo>
                <a:cubicBezTo>
                  <a:pt x="3748362" y="850812"/>
                  <a:pt x="3747304" y="839576"/>
                  <a:pt x="3751969" y="830247"/>
                </a:cubicBezTo>
                <a:cubicBezTo>
                  <a:pt x="3761865" y="810456"/>
                  <a:pt x="3788791" y="775015"/>
                  <a:pt x="3788791" y="775015"/>
                </a:cubicBezTo>
                <a:cubicBezTo>
                  <a:pt x="3790837" y="736148"/>
                  <a:pt x="3792155" y="697235"/>
                  <a:pt x="3794928" y="658413"/>
                </a:cubicBezTo>
                <a:cubicBezTo>
                  <a:pt x="3805491" y="510538"/>
                  <a:pt x="3779428" y="554296"/>
                  <a:pt x="3825612" y="492717"/>
                </a:cubicBezTo>
                <a:cubicBezTo>
                  <a:pt x="3821521" y="404754"/>
                  <a:pt x="3820805" y="316570"/>
                  <a:pt x="3813338" y="228829"/>
                </a:cubicBezTo>
                <a:cubicBezTo>
                  <a:pt x="3812643" y="220664"/>
                  <a:pt x="3794145" y="193367"/>
                  <a:pt x="3788791" y="185871"/>
                </a:cubicBezTo>
                <a:cubicBezTo>
                  <a:pt x="3778494" y="171456"/>
                  <a:pt x="3766309" y="154066"/>
                  <a:pt x="3751969" y="142913"/>
                </a:cubicBezTo>
                <a:cubicBezTo>
                  <a:pt x="3740325" y="133857"/>
                  <a:pt x="3727422" y="126548"/>
                  <a:pt x="3715148" y="118365"/>
                </a:cubicBezTo>
                <a:cubicBezTo>
                  <a:pt x="3711057" y="112228"/>
                  <a:pt x="3705779" y="106733"/>
                  <a:pt x="3702874" y="99954"/>
                </a:cubicBezTo>
                <a:cubicBezTo>
                  <a:pt x="3692310" y="75304"/>
                  <a:pt x="3703723" y="76256"/>
                  <a:pt x="3684463" y="56996"/>
                </a:cubicBezTo>
                <a:cubicBezTo>
                  <a:pt x="3679248" y="51781"/>
                  <a:pt x="3672055" y="49009"/>
                  <a:pt x="3666053" y="44722"/>
                </a:cubicBezTo>
                <a:cubicBezTo>
                  <a:pt x="3657730" y="38777"/>
                  <a:pt x="3649688" y="32448"/>
                  <a:pt x="3641505" y="26311"/>
                </a:cubicBezTo>
                <a:cubicBezTo>
                  <a:pt x="3637414" y="18129"/>
                  <a:pt x="3620552" y="4657"/>
                  <a:pt x="3629231" y="1764"/>
                </a:cubicBezTo>
                <a:cubicBezTo>
                  <a:pt x="3658801" y="-8093"/>
                  <a:pt x="3659757" y="25993"/>
                  <a:pt x="3666053" y="38585"/>
                </a:cubicBezTo>
                <a:cubicBezTo>
                  <a:pt x="3673057" y="52592"/>
                  <a:pt x="3694732" y="91812"/>
                  <a:pt x="3709011" y="106091"/>
                </a:cubicBezTo>
                <a:cubicBezTo>
                  <a:pt x="3720308" y="117388"/>
                  <a:pt x="3732353" y="128198"/>
                  <a:pt x="3745832" y="136776"/>
                </a:cubicBezTo>
                <a:cubicBezTo>
                  <a:pt x="3755126" y="142690"/>
                  <a:pt x="3766289" y="144958"/>
                  <a:pt x="3776517" y="149049"/>
                </a:cubicBezTo>
                <a:cubicBezTo>
                  <a:pt x="3794928" y="163369"/>
                  <a:pt x="3817754" y="173349"/>
                  <a:pt x="3831749" y="192008"/>
                </a:cubicBezTo>
                <a:cubicBezTo>
                  <a:pt x="3837886" y="200190"/>
                  <a:pt x="3841837" y="210610"/>
                  <a:pt x="3850160" y="216555"/>
                </a:cubicBezTo>
                <a:cubicBezTo>
                  <a:pt x="3857024" y="221457"/>
                  <a:pt x="3866525" y="220646"/>
                  <a:pt x="3874708" y="222692"/>
                </a:cubicBezTo>
                <a:cubicBezTo>
                  <a:pt x="3877763" y="234916"/>
                  <a:pt x="3880840" y="269158"/>
                  <a:pt x="3905392" y="265651"/>
                </a:cubicBezTo>
                <a:cubicBezTo>
                  <a:pt x="3915518" y="264204"/>
                  <a:pt x="3916037" y="247760"/>
                  <a:pt x="3923803" y="241103"/>
                </a:cubicBezTo>
                <a:cubicBezTo>
                  <a:pt x="3930749" y="235149"/>
                  <a:pt x="3939942" y="232433"/>
                  <a:pt x="3948351" y="228829"/>
                </a:cubicBezTo>
                <a:cubicBezTo>
                  <a:pt x="3968602" y="220150"/>
                  <a:pt x="3991388" y="216503"/>
                  <a:pt x="4009720" y="204282"/>
                </a:cubicBezTo>
                <a:lnTo>
                  <a:pt x="4046541" y="17973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845DEE24-C167-4677-9C4A-937FF0E311C0}"/>
              </a:ext>
            </a:extLst>
          </p:cNvPr>
          <p:cNvSpPr/>
          <p:nvPr/>
        </p:nvSpPr>
        <p:spPr>
          <a:xfrm>
            <a:off x="2920446" y="3594380"/>
            <a:ext cx="3303107" cy="1451250"/>
          </a:xfrm>
          <a:custGeom>
            <a:avLst/>
            <a:gdLst>
              <a:gd name="connsiteX0" fmla="*/ 2720975 w 3303107"/>
              <a:gd name="connsiteY0" fmla="*/ 203475 h 1451250"/>
              <a:gd name="connsiteX1" fmla="*/ 2781300 w 3303107"/>
              <a:gd name="connsiteY1" fmla="*/ 178075 h 1451250"/>
              <a:gd name="connsiteX2" fmla="*/ 2797175 w 3303107"/>
              <a:gd name="connsiteY2" fmla="*/ 171725 h 1451250"/>
              <a:gd name="connsiteX3" fmla="*/ 2832100 w 3303107"/>
              <a:gd name="connsiteY3" fmla="*/ 165375 h 1451250"/>
              <a:gd name="connsiteX4" fmla="*/ 2857500 w 3303107"/>
              <a:gd name="connsiteY4" fmla="*/ 159025 h 1451250"/>
              <a:gd name="connsiteX5" fmla="*/ 2867025 w 3303107"/>
              <a:gd name="connsiteY5" fmla="*/ 149500 h 1451250"/>
              <a:gd name="connsiteX6" fmla="*/ 2879725 w 3303107"/>
              <a:gd name="connsiteY6" fmla="*/ 143150 h 1451250"/>
              <a:gd name="connsiteX7" fmla="*/ 2908300 w 3303107"/>
              <a:gd name="connsiteY7" fmla="*/ 133625 h 1451250"/>
              <a:gd name="connsiteX8" fmla="*/ 2946400 w 3303107"/>
              <a:gd name="connsiteY8" fmla="*/ 114575 h 1451250"/>
              <a:gd name="connsiteX9" fmla="*/ 2974975 w 3303107"/>
              <a:gd name="connsiteY9" fmla="*/ 108225 h 1451250"/>
              <a:gd name="connsiteX10" fmla="*/ 2984500 w 3303107"/>
              <a:gd name="connsiteY10" fmla="*/ 105050 h 1451250"/>
              <a:gd name="connsiteX11" fmla="*/ 3019425 w 3303107"/>
              <a:gd name="connsiteY11" fmla="*/ 92350 h 1451250"/>
              <a:gd name="connsiteX12" fmla="*/ 3048000 w 3303107"/>
              <a:gd name="connsiteY12" fmla="*/ 63775 h 1451250"/>
              <a:gd name="connsiteX13" fmla="*/ 3060700 w 3303107"/>
              <a:gd name="connsiteY13" fmla="*/ 57425 h 1451250"/>
              <a:gd name="connsiteX14" fmla="*/ 3070225 w 3303107"/>
              <a:gd name="connsiteY14" fmla="*/ 47900 h 1451250"/>
              <a:gd name="connsiteX15" fmla="*/ 3079750 w 3303107"/>
              <a:gd name="connsiteY15" fmla="*/ 41550 h 1451250"/>
              <a:gd name="connsiteX16" fmla="*/ 3086100 w 3303107"/>
              <a:gd name="connsiteY16" fmla="*/ 28850 h 1451250"/>
              <a:gd name="connsiteX17" fmla="*/ 3098800 w 3303107"/>
              <a:gd name="connsiteY17" fmla="*/ 12975 h 1451250"/>
              <a:gd name="connsiteX18" fmla="*/ 3111500 w 3303107"/>
              <a:gd name="connsiteY18" fmla="*/ 101875 h 1451250"/>
              <a:gd name="connsiteX19" fmla="*/ 3117850 w 3303107"/>
              <a:gd name="connsiteY19" fmla="*/ 114575 h 1451250"/>
              <a:gd name="connsiteX20" fmla="*/ 3121025 w 3303107"/>
              <a:gd name="connsiteY20" fmla="*/ 124100 h 1451250"/>
              <a:gd name="connsiteX21" fmla="*/ 3133725 w 3303107"/>
              <a:gd name="connsiteY21" fmla="*/ 130450 h 1451250"/>
              <a:gd name="connsiteX22" fmla="*/ 3216275 w 3303107"/>
              <a:gd name="connsiteY22" fmla="*/ 143150 h 1451250"/>
              <a:gd name="connsiteX23" fmla="*/ 3232150 w 3303107"/>
              <a:gd name="connsiteY23" fmla="*/ 146325 h 1451250"/>
              <a:gd name="connsiteX24" fmla="*/ 3276600 w 3303107"/>
              <a:gd name="connsiteY24" fmla="*/ 159025 h 1451250"/>
              <a:gd name="connsiteX25" fmla="*/ 3270250 w 3303107"/>
              <a:gd name="connsiteY25" fmla="*/ 174900 h 1451250"/>
              <a:gd name="connsiteX26" fmla="*/ 3168650 w 3303107"/>
              <a:gd name="connsiteY26" fmla="*/ 187600 h 1451250"/>
              <a:gd name="connsiteX27" fmla="*/ 3016250 w 3303107"/>
              <a:gd name="connsiteY27" fmla="*/ 178075 h 1451250"/>
              <a:gd name="connsiteX28" fmla="*/ 3006725 w 3303107"/>
              <a:gd name="connsiteY28" fmla="*/ 174900 h 1451250"/>
              <a:gd name="connsiteX29" fmla="*/ 2994025 w 3303107"/>
              <a:gd name="connsiteY29" fmla="*/ 168550 h 1451250"/>
              <a:gd name="connsiteX30" fmla="*/ 2911475 w 3303107"/>
              <a:gd name="connsiteY30" fmla="*/ 171725 h 1451250"/>
              <a:gd name="connsiteX31" fmla="*/ 2889250 w 3303107"/>
              <a:gd name="connsiteY31" fmla="*/ 174900 h 1451250"/>
              <a:gd name="connsiteX32" fmla="*/ 2873375 w 3303107"/>
              <a:gd name="connsiteY32" fmla="*/ 181250 h 1451250"/>
              <a:gd name="connsiteX33" fmla="*/ 2851150 w 3303107"/>
              <a:gd name="connsiteY33" fmla="*/ 187600 h 1451250"/>
              <a:gd name="connsiteX34" fmla="*/ 2813050 w 3303107"/>
              <a:gd name="connsiteY34" fmla="*/ 197125 h 1451250"/>
              <a:gd name="connsiteX35" fmla="*/ 2784475 w 3303107"/>
              <a:gd name="connsiteY35" fmla="*/ 209825 h 1451250"/>
              <a:gd name="connsiteX36" fmla="*/ 2768600 w 3303107"/>
              <a:gd name="connsiteY36" fmla="*/ 213000 h 1451250"/>
              <a:gd name="connsiteX37" fmla="*/ 2743200 w 3303107"/>
              <a:gd name="connsiteY37" fmla="*/ 228875 h 1451250"/>
              <a:gd name="connsiteX38" fmla="*/ 2724150 w 3303107"/>
              <a:gd name="connsiteY38" fmla="*/ 232050 h 1451250"/>
              <a:gd name="connsiteX39" fmla="*/ 2701925 w 3303107"/>
              <a:gd name="connsiteY39" fmla="*/ 244750 h 1451250"/>
              <a:gd name="connsiteX40" fmla="*/ 2686050 w 3303107"/>
              <a:gd name="connsiteY40" fmla="*/ 251100 h 1451250"/>
              <a:gd name="connsiteX41" fmla="*/ 2654300 w 3303107"/>
              <a:gd name="connsiteY41" fmla="*/ 273325 h 1451250"/>
              <a:gd name="connsiteX42" fmla="*/ 2628900 w 3303107"/>
              <a:gd name="connsiteY42" fmla="*/ 286025 h 1451250"/>
              <a:gd name="connsiteX43" fmla="*/ 2609850 w 3303107"/>
              <a:gd name="connsiteY43" fmla="*/ 292375 h 1451250"/>
              <a:gd name="connsiteX44" fmla="*/ 2571750 w 3303107"/>
              <a:gd name="connsiteY44" fmla="*/ 308250 h 1451250"/>
              <a:gd name="connsiteX45" fmla="*/ 2552700 w 3303107"/>
              <a:gd name="connsiteY45" fmla="*/ 371750 h 1451250"/>
              <a:gd name="connsiteX46" fmla="*/ 2543175 w 3303107"/>
              <a:gd name="connsiteY46" fmla="*/ 381275 h 1451250"/>
              <a:gd name="connsiteX47" fmla="*/ 2530475 w 3303107"/>
              <a:gd name="connsiteY47" fmla="*/ 409850 h 1451250"/>
              <a:gd name="connsiteX48" fmla="*/ 2527300 w 3303107"/>
              <a:gd name="connsiteY48" fmla="*/ 543200 h 1451250"/>
              <a:gd name="connsiteX49" fmla="*/ 2520950 w 3303107"/>
              <a:gd name="connsiteY49" fmla="*/ 559075 h 1451250"/>
              <a:gd name="connsiteX50" fmla="*/ 2514600 w 3303107"/>
              <a:gd name="connsiteY50" fmla="*/ 578125 h 1451250"/>
              <a:gd name="connsiteX51" fmla="*/ 2511425 w 3303107"/>
              <a:gd name="connsiteY51" fmla="*/ 667025 h 1451250"/>
              <a:gd name="connsiteX52" fmla="*/ 2571750 w 3303107"/>
              <a:gd name="connsiteY52" fmla="*/ 663850 h 1451250"/>
              <a:gd name="connsiteX53" fmla="*/ 2593975 w 3303107"/>
              <a:gd name="connsiteY53" fmla="*/ 641625 h 1451250"/>
              <a:gd name="connsiteX54" fmla="*/ 2606675 w 3303107"/>
              <a:gd name="connsiteY54" fmla="*/ 632100 h 1451250"/>
              <a:gd name="connsiteX55" fmla="*/ 2616200 w 3303107"/>
              <a:gd name="connsiteY55" fmla="*/ 619400 h 1451250"/>
              <a:gd name="connsiteX56" fmla="*/ 2638425 w 3303107"/>
              <a:gd name="connsiteY56" fmla="*/ 609875 h 1451250"/>
              <a:gd name="connsiteX57" fmla="*/ 2660650 w 3303107"/>
              <a:gd name="connsiteY57" fmla="*/ 587650 h 1451250"/>
              <a:gd name="connsiteX58" fmla="*/ 2670175 w 3303107"/>
              <a:gd name="connsiteY58" fmla="*/ 581300 h 1451250"/>
              <a:gd name="connsiteX59" fmla="*/ 2682875 w 3303107"/>
              <a:gd name="connsiteY59" fmla="*/ 578125 h 1451250"/>
              <a:gd name="connsiteX60" fmla="*/ 2692400 w 3303107"/>
              <a:gd name="connsiteY60" fmla="*/ 565425 h 1451250"/>
              <a:gd name="connsiteX61" fmla="*/ 2714625 w 3303107"/>
              <a:gd name="connsiteY61" fmla="*/ 555900 h 1451250"/>
              <a:gd name="connsiteX62" fmla="*/ 2746375 w 3303107"/>
              <a:gd name="connsiteY62" fmla="*/ 540025 h 1451250"/>
              <a:gd name="connsiteX63" fmla="*/ 3057525 w 3303107"/>
              <a:gd name="connsiteY63" fmla="*/ 543200 h 1451250"/>
              <a:gd name="connsiteX64" fmla="*/ 3124200 w 3303107"/>
              <a:gd name="connsiteY64" fmla="*/ 555900 h 1451250"/>
              <a:gd name="connsiteX65" fmla="*/ 3133725 w 3303107"/>
              <a:gd name="connsiteY65" fmla="*/ 559075 h 1451250"/>
              <a:gd name="connsiteX66" fmla="*/ 3146425 w 3303107"/>
              <a:gd name="connsiteY66" fmla="*/ 565425 h 1451250"/>
              <a:gd name="connsiteX67" fmla="*/ 3155950 w 3303107"/>
              <a:gd name="connsiteY67" fmla="*/ 571775 h 1451250"/>
              <a:gd name="connsiteX68" fmla="*/ 3200400 w 3303107"/>
              <a:gd name="connsiteY68" fmla="*/ 581300 h 1451250"/>
              <a:gd name="connsiteX69" fmla="*/ 3228975 w 3303107"/>
              <a:gd name="connsiteY69" fmla="*/ 594000 h 1451250"/>
              <a:gd name="connsiteX70" fmla="*/ 3238500 w 3303107"/>
              <a:gd name="connsiteY70" fmla="*/ 603525 h 1451250"/>
              <a:gd name="connsiteX71" fmla="*/ 3263900 w 3303107"/>
              <a:gd name="connsiteY71" fmla="*/ 616225 h 1451250"/>
              <a:gd name="connsiteX72" fmla="*/ 3286125 w 3303107"/>
              <a:gd name="connsiteY72" fmla="*/ 632100 h 1451250"/>
              <a:gd name="connsiteX73" fmla="*/ 3289300 w 3303107"/>
              <a:gd name="connsiteY73" fmla="*/ 651150 h 1451250"/>
              <a:gd name="connsiteX74" fmla="*/ 3302000 w 3303107"/>
              <a:gd name="connsiteY74" fmla="*/ 679725 h 1451250"/>
              <a:gd name="connsiteX75" fmla="*/ 3289300 w 3303107"/>
              <a:gd name="connsiteY75" fmla="*/ 673375 h 1451250"/>
              <a:gd name="connsiteX76" fmla="*/ 3257550 w 3303107"/>
              <a:gd name="connsiteY76" fmla="*/ 667025 h 1451250"/>
              <a:gd name="connsiteX77" fmla="*/ 3244850 w 3303107"/>
              <a:gd name="connsiteY77" fmla="*/ 651150 h 1451250"/>
              <a:gd name="connsiteX78" fmla="*/ 3184525 w 3303107"/>
              <a:gd name="connsiteY78" fmla="*/ 635275 h 1451250"/>
              <a:gd name="connsiteX79" fmla="*/ 3155950 w 3303107"/>
              <a:gd name="connsiteY79" fmla="*/ 622575 h 1451250"/>
              <a:gd name="connsiteX80" fmla="*/ 2952750 w 3303107"/>
              <a:gd name="connsiteY80" fmla="*/ 609875 h 1451250"/>
              <a:gd name="connsiteX81" fmla="*/ 2936875 w 3303107"/>
              <a:gd name="connsiteY81" fmla="*/ 606700 h 1451250"/>
              <a:gd name="connsiteX82" fmla="*/ 2895600 w 3303107"/>
              <a:gd name="connsiteY82" fmla="*/ 600350 h 1451250"/>
              <a:gd name="connsiteX83" fmla="*/ 2886075 w 3303107"/>
              <a:gd name="connsiteY83" fmla="*/ 587650 h 1451250"/>
              <a:gd name="connsiteX84" fmla="*/ 2873375 w 3303107"/>
              <a:gd name="connsiteY84" fmla="*/ 590825 h 1451250"/>
              <a:gd name="connsiteX85" fmla="*/ 2882900 w 3303107"/>
              <a:gd name="connsiteY85" fmla="*/ 603525 h 1451250"/>
              <a:gd name="connsiteX86" fmla="*/ 2917825 w 3303107"/>
              <a:gd name="connsiteY86" fmla="*/ 632100 h 1451250"/>
              <a:gd name="connsiteX87" fmla="*/ 2955925 w 3303107"/>
              <a:gd name="connsiteY87" fmla="*/ 651150 h 1451250"/>
              <a:gd name="connsiteX88" fmla="*/ 2981325 w 3303107"/>
              <a:gd name="connsiteY88" fmla="*/ 663850 h 1451250"/>
              <a:gd name="connsiteX89" fmla="*/ 2997200 w 3303107"/>
              <a:gd name="connsiteY89" fmla="*/ 670200 h 1451250"/>
              <a:gd name="connsiteX90" fmla="*/ 3009900 w 3303107"/>
              <a:gd name="connsiteY90" fmla="*/ 682900 h 1451250"/>
              <a:gd name="connsiteX91" fmla="*/ 3041650 w 3303107"/>
              <a:gd name="connsiteY91" fmla="*/ 701950 h 1451250"/>
              <a:gd name="connsiteX92" fmla="*/ 3082925 w 3303107"/>
              <a:gd name="connsiteY92" fmla="*/ 730525 h 1451250"/>
              <a:gd name="connsiteX93" fmla="*/ 3089275 w 3303107"/>
              <a:gd name="connsiteY93" fmla="*/ 746400 h 1451250"/>
              <a:gd name="connsiteX94" fmla="*/ 3098800 w 3303107"/>
              <a:gd name="connsiteY94" fmla="*/ 759100 h 1451250"/>
              <a:gd name="connsiteX95" fmla="*/ 3105150 w 3303107"/>
              <a:gd name="connsiteY95" fmla="*/ 768625 h 1451250"/>
              <a:gd name="connsiteX96" fmla="*/ 3111500 w 3303107"/>
              <a:gd name="connsiteY96" fmla="*/ 781325 h 1451250"/>
              <a:gd name="connsiteX97" fmla="*/ 3121025 w 3303107"/>
              <a:gd name="connsiteY97" fmla="*/ 794025 h 1451250"/>
              <a:gd name="connsiteX98" fmla="*/ 3127375 w 3303107"/>
              <a:gd name="connsiteY98" fmla="*/ 803550 h 1451250"/>
              <a:gd name="connsiteX99" fmla="*/ 3133725 w 3303107"/>
              <a:gd name="connsiteY99" fmla="*/ 832125 h 1451250"/>
              <a:gd name="connsiteX100" fmla="*/ 3140075 w 3303107"/>
              <a:gd name="connsiteY100" fmla="*/ 841650 h 1451250"/>
              <a:gd name="connsiteX101" fmla="*/ 3159125 w 3303107"/>
              <a:gd name="connsiteY101" fmla="*/ 959125 h 1451250"/>
              <a:gd name="connsiteX102" fmla="*/ 3155950 w 3303107"/>
              <a:gd name="connsiteY102" fmla="*/ 1098825 h 1451250"/>
              <a:gd name="connsiteX103" fmla="*/ 3149600 w 3303107"/>
              <a:gd name="connsiteY103" fmla="*/ 1127400 h 1451250"/>
              <a:gd name="connsiteX104" fmla="*/ 3143250 w 3303107"/>
              <a:gd name="connsiteY104" fmla="*/ 1143275 h 1451250"/>
              <a:gd name="connsiteX105" fmla="*/ 3140075 w 3303107"/>
              <a:gd name="connsiteY105" fmla="*/ 1152800 h 1451250"/>
              <a:gd name="connsiteX106" fmla="*/ 3127375 w 3303107"/>
              <a:gd name="connsiteY106" fmla="*/ 1187725 h 1451250"/>
              <a:gd name="connsiteX107" fmla="*/ 3117850 w 3303107"/>
              <a:gd name="connsiteY107" fmla="*/ 1197250 h 1451250"/>
              <a:gd name="connsiteX108" fmla="*/ 3098800 w 3303107"/>
              <a:gd name="connsiteY108" fmla="*/ 1108350 h 1451250"/>
              <a:gd name="connsiteX109" fmla="*/ 3092450 w 3303107"/>
              <a:gd name="connsiteY109" fmla="*/ 1079775 h 1451250"/>
              <a:gd name="connsiteX110" fmla="*/ 3086100 w 3303107"/>
              <a:gd name="connsiteY110" fmla="*/ 1032150 h 1451250"/>
              <a:gd name="connsiteX111" fmla="*/ 3082925 w 3303107"/>
              <a:gd name="connsiteY111" fmla="*/ 978175 h 1451250"/>
              <a:gd name="connsiteX112" fmla="*/ 3070225 w 3303107"/>
              <a:gd name="connsiteY112" fmla="*/ 936900 h 1451250"/>
              <a:gd name="connsiteX113" fmla="*/ 3063875 w 3303107"/>
              <a:gd name="connsiteY113" fmla="*/ 908325 h 1451250"/>
              <a:gd name="connsiteX114" fmla="*/ 3057525 w 3303107"/>
              <a:gd name="connsiteY114" fmla="*/ 892450 h 1451250"/>
              <a:gd name="connsiteX115" fmla="*/ 3038475 w 3303107"/>
              <a:gd name="connsiteY115" fmla="*/ 835300 h 1451250"/>
              <a:gd name="connsiteX116" fmla="*/ 3022600 w 3303107"/>
              <a:gd name="connsiteY116" fmla="*/ 803550 h 1451250"/>
              <a:gd name="connsiteX117" fmla="*/ 3016250 w 3303107"/>
              <a:gd name="connsiteY117" fmla="*/ 784500 h 1451250"/>
              <a:gd name="connsiteX118" fmla="*/ 3006725 w 3303107"/>
              <a:gd name="connsiteY118" fmla="*/ 774975 h 1451250"/>
              <a:gd name="connsiteX119" fmla="*/ 2990850 w 3303107"/>
              <a:gd name="connsiteY119" fmla="*/ 752750 h 1451250"/>
              <a:gd name="connsiteX120" fmla="*/ 2978150 w 3303107"/>
              <a:gd name="connsiteY120" fmla="*/ 743225 h 1451250"/>
              <a:gd name="connsiteX121" fmla="*/ 2955925 w 3303107"/>
              <a:gd name="connsiteY121" fmla="*/ 727350 h 1451250"/>
              <a:gd name="connsiteX122" fmla="*/ 2933700 w 3303107"/>
              <a:gd name="connsiteY122" fmla="*/ 701950 h 1451250"/>
              <a:gd name="connsiteX123" fmla="*/ 2924175 w 3303107"/>
              <a:gd name="connsiteY123" fmla="*/ 698775 h 1451250"/>
              <a:gd name="connsiteX124" fmla="*/ 2895600 w 3303107"/>
              <a:gd name="connsiteY124" fmla="*/ 686075 h 1451250"/>
              <a:gd name="connsiteX125" fmla="*/ 2851150 w 3303107"/>
              <a:gd name="connsiteY125" fmla="*/ 676550 h 1451250"/>
              <a:gd name="connsiteX126" fmla="*/ 2822575 w 3303107"/>
              <a:gd name="connsiteY126" fmla="*/ 663850 h 1451250"/>
              <a:gd name="connsiteX127" fmla="*/ 2787650 w 3303107"/>
              <a:gd name="connsiteY127" fmla="*/ 654325 h 1451250"/>
              <a:gd name="connsiteX128" fmla="*/ 2727325 w 3303107"/>
              <a:gd name="connsiteY128" fmla="*/ 651150 h 1451250"/>
              <a:gd name="connsiteX129" fmla="*/ 2717800 w 3303107"/>
              <a:gd name="connsiteY129" fmla="*/ 660675 h 1451250"/>
              <a:gd name="connsiteX130" fmla="*/ 2701925 w 3303107"/>
              <a:gd name="connsiteY130" fmla="*/ 667025 h 1451250"/>
              <a:gd name="connsiteX131" fmla="*/ 2679700 w 3303107"/>
              <a:gd name="connsiteY131" fmla="*/ 705125 h 1451250"/>
              <a:gd name="connsiteX132" fmla="*/ 2670175 w 3303107"/>
              <a:gd name="connsiteY132" fmla="*/ 714650 h 1451250"/>
              <a:gd name="connsiteX133" fmla="*/ 2651125 w 3303107"/>
              <a:gd name="connsiteY133" fmla="*/ 721000 h 1451250"/>
              <a:gd name="connsiteX134" fmla="*/ 2641600 w 3303107"/>
              <a:gd name="connsiteY134" fmla="*/ 733700 h 1451250"/>
              <a:gd name="connsiteX135" fmla="*/ 2628900 w 3303107"/>
              <a:gd name="connsiteY135" fmla="*/ 736875 h 1451250"/>
              <a:gd name="connsiteX136" fmla="*/ 2619375 w 3303107"/>
              <a:gd name="connsiteY136" fmla="*/ 743225 h 1451250"/>
              <a:gd name="connsiteX137" fmla="*/ 2606675 w 3303107"/>
              <a:gd name="connsiteY137" fmla="*/ 765450 h 1451250"/>
              <a:gd name="connsiteX138" fmla="*/ 2600325 w 3303107"/>
              <a:gd name="connsiteY138" fmla="*/ 790850 h 1451250"/>
              <a:gd name="connsiteX139" fmla="*/ 2597150 w 3303107"/>
              <a:gd name="connsiteY139" fmla="*/ 806725 h 1451250"/>
              <a:gd name="connsiteX140" fmla="*/ 2590800 w 3303107"/>
              <a:gd name="connsiteY140" fmla="*/ 822600 h 1451250"/>
              <a:gd name="connsiteX141" fmla="*/ 2584450 w 3303107"/>
              <a:gd name="connsiteY141" fmla="*/ 867050 h 1451250"/>
              <a:gd name="connsiteX142" fmla="*/ 2578100 w 3303107"/>
              <a:gd name="connsiteY142" fmla="*/ 876575 h 1451250"/>
              <a:gd name="connsiteX143" fmla="*/ 2571750 w 3303107"/>
              <a:gd name="connsiteY143" fmla="*/ 889275 h 1451250"/>
              <a:gd name="connsiteX144" fmla="*/ 2568575 w 3303107"/>
              <a:gd name="connsiteY144" fmla="*/ 898800 h 1451250"/>
              <a:gd name="connsiteX145" fmla="*/ 2555875 w 3303107"/>
              <a:gd name="connsiteY145" fmla="*/ 927375 h 1451250"/>
              <a:gd name="connsiteX146" fmla="*/ 2540000 w 3303107"/>
              <a:gd name="connsiteY146" fmla="*/ 946425 h 1451250"/>
              <a:gd name="connsiteX147" fmla="*/ 2524125 w 3303107"/>
              <a:gd name="connsiteY147" fmla="*/ 968650 h 1451250"/>
              <a:gd name="connsiteX148" fmla="*/ 2517775 w 3303107"/>
              <a:gd name="connsiteY148" fmla="*/ 990875 h 1451250"/>
              <a:gd name="connsiteX149" fmla="*/ 2508250 w 3303107"/>
              <a:gd name="connsiteY149" fmla="*/ 1006750 h 1451250"/>
              <a:gd name="connsiteX150" fmla="*/ 2501900 w 3303107"/>
              <a:gd name="connsiteY150" fmla="*/ 1019450 h 1451250"/>
              <a:gd name="connsiteX151" fmla="*/ 2495550 w 3303107"/>
              <a:gd name="connsiteY151" fmla="*/ 1035325 h 1451250"/>
              <a:gd name="connsiteX152" fmla="*/ 2492375 w 3303107"/>
              <a:gd name="connsiteY152" fmla="*/ 1051200 h 1451250"/>
              <a:gd name="connsiteX153" fmla="*/ 2479675 w 3303107"/>
              <a:gd name="connsiteY153" fmla="*/ 1070250 h 1451250"/>
              <a:gd name="connsiteX154" fmla="*/ 2466975 w 3303107"/>
              <a:gd name="connsiteY154" fmla="*/ 1098825 h 1451250"/>
              <a:gd name="connsiteX155" fmla="*/ 2457450 w 3303107"/>
              <a:gd name="connsiteY155" fmla="*/ 1108350 h 1451250"/>
              <a:gd name="connsiteX156" fmla="*/ 2451100 w 3303107"/>
              <a:gd name="connsiteY156" fmla="*/ 1124225 h 1451250"/>
              <a:gd name="connsiteX157" fmla="*/ 2447925 w 3303107"/>
              <a:gd name="connsiteY157" fmla="*/ 1143275 h 1451250"/>
              <a:gd name="connsiteX158" fmla="*/ 2428875 w 3303107"/>
              <a:gd name="connsiteY158" fmla="*/ 1162325 h 1451250"/>
              <a:gd name="connsiteX159" fmla="*/ 2419350 w 3303107"/>
              <a:gd name="connsiteY159" fmla="*/ 1175025 h 1451250"/>
              <a:gd name="connsiteX160" fmla="*/ 2413000 w 3303107"/>
              <a:gd name="connsiteY160" fmla="*/ 1197250 h 1451250"/>
              <a:gd name="connsiteX161" fmla="*/ 2387600 w 3303107"/>
              <a:gd name="connsiteY161" fmla="*/ 1222650 h 1451250"/>
              <a:gd name="connsiteX162" fmla="*/ 2371725 w 3303107"/>
              <a:gd name="connsiteY162" fmla="*/ 1244875 h 1451250"/>
              <a:gd name="connsiteX163" fmla="*/ 2355850 w 3303107"/>
              <a:gd name="connsiteY163" fmla="*/ 1273450 h 1451250"/>
              <a:gd name="connsiteX164" fmla="*/ 2346325 w 3303107"/>
              <a:gd name="connsiteY164" fmla="*/ 1276625 h 1451250"/>
              <a:gd name="connsiteX165" fmla="*/ 2333625 w 3303107"/>
              <a:gd name="connsiteY165" fmla="*/ 1289325 h 1451250"/>
              <a:gd name="connsiteX166" fmla="*/ 2305050 w 3303107"/>
              <a:gd name="connsiteY166" fmla="*/ 1298850 h 1451250"/>
              <a:gd name="connsiteX167" fmla="*/ 2289175 w 3303107"/>
              <a:gd name="connsiteY167" fmla="*/ 1305200 h 1451250"/>
              <a:gd name="connsiteX168" fmla="*/ 2266950 w 3303107"/>
              <a:gd name="connsiteY168" fmla="*/ 1324250 h 1451250"/>
              <a:gd name="connsiteX169" fmla="*/ 2247900 w 3303107"/>
              <a:gd name="connsiteY169" fmla="*/ 1327425 h 1451250"/>
              <a:gd name="connsiteX170" fmla="*/ 2228850 w 3303107"/>
              <a:gd name="connsiteY170" fmla="*/ 1340125 h 1451250"/>
              <a:gd name="connsiteX171" fmla="*/ 2216150 w 3303107"/>
              <a:gd name="connsiteY171" fmla="*/ 1349650 h 1451250"/>
              <a:gd name="connsiteX172" fmla="*/ 2193925 w 3303107"/>
              <a:gd name="connsiteY172" fmla="*/ 1356000 h 1451250"/>
              <a:gd name="connsiteX173" fmla="*/ 2155825 w 3303107"/>
              <a:gd name="connsiteY173" fmla="*/ 1371875 h 1451250"/>
              <a:gd name="connsiteX174" fmla="*/ 2143125 w 3303107"/>
              <a:gd name="connsiteY174" fmla="*/ 1378225 h 1451250"/>
              <a:gd name="connsiteX175" fmla="*/ 2057400 w 3303107"/>
              <a:gd name="connsiteY175" fmla="*/ 1403625 h 1451250"/>
              <a:gd name="connsiteX176" fmla="*/ 1825625 w 3303107"/>
              <a:gd name="connsiteY176" fmla="*/ 1400450 h 1451250"/>
              <a:gd name="connsiteX177" fmla="*/ 1812925 w 3303107"/>
              <a:gd name="connsiteY177" fmla="*/ 1394100 h 1451250"/>
              <a:gd name="connsiteX178" fmla="*/ 1803400 w 3303107"/>
              <a:gd name="connsiteY178" fmla="*/ 1390925 h 1451250"/>
              <a:gd name="connsiteX179" fmla="*/ 1733550 w 3303107"/>
              <a:gd name="connsiteY179" fmla="*/ 1378225 h 1451250"/>
              <a:gd name="connsiteX180" fmla="*/ 1644650 w 3303107"/>
              <a:gd name="connsiteY180" fmla="*/ 1381400 h 1451250"/>
              <a:gd name="connsiteX181" fmla="*/ 1552575 w 3303107"/>
              <a:gd name="connsiteY181" fmla="*/ 1394100 h 1451250"/>
              <a:gd name="connsiteX182" fmla="*/ 1530350 w 3303107"/>
              <a:gd name="connsiteY182" fmla="*/ 1403625 h 1451250"/>
              <a:gd name="connsiteX183" fmla="*/ 1520825 w 3303107"/>
              <a:gd name="connsiteY183" fmla="*/ 1409975 h 1451250"/>
              <a:gd name="connsiteX184" fmla="*/ 1463675 w 3303107"/>
              <a:gd name="connsiteY184" fmla="*/ 1416325 h 1451250"/>
              <a:gd name="connsiteX185" fmla="*/ 1397000 w 3303107"/>
              <a:gd name="connsiteY185" fmla="*/ 1435375 h 1451250"/>
              <a:gd name="connsiteX186" fmla="*/ 1381125 w 3303107"/>
              <a:gd name="connsiteY186" fmla="*/ 1438550 h 1451250"/>
              <a:gd name="connsiteX187" fmla="*/ 1352550 w 3303107"/>
              <a:gd name="connsiteY187" fmla="*/ 1444900 h 1451250"/>
              <a:gd name="connsiteX188" fmla="*/ 600075 w 3303107"/>
              <a:gd name="connsiteY188" fmla="*/ 1438550 h 1451250"/>
              <a:gd name="connsiteX189" fmla="*/ 552450 w 3303107"/>
              <a:gd name="connsiteY189" fmla="*/ 1432200 h 1451250"/>
              <a:gd name="connsiteX190" fmla="*/ 539750 w 3303107"/>
              <a:gd name="connsiteY190" fmla="*/ 1425850 h 1451250"/>
              <a:gd name="connsiteX191" fmla="*/ 501650 w 3303107"/>
              <a:gd name="connsiteY191" fmla="*/ 1419500 h 1451250"/>
              <a:gd name="connsiteX192" fmla="*/ 482600 w 3303107"/>
              <a:gd name="connsiteY192" fmla="*/ 1406800 h 1451250"/>
              <a:gd name="connsiteX193" fmla="*/ 454025 w 3303107"/>
              <a:gd name="connsiteY193" fmla="*/ 1403625 h 1451250"/>
              <a:gd name="connsiteX194" fmla="*/ 425450 w 3303107"/>
              <a:gd name="connsiteY194" fmla="*/ 1397275 h 1451250"/>
              <a:gd name="connsiteX195" fmla="*/ 387350 w 3303107"/>
              <a:gd name="connsiteY195" fmla="*/ 1390925 h 1451250"/>
              <a:gd name="connsiteX196" fmla="*/ 339725 w 3303107"/>
              <a:gd name="connsiteY196" fmla="*/ 1378225 h 1451250"/>
              <a:gd name="connsiteX197" fmla="*/ 180975 w 3303107"/>
              <a:gd name="connsiteY197" fmla="*/ 1359175 h 1451250"/>
              <a:gd name="connsiteX198" fmla="*/ 136525 w 3303107"/>
              <a:gd name="connsiteY198" fmla="*/ 1352825 h 1451250"/>
              <a:gd name="connsiteX199" fmla="*/ 123825 w 3303107"/>
              <a:gd name="connsiteY199" fmla="*/ 1349650 h 1451250"/>
              <a:gd name="connsiteX200" fmla="*/ 95250 w 3303107"/>
              <a:gd name="connsiteY200" fmla="*/ 1343300 h 1451250"/>
              <a:gd name="connsiteX201" fmla="*/ 44450 w 3303107"/>
              <a:gd name="connsiteY201" fmla="*/ 1336950 h 1451250"/>
              <a:gd name="connsiteX202" fmla="*/ 6350 w 3303107"/>
              <a:gd name="connsiteY202" fmla="*/ 1340125 h 1451250"/>
              <a:gd name="connsiteX203" fmla="*/ 9525 w 3303107"/>
              <a:gd name="connsiteY203" fmla="*/ 1356000 h 1451250"/>
              <a:gd name="connsiteX204" fmla="*/ 12700 w 3303107"/>
              <a:gd name="connsiteY204" fmla="*/ 1375050 h 1451250"/>
              <a:gd name="connsiteX205" fmla="*/ 34925 w 3303107"/>
              <a:gd name="connsiteY205" fmla="*/ 1390925 h 1451250"/>
              <a:gd name="connsiteX206" fmla="*/ 28575 w 3303107"/>
              <a:gd name="connsiteY206" fmla="*/ 1435375 h 1451250"/>
              <a:gd name="connsiteX207" fmla="*/ 9525 w 3303107"/>
              <a:gd name="connsiteY207" fmla="*/ 1441725 h 1451250"/>
              <a:gd name="connsiteX208" fmla="*/ 0 w 3303107"/>
              <a:gd name="connsiteY208" fmla="*/ 1451250 h 145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3303107" h="1451250">
                <a:moveTo>
                  <a:pt x="2720975" y="203475"/>
                </a:moveTo>
                <a:cubicBezTo>
                  <a:pt x="2760499" y="183713"/>
                  <a:pt x="2733495" y="196002"/>
                  <a:pt x="2781300" y="178075"/>
                </a:cubicBezTo>
                <a:cubicBezTo>
                  <a:pt x="2786636" y="176074"/>
                  <a:pt x="2791646" y="173107"/>
                  <a:pt x="2797175" y="171725"/>
                </a:cubicBezTo>
                <a:cubicBezTo>
                  <a:pt x="2808654" y="168855"/>
                  <a:pt x="2820521" y="167813"/>
                  <a:pt x="2832100" y="165375"/>
                </a:cubicBezTo>
                <a:cubicBezTo>
                  <a:pt x="2840640" y="163577"/>
                  <a:pt x="2849033" y="161142"/>
                  <a:pt x="2857500" y="159025"/>
                </a:cubicBezTo>
                <a:cubicBezTo>
                  <a:pt x="2860675" y="155850"/>
                  <a:pt x="2863371" y="152110"/>
                  <a:pt x="2867025" y="149500"/>
                </a:cubicBezTo>
                <a:cubicBezTo>
                  <a:pt x="2870876" y="146749"/>
                  <a:pt x="2875400" y="145072"/>
                  <a:pt x="2879725" y="143150"/>
                </a:cubicBezTo>
                <a:cubicBezTo>
                  <a:pt x="2895097" y="136318"/>
                  <a:pt x="2893558" y="137310"/>
                  <a:pt x="2908300" y="133625"/>
                </a:cubicBezTo>
                <a:cubicBezTo>
                  <a:pt x="2921222" y="126241"/>
                  <a:pt x="2932122" y="118655"/>
                  <a:pt x="2946400" y="114575"/>
                </a:cubicBezTo>
                <a:cubicBezTo>
                  <a:pt x="2955782" y="111894"/>
                  <a:pt x="2965509" y="110592"/>
                  <a:pt x="2974975" y="108225"/>
                </a:cubicBezTo>
                <a:cubicBezTo>
                  <a:pt x="2978222" y="107413"/>
                  <a:pt x="2981294" y="106012"/>
                  <a:pt x="2984500" y="105050"/>
                </a:cubicBezTo>
                <a:cubicBezTo>
                  <a:pt x="2991763" y="102871"/>
                  <a:pt x="3011820" y="98785"/>
                  <a:pt x="3019425" y="92350"/>
                </a:cubicBezTo>
                <a:cubicBezTo>
                  <a:pt x="3029708" y="83649"/>
                  <a:pt x="3035952" y="69799"/>
                  <a:pt x="3048000" y="63775"/>
                </a:cubicBezTo>
                <a:cubicBezTo>
                  <a:pt x="3052233" y="61658"/>
                  <a:pt x="3056849" y="60176"/>
                  <a:pt x="3060700" y="57425"/>
                </a:cubicBezTo>
                <a:cubicBezTo>
                  <a:pt x="3064354" y="54815"/>
                  <a:pt x="3066776" y="50775"/>
                  <a:pt x="3070225" y="47900"/>
                </a:cubicBezTo>
                <a:cubicBezTo>
                  <a:pt x="3073156" y="45457"/>
                  <a:pt x="3076575" y="43667"/>
                  <a:pt x="3079750" y="41550"/>
                </a:cubicBezTo>
                <a:cubicBezTo>
                  <a:pt x="3081867" y="37317"/>
                  <a:pt x="3084708" y="33374"/>
                  <a:pt x="3086100" y="28850"/>
                </a:cubicBezTo>
                <a:cubicBezTo>
                  <a:pt x="3095233" y="-833"/>
                  <a:pt x="3087234" y="-10156"/>
                  <a:pt x="3098800" y="12975"/>
                </a:cubicBezTo>
                <a:cubicBezTo>
                  <a:pt x="3103033" y="42608"/>
                  <a:pt x="3105983" y="72454"/>
                  <a:pt x="3111500" y="101875"/>
                </a:cubicBezTo>
                <a:cubicBezTo>
                  <a:pt x="3112372" y="106527"/>
                  <a:pt x="3115986" y="110225"/>
                  <a:pt x="3117850" y="114575"/>
                </a:cubicBezTo>
                <a:cubicBezTo>
                  <a:pt x="3119168" y="117651"/>
                  <a:pt x="3118658" y="121733"/>
                  <a:pt x="3121025" y="124100"/>
                </a:cubicBezTo>
                <a:cubicBezTo>
                  <a:pt x="3124372" y="127447"/>
                  <a:pt x="3129084" y="129522"/>
                  <a:pt x="3133725" y="130450"/>
                </a:cubicBezTo>
                <a:cubicBezTo>
                  <a:pt x="3161025" y="135910"/>
                  <a:pt x="3188790" y="138717"/>
                  <a:pt x="3216275" y="143150"/>
                </a:cubicBezTo>
                <a:cubicBezTo>
                  <a:pt x="3221603" y="144009"/>
                  <a:pt x="3226931" y="144952"/>
                  <a:pt x="3232150" y="146325"/>
                </a:cubicBezTo>
                <a:cubicBezTo>
                  <a:pt x="3247052" y="150247"/>
                  <a:pt x="3276600" y="159025"/>
                  <a:pt x="3276600" y="159025"/>
                </a:cubicBezTo>
                <a:cubicBezTo>
                  <a:pt x="3274483" y="164317"/>
                  <a:pt x="3275760" y="173442"/>
                  <a:pt x="3270250" y="174900"/>
                </a:cubicBezTo>
                <a:cubicBezTo>
                  <a:pt x="3237256" y="183634"/>
                  <a:pt x="3168650" y="187600"/>
                  <a:pt x="3168650" y="187600"/>
                </a:cubicBezTo>
                <a:cubicBezTo>
                  <a:pt x="3071158" y="185100"/>
                  <a:pt x="3076602" y="193163"/>
                  <a:pt x="3016250" y="178075"/>
                </a:cubicBezTo>
                <a:cubicBezTo>
                  <a:pt x="3013003" y="177263"/>
                  <a:pt x="3009801" y="176218"/>
                  <a:pt x="3006725" y="174900"/>
                </a:cubicBezTo>
                <a:cubicBezTo>
                  <a:pt x="3002375" y="173036"/>
                  <a:pt x="2998258" y="170667"/>
                  <a:pt x="2994025" y="168550"/>
                </a:cubicBezTo>
                <a:cubicBezTo>
                  <a:pt x="2966508" y="169608"/>
                  <a:pt x="2938962" y="170059"/>
                  <a:pt x="2911475" y="171725"/>
                </a:cubicBezTo>
                <a:cubicBezTo>
                  <a:pt x="2904005" y="172178"/>
                  <a:pt x="2896510" y="173085"/>
                  <a:pt x="2889250" y="174900"/>
                </a:cubicBezTo>
                <a:cubicBezTo>
                  <a:pt x="2883721" y="176282"/>
                  <a:pt x="2878782" y="179448"/>
                  <a:pt x="2873375" y="181250"/>
                </a:cubicBezTo>
                <a:cubicBezTo>
                  <a:pt x="2866066" y="183686"/>
                  <a:pt x="2858625" y="185731"/>
                  <a:pt x="2851150" y="187600"/>
                </a:cubicBezTo>
                <a:cubicBezTo>
                  <a:pt x="2843559" y="189498"/>
                  <a:pt x="2823514" y="192641"/>
                  <a:pt x="2813050" y="197125"/>
                </a:cubicBezTo>
                <a:cubicBezTo>
                  <a:pt x="2798457" y="203379"/>
                  <a:pt x="2800886" y="204902"/>
                  <a:pt x="2784475" y="209825"/>
                </a:cubicBezTo>
                <a:cubicBezTo>
                  <a:pt x="2779306" y="211376"/>
                  <a:pt x="2773892" y="211942"/>
                  <a:pt x="2768600" y="213000"/>
                </a:cubicBezTo>
                <a:cubicBezTo>
                  <a:pt x="2760133" y="218292"/>
                  <a:pt x="2752377" y="224942"/>
                  <a:pt x="2743200" y="228875"/>
                </a:cubicBezTo>
                <a:cubicBezTo>
                  <a:pt x="2737283" y="231411"/>
                  <a:pt x="2730316" y="230200"/>
                  <a:pt x="2724150" y="232050"/>
                </a:cubicBezTo>
                <a:cubicBezTo>
                  <a:pt x="2710234" y="236225"/>
                  <a:pt x="2713617" y="238904"/>
                  <a:pt x="2701925" y="244750"/>
                </a:cubicBezTo>
                <a:cubicBezTo>
                  <a:pt x="2696827" y="247299"/>
                  <a:pt x="2691032" y="248332"/>
                  <a:pt x="2686050" y="251100"/>
                </a:cubicBezTo>
                <a:cubicBezTo>
                  <a:pt x="2650211" y="271011"/>
                  <a:pt x="2702320" y="249315"/>
                  <a:pt x="2654300" y="273325"/>
                </a:cubicBezTo>
                <a:cubicBezTo>
                  <a:pt x="2645833" y="277558"/>
                  <a:pt x="2637601" y="282296"/>
                  <a:pt x="2628900" y="286025"/>
                </a:cubicBezTo>
                <a:cubicBezTo>
                  <a:pt x="2622748" y="288662"/>
                  <a:pt x="2615944" y="289605"/>
                  <a:pt x="2609850" y="292375"/>
                </a:cubicBezTo>
                <a:cubicBezTo>
                  <a:pt x="2567999" y="311398"/>
                  <a:pt x="2624091" y="293295"/>
                  <a:pt x="2571750" y="308250"/>
                </a:cubicBezTo>
                <a:cubicBezTo>
                  <a:pt x="2541739" y="330758"/>
                  <a:pt x="2569317" y="305283"/>
                  <a:pt x="2552700" y="371750"/>
                </a:cubicBezTo>
                <a:cubicBezTo>
                  <a:pt x="2551611" y="376106"/>
                  <a:pt x="2546050" y="377826"/>
                  <a:pt x="2543175" y="381275"/>
                </a:cubicBezTo>
                <a:cubicBezTo>
                  <a:pt x="2534789" y="391338"/>
                  <a:pt x="2535090" y="396006"/>
                  <a:pt x="2530475" y="409850"/>
                </a:cubicBezTo>
                <a:cubicBezTo>
                  <a:pt x="2529417" y="454300"/>
                  <a:pt x="2530132" y="498828"/>
                  <a:pt x="2527300" y="543200"/>
                </a:cubicBezTo>
                <a:cubicBezTo>
                  <a:pt x="2526937" y="548888"/>
                  <a:pt x="2522898" y="553719"/>
                  <a:pt x="2520950" y="559075"/>
                </a:cubicBezTo>
                <a:cubicBezTo>
                  <a:pt x="2518663" y="565365"/>
                  <a:pt x="2516717" y="571775"/>
                  <a:pt x="2514600" y="578125"/>
                </a:cubicBezTo>
                <a:cubicBezTo>
                  <a:pt x="2513607" y="585076"/>
                  <a:pt x="2499782" y="659457"/>
                  <a:pt x="2511425" y="667025"/>
                </a:cubicBezTo>
                <a:cubicBezTo>
                  <a:pt x="2528308" y="677999"/>
                  <a:pt x="2551642" y="664908"/>
                  <a:pt x="2571750" y="663850"/>
                </a:cubicBezTo>
                <a:cubicBezTo>
                  <a:pt x="2579158" y="656442"/>
                  <a:pt x="2585593" y="647911"/>
                  <a:pt x="2593975" y="641625"/>
                </a:cubicBezTo>
                <a:cubicBezTo>
                  <a:pt x="2598208" y="638450"/>
                  <a:pt x="2602933" y="635842"/>
                  <a:pt x="2606675" y="632100"/>
                </a:cubicBezTo>
                <a:cubicBezTo>
                  <a:pt x="2610417" y="628358"/>
                  <a:pt x="2612458" y="623142"/>
                  <a:pt x="2616200" y="619400"/>
                </a:cubicBezTo>
                <a:cubicBezTo>
                  <a:pt x="2623509" y="612091"/>
                  <a:pt x="2628709" y="612304"/>
                  <a:pt x="2638425" y="609875"/>
                </a:cubicBezTo>
                <a:cubicBezTo>
                  <a:pt x="2650148" y="594244"/>
                  <a:pt x="2644694" y="599047"/>
                  <a:pt x="2660650" y="587650"/>
                </a:cubicBezTo>
                <a:cubicBezTo>
                  <a:pt x="2663755" y="585432"/>
                  <a:pt x="2666668" y="582803"/>
                  <a:pt x="2670175" y="581300"/>
                </a:cubicBezTo>
                <a:cubicBezTo>
                  <a:pt x="2674186" y="579581"/>
                  <a:pt x="2678642" y="579183"/>
                  <a:pt x="2682875" y="578125"/>
                </a:cubicBezTo>
                <a:cubicBezTo>
                  <a:pt x="2686050" y="573892"/>
                  <a:pt x="2688658" y="569167"/>
                  <a:pt x="2692400" y="565425"/>
                </a:cubicBezTo>
                <a:cubicBezTo>
                  <a:pt x="2702364" y="555461"/>
                  <a:pt x="2701873" y="561365"/>
                  <a:pt x="2714625" y="555900"/>
                </a:cubicBezTo>
                <a:cubicBezTo>
                  <a:pt x="2725501" y="551239"/>
                  <a:pt x="2735792" y="545317"/>
                  <a:pt x="2746375" y="540025"/>
                </a:cubicBezTo>
                <a:lnTo>
                  <a:pt x="3057525" y="543200"/>
                </a:lnTo>
                <a:cubicBezTo>
                  <a:pt x="3080130" y="544150"/>
                  <a:pt x="3102736" y="548745"/>
                  <a:pt x="3124200" y="555900"/>
                </a:cubicBezTo>
                <a:cubicBezTo>
                  <a:pt x="3127375" y="556958"/>
                  <a:pt x="3130649" y="557757"/>
                  <a:pt x="3133725" y="559075"/>
                </a:cubicBezTo>
                <a:cubicBezTo>
                  <a:pt x="3138075" y="560939"/>
                  <a:pt x="3142316" y="563077"/>
                  <a:pt x="3146425" y="565425"/>
                </a:cubicBezTo>
                <a:cubicBezTo>
                  <a:pt x="3149738" y="567318"/>
                  <a:pt x="3152289" y="570698"/>
                  <a:pt x="3155950" y="571775"/>
                </a:cubicBezTo>
                <a:cubicBezTo>
                  <a:pt x="3170487" y="576051"/>
                  <a:pt x="3200400" y="581300"/>
                  <a:pt x="3200400" y="581300"/>
                </a:cubicBezTo>
                <a:cubicBezTo>
                  <a:pt x="3209925" y="585533"/>
                  <a:pt x="3219972" y="588748"/>
                  <a:pt x="3228975" y="594000"/>
                </a:cubicBezTo>
                <a:cubicBezTo>
                  <a:pt x="3232853" y="596262"/>
                  <a:pt x="3234712" y="601114"/>
                  <a:pt x="3238500" y="603525"/>
                </a:cubicBezTo>
                <a:cubicBezTo>
                  <a:pt x="3246486" y="608607"/>
                  <a:pt x="3257207" y="609532"/>
                  <a:pt x="3263900" y="616225"/>
                </a:cubicBezTo>
                <a:cubicBezTo>
                  <a:pt x="3276772" y="629097"/>
                  <a:pt x="3269409" y="623742"/>
                  <a:pt x="3286125" y="632100"/>
                </a:cubicBezTo>
                <a:cubicBezTo>
                  <a:pt x="3287183" y="638450"/>
                  <a:pt x="3287264" y="645043"/>
                  <a:pt x="3289300" y="651150"/>
                </a:cubicBezTo>
                <a:cubicBezTo>
                  <a:pt x="3292036" y="659358"/>
                  <a:pt x="3307295" y="669134"/>
                  <a:pt x="3302000" y="679725"/>
                </a:cubicBezTo>
                <a:cubicBezTo>
                  <a:pt x="3299883" y="683958"/>
                  <a:pt x="3293851" y="674675"/>
                  <a:pt x="3289300" y="673375"/>
                </a:cubicBezTo>
                <a:cubicBezTo>
                  <a:pt x="3278922" y="670410"/>
                  <a:pt x="3268133" y="669142"/>
                  <a:pt x="3257550" y="667025"/>
                </a:cubicBezTo>
                <a:cubicBezTo>
                  <a:pt x="3253317" y="661733"/>
                  <a:pt x="3250422" y="655007"/>
                  <a:pt x="3244850" y="651150"/>
                </a:cubicBezTo>
                <a:cubicBezTo>
                  <a:pt x="3222581" y="635733"/>
                  <a:pt x="3210294" y="637852"/>
                  <a:pt x="3184525" y="635275"/>
                </a:cubicBezTo>
                <a:cubicBezTo>
                  <a:pt x="3175000" y="631042"/>
                  <a:pt x="3165710" y="626235"/>
                  <a:pt x="3155950" y="622575"/>
                </a:cubicBezTo>
                <a:cubicBezTo>
                  <a:pt x="3096769" y="600382"/>
                  <a:pt x="2976250" y="610700"/>
                  <a:pt x="2952750" y="609875"/>
                </a:cubicBezTo>
                <a:cubicBezTo>
                  <a:pt x="2947458" y="608817"/>
                  <a:pt x="2942198" y="607587"/>
                  <a:pt x="2936875" y="606700"/>
                </a:cubicBezTo>
                <a:cubicBezTo>
                  <a:pt x="2923144" y="604412"/>
                  <a:pt x="2908634" y="605238"/>
                  <a:pt x="2895600" y="600350"/>
                </a:cubicBezTo>
                <a:cubicBezTo>
                  <a:pt x="2890645" y="598492"/>
                  <a:pt x="2889250" y="591883"/>
                  <a:pt x="2886075" y="587650"/>
                </a:cubicBezTo>
                <a:cubicBezTo>
                  <a:pt x="2881842" y="588708"/>
                  <a:pt x="2874231" y="586546"/>
                  <a:pt x="2873375" y="590825"/>
                </a:cubicBezTo>
                <a:cubicBezTo>
                  <a:pt x="2872337" y="596014"/>
                  <a:pt x="2879022" y="599924"/>
                  <a:pt x="2882900" y="603525"/>
                </a:cubicBezTo>
                <a:cubicBezTo>
                  <a:pt x="2893922" y="613760"/>
                  <a:pt x="2904371" y="625373"/>
                  <a:pt x="2917825" y="632100"/>
                </a:cubicBezTo>
                <a:lnTo>
                  <a:pt x="2955925" y="651150"/>
                </a:lnTo>
                <a:cubicBezTo>
                  <a:pt x="2964392" y="655383"/>
                  <a:pt x="2972536" y="660334"/>
                  <a:pt x="2981325" y="663850"/>
                </a:cubicBezTo>
                <a:lnTo>
                  <a:pt x="2997200" y="670200"/>
                </a:lnTo>
                <a:cubicBezTo>
                  <a:pt x="3001433" y="674433"/>
                  <a:pt x="3004995" y="679467"/>
                  <a:pt x="3009900" y="682900"/>
                </a:cubicBezTo>
                <a:cubicBezTo>
                  <a:pt x="3037670" y="702339"/>
                  <a:pt x="3020299" y="682540"/>
                  <a:pt x="3041650" y="701950"/>
                </a:cubicBezTo>
                <a:cubicBezTo>
                  <a:pt x="3072865" y="730327"/>
                  <a:pt x="3051216" y="719955"/>
                  <a:pt x="3082925" y="730525"/>
                </a:cubicBezTo>
                <a:cubicBezTo>
                  <a:pt x="3085042" y="735817"/>
                  <a:pt x="3086507" y="741418"/>
                  <a:pt x="3089275" y="746400"/>
                </a:cubicBezTo>
                <a:cubicBezTo>
                  <a:pt x="3091845" y="751026"/>
                  <a:pt x="3095724" y="754794"/>
                  <a:pt x="3098800" y="759100"/>
                </a:cubicBezTo>
                <a:cubicBezTo>
                  <a:pt x="3101018" y="762205"/>
                  <a:pt x="3103257" y="765312"/>
                  <a:pt x="3105150" y="768625"/>
                </a:cubicBezTo>
                <a:cubicBezTo>
                  <a:pt x="3107498" y="772734"/>
                  <a:pt x="3108992" y="777311"/>
                  <a:pt x="3111500" y="781325"/>
                </a:cubicBezTo>
                <a:cubicBezTo>
                  <a:pt x="3114305" y="785812"/>
                  <a:pt x="3117949" y="789719"/>
                  <a:pt x="3121025" y="794025"/>
                </a:cubicBezTo>
                <a:cubicBezTo>
                  <a:pt x="3123243" y="797130"/>
                  <a:pt x="3125258" y="800375"/>
                  <a:pt x="3127375" y="803550"/>
                </a:cubicBezTo>
                <a:cubicBezTo>
                  <a:pt x="3129492" y="813075"/>
                  <a:pt x="3130639" y="822868"/>
                  <a:pt x="3133725" y="832125"/>
                </a:cubicBezTo>
                <a:cubicBezTo>
                  <a:pt x="3134932" y="835745"/>
                  <a:pt x="3139327" y="837908"/>
                  <a:pt x="3140075" y="841650"/>
                </a:cubicBezTo>
                <a:cubicBezTo>
                  <a:pt x="3147855" y="880549"/>
                  <a:pt x="3159125" y="959125"/>
                  <a:pt x="3159125" y="959125"/>
                </a:cubicBezTo>
                <a:cubicBezTo>
                  <a:pt x="3158067" y="1005692"/>
                  <a:pt x="3158582" y="1052321"/>
                  <a:pt x="3155950" y="1098825"/>
                </a:cubicBezTo>
                <a:cubicBezTo>
                  <a:pt x="3155399" y="1108567"/>
                  <a:pt x="3152281" y="1118018"/>
                  <a:pt x="3149600" y="1127400"/>
                </a:cubicBezTo>
                <a:cubicBezTo>
                  <a:pt x="3148034" y="1132880"/>
                  <a:pt x="3145251" y="1137939"/>
                  <a:pt x="3143250" y="1143275"/>
                </a:cubicBezTo>
                <a:cubicBezTo>
                  <a:pt x="3142075" y="1146409"/>
                  <a:pt x="3141037" y="1149594"/>
                  <a:pt x="3140075" y="1152800"/>
                </a:cubicBezTo>
                <a:cubicBezTo>
                  <a:pt x="3136714" y="1164003"/>
                  <a:pt x="3134536" y="1177700"/>
                  <a:pt x="3127375" y="1187725"/>
                </a:cubicBezTo>
                <a:cubicBezTo>
                  <a:pt x="3124765" y="1191379"/>
                  <a:pt x="3121025" y="1194075"/>
                  <a:pt x="3117850" y="1197250"/>
                </a:cubicBezTo>
                <a:cubicBezTo>
                  <a:pt x="3111500" y="1167617"/>
                  <a:pt x="3105205" y="1137972"/>
                  <a:pt x="3098800" y="1108350"/>
                </a:cubicBezTo>
                <a:cubicBezTo>
                  <a:pt x="3096738" y="1098813"/>
                  <a:pt x="3093740" y="1089447"/>
                  <a:pt x="3092450" y="1079775"/>
                </a:cubicBezTo>
                <a:lnTo>
                  <a:pt x="3086100" y="1032150"/>
                </a:lnTo>
                <a:cubicBezTo>
                  <a:pt x="3085042" y="1014158"/>
                  <a:pt x="3085888" y="995953"/>
                  <a:pt x="3082925" y="978175"/>
                </a:cubicBezTo>
                <a:cubicBezTo>
                  <a:pt x="3080558" y="963976"/>
                  <a:pt x="3074013" y="950788"/>
                  <a:pt x="3070225" y="936900"/>
                </a:cubicBezTo>
                <a:cubicBezTo>
                  <a:pt x="3067658" y="927486"/>
                  <a:pt x="3066556" y="917707"/>
                  <a:pt x="3063875" y="908325"/>
                </a:cubicBezTo>
                <a:cubicBezTo>
                  <a:pt x="3062309" y="902845"/>
                  <a:pt x="3059091" y="897930"/>
                  <a:pt x="3057525" y="892450"/>
                </a:cubicBezTo>
                <a:cubicBezTo>
                  <a:pt x="3030781" y="798847"/>
                  <a:pt x="3074508" y="931388"/>
                  <a:pt x="3038475" y="835300"/>
                </a:cubicBezTo>
                <a:cubicBezTo>
                  <a:pt x="3027100" y="804966"/>
                  <a:pt x="3039783" y="820733"/>
                  <a:pt x="3022600" y="803550"/>
                </a:cubicBezTo>
                <a:cubicBezTo>
                  <a:pt x="3020483" y="797200"/>
                  <a:pt x="3019501" y="790351"/>
                  <a:pt x="3016250" y="784500"/>
                </a:cubicBezTo>
                <a:cubicBezTo>
                  <a:pt x="3014069" y="780575"/>
                  <a:pt x="3009600" y="778424"/>
                  <a:pt x="3006725" y="774975"/>
                </a:cubicBezTo>
                <a:cubicBezTo>
                  <a:pt x="2997711" y="764158"/>
                  <a:pt x="3002288" y="764188"/>
                  <a:pt x="2990850" y="752750"/>
                </a:cubicBezTo>
                <a:cubicBezTo>
                  <a:pt x="2987108" y="749008"/>
                  <a:pt x="2981892" y="746967"/>
                  <a:pt x="2978150" y="743225"/>
                </a:cubicBezTo>
                <a:cubicBezTo>
                  <a:pt x="2960610" y="725685"/>
                  <a:pt x="2978209" y="732921"/>
                  <a:pt x="2955925" y="727350"/>
                </a:cubicBezTo>
                <a:cubicBezTo>
                  <a:pt x="2949515" y="718804"/>
                  <a:pt x="2942553" y="708274"/>
                  <a:pt x="2933700" y="701950"/>
                </a:cubicBezTo>
                <a:cubicBezTo>
                  <a:pt x="2930977" y="700005"/>
                  <a:pt x="2927251" y="700093"/>
                  <a:pt x="2924175" y="698775"/>
                </a:cubicBezTo>
                <a:cubicBezTo>
                  <a:pt x="2912617" y="693822"/>
                  <a:pt x="2908355" y="689432"/>
                  <a:pt x="2895600" y="686075"/>
                </a:cubicBezTo>
                <a:cubicBezTo>
                  <a:pt x="2880946" y="682219"/>
                  <a:pt x="2851150" y="676550"/>
                  <a:pt x="2851150" y="676550"/>
                </a:cubicBezTo>
                <a:cubicBezTo>
                  <a:pt x="2840086" y="671018"/>
                  <a:pt x="2834737" y="667904"/>
                  <a:pt x="2822575" y="663850"/>
                </a:cubicBezTo>
                <a:cubicBezTo>
                  <a:pt x="2811252" y="660076"/>
                  <a:pt x="2799274" y="657231"/>
                  <a:pt x="2787650" y="654325"/>
                </a:cubicBezTo>
                <a:cubicBezTo>
                  <a:pt x="2766081" y="639945"/>
                  <a:pt x="2772718" y="641594"/>
                  <a:pt x="2727325" y="651150"/>
                </a:cubicBezTo>
                <a:cubicBezTo>
                  <a:pt x="2722931" y="652075"/>
                  <a:pt x="2721608" y="658295"/>
                  <a:pt x="2717800" y="660675"/>
                </a:cubicBezTo>
                <a:cubicBezTo>
                  <a:pt x="2712967" y="663696"/>
                  <a:pt x="2707217" y="664908"/>
                  <a:pt x="2701925" y="667025"/>
                </a:cubicBezTo>
                <a:cubicBezTo>
                  <a:pt x="2682129" y="716514"/>
                  <a:pt x="2700610" y="687700"/>
                  <a:pt x="2679700" y="705125"/>
                </a:cubicBezTo>
                <a:cubicBezTo>
                  <a:pt x="2676251" y="708000"/>
                  <a:pt x="2674100" y="712469"/>
                  <a:pt x="2670175" y="714650"/>
                </a:cubicBezTo>
                <a:cubicBezTo>
                  <a:pt x="2664324" y="717901"/>
                  <a:pt x="2657475" y="718883"/>
                  <a:pt x="2651125" y="721000"/>
                </a:cubicBezTo>
                <a:cubicBezTo>
                  <a:pt x="2647950" y="725233"/>
                  <a:pt x="2645906" y="730624"/>
                  <a:pt x="2641600" y="733700"/>
                </a:cubicBezTo>
                <a:cubicBezTo>
                  <a:pt x="2638049" y="736236"/>
                  <a:pt x="2632911" y="735156"/>
                  <a:pt x="2628900" y="736875"/>
                </a:cubicBezTo>
                <a:cubicBezTo>
                  <a:pt x="2625393" y="738378"/>
                  <a:pt x="2622550" y="741108"/>
                  <a:pt x="2619375" y="743225"/>
                </a:cubicBezTo>
                <a:cubicBezTo>
                  <a:pt x="2614730" y="750193"/>
                  <a:pt x="2609361" y="757393"/>
                  <a:pt x="2606675" y="765450"/>
                </a:cubicBezTo>
                <a:cubicBezTo>
                  <a:pt x="2603915" y="773729"/>
                  <a:pt x="2602287" y="782346"/>
                  <a:pt x="2600325" y="790850"/>
                </a:cubicBezTo>
                <a:cubicBezTo>
                  <a:pt x="2599112" y="796108"/>
                  <a:pt x="2598701" y="801556"/>
                  <a:pt x="2597150" y="806725"/>
                </a:cubicBezTo>
                <a:cubicBezTo>
                  <a:pt x="2595512" y="812184"/>
                  <a:pt x="2592917" y="817308"/>
                  <a:pt x="2590800" y="822600"/>
                </a:cubicBezTo>
                <a:cubicBezTo>
                  <a:pt x="2588683" y="837417"/>
                  <a:pt x="2587878" y="852481"/>
                  <a:pt x="2584450" y="867050"/>
                </a:cubicBezTo>
                <a:cubicBezTo>
                  <a:pt x="2583576" y="870764"/>
                  <a:pt x="2579993" y="873262"/>
                  <a:pt x="2578100" y="876575"/>
                </a:cubicBezTo>
                <a:cubicBezTo>
                  <a:pt x="2575752" y="880684"/>
                  <a:pt x="2573614" y="884925"/>
                  <a:pt x="2571750" y="889275"/>
                </a:cubicBezTo>
                <a:cubicBezTo>
                  <a:pt x="2570432" y="892351"/>
                  <a:pt x="2569750" y="895666"/>
                  <a:pt x="2568575" y="898800"/>
                </a:cubicBezTo>
                <a:cubicBezTo>
                  <a:pt x="2564864" y="908697"/>
                  <a:pt x="2561123" y="918192"/>
                  <a:pt x="2555875" y="927375"/>
                </a:cubicBezTo>
                <a:cubicBezTo>
                  <a:pt x="2541477" y="952571"/>
                  <a:pt x="2558762" y="920158"/>
                  <a:pt x="2540000" y="946425"/>
                </a:cubicBezTo>
                <a:cubicBezTo>
                  <a:pt x="2519105" y="975678"/>
                  <a:pt x="2548890" y="943885"/>
                  <a:pt x="2524125" y="968650"/>
                </a:cubicBezTo>
                <a:cubicBezTo>
                  <a:pt x="2522008" y="976058"/>
                  <a:pt x="2520738" y="983763"/>
                  <a:pt x="2517775" y="990875"/>
                </a:cubicBezTo>
                <a:cubicBezTo>
                  <a:pt x="2515402" y="996571"/>
                  <a:pt x="2511247" y="1001355"/>
                  <a:pt x="2508250" y="1006750"/>
                </a:cubicBezTo>
                <a:cubicBezTo>
                  <a:pt x="2505951" y="1010887"/>
                  <a:pt x="2503822" y="1015125"/>
                  <a:pt x="2501900" y="1019450"/>
                </a:cubicBezTo>
                <a:cubicBezTo>
                  <a:pt x="2499585" y="1024658"/>
                  <a:pt x="2497188" y="1029866"/>
                  <a:pt x="2495550" y="1035325"/>
                </a:cubicBezTo>
                <a:cubicBezTo>
                  <a:pt x="2493999" y="1040494"/>
                  <a:pt x="2494608" y="1046287"/>
                  <a:pt x="2492375" y="1051200"/>
                </a:cubicBezTo>
                <a:cubicBezTo>
                  <a:pt x="2489217" y="1058148"/>
                  <a:pt x="2483329" y="1063550"/>
                  <a:pt x="2479675" y="1070250"/>
                </a:cubicBezTo>
                <a:cubicBezTo>
                  <a:pt x="2473931" y="1080781"/>
                  <a:pt x="2473911" y="1089114"/>
                  <a:pt x="2466975" y="1098825"/>
                </a:cubicBezTo>
                <a:cubicBezTo>
                  <a:pt x="2464365" y="1102479"/>
                  <a:pt x="2460625" y="1105175"/>
                  <a:pt x="2457450" y="1108350"/>
                </a:cubicBezTo>
                <a:cubicBezTo>
                  <a:pt x="2455333" y="1113642"/>
                  <a:pt x="2452600" y="1118727"/>
                  <a:pt x="2451100" y="1124225"/>
                </a:cubicBezTo>
                <a:cubicBezTo>
                  <a:pt x="2449406" y="1130436"/>
                  <a:pt x="2449961" y="1137168"/>
                  <a:pt x="2447925" y="1143275"/>
                </a:cubicBezTo>
                <a:cubicBezTo>
                  <a:pt x="2444184" y="1154499"/>
                  <a:pt x="2436940" y="1154260"/>
                  <a:pt x="2428875" y="1162325"/>
                </a:cubicBezTo>
                <a:cubicBezTo>
                  <a:pt x="2425133" y="1166067"/>
                  <a:pt x="2422525" y="1170792"/>
                  <a:pt x="2419350" y="1175025"/>
                </a:cubicBezTo>
                <a:cubicBezTo>
                  <a:pt x="2417233" y="1182433"/>
                  <a:pt x="2417274" y="1190839"/>
                  <a:pt x="2413000" y="1197250"/>
                </a:cubicBezTo>
                <a:cubicBezTo>
                  <a:pt x="2406358" y="1207213"/>
                  <a:pt x="2387600" y="1222650"/>
                  <a:pt x="2387600" y="1222650"/>
                </a:cubicBezTo>
                <a:cubicBezTo>
                  <a:pt x="2379724" y="1246277"/>
                  <a:pt x="2391814" y="1214742"/>
                  <a:pt x="2371725" y="1244875"/>
                </a:cubicBezTo>
                <a:cubicBezTo>
                  <a:pt x="2361393" y="1260373"/>
                  <a:pt x="2370667" y="1261103"/>
                  <a:pt x="2355850" y="1273450"/>
                </a:cubicBezTo>
                <a:cubicBezTo>
                  <a:pt x="2353279" y="1275593"/>
                  <a:pt x="2349500" y="1275567"/>
                  <a:pt x="2346325" y="1276625"/>
                </a:cubicBezTo>
                <a:cubicBezTo>
                  <a:pt x="2342092" y="1280858"/>
                  <a:pt x="2338414" y="1285733"/>
                  <a:pt x="2333625" y="1289325"/>
                </a:cubicBezTo>
                <a:cubicBezTo>
                  <a:pt x="2321837" y="1298166"/>
                  <a:pt x="2319023" y="1294658"/>
                  <a:pt x="2305050" y="1298850"/>
                </a:cubicBezTo>
                <a:cubicBezTo>
                  <a:pt x="2299591" y="1300488"/>
                  <a:pt x="2294467" y="1303083"/>
                  <a:pt x="2289175" y="1305200"/>
                </a:cubicBezTo>
                <a:cubicBezTo>
                  <a:pt x="2285156" y="1309219"/>
                  <a:pt x="2274203" y="1321832"/>
                  <a:pt x="2266950" y="1324250"/>
                </a:cubicBezTo>
                <a:cubicBezTo>
                  <a:pt x="2260843" y="1326286"/>
                  <a:pt x="2254250" y="1326367"/>
                  <a:pt x="2247900" y="1327425"/>
                </a:cubicBezTo>
                <a:cubicBezTo>
                  <a:pt x="2241550" y="1331658"/>
                  <a:pt x="2235102" y="1335748"/>
                  <a:pt x="2228850" y="1340125"/>
                </a:cubicBezTo>
                <a:cubicBezTo>
                  <a:pt x="2224515" y="1343160"/>
                  <a:pt x="2220967" y="1347460"/>
                  <a:pt x="2216150" y="1349650"/>
                </a:cubicBezTo>
                <a:cubicBezTo>
                  <a:pt x="2209136" y="1352838"/>
                  <a:pt x="2201155" y="1353336"/>
                  <a:pt x="2193925" y="1356000"/>
                </a:cubicBezTo>
                <a:cubicBezTo>
                  <a:pt x="2181015" y="1360756"/>
                  <a:pt x="2168131" y="1365722"/>
                  <a:pt x="2155825" y="1371875"/>
                </a:cubicBezTo>
                <a:cubicBezTo>
                  <a:pt x="2151592" y="1373992"/>
                  <a:pt x="2147691" y="1376980"/>
                  <a:pt x="2143125" y="1378225"/>
                </a:cubicBezTo>
                <a:cubicBezTo>
                  <a:pt x="2055998" y="1401987"/>
                  <a:pt x="2114384" y="1378299"/>
                  <a:pt x="2057400" y="1403625"/>
                </a:cubicBezTo>
                <a:cubicBezTo>
                  <a:pt x="1980142" y="1402567"/>
                  <a:pt x="1902832" y="1403458"/>
                  <a:pt x="1825625" y="1400450"/>
                </a:cubicBezTo>
                <a:cubicBezTo>
                  <a:pt x="1820896" y="1400266"/>
                  <a:pt x="1817275" y="1395964"/>
                  <a:pt x="1812925" y="1394100"/>
                </a:cubicBezTo>
                <a:cubicBezTo>
                  <a:pt x="1809849" y="1392782"/>
                  <a:pt x="1806682" y="1391581"/>
                  <a:pt x="1803400" y="1390925"/>
                </a:cubicBezTo>
                <a:cubicBezTo>
                  <a:pt x="1780195" y="1386284"/>
                  <a:pt x="1756833" y="1382458"/>
                  <a:pt x="1733550" y="1378225"/>
                </a:cubicBezTo>
                <a:cubicBezTo>
                  <a:pt x="1703917" y="1379283"/>
                  <a:pt x="1674189" y="1378809"/>
                  <a:pt x="1644650" y="1381400"/>
                </a:cubicBezTo>
                <a:cubicBezTo>
                  <a:pt x="1613786" y="1384107"/>
                  <a:pt x="1552575" y="1394100"/>
                  <a:pt x="1552575" y="1394100"/>
                </a:cubicBezTo>
                <a:cubicBezTo>
                  <a:pt x="1545167" y="1397275"/>
                  <a:pt x="1537559" y="1400020"/>
                  <a:pt x="1530350" y="1403625"/>
                </a:cubicBezTo>
                <a:cubicBezTo>
                  <a:pt x="1526937" y="1405332"/>
                  <a:pt x="1524573" y="1409261"/>
                  <a:pt x="1520825" y="1409975"/>
                </a:cubicBezTo>
                <a:cubicBezTo>
                  <a:pt x="1501996" y="1413561"/>
                  <a:pt x="1482725" y="1414208"/>
                  <a:pt x="1463675" y="1416325"/>
                </a:cubicBezTo>
                <a:cubicBezTo>
                  <a:pt x="1391915" y="1434265"/>
                  <a:pt x="1500049" y="1406750"/>
                  <a:pt x="1397000" y="1435375"/>
                </a:cubicBezTo>
                <a:cubicBezTo>
                  <a:pt x="1391800" y="1436819"/>
                  <a:pt x="1386402" y="1437419"/>
                  <a:pt x="1381125" y="1438550"/>
                </a:cubicBezTo>
                <a:lnTo>
                  <a:pt x="1352550" y="1444900"/>
                </a:lnTo>
                <a:lnTo>
                  <a:pt x="600075" y="1438550"/>
                </a:lnTo>
                <a:cubicBezTo>
                  <a:pt x="584062" y="1438296"/>
                  <a:pt x="568122" y="1435499"/>
                  <a:pt x="552450" y="1432200"/>
                </a:cubicBezTo>
                <a:cubicBezTo>
                  <a:pt x="547819" y="1431225"/>
                  <a:pt x="544342" y="1426998"/>
                  <a:pt x="539750" y="1425850"/>
                </a:cubicBezTo>
                <a:cubicBezTo>
                  <a:pt x="527259" y="1422727"/>
                  <a:pt x="514350" y="1421617"/>
                  <a:pt x="501650" y="1419500"/>
                </a:cubicBezTo>
                <a:cubicBezTo>
                  <a:pt x="495300" y="1415267"/>
                  <a:pt x="489840" y="1409213"/>
                  <a:pt x="482600" y="1406800"/>
                </a:cubicBezTo>
                <a:cubicBezTo>
                  <a:pt x="473508" y="1403769"/>
                  <a:pt x="463478" y="1405201"/>
                  <a:pt x="454025" y="1403625"/>
                </a:cubicBezTo>
                <a:cubicBezTo>
                  <a:pt x="444400" y="1402021"/>
                  <a:pt x="435035" y="1399101"/>
                  <a:pt x="425450" y="1397275"/>
                </a:cubicBezTo>
                <a:cubicBezTo>
                  <a:pt x="412802" y="1394866"/>
                  <a:pt x="399919" y="1393718"/>
                  <a:pt x="387350" y="1390925"/>
                </a:cubicBezTo>
                <a:cubicBezTo>
                  <a:pt x="371311" y="1387361"/>
                  <a:pt x="355922" y="1380982"/>
                  <a:pt x="339725" y="1378225"/>
                </a:cubicBezTo>
                <a:cubicBezTo>
                  <a:pt x="289909" y="1369746"/>
                  <a:pt x="232284" y="1365589"/>
                  <a:pt x="180975" y="1359175"/>
                </a:cubicBezTo>
                <a:cubicBezTo>
                  <a:pt x="166123" y="1357319"/>
                  <a:pt x="151288" y="1355286"/>
                  <a:pt x="136525" y="1352825"/>
                </a:cubicBezTo>
                <a:cubicBezTo>
                  <a:pt x="132221" y="1352108"/>
                  <a:pt x="128077" y="1350631"/>
                  <a:pt x="123825" y="1349650"/>
                </a:cubicBezTo>
                <a:cubicBezTo>
                  <a:pt x="114318" y="1347456"/>
                  <a:pt x="104885" y="1344842"/>
                  <a:pt x="95250" y="1343300"/>
                </a:cubicBezTo>
                <a:cubicBezTo>
                  <a:pt x="78399" y="1340604"/>
                  <a:pt x="61383" y="1339067"/>
                  <a:pt x="44450" y="1336950"/>
                </a:cubicBezTo>
                <a:cubicBezTo>
                  <a:pt x="31750" y="1338008"/>
                  <a:pt x="17538" y="1334022"/>
                  <a:pt x="6350" y="1340125"/>
                </a:cubicBezTo>
                <a:cubicBezTo>
                  <a:pt x="1612" y="1342709"/>
                  <a:pt x="8560" y="1350691"/>
                  <a:pt x="9525" y="1356000"/>
                </a:cubicBezTo>
                <a:cubicBezTo>
                  <a:pt x="10677" y="1362334"/>
                  <a:pt x="9574" y="1369423"/>
                  <a:pt x="12700" y="1375050"/>
                </a:cubicBezTo>
                <a:cubicBezTo>
                  <a:pt x="13858" y="1377135"/>
                  <a:pt x="31521" y="1388656"/>
                  <a:pt x="34925" y="1390925"/>
                </a:cubicBezTo>
                <a:cubicBezTo>
                  <a:pt x="32808" y="1405742"/>
                  <a:pt x="35268" y="1421988"/>
                  <a:pt x="28575" y="1435375"/>
                </a:cubicBezTo>
                <a:cubicBezTo>
                  <a:pt x="25582" y="1441362"/>
                  <a:pt x="15376" y="1438474"/>
                  <a:pt x="9525" y="1441725"/>
                </a:cubicBezTo>
                <a:cubicBezTo>
                  <a:pt x="5600" y="1443906"/>
                  <a:pt x="0" y="1451250"/>
                  <a:pt x="0" y="14512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B74996E5-DB19-4503-B99F-14FEDC39832E}"/>
              </a:ext>
            </a:extLst>
          </p:cNvPr>
          <p:cNvSpPr/>
          <p:nvPr/>
        </p:nvSpPr>
        <p:spPr>
          <a:xfrm>
            <a:off x="2425146" y="4804330"/>
            <a:ext cx="298797" cy="279400"/>
          </a:xfrm>
          <a:custGeom>
            <a:avLst/>
            <a:gdLst>
              <a:gd name="connsiteX0" fmla="*/ 149225 w 298797"/>
              <a:gd name="connsiteY0" fmla="*/ 228600 h 279400"/>
              <a:gd name="connsiteX1" fmla="*/ 133350 w 298797"/>
              <a:gd name="connsiteY1" fmla="*/ 247650 h 279400"/>
              <a:gd name="connsiteX2" fmla="*/ 101600 w 298797"/>
              <a:gd name="connsiteY2" fmla="*/ 266700 h 279400"/>
              <a:gd name="connsiteX3" fmla="*/ 66675 w 298797"/>
              <a:gd name="connsiteY3" fmla="*/ 279400 h 279400"/>
              <a:gd name="connsiteX4" fmla="*/ 12700 w 298797"/>
              <a:gd name="connsiteY4" fmla="*/ 276225 h 279400"/>
              <a:gd name="connsiteX5" fmla="*/ 6350 w 298797"/>
              <a:gd name="connsiteY5" fmla="*/ 260350 h 279400"/>
              <a:gd name="connsiteX6" fmla="*/ 0 w 298797"/>
              <a:gd name="connsiteY6" fmla="*/ 231775 h 279400"/>
              <a:gd name="connsiteX7" fmla="*/ 9525 w 298797"/>
              <a:gd name="connsiteY7" fmla="*/ 123825 h 279400"/>
              <a:gd name="connsiteX8" fmla="*/ 25400 w 298797"/>
              <a:gd name="connsiteY8" fmla="*/ 111125 h 279400"/>
              <a:gd name="connsiteX9" fmla="*/ 60325 w 298797"/>
              <a:gd name="connsiteY9" fmla="*/ 69850 h 279400"/>
              <a:gd name="connsiteX10" fmla="*/ 104775 w 298797"/>
              <a:gd name="connsiteY10" fmla="*/ 38100 h 279400"/>
              <a:gd name="connsiteX11" fmla="*/ 114300 w 298797"/>
              <a:gd name="connsiteY11" fmla="*/ 28575 h 279400"/>
              <a:gd name="connsiteX12" fmla="*/ 136525 w 298797"/>
              <a:gd name="connsiteY12" fmla="*/ 15875 h 279400"/>
              <a:gd name="connsiteX13" fmla="*/ 180975 w 298797"/>
              <a:gd name="connsiteY13" fmla="*/ 0 h 279400"/>
              <a:gd name="connsiteX14" fmla="*/ 260350 w 298797"/>
              <a:gd name="connsiteY14" fmla="*/ 6350 h 279400"/>
              <a:gd name="connsiteX15" fmla="*/ 282575 w 298797"/>
              <a:gd name="connsiteY15" fmla="*/ 28575 h 279400"/>
              <a:gd name="connsiteX16" fmla="*/ 298450 w 298797"/>
              <a:gd name="connsiteY16" fmla="*/ 95250 h 279400"/>
              <a:gd name="connsiteX17" fmla="*/ 295275 w 298797"/>
              <a:gd name="connsiteY17" fmla="*/ 136525 h 279400"/>
              <a:gd name="connsiteX18" fmla="*/ 285750 w 298797"/>
              <a:gd name="connsiteY18" fmla="*/ 158750 h 279400"/>
              <a:gd name="connsiteX19" fmla="*/ 260350 w 298797"/>
              <a:gd name="connsiteY19" fmla="*/ 193675 h 279400"/>
              <a:gd name="connsiteX20" fmla="*/ 244475 w 298797"/>
              <a:gd name="connsiteY20" fmla="*/ 200025 h 279400"/>
              <a:gd name="connsiteX21" fmla="*/ 200025 w 298797"/>
              <a:gd name="connsiteY21" fmla="*/ 209550 h 279400"/>
              <a:gd name="connsiteX22" fmla="*/ 171450 w 298797"/>
              <a:gd name="connsiteY22" fmla="*/ 228600 h 279400"/>
              <a:gd name="connsiteX23" fmla="*/ 149225 w 298797"/>
              <a:gd name="connsiteY23" fmla="*/ 231775 h 279400"/>
              <a:gd name="connsiteX24" fmla="*/ 130175 w 298797"/>
              <a:gd name="connsiteY24" fmla="*/ 238125 h 279400"/>
              <a:gd name="connsiteX25" fmla="*/ 107950 w 298797"/>
              <a:gd name="connsiteY25" fmla="*/ 257175 h 279400"/>
              <a:gd name="connsiteX26" fmla="*/ 101600 w 298797"/>
              <a:gd name="connsiteY26" fmla="*/ 2540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8797" h="279400">
                <a:moveTo>
                  <a:pt x="149225" y="228600"/>
                </a:moveTo>
                <a:cubicBezTo>
                  <a:pt x="143933" y="234950"/>
                  <a:pt x="139466" y="242090"/>
                  <a:pt x="133350" y="247650"/>
                </a:cubicBezTo>
                <a:cubicBezTo>
                  <a:pt x="128450" y="252105"/>
                  <a:pt x="109908" y="263679"/>
                  <a:pt x="101600" y="266700"/>
                </a:cubicBezTo>
                <a:cubicBezTo>
                  <a:pt x="59524" y="282001"/>
                  <a:pt x="95665" y="264905"/>
                  <a:pt x="66675" y="279400"/>
                </a:cubicBezTo>
                <a:lnTo>
                  <a:pt x="12700" y="276225"/>
                </a:lnTo>
                <a:cubicBezTo>
                  <a:pt x="7265" y="274509"/>
                  <a:pt x="7916" y="265830"/>
                  <a:pt x="6350" y="260350"/>
                </a:cubicBezTo>
                <a:cubicBezTo>
                  <a:pt x="3669" y="250968"/>
                  <a:pt x="2117" y="241300"/>
                  <a:pt x="0" y="231775"/>
                </a:cubicBezTo>
                <a:cubicBezTo>
                  <a:pt x="3175" y="195792"/>
                  <a:pt x="2083" y="159173"/>
                  <a:pt x="9525" y="123825"/>
                </a:cubicBezTo>
                <a:cubicBezTo>
                  <a:pt x="10921" y="117194"/>
                  <a:pt x="20756" y="116060"/>
                  <a:pt x="25400" y="111125"/>
                </a:cubicBezTo>
                <a:cubicBezTo>
                  <a:pt x="37752" y="98001"/>
                  <a:pt x="52265" y="85970"/>
                  <a:pt x="60325" y="69850"/>
                </a:cubicBezTo>
                <a:cubicBezTo>
                  <a:pt x="80081" y="30339"/>
                  <a:pt x="41275" y="101600"/>
                  <a:pt x="104775" y="38100"/>
                </a:cubicBezTo>
                <a:cubicBezTo>
                  <a:pt x="107950" y="34925"/>
                  <a:pt x="110851" y="31450"/>
                  <a:pt x="114300" y="28575"/>
                </a:cubicBezTo>
                <a:cubicBezTo>
                  <a:pt x="120137" y="23711"/>
                  <a:pt x="129871" y="18833"/>
                  <a:pt x="136525" y="15875"/>
                </a:cubicBezTo>
                <a:cubicBezTo>
                  <a:pt x="151643" y="9156"/>
                  <a:pt x="164749" y="5409"/>
                  <a:pt x="180975" y="0"/>
                </a:cubicBezTo>
                <a:cubicBezTo>
                  <a:pt x="207433" y="2117"/>
                  <a:pt x="234798" y="-836"/>
                  <a:pt x="260350" y="6350"/>
                </a:cubicBezTo>
                <a:cubicBezTo>
                  <a:pt x="270436" y="9187"/>
                  <a:pt x="282575" y="28575"/>
                  <a:pt x="282575" y="28575"/>
                </a:cubicBezTo>
                <a:cubicBezTo>
                  <a:pt x="290090" y="51119"/>
                  <a:pt x="295704" y="66872"/>
                  <a:pt x="298450" y="95250"/>
                </a:cubicBezTo>
                <a:cubicBezTo>
                  <a:pt x="299779" y="108985"/>
                  <a:pt x="296987" y="122833"/>
                  <a:pt x="295275" y="136525"/>
                </a:cubicBezTo>
                <a:cubicBezTo>
                  <a:pt x="294424" y="143330"/>
                  <a:pt x="288193" y="153254"/>
                  <a:pt x="285750" y="158750"/>
                </a:cubicBezTo>
                <a:cubicBezTo>
                  <a:pt x="277098" y="178217"/>
                  <a:pt x="281802" y="178074"/>
                  <a:pt x="260350" y="193675"/>
                </a:cubicBezTo>
                <a:cubicBezTo>
                  <a:pt x="255741" y="197027"/>
                  <a:pt x="249811" y="198024"/>
                  <a:pt x="244475" y="200025"/>
                </a:cubicBezTo>
                <a:cubicBezTo>
                  <a:pt x="228200" y="206128"/>
                  <a:pt x="222419" y="205478"/>
                  <a:pt x="200025" y="209550"/>
                </a:cubicBezTo>
                <a:cubicBezTo>
                  <a:pt x="192033" y="215944"/>
                  <a:pt x="182124" y="225689"/>
                  <a:pt x="171450" y="228600"/>
                </a:cubicBezTo>
                <a:cubicBezTo>
                  <a:pt x="164230" y="230569"/>
                  <a:pt x="156633" y="230717"/>
                  <a:pt x="149225" y="231775"/>
                </a:cubicBezTo>
                <a:cubicBezTo>
                  <a:pt x="142875" y="233892"/>
                  <a:pt x="135915" y="234681"/>
                  <a:pt x="130175" y="238125"/>
                </a:cubicBezTo>
                <a:cubicBezTo>
                  <a:pt x="125931" y="240671"/>
                  <a:pt x="115347" y="255696"/>
                  <a:pt x="107950" y="257175"/>
                </a:cubicBezTo>
                <a:cubicBezTo>
                  <a:pt x="105629" y="257639"/>
                  <a:pt x="103717" y="255058"/>
                  <a:pt x="101600" y="254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683538-311F-4D32-A494-1EFD974E1C62}"/>
              </a:ext>
            </a:extLst>
          </p:cNvPr>
          <p:cNvSpPr txBox="1"/>
          <p:nvPr/>
        </p:nvSpPr>
        <p:spPr>
          <a:xfrm>
            <a:off x="2492203" y="4990903"/>
            <a:ext cx="1758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核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D57A516-7F67-4439-B43C-B5FC740B15EE}"/>
              </a:ext>
            </a:extLst>
          </p:cNvPr>
          <p:cNvSpPr txBox="1"/>
          <p:nvPr/>
        </p:nvSpPr>
        <p:spPr>
          <a:xfrm>
            <a:off x="1449825" y="2864277"/>
            <a:ext cx="1758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樹状突起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9A9AACE-07F0-4985-BC73-0F7E69B007A3}"/>
              </a:ext>
            </a:extLst>
          </p:cNvPr>
          <p:cNvSpPr txBox="1"/>
          <p:nvPr/>
        </p:nvSpPr>
        <p:spPr>
          <a:xfrm>
            <a:off x="3085930" y="5131643"/>
            <a:ext cx="2719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軸索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伝達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AF92727-1624-4843-BC26-3F8C7AC82403}"/>
              </a:ext>
            </a:extLst>
          </p:cNvPr>
          <p:cNvSpPr txBox="1"/>
          <p:nvPr/>
        </p:nvSpPr>
        <p:spPr>
          <a:xfrm>
            <a:off x="6172434" y="3291687"/>
            <a:ext cx="1758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軸索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出力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840002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ED733A-4349-4430-B7E1-17F2397D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脳のニューロン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1820CB-98AC-46FC-A770-A2560861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F52D4B60-8530-731F-DB82-7FED9E815A49}"/>
              </a:ext>
            </a:extLst>
          </p:cNvPr>
          <p:cNvSpPr txBox="1">
            <a:spLocks/>
          </p:cNvSpPr>
          <p:nvPr/>
        </p:nvSpPr>
        <p:spPr>
          <a:xfrm>
            <a:off x="634236" y="1524834"/>
            <a:ext cx="4352386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カタツムリ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11,000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ロブスター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100,000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アリ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250,000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カエル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16,000,000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ハツカネズミ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71,000,000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タコ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500,000,000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ネコ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760,000,000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ヒト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	86,000,000,000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ja-JP" altLang="en-US" sz="2000" b="1" dirty="0">
                <a:solidFill>
                  <a:prstClr val="black"/>
                </a:solidFill>
              </a:rPr>
              <a:t>　　　　　　～ </a:t>
            </a:r>
            <a:r>
              <a:rPr lang="en-US" altLang="ja-JP" sz="2000" b="1" dirty="0">
                <a:solidFill>
                  <a:prstClr val="black"/>
                </a:solidFill>
              </a:rPr>
              <a:t>100,000,000,000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アフリカゾウ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257,000,000,000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DC736E8E-4AD6-7816-232C-97153770C3B1}"/>
              </a:ext>
            </a:extLst>
          </p:cNvPr>
          <p:cNvSpPr txBox="1">
            <a:spLocks/>
          </p:cNvSpPr>
          <p:nvPr/>
        </p:nvSpPr>
        <p:spPr>
          <a:xfrm>
            <a:off x="525379" y="994651"/>
            <a:ext cx="4364692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/>
              <a:t>脳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のニューロンの数（推定値）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43E1E3D-BD1E-7F48-1490-8F818582A538}"/>
              </a:ext>
            </a:extLst>
          </p:cNvPr>
          <p:cNvSpPr txBox="1"/>
          <p:nvPr/>
        </p:nvSpPr>
        <p:spPr>
          <a:xfrm>
            <a:off x="201529" y="5824001"/>
            <a:ext cx="4520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Wikipeida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の記事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https://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ja.wikipedia.org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/wiki/%E5%8B%95%E7%89%A9%E3%81%AE%E3%83%8B%E3%83%A5%E3%83%BC%E3%83%AD%E3%83%B3%E3%81%AE%E6%95%B0%E3%81%AE%E4%B8%80%E8%A6%A7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より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7BDE9043-BCAE-DA35-28D0-CC585FFC9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092" y="1000407"/>
            <a:ext cx="3988898" cy="533316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0" i="0" dirty="0">
                <a:effectLst/>
                <a:latin typeface="Söhne"/>
              </a:rPr>
              <a:t>生物の脳には，種によって</a:t>
            </a:r>
            <a:r>
              <a:rPr lang="ja-JP" altLang="en-US" sz="2400" dirty="0">
                <a:latin typeface="Söhne"/>
              </a:rPr>
              <a:t>異なる数のニューロンが存在</a:t>
            </a:r>
            <a:endParaRPr lang="en-US" altLang="ja-JP" sz="2400" b="0" i="0" dirty="0"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sz="2400" b="0" i="0" dirty="0">
                <a:effectLst/>
                <a:latin typeface="Söhne"/>
              </a:rPr>
              <a:t>人間の脳には</a:t>
            </a:r>
            <a:r>
              <a:rPr lang="ja-JP" altLang="en-US" sz="2400" b="1" i="0" dirty="0">
                <a:effectLst/>
                <a:latin typeface="Söhne"/>
              </a:rPr>
              <a:t>約</a:t>
            </a:r>
            <a:r>
              <a:rPr lang="en-US" altLang="ja-JP" sz="2400" b="1" i="0" dirty="0">
                <a:effectLst/>
                <a:latin typeface="Söhne"/>
              </a:rPr>
              <a:t>860</a:t>
            </a:r>
            <a:r>
              <a:rPr lang="ja-JP" altLang="en-US" sz="2400" b="1" i="0" dirty="0">
                <a:effectLst/>
                <a:latin typeface="Söhne"/>
              </a:rPr>
              <a:t>億～</a:t>
            </a:r>
            <a:r>
              <a:rPr lang="en-US" altLang="ja-JP" sz="2400" b="1" i="0" dirty="0">
                <a:effectLst/>
                <a:latin typeface="Söhne"/>
              </a:rPr>
              <a:t>1000</a:t>
            </a:r>
            <a:r>
              <a:rPr lang="ja-JP" altLang="en-US" sz="2400" b="1" i="0" dirty="0">
                <a:effectLst/>
                <a:latin typeface="Söhne"/>
              </a:rPr>
              <a:t>億個</a:t>
            </a:r>
            <a:r>
              <a:rPr lang="ja-JP" altLang="en-US" sz="2400" b="0" i="0" dirty="0">
                <a:effectLst/>
                <a:latin typeface="Söhne"/>
              </a:rPr>
              <a:t>のニューロンが存在</a:t>
            </a:r>
            <a:endParaRPr lang="en-US" altLang="ja-JP" sz="2400" b="0" i="0" dirty="0"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sz="2400" i="1" dirty="0">
                <a:latin typeface="Söhne"/>
              </a:rPr>
              <a:t>ニューロンが複雑なネットワークを形成している</a:t>
            </a:r>
            <a:endParaRPr lang="en-US" altLang="ja-JP" sz="2400" b="0" i="1" dirty="0"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854039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34F4C2-E4A7-490C-832F-1D0DF942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脳や神経系の研究の進展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D5D04E-DCAB-4C9E-A6D2-72F90C7B9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620627" cy="533316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kumimoji="1" lang="en-US" altLang="ja-JP" sz="2400" dirty="0"/>
              <a:t>1900</a:t>
            </a:r>
            <a:r>
              <a:rPr kumimoji="1" lang="ja-JP" altLang="en-US" sz="2400" dirty="0"/>
              <a:t>年頃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ニューロンによる情報伝達</a:t>
            </a:r>
            <a:r>
              <a:rPr lang="ja-JP" altLang="en-US" sz="2400" dirty="0"/>
              <a:t>の理解</a:t>
            </a:r>
            <a:r>
              <a:rPr kumimoji="1" lang="ja-JP" altLang="en-US" sz="2400" dirty="0"/>
              <a:t>．</a:t>
            </a:r>
            <a:endParaRPr kumimoji="1"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kumimoji="1"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kumimoji="1" lang="en-US" altLang="ja-JP" sz="2400" dirty="0"/>
              <a:t>1980</a:t>
            </a:r>
            <a:r>
              <a:rPr kumimoji="1" lang="ja-JP" altLang="en-US" sz="2400" dirty="0"/>
              <a:t>年頃</a:t>
            </a:r>
            <a:r>
              <a:rPr kumimoji="1" lang="en-US" altLang="ja-JP" sz="2400" dirty="0"/>
              <a:t>: </a:t>
            </a:r>
            <a:r>
              <a:rPr kumimoji="1" lang="ja-JP" altLang="en-US" sz="2400" b="1" u="sng" dirty="0"/>
              <a:t>脳機能マッピングによる脳の機能解明</a:t>
            </a:r>
            <a:r>
              <a:rPr kumimoji="1" lang="ja-JP" altLang="en-US" sz="2400" b="1" dirty="0"/>
              <a:t>（どの部分がどの機能を持つか</a:t>
            </a:r>
            <a:r>
              <a:rPr lang="ja-JP" altLang="en-US" sz="2400" b="1" dirty="0"/>
              <a:t>）</a:t>
            </a:r>
            <a:r>
              <a:rPr lang="ja-JP" altLang="en-US" sz="2400" dirty="0"/>
              <a:t>．</a:t>
            </a:r>
            <a:r>
              <a:rPr kumimoji="1" lang="ja-JP" altLang="en-US" sz="2400" dirty="0"/>
              <a:t>生きた脳を対象とした測定が行われるようになってきた．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kumimoji="1"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sz="2400" dirty="0"/>
              <a:t>2010</a:t>
            </a:r>
            <a:r>
              <a:rPr lang="ja-JP" altLang="en-US" sz="2400" dirty="0"/>
              <a:t>年頃：</a:t>
            </a:r>
            <a:r>
              <a:rPr lang="ja-JP" altLang="en-US" sz="2400" b="1" i="0" u="sng" dirty="0">
                <a:solidFill>
                  <a:srgbClr val="374151"/>
                </a:solidFill>
                <a:effectLst/>
                <a:latin typeface="Söhne"/>
              </a:rPr>
              <a:t>異なる脳領域の連携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の観察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719CD8-BADE-4ADC-8744-1B3CB7A9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052F3A-C19E-2BA2-02F6-66B49ADD9F96}"/>
              </a:ext>
            </a:extLst>
          </p:cNvPr>
          <p:cNvSpPr txBox="1"/>
          <p:nvPr/>
        </p:nvSpPr>
        <p:spPr>
          <a:xfrm>
            <a:off x="596732" y="4730170"/>
            <a:ext cx="8070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游ゴシック" panose="020B0400000000000000" pitchFamily="50" charset="-128"/>
                <a:cs typeface="+mn-cs"/>
              </a:rPr>
              <a:t>脳の仕組みと機能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游ゴシック" panose="020B0400000000000000" pitchFamily="50" charset="-128"/>
                <a:cs typeface="+mn-cs"/>
              </a:rPr>
              <a:t>について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游ゴシック" panose="020B0400000000000000" pitchFamily="50" charset="-128"/>
                <a:cs typeface="+mn-cs"/>
              </a:rPr>
              <a:t>洞察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Söhne"/>
                <a:ea typeface="游ゴシック" panose="020B0400000000000000" pitchFamily="50" charset="-128"/>
                <a:cs typeface="+mn-cs"/>
              </a:rPr>
              <a:t>が得られるように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950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6853</TotalTime>
  <Words>4579</Words>
  <Application>Microsoft Office PowerPoint</Application>
  <PresentationFormat>画面に合わせる (4:3)</PresentationFormat>
  <Paragraphs>1038</Paragraphs>
  <Slides>68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7</vt:i4>
      </vt:variant>
      <vt:variant>
        <vt:lpstr>スライド タイトル</vt:lpstr>
      </vt:variant>
      <vt:variant>
        <vt:i4>68</vt:i4>
      </vt:variant>
    </vt:vector>
  </HeadingPairs>
  <TitlesOfParts>
    <vt:vector size="83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Merriweather</vt:lpstr>
      <vt:lpstr>Office テーマ</vt:lpstr>
      <vt:lpstr>1_Office テーマ</vt:lpstr>
      <vt:lpstr>2_Office テーマ</vt:lpstr>
      <vt:lpstr>3_Office テーマ</vt:lpstr>
      <vt:lpstr>4_Office テーマ</vt:lpstr>
      <vt:lpstr>5_Office テーマ</vt:lpstr>
      <vt:lpstr>6_Office テーマ</vt:lpstr>
      <vt:lpstr>ae-5.ニューラルネットワークとディープラーニング入門：基礎理論から実践まで </vt:lpstr>
      <vt:lpstr>人工知能（AI）の学習のための指針</vt:lpstr>
      <vt:lpstr>アウトライン</vt:lpstr>
      <vt:lpstr>trinket</vt:lpstr>
      <vt:lpstr>trinket でのプログラム実行</vt:lpstr>
      <vt:lpstr>5-1. イントロダクション（ニューロンと脳の構造） </vt:lpstr>
      <vt:lpstr>ニューロン</vt:lpstr>
      <vt:lpstr>脳のニューロン</vt:lpstr>
      <vt:lpstr>脳や神経系の研究の進展</vt:lpstr>
      <vt:lpstr>ニューラルネットワーク</vt:lpstr>
      <vt:lpstr>ニューラルネットワークの歴史</vt:lpstr>
      <vt:lpstr>ニューラルネットワークの進展傾向</vt:lpstr>
      <vt:lpstr>5-2. ニューラルネットワークの基本構造 </vt:lpstr>
      <vt:lpstr>ニューラルネットワークの仕組み</vt:lpstr>
      <vt:lpstr>入力の重みづけ，合計とバイアス，活性化関数の適用</vt:lpstr>
      <vt:lpstr>PowerPoint プレゼンテーション</vt:lpstr>
      <vt:lpstr>5-3. 活性化関数とその役割</vt:lpstr>
      <vt:lpstr>活性化関数</vt:lpstr>
      <vt:lpstr>ReLU</vt:lpstr>
      <vt:lpstr>5-4. フォワードプロパゲーション</vt:lpstr>
      <vt:lpstr>フォワードプロパゲーション</vt:lpstr>
      <vt:lpstr>ニューラルネットワークの層構造</vt:lpstr>
      <vt:lpstr>①入力</vt:lpstr>
      <vt:lpstr>②入力の重みづけ</vt:lpstr>
      <vt:lpstr>③バイアス</vt:lpstr>
      <vt:lpstr>④活性化関数の適用</vt:lpstr>
      <vt:lpstr>活性度（数値）は，次のニューロンの入力になる</vt:lpstr>
      <vt:lpstr>演習１  ReLU </vt:lpstr>
      <vt:lpstr>演習の狙い</vt:lpstr>
      <vt:lpstr>PowerPoint プレゼンテーション</vt:lpstr>
      <vt:lpstr>演習２  入力の重みづけ，合計とバイアス，活性化関数の適用 </vt:lpstr>
      <vt:lpstr>演習の狙い</vt:lpstr>
      <vt:lpstr>PowerPoint プレゼンテーション</vt:lpstr>
      <vt:lpstr>ニューラルネットワークの基本まとめ</vt:lpstr>
      <vt:lpstr>ニューラルネットワークによるパターン認識の例</vt:lpstr>
      <vt:lpstr>バラメータ（バイアス）の変化による出力の変化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入力の変化による活性度の変化</vt:lpstr>
      <vt:lpstr>ニューロンは特定のパターンに応じて活性化する</vt:lpstr>
      <vt:lpstr>演習３  ニューラルネットワーク </vt:lpstr>
      <vt:lpstr>演習の狙い</vt:lpstr>
      <vt:lpstr>PowerPoint プレゼンテーション</vt:lpstr>
      <vt:lpstr>5-5. バックプロパゲーション</vt:lpstr>
      <vt:lpstr>バックプロパゲーション</vt:lpstr>
      <vt:lpstr>ニューラルネットワークの動作イメージ</vt:lpstr>
      <vt:lpstr>正解と誤差</vt:lpstr>
      <vt:lpstr>ニューラルネットワークの学習</vt:lpstr>
      <vt:lpstr>結合の重みの調整</vt:lpstr>
      <vt:lpstr>確認問題</vt:lpstr>
      <vt:lpstr>PowerPoint プレゼンテーション</vt:lpstr>
      <vt:lpstr>ニューラルネットワークのまとめ</vt:lpstr>
      <vt:lpstr>5-5. ディープラーニングの特徴と応用</vt:lpstr>
      <vt:lpstr>PowerPoint プレゼンテーション</vt:lpstr>
      <vt:lpstr>ディープニューラルネットワーク</vt:lpstr>
      <vt:lpstr>ディープニューラルネットワーク</vt:lpstr>
      <vt:lpstr>ディープラーニングが広く利用されている理由</vt:lpstr>
      <vt:lpstr>ディープラーニングへの期待</vt:lpstr>
      <vt:lpstr>教師なし学習のニュース (2011年）</vt:lpstr>
      <vt:lpstr>教師あり学習のニュース (2012年）</vt:lpstr>
      <vt:lpstr>ディープラーニングへの期待</vt:lpstr>
      <vt:lpstr>画像分類の精度の向上</vt:lpstr>
      <vt:lpstr>ディープラーニングの応用と未来</vt:lpstr>
      <vt:lpstr>ディープラーニングの応用と特徴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ae-5.ニューラルネットワークとディープラーニング入門：基礎理論から実践まで（AI演習）</dc:title>
  <dc:creator>kaneko kunihiko</dc:creator>
  <cp:lastModifiedBy>金子　邦彦</cp:lastModifiedBy>
  <cp:revision>626</cp:revision>
  <dcterms:created xsi:type="dcterms:W3CDTF">2019-11-02T00:06:04Z</dcterms:created>
  <dcterms:modified xsi:type="dcterms:W3CDTF">2025-03-25T05:01:45Z</dcterms:modified>
</cp:coreProperties>
</file>