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4" r:id="rId4"/>
    <p:sldMasterId id="2147483689" r:id="rId5"/>
    <p:sldMasterId id="2147483701" r:id="rId6"/>
    <p:sldMasterId id="2147483706" r:id="rId7"/>
  </p:sldMasterIdLst>
  <p:notesMasterIdLst>
    <p:notesMasterId r:id="rId85"/>
  </p:notesMasterIdLst>
  <p:sldIdLst>
    <p:sldId id="1929" r:id="rId8"/>
    <p:sldId id="1005" r:id="rId9"/>
    <p:sldId id="1930" r:id="rId10"/>
    <p:sldId id="1815" r:id="rId11"/>
    <p:sldId id="1893" r:id="rId12"/>
    <p:sldId id="2001" r:id="rId13"/>
    <p:sldId id="2026" r:id="rId14"/>
    <p:sldId id="2027" r:id="rId15"/>
    <p:sldId id="2028" r:id="rId16"/>
    <p:sldId id="2029" r:id="rId17"/>
    <p:sldId id="2030" r:id="rId18"/>
    <p:sldId id="258" r:id="rId19"/>
    <p:sldId id="1859" r:id="rId20"/>
    <p:sldId id="1465" r:id="rId21"/>
    <p:sldId id="1996" r:id="rId22"/>
    <p:sldId id="2002" r:id="rId23"/>
    <p:sldId id="1697" r:id="rId24"/>
    <p:sldId id="1718" r:id="rId25"/>
    <p:sldId id="585" r:id="rId26"/>
    <p:sldId id="590" r:id="rId27"/>
    <p:sldId id="591" r:id="rId28"/>
    <p:sldId id="592" r:id="rId29"/>
    <p:sldId id="1759" r:id="rId30"/>
    <p:sldId id="1949" r:id="rId31"/>
    <p:sldId id="2003" r:id="rId32"/>
    <p:sldId id="1924" r:id="rId33"/>
    <p:sldId id="2004" r:id="rId34"/>
    <p:sldId id="2005" r:id="rId35"/>
    <p:sldId id="2007" r:id="rId36"/>
    <p:sldId id="2008" r:id="rId37"/>
    <p:sldId id="2009" r:id="rId38"/>
    <p:sldId id="2010" r:id="rId39"/>
    <p:sldId id="2011" r:id="rId40"/>
    <p:sldId id="2012" r:id="rId41"/>
    <p:sldId id="2013" r:id="rId42"/>
    <p:sldId id="2016" r:id="rId43"/>
    <p:sldId id="2015" r:id="rId44"/>
    <p:sldId id="1727" r:id="rId45"/>
    <p:sldId id="1422" r:id="rId46"/>
    <p:sldId id="1427" r:id="rId47"/>
    <p:sldId id="1408" r:id="rId48"/>
    <p:sldId id="1012" r:id="rId49"/>
    <p:sldId id="1716" r:id="rId50"/>
    <p:sldId id="1728" r:id="rId51"/>
    <p:sldId id="1938" r:id="rId52"/>
    <p:sldId id="2031" r:id="rId53"/>
    <p:sldId id="2032" r:id="rId54"/>
    <p:sldId id="2033" r:id="rId55"/>
    <p:sldId id="2034" r:id="rId56"/>
    <p:sldId id="1947" r:id="rId57"/>
    <p:sldId id="1711" r:id="rId58"/>
    <p:sldId id="1961" r:id="rId59"/>
    <p:sldId id="2035" r:id="rId60"/>
    <p:sldId id="2036" r:id="rId61"/>
    <p:sldId id="881" r:id="rId62"/>
    <p:sldId id="882" r:id="rId63"/>
    <p:sldId id="883" r:id="rId64"/>
    <p:sldId id="884" r:id="rId65"/>
    <p:sldId id="885" r:id="rId66"/>
    <p:sldId id="2037" r:id="rId67"/>
    <p:sldId id="2017" r:id="rId68"/>
    <p:sldId id="2018" r:id="rId69"/>
    <p:sldId id="2019" r:id="rId70"/>
    <p:sldId id="2020" r:id="rId71"/>
    <p:sldId id="1997" r:id="rId72"/>
    <p:sldId id="2038" r:id="rId73"/>
    <p:sldId id="734" r:id="rId74"/>
    <p:sldId id="740" r:id="rId75"/>
    <p:sldId id="611" r:id="rId76"/>
    <p:sldId id="1717" r:id="rId77"/>
    <p:sldId id="2021" r:id="rId78"/>
    <p:sldId id="2022" r:id="rId79"/>
    <p:sldId id="2023" r:id="rId80"/>
    <p:sldId id="2024" r:id="rId81"/>
    <p:sldId id="2025" r:id="rId82"/>
    <p:sldId id="1994" r:id="rId83"/>
    <p:sldId id="1995" r:id="rId8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54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246" y="4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E8615-2587-1AC0-A7F8-64304CA2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AFD4FC-4996-1EA1-C739-56DC96BF8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AA4CFA-59CF-3431-1441-48C825EA7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836C84-8301-B2F2-2706-30182BF97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4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4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7A95-D88E-D1B2-E185-C9504909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58C5F5-2260-5747-6580-AB9A59631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BD2967-BECA-5354-1E6F-6B66AEB1F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0123A5-4678-D6B3-07ED-F082D1F863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01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CD4A-CEDE-7AD1-23D8-AA2737833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37675C-52DB-A48F-2EBE-616BC0105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918C6A-CA64-3C0A-5F41-DBEDB1D7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E5A71-9541-ED23-8618-F4C0CAA38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6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45924-6A20-53E1-6F7C-36F7DC62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6D5A1B-FFBD-8B1A-C1AF-4CA475765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4070AB-D012-4C12-F3A6-30472BFD7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E9AA36-A426-A7A6-8E94-3EEAE5CCD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0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1B03-6ABB-D1D2-4494-6B2BAF81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ED7C1C-4B39-CB82-CB30-46C334DBD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E92F9C-27A5-2816-10F4-8866AA5CD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A4C4E4-CEC4-BB89-01D3-FA61F6A8B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196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8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1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8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17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36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3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64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3B01-FDD5-48FC-9DF4-CBD3EC320CA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00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42E-A070-47A9-8301-7F423D45172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7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1D7-B3E6-4C2E-A6AF-B3873B98707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51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BB0-3A02-4196-92F4-28F31FED408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34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AEA1-8DBA-46F3-98DE-8B33FA54AE3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19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2D71-1D64-476B-BACD-8DE1D8972B8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77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87AC-518C-4179-9A49-CAEE06CC099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96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D608-F676-4DBA-80D7-59347343183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494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D60-D6A8-49ED-A325-35CC948EEF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573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0514-49C6-4558-BF2D-0D2E266FD7A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99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A31-A524-4A30-B43C-3F1897E9D1C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26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8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63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34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03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1437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107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17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36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EA69A-4707-4D61-92AB-2A1682BD135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3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6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00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5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9834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6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4.xml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/Relationships>
</file>

<file path=ppt/slideMasters/_rels/slideMaster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6.xml"/></Relationships>
</file>

<file path=ppt/slideMasters/_rels/slideMaster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633215B8-D8EC-4E3B-96B8-448D5650DBCB}" type="datetime1">
              <a:rPr kumimoji="1" lang="ja-JP" altLang="en-US" smtClean="0"/>
              <a:t>2025/3/25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2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92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56b98e9dd8d0" TargetMode="External"/><Relationship Id="rId3" Type="http://schemas.openxmlformats.org/officeDocument/2006/relationships/image" Target="../media/image17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b6a1de735025" TargetMode="External"/><Relationship Id="rId3" Type="http://schemas.openxmlformats.org/officeDocument/2006/relationships/image" Target="../media/image1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755acbb36d6f" TargetMode="External"/><Relationship Id="rId3" Type="http://schemas.openxmlformats.org/officeDocument/2006/relationships/image" Target="../media/image20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44d08b044eb7" TargetMode="External"/><Relationship Id="rId3" Type="http://schemas.openxmlformats.org/officeDocument/2006/relationships/image" Target="../media/image25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44d08b044eb7" TargetMode="External"/><Relationship Id="rId3" Type="http://schemas.openxmlformats.org/officeDocument/2006/relationships/image" Target="../media/image25.pn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de02afe28320" TargetMode="External"/><Relationship Id="rId3" Type="http://schemas.openxmlformats.org/officeDocument/2006/relationships/image" Target="../media/image26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>
                <a:latin typeface="メイリオ" panose="020B0604030504040204" pitchFamily="50" charset="-128"/>
              </a:rPr>
              <a:t>ae-6.</a:t>
            </a:r>
            <a:r>
              <a:rPr lang="ja-JP" altLang="en-US" sz="4400">
                <a:latin typeface="メイリオ" panose="020B0604030504040204" pitchFamily="50" charset="-128"/>
              </a:rPr>
              <a:t>ニューラルネットワーク</a:t>
            </a:r>
            <a:r>
              <a:rPr lang="ja-JP" altLang="en-US" sz="4400" dirty="0">
                <a:latin typeface="メイリオ" panose="020B0604030504040204" pitchFamily="50" charset="-128"/>
              </a:rPr>
              <a:t>の基礎と学習メカニズム</a:t>
            </a:r>
            <a:br>
              <a:rPr lang="en-US" altLang="ja-JP" sz="4000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 </a:t>
            </a:r>
            <a:r>
              <a:rPr lang="ja-JP" altLang="en-US" sz="28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370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の学習プロセス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7935C2B-4068-4AC8-814B-A82AD90B4961}"/>
              </a:ext>
            </a:extLst>
          </p:cNvPr>
          <p:cNvSpPr txBox="1">
            <a:spLocks/>
          </p:cNvSpPr>
          <p:nvPr/>
        </p:nvSpPr>
        <p:spPr>
          <a:xfrm>
            <a:off x="4610183" y="563559"/>
            <a:ext cx="4643637" cy="12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②学習の実行：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データを用いてパターンを学習．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モデルを構築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10053E-18CC-4A44-BD72-969EB27E07C2}"/>
              </a:ext>
            </a:extLst>
          </p:cNvPr>
          <p:cNvSpPr/>
          <p:nvPr/>
        </p:nvSpPr>
        <p:spPr>
          <a:xfrm>
            <a:off x="6412375" y="2152055"/>
            <a:ext cx="277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データを用いて学習を行う．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学習の結果、文字認識の能力を獲得．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ABC5E-0448-43A1-8283-1D58B6D60FC7}"/>
              </a:ext>
            </a:extLst>
          </p:cNvPr>
          <p:cNvSpPr txBox="1"/>
          <p:nvPr/>
        </p:nvSpPr>
        <p:spPr>
          <a:xfrm>
            <a:off x="4691963" y="18148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3C2FD4-F48B-4045-8602-9384841FD6A9}"/>
              </a:ext>
            </a:extLst>
          </p:cNvPr>
          <p:cNvSpPr txBox="1"/>
          <p:nvPr/>
        </p:nvSpPr>
        <p:spPr>
          <a:xfrm>
            <a:off x="40281" y="141141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データの準備：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目的に応じた訓練データを準備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FF4FA-E568-400C-BC3F-EBE36DAA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" y="2284921"/>
            <a:ext cx="2135760" cy="27437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44D455-E113-4912-B9E3-36DF0A3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63" y="2538421"/>
            <a:ext cx="1345240" cy="2693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42" y="5116111"/>
            <a:ext cx="3454909" cy="1697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63" y="2184142"/>
            <a:ext cx="1570677" cy="1810127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73AB1D0-924A-6F0E-760D-A7B5FB2AABBE}"/>
              </a:ext>
            </a:extLst>
          </p:cNvPr>
          <p:cNvSpPr txBox="1">
            <a:spLocks/>
          </p:cNvSpPr>
          <p:nvPr/>
        </p:nvSpPr>
        <p:spPr>
          <a:xfrm>
            <a:off x="4418859" y="4155664"/>
            <a:ext cx="4643637" cy="128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③タスクの実行：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新しいデータを処理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3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551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4341" cy="59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機械学習の特徴</a:t>
            </a:r>
            <a:endParaRPr lang="en-US" altLang="ja-JP" sz="2400" dirty="0"/>
          </a:p>
          <a:p>
            <a:r>
              <a:rPr lang="ja-JP" altLang="en-US" sz="2400" dirty="0"/>
              <a:t>データを用いて知的能力を向上</a:t>
            </a:r>
          </a:p>
          <a:p>
            <a:r>
              <a:rPr lang="ja-JP" altLang="en-US" sz="2400" dirty="0"/>
              <a:t>自動でデータのパターンを抽出</a:t>
            </a:r>
          </a:p>
          <a:p>
            <a:r>
              <a:rPr lang="ja-JP" altLang="en-US" sz="2400" dirty="0"/>
              <a:t>さまざまなタスクを自動実行</a:t>
            </a:r>
          </a:p>
          <a:p>
            <a:pPr marL="0" indent="0">
              <a:buNone/>
            </a:pPr>
            <a:r>
              <a:rPr lang="ja-JP" altLang="en-US" sz="2400" b="1" dirty="0"/>
              <a:t>応用事例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画像理解、自然言語処理、予測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など多数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機械学習の定義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r>
              <a:rPr lang="ja-JP" altLang="en-US" sz="2400" b="1" dirty="0"/>
              <a:t>訓練データ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し、その結果として知的能力が向上</a:t>
            </a:r>
          </a:p>
          <a:p>
            <a:r>
              <a:rPr lang="ja-JP" altLang="en-US" sz="2400" b="1" dirty="0"/>
              <a:t>訓練データの追加</a:t>
            </a:r>
            <a:r>
              <a:rPr lang="ja-JP" altLang="en-US" sz="2400" dirty="0"/>
              <a:t>により、さらに</a:t>
            </a:r>
            <a:r>
              <a:rPr lang="ja-JP" altLang="en-US" sz="2400" b="1" dirty="0"/>
              <a:t>知的能力が向上</a:t>
            </a:r>
            <a:r>
              <a:rPr lang="ja-JP" altLang="en-US" sz="2400" dirty="0"/>
              <a:t>する可能性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機械学習まとめ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74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42B2A-C7DA-4FBE-A997-32D5EB0A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機械学習の特徴と応用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8A961-A72E-418D-A89F-C279511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能力の多様性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: 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分類、検出、識別、認識（文字認識、画像の認識、音声認識）、予測、合成、翻訳、特徴抽出、ランク付け、情報推薦など、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さまざまな能力を持つ</a:t>
            </a:r>
          </a:p>
          <a:p>
            <a:endParaRPr kumimoji="1" lang="ja-JP" altLang="en-US" sz="2400" b="1" dirty="0">
              <a:latin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応用範囲の広さ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: 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経済、金融、ロボット、医療、医学研究（遺伝子解析）など、様々な分野で問題解決に活用</a:t>
            </a:r>
          </a:p>
          <a:p>
            <a:endParaRPr kumimoji="1" lang="ja-JP" altLang="en-US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</a:rPr>
              <a:t>機械学習は多様な能力を持ち、経済や金融から医療やロボットまで広範な応用が可能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A4D78A-016F-CFAB-87AE-FC1CBCA0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3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7B59C-A8C7-482E-8660-6147BD03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機械学習によるプロセス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D76D2-2197-43B8-A9CF-2DD20A67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140139-0F7E-4667-A043-C1F138CCA0CB}"/>
              </a:ext>
            </a:extLst>
          </p:cNvPr>
          <p:cNvSpPr/>
          <p:nvPr/>
        </p:nvSpPr>
        <p:spPr>
          <a:xfrm>
            <a:off x="2879737" y="644893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A30B4C-6E2B-44E5-AE00-6B27206A2370}"/>
              </a:ext>
            </a:extLst>
          </p:cNvPr>
          <p:cNvSpPr txBox="1"/>
          <p:nvPr/>
        </p:nvSpPr>
        <p:spPr>
          <a:xfrm>
            <a:off x="3440028" y="23845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694049-A592-43C9-A825-FBD57346D882}"/>
              </a:ext>
            </a:extLst>
          </p:cNvPr>
          <p:cNvSpPr/>
          <p:nvPr/>
        </p:nvSpPr>
        <p:spPr>
          <a:xfrm>
            <a:off x="3163755" y="831929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0A0461-CA2F-4E81-A479-D5B54310E0A6}"/>
              </a:ext>
            </a:extLst>
          </p:cNvPr>
          <p:cNvSpPr txBox="1"/>
          <p:nvPr/>
        </p:nvSpPr>
        <p:spPr>
          <a:xfrm>
            <a:off x="3660957" y="1241142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C54D227-46A0-4199-853D-9D467E2C5682}"/>
              </a:ext>
            </a:extLst>
          </p:cNvPr>
          <p:cNvSpPr/>
          <p:nvPr/>
        </p:nvSpPr>
        <p:spPr>
          <a:xfrm>
            <a:off x="2221646" y="1365329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711BF7D-DE37-431D-A5AE-36CE73E1CEE7}"/>
              </a:ext>
            </a:extLst>
          </p:cNvPr>
          <p:cNvSpPr/>
          <p:nvPr/>
        </p:nvSpPr>
        <p:spPr>
          <a:xfrm>
            <a:off x="6416670" y="1365329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7F1BD9-9825-4BFD-B23F-9DCAAEE1139C}"/>
              </a:ext>
            </a:extLst>
          </p:cNvPr>
          <p:cNvSpPr txBox="1"/>
          <p:nvPr/>
        </p:nvSpPr>
        <p:spPr>
          <a:xfrm>
            <a:off x="190321" y="1268624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943AAB-AEAB-44EB-BB82-5AFC0604A4F6}"/>
              </a:ext>
            </a:extLst>
          </p:cNvPr>
          <p:cNvSpPr txBox="1"/>
          <p:nvPr/>
        </p:nvSpPr>
        <p:spPr>
          <a:xfrm>
            <a:off x="7026900" y="1261696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7E4A9A-7068-4183-A212-DBE699486D5F}"/>
              </a:ext>
            </a:extLst>
          </p:cNvPr>
          <p:cNvSpPr txBox="1"/>
          <p:nvPr/>
        </p:nvSpPr>
        <p:spPr>
          <a:xfrm>
            <a:off x="466880" y="4898728"/>
            <a:ext cx="797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機械学習では，訓練データから自動的にパターンや関連性を学習する．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学習結果のモデルを利用して、新しいデータ（未知のデータ）に対して，タスクが実行される．人手による規則の記述が不要である．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0832F4-E112-4A53-8D6D-CCA772480948}"/>
              </a:ext>
            </a:extLst>
          </p:cNvPr>
          <p:cNvSpPr txBox="1"/>
          <p:nvPr/>
        </p:nvSpPr>
        <p:spPr>
          <a:xfrm>
            <a:off x="7141978" y="209962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予測結果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1820A4-E650-4B48-9118-EF98F89C28FF}"/>
              </a:ext>
            </a:extLst>
          </p:cNvPr>
          <p:cNvSpPr txBox="1"/>
          <p:nvPr/>
        </p:nvSpPr>
        <p:spPr>
          <a:xfrm>
            <a:off x="4253427" y="3202854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A07CF4E-1462-4816-ADAE-9F86E0305F9D}"/>
              </a:ext>
            </a:extLst>
          </p:cNvPr>
          <p:cNvSpPr/>
          <p:nvPr/>
        </p:nvSpPr>
        <p:spPr>
          <a:xfrm rot="16200000">
            <a:off x="3284164" y="3046653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A6149E-0BD5-43E0-98F9-D789E40CD968}"/>
              </a:ext>
            </a:extLst>
          </p:cNvPr>
          <p:cNvSpPr txBox="1"/>
          <p:nvPr/>
        </p:nvSpPr>
        <p:spPr>
          <a:xfrm>
            <a:off x="1934930" y="3679639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5159B4-9FEB-412B-9CFA-7E7B56E6748A}"/>
              </a:ext>
            </a:extLst>
          </p:cNvPr>
          <p:cNvSpPr txBox="1"/>
          <p:nvPr/>
        </p:nvSpPr>
        <p:spPr>
          <a:xfrm>
            <a:off x="975284" y="222758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2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936631" cy="5333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/>
              <a:t>機械学習の基本</a:t>
            </a:r>
            <a:r>
              <a:rPr kumimoji="1" lang="ja-JP" altLang="en-US" sz="2400" dirty="0"/>
              <a:t>：データを用いた学習による知的能力の向上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訓練データの重要性</a:t>
            </a:r>
            <a:r>
              <a:rPr kumimoji="1" lang="ja-JP" altLang="en-US" sz="2400" dirty="0"/>
              <a:t>：学習は訓練データに依存する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汎化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未知データへの対応</a:t>
            </a:r>
            <a:endParaRPr kumimoji="1" lang="en-US" altLang="ja-JP" sz="2400" b="1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実践的応用：様々な分野での活用可能性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7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90C7C-6E42-F43D-ABF3-BB8B57B1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488E289-5400-ECE6-F4DA-6D9EBECE8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BC56F8-B099-DA2D-5088-0C03E3BA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0B9F63-8EB3-3CF5-72DD-42D2F31C7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6-2. </a:t>
            </a:r>
            <a:r>
              <a:rPr lang="ja-JP" altLang="en-US" sz="4500" dirty="0">
                <a:solidFill>
                  <a:schemeClr val="tx2"/>
                </a:solidFill>
              </a:rPr>
              <a:t>学習と最適化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467F1E-3466-E507-3409-222D7543E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2B62D-AAAA-3F1B-FB05-661CE41E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CDCE66-C94E-A96B-E289-999C01A3F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7D9995-26C2-3172-CF11-90444EAD2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E33A5EE-165B-5361-1E02-224E3F900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D6EDD9-14D0-0F13-CFE8-88D7A49B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6F47DD-A18E-89AC-2301-44502320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BD06F2-BA9D-968B-2061-5AD436578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9C8F55E-AB46-7813-AEB3-12AECA5A6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871C5E4-31D2-30B2-9571-AD8D2F30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DDFFBA-732F-852A-640C-5D500D34F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56E17-BAD9-148C-D223-A664EBED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5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9A589-9519-100B-2B74-D260D25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機械学習と最適化の関係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CB1309-74E8-C811-6089-9078CC0E2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データを用いて</a:t>
            </a:r>
            <a:r>
              <a:rPr kumimoji="1" lang="ja-JP" altLang="en-US" sz="2400" dirty="0"/>
              <a:t>パターンを学習し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自動で分類や予測などの知的</a:t>
            </a:r>
            <a:r>
              <a:rPr lang="ja-JP" altLang="en-US" sz="2400" dirty="0"/>
              <a:t>タスクを実行する</a:t>
            </a:r>
            <a:endParaRPr kumimoji="1" lang="ja-JP" altLang="en-US" sz="2400" dirty="0"/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最適化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誤差（損失）を最小化</a:t>
            </a:r>
            <a:r>
              <a:rPr kumimoji="1" lang="ja-JP" altLang="en-US" sz="2400" dirty="0"/>
              <a:t>するため，</a:t>
            </a:r>
            <a:r>
              <a:rPr kumimoji="1" lang="ja-JP" altLang="en-US" sz="2400" b="1" dirty="0"/>
              <a:t>データに</a:t>
            </a:r>
            <a:r>
              <a:rPr lang="ja-JP" altLang="en-US" sz="2400" b="1" dirty="0"/>
              <a:t>最も</a:t>
            </a:r>
            <a:r>
              <a:rPr kumimoji="1" lang="ja-JP" altLang="en-US" sz="2400" b="1" dirty="0"/>
              <a:t>適したパラメータを見つける</a:t>
            </a:r>
            <a:r>
              <a:rPr kumimoji="1" lang="ja-JP" altLang="en-US" sz="2400" dirty="0"/>
              <a:t>こと．</a:t>
            </a:r>
            <a:endParaRPr kumimoji="1" lang="en-US" altLang="ja-JP" sz="2400" dirty="0"/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最適化手法</a:t>
            </a:r>
            <a:r>
              <a:rPr kumimoji="1" lang="ja-JP" altLang="en-US" sz="2400" dirty="0"/>
              <a:t>の代表例：</a:t>
            </a:r>
          </a:p>
          <a:p>
            <a:pPr lvl="1"/>
            <a:r>
              <a:rPr kumimoji="1" lang="ja-JP" altLang="en-US" sz="2000" b="1" dirty="0"/>
              <a:t>勾配降下法</a:t>
            </a:r>
            <a:r>
              <a:rPr kumimoji="1" lang="ja-JP" altLang="en-US" sz="2000" dirty="0"/>
              <a:t>：</a:t>
            </a:r>
            <a:r>
              <a:rPr kumimoji="1" lang="ja-JP" altLang="en-US" sz="2000" b="1" dirty="0"/>
              <a:t>誤差（損失）が減る方向に少しずつ進む</a:t>
            </a:r>
            <a:r>
              <a:rPr kumimoji="1" lang="ja-JP" altLang="en-US" sz="2000" dirty="0"/>
              <a:t>ことで，最適解に近づく．</a:t>
            </a:r>
            <a:r>
              <a:rPr kumimoji="1" lang="en-US" altLang="ja-JP" sz="2000" dirty="0"/>
              <a:t>※</a:t>
            </a:r>
            <a:r>
              <a:rPr kumimoji="1" lang="ja-JP" altLang="en-US" sz="2000" dirty="0"/>
              <a:t>　勾配を使用．</a:t>
            </a:r>
            <a:endParaRPr kumimoji="1" lang="en-US" altLang="ja-JP" sz="2000" dirty="0"/>
          </a:p>
          <a:p>
            <a:pPr lvl="1"/>
            <a:r>
              <a:rPr kumimoji="1" lang="ja-JP" altLang="en-US" sz="2000" b="1" dirty="0"/>
              <a:t>ニュートン法</a:t>
            </a:r>
            <a:r>
              <a:rPr kumimoji="1" lang="ja-JP" altLang="en-US" sz="2000" dirty="0"/>
              <a:t>：</a:t>
            </a:r>
            <a:r>
              <a:rPr kumimoji="1" lang="ja-JP" altLang="en-US" sz="2000" b="1" dirty="0"/>
              <a:t>勾配降下法よりも速く結果を得る方法</a:t>
            </a:r>
            <a:r>
              <a:rPr kumimoji="1" lang="ja-JP" altLang="en-US" sz="2000" dirty="0"/>
              <a:t>．関数の勾配と曲率を利用することで、誤差（損失）の最小化を効率的に行う　</a:t>
            </a:r>
            <a:r>
              <a:rPr kumimoji="1" lang="en-US" altLang="ja-JP" sz="2000" dirty="0"/>
              <a:t>※</a:t>
            </a:r>
            <a:r>
              <a:rPr kumimoji="1" lang="ja-JP" altLang="en-US" sz="2000" dirty="0"/>
              <a:t>　勾配と曲率が必要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778A6B-F2CC-1BE7-0CAF-8E47C22B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86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590E9F-BEE1-FFDE-A26E-12EBDC7B6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誤差（損失）</a:t>
            </a:r>
            <a:r>
              <a:rPr lang="ja-JP" altLang="en-US" sz="2400" dirty="0"/>
              <a:t>の値が</a:t>
            </a:r>
            <a:r>
              <a:rPr lang="ja-JP" altLang="en-US" sz="2400" b="1" dirty="0"/>
              <a:t>最小化</a:t>
            </a:r>
            <a:r>
              <a:rPr lang="ja-JP" altLang="en-US" sz="2400" dirty="0"/>
              <a:t>するように学習が行われる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92123F-970E-F54D-BDC4-69BC8233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5D0954-9115-937C-6EC3-B6968F13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42" y="2026589"/>
            <a:ext cx="4211477" cy="4270793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誤差（損失）の再紹介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3002157" y="2396671"/>
            <a:ext cx="404813" cy="1552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039210" y="3478537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下に行くほど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誤差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の値が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小さい場合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031FA-19DD-8B97-7807-AABE46B3EA35}"/>
              </a:ext>
            </a:extLst>
          </p:cNvPr>
          <p:cNvSpPr txBox="1"/>
          <p:nvPr/>
        </p:nvSpPr>
        <p:spPr>
          <a:xfrm>
            <a:off x="2034434" y="44480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最小値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9C166D-3FCC-E685-719C-D90AF62B12E5}"/>
              </a:ext>
            </a:extLst>
          </p:cNvPr>
          <p:cNvSpPr txBox="1"/>
          <p:nvPr/>
        </p:nvSpPr>
        <p:spPr>
          <a:xfrm>
            <a:off x="3314869" y="21658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6F82C3-1B5E-D7E2-696C-6CB1ABF8088E}"/>
              </a:ext>
            </a:extLst>
          </p:cNvPr>
          <p:cNvSpPr txBox="1"/>
          <p:nvPr/>
        </p:nvSpPr>
        <p:spPr>
          <a:xfrm>
            <a:off x="2206873" y="15191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学習前</a:t>
            </a:r>
          </a:p>
        </p:txBody>
      </p:sp>
    </p:spTree>
    <p:extLst>
      <p:ext uri="{BB962C8B-B14F-4D97-AF65-F5344CB8AC3E}">
        <p14:creationId xmlns:p14="http://schemas.microsoft.com/office/powerpoint/2010/main" val="347446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/>
              <a:t>１回の学習では，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r>
              <a:rPr lang="ja-JP" altLang="en-US" sz="2800" b="1" dirty="0">
                <a:solidFill>
                  <a:srgbClr val="FF0000"/>
                </a:solidFill>
              </a:rPr>
              <a:t>学習の繰り返し</a:t>
            </a:r>
            <a:r>
              <a:rPr lang="ja-JP" altLang="en-US" sz="2800" dirty="0"/>
              <a:t>により誤差が減少する．</a:t>
            </a:r>
            <a:endParaRPr lang="en-US" altLang="ja-JP" sz="2800" dirty="0"/>
          </a:p>
          <a:p>
            <a:r>
              <a:rPr lang="en-US" altLang="ja-JP" dirty="0"/>
              <a:t>1</a:t>
            </a:r>
            <a:r>
              <a:rPr lang="ja-JP" altLang="en-US" dirty="0"/>
              <a:t>回，</a:t>
            </a:r>
            <a:r>
              <a:rPr lang="en-US" altLang="ja-JP" dirty="0"/>
              <a:t>2</a:t>
            </a:r>
            <a:r>
              <a:rPr lang="ja-JP" altLang="en-US" dirty="0"/>
              <a:t>回，</a:t>
            </a:r>
            <a:r>
              <a:rPr lang="en-US" altLang="ja-JP" dirty="0"/>
              <a:t>3</a:t>
            </a:r>
            <a:r>
              <a:rPr lang="ja-JP" altLang="en-US" dirty="0"/>
              <a:t>回，</a:t>
            </a:r>
            <a:r>
              <a:rPr lang="en-US" altLang="ja-JP" dirty="0"/>
              <a:t>4</a:t>
            </a:r>
            <a:r>
              <a:rPr lang="ja-JP" altLang="en-US" dirty="0"/>
              <a:t>回と学習を重ねることで，誤差が段階的に小さくなっていく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193167" y="4354295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1938097" y="415293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436881" y="510262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789030" y="460692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04334" y="484030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589860" y="507558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15164" y="49382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28610" y="51913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3965268" y="54593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4945275" y="55586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674941" y="38842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74296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1207007"/>
            <a:ext cx="8137661" cy="497241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パラメータ（横軸）を調整することで最適値に近づいていく．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04" y="2528103"/>
            <a:ext cx="6201279" cy="41492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flipH="1">
            <a:off x="897612" y="4263279"/>
            <a:ext cx="7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3195815" y="6380779"/>
            <a:ext cx="40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横軸はパラメータ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E2667EA-2B64-4C51-A9D4-B5105E8B3D47}"/>
              </a:ext>
            </a:extLst>
          </p:cNvPr>
          <p:cNvSpPr/>
          <p:nvPr/>
        </p:nvSpPr>
        <p:spPr>
          <a:xfrm>
            <a:off x="4379495" y="558265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135A6-7943-4835-8C8E-FD846CDA667B}"/>
              </a:ext>
            </a:extLst>
          </p:cNvPr>
          <p:cNvSpPr txBox="1"/>
          <p:nvPr/>
        </p:nvSpPr>
        <p:spPr>
          <a:xfrm flipH="1">
            <a:off x="3852821" y="4524889"/>
            <a:ext cx="40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最適なポイント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A6C70-61E9-38EE-2E0D-78E67489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最適化における最適点の探索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01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9EDFCF2-69F0-4824-9E66-5D223D52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7E8A61A-6C9C-45B5-B946-B2CE7C481DC9}"/>
              </a:ext>
            </a:extLst>
          </p:cNvPr>
          <p:cNvSpPr/>
          <p:nvPr/>
        </p:nvSpPr>
        <p:spPr>
          <a:xfrm rot="18257413" flipH="1">
            <a:off x="5767701" y="2414246"/>
            <a:ext cx="819705" cy="43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C160-A931-4EC5-91E2-C66D4D1AD721}"/>
              </a:ext>
            </a:extLst>
          </p:cNvPr>
          <p:cNvSpPr txBox="1"/>
          <p:nvPr/>
        </p:nvSpPr>
        <p:spPr>
          <a:xfrm>
            <a:off x="752635" y="691915"/>
            <a:ext cx="757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右上がり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パラメータ値を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減らす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最適に近づく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81035F8-81BB-46FC-B606-3FF1E925D001}"/>
              </a:ext>
            </a:extLst>
          </p:cNvPr>
          <p:cNvSpPr/>
          <p:nvPr/>
        </p:nvSpPr>
        <p:spPr>
          <a:xfrm>
            <a:off x="6331213" y="272818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548AE08-C9AB-4F8E-9018-62687F72DB3A}"/>
              </a:ext>
            </a:extLst>
          </p:cNvPr>
          <p:cNvSpPr/>
          <p:nvPr/>
        </p:nvSpPr>
        <p:spPr>
          <a:xfrm>
            <a:off x="6076143" y="32575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D80546B-9AE8-42C6-B1B8-1B1F3182CC77}"/>
              </a:ext>
            </a:extLst>
          </p:cNvPr>
          <p:cNvSpPr/>
          <p:nvPr/>
        </p:nvSpPr>
        <p:spPr>
          <a:xfrm>
            <a:off x="5821073" y="378685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CAF8D28-BB34-4A08-87A2-257C1DDE2A16}"/>
              </a:ext>
            </a:extLst>
          </p:cNvPr>
          <p:cNvSpPr/>
          <p:nvPr/>
        </p:nvSpPr>
        <p:spPr>
          <a:xfrm>
            <a:off x="5440874" y="431149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C5315A-7ABF-4C38-A30C-7BC97D0D0373}"/>
              </a:ext>
            </a:extLst>
          </p:cNvPr>
          <p:cNvSpPr txBox="1"/>
          <p:nvPr/>
        </p:nvSpPr>
        <p:spPr>
          <a:xfrm>
            <a:off x="7236499" y="3175779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１回では最適に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ならない．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移動を繰り返す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必要がある．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669D5BA-10A1-D47D-70A5-B9BD138A6E3B}"/>
              </a:ext>
            </a:extLst>
          </p:cNvPr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最適化における最適点の探索</a:t>
            </a:r>
          </a:p>
        </p:txBody>
      </p:sp>
    </p:spTree>
    <p:extLst>
      <p:ext uri="{BB962C8B-B14F-4D97-AF65-F5344CB8AC3E}">
        <p14:creationId xmlns:p14="http://schemas.microsoft.com/office/powerpoint/2010/main" val="328078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B4019A-11B7-4166-BF6C-CC3670FD50F6}"/>
              </a:ext>
            </a:extLst>
          </p:cNvPr>
          <p:cNvSpPr txBox="1"/>
          <p:nvPr/>
        </p:nvSpPr>
        <p:spPr>
          <a:xfrm>
            <a:off x="591461" y="840882"/>
            <a:ext cx="775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右下がり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パラメータ値を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増やす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最適に近づく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AA443E-8BEC-4E29-90DE-B8DD25DFD1BA}"/>
              </a:ext>
            </a:extLst>
          </p:cNvPr>
          <p:cNvSpPr txBox="1"/>
          <p:nvPr/>
        </p:nvSpPr>
        <p:spPr>
          <a:xfrm>
            <a:off x="7236499" y="3175779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１回では最適に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ならない．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移動を繰り返す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必要がある．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285329-04B8-4FD4-8976-19368C5B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63F467F0-0410-45AF-B36D-4810D336C062}"/>
              </a:ext>
            </a:extLst>
          </p:cNvPr>
          <p:cNvSpPr/>
          <p:nvPr/>
        </p:nvSpPr>
        <p:spPr>
          <a:xfrm rot="14495809" flipH="1">
            <a:off x="2392067" y="3014850"/>
            <a:ext cx="819705" cy="43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B659151-55C3-42E5-8166-DDB773BDAD15}"/>
              </a:ext>
            </a:extLst>
          </p:cNvPr>
          <p:cNvSpPr/>
          <p:nvPr/>
        </p:nvSpPr>
        <p:spPr>
          <a:xfrm>
            <a:off x="1907501" y="306507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FE62AA3-57F9-459F-82DA-022CE0295B65}"/>
              </a:ext>
            </a:extLst>
          </p:cNvPr>
          <p:cNvSpPr/>
          <p:nvPr/>
        </p:nvSpPr>
        <p:spPr>
          <a:xfrm>
            <a:off x="2143320" y="358881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616B505-CCA5-44BB-BEEE-2B3E96C57185}"/>
              </a:ext>
            </a:extLst>
          </p:cNvPr>
          <p:cNvSpPr/>
          <p:nvPr/>
        </p:nvSpPr>
        <p:spPr>
          <a:xfrm>
            <a:off x="2475390" y="407405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D1B7602-7D81-4330-B334-2721FFDCCEAC}"/>
              </a:ext>
            </a:extLst>
          </p:cNvPr>
          <p:cNvSpPr/>
          <p:nvPr/>
        </p:nvSpPr>
        <p:spPr>
          <a:xfrm>
            <a:off x="2826710" y="451117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879FA44-2FB8-5D7B-334A-2971CAD6CA67}"/>
              </a:ext>
            </a:extLst>
          </p:cNvPr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最適化における最適点の探索</a:t>
            </a:r>
          </a:p>
        </p:txBody>
      </p:sp>
    </p:spTree>
    <p:extLst>
      <p:ext uri="{BB962C8B-B14F-4D97-AF65-F5344CB8AC3E}">
        <p14:creationId xmlns:p14="http://schemas.microsoft.com/office/powerpoint/2010/main" val="33909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F20B7B3-413F-4042-878C-415A707CDD83}"/>
              </a:ext>
            </a:extLst>
          </p:cNvPr>
          <p:cNvSpPr/>
          <p:nvPr/>
        </p:nvSpPr>
        <p:spPr>
          <a:xfrm>
            <a:off x="4340993" y="52553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3CF23E-7280-4BA7-8A47-6C98E03F7580}"/>
              </a:ext>
            </a:extLst>
          </p:cNvPr>
          <p:cNvSpPr txBox="1"/>
          <p:nvPr/>
        </p:nvSpPr>
        <p:spPr>
          <a:xfrm flipH="1">
            <a:off x="897379" y="804046"/>
            <a:ext cx="647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最適のとき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これ以上の移動は不要である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7CAD7C3-9B5E-46AA-8090-14863115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704C08DB-DBC2-4A5A-9ABF-EAEDF02C6485}"/>
              </a:ext>
            </a:extLst>
          </p:cNvPr>
          <p:cNvSpPr/>
          <p:nvPr/>
        </p:nvSpPr>
        <p:spPr>
          <a:xfrm>
            <a:off x="4061861" y="512522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121369-FE7F-5B23-8D63-147FD0A85C1B}"/>
              </a:ext>
            </a:extLst>
          </p:cNvPr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最適化における最適点の探索</a:t>
            </a:r>
          </a:p>
        </p:txBody>
      </p:sp>
    </p:spTree>
    <p:extLst>
      <p:ext uri="{BB962C8B-B14F-4D97-AF65-F5344CB8AC3E}">
        <p14:creationId xmlns:p14="http://schemas.microsoft.com/office/powerpoint/2010/main" val="4198515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  最適化（勾配降下法）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3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最適化の仕組みの実体験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誤差が減少する方向に進む過程</a:t>
            </a:r>
            <a:r>
              <a:rPr kumimoji="1" lang="ja-JP" altLang="en-US" dirty="0"/>
              <a:t>を数値で確認</a:t>
            </a:r>
            <a:endParaRPr kumimoji="1" lang="en-US" altLang="ja-JP" dirty="0"/>
          </a:p>
          <a:p>
            <a:pPr lvl="1"/>
            <a:r>
              <a:rPr lang="ja-JP" altLang="en-US" dirty="0"/>
              <a:t>終了</a:t>
            </a:r>
            <a:r>
              <a:rPr kumimoji="1" lang="ja-JP" altLang="en-US" dirty="0"/>
              <a:t>までの変化を具体的に観察</a:t>
            </a:r>
            <a:endParaRPr kumimoji="1" lang="en-US" altLang="ja-JP" dirty="0"/>
          </a:p>
          <a:p>
            <a:r>
              <a:rPr kumimoji="1" lang="ja-JP" altLang="en-US" sz="2400" dirty="0"/>
              <a:t>プログラムの特徴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各ステップの状態（</a:t>
            </a:r>
            <a:r>
              <a:rPr kumimoji="1" lang="en-US" altLang="ja-JP" b="1" dirty="0"/>
              <a:t>x</a:t>
            </a:r>
            <a:r>
              <a:rPr kumimoji="1" lang="ja-JP" altLang="en-US" b="1" dirty="0"/>
              <a:t>値と誤差）を表示</a:t>
            </a:r>
            <a:endParaRPr kumimoji="1" lang="en-US" altLang="ja-JP" b="1" dirty="0"/>
          </a:p>
          <a:p>
            <a:pPr lvl="1"/>
            <a:r>
              <a:rPr kumimoji="1" lang="ja-JP" altLang="en-US" dirty="0"/>
              <a:t>終了判定による停止</a:t>
            </a:r>
            <a:endParaRPr kumimoji="1" lang="en-US" altLang="ja-JP" dirty="0"/>
          </a:p>
          <a:p>
            <a:r>
              <a:rPr kumimoji="1" lang="ja-JP" altLang="en-US" sz="2400" dirty="0"/>
              <a:t>具体例による学習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二次関数</a:t>
            </a:r>
            <a:r>
              <a:rPr kumimoji="1" lang="en-US" altLang="ja-JP" b="1" dirty="0"/>
              <a:t>f(x)=x²-4x+4</a:t>
            </a:r>
            <a:r>
              <a:rPr kumimoji="1" lang="ja-JP" altLang="en-US" b="1" dirty="0"/>
              <a:t>最小値を求める実例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9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29944B-EDEA-3B8F-BF74-B6A5A2C7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7CEC70-F8D2-AC29-4730-4DD4FDEF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プログラムの目的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関数 </a:t>
            </a:r>
            <a:r>
              <a:rPr kumimoji="1" lang="en-US" altLang="ja-JP" b="1" dirty="0"/>
              <a:t>f(x)=x²-4x+4 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最小値</a:t>
            </a:r>
            <a:r>
              <a:rPr kumimoji="1" lang="ja-JP" altLang="en-US" dirty="0"/>
              <a:t>は </a:t>
            </a:r>
            <a:r>
              <a:rPr kumimoji="1" lang="en-US" altLang="ja-JP" b="1" dirty="0"/>
              <a:t>x=2 </a:t>
            </a:r>
            <a:r>
              <a:rPr kumimoji="1" lang="ja-JP" altLang="en-US" b="1" dirty="0"/>
              <a:t>のとき </a:t>
            </a:r>
            <a:r>
              <a:rPr kumimoji="1" lang="en-US" altLang="ja-JP" b="1" dirty="0"/>
              <a:t>0</a:t>
            </a:r>
          </a:p>
          <a:p>
            <a:pPr lvl="1"/>
            <a:r>
              <a:rPr kumimoji="1" lang="ja-JP" altLang="en-US" dirty="0"/>
              <a:t>この関数は，平面上の</a:t>
            </a:r>
            <a:r>
              <a:rPr kumimoji="1" lang="ja-JP" altLang="en-US" b="1" dirty="0"/>
              <a:t>下に凸な放物線</a:t>
            </a:r>
            <a:r>
              <a:rPr kumimoji="1" lang="ja-JP" altLang="en-US" dirty="0"/>
              <a:t>で、</a:t>
            </a:r>
            <a:r>
              <a:rPr kumimoji="1" lang="ja-JP" altLang="en-US" b="1" dirty="0"/>
              <a:t>最小値に向かって降りていく過程</a:t>
            </a:r>
            <a:r>
              <a:rPr kumimoji="1" lang="ja-JP" altLang="en-US" dirty="0"/>
              <a:t>を観察</a:t>
            </a:r>
            <a:endParaRPr kumimoji="1" lang="en-US" altLang="ja-JP" dirty="0"/>
          </a:p>
          <a:p>
            <a:r>
              <a:rPr kumimoji="1" lang="ja-JP" altLang="en-US" sz="2400" dirty="0"/>
              <a:t>パラメータの意味</a:t>
            </a:r>
            <a:endParaRPr kumimoji="1" lang="en-US" altLang="ja-JP" sz="2400" dirty="0"/>
          </a:p>
          <a:p>
            <a:pPr lvl="1"/>
            <a:r>
              <a:rPr kumimoji="1" lang="en-US" altLang="ja-JP" dirty="0" err="1"/>
              <a:t>learning_rate</a:t>
            </a:r>
            <a:r>
              <a:rPr kumimoji="1" lang="en-US" altLang="ja-JP" dirty="0"/>
              <a:t>=0.1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一回の移動量</a:t>
            </a:r>
            <a:r>
              <a:rPr kumimoji="1" lang="ja-JP" altLang="en-US" dirty="0"/>
              <a:t>を決める（大きすぎると発散、小さすぎると収束が遅い）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初期値 </a:t>
            </a:r>
            <a:r>
              <a:rPr kumimoji="1" lang="en-US" altLang="ja-JP" b="1" dirty="0" err="1"/>
              <a:t>initial_x</a:t>
            </a:r>
            <a:r>
              <a:rPr kumimoji="1" lang="en-US" altLang="ja-JP" b="1" dirty="0"/>
              <a:t>=0.0</a:t>
            </a:r>
            <a:r>
              <a:rPr lang="ja-JP" altLang="en-US" b="1" dirty="0"/>
              <a:t> </a:t>
            </a:r>
            <a:r>
              <a:rPr kumimoji="1" lang="ja-JP" altLang="en-US" dirty="0"/>
              <a:t>から</a:t>
            </a:r>
            <a:r>
              <a:rPr lang="ja-JP" altLang="en-US" dirty="0"/>
              <a:t>，</a:t>
            </a:r>
            <a:r>
              <a:rPr kumimoji="1" lang="ja-JP" altLang="en-US" dirty="0"/>
              <a:t>結果 </a:t>
            </a:r>
            <a:r>
              <a:rPr kumimoji="1" lang="en-US" altLang="ja-JP" dirty="0"/>
              <a:t>x=2</a:t>
            </a:r>
            <a:r>
              <a:rPr kumimoji="1" lang="ja-JP" altLang="en-US" dirty="0"/>
              <a:t>に向かって進んでいく</a:t>
            </a:r>
            <a:r>
              <a:rPr lang="ja-JP" altLang="en-US" dirty="0"/>
              <a:t>過程</a:t>
            </a:r>
            <a:r>
              <a:rPr kumimoji="1" lang="ja-JP" altLang="en-US" dirty="0"/>
              <a:t>を観察（最終結果は </a:t>
            </a:r>
            <a:r>
              <a:rPr kumimoji="1" lang="en-US" altLang="ja-JP" dirty="0"/>
              <a:t>x=2 </a:t>
            </a:r>
            <a:r>
              <a:rPr kumimoji="1" lang="ja-JP" altLang="en-US" dirty="0"/>
              <a:t>でなく，微小な誤差を含む）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AA9658-505B-1774-216C-D6D230FB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8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https://trinket.io/python/56b98e9dd8d0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B2E7DE7-6323-41B3-9D8F-C0715AE7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9" y="2798189"/>
            <a:ext cx="6726643" cy="28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57DA-1107-C028-18C9-B73D57F6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790CD-45DD-77F2-F78B-A9E5B482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  最適化（ニュートン法）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3FBEA8-6F10-CBC9-4DA7-ED165BE9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96BA1-27E8-0C68-3A3D-E2A9BAA6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1D99ED-73C4-AE2C-6ABC-E89A1541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9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C7E8-D89F-0585-1F28-2A6953C2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B897C8-EAA7-AE96-DBF3-AE87A82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5CCCA0-DB1A-A506-C945-98002E7E8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最適化手法の実践的な比較</a:t>
            </a:r>
            <a:endParaRPr kumimoji="1" lang="en-US" altLang="ja-JP" sz="2400" b="1" dirty="0"/>
          </a:p>
          <a:p>
            <a:pPr lvl="1"/>
            <a:r>
              <a:rPr kumimoji="1" lang="ja-JP" altLang="en-US" dirty="0"/>
              <a:t>勾配降下法とニュートン法の効率の違いを実際に観察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同じ初期値 </a:t>
            </a:r>
            <a:r>
              <a:rPr kumimoji="1" lang="en-US" altLang="ja-JP" b="1" dirty="0"/>
              <a:t>x=0 </a:t>
            </a:r>
            <a:r>
              <a:rPr kumimoji="1" lang="ja-JP" altLang="en-US" dirty="0"/>
              <a:t>から</a:t>
            </a:r>
            <a:r>
              <a:rPr kumimoji="1" lang="ja-JP" altLang="en-US" b="1" dirty="0"/>
              <a:t>最小値 </a:t>
            </a:r>
            <a:r>
              <a:rPr kumimoji="1" lang="en-US" altLang="ja-JP" b="1" dirty="0"/>
              <a:t>x=2 </a:t>
            </a:r>
            <a:r>
              <a:rPr kumimoji="1" lang="ja-JP" altLang="en-US" b="1" dirty="0"/>
              <a:t>に向かう過程の違い</a:t>
            </a:r>
            <a:r>
              <a:rPr kumimoji="1" lang="ja-JP" altLang="en-US" dirty="0"/>
              <a:t>を確認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lang="ja-JP" altLang="en-US" sz="2400" b="1" dirty="0"/>
              <a:t>両手法の特徴の違いを理解</a:t>
            </a:r>
            <a:endParaRPr lang="en-US" altLang="ja-JP" sz="2400" b="1" dirty="0"/>
          </a:p>
          <a:p>
            <a:pPr lvl="1"/>
            <a:r>
              <a:rPr lang="ja-JP" altLang="en-US" b="1" dirty="0"/>
              <a:t>勾配降下法，ニュートン法ともに同じ機能を持つ</a:t>
            </a:r>
            <a:r>
              <a:rPr lang="ja-JP" altLang="en-US" dirty="0"/>
              <a:t>が，効率や前提条件（ニュートン法では曲率が必要）に違いがある．</a:t>
            </a:r>
            <a:endParaRPr kumimoji="1" lang="ja-JP" altLang="en-US" dirty="0"/>
          </a:p>
          <a:p>
            <a:pPr lvl="1"/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F66791-F5FB-0C59-E456-2D922FC8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694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83691-C272-9A42-6E17-C2541D83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55ED1C-025B-56B0-EAE0-753AC99A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https://trinket.io/python/b6a1de735025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399EEF-313B-2B60-5560-9FADCB6F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802BAE4-FD0C-7474-BBA9-1DBDA5883E6A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15B8814-12BF-8DF1-4B90-2869BB26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D5710E-0678-DA56-3B22-F71D9B39B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49" y="2816230"/>
            <a:ext cx="5913007" cy="27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イントロダクション（機械学習）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学習と最適化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過学習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ニューラルネットワークでの過学習概要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ニューラルネットワークの基本構造とフォワードプロパゲーション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ニューラルネットワークを用いた分類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バックプロパゲーション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ディープラーニングの特徴と応用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34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C1405-81E3-BC57-E7CF-E5A0EB49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発展課題（余裕のある人向け）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64A3AC-3B49-460E-4F4D-E908E18F8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プログラム内の関数 </a:t>
            </a:r>
            <a:r>
              <a:rPr kumimoji="1" lang="en-US" altLang="ja-JP" dirty="0"/>
              <a:t>f 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x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– 4x + 4 </a:t>
            </a:r>
            <a:r>
              <a:rPr kumimoji="1" lang="ja-JP" altLang="en-US" dirty="0"/>
              <a:t>を示している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def f(x):</a:t>
            </a:r>
          </a:p>
          <a:p>
            <a:pPr marL="0" indent="0">
              <a:buNone/>
            </a:pPr>
            <a:r>
              <a:rPr kumimoji="1" lang="en-US" altLang="ja-JP" dirty="0"/>
              <a:t>    return x**2 - 4*x + 4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これを書き換えて，別の関数で試してみなさい（例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x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– 2x + 1</a:t>
            </a:r>
            <a:r>
              <a:rPr kumimoji="1" lang="ja-JP" altLang="en-US" dirty="0"/>
              <a:t>）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5CA4DB-0379-914C-2929-0BBD4E4A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65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E6571-0B04-2F00-E85C-56BCDFE1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D93BBFB-9D40-DE1D-1F5D-B9A2EA30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444B56-1B4B-E4B3-B785-9506628A1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D246-956B-CC0E-CBCC-E2D5C1EE8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6-3. </a:t>
            </a:r>
            <a:r>
              <a:rPr lang="ja-JP" altLang="en-US" sz="4500" dirty="0">
                <a:solidFill>
                  <a:schemeClr val="tx2"/>
                </a:solidFill>
              </a:rPr>
              <a:t>過学習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1BD729-565E-D2FD-18DD-3D6CC4919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5FD7693-2731-DF39-B98E-80257E65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273A9B-F050-F50E-EA5B-B50942D4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1A53F6E-D9B4-BF92-554F-628CC027B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AAED42-771F-8477-2B0D-74AA7AD35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79D01D-BA22-2D5A-8DB7-CB13C8FE4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4ACB61-91A7-0D38-97DA-F44488DA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3D663E-98D9-79B5-1646-008A514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A03BA9-8B64-673D-F73F-2D378AC68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4965AD9-B849-417D-F94A-0C2821401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D5DC175-138D-6E45-87A2-C256E0741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1E15CF-6C1E-A81B-75A0-5813FDCE2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2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A4CAE-0937-3081-26A1-9B1332EC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E34BB-289B-9184-FC30-8DFB5015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訓練データ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過剰に適合</a:t>
            </a:r>
            <a:r>
              <a:rPr lang="ja-JP" altLang="en-US" sz="2400" b="1" dirty="0"/>
              <a:t>する現象．</a:t>
            </a:r>
            <a:endParaRPr kumimoji="1" lang="en-US" altLang="ja-JP" sz="2400" b="1" dirty="0"/>
          </a:p>
          <a:p>
            <a:r>
              <a:rPr lang="ja-JP" altLang="en-US" sz="2400" dirty="0"/>
              <a:t>訓練データから，実在</a:t>
            </a:r>
            <a:r>
              <a:rPr kumimoji="1" lang="ja-JP" altLang="en-US" sz="2400" dirty="0"/>
              <a:t>しない特徴やパターンを発見してしまう．</a:t>
            </a:r>
            <a:endParaRPr kumimoji="1" lang="en-US" altLang="ja-JP" sz="2400" dirty="0"/>
          </a:p>
          <a:p>
            <a:r>
              <a:rPr kumimoji="1" lang="ja-JP" altLang="en-US" sz="2400" dirty="0"/>
              <a:t>訓練データでの</a:t>
            </a:r>
            <a:r>
              <a:rPr kumimoji="1" lang="ja-JP" altLang="en-US" sz="2400" b="1" dirty="0"/>
              <a:t>誤差は減少</a:t>
            </a:r>
            <a:r>
              <a:rPr kumimoji="1" lang="ja-JP" altLang="en-US" sz="2400" dirty="0"/>
              <a:t>するが，</a:t>
            </a:r>
            <a:r>
              <a:rPr kumimoji="1" lang="ja-JP" altLang="en-US" sz="2400" b="1" dirty="0"/>
              <a:t>未知のデータに対する性能が低下する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r>
              <a:rPr kumimoji="1" lang="ja-JP" altLang="en-US" sz="2400" dirty="0"/>
              <a:t>完全な防止は困難だが，様々な技術で抑制を図る．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C52FD9-C546-BD23-072F-8E8F79D8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771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17A70-E57C-348B-8FAC-848977042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81562E-ABA2-22B3-53F5-30AA3C91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84560-26F6-49CC-7750-334FAB2C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45" y="4643553"/>
            <a:ext cx="2923005" cy="15540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/>
              <a:t>過学習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訓練データ（青）に過剰に適合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EF04E1-AF99-3199-F866-ED0FAD93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C14F58E-6B2A-B814-6B5E-A9A90F86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9" y="1144306"/>
            <a:ext cx="3690574" cy="31744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DD17CFC-0DC9-8418-0180-1A2899B6D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38" y="1144306"/>
            <a:ext cx="3690574" cy="3174410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F484FDB-B30F-22AA-9FA9-0E62C91D41E7}"/>
              </a:ext>
            </a:extLst>
          </p:cNvPr>
          <p:cNvSpPr txBox="1">
            <a:spLocks/>
          </p:cNvSpPr>
          <p:nvPr/>
        </p:nvSpPr>
        <p:spPr>
          <a:xfrm>
            <a:off x="5573766" y="4643552"/>
            <a:ext cx="2923005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実際のパターン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シンプルな増加．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F93D76C-9CEB-1070-F7B0-C1EE5642B293}"/>
              </a:ext>
            </a:extLst>
          </p:cNvPr>
          <p:cNvCxnSpPr>
            <a:cxnSpLocks/>
          </p:cNvCxnSpPr>
          <p:nvPr/>
        </p:nvCxnSpPr>
        <p:spPr>
          <a:xfrm flipV="1">
            <a:off x="5381897" y="1598894"/>
            <a:ext cx="3067159" cy="23304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12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D9FA-2D68-4F85-6C29-3D8D727A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07229-58AD-AB19-15C7-A1D3D35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  過学習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205AA4-4304-D4C6-7858-559601D9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47C14-5EE3-A9CE-2B16-56419D912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B86295-CFB1-7B96-88AE-EF61D725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50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DFBB9-0226-E4CA-2ACE-B61AF437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A6C71-FFBE-04F7-7964-0CE1B547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19F268-E7E5-365C-345B-8F59A2FA3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訓練データ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　個数８個，ノイズ付き（青色でプロット）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機械学習モデルと学習</a:t>
            </a:r>
            <a:endParaRPr lang="en-US" altLang="ja-JP" sz="2400" b="1" dirty="0"/>
          </a:p>
          <a:p>
            <a:pPr lvl="1"/>
            <a:r>
              <a:rPr lang="ja-JP" altLang="en-US" dirty="0"/>
              <a:t>多項式を使用（ニューラルネットワークではない）</a:t>
            </a:r>
            <a:endParaRPr lang="en-US" altLang="ja-JP" dirty="0"/>
          </a:p>
          <a:p>
            <a:pPr lvl="1"/>
            <a:r>
              <a:rPr lang="ja-JP" altLang="en-US" dirty="0"/>
              <a:t>勾配降下法を使用</a:t>
            </a:r>
            <a:endParaRPr lang="en-US" altLang="ja-JP" dirty="0"/>
          </a:p>
          <a:p>
            <a:r>
              <a:rPr lang="ja-JP" altLang="en-US" sz="2400" b="1" dirty="0"/>
              <a:t>過学習の評価と可視化</a:t>
            </a:r>
          </a:p>
          <a:p>
            <a:pPr lvl="1"/>
            <a:r>
              <a:rPr lang="ja-JP" altLang="en-US" b="1" dirty="0"/>
              <a:t>訓練データでの誤差</a:t>
            </a:r>
            <a:r>
              <a:rPr lang="ja-JP" altLang="en-US" dirty="0"/>
              <a:t>，</a:t>
            </a:r>
            <a:r>
              <a:rPr lang="ja-JP" altLang="en-US" b="1" dirty="0"/>
              <a:t>検証データの誤差</a:t>
            </a:r>
            <a:r>
              <a:rPr lang="ja-JP" altLang="en-US" dirty="0"/>
              <a:t>を表示</a:t>
            </a:r>
          </a:p>
          <a:p>
            <a:pPr lvl="1"/>
            <a:r>
              <a:rPr lang="ja-JP" altLang="en-US" dirty="0"/>
              <a:t>プロット上で訓練データ</a:t>
            </a:r>
            <a:r>
              <a:rPr lang="en-US" altLang="ja-JP" dirty="0"/>
              <a:t>(</a:t>
            </a:r>
            <a:r>
              <a:rPr lang="ja-JP" altLang="en-US" dirty="0"/>
              <a:t>青</a:t>
            </a:r>
            <a:r>
              <a:rPr lang="en-US" altLang="ja-JP" dirty="0"/>
              <a:t>)</a:t>
            </a:r>
            <a:r>
              <a:rPr lang="ja-JP" altLang="en-US" dirty="0"/>
              <a:t>、検証データ</a:t>
            </a:r>
            <a:r>
              <a:rPr lang="en-US" altLang="ja-JP" dirty="0"/>
              <a:t>(</a:t>
            </a:r>
            <a:r>
              <a:rPr lang="ja-JP" altLang="en-US" dirty="0"/>
              <a:t>緑</a:t>
            </a:r>
            <a:r>
              <a:rPr lang="en-US" altLang="ja-JP" dirty="0"/>
              <a:t>)</a:t>
            </a:r>
            <a:r>
              <a:rPr lang="ja-JP" altLang="en-US" dirty="0"/>
              <a:t>、予測線であるモデル</a:t>
            </a:r>
            <a:r>
              <a:rPr lang="en-US" altLang="ja-JP" dirty="0"/>
              <a:t>(</a:t>
            </a:r>
            <a:r>
              <a:rPr lang="ja-JP" altLang="en-US" dirty="0"/>
              <a:t>赤</a:t>
            </a:r>
            <a:r>
              <a:rPr lang="en-US" altLang="ja-JP" dirty="0"/>
              <a:t>)</a:t>
            </a:r>
            <a:r>
              <a:rPr lang="ja-JP" altLang="en-US" dirty="0"/>
              <a:t>を表示．</a:t>
            </a:r>
            <a:endParaRPr lang="en-US" altLang="ja-JP" sz="2400" b="1" dirty="0"/>
          </a:p>
          <a:p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D4337B-31F0-7E42-E761-65D8A7FE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62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45F95-179C-A60B-40F9-6D451806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プログラムの要点説明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3F226B-A747-6161-5B17-593C9E54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モデルの複雑さと汎化性能の関係</a:t>
            </a:r>
            <a:endParaRPr kumimoji="1" lang="en-US" altLang="ja-JP" sz="2400" dirty="0"/>
          </a:p>
          <a:p>
            <a:pPr lvl="1"/>
            <a:r>
              <a:rPr kumimoji="1" lang="ja-JP" altLang="en-US" dirty="0"/>
              <a:t>モデルは </a:t>
            </a:r>
            <a:r>
              <a:rPr kumimoji="1" lang="en-US" altLang="ja-JP" b="1" dirty="0"/>
              <a:t>ax</a:t>
            </a:r>
            <a:r>
              <a:rPr lang="en-US" altLang="ja-JP" b="1" baseline="30000" dirty="0"/>
              <a:t>19</a:t>
            </a:r>
            <a:r>
              <a:rPr kumimoji="1" lang="en-US" altLang="ja-JP" b="1" dirty="0"/>
              <a:t> + bx</a:t>
            </a:r>
            <a:r>
              <a:rPr kumimoji="1" lang="en-US" altLang="ja-JP" b="1" baseline="30000" dirty="0"/>
              <a:t>18</a:t>
            </a:r>
            <a:r>
              <a:rPr kumimoji="1" lang="en-US" altLang="ja-JP" b="1" dirty="0"/>
              <a:t> + … = 0 </a:t>
            </a:r>
            <a:r>
              <a:rPr kumimoji="1" lang="ja-JP" altLang="en-US" dirty="0"/>
              <a:t>という</a:t>
            </a:r>
            <a:r>
              <a:rPr kumimoji="1" lang="ja-JP" altLang="en-US" b="1" dirty="0"/>
              <a:t>多項式</a:t>
            </a:r>
            <a:endParaRPr kumimoji="1" lang="en-US" altLang="ja-JP" b="1" dirty="0"/>
          </a:p>
          <a:p>
            <a:pPr lvl="1"/>
            <a:r>
              <a:rPr kumimoji="1" lang="ja-JP" altLang="en-US" dirty="0"/>
              <a:t>モデルのパラメータ数 </a:t>
            </a:r>
            <a:r>
              <a:rPr kumimoji="1" lang="en-US" altLang="ja-JP" dirty="0"/>
              <a:t>20</a:t>
            </a:r>
            <a:r>
              <a:rPr kumimoji="1" lang="ja-JP" altLang="en-US" dirty="0"/>
              <a:t>個</a:t>
            </a:r>
            <a:endParaRPr kumimoji="1" lang="en-US" altLang="ja-JP" dirty="0"/>
          </a:p>
          <a:p>
            <a:pPr lvl="1"/>
            <a:r>
              <a:rPr lang="ja-JP" altLang="en-US" b="1" dirty="0"/>
              <a:t>モデルが複雑</a:t>
            </a:r>
            <a:r>
              <a:rPr lang="ja-JP" altLang="en-US" dirty="0"/>
              <a:t>なほど，</a:t>
            </a:r>
            <a:r>
              <a:rPr lang="ja-JP" altLang="en-US" b="1" dirty="0"/>
              <a:t>訓練データへの適合度は向上</a:t>
            </a:r>
            <a:r>
              <a:rPr lang="ja-JP" altLang="en-US" dirty="0"/>
              <a:t>し，</a:t>
            </a:r>
            <a:r>
              <a:rPr lang="ja-JP" altLang="en-US" b="1" dirty="0"/>
              <a:t>汎化性能は低下</a:t>
            </a:r>
            <a:r>
              <a:rPr lang="ja-JP" altLang="en-US" dirty="0"/>
              <a:t>（ノイズまで学習してしまう）</a:t>
            </a:r>
            <a:endParaRPr lang="en-US" altLang="ja-JP" dirty="0"/>
          </a:p>
          <a:p>
            <a:r>
              <a:rPr lang="ja-JP" altLang="en-US" sz="2400" b="1" dirty="0"/>
              <a:t>検証データの役割</a:t>
            </a:r>
            <a:endParaRPr lang="en-US" altLang="ja-JP" sz="2400" b="1" dirty="0"/>
          </a:p>
          <a:p>
            <a:pPr lvl="1"/>
            <a:r>
              <a:rPr lang="ja-JP" altLang="en-US" b="1" dirty="0"/>
              <a:t>訓練に使用していないデータ</a:t>
            </a:r>
            <a:r>
              <a:rPr lang="ja-JP" altLang="en-US" dirty="0"/>
              <a:t>で，</a:t>
            </a:r>
            <a:r>
              <a:rPr kumimoji="1" lang="ja-JP" altLang="en-US" b="1" dirty="0"/>
              <a:t>本来のデータのパターンを学習を確認</a:t>
            </a:r>
            <a:endParaRPr kumimoji="1" lang="en-US" altLang="ja-JP" b="1" dirty="0"/>
          </a:p>
          <a:p>
            <a:r>
              <a:rPr lang="ja-JP" altLang="en-US" sz="2400" b="1" dirty="0"/>
              <a:t>過学習の検出</a:t>
            </a:r>
            <a:endParaRPr lang="en-US" altLang="ja-JP" sz="2400" b="1" dirty="0"/>
          </a:p>
          <a:p>
            <a:pPr lvl="1"/>
            <a:r>
              <a:rPr kumimoji="1" lang="ja-JP" altLang="en-US" b="1" dirty="0"/>
              <a:t>訓練</a:t>
            </a:r>
            <a:r>
              <a:rPr lang="ja-JP" altLang="en-US" b="1" dirty="0"/>
              <a:t>データ</a:t>
            </a:r>
            <a:r>
              <a:rPr lang="ja-JP" altLang="en-US" dirty="0"/>
              <a:t>での</a:t>
            </a:r>
            <a:r>
              <a:rPr lang="ja-JP" altLang="en-US" b="1" dirty="0"/>
              <a:t>誤差が小さく，検証データ</a:t>
            </a:r>
            <a:r>
              <a:rPr lang="ja-JP" altLang="en-US" dirty="0"/>
              <a:t>での</a:t>
            </a:r>
            <a:r>
              <a:rPr lang="ja-JP" altLang="en-US" b="1" dirty="0"/>
              <a:t>誤差が大きいとき</a:t>
            </a:r>
            <a:r>
              <a:rPr lang="ja-JP" altLang="en-US" dirty="0"/>
              <a:t>は</a:t>
            </a:r>
            <a:r>
              <a:rPr lang="ja-JP" altLang="en-US" b="1" dirty="0"/>
              <a:t>過学習．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03943-0458-0A08-B49B-3198CD86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6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DCA0-9EC4-E4D6-121E-B209A47C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44DBD4-CC7C-C7CD-A48C-0BCB78B7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https://trinket.io/python/755acbb36d6f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682D54-9E1D-9F99-5D44-57E1AD6F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6B3E523-799F-C442-726F-1576C1A689A4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37DF618-3F16-6EC1-4BC8-9666AB3A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5D61FA-F3BF-6FDE-77AD-BB6756D8C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2" y="2829735"/>
            <a:ext cx="5449824" cy="27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6326A-1D4E-0EE4-9E89-481E3317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過学習により発生する現象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C1C14-BEFA-1914-EABF-B915C54A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1DA6B2-77BF-2F66-987C-BAF6AA0BA576}"/>
              </a:ext>
            </a:extLst>
          </p:cNvPr>
          <p:cNvSpPr txBox="1"/>
          <p:nvPr/>
        </p:nvSpPr>
        <p:spPr>
          <a:xfrm>
            <a:off x="1020491" y="49347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汎化の成功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21C337-3D15-1132-02FC-CDBC4CB4749B}"/>
              </a:ext>
            </a:extLst>
          </p:cNvPr>
          <p:cNvSpPr txBox="1"/>
          <p:nvPr/>
        </p:nvSpPr>
        <p:spPr>
          <a:xfrm>
            <a:off x="520348" y="1935733"/>
            <a:ext cx="3233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訓練データに対して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未知のデータに対し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7C5EEE-4306-4182-A66A-FF12505C2D7C}"/>
              </a:ext>
            </a:extLst>
          </p:cNvPr>
          <p:cNvSpPr txBox="1"/>
          <p:nvPr/>
        </p:nvSpPr>
        <p:spPr>
          <a:xfrm>
            <a:off x="5061477" y="1935733"/>
            <a:ext cx="3233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訓練データに対して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未知のデータに対し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誤った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64069-25C1-CB1E-04C2-D6300E02A5E2}"/>
              </a:ext>
            </a:extLst>
          </p:cNvPr>
          <p:cNvSpPr txBox="1"/>
          <p:nvPr/>
        </p:nvSpPr>
        <p:spPr>
          <a:xfrm>
            <a:off x="5758644" y="4878318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失敗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（過学習）</a:t>
            </a:r>
          </a:p>
        </p:txBody>
      </p:sp>
    </p:spTree>
    <p:extLst>
      <p:ext uri="{BB962C8B-B14F-4D97-AF65-F5344CB8AC3E}">
        <p14:creationId xmlns:p14="http://schemas.microsoft.com/office/powerpoint/2010/main" val="3017771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B7315-F7BF-4F2F-99F5-ECEB4252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2011</a:t>
            </a:r>
            <a:r>
              <a:rPr kumimoji="1" lang="ja-JP" altLang="en-US" dirty="0"/>
              <a:t>年までの常識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ACDE89-343B-46E1-8F60-049E25E9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09637"/>
            <a:ext cx="8782091" cy="5269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機械学習の</a:t>
            </a:r>
            <a:r>
              <a:rPr kumimoji="1" lang="ja-JP" altLang="en-US" sz="2400" b="1" dirty="0"/>
              <a:t>難問</a:t>
            </a:r>
            <a:r>
              <a:rPr lang="ja-JP" altLang="en-US" sz="2400" b="1" dirty="0"/>
              <a:t>：</a:t>
            </a:r>
            <a:r>
              <a:rPr lang="ja-JP" altLang="en-US" sz="2400" dirty="0"/>
              <a:t>組み合わせが多い場合に，複雑なモデルが必要となり，過学習が発生する．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5D028-5C7D-4FD2-812C-B481E9CF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B1791C-974A-B5C3-6FF8-6DE23718BD06}"/>
              </a:ext>
            </a:extLst>
          </p:cNvPr>
          <p:cNvSpPr txBox="1"/>
          <p:nvPr/>
        </p:nvSpPr>
        <p:spPr>
          <a:xfrm>
            <a:off x="79165" y="2043106"/>
            <a:ext cx="4130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それほど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難しくない問題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２マスのパターン　３マスのパターン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　　　　　（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８通り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2E49EC-71DB-0C62-F56C-EE1BDEC93F29}"/>
              </a:ext>
            </a:extLst>
          </p:cNvPr>
          <p:cNvSpPr txBox="1"/>
          <p:nvPr/>
        </p:nvSpPr>
        <p:spPr>
          <a:xfrm>
            <a:off x="5356163" y="20431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難しい問題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A744478-57A5-DEEE-A5CD-1B1B5988BBA7}"/>
              </a:ext>
            </a:extLst>
          </p:cNvPr>
          <p:cNvGrpSpPr/>
          <p:nvPr/>
        </p:nvGrpSpPr>
        <p:grpSpPr>
          <a:xfrm>
            <a:off x="775111" y="2885951"/>
            <a:ext cx="486475" cy="1494801"/>
            <a:chOff x="116775" y="1460376"/>
            <a:chExt cx="674718" cy="257657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340BD56-ECA8-CC84-F461-8AC685183242}"/>
                </a:ext>
              </a:extLst>
            </p:cNvPr>
            <p:cNvSpPr/>
            <p:nvPr/>
          </p:nvSpPr>
          <p:spPr>
            <a:xfrm>
              <a:off x="118393" y="1460376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D6A4A55-585A-CBCF-F70B-BF3F9E5A321C}"/>
                </a:ext>
              </a:extLst>
            </p:cNvPr>
            <p:cNvSpPr/>
            <p:nvPr/>
          </p:nvSpPr>
          <p:spPr>
            <a:xfrm>
              <a:off x="454943" y="1460376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1F3D7F6-3A19-1857-9DA9-3608B1BCD383}"/>
                </a:ext>
              </a:extLst>
            </p:cNvPr>
            <p:cNvSpPr/>
            <p:nvPr/>
          </p:nvSpPr>
          <p:spPr>
            <a:xfrm>
              <a:off x="118393" y="2221581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E93289D-DD2F-CBD3-1979-3A04977F8CB8}"/>
                </a:ext>
              </a:extLst>
            </p:cNvPr>
            <p:cNvSpPr/>
            <p:nvPr/>
          </p:nvSpPr>
          <p:spPr>
            <a:xfrm>
              <a:off x="454943" y="2221581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CFB22A2-E6AB-7915-0EEE-D8F79F3FA254}"/>
                </a:ext>
              </a:extLst>
            </p:cNvPr>
            <p:cNvSpPr/>
            <p:nvPr/>
          </p:nvSpPr>
          <p:spPr>
            <a:xfrm>
              <a:off x="118393" y="3678722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E0AB788-14D2-4AAB-4E8C-DDF58317587B}"/>
                </a:ext>
              </a:extLst>
            </p:cNvPr>
            <p:cNvSpPr/>
            <p:nvPr/>
          </p:nvSpPr>
          <p:spPr>
            <a:xfrm>
              <a:off x="454943" y="3678722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EF3B67A-4364-09DC-ECC7-88699AEBC0AE}"/>
                </a:ext>
              </a:extLst>
            </p:cNvPr>
            <p:cNvSpPr/>
            <p:nvPr/>
          </p:nvSpPr>
          <p:spPr>
            <a:xfrm>
              <a:off x="442797" y="2951219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5C093F5-CFC7-F8DA-FDAA-79F20B4E54B5}"/>
                </a:ext>
              </a:extLst>
            </p:cNvPr>
            <p:cNvSpPr/>
            <p:nvPr/>
          </p:nvSpPr>
          <p:spPr>
            <a:xfrm>
              <a:off x="116775" y="2951218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910716-796D-087A-A8FB-F5638BA56514}"/>
              </a:ext>
            </a:extLst>
          </p:cNvPr>
          <p:cNvSpPr/>
          <p:nvPr/>
        </p:nvSpPr>
        <p:spPr>
          <a:xfrm>
            <a:off x="2395528" y="2885951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BB9B6DA-E8B6-BA5E-320C-6E2311EB0F32}"/>
              </a:ext>
            </a:extLst>
          </p:cNvPr>
          <p:cNvSpPr/>
          <p:nvPr/>
        </p:nvSpPr>
        <p:spPr>
          <a:xfrm>
            <a:off x="2638182" y="2885951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86AC239-60AA-E93F-B384-FA9D45F8311B}"/>
              </a:ext>
            </a:extLst>
          </p:cNvPr>
          <p:cNvSpPr/>
          <p:nvPr/>
        </p:nvSpPr>
        <p:spPr>
          <a:xfrm>
            <a:off x="2395528" y="3327564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C4BC8A7-5608-47F5-8CDA-1B8620350552}"/>
              </a:ext>
            </a:extLst>
          </p:cNvPr>
          <p:cNvSpPr/>
          <p:nvPr/>
        </p:nvSpPr>
        <p:spPr>
          <a:xfrm>
            <a:off x="2638182" y="3327564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003C03-9161-6691-135F-AFC76171C3BC}"/>
              </a:ext>
            </a:extLst>
          </p:cNvPr>
          <p:cNvSpPr/>
          <p:nvPr/>
        </p:nvSpPr>
        <p:spPr>
          <a:xfrm>
            <a:off x="2395528" y="4172925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46CEB80-C375-B367-E15E-850A5EAEDB63}"/>
              </a:ext>
            </a:extLst>
          </p:cNvPr>
          <p:cNvSpPr/>
          <p:nvPr/>
        </p:nvSpPr>
        <p:spPr>
          <a:xfrm>
            <a:off x="2638182" y="4172925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37CBD42-04DC-2A26-51EA-8FB4D35975FD}"/>
              </a:ext>
            </a:extLst>
          </p:cNvPr>
          <p:cNvSpPr/>
          <p:nvPr/>
        </p:nvSpPr>
        <p:spPr>
          <a:xfrm>
            <a:off x="2629424" y="3750864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2DCBC7-9334-F34D-8253-2A67C33BAB11}"/>
              </a:ext>
            </a:extLst>
          </p:cNvPr>
          <p:cNvSpPr/>
          <p:nvPr/>
        </p:nvSpPr>
        <p:spPr>
          <a:xfrm>
            <a:off x="2394361" y="3750864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39B3DFA-167F-6AD7-D3DD-2FEA83F99E36}"/>
              </a:ext>
            </a:extLst>
          </p:cNvPr>
          <p:cNvSpPr/>
          <p:nvPr/>
        </p:nvSpPr>
        <p:spPr>
          <a:xfrm>
            <a:off x="2152574" y="28859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3224D0C-FF06-7B62-72D3-CBA98F782328}"/>
              </a:ext>
            </a:extLst>
          </p:cNvPr>
          <p:cNvSpPr/>
          <p:nvPr/>
        </p:nvSpPr>
        <p:spPr>
          <a:xfrm>
            <a:off x="2151707" y="3327564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CEFF5B-C257-28CE-CE93-B0EA7655E867}"/>
              </a:ext>
            </a:extLst>
          </p:cNvPr>
          <p:cNvSpPr/>
          <p:nvPr/>
        </p:nvSpPr>
        <p:spPr>
          <a:xfrm>
            <a:off x="2150840" y="37505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CFD0DEC-5570-C3C0-F212-2384C634AC0C}"/>
              </a:ext>
            </a:extLst>
          </p:cNvPr>
          <p:cNvSpPr/>
          <p:nvPr/>
        </p:nvSpPr>
        <p:spPr>
          <a:xfrm>
            <a:off x="2149973" y="4173115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CD3879D-06A7-7DC7-B58A-B574CBA9CED1}"/>
              </a:ext>
            </a:extLst>
          </p:cNvPr>
          <p:cNvSpPr/>
          <p:nvPr/>
        </p:nvSpPr>
        <p:spPr>
          <a:xfrm>
            <a:off x="3282181" y="2885637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3033069-AF1E-7839-02D7-679B0DFD3BC9}"/>
              </a:ext>
            </a:extLst>
          </p:cNvPr>
          <p:cNvSpPr/>
          <p:nvPr/>
        </p:nvSpPr>
        <p:spPr>
          <a:xfrm>
            <a:off x="3524835" y="2885637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9507AE0-EC87-AA7A-B4EC-4E46F712716B}"/>
              </a:ext>
            </a:extLst>
          </p:cNvPr>
          <p:cNvSpPr/>
          <p:nvPr/>
        </p:nvSpPr>
        <p:spPr>
          <a:xfrm>
            <a:off x="3282181" y="3327250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9890BF2-989F-28FC-FCCE-53A3B761A5F6}"/>
              </a:ext>
            </a:extLst>
          </p:cNvPr>
          <p:cNvSpPr/>
          <p:nvPr/>
        </p:nvSpPr>
        <p:spPr>
          <a:xfrm>
            <a:off x="3524835" y="33272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8F8B677-26E3-A05A-BB56-6B551B18ED80}"/>
              </a:ext>
            </a:extLst>
          </p:cNvPr>
          <p:cNvSpPr/>
          <p:nvPr/>
        </p:nvSpPr>
        <p:spPr>
          <a:xfrm>
            <a:off x="3282181" y="4172611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ECDC709-A3E3-7B26-3C94-33F01BD045E1}"/>
              </a:ext>
            </a:extLst>
          </p:cNvPr>
          <p:cNvSpPr/>
          <p:nvPr/>
        </p:nvSpPr>
        <p:spPr>
          <a:xfrm>
            <a:off x="3524835" y="4172611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25AD54E-D917-A812-2BC5-1434E1573DA2}"/>
              </a:ext>
            </a:extLst>
          </p:cNvPr>
          <p:cNvSpPr/>
          <p:nvPr/>
        </p:nvSpPr>
        <p:spPr>
          <a:xfrm>
            <a:off x="3516077" y="3750550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FA98AF9-2A32-DAFE-84ED-59BF1CC68A5F}"/>
              </a:ext>
            </a:extLst>
          </p:cNvPr>
          <p:cNvSpPr/>
          <p:nvPr/>
        </p:nvSpPr>
        <p:spPr>
          <a:xfrm>
            <a:off x="3281014" y="37505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BBAEE43-2360-A558-A50B-A7D089B4D129}"/>
              </a:ext>
            </a:extLst>
          </p:cNvPr>
          <p:cNvSpPr/>
          <p:nvPr/>
        </p:nvSpPr>
        <p:spPr>
          <a:xfrm>
            <a:off x="3039227" y="2885636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084BA18-2D68-5340-A85D-C693DAFEDF00}"/>
              </a:ext>
            </a:extLst>
          </p:cNvPr>
          <p:cNvSpPr/>
          <p:nvPr/>
        </p:nvSpPr>
        <p:spPr>
          <a:xfrm>
            <a:off x="3038360" y="3327250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EF45A84-08F7-EAC4-8D2D-299FBC17E630}"/>
              </a:ext>
            </a:extLst>
          </p:cNvPr>
          <p:cNvSpPr/>
          <p:nvPr/>
        </p:nvSpPr>
        <p:spPr>
          <a:xfrm>
            <a:off x="3037493" y="3750236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C7C8B1F-C494-9AF6-E986-69A56C8A4960}"/>
              </a:ext>
            </a:extLst>
          </p:cNvPr>
          <p:cNvSpPr/>
          <p:nvPr/>
        </p:nvSpPr>
        <p:spPr>
          <a:xfrm>
            <a:off x="3036626" y="4172801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C7AB61-3FF9-3EE7-21D8-24382A535CBF}"/>
              </a:ext>
            </a:extLst>
          </p:cNvPr>
          <p:cNvSpPr txBox="1"/>
          <p:nvPr/>
        </p:nvSpPr>
        <p:spPr>
          <a:xfrm>
            <a:off x="4290030" y="4491055"/>
            <a:ext cx="48139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１００マスのパターン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1267650600228229401496703205376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約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１兆の１兆の１２６万倍）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C181686-DAC7-4DE6-7114-349DAC391DEE}"/>
              </a:ext>
            </a:extLst>
          </p:cNvPr>
          <p:cNvSpPr txBox="1"/>
          <p:nvPr/>
        </p:nvSpPr>
        <p:spPr>
          <a:xfrm>
            <a:off x="5264245" y="56759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組み合わせが多い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08B46B1-3660-DC1C-C837-4AB5EF42F9C1}"/>
              </a:ext>
            </a:extLst>
          </p:cNvPr>
          <p:cNvSpPr/>
          <p:nvPr/>
        </p:nvSpPr>
        <p:spPr>
          <a:xfrm>
            <a:off x="4657610" y="33549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A502BA8-BD00-2E95-B364-5B7919064542}"/>
              </a:ext>
            </a:extLst>
          </p:cNvPr>
          <p:cNvSpPr/>
          <p:nvPr/>
        </p:nvSpPr>
        <p:spPr>
          <a:xfrm>
            <a:off x="4900264" y="33549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559426B-F653-D803-3788-3423BACADE86}"/>
              </a:ext>
            </a:extLst>
          </p:cNvPr>
          <p:cNvSpPr/>
          <p:nvPr/>
        </p:nvSpPr>
        <p:spPr>
          <a:xfrm>
            <a:off x="5142918" y="33549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76D8595-C26C-C8D1-F318-C1E3AF997CED}"/>
              </a:ext>
            </a:extLst>
          </p:cNvPr>
          <p:cNvSpPr txBox="1"/>
          <p:nvPr/>
        </p:nvSpPr>
        <p:spPr>
          <a:xfrm>
            <a:off x="5585030" y="32261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…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CDBBBFB-0BBD-12E4-B670-F41F448CFBA8}"/>
              </a:ext>
            </a:extLst>
          </p:cNvPr>
          <p:cNvSpPr/>
          <p:nvPr/>
        </p:nvSpPr>
        <p:spPr>
          <a:xfrm>
            <a:off x="6104490" y="3355127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93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21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B7315-F7BF-4F2F-99F5-ECEB4252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2011</a:t>
            </a:r>
            <a:r>
              <a:rPr kumimoji="1" lang="ja-JP" altLang="en-US" dirty="0"/>
              <a:t>年までの常識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ACDE89-343B-46E1-8F60-049E25E9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36962" cy="5333166"/>
          </a:xfrm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r>
              <a:rPr kumimoji="1" lang="ja-JP" altLang="en-US" b="1" dirty="0"/>
              <a:t>カラー画像</a:t>
            </a:r>
            <a:r>
              <a:rPr kumimoji="1" lang="en-US" altLang="ja-JP" b="1" dirty="0"/>
              <a:t>: </a:t>
            </a:r>
            <a:r>
              <a:rPr kumimoji="1" lang="ja-JP" altLang="en-US" b="1" dirty="0"/>
              <a:t>サイズ </a:t>
            </a:r>
            <a:r>
              <a:rPr lang="en-US" altLang="ja-JP" b="1" dirty="0"/>
              <a:t>32</a:t>
            </a:r>
            <a:r>
              <a:rPr kumimoji="1" lang="en-US" altLang="ja-JP" b="1" dirty="0"/>
              <a:t>×32 </a:t>
            </a:r>
            <a:r>
              <a:rPr kumimoji="1" lang="ja-JP" altLang="en-US" b="1" dirty="0"/>
              <a:t>の場合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ja-JP" altLang="en-US" dirty="0"/>
              <a:t>→ 画素数</a:t>
            </a:r>
            <a:r>
              <a:rPr lang="en-US" altLang="ja-JP" dirty="0"/>
              <a:t>: 32 × 32 × 3</a:t>
            </a:r>
            <a:r>
              <a:rPr lang="ja-JP" altLang="en-US" dirty="0"/>
              <a:t>，階調 </a:t>
            </a:r>
            <a:r>
              <a:rPr lang="en-US" altLang="ja-JP" dirty="0"/>
              <a:t>256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約 </a:t>
            </a:r>
            <a:r>
              <a:rPr lang="en-US" altLang="ja-JP" b="1" dirty="0"/>
              <a:t>12000 … 000 </a:t>
            </a:r>
            <a:r>
              <a:rPr lang="ja-JP" altLang="en-US" b="1" dirty="0"/>
              <a:t>通り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   </a:t>
            </a:r>
            <a:br>
              <a:rPr lang="en-US" altLang="ja-JP" dirty="0"/>
            </a:br>
            <a:r>
              <a:rPr lang="en-US" altLang="ja-JP" dirty="0"/>
              <a:t>      </a:t>
            </a:r>
          </a:p>
          <a:p>
            <a:r>
              <a:rPr kumimoji="1" lang="ja-JP" altLang="en-US" b="1" dirty="0"/>
              <a:t>ステレオ音声</a:t>
            </a:r>
            <a:r>
              <a:rPr kumimoji="1" lang="en-US" altLang="ja-JP" b="1" dirty="0"/>
              <a:t>: 10</a:t>
            </a:r>
            <a:r>
              <a:rPr kumimoji="1" lang="ja-JP" altLang="en-US" b="1" dirty="0"/>
              <a:t>秒間</a:t>
            </a:r>
            <a:r>
              <a:rPr lang="ja-JP" altLang="en-US" b="1" dirty="0"/>
              <a:t>，サンプリング周波数 </a:t>
            </a:r>
            <a:r>
              <a:rPr lang="en-US" altLang="ja-JP" b="1" dirty="0"/>
              <a:t>44100Hz </a:t>
            </a:r>
            <a:r>
              <a:rPr lang="ja-JP" altLang="en-US" b="1" dirty="0"/>
              <a:t>の場合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→ </a:t>
            </a:r>
            <a:r>
              <a:rPr kumimoji="1" lang="en-US" altLang="ja-JP" dirty="0"/>
              <a:t>10 × 44100</a:t>
            </a:r>
            <a:r>
              <a:rPr kumimoji="1" lang="ja-JP" altLang="en-US" dirty="0"/>
              <a:t>，階調 </a:t>
            </a:r>
            <a:r>
              <a:rPr kumimoji="1" lang="en-US" altLang="ja-JP" dirty="0"/>
              <a:t>256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ja-JP" altLang="en-US" dirty="0"/>
              <a:t>約 </a:t>
            </a:r>
            <a:r>
              <a:rPr lang="en-US" altLang="ja-JP" dirty="0"/>
              <a:t>1000 … 000</a:t>
            </a:r>
            <a:r>
              <a:rPr lang="ja-JP" altLang="en-US" dirty="0"/>
              <a:t> 通り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5D028-5C7D-4FD2-812C-B481E9CF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E68FE35B-3F97-6740-5D8B-B2B2E2B6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40" y="1771294"/>
            <a:ext cx="1743273" cy="1729328"/>
          </a:xfrm>
          <a:prstGeom prst="rect">
            <a:avLst/>
          </a:prstGeom>
        </p:spPr>
      </p:pic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DB3299F8-DA79-BDED-D451-CA01D013A3F4}"/>
              </a:ext>
            </a:extLst>
          </p:cNvPr>
          <p:cNvSpPr/>
          <p:nvPr/>
        </p:nvSpPr>
        <p:spPr>
          <a:xfrm rot="5400000">
            <a:off x="2800026" y="2450801"/>
            <a:ext cx="246997" cy="1877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941EEF-1825-CD10-FAF0-87CB63BBBAEB}"/>
              </a:ext>
            </a:extLst>
          </p:cNvPr>
          <p:cNvSpPr txBox="1"/>
          <p:nvPr/>
        </p:nvSpPr>
        <p:spPr>
          <a:xfrm>
            <a:off x="2100221" y="3566732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7397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8C035EDE-233C-EF7E-0203-BDA1AD927D15}"/>
              </a:ext>
            </a:extLst>
          </p:cNvPr>
          <p:cNvSpPr/>
          <p:nvPr/>
        </p:nvSpPr>
        <p:spPr>
          <a:xfrm rot="5400000">
            <a:off x="2623015" y="4993886"/>
            <a:ext cx="246997" cy="1877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8CB0086-C0E5-F214-6042-B8AF76F9E6BE}"/>
              </a:ext>
            </a:extLst>
          </p:cNvPr>
          <p:cNvSpPr txBox="1"/>
          <p:nvPr/>
        </p:nvSpPr>
        <p:spPr>
          <a:xfrm>
            <a:off x="1984987" y="6097799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1062033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31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2009</a:t>
            </a:r>
            <a:r>
              <a:rPr kumimoji="1" lang="ja-JP" altLang="en-US" dirty="0"/>
              <a:t>年以降の技術進展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従来からある技術と，新技術の組み合わせ</a:t>
            </a:r>
            <a:r>
              <a:rPr lang="ja-JP" altLang="en-US" sz="2400" dirty="0"/>
              <a:t>により，性能向上，</a:t>
            </a:r>
            <a:r>
              <a:rPr lang="ja-JP" altLang="en-US" sz="2400" b="1" dirty="0"/>
              <a:t>過学習の抑止が進展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新技術の例</a:t>
            </a:r>
            <a:r>
              <a:rPr kumimoji="1" lang="en-US" altLang="ja-JP" sz="2400" dirty="0"/>
              <a:t>】</a:t>
            </a:r>
          </a:p>
          <a:p>
            <a:pPr lvl="1"/>
            <a:r>
              <a:rPr lang="ja-JP" altLang="en-US" dirty="0"/>
              <a:t>非線形性の正規化 </a:t>
            </a:r>
            <a:r>
              <a:rPr lang="en-US" altLang="ja-JP" dirty="0"/>
              <a:t>(rectified nonlinearity), 2009</a:t>
            </a:r>
            <a:r>
              <a:rPr lang="ja-JP" altLang="en-US" dirty="0"/>
              <a:t>年</a:t>
            </a:r>
            <a:endParaRPr lang="en-US" altLang="ja-JP" dirty="0"/>
          </a:p>
          <a:p>
            <a:pPr lvl="1"/>
            <a:r>
              <a:rPr kumimoji="1" lang="ja-JP" altLang="en-US" dirty="0"/>
              <a:t>活性化関数の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ReLU</a:t>
            </a:r>
            <a:r>
              <a:rPr lang="en-US" altLang="ja-JP" dirty="0"/>
              <a:t>, 2011</a:t>
            </a:r>
            <a:r>
              <a:rPr lang="ja-JP" altLang="en-US" dirty="0"/>
              <a:t>年</a:t>
            </a:r>
            <a:endParaRPr lang="en-US" altLang="ja-JP" dirty="0"/>
          </a:p>
          <a:p>
            <a:pPr lvl="1"/>
            <a:r>
              <a:rPr lang="ja-JP" altLang="en-US" dirty="0"/>
              <a:t>ドロップアウト</a:t>
            </a:r>
            <a:endParaRPr lang="en-US" altLang="ja-JP" dirty="0"/>
          </a:p>
          <a:p>
            <a:pPr lvl="1"/>
            <a:r>
              <a:rPr kumimoji="1" lang="ja-JP" altLang="en-US" dirty="0"/>
              <a:t>正則化（</a:t>
            </a:r>
            <a:r>
              <a:rPr kumimoji="1" lang="en-US" altLang="ja-JP" dirty="0"/>
              <a:t>L1</a:t>
            </a:r>
            <a:r>
              <a:rPr kumimoji="1" lang="ja-JP" altLang="en-US" dirty="0"/>
              <a:t>，</a:t>
            </a:r>
            <a:r>
              <a:rPr kumimoji="1" lang="en-US" altLang="ja-JP" dirty="0"/>
              <a:t>L2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学習率の調整</a:t>
            </a:r>
            <a:endParaRPr lang="en-US" altLang="ja-JP" dirty="0"/>
          </a:p>
          <a:p>
            <a:pPr lvl="1"/>
            <a:r>
              <a:rPr kumimoji="1" lang="en-US" altLang="ja-JP" dirty="0"/>
              <a:t>He </a:t>
            </a:r>
            <a:r>
              <a:rPr kumimoji="1" lang="ja-JP" altLang="en-US" dirty="0"/>
              <a:t>の初期化</a:t>
            </a:r>
            <a:r>
              <a:rPr kumimoji="1" lang="en-US" altLang="ja-JP" dirty="0"/>
              <a:t>, 2015</a:t>
            </a:r>
            <a:r>
              <a:rPr kumimoji="1" lang="ja-JP" altLang="en-US" dirty="0"/>
              <a:t>年　など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sz="2400" dirty="0"/>
              <a:t>巨大な訓練データの利用，コンピュータの高速化とあいまって　</a:t>
            </a:r>
            <a:r>
              <a:rPr kumimoji="1" lang="ja-JP" altLang="en-US" sz="2400" b="1" dirty="0"/>
              <a:t>→　</a:t>
            </a:r>
            <a:r>
              <a:rPr lang="ja-JP" altLang="en-US" sz="2400" b="0" i="0" dirty="0">
                <a:effectLst/>
                <a:latin typeface="Söhne"/>
              </a:rPr>
              <a:t>ニューラルネットワークの</a:t>
            </a:r>
            <a:r>
              <a:rPr lang="ja-JP" altLang="en-US" sz="2400" b="1" i="0" dirty="0">
                <a:effectLst/>
                <a:latin typeface="Söhne"/>
              </a:rPr>
              <a:t>層やユニット数を増やすことが一定程度可能に．</a:t>
            </a:r>
            <a:endParaRPr kumimoji="1" lang="en-US" altLang="ja-JP" sz="2400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33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2C4C5E9-2B9C-A51C-739B-7DE93E86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5" y="2440416"/>
            <a:ext cx="7346071" cy="2355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395102" y="5461956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759200" y="5812409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473214" y="1228317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2473214" y="1843314"/>
            <a:ext cx="487700" cy="73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V="1">
            <a:off x="1313543" y="3467294"/>
            <a:ext cx="1062222" cy="1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FB439E-4614-2579-FA39-FC7C6C266FC9}"/>
              </a:ext>
            </a:extLst>
          </p:cNvPr>
          <p:cNvCxnSpPr>
            <a:cxnSpLocks/>
          </p:cNvCxnSpPr>
          <p:nvPr/>
        </p:nvCxnSpPr>
        <p:spPr>
          <a:xfrm flipH="1" flipV="1">
            <a:off x="3294743" y="4281715"/>
            <a:ext cx="928914" cy="14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05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同じ訓練データを用いた学習を２０回繰り返す．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373004" y="4144500"/>
            <a:ext cx="387798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における，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訓練データや検証データ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1213" y="116280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267785" y="20510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173680" y="35366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D4DEE-3972-010F-4EA0-B01E29F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" y="1709681"/>
            <a:ext cx="4753628" cy="5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0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14005-75FD-4DD9-DB90-C6FA06B3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過学習に関するまとめ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B26082-C53C-F0D6-883A-0D04388D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82651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過学習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u="sng" dirty="0"/>
              <a:t>訓練データへの過剰適合</a:t>
            </a:r>
            <a:r>
              <a:rPr lang="ja-JP" altLang="en-US" sz="2400" b="1" dirty="0"/>
              <a:t>により発生</a:t>
            </a:r>
            <a:endParaRPr lang="en-US" altLang="ja-JP" sz="2400" b="1" dirty="0"/>
          </a:p>
          <a:p>
            <a:r>
              <a:rPr lang="ja-JP" altLang="en-US" sz="2400" dirty="0"/>
              <a:t>訓練データから，実在</a:t>
            </a:r>
            <a:r>
              <a:rPr kumimoji="1" lang="ja-JP" altLang="en-US" sz="2400" dirty="0"/>
              <a:t>しない特徴やパターンを発見してしまう．</a:t>
            </a:r>
            <a:endParaRPr kumimoji="1" lang="en-US" altLang="ja-JP" sz="2400" dirty="0"/>
          </a:p>
          <a:p>
            <a:r>
              <a:rPr lang="ja-JP" altLang="en-US" sz="2400" b="1" dirty="0"/>
              <a:t>防止</a:t>
            </a:r>
            <a:r>
              <a:rPr lang="ja-JP" altLang="en-US" sz="2400" dirty="0"/>
              <a:t>には様々な</a:t>
            </a:r>
            <a:r>
              <a:rPr lang="ja-JP" altLang="en-US" sz="2400" b="1" dirty="0"/>
              <a:t>技術，調整，巨大な訓練データが必要</a:t>
            </a:r>
            <a:endParaRPr lang="en-US" altLang="ja-JP" sz="2400" b="1" dirty="0"/>
          </a:p>
          <a:p>
            <a:r>
              <a:rPr lang="ja-JP" altLang="en-US" sz="2400" dirty="0"/>
              <a:t>防止は完全には不可能であるため，</a:t>
            </a:r>
            <a:r>
              <a:rPr lang="ja-JP" altLang="en-US" sz="2400" b="1" dirty="0"/>
              <a:t>検証データ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検証</a:t>
            </a:r>
            <a:r>
              <a:rPr lang="ja-JP" altLang="en-US" sz="2400" dirty="0"/>
              <a:t>（過学習が無いことの確認）が重要</a:t>
            </a:r>
            <a:endParaRPr kumimoji="1" lang="ja-JP" altLang="en-US" sz="2400" dirty="0"/>
          </a:p>
          <a:p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8DC1D-C1E6-560D-76F4-48AB8A27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50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6-4.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ニューラルネットワークの基本構造とフォワードプロパゲーション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ニューラルネットワーク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入力の重みづけ，合計とバイアス，活性化関数の適用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を行う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ニューロン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ネットワーク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を形成する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21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23185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入力に対応する重み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を掛ける．例：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重みづけした値の合計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バイアス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（数値）を加える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．例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0.03  -0.4  -0.1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の合計は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-0.47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．これに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0.2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を加える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 </a:t>
            </a:r>
            <a:endParaRPr lang="ja-JP" alt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結果に，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活性化関数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を適用し，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活性度を決定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ja-JP" altLang="en-US" sz="2400" b="1" i="0" u="sng" dirty="0">
                <a:solidFill>
                  <a:srgbClr val="374151"/>
                </a:solidFill>
                <a:effectLst/>
                <a:latin typeface="Söhne"/>
              </a:rPr>
              <a:t>活性度が高いほどニューロンが強く反応している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ことを示す→次のニューロンの入力になる）</a:t>
            </a: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295953" y="4447272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0.03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262143" y="501648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295953" y="565280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151598" y="4745403"/>
            <a:ext cx="1144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6215016" y="5007896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813464" y="4550669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-0.27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活性化関数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を適用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112734" y="62065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550799" y="61872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67456-4688-5916-D4A8-0A3989F8B921}"/>
              </a:ext>
            </a:extLst>
          </p:cNvPr>
          <p:cNvSpPr txBox="1"/>
          <p:nvPr/>
        </p:nvSpPr>
        <p:spPr>
          <a:xfrm>
            <a:off x="4572000" y="6095294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3470776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EB61D-DAE0-E7DD-D71A-E0173CBF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活性化関数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EB4A41-36F0-6E78-476F-F7A9E112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ニューロン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活性度を決定</a:t>
            </a:r>
            <a:r>
              <a:rPr kumimoji="1" lang="ja-JP" altLang="en-US" sz="2400" dirty="0"/>
              <a:t>する関数</a:t>
            </a:r>
            <a:endParaRPr kumimoji="1" lang="en-US" altLang="ja-JP" sz="2400" dirty="0"/>
          </a:p>
          <a:p>
            <a:r>
              <a:rPr kumimoji="1" lang="ja-JP" altLang="en-US" sz="2400" b="1" dirty="0"/>
              <a:t>入力の重みづけ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合計とバイアス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に，</a:t>
            </a:r>
            <a:r>
              <a:rPr kumimoji="1" lang="ja-JP" altLang="en-US" sz="2400" b="1" dirty="0"/>
              <a:t>活性化関数を適用</a:t>
            </a:r>
            <a:r>
              <a:rPr kumimoji="1" lang="ja-JP" altLang="en-US" sz="2400" dirty="0"/>
              <a:t>し，ニューロンの活性度を決定</a:t>
            </a:r>
            <a:endParaRPr kumimoji="1" lang="en-US" altLang="ja-JP" sz="2400" dirty="0"/>
          </a:p>
          <a:p>
            <a:r>
              <a:rPr kumimoji="1" lang="en-US" altLang="ja-JP" sz="2400" b="1" dirty="0" err="1"/>
              <a:t>ReLU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シグモイド</a:t>
            </a:r>
            <a:r>
              <a:rPr kumimoji="1" lang="ja-JP" altLang="en-US" sz="2400" dirty="0"/>
              <a:t>など，さまざまな種類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13BE5C-5B69-4B5B-796A-FC265B7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FB725F-1F33-1756-AA40-4C07B2B2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35" y="3011961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0DAB33-B04A-66E2-DF5E-3B3CBF36A483}"/>
              </a:ext>
            </a:extLst>
          </p:cNvPr>
          <p:cNvSpPr txBox="1"/>
          <p:nvPr/>
        </p:nvSpPr>
        <p:spPr>
          <a:xfrm>
            <a:off x="4347627" y="34843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16AE24-E636-B33D-1D3E-BB06E32B3B94}"/>
              </a:ext>
            </a:extLst>
          </p:cNvPr>
          <p:cNvSpPr txBox="1"/>
          <p:nvPr/>
        </p:nvSpPr>
        <p:spPr>
          <a:xfrm>
            <a:off x="4502066" y="4862876"/>
            <a:ext cx="18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61D12B-A7A7-AD53-63E4-7E3CF749E30C}"/>
              </a:ext>
            </a:extLst>
          </p:cNvPr>
          <p:cNvSpPr/>
          <p:nvPr/>
        </p:nvSpPr>
        <p:spPr>
          <a:xfrm>
            <a:off x="2809375" y="4671143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6D8E57-8AE7-C9C3-F12B-4DB32C47C1A9}"/>
              </a:ext>
            </a:extLst>
          </p:cNvPr>
          <p:cNvSpPr txBox="1"/>
          <p:nvPr/>
        </p:nvSpPr>
        <p:spPr>
          <a:xfrm>
            <a:off x="2597954" y="4750918"/>
            <a:ext cx="264880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0.9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0.7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0.6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CFDBC15-6C85-A291-16F8-3137AB1D428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809375" y="5740593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EB62840-D1B3-3E36-AE60-F91220222A29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3616884" y="4750918"/>
            <a:ext cx="786469" cy="9896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466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5473-4D5B-6572-50CF-75387FF7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B31E0-56DA-D5D1-DF03-4ABA44AA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ReLU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69EDE-F640-E0F8-A3D0-B33C3607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2011</a:t>
            </a:r>
            <a:r>
              <a:rPr kumimoji="1" lang="ja-JP" altLang="en-US" sz="2400" b="1" dirty="0"/>
              <a:t>年に提案</a:t>
            </a:r>
            <a:r>
              <a:rPr kumimoji="1" lang="ja-JP" altLang="en-US" sz="2400" dirty="0"/>
              <a:t>された</a:t>
            </a:r>
            <a:r>
              <a:rPr kumimoji="1" lang="ja-JP" altLang="en-US" sz="2400" b="1" dirty="0"/>
              <a:t>活性化関数</a:t>
            </a:r>
            <a:endParaRPr kumimoji="1" lang="en-US" altLang="ja-JP" sz="2400" dirty="0"/>
          </a:p>
          <a:p>
            <a:r>
              <a:rPr kumimoji="1" lang="ja-JP" altLang="en-US" sz="2400" dirty="0"/>
              <a:t>入力が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以下の場合は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を返し</a:t>
            </a:r>
            <a:r>
              <a:rPr kumimoji="1" lang="ja-JP" altLang="en-US" sz="2400" dirty="0"/>
              <a:t>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より大きい場合はその値をそのまま返す</a:t>
            </a:r>
            <a:r>
              <a:rPr kumimoji="1" lang="ja-JP" altLang="en-US" sz="2400" dirty="0"/>
              <a:t>特性を持つ</a:t>
            </a:r>
            <a:endParaRPr kumimoji="1" lang="en-US" altLang="ja-JP" sz="2400" dirty="0"/>
          </a:p>
          <a:p>
            <a:r>
              <a:rPr kumimoji="1" lang="ja-JP" altLang="en-US" sz="2400" dirty="0"/>
              <a:t>シンプルな構造ながら高い性能を示し，現代のディープラーニングで広く使用されている．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16F80-83CE-04A5-A4F1-3801A005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C4F8EC-DEFD-D02C-19FD-CDAD90067523}"/>
              </a:ext>
            </a:extLst>
          </p:cNvPr>
          <p:cNvSpPr txBox="1"/>
          <p:nvPr/>
        </p:nvSpPr>
        <p:spPr>
          <a:xfrm>
            <a:off x="6098706" y="4346622"/>
            <a:ext cx="180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5A4F5A-340A-A6D6-E016-DE2EB917A572}"/>
              </a:ext>
            </a:extLst>
          </p:cNvPr>
          <p:cNvSpPr/>
          <p:nvPr/>
        </p:nvSpPr>
        <p:spPr>
          <a:xfrm>
            <a:off x="2437949" y="3127911"/>
            <a:ext cx="3372220" cy="313657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57ACF4-1F32-B6DB-2739-FCB5E756EF18}"/>
              </a:ext>
            </a:extLst>
          </p:cNvPr>
          <p:cNvCxnSpPr>
            <a:cxnSpLocks/>
          </p:cNvCxnSpPr>
          <p:nvPr/>
        </p:nvCxnSpPr>
        <p:spPr>
          <a:xfrm>
            <a:off x="2465968" y="4989537"/>
            <a:ext cx="168611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F942071-4330-CAE1-4727-47AFD312154E}"/>
              </a:ext>
            </a:extLst>
          </p:cNvPr>
          <p:cNvCxnSpPr>
            <a:cxnSpLocks/>
          </p:cNvCxnSpPr>
          <p:nvPr/>
        </p:nvCxnSpPr>
        <p:spPr>
          <a:xfrm flipV="1">
            <a:off x="4152079" y="3698998"/>
            <a:ext cx="1686109" cy="129053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200BA7-0DFC-D395-D421-0C0E93519A31}"/>
              </a:ext>
            </a:extLst>
          </p:cNvPr>
          <p:cNvSpPr txBox="1"/>
          <p:nvPr/>
        </p:nvSpPr>
        <p:spPr>
          <a:xfrm>
            <a:off x="1875963" y="6239036"/>
            <a:ext cx="572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-2    -1    0     1     2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0A1771-E6B3-C4C5-D3DB-7892664F9EC2}"/>
              </a:ext>
            </a:extLst>
          </p:cNvPr>
          <p:cNvSpPr txBox="1"/>
          <p:nvPr/>
        </p:nvSpPr>
        <p:spPr>
          <a:xfrm>
            <a:off x="1539848" y="3423423"/>
            <a:ext cx="2773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-2</a:t>
            </a:r>
          </a:p>
        </p:txBody>
      </p:sp>
    </p:spTree>
    <p:extLst>
      <p:ext uri="{BB962C8B-B14F-4D97-AF65-F5344CB8AC3E}">
        <p14:creationId xmlns:p14="http://schemas.microsoft.com/office/powerpoint/2010/main" val="31610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870609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BA22-245B-ECC5-07E1-6168845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170DF-C868-F7FC-173F-4134CFE1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フォワードプロパゲーション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83022-F2CE-F07A-4482-ECAB8556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フォワードプロパゲーション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データ</a:t>
            </a:r>
            <a:r>
              <a:rPr lang="ja-JP" altLang="en-US" sz="2400" dirty="0"/>
              <a:t>が</a:t>
            </a:r>
            <a:r>
              <a:rPr lang="ja-JP" altLang="en-US" sz="2400" b="1" dirty="0"/>
              <a:t>入力層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出力層</a:t>
            </a:r>
            <a:r>
              <a:rPr lang="ja-JP" altLang="en-US" sz="2400" dirty="0"/>
              <a:t>へと</a:t>
            </a:r>
            <a:r>
              <a:rPr lang="ja-JP" altLang="en-US" sz="2400" b="1" dirty="0"/>
              <a:t>順方向に伝播</a:t>
            </a:r>
            <a:r>
              <a:rPr lang="ja-JP" altLang="en-US" sz="2400" dirty="0"/>
              <a:t>する</a:t>
            </a:r>
            <a:r>
              <a:rPr lang="ja-JP" altLang="en-US" sz="2400" b="1" dirty="0"/>
              <a:t>基本的な処理過程</a:t>
            </a:r>
            <a:r>
              <a:rPr lang="ja-JP" altLang="en-US" sz="2400" dirty="0"/>
              <a:t>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各層のニューロンは，</a:t>
            </a:r>
            <a:r>
              <a:rPr lang="ja-JP" altLang="en-US" sz="2400" b="1" dirty="0"/>
              <a:t>前層からの入力を処理</a:t>
            </a:r>
            <a:r>
              <a:rPr lang="ja-JP" altLang="en-US" sz="2400" dirty="0"/>
              <a:t>し，その</a:t>
            </a:r>
            <a:r>
              <a:rPr lang="ja-JP" altLang="en-US" sz="2400" b="1" dirty="0"/>
              <a:t>結果を次層に伝達</a:t>
            </a:r>
            <a:r>
              <a:rPr lang="ja-JP" altLang="en-US" sz="2400" dirty="0"/>
              <a:t>する．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2F8B8-2FD9-3D2D-6C5A-BFBCD11E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374" y="636750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8E0A3B-CD66-C73A-C48F-2A0C64AE9776}"/>
              </a:ext>
            </a:extLst>
          </p:cNvPr>
          <p:cNvSpPr/>
          <p:nvPr/>
        </p:nvSpPr>
        <p:spPr>
          <a:xfrm>
            <a:off x="1968843" y="3351602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7EC836-606D-F889-E190-5BB52893C30C}"/>
              </a:ext>
            </a:extLst>
          </p:cNvPr>
          <p:cNvSpPr/>
          <p:nvPr/>
        </p:nvSpPr>
        <p:spPr>
          <a:xfrm>
            <a:off x="1968843" y="4229457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C7486C-DA6E-DBB9-EF65-9463457A2B5C}"/>
              </a:ext>
            </a:extLst>
          </p:cNvPr>
          <p:cNvSpPr/>
          <p:nvPr/>
        </p:nvSpPr>
        <p:spPr>
          <a:xfrm>
            <a:off x="3762080" y="335160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7FDEF-E95C-3B7D-E801-68DD314CEF44}"/>
              </a:ext>
            </a:extLst>
          </p:cNvPr>
          <p:cNvSpPr/>
          <p:nvPr/>
        </p:nvSpPr>
        <p:spPr>
          <a:xfrm>
            <a:off x="3762080" y="412109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728C34-C90C-0928-9D38-9F005BFB7C77}"/>
              </a:ext>
            </a:extLst>
          </p:cNvPr>
          <p:cNvSpPr/>
          <p:nvPr/>
        </p:nvSpPr>
        <p:spPr>
          <a:xfrm>
            <a:off x="3762080" y="489059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3DAF4F-1345-F355-0F2B-43ED0BEC6198}"/>
              </a:ext>
            </a:extLst>
          </p:cNvPr>
          <p:cNvSpPr/>
          <p:nvPr/>
        </p:nvSpPr>
        <p:spPr>
          <a:xfrm>
            <a:off x="3762080" y="566008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CC1E2D-BFD6-E76B-14A4-60B082D088CF}"/>
              </a:ext>
            </a:extLst>
          </p:cNvPr>
          <p:cNvSpPr/>
          <p:nvPr/>
        </p:nvSpPr>
        <p:spPr>
          <a:xfrm>
            <a:off x="6416354" y="335159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1A7E7E-FD49-3AA8-9AEE-EABE5AD15B93}"/>
              </a:ext>
            </a:extLst>
          </p:cNvPr>
          <p:cNvSpPr/>
          <p:nvPr/>
        </p:nvSpPr>
        <p:spPr>
          <a:xfrm>
            <a:off x="6416354" y="413852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2932F6-B314-7D17-E1A4-F56B6E34886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35204" y="3647983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71F0124-6DE5-AB3B-4E15-B138B3D608A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35204" y="3647985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5D37517-EA1B-0BB5-6856-9B798160A25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35204" y="3647987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9B293A2-AB5A-38EA-2B10-6FBA4BB79485}"/>
              </a:ext>
            </a:extLst>
          </p:cNvPr>
          <p:cNvCxnSpPr>
            <a:cxnSpLocks/>
          </p:cNvCxnSpPr>
          <p:nvPr/>
        </p:nvCxnSpPr>
        <p:spPr>
          <a:xfrm>
            <a:off x="2335204" y="364798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D1AB94-E92B-6E4F-BE05-753A875FFED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35204" y="3647991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60D343-92F6-4F69-C4EB-C892C097102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35204" y="3647983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40255B4-E972-DF2F-55E2-1205F61C812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35204" y="4417479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86A1D0F-BA39-5F6B-E147-9C9A9C89B4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35204" y="4525840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0FF545E-7DE8-9595-AD94-E0168077B53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35204" y="4525840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3F68181-0694-5E86-F011-FC02AD63A92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8441" y="3647981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718EE7-3BF2-A320-6489-CBAA5A3530C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8441" y="3658022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8C71A1E-52EA-A2B0-263E-E16D1060E63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441" y="3647981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B8E19-C509-0F72-F11C-F3C30848A0C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8441" y="4368424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1EC3004-422B-D37A-9B41-1C427BC9C77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6559" y="3647981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119B028-53B5-63AD-50E7-8CCC78E8865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03650" y="3647981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2758995-462B-6106-BA98-4E8F02565F6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8441" y="4434909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6CAB756-4B10-24C7-A6D1-4FFC45A1FF5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53232" y="4434909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9F74AA-1885-3701-937D-3E1C5BD5ECCF}"/>
              </a:ext>
            </a:extLst>
          </p:cNvPr>
          <p:cNvSpPr txBox="1"/>
          <p:nvPr/>
        </p:nvSpPr>
        <p:spPr>
          <a:xfrm>
            <a:off x="1682301" y="283353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79852C-E558-A963-AF93-CD3358D55FEC}"/>
              </a:ext>
            </a:extLst>
          </p:cNvPr>
          <p:cNvSpPr txBox="1"/>
          <p:nvPr/>
        </p:nvSpPr>
        <p:spPr>
          <a:xfrm>
            <a:off x="3463245" y="28375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ED684E-50DD-DD8D-69A1-6483DC9F6027}"/>
              </a:ext>
            </a:extLst>
          </p:cNvPr>
          <p:cNvSpPr txBox="1"/>
          <p:nvPr/>
        </p:nvSpPr>
        <p:spPr>
          <a:xfrm>
            <a:off x="6045536" y="282859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1FF4FA-9F18-D83F-7B36-4E687D28A4C2}"/>
              </a:ext>
            </a:extLst>
          </p:cNvPr>
          <p:cNvSpPr txBox="1"/>
          <p:nvPr/>
        </p:nvSpPr>
        <p:spPr>
          <a:xfrm>
            <a:off x="2379319" y="3055210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51210-EA95-1510-32EE-D164FFC27CB4}"/>
              </a:ext>
            </a:extLst>
          </p:cNvPr>
          <p:cNvSpPr txBox="1"/>
          <p:nvPr/>
        </p:nvSpPr>
        <p:spPr>
          <a:xfrm>
            <a:off x="4679302" y="305601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1127B01-A0C1-47EC-DEC5-CA2A898C3AB9}"/>
              </a:ext>
            </a:extLst>
          </p:cNvPr>
          <p:cNvSpPr txBox="1"/>
          <p:nvPr/>
        </p:nvSpPr>
        <p:spPr>
          <a:xfrm>
            <a:off x="1616927" y="63589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入力層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95A67F4-4E8D-88DE-695E-2B3355805A3D}"/>
              </a:ext>
            </a:extLst>
          </p:cNvPr>
          <p:cNvSpPr txBox="1"/>
          <p:nvPr/>
        </p:nvSpPr>
        <p:spPr>
          <a:xfrm>
            <a:off x="6123878" y="632228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出力層</a:t>
            </a:r>
          </a:p>
        </p:txBody>
      </p:sp>
    </p:spTree>
    <p:extLst>
      <p:ext uri="{BB962C8B-B14F-4D97-AF65-F5344CB8AC3E}">
        <p14:creationId xmlns:p14="http://schemas.microsoft.com/office/powerpoint/2010/main" val="1214971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62524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ニューラルネットワークの層構造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1354D30-6C4B-4DAF-8966-878AC8655A72}"/>
              </a:ext>
            </a:extLst>
          </p:cNvPr>
          <p:cNvSpPr txBox="1">
            <a:spLocks/>
          </p:cNvSpPr>
          <p:nvPr/>
        </p:nvSpPr>
        <p:spPr>
          <a:xfrm>
            <a:off x="368300" y="915030"/>
            <a:ext cx="8461208" cy="85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0632" y="911327"/>
            <a:ext cx="8295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の基本構造であり，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から成る．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データは入力から出力への一方向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に流れ，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同じ種類のニューロンで構成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される．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38C8C6-F8BD-3674-B165-40242C76E919}"/>
              </a:ext>
            </a:extLst>
          </p:cNvPr>
          <p:cNvSpPr/>
          <p:nvPr/>
        </p:nvSpPr>
        <p:spPr>
          <a:xfrm>
            <a:off x="2482073" y="305169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755C0A-A893-50B4-6DC4-C5FED19A99D7}"/>
              </a:ext>
            </a:extLst>
          </p:cNvPr>
          <p:cNvSpPr/>
          <p:nvPr/>
        </p:nvSpPr>
        <p:spPr>
          <a:xfrm>
            <a:off x="2482073" y="392954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F373EC-2BA8-FC73-F083-6DB3EB4FF284}"/>
              </a:ext>
            </a:extLst>
          </p:cNvPr>
          <p:cNvSpPr/>
          <p:nvPr/>
        </p:nvSpPr>
        <p:spPr>
          <a:xfrm>
            <a:off x="4275310" y="305169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9767E3-087A-3542-9418-CB62FEDA79F4}"/>
              </a:ext>
            </a:extLst>
          </p:cNvPr>
          <p:cNvSpPr/>
          <p:nvPr/>
        </p:nvSpPr>
        <p:spPr>
          <a:xfrm>
            <a:off x="4275310" y="382118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C4C672-1F07-7BDC-CC44-A689A8C98A83}"/>
              </a:ext>
            </a:extLst>
          </p:cNvPr>
          <p:cNvSpPr/>
          <p:nvPr/>
        </p:nvSpPr>
        <p:spPr>
          <a:xfrm>
            <a:off x="4275310" y="459068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C252C0A-7630-C72F-DD4C-C6C0C6515D89}"/>
              </a:ext>
            </a:extLst>
          </p:cNvPr>
          <p:cNvSpPr/>
          <p:nvPr/>
        </p:nvSpPr>
        <p:spPr>
          <a:xfrm>
            <a:off x="4275310" y="536017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8C4D98-EA56-117B-B2D5-D8DC3ACDB9E6}"/>
              </a:ext>
            </a:extLst>
          </p:cNvPr>
          <p:cNvSpPr/>
          <p:nvPr/>
        </p:nvSpPr>
        <p:spPr>
          <a:xfrm>
            <a:off x="6929584" y="305168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16AC22-837F-6397-5BBA-21A67427BE7D}"/>
              </a:ext>
            </a:extLst>
          </p:cNvPr>
          <p:cNvSpPr/>
          <p:nvPr/>
        </p:nvSpPr>
        <p:spPr>
          <a:xfrm>
            <a:off x="6929584" y="383861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2E7A5D3-D92F-C226-BCFB-9D6AB62DC058}"/>
              </a:ext>
            </a:extLst>
          </p:cNvPr>
          <p:cNvSpPr/>
          <p:nvPr/>
        </p:nvSpPr>
        <p:spPr>
          <a:xfrm>
            <a:off x="1046717" y="412572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C22DA9-B0D7-D712-3D99-F7104F2BAE9E}"/>
              </a:ext>
            </a:extLst>
          </p:cNvPr>
          <p:cNvSpPr/>
          <p:nvPr/>
        </p:nvSpPr>
        <p:spPr>
          <a:xfrm>
            <a:off x="8071865" y="414526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3713CF-6AC1-CBF1-D54A-5ECC302DC321}"/>
              </a:ext>
            </a:extLst>
          </p:cNvPr>
          <p:cNvSpPr txBox="1"/>
          <p:nvPr/>
        </p:nvSpPr>
        <p:spPr>
          <a:xfrm>
            <a:off x="729220" y="49746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5A36AC-8A0C-D4F2-E2F0-306BC21354B2}"/>
              </a:ext>
            </a:extLst>
          </p:cNvPr>
          <p:cNvSpPr txBox="1"/>
          <p:nvPr/>
        </p:nvSpPr>
        <p:spPr>
          <a:xfrm>
            <a:off x="7754368" y="496926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9A210F-FDFB-3609-254E-BFC00E3953FC}"/>
              </a:ext>
            </a:extLst>
          </p:cNvPr>
          <p:cNvCxnSpPr>
            <a:stCxn id="3" idx="3"/>
            <a:endCxn id="9" idx="1"/>
          </p:cNvCxnSpPr>
          <p:nvPr/>
        </p:nvCxnSpPr>
        <p:spPr>
          <a:xfrm flipV="1">
            <a:off x="2848434" y="3348074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D1B8B06-8C4D-24B8-674F-C10EAB908B4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48434" y="3348076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F91B762-FAB2-1D7F-8080-1C230E028B5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848434" y="334807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42596DF-1ED8-24CC-440F-5E30837E9AAF}"/>
              </a:ext>
            </a:extLst>
          </p:cNvPr>
          <p:cNvCxnSpPr>
            <a:cxnSpLocks/>
          </p:cNvCxnSpPr>
          <p:nvPr/>
        </p:nvCxnSpPr>
        <p:spPr>
          <a:xfrm>
            <a:off x="2848434" y="334808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9952B1F-75DF-8C05-9D9E-6C42E4A6AFF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848434" y="3348082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B5A7ECB-E01D-EB1F-CF38-A6EEEF91A5B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848434" y="3348074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9763A00-CF39-4839-33D6-083C7E35A0B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48434" y="4117570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2ED73E0-F008-15EC-917D-13DF9777797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48434" y="4225931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BD2A7FA-0CF8-5A1A-FDBC-247CB4CA74A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848434" y="4225931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F0B45B2-51E7-4541-EC79-4103B353CAF0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4641671" y="334807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47F3790-E9B7-6E3B-FC73-B48ABDA6C0B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335811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0A03D35-A8A0-9643-DA7F-4ADA9D1E24C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41671" y="334807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8546E7B-1A02-ECD4-E05C-E068BA6E083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406851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43612D3-8781-D17E-16B9-7CCA165BDB2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29789" y="334807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EA6C631-B2B4-D5FD-5988-D0C4E9D9EB4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16880" y="3348072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017999F-6416-5C47-0506-DBA13C89B18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641671" y="413500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62F4958-3AAB-A877-50EC-4A5ABB2180E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666462" y="4135000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C9C0B0A-2355-F540-DB9E-8E6F1511FFC8}"/>
              </a:ext>
            </a:extLst>
          </p:cNvPr>
          <p:cNvSpPr txBox="1"/>
          <p:nvPr/>
        </p:nvSpPr>
        <p:spPr>
          <a:xfrm>
            <a:off x="2892549" y="275530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A1D47ED-6FCC-2B1E-83EF-D532A6609E7A}"/>
              </a:ext>
            </a:extLst>
          </p:cNvPr>
          <p:cNvSpPr txBox="1"/>
          <p:nvPr/>
        </p:nvSpPr>
        <p:spPr>
          <a:xfrm>
            <a:off x="5192532" y="275610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A7AB5D9-B087-9139-300E-8ECE400BB32A}"/>
              </a:ext>
            </a:extLst>
          </p:cNvPr>
          <p:cNvSpPr/>
          <p:nvPr/>
        </p:nvSpPr>
        <p:spPr>
          <a:xfrm>
            <a:off x="2205153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63F44C-32CE-E9DC-E15F-59B79365BD8A}"/>
              </a:ext>
            </a:extLst>
          </p:cNvPr>
          <p:cNvSpPr/>
          <p:nvPr/>
        </p:nvSpPr>
        <p:spPr>
          <a:xfrm>
            <a:off x="4000772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65E724B-8D6B-833A-E5F7-EF7D627136FF}"/>
              </a:ext>
            </a:extLst>
          </p:cNvPr>
          <p:cNvSpPr/>
          <p:nvPr/>
        </p:nvSpPr>
        <p:spPr>
          <a:xfrm>
            <a:off x="6653794" y="2855019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F8C254B-7424-7CCE-0270-739F4660F9A3}"/>
              </a:ext>
            </a:extLst>
          </p:cNvPr>
          <p:cNvSpPr txBox="1"/>
          <p:nvPr/>
        </p:nvSpPr>
        <p:spPr>
          <a:xfrm>
            <a:off x="2178921" y="62579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AFF6BD5-75DF-4E61-8F2B-F9A289CFAC73}"/>
              </a:ext>
            </a:extLst>
          </p:cNvPr>
          <p:cNvSpPr txBox="1"/>
          <p:nvPr/>
        </p:nvSpPr>
        <p:spPr>
          <a:xfrm>
            <a:off x="3974540" y="62495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FCFB391-6097-AFCB-ED0A-85A3299CBA4D}"/>
              </a:ext>
            </a:extLst>
          </p:cNvPr>
          <p:cNvSpPr txBox="1"/>
          <p:nvPr/>
        </p:nvSpPr>
        <p:spPr>
          <a:xfrm>
            <a:off x="6663111" y="62936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</p:spTree>
    <p:extLst>
      <p:ext uri="{BB962C8B-B14F-4D97-AF65-F5344CB8AC3E}">
        <p14:creationId xmlns:p14="http://schemas.microsoft.com/office/powerpoint/2010/main" val="2263923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0D209-4664-6028-097B-68BE496A5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BAC2080-4BF9-4A79-0387-1C1A2E9D7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552356-4F2A-AA3D-B7C0-D4CE172A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277F89-141C-2F86-47A4-954F9CF3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6-5.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ニューラルネットワークを用いた分類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9E5B15-DB8C-90E1-F8EE-189898544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29F1A1-4E42-F276-2E7F-9737E5B1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EAE213E-71CF-7925-EEE3-4EBFF374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A912D2-621B-7685-3B1D-B94E21241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8810F9-4404-A492-AA4D-7A0C42DEF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A8ECD6-0896-6D8E-BC59-CB6E84B2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08202-46B6-9971-416E-EAA3F84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31950F-FD92-1523-610D-22B21E9C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F7A2E9-6D5F-3E04-B360-A8755AF73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7CB775A-EEA2-A8C9-398F-A048EDA0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1788C7-62CD-E94F-92CB-536400013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5C2B8B-7541-11BC-7E23-E04F65964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6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19805-F3AE-CDE2-06E8-2D34CDFE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77CF2-5800-D2B0-54A5-EC9E372F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877275" cy="1301112"/>
          </a:xfrm>
        </p:spPr>
        <p:txBody>
          <a:bodyPr/>
          <a:lstStyle/>
          <a:p>
            <a:r>
              <a:rPr kumimoji="1" lang="ja-JP" altLang="en-US" dirty="0"/>
              <a:t>入力データを受け取る</a:t>
            </a:r>
            <a:endParaRPr kumimoji="1" lang="en-US" altLang="ja-JP" dirty="0"/>
          </a:p>
          <a:p>
            <a:r>
              <a:rPr kumimoji="1" lang="ja-JP" altLang="en-US" dirty="0"/>
              <a:t>分類結果として</a:t>
            </a:r>
            <a:r>
              <a:rPr kumimoji="1" lang="en-US" altLang="ja-JP" dirty="0"/>
              <a:t>0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を出力する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E12557-9094-24A7-8CAE-354D5EA7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35FC7C7-72B5-5A34-DB3D-6E7CEB55E674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1B3856F6-8C3E-8756-37D7-AC1EF853D58D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0726A3-F170-00CB-F0CA-64CEBFACDBD1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519696-12AF-E5B6-C6A7-46D5D10E44D8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5D290C-27F9-79AB-7D5B-0391D9C0EDB0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19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3787C-E26D-E3D7-9FF8-0A87A0C8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分類のためのネットワーク構造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3984D6-EBDA-F3C2-FA27-83D75ED1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10643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データは入力から出力の方向へ流れる</a:t>
            </a:r>
            <a:endParaRPr kumimoji="1" lang="en-US" altLang="ja-JP" dirty="0"/>
          </a:p>
          <a:p>
            <a:r>
              <a:rPr lang="ja-JP" altLang="en-US" dirty="0"/>
              <a:t>出力層</a:t>
            </a:r>
            <a:r>
              <a:rPr kumimoji="1" lang="ja-JP" altLang="en-US" dirty="0"/>
              <a:t>のニューロン数は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（分類する種類の数）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151E3D-C36D-C3EE-4C30-83C5FC0E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CAB677-7A4C-F710-D43E-C0DD0E74DA4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E493F3-4B56-3D84-DB59-CAFA7C2B0563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0DF523D-73D4-13FB-9576-40FCD9D1ADBC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2D98769-A365-66C1-8312-25C33F71149B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00B5D7-2FAB-7933-B5B9-4AE261369F7F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980A92-0657-1B2E-8F44-1361A467F51E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07AE6C-0BC4-D564-E318-F9D7034E5880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2ED5BC-95FD-D076-4881-E0A4927FA58F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1B9D1D8-5C72-7E3C-56EA-3AB148A0E156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316BBE3-BEB1-ECFA-7B88-D143E03538F6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8082A5F7-4BF2-EBEF-EF2E-020789E4A856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8304EC64-0308-EA8E-D94C-E914C492F54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9B72DFE-0506-E4EF-C4D4-81500CD42A8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BDC7F751-8AB9-AB26-B651-ACF6DF8EF1E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8B6A6093-A93B-7F86-7DC6-3B2B668E61AD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34D6AE7-4EC2-A6CA-0F6A-8BB2C5553C7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9723AF5B-ADB9-67CE-95A8-DCAD1EA01678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323E38E3-15F8-8C71-E7A8-A16242128F47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DED5928B-B16D-F610-7E59-760404BEDEFD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3EB64111-5887-D9F8-C611-28AC0644DE4A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9BE32491-8D7D-8AB6-1B8B-D7817312EA9C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50D10BB6-77A8-4931-E40F-B664F65E92A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014A272-4A05-3EB2-029F-1E95621137D7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51576C6-7A48-376D-5798-4C060FC9E12A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3901D2C-E0B0-00D4-CCAB-09310A1098D5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97E2896-999E-D929-0299-F722B932AC0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出力層以外の部分</a:t>
            </a: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594FD55F-0280-2BB6-578C-6001A01DD6A2}"/>
              </a:ext>
            </a:extLst>
          </p:cNvPr>
          <p:cNvSpPr txBox="1">
            <a:spLocks/>
          </p:cNvSpPr>
          <p:nvPr/>
        </p:nvSpPr>
        <p:spPr>
          <a:xfrm>
            <a:off x="374125" y="2117582"/>
            <a:ext cx="7342979" cy="103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出力層のニューロン数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32102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694660" y="1121577"/>
            <a:ext cx="787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最も強く活性化したニューロンの番号が分類結果となる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（分類結果は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のいずれかとなる）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6295B-AC91-7854-ACD8-AF2424E0AB6A}"/>
              </a:ext>
            </a:extLst>
          </p:cNvPr>
          <p:cNvSpPr txBox="1"/>
          <p:nvPr/>
        </p:nvSpPr>
        <p:spPr>
          <a:xfrm flipH="1">
            <a:off x="694660" y="1121577"/>
            <a:ext cx="787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最も強く活性化したニューロンの番号が分類結果となる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（分類結果は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のいずれかとなる）</a:t>
            </a: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6D6ADE-DC1E-4D03-69A2-77145F03E519}"/>
              </a:ext>
            </a:extLst>
          </p:cNvPr>
          <p:cNvSpPr txBox="1"/>
          <p:nvPr/>
        </p:nvSpPr>
        <p:spPr>
          <a:xfrm flipH="1">
            <a:off x="694660" y="1121577"/>
            <a:ext cx="787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最も強く活性化したニューロンの番号が分類結果となる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（分類結果は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のいずれかとなる）</a:t>
            </a: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分類結果</a:t>
            </a:r>
            <a:endParaRPr kumimoji="1" lang="en-US" altLang="ja-JP" sz="32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DBB288-46D5-228D-ED3C-857898AA0ED0}"/>
              </a:ext>
            </a:extLst>
          </p:cNvPr>
          <p:cNvSpPr txBox="1"/>
          <p:nvPr/>
        </p:nvSpPr>
        <p:spPr>
          <a:xfrm flipH="1">
            <a:off x="634409" y="795532"/>
            <a:ext cx="787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活性度は数値（例：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の数値）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最も活性度の値が高いもの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となる例：活性度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       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最も高い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0.8340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に対応する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が分類結果</a:t>
            </a:r>
          </a:p>
        </p:txBody>
      </p:sp>
    </p:spTree>
    <p:extLst>
      <p:ext uri="{BB962C8B-B14F-4D97-AF65-F5344CB8AC3E}">
        <p14:creationId xmlns:p14="http://schemas.microsoft.com/office/powerpoint/2010/main" val="286540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E30D3-2526-688B-97B5-302E177EA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425DD94-777A-4431-C28D-B2DD24A3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DAC168-6A27-3394-9537-DFD8A7F91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09D4239-6085-DE28-7FE1-3F9E09A16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イントロダクション（機械学習）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716865-5B33-DA8D-C1BC-2AC857E33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51061B-2007-1C92-DEA8-855514EF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2B3C3D-D218-85DC-E8EF-36D61ABB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21A5E9-F32B-C93B-0947-747675C5E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43E63A-923D-A005-7DB8-2376232AE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E581CE-90C3-AE35-8A59-1EE1603D9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D6415E-573F-EB71-8804-F4CB3DBA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B865A8-7C4B-40E0-7348-D9B1588C5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9269E6-6AAC-226F-CE84-BD41A9AD0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9C5C703-AD13-0B23-0F91-9337D6FF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207A5E-3851-5E49-C31D-B8C1E424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40A2FC7-EE7C-8B82-F982-C7F54CD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2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B07CA8-39DF-7370-6A9E-37D97C28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ニューラルネットワークを用いた分類のまとめ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BC0B35-D04B-DEFD-072E-2932C7AE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出力</a:t>
            </a:r>
            <a:r>
              <a:rPr kumimoji="1" lang="ja-JP" altLang="en-US" dirty="0"/>
              <a:t>層の</a:t>
            </a:r>
            <a:r>
              <a:rPr kumimoji="1" lang="ja-JP" altLang="en-US" b="1" dirty="0"/>
              <a:t>最も活性度の高いニューロン</a:t>
            </a:r>
            <a:r>
              <a:rPr kumimoji="1" lang="ja-JP" altLang="en-US" dirty="0"/>
              <a:t>が</a:t>
            </a:r>
            <a:r>
              <a:rPr kumimoji="1" lang="ja-JP" altLang="en-US" b="1" dirty="0"/>
              <a:t>分類結果を決定</a:t>
            </a:r>
            <a:endParaRPr kumimoji="1" lang="en-US" altLang="ja-JP" b="1" dirty="0"/>
          </a:p>
          <a:p>
            <a:r>
              <a:rPr kumimoji="1" lang="ja-JP" altLang="en-US" dirty="0"/>
              <a:t>誤差が存在する可能性がある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BBE62B-866D-D8F2-2516-41D8A3DA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163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281D-577A-33F4-A6FC-24B723F0B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A139B1-64F0-8FC7-BF97-62260D34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  ニューラルネットワークを用いた分類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8BB2E3-DC36-8868-6D19-5366CD6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4A4E0-8A7E-04BB-30DB-8D665707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734F15-8D29-8A27-3DC9-112364EB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40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84C96-024A-B3BA-21D6-56139A746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B2B70-062E-CF37-8149-0FABBCBB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F1C670-CCDD-190B-E1CC-308127C4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/>
              <a:t>未学習のニューラルネットワークで，分類を実行．</a:t>
            </a:r>
            <a:endParaRPr kumimoji="1" lang="en-US" altLang="ja-JP" sz="2400" b="1"/>
          </a:p>
          <a:p>
            <a:r>
              <a:rPr lang="ja-JP" altLang="en-US" sz="2400" b="1"/>
              <a:t>ネットワーク構造の観察：</a:t>
            </a:r>
            <a:endParaRPr lang="en-US" altLang="ja-JP" sz="2400" b="1"/>
          </a:p>
          <a:p>
            <a:pPr lvl="1"/>
            <a:r>
              <a:rPr lang="ja-JP" altLang="en-US"/>
              <a:t>第</a:t>
            </a:r>
            <a:r>
              <a:rPr lang="en-US" altLang="ja-JP"/>
              <a:t>1</a:t>
            </a:r>
            <a:r>
              <a:rPr lang="ja-JP" altLang="en-US"/>
              <a:t>層 </a:t>
            </a:r>
            <a:r>
              <a:rPr lang="en-US" altLang="ja-JP"/>
              <a:t>2</a:t>
            </a:r>
            <a:r>
              <a:rPr lang="ja-JP" altLang="en-US"/>
              <a:t>ニューロン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層 </a:t>
            </a:r>
            <a:r>
              <a:rPr lang="en-US" altLang="ja-JP"/>
              <a:t>4</a:t>
            </a:r>
            <a:r>
              <a:rPr lang="ja-JP" altLang="en-US"/>
              <a:t>ニューロン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層 </a:t>
            </a:r>
            <a:r>
              <a:rPr lang="en-US" altLang="ja-JP"/>
              <a:t>3</a:t>
            </a:r>
            <a:r>
              <a:rPr lang="ja-JP" altLang="en-US"/>
              <a:t>ニューロン（クラス分類用）</a:t>
            </a:r>
            <a:endParaRPr lang="en-US" altLang="ja-JP"/>
          </a:p>
          <a:p>
            <a:r>
              <a:rPr lang="ja-JP" altLang="en-US" sz="2400" b="1"/>
              <a:t>処理の流れ：</a:t>
            </a:r>
            <a:endParaRPr lang="en-US" altLang="ja-JP" sz="2400" b="1"/>
          </a:p>
          <a:p>
            <a:pPr lvl="1"/>
            <a:r>
              <a:rPr lang="ja-JP" altLang="en-US" b="1"/>
              <a:t>ランダムに初期化された重みとバイアス</a:t>
            </a:r>
            <a:r>
              <a:rPr lang="ja-JP" altLang="en-US"/>
              <a:t>を使用</a:t>
            </a:r>
            <a:endParaRPr lang="en-US" altLang="ja-JP"/>
          </a:p>
          <a:p>
            <a:pPr lvl="1"/>
            <a:r>
              <a:rPr lang="en-US" altLang="ja-JP"/>
              <a:t>ReLU</a:t>
            </a:r>
            <a:r>
              <a:rPr lang="ja-JP" altLang="en-US"/>
              <a:t>関数による活性化（第</a:t>
            </a:r>
            <a:r>
              <a:rPr lang="en-US" altLang="ja-JP"/>
              <a:t>1</a:t>
            </a:r>
            <a:r>
              <a:rPr lang="ja-JP" altLang="en-US"/>
              <a:t>層，第</a:t>
            </a:r>
            <a:r>
              <a:rPr lang="en-US" altLang="ja-JP"/>
              <a:t>2</a:t>
            </a:r>
            <a:r>
              <a:rPr lang="ja-JP" altLang="en-US"/>
              <a:t>層）</a:t>
            </a:r>
            <a:endParaRPr lang="en-US" altLang="ja-JP"/>
          </a:p>
          <a:p>
            <a:pPr lvl="1"/>
            <a:r>
              <a:rPr lang="en-US" altLang="ja-JP"/>
              <a:t>Softmax</a:t>
            </a:r>
            <a:r>
              <a:rPr lang="ja-JP" altLang="en-US"/>
              <a:t>関数による分類結果の出力（第</a:t>
            </a:r>
            <a:r>
              <a:rPr lang="en-US" altLang="ja-JP"/>
              <a:t>3</a:t>
            </a:r>
            <a:r>
              <a:rPr lang="ja-JP" altLang="en-US"/>
              <a:t>層）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19E680-FD71-2FD0-AE51-043CED52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C3C089-69A2-F93A-A9C3-BAE58308EBD2}"/>
              </a:ext>
            </a:extLst>
          </p:cNvPr>
          <p:cNvSpPr txBox="1"/>
          <p:nvPr/>
        </p:nvSpPr>
        <p:spPr>
          <a:xfrm>
            <a:off x="433388" y="5061585"/>
            <a:ext cx="6767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Softmax</a:t>
            </a:r>
            <a:r>
              <a:rPr lang="ja-JP" altLang="en-US" dirty="0"/>
              <a:t>関数は各ニューロンの活性度（数値）を</a:t>
            </a:r>
            <a:r>
              <a:rPr lang="en-US" altLang="ja-JP" dirty="0"/>
              <a:t>[0,1]</a:t>
            </a:r>
            <a:r>
              <a:rPr lang="ja-JP" altLang="en-US" dirty="0"/>
              <a:t>の範囲に変換．さらに，全ての出力の合計が</a:t>
            </a:r>
            <a:r>
              <a:rPr lang="en-US" altLang="ja-JP" dirty="0"/>
              <a:t>1</a:t>
            </a:r>
            <a:r>
              <a:rPr lang="ja-JP" altLang="en-US" dirty="0"/>
              <a:t>になるように正規化．この関数により，出力を確率として扱うことができるようになる．分類に適している</a:t>
            </a:r>
          </a:p>
        </p:txBody>
      </p:sp>
    </p:spTree>
    <p:extLst>
      <p:ext uri="{BB962C8B-B14F-4D97-AF65-F5344CB8AC3E}">
        <p14:creationId xmlns:p14="http://schemas.microsoft.com/office/powerpoint/2010/main" val="3062435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2071F-84F1-1501-FA8E-20EB4EE06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ACA23-47AC-C5BE-B7A5-57A1D126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プログラムの要点説明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46DF3E-4003-F281-3F41-07D8D01A3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層のニューラルネットワーク</a:t>
            </a:r>
            <a:endParaRPr kumimoji="1" lang="en-US" altLang="ja-JP" sz="2400" dirty="0"/>
          </a:p>
          <a:p>
            <a:r>
              <a:rPr kumimoji="1" lang="ja-JP" altLang="en-US" sz="2400" dirty="0"/>
              <a:t>重みとバイアスはランダムに初期化</a:t>
            </a:r>
            <a:endParaRPr kumimoji="1" lang="en-US" altLang="ja-JP" sz="2400" dirty="0"/>
          </a:p>
          <a:p>
            <a:r>
              <a:rPr kumimoji="1" lang="ja-JP" altLang="en-US" sz="2400" dirty="0"/>
              <a:t>フォワードプロパゲーションを実行</a:t>
            </a:r>
            <a:endParaRPr kumimoji="1" lang="en-US" altLang="ja-JP" sz="2400" dirty="0"/>
          </a:p>
          <a:p>
            <a:r>
              <a:rPr kumimoji="1" lang="ja-JP" altLang="en-US" sz="2400" dirty="0"/>
              <a:t>未学習の状態</a:t>
            </a:r>
            <a:endParaRPr kumimoji="1" lang="en-US" altLang="ja-JP" sz="2400" dirty="0"/>
          </a:p>
          <a:p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つの入力データ</a:t>
            </a:r>
            <a:r>
              <a:rPr kumimoji="1" lang="en-US" altLang="ja-JP" sz="2400" b="1" dirty="0"/>
              <a:t>([0.5,0.1], [0.1,0.8], [0.2,0.3])</a:t>
            </a:r>
            <a:r>
              <a:rPr kumimoji="1" lang="ja-JP" altLang="en-US" sz="2400" b="1" dirty="0"/>
              <a:t>をクラス</a:t>
            </a:r>
            <a:r>
              <a:rPr kumimoji="1" lang="en-US" altLang="ja-JP" sz="2400" b="1" dirty="0"/>
              <a:t>0,1,2</a:t>
            </a:r>
            <a:r>
              <a:rPr kumimoji="1" lang="ja-JP" altLang="en-US" sz="2400" b="1" dirty="0"/>
              <a:t>に分類</a:t>
            </a:r>
            <a:r>
              <a:rPr kumimoji="1" lang="ja-JP" altLang="en-US" sz="2400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0FB0B1-1AAC-B364-55A2-832DBFD4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75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6E8B-4BC7-5020-82E1-64B84C66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97BBD0-8CF3-88B8-5305-C045FBEFA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https://trinket.io/python/44d08b044eb7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47D454-01EB-D42F-DB41-42D8A9B4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55A0BF1-0CF7-BAA5-E426-5AF5A9548B2B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F2D05F2-EFDB-64FF-B9BD-397A17FC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3FDE964-7401-A458-EED0-18C905CE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3" y="2781501"/>
            <a:ext cx="5912832" cy="28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5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9E8AC-3457-4B35-B810-4742AED9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847AA56-6453-667F-1AAD-3ABB46ED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EC6043-8599-36FC-BBD8-BD267D47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34A6EF-0B16-4497-B73D-7C80522F9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6-6.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ニューラルネットワークの学習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4E5D41-6B13-9FB5-5372-6E653945C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122117-D792-7219-0488-47328C40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4E963-7AEB-66BA-E0C4-056B95122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DAFE0A-EBB8-5306-FE12-28E7A1164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98F2AB-C86D-673A-D729-82047E7DE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ED735AD-01EC-314D-89B0-820A8F3C3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E700F-5442-000A-7E41-71AD34BA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F74374-E17F-9E22-60EC-0E1121CC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9EE2E27-3D75-2931-3928-3A01D33B3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480D4-0EE4-44F0-B1B3-7FB77B7D2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D7D00F8-9C1E-7BA8-EFDF-8317240E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506A18D-F4AD-EA53-3ED9-E9BE06C12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BF2518-AF56-D71C-059B-25C3451E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ニューラルネットワークの学習プロセス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E1F981-2A28-2446-3664-C0845A20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訓練データ</a:t>
            </a:r>
            <a:r>
              <a:rPr kumimoji="1" lang="ja-JP" altLang="en-US" dirty="0"/>
              <a:t>により</a:t>
            </a:r>
            <a:r>
              <a:rPr kumimoji="1" lang="ja-JP" altLang="en-US" b="1" dirty="0"/>
              <a:t>ニューラルネットを動作</a:t>
            </a:r>
            <a:r>
              <a:rPr kumimoji="1" lang="ja-JP" altLang="en-US" dirty="0"/>
              <a:t>させる</a:t>
            </a:r>
            <a:endParaRPr kumimoji="1" lang="en-US" altLang="ja-JP" dirty="0"/>
          </a:p>
          <a:p>
            <a:r>
              <a:rPr kumimoji="1" lang="ja-JP" altLang="en-US" b="1" dirty="0"/>
              <a:t>結果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正解</a:t>
            </a:r>
            <a:r>
              <a:rPr kumimoji="1" lang="ja-JP" altLang="en-US" dirty="0"/>
              <a:t>を照合し，</a:t>
            </a:r>
            <a:r>
              <a:rPr kumimoji="1" lang="ja-JP" altLang="en-US" b="1" dirty="0"/>
              <a:t>誤差</a:t>
            </a:r>
            <a:r>
              <a:rPr kumimoji="1" lang="ja-JP" altLang="en-US" dirty="0"/>
              <a:t>を得る</a:t>
            </a:r>
            <a:endParaRPr kumimoji="1" lang="en-US" altLang="ja-JP" dirty="0"/>
          </a:p>
          <a:p>
            <a:r>
              <a:rPr kumimoji="1" lang="ja-JP" altLang="en-US" dirty="0"/>
              <a:t>ニューロン間の</a:t>
            </a:r>
            <a:r>
              <a:rPr kumimoji="1" lang="ja-JP" altLang="en-US" b="1" dirty="0"/>
              <a:t>結合の重み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バイアス</a:t>
            </a:r>
            <a:r>
              <a:rPr kumimoji="1" lang="ja-JP" altLang="en-US" dirty="0"/>
              <a:t>を調整し，</a:t>
            </a:r>
            <a:r>
              <a:rPr kumimoji="1" lang="ja-JP" altLang="en-US" b="1" dirty="0"/>
              <a:t>誤差を減らす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23E25-4F33-5321-3B0E-B92ED287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90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F20CD9-5980-45F6-B3AF-334D8F1A8244}"/>
              </a:ext>
            </a:extLst>
          </p:cNvPr>
          <p:cNvSpPr txBox="1"/>
          <p:nvPr/>
        </p:nvSpPr>
        <p:spPr>
          <a:xfrm flipH="1">
            <a:off x="388501" y="1917191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正解と誤差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88CF70-183A-44E2-8E78-187474754BF0}"/>
              </a:ext>
            </a:extLst>
          </p:cNvPr>
          <p:cNvSpPr txBox="1"/>
          <p:nvPr/>
        </p:nvSpPr>
        <p:spPr>
          <a:xfrm flipH="1">
            <a:off x="360949" y="314220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1B22F9-6BA1-4D6A-AB84-743D7EC3A574}"/>
              </a:ext>
            </a:extLst>
          </p:cNvPr>
          <p:cNvSpPr txBox="1"/>
          <p:nvPr/>
        </p:nvSpPr>
        <p:spPr>
          <a:xfrm flipH="1">
            <a:off x="360947" y="436721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0FF6AD-173B-45DB-98A5-283A37573F05}"/>
              </a:ext>
            </a:extLst>
          </p:cNvPr>
          <p:cNvSpPr txBox="1"/>
          <p:nvPr/>
        </p:nvSpPr>
        <p:spPr>
          <a:xfrm flipH="1">
            <a:off x="5799746" y="456480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DCED33-5EF8-4F47-AE56-727103FC6235}"/>
              </a:ext>
            </a:extLst>
          </p:cNvPr>
          <p:cNvSpPr txBox="1"/>
          <p:nvPr/>
        </p:nvSpPr>
        <p:spPr>
          <a:xfrm flipH="1">
            <a:off x="5588139" y="1816279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80ABA1-AB7F-420C-B738-81F3E8C1AEB7}"/>
              </a:ext>
            </a:extLst>
          </p:cNvPr>
          <p:cNvSpPr txBox="1"/>
          <p:nvPr/>
        </p:nvSpPr>
        <p:spPr>
          <a:xfrm flipH="1">
            <a:off x="5588140" y="3041290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FC37D8-DA0B-4761-823D-81404F4C079F}"/>
              </a:ext>
            </a:extLst>
          </p:cNvPr>
          <p:cNvSpPr txBox="1"/>
          <p:nvPr/>
        </p:nvSpPr>
        <p:spPr>
          <a:xfrm flipH="1">
            <a:off x="5588140" y="426129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ABD0D00-DAE9-41CD-B6F6-16BBF3ADC222}"/>
              </a:ext>
            </a:extLst>
          </p:cNvPr>
          <p:cNvCxnSpPr>
            <a:cxnSpLocks/>
          </p:cNvCxnSpPr>
          <p:nvPr/>
        </p:nvCxnSpPr>
        <p:spPr>
          <a:xfrm flipV="1">
            <a:off x="4153550" y="205819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D9FC2B1-867A-4FEF-83A9-2E3278D561C6}"/>
              </a:ext>
            </a:extLst>
          </p:cNvPr>
          <p:cNvCxnSpPr/>
          <p:nvPr/>
        </p:nvCxnSpPr>
        <p:spPr>
          <a:xfrm flipV="1">
            <a:off x="4153550" y="3269411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6268875-6D6B-41CC-BA26-8ECDFF219B67}"/>
              </a:ext>
            </a:extLst>
          </p:cNvPr>
          <p:cNvCxnSpPr/>
          <p:nvPr/>
        </p:nvCxnSpPr>
        <p:spPr>
          <a:xfrm flipV="1">
            <a:off x="4133999" y="4491709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B676B0-047E-435A-AE4F-082D464342CE}"/>
              </a:ext>
            </a:extLst>
          </p:cNvPr>
          <p:cNvSpPr txBox="1"/>
          <p:nvPr/>
        </p:nvSpPr>
        <p:spPr>
          <a:xfrm flipH="1">
            <a:off x="3895874" y="2612924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681C5C-45D2-4B17-BC9B-964E2354F541}"/>
              </a:ext>
            </a:extLst>
          </p:cNvPr>
          <p:cNvSpPr txBox="1"/>
          <p:nvPr/>
        </p:nvSpPr>
        <p:spPr>
          <a:xfrm flipH="1">
            <a:off x="3911353" y="1319190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3A7937-D2E1-401B-8816-7F48E138CF2B}"/>
              </a:ext>
            </a:extLst>
          </p:cNvPr>
          <p:cNvSpPr txBox="1"/>
          <p:nvPr/>
        </p:nvSpPr>
        <p:spPr>
          <a:xfrm flipH="1">
            <a:off x="3911353" y="3824145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6884CD-69C3-4A7B-9A28-E7A22A5CF1B9}"/>
              </a:ext>
            </a:extLst>
          </p:cNvPr>
          <p:cNvSpPr txBox="1"/>
          <p:nvPr/>
        </p:nvSpPr>
        <p:spPr>
          <a:xfrm flipH="1">
            <a:off x="4840546" y="5525354"/>
            <a:ext cx="408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誤差をもとに、結合の重みを自動調節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FF8F5E-3588-4BB7-8857-C90F13A52434}"/>
              </a:ext>
            </a:extLst>
          </p:cNvPr>
          <p:cNvGrpSpPr/>
          <p:nvPr/>
        </p:nvGrpSpPr>
        <p:grpSpPr>
          <a:xfrm>
            <a:off x="2711500" y="1550022"/>
            <a:ext cx="825354" cy="4589229"/>
            <a:chOff x="1724327" y="1595571"/>
            <a:chExt cx="584227" cy="3027857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B62A7F0-700B-43DF-8D24-BEF90280E150}"/>
                </a:ext>
              </a:extLst>
            </p:cNvPr>
            <p:cNvSpPr/>
            <p:nvPr/>
          </p:nvSpPr>
          <p:spPr>
            <a:xfrm>
              <a:off x="1844617" y="1650779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37F7733-C928-4839-9678-B3209E09D927}"/>
                </a:ext>
              </a:extLst>
            </p:cNvPr>
            <p:cNvSpPr/>
            <p:nvPr/>
          </p:nvSpPr>
          <p:spPr>
            <a:xfrm>
              <a:off x="1844617" y="2437707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ED268FB-9141-4D22-829A-3C289E274634}"/>
                </a:ext>
              </a:extLst>
            </p:cNvPr>
            <p:cNvSpPr/>
            <p:nvPr/>
          </p:nvSpPr>
          <p:spPr>
            <a:xfrm>
              <a:off x="1844617" y="3238179"/>
              <a:ext cx="366361" cy="5927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E89DCB6-58C3-4EAD-A1DE-653BFBB8E4C6}"/>
                </a:ext>
              </a:extLst>
            </p:cNvPr>
            <p:cNvSpPr/>
            <p:nvPr/>
          </p:nvSpPr>
          <p:spPr>
            <a:xfrm>
              <a:off x="1724327" y="1595571"/>
              <a:ext cx="584227" cy="30278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522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3C1B5E2-3392-4480-83E7-A82401793E70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11326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87A15E-A558-4E30-A81C-46FAB34105BD}"/>
              </a:ext>
            </a:extLst>
          </p:cNvPr>
          <p:cNvSpPr txBox="1"/>
          <p:nvPr/>
        </p:nvSpPr>
        <p:spPr>
          <a:xfrm flipH="1">
            <a:off x="5081031" y="2190109"/>
            <a:ext cx="2330459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51952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96E674-A6AC-44BE-B456-7C226689E2C0}"/>
              </a:ext>
            </a:extLst>
          </p:cNvPr>
          <p:cNvSpPr txBox="1"/>
          <p:nvPr/>
        </p:nvSpPr>
        <p:spPr>
          <a:xfrm flipH="1">
            <a:off x="5990468" y="429524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A8A907-8535-4FB1-884B-547D2B3D05E6}"/>
              </a:ext>
            </a:extLst>
          </p:cNvPr>
          <p:cNvSpPr txBox="1"/>
          <p:nvPr/>
        </p:nvSpPr>
        <p:spPr>
          <a:xfrm flipH="1">
            <a:off x="6757817" y="1883768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F6FA74-863B-4C18-80E2-1E93F4652406}"/>
              </a:ext>
            </a:extLst>
          </p:cNvPr>
          <p:cNvSpPr txBox="1"/>
          <p:nvPr/>
        </p:nvSpPr>
        <p:spPr>
          <a:xfrm flipH="1">
            <a:off x="6757818" y="31087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565463-EA64-4DD1-B9D3-DD25B22DB29C}"/>
              </a:ext>
            </a:extLst>
          </p:cNvPr>
          <p:cNvSpPr txBox="1"/>
          <p:nvPr/>
        </p:nvSpPr>
        <p:spPr>
          <a:xfrm flipH="1">
            <a:off x="6757818" y="4328786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8E35E94-939B-464B-BADB-F11AA8D4F3C2}"/>
              </a:ext>
            </a:extLst>
          </p:cNvPr>
          <p:cNvCxnSpPr/>
          <p:nvPr/>
        </p:nvCxnSpPr>
        <p:spPr>
          <a:xfrm flipV="1">
            <a:off x="5303677" y="21146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1872B49-8068-4700-89BA-EBA98E50976F}"/>
              </a:ext>
            </a:extLst>
          </p:cNvPr>
          <p:cNvCxnSpPr/>
          <p:nvPr/>
        </p:nvCxnSpPr>
        <p:spPr>
          <a:xfrm flipV="1">
            <a:off x="5323228" y="33369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91AAF51-427E-4253-9A18-5DF792AE6878}"/>
              </a:ext>
            </a:extLst>
          </p:cNvPr>
          <p:cNvCxnSpPr/>
          <p:nvPr/>
        </p:nvCxnSpPr>
        <p:spPr>
          <a:xfrm flipV="1">
            <a:off x="5303677" y="4559198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02C688-FF4A-4CE3-9660-52CBFA5A92F1}"/>
              </a:ext>
            </a:extLst>
          </p:cNvPr>
          <p:cNvSpPr txBox="1"/>
          <p:nvPr/>
        </p:nvSpPr>
        <p:spPr>
          <a:xfrm flipH="1">
            <a:off x="5087578" y="275941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900227-584C-4F7C-A07C-279743353249}"/>
              </a:ext>
            </a:extLst>
          </p:cNvPr>
          <p:cNvSpPr txBox="1"/>
          <p:nvPr/>
        </p:nvSpPr>
        <p:spPr>
          <a:xfrm flipH="1">
            <a:off x="5088852" y="1583632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894F3-4D8A-4329-BF12-FF085DBE8D77}"/>
              </a:ext>
            </a:extLst>
          </p:cNvPr>
          <p:cNvSpPr txBox="1"/>
          <p:nvPr/>
        </p:nvSpPr>
        <p:spPr>
          <a:xfrm flipH="1">
            <a:off x="5062147" y="403384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EA53C5-E7EE-4594-9BF6-81CE6B886E55}"/>
              </a:ext>
            </a:extLst>
          </p:cNvPr>
          <p:cNvSpPr/>
          <p:nvPr/>
        </p:nvSpPr>
        <p:spPr>
          <a:xfrm>
            <a:off x="4580941" y="1628935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2AC0D14-C804-4449-9A2C-E042D5A3C5BF}"/>
              </a:ext>
            </a:extLst>
          </p:cNvPr>
          <p:cNvSpPr/>
          <p:nvPr/>
        </p:nvSpPr>
        <p:spPr>
          <a:xfrm>
            <a:off x="4580941" y="2849059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FC329D91-55C2-4D17-911E-42DAEAF08DBC}"/>
              </a:ext>
            </a:extLst>
          </p:cNvPr>
          <p:cNvSpPr/>
          <p:nvPr/>
        </p:nvSpPr>
        <p:spPr>
          <a:xfrm>
            <a:off x="-1301926" y="3294213"/>
            <a:ext cx="703835" cy="887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F75B7F3-766D-49C8-ACEE-D5021A15E798}"/>
              </a:ext>
            </a:extLst>
          </p:cNvPr>
          <p:cNvSpPr txBox="1"/>
          <p:nvPr/>
        </p:nvSpPr>
        <p:spPr>
          <a:xfrm>
            <a:off x="-1619423" y="46104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B399478-BB7F-4F43-8C95-DC56957A2BD2}"/>
              </a:ext>
            </a:extLst>
          </p:cNvPr>
          <p:cNvSpPr/>
          <p:nvPr/>
        </p:nvSpPr>
        <p:spPr>
          <a:xfrm>
            <a:off x="4575496" y="4091150"/>
            <a:ext cx="366361" cy="919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2BDF271-3946-4254-8902-6EA9C22C517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0F46EFF0-BCE6-4FCC-B236-B0DF8415CE7B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2104042"/>
            <a:ext cx="1069811" cy="12045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9CC9235-4D37-4CE1-8196-421D427902E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3205515"/>
            <a:ext cx="1069811" cy="103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D21F932-B0DB-4D32-B79D-E511E73718F6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8773" y="2088474"/>
            <a:ext cx="1075367" cy="2410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80411EF-B920-42BD-8541-C2BAFD14CD11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2737" y="2088474"/>
            <a:ext cx="1081403" cy="3617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95B88D1-CCC0-4E4A-B3E1-1BE9C3DD29B0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24329" y="3308599"/>
            <a:ext cx="1069811" cy="1166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E291B61-0F47-4034-90AB-16761655423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35921" y="3308599"/>
            <a:ext cx="1058219" cy="2386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89B1ECFB-E919-4F14-ACCC-28115CDE9DED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2089443"/>
            <a:ext cx="1069811" cy="2461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5F8CFE00-259B-4F06-A3E5-0162AE386055}"/>
              </a:ext>
            </a:extLst>
          </p:cNvPr>
          <p:cNvCxnSpPr>
            <a:cxnSpLocks/>
          </p:cNvCxnSpPr>
          <p:nvPr/>
        </p:nvCxnSpPr>
        <p:spPr>
          <a:xfrm>
            <a:off x="3538373" y="3239353"/>
            <a:ext cx="1081403" cy="12681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DD0E5CD0-EDB2-4FA2-B6F5-9ABC9C568BC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4475637"/>
            <a:ext cx="1069811" cy="750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B587B19-0D86-4E10-B48A-6CD81E19870F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3518884" y="4550690"/>
            <a:ext cx="1069811" cy="11180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B8C99A2-FE88-487D-AA4E-684FA23F580C}"/>
              </a:ext>
            </a:extLst>
          </p:cNvPr>
          <p:cNvSpPr/>
          <p:nvPr/>
        </p:nvSpPr>
        <p:spPr>
          <a:xfrm>
            <a:off x="1094175" y="1465420"/>
            <a:ext cx="4018833" cy="485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754BE8E-3EF1-49F0-8B07-56AA69A4A54D}"/>
              </a:ext>
            </a:extLst>
          </p:cNvPr>
          <p:cNvSpPr txBox="1"/>
          <p:nvPr/>
        </p:nvSpPr>
        <p:spPr>
          <a:xfrm flipH="1">
            <a:off x="5073037" y="3392278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4DCBCA-FDB0-45A6-A5B5-006F2F97FE89}"/>
              </a:ext>
            </a:extLst>
          </p:cNvPr>
          <p:cNvSpPr txBox="1"/>
          <p:nvPr/>
        </p:nvSpPr>
        <p:spPr>
          <a:xfrm flipH="1">
            <a:off x="5073037" y="4779179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39B35848-20A5-431C-A47E-8C13DE83FE83}"/>
              </a:ext>
            </a:extLst>
          </p:cNvPr>
          <p:cNvSpPr/>
          <p:nvPr/>
        </p:nvSpPr>
        <p:spPr>
          <a:xfrm>
            <a:off x="300270" y="348201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50C973A-A27F-44D4-8F81-5359952613FA}"/>
              </a:ext>
            </a:extLst>
          </p:cNvPr>
          <p:cNvSpPr txBox="1"/>
          <p:nvPr/>
        </p:nvSpPr>
        <p:spPr>
          <a:xfrm>
            <a:off x="-17227" y="43309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B84176A-EA8A-45D3-B7B2-80280E9CF4F8}"/>
              </a:ext>
            </a:extLst>
          </p:cNvPr>
          <p:cNvSpPr txBox="1"/>
          <p:nvPr/>
        </p:nvSpPr>
        <p:spPr>
          <a:xfrm>
            <a:off x="1785385" y="148876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結合の重み，バイアスを調整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0AB780B-807A-40F5-B6F6-D1F391778669}"/>
              </a:ext>
            </a:extLst>
          </p:cNvPr>
          <p:cNvSpPr txBox="1"/>
          <p:nvPr/>
        </p:nvSpPr>
        <p:spPr>
          <a:xfrm>
            <a:off x="3769259" y="541063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結合の重み，バイアスを調整</a:t>
            </a:r>
          </a:p>
        </p:txBody>
      </p:sp>
    </p:spTree>
    <p:extLst>
      <p:ext uri="{BB962C8B-B14F-4D97-AF65-F5344CB8AC3E}">
        <p14:creationId xmlns:p14="http://schemas.microsoft.com/office/powerpoint/2010/main" val="35515001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ニューラルネットワークの動作イメージ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FEE8F8-2FF0-4518-AFD5-D564E9CCCE1D}"/>
              </a:ext>
            </a:extLst>
          </p:cNvPr>
          <p:cNvSpPr txBox="1"/>
          <p:nvPr/>
        </p:nvSpPr>
        <p:spPr>
          <a:xfrm>
            <a:off x="5970584" y="318123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0.24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A41558-B6DB-4DF0-B84C-0913756C7DD0}"/>
              </a:ext>
            </a:extLst>
          </p:cNvPr>
          <p:cNvSpPr txBox="1"/>
          <p:nvPr/>
        </p:nvSpPr>
        <p:spPr>
          <a:xfrm>
            <a:off x="5965776" y="416814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0.83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AF26ED-7555-4484-8668-6BA76AECC375}"/>
              </a:ext>
            </a:extLst>
          </p:cNvPr>
          <p:cNvSpPr txBox="1"/>
          <p:nvPr/>
        </p:nvSpPr>
        <p:spPr>
          <a:xfrm>
            <a:off x="7763821" y="2276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本来ある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べき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609A0F-DC49-44C9-9435-7F5F9E6CC1F3}"/>
              </a:ext>
            </a:extLst>
          </p:cNvPr>
          <p:cNvSpPr txBox="1"/>
          <p:nvPr/>
        </p:nvSpPr>
        <p:spPr>
          <a:xfrm>
            <a:off x="7990605" y="31883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6E53A-F00F-4E76-A396-6C7481B099CA}"/>
              </a:ext>
            </a:extLst>
          </p:cNvPr>
          <p:cNvSpPr txBox="1"/>
          <p:nvPr/>
        </p:nvSpPr>
        <p:spPr>
          <a:xfrm>
            <a:off x="7990605" y="41865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933CEA-ED7E-40EF-83A5-70839353D81D}"/>
              </a:ext>
            </a:extLst>
          </p:cNvPr>
          <p:cNvCxnSpPr>
            <a:stCxn id="4" idx="3"/>
          </p:cNvCxnSpPr>
          <p:nvPr/>
        </p:nvCxnSpPr>
        <p:spPr>
          <a:xfrm>
            <a:off x="7511390" y="3381292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415E9E7-4774-4302-BA88-426B19A98AA4}"/>
              </a:ext>
            </a:extLst>
          </p:cNvPr>
          <p:cNvCxnSpPr/>
          <p:nvPr/>
        </p:nvCxnSpPr>
        <p:spPr>
          <a:xfrm>
            <a:off x="7500992" y="4364573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C3A50D-698B-4357-9AF7-3A1E0C8386A7}"/>
              </a:ext>
            </a:extLst>
          </p:cNvPr>
          <p:cNvSpPr txBox="1"/>
          <p:nvPr/>
        </p:nvSpPr>
        <p:spPr>
          <a:xfrm>
            <a:off x="7163245" y="357945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48F3A3-49B4-48E5-8F56-CB57911569D6}"/>
              </a:ext>
            </a:extLst>
          </p:cNvPr>
          <p:cNvSpPr txBox="1"/>
          <p:nvPr/>
        </p:nvSpPr>
        <p:spPr>
          <a:xfrm>
            <a:off x="7134602" y="462650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5193BF-90CC-4F61-96A5-5BD10B87AA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284087" y="3033335"/>
            <a:ext cx="1414643" cy="3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AE22458-7838-4318-83A0-FC626B3888BF}"/>
              </a:ext>
            </a:extLst>
          </p:cNvPr>
          <p:cNvCxnSpPr>
            <a:cxnSpLocks/>
          </p:cNvCxnSpPr>
          <p:nvPr/>
        </p:nvCxnSpPr>
        <p:spPr>
          <a:xfrm flipV="1">
            <a:off x="4134231" y="3049009"/>
            <a:ext cx="2171319" cy="29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0A9F41-F890-4AAC-B610-66B252DEB379}"/>
              </a:ext>
            </a:extLst>
          </p:cNvPr>
          <p:cNvSpPr txBox="1"/>
          <p:nvPr/>
        </p:nvSpPr>
        <p:spPr>
          <a:xfrm>
            <a:off x="4274026" y="233014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結合の重み，バイアスを調整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9372B-B3F3-445A-AC22-298AD09EFBA6}"/>
              </a:ext>
            </a:extLst>
          </p:cNvPr>
          <p:cNvSpPr txBox="1"/>
          <p:nvPr/>
        </p:nvSpPr>
        <p:spPr>
          <a:xfrm>
            <a:off x="4769326" y="492045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結合の重み，バイアスを調整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865EE5-473D-49F3-BEDA-75F6F36D613D}"/>
              </a:ext>
            </a:extLst>
          </p:cNvPr>
          <p:cNvSpPr txBox="1"/>
          <p:nvPr/>
        </p:nvSpPr>
        <p:spPr>
          <a:xfrm>
            <a:off x="1210701" y="5743518"/>
            <a:ext cx="360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より前の層の結合の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重み，バイアスも調整される</a:t>
            </a:r>
          </a:p>
        </p:txBody>
      </p:sp>
    </p:spTree>
    <p:extLst>
      <p:ext uri="{BB962C8B-B14F-4D97-AF65-F5344CB8AC3E}">
        <p14:creationId xmlns:p14="http://schemas.microsoft.com/office/powerpoint/2010/main" val="35339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3166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4794165" cy="6011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400" dirty="0"/>
              <a:t>することにより</a:t>
            </a:r>
            <a:r>
              <a:rPr lang="ja-JP" altLang="en-US" sz="24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：データからパターンや関係性を自動で見つけ出す能力を持つ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知的なタスクの実行</a:t>
            </a:r>
            <a:r>
              <a:rPr lang="ja-JP" altLang="en-US" sz="2400" dirty="0"/>
              <a:t>：予測，分類などの知的なタスクを実行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機械学習の基本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8082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同じ訓練データを繰り返し使用する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訓練データ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を１回使っただけでは，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学習不足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の場合がある．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同じ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訓練データ</a:t>
            </a:r>
            <a:r>
              <a:rPr lang="ja-JP" altLang="en-US" sz="2400" dirty="0">
                <a:latin typeface="メイリオ" panose="020B0604030504040204" pitchFamily="50" charset="-128"/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繰り返し</a:t>
            </a:r>
            <a:r>
              <a:rPr lang="ja-JP" altLang="en-US" sz="2400" dirty="0">
                <a:latin typeface="メイリオ" panose="020B0604030504040204" pitchFamily="50" charset="-128"/>
              </a:rPr>
              <a:t>使用することで，誤差をさらに減らす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</a:rPr>
              <a:t>回，</a:t>
            </a:r>
            <a:r>
              <a:rPr lang="en-US" altLang="ja-JP" sz="2400" dirty="0">
                <a:latin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</a:rPr>
              <a:t>回，</a:t>
            </a:r>
            <a:r>
              <a:rPr lang="en-US" altLang="ja-JP" sz="2400" dirty="0">
                <a:latin typeface="メイリオ" panose="020B0604030504040204" pitchFamily="50" charset="-128"/>
              </a:rPr>
              <a:t>3</a:t>
            </a:r>
            <a:r>
              <a:rPr lang="ja-JP" altLang="en-US" sz="2400" dirty="0">
                <a:latin typeface="メイリオ" panose="020B0604030504040204" pitchFamily="50" charset="-128"/>
              </a:rPr>
              <a:t>回，</a:t>
            </a:r>
            <a:r>
              <a:rPr lang="en-US" altLang="ja-JP" sz="2400" dirty="0">
                <a:latin typeface="メイリオ" panose="020B0604030504040204" pitchFamily="50" charset="-128"/>
              </a:rPr>
              <a:t>4</a:t>
            </a:r>
            <a:r>
              <a:rPr lang="ja-JP" altLang="en-US" sz="2400" dirty="0">
                <a:latin typeface="メイリオ" panose="020B0604030504040204" pitchFamily="50" charset="-128"/>
              </a:rPr>
              <a:t>回と進むにつれて誤差が減少する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1875760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50DD-B622-BEA7-465E-12B4AA02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40F3E-2B82-9557-C8D6-82138791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  ニューラルネットワークの学習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9350A6-70E1-5100-B94C-729DE4AB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98B4F-625A-032D-2C75-E94C356B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3C50DE-CCD8-D184-C728-500B93F9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81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E2EB2-14FE-1A01-02D5-6F0D180C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8391C-58BA-FB09-F3AD-E365130D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545BF-65EF-0A9C-42D0-1E974CDE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バックプロパゲーションの役割理解</a:t>
            </a:r>
            <a:endParaRPr kumimoji="1" lang="en-US" altLang="ja-JP" sz="2400" dirty="0"/>
          </a:p>
          <a:p>
            <a:r>
              <a:rPr lang="ja-JP" altLang="en-US" sz="2400" dirty="0"/>
              <a:t>学習プロセスの観察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学習前後の重みとバイアスの変化</a:t>
            </a:r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55F8AD-CA60-F457-618E-467921CD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770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097B-C57D-367D-D3D8-3915B65F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859C7-8C9F-4975-0035-5A3F8D80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プログラムの要点説明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0670DE-1879-EADD-A8F8-C52CF8C4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b="1" dirty="0"/>
              <a:t>バックプロパゲーションの実現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backpropagation</a:t>
            </a:r>
            <a:r>
              <a:rPr kumimoji="1" lang="ja-JP" altLang="en-US" sz="2400" dirty="0"/>
              <a:t>関数）</a:t>
            </a:r>
            <a:endParaRPr kumimoji="1" lang="en-US" altLang="ja-JP" sz="2400" dirty="0"/>
          </a:p>
          <a:p>
            <a:pPr lvl="1"/>
            <a:r>
              <a:rPr kumimoji="1" lang="en-US" altLang="ja-JP" dirty="0"/>
              <a:t>3</a:t>
            </a:r>
            <a:r>
              <a:rPr kumimoji="1" lang="ja-JP" altLang="en-US" dirty="0"/>
              <a:t>層目の誤差計算</a:t>
            </a:r>
            <a:r>
              <a:rPr kumimoji="1" lang="en-US" altLang="ja-JP" dirty="0"/>
              <a:t>: </a:t>
            </a:r>
            <a:r>
              <a:rPr kumimoji="1" lang="ja-JP" altLang="en-US" dirty="0"/>
              <a:t>出力と正解の差（</a:t>
            </a:r>
            <a:r>
              <a:rPr kumimoji="1" lang="en-US" altLang="ja-JP" dirty="0"/>
              <a:t>delta3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2</a:t>
            </a:r>
            <a:r>
              <a:rPr kumimoji="1" lang="ja-JP" altLang="en-US" dirty="0"/>
              <a:t>層目の誤差逆伝播</a:t>
            </a:r>
            <a:r>
              <a:rPr kumimoji="1" lang="en-US" altLang="ja-JP" dirty="0"/>
              <a:t>: 3</a:t>
            </a:r>
            <a:r>
              <a:rPr kumimoji="1" lang="ja-JP" altLang="en-US" dirty="0"/>
              <a:t>層の誤差</a:t>
            </a:r>
            <a:r>
              <a:rPr kumimoji="1" lang="en-US" altLang="ja-JP" dirty="0"/>
              <a:t>×2-3</a:t>
            </a:r>
            <a:r>
              <a:rPr kumimoji="1" lang="ja-JP" altLang="en-US" dirty="0"/>
              <a:t>層間の重み</a:t>
            </a:r>
            <a:r>
              <a:rPr kumimoji="1" lang="en-US" altLang="ja-JP" dirty="0"/>
              <a:t>W2</a:t>
            </a:r>
            <a:r>
              <a:rPr kumimoji="1" lang="ja-JP" altLang="en-US" dirty="0"/>
              <a:t>と</a:t>
            </a:r>
            <a:r>
              <a:rPr kumimoji="1" lang="en-US" altLang="ja-JP" dirty="0" err="1"/>
              <a:t>ReLU</a:t>
            </a:r>
            <a:r>
              <a:rPr kumimoji="1" lang="ja-JP" altLang="en-US" dirty="0"/>
              <a:t>導関数の積（</a:t>
            </a:r>
            <a:r>
              <a:rPr kumimoji="1" lang="en-US" altLang="ja-JP" dirty="0"/>
              <a:t>delta2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重みとパイアスの調整</a:t>
            </a:r>
            <a:r>
              <a:rPr kumimoji="1" lang="en-US" altLang="ja-JP" dirty="0"/>
              <a:t>:</a:t>
            </a:r>
          </a:p>
          <a:p>
            <a:pPr marL="457200" lvl="1" indent="0">
              <a:buNone/>
            </a:pPr>
            <a:r>
              <a:rPr kumimoji="1" lang="en-US" altLang="ja-JP" dirty="0"/>
              <a:t>	2-3</a:t>
            </a:r>
            <a:r>
              <a:rPr kumimoji="1" lang="ja-JP" altLang="en-US" dirty="0"/>
              <a:t>層間の重み</a:t>
            </a:r>
            <a:r>
              <a:rPr kumimoji="1" lang="en-US" altLang="ja-JP" dirty="0"/>
              <a:t>W2</a:t>
            </a:r>
            <a:r>
              <a:rPr kumimoji="1" lang="ja-JP" altLang="en-US" dirty="0"/>
              <a:t>，</a:t>
            </a:r>
            <a:r>
              <a:rPr kumimoji="1" lang="en-US" altLang="ja-JP" dirty="0"/>
              <a:t>3</a:t>
            </a:r>
            <a:r>
              <a:rPr kumimoji="1" lang="ja-JP" altLang="en-US" dirty="0"/>
              <a:t>層のバイアス</a:t>
            </a:r>
            <a:r>
              <a:rPr kumimoji="1" lang="en-US" altLang="ja-JP" dirty="0"/>
              <a:t>b2</a:t>
            </a:r>
          </a:p>
          <a:p>
            <a:pPr marL="457200" lvl="1" indent="0">
              <a:buNone/>
            </a:pPr>
            <a:r>
              <a:rPr kumimoji="1" lang="en-US" altLang="ja-JP" dirty="0"/>
              <a:t>	1-2</a:t>
            </a:r>
            <a:r>
              <a:rPr kumimoji="1" lang="ja-JP" altLang="en-US" dirty="0"/>
              <a:t>層間の重み</a:t>
            </a:r>
            <a:r>
              <a:rPr kumimoji="1" lang="en-US" altLang="ja-JP" dirty="0"/>
              <a:t>W1</a:t>
            </a:r>
            <a:r>
              <a:rPr lang="ja-JP" altLang="en-US" dirty="0"/>
              <a:t>，</a:t>
            </a:r>
            <a:r>
              <a:rPr kumimoji="1" lang="en-US" altLang="ja-JP" dirty="0"/>
              <a:t>2</a:t>
            </a:r>
            <a:r>
              <a:rPr kumimoji="1" lang="ja-JP" altLang="en-US" dirty="0"/>
              <a:t>層のバイアス</a:t>
            </a:r>
            <a:r>
              <a:rPr kumimoji="1" lang="en-US" altLang="ja-JP" dirty="0"/>
              <a:t>b1</a:t>
            </a:r>
          </a:p>
          <a:p>
            <a:r>
              <a:rPr kumimoji="1" lang="ja-JP" altLang="en-US" dirty="0"/>
              <a:t>学習効果の可視化</a:t>
            </a:r>
            <a:endParaRPr lang="en-US" altLang="ja-JP" dirty="0"/>
          </a:p>
          <a:p>
            <a:pPr lvl="1"/>
            <a:r>
              <a:rPr kumimoji="1" lang="ja-JP" altLang="en-US" dirty="0"/>
              <a:t>学習前後の重みとバイアスの変化表示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各層のニューロン活性度の変化表示</a:t>
            </a:r>
            <a:endParaRPr kumimoji="1" lang="en-US" altLang="ja-JP" dirty="0"/>
          </a:p>
          <a:p>
            <a:r>
              <a:rPr kumimoji="1" lang="ja-JP" altLang="en-US" b="1" dirty="0"/>
              <a:t>学習回数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１回（１つめ）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学習回数１００回（２つめ）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２通り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9C2DC9-829F-B33B-D996-3A5E6D93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4002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B53EB-0527-7334-7C76-DF4ECB0F7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139B40-A2F6-7584-A825-B274E4BC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https://trinket.io/python/44d08b044eb7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867DDA-A344-0046-475D-A0A334EA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1CD3F06-0E3D-7C4E-023B-23F55B6C9C84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424C5A84-B937-F2D9-3AD1-AE3F7D03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学習回数１回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246828-33DF-8440-21AC-CD4D4F21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1" y="2810076"/>
            <a:ext cx="5912832" cy="28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95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556D1-8F58-9181-EA2C-92E604A2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A6EE92-6E03-D92F-CE5D-C2CEA540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https://trinket.io/python/de02afe28320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lang="ja-JP" altLang="en-US"/>
              <a:t> </a:t>
            </a:r>
            <a:r>
              <a:rPr lang="ja-JP" altLang="en-US" dirty="0"/>
              <a:t>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92A633-20B3-C664-C843-7A502673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7D1F935-AA73-D4D8-228D-CD8A1E861F6D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31C115F-ABF7-66D8-0113-3C1BB865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学習回数１００回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092AF4-DD7F-DB67-AC82-A921343D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819492"/>
            <a:ext cx="5827795" cy="29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4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31468836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は，単純な原理で動作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を受け取り，</a:t>
            </a:r>
            <a:r>
              <a:rPr lang="ja-JP" altLang="en-US" sz="2400" b="1" dirty="0"/>
              <a:t>結合の重み</a:t>
            </a:r>
            <a:r>
              <a:rPr lang="ja-JP" altLang="en-US" sz="2400" dirty="0"/>
              <a:t>，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を用いた処理を行う．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フォワードプロパゲーション：入力から出力の方向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調整（誤差の最小化）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望みの出力を実現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データを持ち他学習により，結合の重みとバイアスを</a:t>
            </a:r>
            <a:r>
              <a:rPr lang="ja-JP" altLang="en-US" sz="2400" b="1">
                <a:solidFill>
                  <a:srgbClr val="FF0000"/>
                </a:solidFill>
              </a:rPr>
              <a:t>適切に調整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0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BAEBC-9CF8-611F-5AA4-F5AACFB7E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77C518-DAF2-F782-7D28-D764C408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9121E4-4ECB-DA6B-11FC-0B5FDF7D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295507" cy="601174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：データからパターンや関係性を自動で見つけ出す能力を持つ</a:t>
            </a:r>
            <a:endParaRPr lang="en-US" altLang="ja-JP" sz="24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簡潔さ</a:t>
            </a:r>
            <a:r>
              <a:rPr lang="ja-JP" altLang="en-US" sz="2400" dirty="0"/>
              <a:t>：人間が設定していたルール等を，自動生成できる</a:t>
            </a:r>
            <a:endParaRPr lang="en-US" altLang="ja-JP" sz="24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：従来の方法では困難だった課題も解決できる可能性がある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7582670-BDAD-6544-58F1-AFFEB47A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機械学習の３つの特徴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93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機械学習における</a:t>
            </a:r>
            <a:r>
              <a:rPr lang="ja-JP" altLang="en-US" dirty="0"/>
              <a:t>訓練データの役割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13" y="3641624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4137563" y="5034257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4216469" y="5638809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843160" y="4942066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05" y="3694994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55" y="3761198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2043132" y="472304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2223969" y="4856203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892776" y="524174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751834" y="481797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842252" y="455586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2321338" y="436506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950954" y="4243958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1371645" y="540714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615261" y="5430930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1402215" y="5118852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2141260" y="511369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572525" y="5683939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1060860" y="5406871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964626" y="5589004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834598" y="524174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3197964" y="5155115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2420940" y="544536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592343" y="5705802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939894" y="609683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３種類に分類済み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 txBox="1">
            <a:spLocks/>
          </p:cNvSpPr>
          <p:nvPr/>
        </p:nvSpPr>
        <p:spPr>
          <a:xfrm>
            <a:off x="472917" y="956795"/>
            <a:ext cx="8198166" cy="209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機械学習の学習に使用されるデータ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データを用いた学習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により，コンピュータは分類や予測などの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知的な能力を獲得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例：画像分類では分類済みの大量データを使用する．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7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4107</Words>
  <Application>Microsoft Office PowerPoint</Application>
  <PresentationFormat>画面に合わせる (4:3)</PresentationFormat>
  <Paragraphs>691</Paragraphs>
  <Slides>77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77</vt:i4>
      </vt:variant>
    </vt:vector>
  </HeadingPairs>
  <TitlesOfParts>
    <vt:vector size="92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3_Office テーマ</vt:lpstr>
      <vt:lpstr>4_Office テーマ</vt:lpstr>
      <vt:lpstr>1_Office テーマ</vt:lpstr>
      <vt:lpstr>5_Office テーマ</vt:lpstr>
      <vt:lpstr>2_Office テーマ</vt:lpstr>
      <vt:lpstr>6_Office テーマ</vt:lpstr>
      <vt:lpstr>ae-6.ニューラルネットワークの基礎と学習メカニズム </vt:lpstr>
      <vt:lpstr>人工知能（AI）の学習のための指針</vt:lpstr>
      <vt:lpstr>アウトライン</vt:lpstr>
      <vt:lpstr>trinket</vt:lpstr>
      <vt:lpstr>trinket でのプログラム実行</vt:lpstr>
      <vt:lpstr>6-1. イントロダクション（機械学習）</vt:lpstr>
      <vt:lpstr>機械学習の基本</vt:lpstr>
      <vt:lpstr>機械学習の３つの特徴</vt:lpstr>
      <vt:lpstr>機械学習における訓練データの役割</vt:lpstr>
      <vt:lpstr>機械学習の学習プロセス</vt:lpstr>
      <vt:lpstr>機械学習まとめ</vt:lpstr>
      <vt:lpstr>機械学習の特徴と応用</vt:lpstr>
      <vt:lpstr>機械学習によるプロセス</vt:lpstr>
      <vt:lpstr>まとめ</vt:lpstr>
      <vt:lpstr>6-2. 学習と最適化</vt:lpstr>
      <vt:lpstr>機械学習と最適化の関係</vt:lpstr>
      <vt:lpstr>誤差（損失）の再紹介</vt:lpstr>
      <vt:lpstr>学習の繰り返しの重要性</vt:lpstr>
      <vt:lpstr>最適化における最適点の探索</vt:lpstr>
      <vt:lpstr>PowerPoint プレゼンテーション</vt:lpstr>
      <vt:lpstr>PowerPoint プレゼンテーション</vt:lpstr>
      <vt:lpstr>PowerPoint プレゼンテーション</vt:lpstr>
      <vt:lpstr>演習１  最適化（勾配降下法） </vt:lpstr>
      <vt:lpstr>演習の狙い</vt:lpstr>
      <vt:lpstr>演習のポイント</vt:lpstr>
      <vt:lpstr>PowerPoint プレゼンテーション</vt:lpstr>
      <vt:lpstr>演習２  最適化（ニュートン法） </vt:lpstr>
      <vt:lpstr>演習の狙い</vt:lpstr>
      <vt:lpstr>PowerPoint プレゼンテーション</vt:lpstr>
      <vt:lpstr>発展課題（余裕のある人向け）</vt:lpstr>
      <vt:lpstr>6-3. 過学習</vt:lpstr>
      <vt:lpstr>過学習</vt:lpstr>
      <vt:lpstr>過学習の例</vt:lpstr>
      <vt:lpstr>演習３  過学習 </vt:lpstr>
      <vt:lpstr>演習の狙い</vt:lpstr>
      <vt:lpstr>プログラムの要点説明</vt:lpstr>
      <vt:lpstr>PowerPoint プレゼンテーション</vt:lpstr>
      <vt:lpstr>過学習により発生する現象</vt:lpstr>
      <vt:lpstr>2011年までの常識</vt:lpstr>
      <vt:lpstr>2011年までの常識</vt:lpstr>
      <vt:lpstr>2009年以降の技術進展</vt:lpstr>
      <vt:lpstr>学習の繰り返しを行うプログラム例</vt:lpstr>
      <vt:lpstr>学習の繰り返しを行うプログラムと実行結果</vt:lpstr>
      <vt:lpstr>過学習に関するまとめ</vt:lpstr>
      <vt:lpstr>6-4. ニューラルネットワークの基本構造とフォワードプロパゲーション </vt:lpstr>
      <vt:lpstr>ニューラルネットワークの仕組み</vt:lpstr>
      <vt:lpstr>入力の重みづけ，合計とバイアス，活性化関数の適用</vt:lpstr>
      <vt:lpstr>活性化関数</vt:lpstr>
      <vt:lpstr>ReLU</vt:lpstr>
      <vt:lpstr>フォワードプロパゲーション</vt:lpstr>
      <vt:lpstr>ニューラルネットワークの層構造</vt:lpstr>
      <vt:lpstr>6-5. ニューラルネットワークを用いた分類</vt:lpstr>
      <vt:lpstr>３種類の中から１つに分類する場合</vt:lpstr>
      <vt:lpstr>分類のためのネットワーク構造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ニューラルネットワークを用いた分類のまとめ</vt:lpstr>
      <vt:lpstr>演習４  ニューラルネットワークを用いた分類 </vt:lpstr>
      <vt:lpstr>演習の狙い</vt:lpstr>
      <vt:lpstr>プログラムの要点説明</vt:lpstr>
      <vt:lpstr>PowerPoint プレゼンテーション</vt:lpstr>
      <vt:lpstr>6-6. ニューラルネットワークの学習 </vt:lpstr>
      <vt:lpstr>ニューラルネットワークの学習プロセス</vt:lpstr>
      <vt:lpstr>正解と誤差</vt:lpstr>
      <vt:lpstr>ニューラルネットワークの学習</vt:lpstr>
      <vt:lpstr>ニューラルネットワークの動作イメージ</vt:lpstr>
      <vt:lpstr>学習の繰り返しの重要性</vt:lpstr>
      <vt:lpstr>演習４  ニューラルネットワークの学習 </vt:lpstr>
      <vt:lpstr>演習の狙い</vt:lpstr>
      <vt:lpstr>プログラムの要点説明</vt:lpstr>
      <vt:lpstr>学習回数１回</vt:lpstr>
      <vt:lpstr>学習回数１００回</vt:lpstr>
      <vt:lpstr>PowerPoint プレゼンテーション</vt:lpstr>
      <vt:lpstr>ニューラルネットワークのまとめ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ae-6.ニューラルネットワークの基礎と学習メカニズム（AI演習）</dc:title>
  <dc:creator>kunihiko</dc:creator>
  <cp:lastModifiedBy>金子　邦彦</cp:lastModifiedBy>
  <cp:revision>143</cp:revision>
  <cp:lastPrinted>2020-05-07T11:56:39Z</cp:lastPrinted>
  <dcterms:created xsi:type="dcterms:W3CDTF">2020-05-07T06:42:29Z</dcterms:created>
  <dcterms:modified xsi:type="dcterms:W3CDTF">2025-03-25T04:59:23Z</dcterms:modified>
</cp:coreProperties>
</file>